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94" r:id="rId10"/>
    <p:sldId id="264" r:id="rId11"/>
    <p:sldId id="265" r:id="rId12"/>
    <p:sldId id="266" r:id="rId13"/>
    <p:sldId id="267" r:id="rId14"/>
    <p:sldId id="341" r:id="rId15"/>
    <p:sldId id="342" r:id="rId16"/>
    <p:sldId id="268" r:id="rId17"/>
    <p:sldId id="269" r:id="rId18"/>
    <p:sldId id="270" r:id="rId19"/>
    <p:sldId id="271" r:id="rId20"/>
    <p:sldId id="272" r:id="rId21"/>
    <p:sldId id="273" r:id="rId22"/>
    <p:sldId id="311" r:id="rId23"/>
    <p:sldId id="312" r:id="rId24"/>
    <p:sldId id="313" r:id="rId25"/>
    <p:sldId id="314" r:id="rId26"/>
    <p:sldId id="315" r:id="rId27"/>
    <p:sldId id="316" r:id="rId28"/>
    <p:sldId id="319" r:id="rId29"/>
    <p:sldId id="320" r:id="rId30"/>
    <p:sldId id="317" r:id="rId31"/>
    <p:sldId id="318" r:id="rId32"/>
    <p:sldId id="274" r:id="rId33"/>
    <p:sldId id="275" r:id="rId34"/>
    <p:sldId id="277" r:id="rId35"/>
    <p:sldId id="278" r:id="rId36"/>
    <p:sldId id="295" r:id="rId37"/>
    <p:sldId id="296" r:id="rId38"/>
    <p:sldId id="297" r:id="rId39"/>
    <p:sldId id="298" r:id="rId40"/>
    <p:sldId id="280" r:id="rId41"/>
    <p:sldId id="299" r:id="rId42"/>
    <p:sldId id="284" r:id="rId43"/>
    <p:sldId id="285" r:id="rId44"/>
    <p:sldId id="300" r:id="rId45"/>
    <p:sldId id="301" r:id="rId46"/>
    <p:sldId id="281" r:id="rId47"/>
    <p:sldId id="302" r:id="rId48"/>
    <p:sldId id="304" r:id="rId49"/>
    <p:sldId id="282" r:id="rId50"/>
    <p:sldId id="305" r:id="rId51"/>
    <p:sldId id="306" r:id="rId52"/>
    <p:sldId id="286" r:id="rId53"/>
    <p:sldId id="283" r:id="rId54"/>
    <p:sldId id="287" r:id="rId55"/>
    <p:sldId id="288" r:id="rId56"/>
    <p:sldId id="289" r:id="rId57"/>
    <p:sldId id="290" r:id="rId58"/>
    <p:sldId id="291" r:id="rId59"/>
    <p:sldId id="292" r:id="rId60"/>
    <p:sldId id="307" r:id="rId61"/>
    <p:sldId id="308" r:id="rId62"/>
    <p:sldId id="309" r:id="rId63"/>
    <p:sldId id="310" r:id="rId64"/>
    <p:sldId id="293" r:id="rId65"/>
    <p:sldId id="321" r:id="rId66"/>
    <p:sldId id="322" r:id="rId67"/>
    <p:sldId id="323" r:id="rId68"/>
    <p:sldId id="324" r:id="rId69"/>
    <p:sldId id="326" r:id="rId70"/>
    <p:sldId id="328" r:id="rId71"/>
    <p:sldId id="327" r:id="rId72"/>
    <p:sldId id="325" r:id="rId73"/>
    <p:sldId id="330" r:id="rId74"/>
    <p:sldId id="332" r:id="rId75"/>
    <p:sldId id="329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31" r:id="rId84"/>
    <p:sldId id="340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6" r:id="rId98"/>
    <p:sldId id="355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2" r:id="rId114"/>
    <p:sldId id="373" r:id="rId115"/>
    <p:sldId id="374" r:id="rId116"/>
    <p:sldId id="371" r:id="rId117"/>
    <p:sldId id="375" r:id="rId118"/>
    <p:sldId id="376" r:id="rId119"/>
    <p:sldId id="377" r:id="rId120"/>
    <p:sldId id="378" r:id="rId121"/>
    <p:sldId id="381" r:id="rId122"/>
    <p:sldId id="380" r:id="rId123"/>
    <p:sldId id="379" r:id="rId124"/>
    <p:sldId id="382" r:id="rId125"/>
    <p:sldId id="383" r:id="rId126"/>
    <p:sldId id="385" r:id="rId127"/>
    <p:sldId id="384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3" r:id="rId145"/>
    <p:sldId id="402" r:id="rId146"/>
    <p:sldId id="404" r:id="rId147"/>
    <p:sldId id="405" r:id="rId148"/>
    <p:sldId id="409" r:id="rId149"/>
    <p:sldId id="406" r:id="rId150"/>
    <p:sldId id="407" r:id="rId151"/>
    <p:sldId id="412" r:id="rId152"/>
    <p:sldId id="408" r:id="rId153"/>
    <p:sldId id="411" r:id="rId154"/>
    <p:sldId id="413" r:id="rId155"/>
    <p:sldId id="414" r:id="rId156"/>
    <p:sldId id="410" r:id="rId157"/>
    <p:sldId id="424" r:id="rId158"/>
    <p:sldId id="425" r:id="rId159"/>
    <p:sldId id="426" r:id="rId160"/>
    <p:sldId id="427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7D821-A87D-4470-ADED-B9782565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482E1C-76CF-4FBF-9F94-6B14E98E2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2A5739-3DEB-4676-97AA-238C8DAB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CA5C99-E554-49C1-969D-2E3CB16F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BDC3F-4825-455D-9337-EAC0ADFE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7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23C26-6EAE-4EAA-A98D-AFFD1011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53372C-193E-41D1-AED1-84B45C84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5E01D-39F2-4F74-B185-4917E87D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73EA6-6584-4A79-B7F0-D104F324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E1D760-1181-4812-9224-B34DF914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9637A0-82B7-41B4-A90C-C88F9626C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E205B2-B8C4-4865-9D01-D360495CE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907091-233C-4334-8EB8-B2E96BDA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7C49C-4A23-42E3-8F71-7F0C3E2B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1423C-4911-4704-B9A4-306CE554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0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AF048-38E9-4D74-B9E4-69BD5D4B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C3416-D488-4E7E-8A5F-96B1C32F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C42525-6DCF-46B7-A07F-A9ED3506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DD8161-285F-458F-8362-6B1C5FB1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1D582-ED92-4B88-9C1B-A45FDD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8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8ABCF-5162-4AAA-A12C-00351D2A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88B05E-3565-4746-B865-72D7EE44A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0320C-8F53-4E7D-B196-9B025E58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479009-508D-4CFF-AC8A-E9103570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F8126-138B-4BCF-B87A-776D79B4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EC995-9200-47A5-A3D9-E21C44E4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0C932-D4E2-4596-9B05-B30C85BF9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11158E-207E-4E9D-8FA7-DD795044A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5BAB63-9E6B-46B5-9ED8-E77A4BC4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427A32-E65B-4C24-B224-6BAC84A7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5CD76D-C25C-42BB-A30E-CBC7D7D7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7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92432-02E0-4248-B27D-88CD00BB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4AD1A3-0CC5-4964-8D4A-8724FB27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5E1CA1-5FB3-445D-8F14-9A18504A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A4FFFB3-AB47-4EFC-9A6C-1A898462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4F4362-65FB-4AC9-BBD3-048ED3045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A69AC0-6CA8-4475-9B6B-D9429CEA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159A01-217C-4416-93A7-DE78B650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BA5106-0988-4F91-B5DE-E8B7B7F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3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E4577-03C9-4BCC-BF27-D08DD096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9C488C-622F-49EE-A899-B98A9EB1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5DB9ED-0D4E-4452-B039-CF31771C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011814-E5B0-4BAF-A5F7-48821014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2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FCC6E4-E52E-4ADA-B54C-F3B5EF01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3E5361-CFDF-4766-A4EB-127FD817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25F8B-3EE4-4B3A-9270-66A24DAC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8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3A67C-9655-434F-8D34-670B3E80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B45AD-A628-4C70-AF21-4509E7C6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0C8441-E132-4882-9E07-D682CAFF6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6D4732-4A9D-4523-A2C4-0EF79600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25FFA9-50D0-46E0-9260-479EB27F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F1A034-4F8B-4B3A-BD2B-C2CCA010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1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8AE4F-5039-43E8-93B0-AADFE12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C8B8FF-ED5F-4EF7-9EDD-486B14FB2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54BB2C-901F-4A56-AAD2-811B1C7C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F096DF-964D-4594-ADD8-F9C9E8FC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ECF589-7DC6-419A-B8B4-1A708E61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F46EDE-782B-4832-8375-119A3D1C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9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7C24E6-301B-4101-8CDB-962CDDC3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FD10BF-FAFF-4749-806E-9E5FFD66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048B49-E8E4-42A8-9EB5-5C562DDB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7677-C854-4465-896E-2F568C02DFD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E3077-9A1C-464E-ACD2-AB15E075D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338EF-D737-49EB-AE93-6DD6AF80E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30C7-1783-4A83-B2E7-7FCF92691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8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lovnik-cizich-slov.abz.cz/web.php/slovo/klient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fif"/><Relationship Id="rId2" Type="http://schemas.openxmlformats.org/officeDocument/2006/relationships/image" Target="../media/image7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koncepce.cz/nitrodelozni-telisko/nehormonalni-nitrodelozni-telisko/" TargetMode="External"/><Relationship Id="rId2" Type="http://schemas.openxmlformats.org/officeDocument/2006/relationships/hyperlink" Target="https://www.antikoncepce.cz/nitrodelozni-telisko/hormonalni-nitrodelozni-telisko/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fif"/><Relationship Id="rId2" Type="http://schemas.openxmlformats.org/officeDocument/2006/relationships/image" Target="../media/image85.jf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ofit.cz/cs/umele-oplodneni/ivf-lecba-reprofit/" TargetMode="External"/><Relationship Id="rId2" Type="http://schemas.openxmlformats.org/officeDocument/2006/relationships/hyperlink" Target="https://www.reprofit.cz/cs/umele-oplodneni/lecba-iu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profit.cz/cs/umele-oplodneni/kryoembryotransfer/" TargetMode="External"/><Relationship Id="rId4" Type="http://schemas.openxmlformats.org/officeDocument/2006/relationships/hyperlink" Target="https://www.reprofit.cz/lecba-darovanymi-vajicky/popis-lecby-darovanymi-vajicky-DIVF/" TargetMode="Externa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fif"/><Relationship Id="rId2" Type="http://schemas.openxmlformats.org/officeDocument/2006/relationships/image" Target="../media/image8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fif"/><Relationship Id="rId4" Type="http://schemas.openxmlformats.org/officeDocument/2006/relationships/image" Target="../media/image90.jp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fif"/><Relationship Id="rId4" Type="http://schemas.openxmlformats.org/officeDocument/2006/relationships/image" Target="../media/image32.jf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fif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wikiskripta.eu/w/Cervix_uter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iklub.cz/co-je-inkontinence" TargetMode="External"/><Relationship Id="rId2" Type="http://schemas.openxmlformats.org/officeDocument/2006/relationships/hyperlink" Target="https://www.moliklub.cz/encyklopedie/zanet-mocoveho-mechyre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fif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fif"/><Relationship Id="rId4" Type="http://schemas.openxmlformats.org/officeDocument/2006/relationships/image" Target="../media/image56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fif"/><Relationship Id="rId2" Type="http://schemas.openxmlformats.org/officeDocument/2006/relationships/image" Target="../media/image58.jf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fif"/><Relationship Id="rId2" Type="http://schemas.openxmlformats.org/officeDocument/2006/relationships/image" Target="../media/image60.jf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fif"/><Relationship Id="rId2" Type="http://schemas.openxmlformats.org/officeDocument/2006/relationships/hyperlink" Target="https://www.linkos.cz/slovnicek/dysplazie-metaplazie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fif"/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f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fif"/><Relationship Id="rId7" Type="http://schemas.openxmlformats.org/officeDocument/2006/relationships/image" Target="../media/image72.jfif"/><Relationship Id="rId2" Type="http://schemas.openxmlformats.org/officeDocument/2006/relationships/image" Target="../media/image6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fif"/><Relationship Id="rId5" Type="http://schemas.openxmlformats.org/officeDocument/2006/relationships/image" Target="../media/image70.jfif"/><Relationship Id="rId4" Type="http://schemas.openxmlformats.org/officeDocument/2006/relationships/image" Target="../media/image69.jfi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munologie" TargetMode="External"/><Relationship Id="rId2" Type="http://schemas.openxmlformats.org/officeDocument/2006/relationships/hyperlink" Target="https://cs.wikipedia.org/wiki/Biochemie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E6341-64DF-4896-A4C6-A5F4D8BA8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OŠETŘOVATELSTVÍ </a:t>
            </a:r>
            <a:br>
              <a:rPr lang="cs-CZ" dirty="0"/>
            </a:br>
            <a:r>
              <a:rPr lang="cs-CZ" dirty="0"/>
              <a:t>V GYNEKOLOGII</a:t>
            </a:r>
            <a:br>
              <a:rPr lang="cs-CZ" dirty="0"/>
            </a:br>
            <a:r>
              <a:rPr lang="cs-CZ" dirty="0"/>
              <a:t>A V PORODNICTVÍ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7D1D91-A5A2-4B7B-AC8E-5FDBAD7CA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PhDr. Markéta Školoudová</a:t>
            </a:r>
          </a:p>
        </p:txBody>
      </p:sp>
    </p:spTree>
    <p:extLst>
      <p:ext uri="{BB962C8B-B14F-4D97-AF65-F5344CB8AC3E}">
        <p14:creationId xmlns:p14="http://schemas.microsoft.com/office/powerpoint/2010/main" val="25282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E542C-4666-4C58-8406-E4BE9F40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DIFERENCIACE OŠETŘOVATELSKÉ PÉČE NA GYNEKOLOGICKO-PORODNICKÉM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58E9EC-7A8D-45CB-8029-DE59A3D2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Odborná </a:t>
            </a:r>
            <a:r>
              <a:rPr lang="cs-CZ" b="1" dirty="0"/>
              <a:t>ambulantní péče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Ústavní </a:t>
            </a:r>
            <a:r>
              <a:rPr lang="cs-CZ" b="1" dirty="0"/>
              <a:t>nemocniční péče </a:t>
            </a:r>
            <a:r>
              <a:rPr lang="cs-CZ" dirty="0"/>
              <a:t>(na ošetřovatelské jednotce, porodním sále)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Komunitní péče </a:t>
            </a:r>
            <a:r>
              <a:rPr lang="cs-CZ" dirty="0"/>
              <a:t>(registrovanou porodní asistentkou)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Agentury domácí péče</a:t>
            </a:r>
          </a:p>
        </p:txBody>
      </p:sp>
    </p:spTree>
    <p:extLst>
      <p:ext uri="{BB962C8B-B14F-4D97-AF65-F5344CB8AC3E}">
        <p14:creationId xmlns:p14="http://schemas.microsoft.com/office/powerpoint/2010/main" val="9638018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F7089-88B6-4D74-993C-5162A8B4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EFD9F-14A9-447B-AA58-56F29B66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Infekce šířené převážné výhradně pohlavním stykem (nepodléhají povinnému hlášení):</a:t>
            </a:r>
          </a:p>
          <a:p>
            <a:r>
              <a:rPr lang="cs-CZ" dirty="0"/>
              <a:t>Bakteriální infekce, chlamydiové infekce, urogenitální </a:t>
            </a:r>
            <a:r>
              <a:rPr lang="cs-CZ" dirty="0" err="1"/>
              <a:t>nekapvčité</a:t>
            </a:r>
            <a:r>
              <a:rPr lang="cs-CZ" dirty="0"/>
              <a:t> infekce</a:t>
            </a:r>
          </a:p>
          <a:p>
            <a:r>
              <a:rPr lang="cs-CZ" dirty="0"/>
              <a:t>Infekce vyvolané prvoky (např. trichomoniáza)</a:t>
            </a:r>
          </a:p>
          <a:p>
            <a:r>
              <a:rPr lang="cs-CZ" dirty="0"/>
              <a:t>Infekce mykotické (urogenitální kandidózy – Candida </a:t>
            </a:r>
            <a:r>
              <a:rPr lang="cs-CZ" dirty="0" err="1"/>
              <a:t>albicans</a:t>
            </a:r>
            <a:r>
              <a:rPr lang="cs-CZ" dirty="0"/>
              <a:t>)</a:t>
            </a:r>
          </a:p>
          <a:p>
            <a:r>
              <a:rPr lang="cs-CZ" dirty="0"/>
              <a:t>Infekce virové (herpes virus, lidský </a:t>
            </a:r>
            <a:r>
              <a:rPr lang="cs-CZ" dirty="0" err="1"/>
              <a:t>papalomavirus</a:t>
            </a:r>
            <a:r>
              <a:rPr lang="cs-CZ" dirty="0"/>
              <a:t>, virus infekční hepatitidy A,B a C, CMV, HIV – podléhá povinnému hlášení)</a:t>
            </a:r>
          </a:p>
          <a:p>
            <a:r>
              <a:rPr lang="cs-CZ" dirty="0"/>
              <a:t>Svrab, muňky</a:t>
            </a:r>
          </a:p>
        </p:txBody>
      </p:sp>
    </p:spTree>
    <p:extLst>
      <p:ext uri="{BB962C8B-B14F-4D97-AF65-F5344CB8AC3E}">
        <p14:creationId xmlns:p14="http://schemas.microsoft.com/office/powerpoint/2010/main" val="7477687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74F38-C6AC-4E68-B689-17E79AD8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3A381-09F5-4930-AD44-59B5A9F89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Komplikace</a:t>
            </a:r>
          </a:p>
          <a:p>
            <a:r>
              <a:rPr lang="cs-CZ" dirty="0"/>
              <a:t>Sterilita</a:t>
            </a:r>
          </a:p>
          <a:p>
            <a:r>
              <a:rPr lang="cs-CZ" dirty="0"/>
              <a:t>Komplikace v těhotenství a při porodu, přenos na plod </a:t>
            </a:r>
          </a:p>
          <a:p>
            <a:r>
              <a:rPr lang="cs-CZ" dirty="0"/>
              <a:t>šíření infekce na další orgány</a:t>
            </a:r>
          </a:p>
          <a:p>
            <a:r>
              <a:rPr lang="cs-CZ" dirty="0"/>
              <a:t>Karcinom hrdla děložního</a:t>
            </a:r>
          </a:p>
          <a:p>
            <a:r>
              <a:rPr lang="cs-CZ" dirty="0"/>
              <a:t>Negativní psychosociální dopad</a:t>
            </a:r>
          </a:p>
          <a:p>
            <a:r>
              <a:rPr lang="cs-CZ" dirty="0"/>
              <a:t>Při nedostatečné léčbě až smrt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81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E6B66-840B-4520-A881-327FCEB5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56533-664B-4A7E-AA5F-041347DD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Symptomatologie dle druhu STD</a:t>
            </a:r>
          </a:p>
          <a:p>
            <a:r>
              <a:rPr lang="cs-CZ" dirty="0"/>
              <a:t>Poševní výtok</a:t>
            </a:r>
          </a:p>
          <a:p>
            <a:r>
              <a:rPr lang="cs-CZ" dirty="0"/>
              <a:t>Svědění, pálení rodidel</a:t>
            </a:r>
          </a:p>
          <a:p>
            <a:r>
              <a:rPr lang="cs-CZ" dirty="0"/>
              <a:t>Bolest v </a:t>
            </a:r>
            <a:r>
              <a:rPr lang="cs-CZ" dirty="0" err="1"/>
              <a:t>podbříšku</a:t>
            </a:r>
            <a:endParaRPr lang="cs-CZ" dirty="0"/>
          </a:p>
          <a:p>
            <a:r>
              <a:rPr lang="cs-CZ" dirty="0"/>
              <a:t>Otok, zduření poševního vchodu</a:t>
            </a:r>
          </a:p>
          <a:p>
            <a:r>
              <a:rPr lang="cs-CZ" dirty="0"/>
              <a:t>Časté močení, dysurie</a:t>
            </a:r>
          </a:p>
          <a:p>
            <a:r>
              <a:rPr lang="cs-CZ" dirty="0"/>
              <a:t>Bolest při pohlavním styku</a:t>
            </a:r>
          </a:p>
          <a:p>
            <a:r>
              <a:rPr lang="cs-CZ" dirty="0"/>
              <a:t>Poruchy menstruačního cyklu</a:t>
            </a:r>
          </a:p>
          <a:p>
            <a:r>
              <a:rPr lang="cs-CZ" dirty="0"/>
              <a:t>Celkové příznaky</a:t>
            </a:r>
          </a:p>
        </p:txBody>
      </p:sp>
    </p:spTree>
    <p:extLst>
      <p:ext uri="{BB962C8B-B14F-4D97-AF65-F5344CB8AC3E}">
        <p14:creationId xmlns:p14="http://schemas.microsoft.com/office/powerpoint/2010/main" val="39140991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0DC5E-E877-4577-B368-BD8E40C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436F4F-BCF4-4B73-8D9F-4B3C2F0BD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Diagnostika:</a:t>
            </a:r>
          </a:p>
          <a:p>
            <a:r>
              <a:rPr lang="cs-CZ" dirty="0" err="1"/>
              <a:t>Ananméza</a:t>
            </a:r>
            <a:endParaRPr lang="cs-CZ" dirty="0"/>
          </a:p>
          <a:p>
            <a:r>
              <a:rPr lang="cs-CZ" dirty="0"/>
              <a:t>Gynekologické vyšetření</a:t>
            </a:r>
          </a:p>
          <a:p>
            <a:r>
              <a:rPr lang="cs-CZ" dirty="0"/>
              <a:t>MOP, mikrobiologické vyšetření (kultivace + citlivost)</a:t>
            </a:r>
          </a:p>
          <a:p>
            <a:r>
              <a:rPr lang="cs-CZ" dirty="0"/>
              <a:t>Venerologické vyšetření</a:t>
            </a:r>
          </a:p>
          <a:p>
            <a:r>
              <a:rPr lang="cs-CZ" dirty="0"/>
              <a:t>Serologické vyšetření krve</a:t>
            </a:r>
          </a:p>
          <a:p>
            <a:r>
              <a:rPr lang="cs-CZ" dirty="0"/>
              <a:t>Kolposkopické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3523287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BA02-A601-4650-9ABC-D46C47B1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94553-6F11-4C0E-963F-DE678596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Terapie: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Konzervativní dle původce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Vhodná podpůrná psychoterapie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6033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F8753-01D4-4278-B0B4-686D9340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003DC-C1E1-43CC-9A13-FD2F951A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Prevence:</a:t>
            </a:r>
          </a:p>
          <a:p>
            <a:r>
              <a:rPr lang="cs-CZ" dirty="0"/>
              <a:t>Bariérová antikoncepce, dodržování hygieny pohlavního života</a:t>
            </a:r>
          </a:p>
          <a:p>
            <a:r>
              <a:rPr lang="cs-CZ" dirty="0"/>
              <a:t>Sexuální výchova</a:t>
            </a:r>
          </a:p>
          <a:p>
            <a:r>
              <a:rPr lang="cs-CZ" dirty="0"/>
              <a:t>Povinná hlášení</a:t>
            </a:r>
          </a:p>
          <a:p>
            <a:r>
              <a:rPr lang="cs-CZ" dirty="0" err="1"/>
              <a:t>Kredeizace</a:t>
            </a:r>
            <a:r>
              <a:rPr lang="cs-CZ" dirty="0"/>
              <a:t> novorozenců</a:t>
            </a:r>
          </a:p>
          <a:p>
            <a:r>
              <a:rPr lang="cs-CZ" dirty="0"/>
              <a:t>Screening těhotných žen</a:t>
            </a:r>
          </a:p>
          <a:p>
            <a:r>
              <a:rPr lang="cs-CZ" dirty="0"/>
              <a:t>Screening dárců krve, orgánů</a:t>
            </a:r>
          </a:p>
          <a:p>
            <a:r>
              <a:rPr lang="cs-CZ" dirty="0"/>
              <a:t>Mezioborová spolupráce</a:t>
            </a:r>
          </a:p>
          <a:p>
            <a:r>
              <a:rPr lang="cs-CZ" dirty="0"/>
              <a:t>Profylaktická vakcinace HPV</a:t>
            </a:r>
          </a:p>
          <a:p>
            <a:r>
              <a:rPr lang="cs-CZ" dirty="0"/>
              <a:t>Prevence HIV</a:t>
            </a:r>
          </a:p>
        </p:txBody>
      </p:sp>
    </p:spTree>
    <p:extLst>
      <p:ext uri="{BB962C8B-B14F-4D97-AF65-F5344CB8AC3E}">
        <p14:creationId xmlns:p14="http://schemas.microsoft.com/office/powerpoint/2010/main" val="26674975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A4AA2-1AEC-4051-87DD-B4D685F8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19304-FA1F-42DE-AAEE-32EEBDE9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Ošetřovatelská péče</a:t>
            </a:r>
          </a:p>
          <a:p>
            <a:r>
              <a:rPr lang="cs-CZ" dirty="0"/>
              <a:t>Asistence u vaginálního vyšetření</a:t>
            </a:r>
          </a:p>
          <a:p>
            <a:r>
              <a:rPr lang="cs-CZ" dirty="0"/>
              <a:t>Odběr biologického materiálu</a:t>
            </a:r>
          </a:p>
          <a:p>
            <a:r>
              <a:rPr lang="cs-CZ" dirty="0"/>
              <a:t>Aplikace léků do pochvy, zásady správné aplikace léků</a:t>
            </a:r>
          </a:p>
          <a:p>
            <a:r>
              <a:rPr lang="cs-CZ" dirty="0"/>
              <a:t>Vaginální výplach, příprava roztoku </a:t>
            </a:r>
          </a:p>
          <a:p>
            <a:r>
              <a:rPr lang="cs-CZ" dirty="0"/>
              <a:t>Edukace o zásadách hygieny, pohlavního styku, léčbě, oblékání, eliminaci rizikových faktorů, edukační letáky</a:t>
            </a:r>
          </a:p>
          <a:p>
            <a:r>
              <a:rPr lang="cs-CZ" dirty="0"/>
              <a:t>Zpětná vazba – klienta uvedené zásady dodržuje, rozumí jim</a:t>
            </a:r>
          </a:p>
        </p:txBody>
      </p:sp>
    </p:spTree>
    <p:extLst>
      <p:ext uri="{BB962C8B-B14F-4D97-AF65-F5344CB8AC3E}">
        <p14:creationId xmlns:p14="http://schemas.microsoft.com/office/powerpoint/2010/main" val="12462570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C9809-4659-4599-9C54-E968F01E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NÁDOROVÁ ONEMOCNĚNÍ ŽENSKÝCH POHLAVNÍCH ORGÁNŮ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4CF16-2515-488F-8BE7-B71331C3E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Postihují ženy ve všech věkových obdobích</a:t>
            </a:r>
          </a:p>
          <a:p>
            <a:r>
              <a:rPr lang="cs-CZ" dirty="0"/>
              <a:t>Obecné dělení – zhoubné a nezhoubné, hraniční</a:t>
            </a:r>
          </a:p>
          <a:p>
            <a:r>
              <a:rPr lang="cs-CZ" dirty="0"/>
              <a:t>Nádory hormonálně aktivní, inaktivní</a:t>
            </a:r>
          </a:p>
        </p:txBody>
      </p:sp>
    </p:spTree>
    <p:extLst>
      <p:ext uri="{BB962C8B-B14F-4D97-AF65-F5344CB8AC3E}">
        <p14:creationId xmlns:p14="http://schemas.microsoft.com/office/powerpoint/2010/main" val="24491165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BFEFC-B9FA-4330-9A03-B7E9C3A9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A073A-D83D-41FE-ABC8-6D589BE7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Názvosloví:</a:t>
            </a:r>
          </a:p>
          <a:p>
            <a:r>
              <a:rPr lang="cs-CZ" u="sng" dirty="0"/>
              <a:t>Pravý nádor (tumor, novotvar) </a:t>
            </a:r>
            <a:r>
              <a:rPr lang="cs-CZ" dirty="0"/>
              <a:t>– nezvratná změna tkáně, neregulovatelný růst buněk</a:t>
            </a:r>
          </a:p>
          <a:p>
            <a:r>
              <a:rPr lang="cs-CZ" u="sng" dirty="0"/>
              <a:t>Nepravý nádor </a:t>
            </a:r>
            <a:r>
              <a:rPr lang="cs-CZ" dirty="0"/>
              <a:t>– útvar podobající se nádoru</a:t>
            </a:r>
          </a:p>
          <a:p>
            <a:r>
              <a:rPr lang="cs-CZ" u="sng" dirty="0"/>
              <a:t>Nezhoubný benigní nádor </a:t>
            </a:r>
            <a:r>
              <a:rPr lang="cs-CZ" dirty="0"/>
              <a:t>– roste pomalu, je ohraničený, prakticky nepředstavuje riziko, neničí okolní tkáně, nezakládají další ložiska (metastázy), většinou se sami nezhojí</a:t>
            </a:r>
          </a:p>
          <a:p>
            <a:r>
              <a:rPr lang="cs-CZ" u="sng" dirty="0"/>
              <a:t>Dystrofie</a:t>
            </a:r>
            <a:r>
              <a:rPr lang="cs-CZ" dirty="0"/>
              <a:t> – degenerativní změny</a:t>
            </a:r>
          </a:p>
          <a:p>
            <a:r>
              <a:rPr lang="cs-CZ" u="sng" dirty="0"/>
              <a:t>Prekancerózy (</a:t>
            </a:r>
            <a:r>
              <a:rPr lang="cs-CZ" u="sng" dirty="0" err="1"/>
              <a:t>předrakovinné</a:t>
            </a:r>
            <a:r>
              <a:rPr lang="cs-CZ" u="sng" dirty="0"/>
              <a:t> stavy) </a:t>
            </a:r>
            <a:r>
              <a:rPr lang="cs-CZ" dirty="0"/>
              <a:t>– buněčné změny, které mohou vést k maligní transformaci tkáně</a:t>
            </a:r>
          </a:p>
        </p:txBody>
      </p:sp>
    </p:spTree>
    <p:extLst>
      <p:ext uri="{BB962C8B-B14F-4D97-AF65-F5344CB8AC3E}">
        <p14:creationId xmlns:p14="http://schemas.microsoft.com/office/powerpoint/2010/main" val="38053728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6FF4-D81D-49ED-BA82-AE8386E3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ADF7C-6422-47D4-84A4-7D441D67C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Potenciálně maligní nádory </a:t>
            </a:r>
            <a:r>
              <a:rPr lang="cs-CZ" dirty="0"/>
              <a:t>– hraniční, s nejistým biologickým chováním (</a:t>
            </a:r>
            <a:r>
              <a:rPr lang="cs-CZ" dirty="0" err="1"/>
              <a:t>border</a:t>
            </a:r>
            <a:r>
              <a:rPr lang="cs-CZ" dirty="0"/>
              <a:t>-line) – odlišné jen na základě přesně stanovených histopatologických kritérií, mohou recidivovat, metastazovat (</a:t>
            </a:r>
            <a:r>
              <a:rPr lang="cs-CZ" dirty="0" err="1"/>
              <a:t>nejč</a:t>
            </a:r>
            <a:r>
              <a:rPr lang="cs-CZ" dirty="0"/>
              <a:t>. Na vaječnících)</a:t>
            </a:r>
          </a:p>
          <a:p>
            <a:endParaRPr lang="cs-CZ" dirty="0"/>
          </a:p>
          <a:p>
            <a:r>
              <a:rPr lang="cs-CZ" u="sng" dirty="0"/>
              <a:t>Zhoubné maligní nádory </a:t>
            </a:r>
            <a:r>
              <a:rPr lang="cs-CZ" dirty="0"/>
              <a:t>– prorůstají rychle do okolní tkáně, zakládají dceřiná ložiska, celkově vyčerpávají organismus, bez léčby vedou k smrti</a:t>
            </a:r>
          </a:p>
        </p:txBody>
      </p:sp>
    </p:spTree>
    <p:extLst>
      <p:ext uri="{BB962C8B-B14F-4D97-AF65-F5344CB8AC3E}">
        <p14:creationId xmlns:p14="http://schemas.microsoft.com/office/powerpoint/2010/main" val="20953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0FF76-E43C-4D7F-A48E-975AE046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AMBULATNÍ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9FDE4-F223-411E-9C05-9EBAB4E9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odborná péče (zdravotní) poskytovaná docházejícím </a:t>
            </a: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klientkám</a:t>
            </a:r>
            <a:r>
              <a:rPr lang="cs-CZ" b="1" dirty="0"/>
              <a:t> (resp. pacientkám)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Ambulantní zdravotnická zařízení</a:t>
            </a:r>
          </a:p>
          <a:p>
            <a:pPr marL="0" indent="0">
              <a:buNone/>
            </a:pPr>
            <a:r>
              <a:rPr lang="cs-CZ" b="1" i="1" dirty="0" err="1"/>
              <a:t>Gynekologicko</a:t>
            </a:r>
            <a:r>
              <a:rPr lang="cs-CZ" b="1" i="1" dirty="0"/>
              <a:t> porodnické zařízení ústavní péče:</a:t>
            </a:r>
          </a:p>
          <a:p>
            <a:pPr marL="0" indent="0">
              <a:buNone/>
            </a:pPr>
            <a:r>
              <a:rPr lang="cs-CZ" dirty="0"/>
              <a:t>-gynekologická ambulance (všeobecná, prenatální, speciální)</a:t>
            </a:r>
          </a:p>
          <a:p>
            <a:pPr marL="0" indent="0">
              <a:buNone/>
            </a:pPr>
            <a:r>
              <a:rPr lang="cs-CZ" b="1" i="1" dirty="0"/>
              <a:t>Privátní zdravotnická zařízení:</a:t>
            </a:r>
          </a:p>
          <a:p>
            <a:pPr marL="0" indent="0">
              <a:buNone/>
            </a:pPr>
            <a:r>
              <a:rPr lang="cs-CZ" dirty="0"/>
              <a:t>- privátní ordinace, specializovaná centra (např.pro léčbu neplodnosti), privátní porodní asistentky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3964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BA831-422D-49D2-BFFB-C9103F64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5C373-BC6D-44C2-A848-850632BE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Příčiny nejsou jednoznačně objasněny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Podíl genetických, hormonálních, růstových, a jiných faktorů (kancerogeny – fyzikální, chemické, biologické, selhání imunitního systému)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Výsledkem genetická změna buňky</a:t>
            </a:r>
          </a:p>
        </p:txBody>
      </p:sp>
    </p:spTree>
    <p:extLst>
      <p:ext uri="{BB962C8B-B14F-4D97-AF65-F5344CB8AC3E}">
        <p14:creationId xmlns:p14="http://schemas.microsoft.com/office/powerpoint/2010/main" val="37833642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2B625-19FC-476A-B1AA-E58C962D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EC464-1223-4F7B-9B2F-75E0A5F3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Rizikové faktory: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Mechanické dráždění</a:t>
            </a:r>
          </a:p>
          <a:p>
            <a:r>
              <a:rPr lang="cs-CZ" dirty="0"/>
              <a:t>Časný začátek sexuálního života</a:t>
            </a:r>
          </a:p>
          <a:p>
            <a:r>
              <a:rPr lang="cs-CZ" dirty="0"/>
              <a:t>STD</a:t>
            </a:r>
          </a:p>
          <a:p>
            <a:r>
              <a:rPr lang="cs-CZ" dirty="0"/>
              <a:t>Promiskuita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imunosuprese</a:t>
            </a:r>
          </a:p>
        </p:txBody>
      </p:sp>
    </p:spTree>
    <p:extLst>
      <p:ext uri="{BB962C8B-B14F-4D97-AF65-F5344CB8AC3E}">
        <p14:creationId xmlns:p14="http://schemas.microsoft.com/office/powerpoint/2010/main" val="24574671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01091-A65F-4997-BFD5-6FC2A5F3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AACC1-DDF0-446E-AA91-D11C4E83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Klasifikace nádorů dle FIGO </a:t>
            </a:r>
            <a:r>
              <a:rPr lang="cs-CZ" dirty="0"/>
              <a:t>(mezinárodní organizace gynekologů)</a:t>
            </a:r>
          </a:p>
          <a:p>
            <a:pPr marL="0" indent="0">
              <a:buNone/>
            </a:pPr>
            <a:r>
              <a:rPr lang="cs-CZ" dirty="0"/>
              <a:t>členění do 4 stadií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Klasifikace dle TNM </a:t>
            </a:r>
            <a:r>
              <a:rPr lang="cs-CZ" dirty="0"/>
              <a:t>(vypracovaná WHO)</a:t>
            </a:r>
          </a:p>
          <a:p>
            <a:pPr marL="0" indent="0">
              <a:buNone/>
            </a:pPr>
            <a:r>
              <a:rPr lang="cs-CZ" dirty="0"/>
              <a:t>3 složky anatomického popisu (Tumor, Nodus, Metastáza)</a:t>
            </a:r>
          </a:p>
        </p:txBody>
      </p:sp>
    </p:spTree>
    <p:extLst>
      <p:ext uri="{BB962C8B-B14F-4D97-AF65-F5344CB8AC3E}">
        <p14:creationId xmlns:p14="http://schemas.microsoft.com/office/powerpoint/2010/main" val="37386751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7B55A-C5BB-464E-A664-DAA44A2C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C57F6-F5CB-4237-8140-859EB5AB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Diagnostika: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Anamnéza</a:t>
            </a:r>
          </a:p>
          <a:p>
            <a:r>
              <a:rPr lang="cs-CZ" dirty="0"/>
              <a:t>Klinické gynekologické vyšetření</a:t>
            </a:r>
          </a:p>
          <a:p>
            <a:r>
              <a:rPr lang="cs-CZ" dirty="0"/>
              <a:t>Kolposkopie </a:t>
            </a:r>
          </a:p>
          <a:p>
            <a:r>
              <a:rPr lang="cs-CZ" dirty="0"/>
              <a:t>UZ, MR, CT malé pánve</a:t>
            </a:r>
          </a:p>
          <a:p>
            <a:r>
              <a:rPr lang="cs-CZ" dirty="0"/>
              <a:t>Biopsie, laboratorní vyšetření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860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734B6-F392-476B-9276-A999A498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318D6D-A7BA-4C09-8F43-7FAAFAF1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Terapie: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Závisí na typu nádoru, lokalizaci, velikosti, zdravotním stavu nemocné</a:t>
            </a:r>
          </a:p>
          <a:p>
            <a:r>
              <a:rPr lang="cs-CZ" dirty="0"/>
              <a:t>Terapie komplexní</a:t>
            </a:r>
          </a:p>
          <a:p>
            <a:pPr>
              <a:buFontTx/>
              <a:buChar char="-"/>
            </a:pPr>
            <a:r>
              <a:rPr lang="cs-CZ" dirty="0"/>
              <a:t>chirurgická</a:t>
            </a:r>
          </a:p>
          <a:p>
            <a:pPr>
              <a:buFontTx/>
              <a:buChar char="-"/>
            </a:pPr>
            <a:r>
              <a:rPr lang="cs-CZ" dirty="0"/>
              <a:t>konzervativní (</a:t>
            </a:r>
            <a:r>
              <a:rPr lang="cs-CZ" dirty="0" err="1"/>
              <a:t>chemoth</a:t>
            </a:r>
            <a:r>
              <a:rPr lang="cs-CZ" dirty="0"/>
              <a:t>., </a:t>
            </a:r>
            <a:r>
              <a:rPr lang="cs-CZ" dirty="0" err="1"/>
              <a:t>radioth</a:t>
            </a:r>
            <a:r>
              <a:rPr lang="cs-CZ" dirty="0"/>
              <a:t>.,hormonální </a:t>
            </a:r>
            <a:r>
              <a:rPr lang="cs-CZ" dirty="0" err="1"/>
              <a:t>th</a:t>
            </a:r>
            <a:r>
              <a:rPr lang="cs-CZ" dirty="0"/>
              <a:t>., </a:t>
            </a:r>
            <a:r>
              <a:rPr lang="cs-CZ" dirty="0" err="1"/>
              <a:t>imunoth</a:t>
            </a:r>
            <a:r>
              <a:rPr lang="cs-CZ" dirty="0"/>
              <a:t>., odborná psychologická nemoc)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0526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D1BD0-9042-4E8D-8C7C-00D0F40E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6F0E2-50E1-4EF1-9A53-34285ACC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Prevence: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Primární (</a:t>
            </a:r>
            <a:r>
              <a:rPr lang="cs-CZ" dirty="0"/>
              <a:t>životní styl, profylaktické očkování)</a:t>
            </a:r>
          </a:p>
          <a:p>
            <a:r>
              <a:rPr lang="cs-CZ" b="1" dirty="0"/>
              <a:t>Sekundární (</a:t>
            </a:r>
            <a:r>
              <a:rPr lang="cs-CZ" dirty="0" err="1"/>
              <a:t>samovyšetřování</a:t>
            </a:r>
            <a:r>
              <a:rPr lang="cs-CZ" dirty="0"/>
              <a:t> prsů, depistáž – preventivní gynekologické prohlídky, screening na karcinom hrdla děložního, onkologické cytologie, </a:t>
            </a:r>
            <a:r>
              <a:rPr lang="cs-CZ" dirty="0" err="1"/>
              <a:t>mammografický</a:t>
            </a:r>
            <a:r>
              <a:rPr lang="cs-CZ" dirty="0"/>
              <a:t> screening, dispenzarizace, včasná léčba prekanceróz)</a:t>
            </a:r>
          </a:p>
          <a:p>
            <a:r>
              <a:rPr lang="cs-CZ" b="1" dirty="0"/>
              <a:t>Terciální </a:t>
            </a:r>
            <a:r>
              <a:rPr lang="cs-CZ" dirty="0"/>
              <a:t>(sledování nemocných s vyléčeným nádorovým onemocněním)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7422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EA924-832C-4679-BE54-4FC5D48E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82E31B-AF6A-4E19-997C-9A0F8AA13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Komplikace:</a:t>
            </a:r>
          </a:p>
          <a:p>
            <a:r>
              <a:rPr lang="cs-CZ" dirty="0"/>
              <a:t>Prorůstání nádoru do okolních tkání, metastázy</a:t>
            </a:r>
          </a:p>
          <a:p>
            <a:r>
              <a:rPr lang="cs-CZ" dirty="0"/>
              <a:t>Sterilita</a:t>
            </a:r>
          </a:p>
          <a:p>
            <a:r>
              <a:rPr lang="cs-CZ" dirty="0"/>
              <a:t>Nežádoucí účinky radioterapie, chemoterapie (slabost, malátnost, bolesti hlavy, únava, průjmy, slizniční reakce, postižení GIT, ledvin, kůže, nervů, krve)</a:t>
            </a:r>
          </a:p>
          <a:p>
            <a:r>
              <a:rPr lang="cs-CZ" dirty="0"/>
              <a:t>Kachexie</a:t>
            </a:r>
          </a:p>
          <a:p>
            <a:r>
              <a:rPr lang="cs-CZ" dirty="0"/>
              <a:t>Bolest</a:t>
            </a:r>
          </a:p>
          <a:p>
            <a:r>
              <a:rPr lang="cs-CZ" dirty="0"/>
              <a:t>Psychosociální dopad</a:t>
            </a:r>
          </a:p>
          <a:p>
            <a:r>
              <a:rPr lang="cs-CZ" dirty="0"/>
              <a:t>Potrat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3927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89D9C-91ED-48B6-AA00-8BBD339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8969F-5A44-42FB-B56B-3EDD811F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Ošetřovatelská péče </a:t>
            </a:r>
            <a:r>
              <a:rPr lang="cs-CZ" b="1" u="sng" dirty="0"/>
              <a:t>ambulantní:</a:t>
            </a:r>
          </a:p>
          <a:p>
            <a:r>
              <a:rPr lang="cs-CZ" dirty="0"/>
              <a:t>Asistence u vaginálního vyšetření</a:t>
            </a:r>
          </a:p>
          <a:p>
            <a:r>
              <a:rPr lang="cs-CZ" dirty="0"/>
              <a:t>Odběr biologického materiálu</a:t>
            </a:r>
          </a:p>
          <a:p>
            <a:r>
              <a:rPr lang="cs-CZ" dirty="0"/>
              <a:t>Aplikace léků do pochvy, zásady správné aplikace léků</a:t>
            </a:r>
          </a:p>
          <a:p>
            <a:r>
              <a:rPr lang="cs-CZ" dirty="0"/>
              <a:t>Edukace o zásadách hygieny, vyprazdňování, stravování, pohlavního styku, léčbě, oblékání, eliminaci rizikových faktorů, edukační letáky</a:t>
            </a:r>
          </a:p>
          <a:p>
            <a:r>
              <a:rPr lang="cs-CZ" dirty="0"/>
              <a:t>Ošetřování pooperační rány, hodnocení </a:t>
            </a:r>
            <a:r>
              <a:rPr lang="cs-CZ"/>
              <a:t>stavu kůže, </a:t>
            </a:r>
            <a:r>
              <a:rPr lang="cs-CZ" dirty="0"/>
              <a:t>sliznic</a:t>
            </a:r>
          </a:p>
          <a:p>
            <a:r>
              <a:rPr lang="cs-CZ" dirty="0"/>
              <a:t>Opora (strach, obavy, alergie)</a:t>
            </a:r>
          </a:p>
          <a:p>
            <a:r>
              <a:rPr lang="cs-CZ" dirty="0"/>
              <a:t>Zpětná vazba – klienta uvedené zásady dodržuje, rozumí jim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0063290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3565B-7B72-4291-AE35-D393B161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6A5C7-A812-4E79-B315-357F25D4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Ošetřovatelská péče </a:t>
            </a:r>
            <a:r>
              <a:rPr lang="cs-CZ" b="1" u="sng" dirty="0"/>
              <a:t>při hospitalizaci:</a:t>
            </a:r>
          </a:p>
          <a:p>
            <a:r>
              <a:rPr lang="cs-CZ" dirty="0"/>
              <a:t>Hodnocení bolesti, psychického stavu, hojení rány</a:t>
            </a:r>
          </a:p>
          <a:p>
            <a:r>
              <a:rPr lang="cs-CZ" dirty="0"/>
              <a:t>Péče o pooperační jizvu, kůži, sliznice</a:t>
            </a:r>
          </a:p>
          <a:p>
            <a:r>
              <a:rPr lang="cs-CZ" dirty="0"/>
              <a:t>Sledování krvácení, tamponády, drénů</a:t>
            </a:r>
          </a:p>
          <a:p>
            <a:r>
              <a:rPr lang="cs-CZ" dirty="0"/>
              <a:t>Aplikace léků </a:t>
            </a:r>
          </a:p>
          <a:p>
            <a:r>
              <a:rPr lang="cs-CZ" dirty="0"/>
              <a:t>Péče o vyprazdňování močového měchýře, střeva</a:t>
            </a:r>
          </a:p>
          <a:p>
            <a:r>
              <a:rPr lang="cs-CZ" dirty="0"/>
              <a:t>Péče o osobní hygienu, polohování</a:t>
            </a:r>
          </a:p>
          <a:p>
            <a:r>
              <a:rPr lang="cs-CZ" dirty="0"/>
              <a:t>Sledování stavu výživy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4461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9C0F4-7038-4396-8939-2D5295D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D59AD-83F0-49FB-9464-A5098126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Ošetřovatelská péče </a:t>
            </a:r>
            <a:r>
              <a:rPr lang="cs-CZ" b="1" u="sng" dirty="0"/>
              <a:t>při hospitalizaci:</a:t>
            </a:r>
          </a:p>
          <a:p>
            <a:r>
              <a:rPr lang="cs-CZ" dirty="0"/>
              <a:t>Péče o tělesný klid, psychický stav</a:t>
            </a:r>
          </a:p>
          <a:p>
            <a:r>
              <a:rPr lang="cs-CZ" dirty="0"/>
              <a:t>Pozor na mechanické vlivy (tlak vaginální tamponády, oblečení)</a:t>
            </a:r>
          </a:p>
          <a:p>
            <a:r>
              <a:rPr lang="cs-CZ" dirty="0"/>
              <a:t>Hodnocení účasti na léčebném programu</a:t>
            </a:r>
          </a:p>
          <a:p>
            <a:r>
              <a:rPr lang="cs-CZ" dirty="0"/>
              <a:t>Dodržování preventivních opatření</a:t>
            </a:r>
          </a:p>
          <a:p>
            <a:r>
              <a:rPr lang="cs-CZ" dirty="0"/>
              <a:t>Eliminace rizika prodlouženého pooperačního zotavování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85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8C7BA-AB7D-4259-A2E2-11AA836D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371F7A-076D-494D-810F-D1DB96A26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PREVENCE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KONZILIÁRNÍ VYŠETŘENÍ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DISPENZARIZACE</a:t>
            </a:r>
            <a:r>
              <a:rPr lang="cs-CZ" dirty="0"/>
              <a:t> (např. ONKOLOGICKY NEMOCNÝCH, KLIMAKTERICKÝCH ŽEN, PATOLOGICKY TĚHOTNÝCH ŽEN, ŽEN S UROGYNEKOLOGICKÝMI PROBLÉMY)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VYŠETŘENÍ PŘED HOSPITALIZACÍ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PROVEDENÍ DROBNÝCH OPERAČNÍCH ZÁKROKŮ </a:t>
            </a:r>
            <a:r>
              <a:rPr lang="cs-CZ" dirty="0"/>
              <a:t>(KYTETÁŽ, UPT, ZÁKROKY NA DĚLOŽNÍM ČÍPKU) – PLÁNOVANÉ NEBO AKUTNÍ</a:t>
            </a:r>
          </a:p>
        </p:txBody>
      </p:sp>
    </p:spTree>
    <p:extLst>
      <p:ext uri="{BB962C8B-B14F-4D97-AF65-F5344CB8AC3E}">
        <p14:creationId xmlns:p14="http://schemas.microsoft.com/office/powerpoint/2010/main" val="22643426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63B9D-FB89-4817-AF82-377BFE62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6C9A1-A9D6-4843-B712-2A1D42D38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Porucha mikčního mechanismu →nekontrolovatelný únik moči z močového měchýře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Příčina:</a:t>
            </a:r>
          </a:p>
          <a:p>
            <a:pPr marL="0" indent="0">
              <a:buNone/>
            </a:pPr>
            <a:r>
              <a:rPr lang="cs-CZ" dirty="0"/>
              <a:t>Porucha uzávěrového aparátu močového měchýře, zevního svěrače, ochabnutí svalů pánevního dna i močové trubice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Důsledky:</a:t>
            </a:r>
          </a:p>
          <a:p>
            <a:pPr marL="0" indent="0">
              <a:buNone/>
            </a:pPr>
            <a:r>
              <a:rPr lang="cs-CZ" dirty="0"/>
              <a:t>Zdravotní, sociální, psychické, hygienické obtíže</a:t>
            </a:r>
          </a:p>
        </p:txBody>
      </p:sp>
    </p:spTree>
    <p:extLst>
      <p:ext uri="{BB962C8B-B14F-4D97-AF65-F5344CB8AC3E}">
        <p14:creationId xmlns:p14="http://schemas.microsoft.com/office/powerpoint/2010/main" val="29819091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40145F-3074-45A5-A9C2-876664A42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231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B331DF-DB38-460A-8AB8-A51B5E1B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1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E9A86-BAE9-44F6-9521-C80CF35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MOČOVÁ INKONTINECE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3B4DD7-F58B-44D9-98A9-7F8B09ECA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62" y="1802167"/>
            <a:ext cx="7217546" cy="4580877"/>
          </a:xfrm>
        </p:spPr>
      </p:pic>
    </p:spTree>
    <p:extLst>
      <p:ext uri="{BB962C8B-B14F-4D97-AF65-F5344CB8AC3E}">
        <p14:creationId xmlns:p14="http://schemas.microsoft.com/office/powerpoint/2010/main" val="28322167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B3240-63DE-470D-BB40-531E80F2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MOČOVÁ INKONTINECE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F8AB12B-BB0F-42E1-B66F-9A8242A68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1690688"/>
            <a:ext cx="7430610" cy="4030463"/>
          </a:xfrm>
        </p:spPr>
      </p:pic>
    </p:spTree>
    <p:extLst>
      <p:ext uri="{BB962C8B-B14F-4D97-AF65-F5344CB8AC3E}">
        <p14:creationId xmlns:p14="http://schemas.microsoft.com/office/powerpoint/2010/main" val="16467354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1F761-6492-4181-8718-18909E23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MOČOVÁ INKONTINECE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661D8C-0820-4C93-9359-0E03BC0DA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5" y="1825625"/>
            <a:ext cx="3378069" cy="4351338"/>
          </a:xfrm>
        </p:spPr>
      </p:pic>
    </p:spTree>
    <p:extLst>
      <p:ext uri="{BB962C8B-B14F-4D97-AF65-F5344CB8AC3E}">
        <p14:creationId xmlns:p14="http://schemas.microsoft.com/office/powerpoint/2010/main" val="36969882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840235-37DB-4483-AD26-D33DF228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9" y="914400"/>
            <a:ext cx="7714694" cy="55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72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367C5-7A36-4421-A162-625CCBF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66322-65BA-48FD-8DF6-E280190F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Klasifikace:</a:t>
            </a:r>
          </a:p>
          <a:p>
            <a:r>
              <a:rPr lang="cs-CZ" dirty="0"/>
              <a:t>Stresová (35-45%) – pasivní únik moči při náhlém zvýšení intraabdominálního tlaku bez pocitu nucení na močení, bez prodlevy</a:t>
            </a:r>
          </a:p>
          <a:p>
            <a:r>
              <a:rPr lang="cs-CZ" dirty="0"/>
              <a:t>Urgentní (25-35%) – nechtěný únik moči spojený s náhlým, vůlí neovladatelným nucením na močení</a:t>
            </a:r>
          </a:p>
          <a:p>
            <a:r>
              <a:rPr lang="cs-CZ" dirty="0"/>
              <a:t>Smíšená (20-40%) </a:t>
            </a:r>
          </a:p>
          <a:p>
            <a:r>
              <a:rPr lang="cs-CZ" dirty="0"/>
              <a:t>Ostatní formy (5-10%) – trvalý odtok jinými než močovými cestami, reflexní </a:t>
            </a:r>
          </a:p>
        </p:txBody>
      </p:sp>
    </p:spTree>
    <p:extLst>
      <p:ext uri="{BB962C8B-B14F-4D97-AF65-F5344CB8AC3E}">
        <p14:creationId xmlns:p14="http://schemas.microsoft.com/office/powerpoint/2010/main" val="14448050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D388A-203E-454A-9F5C-876DBD08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DFFC6-A43B-4DF1-B753-A4BC7318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Komplikace:</a:t>
            </a:r>
          </a:p>
          <a:p>
            <a:r>
              <a:rPr lang="cs-CZ" u="sng" dirty="0"/>
              <a:t>Zdravotní</a:t>
            </a:r>
            <a:r>
              <a:rPr lang="cs-CZ" dirty="0"/>
              <a:t> (podrážděná kůže, opruzeniny, infekce, urosepse, dekubity, chronická únava při poruchách spánku způsobených nočním únikem)</a:t>
            </a:r>
          </a:p>
          <a:p>
            <a:r>
              <a:rPr lang="cs-CZ" u="sng" dirty="0"/>
              <a:t>Psychické</a:t>
            </a:r>
            <a:r>
              <a:rPr lang="cs-CZ" dirty="0"/>
              <a:t> (ztráta sebeúcty, frustrace, deprese, hněv, strach, úzkost)</a:t>
            </a:r>
          </a:p>
          <a:p>
            <a:r>
              <a:rPr lang="cs-CZ" u="sng" dirty="0"/>
              <a:t>Sociální</a:t>
            </a:r>
            <a:r>
              <a:rPr lang="cs-CZ" dirty="0"/>
              <a:t> (sociální izolace, snížená pracovní výkonnost, omezení aktivit, narušení intimních partnerských vztahů)</a:t>
            </a:r>
          </a:p>
          <a:p>
            <a:r>
              <a:rPr lang="cs-CZ" u="sng" dirty="0"/>
              <a:t>Ekonomické</a:t>
            </a:r>
            <a:r>
              <a:rPr lang="cs-CZ" dirty="0"/>
              <a:t> (nákup pomůcek)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0425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B1F1-542E-4EDE-9A4F-859E90D1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15ACE-BAC7-48F9-BE77-3E19F418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Rizikové faktory:</a:t>
            </a:r>
          </a:p>
          <a:p>
            <a:r>
              <a:rPr lang="cs-CZ" dirty="0"/>
              <a:t>Porody</a:t>
            </a:r>
          </a:p>
          <a:p>
            <a:r>
              <a:rPr lang="cs-CZ" dirty="0"/>
              <a:t>Nedostatek pohybu anebo naopak nadměrná fyzická námaha způsobující jednostranné přetížení</a:t>
            </a:r>
          </a:p>
          <a:p>
            <a:r>
              <a:rPr lang="cs-CZ" dirty="0"/>
              <a:t>Nevhodná práce ženy (trvale v sedě, v předklonu)</a:t>
            </a:r>
          </a:p>
          <a:p>
            <a:r>
              <a:rPr lang="cs-CZ" dirty="0"/>
              <a:t>Užívání některých léků</a:t>
            </a:r>
          </a:p>
          <a:p>
            <a:r>
              <a:rPr lang="cs-CZ" dirty="0"/>
              <a:t>Chronický kašel</a:t>
            </a:r>
          </a:p>
          <a:p>
            <a:r>
              <a:rPr lang="cs-CZ" dirty="0"/>
              <a:t>Abdominální hysterektomie</a:t>
            </a:r>
          </a:p>
          <a:p>
            <a:r>
              <a:rPr lang="cs-CZ" dirty="0"/>
              <a:t>Obezita</a:t>
            </a:r>
          </a:p>
          <a:p>
            <a:r>
              <a:rPr lang="cs-CZ" dirty="0"/>
              <a:t>Postižení CNS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5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E60EF-D77F-4BBB-AA41-52E44152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CCBBB-C9C3-4F0A-A710-9ECB459F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Čekárna s WC</a:t>
            </a:r>
          </a:p>
          <a:p>
            <a:pPr marL="0" indent="0">
              <a:buNone/>
            </a:pPr>
            <a:r>
              <a:rPr lang="cs-CZ" dirty="0"/>
              <a:t>Kartotéka (recepce)</a:t>
            </a:r>
          </a:p>
          <a:p>
            <a:pPr marL="0" indent="0">
              <a:buNone/>
            </a:pPr>
            <a:r>
              <a:rPr lang="cs-CZ" dirty="0"/>
              <a:t>Převlékací kabinka</a:t>
            </a:r>
          </a:p>
          <a:p>
            <a:pPr marL="0" indent="0">
              <a:buNone/>
            </a:pPr>
            <a:r>
              <a:rPr lang="cs-CZ" dirty="0"/>
              <a:t>Vyšetřovna </a:t>
            </a:r>
          </a:p>
          <a:p>
            <a:pPr marL="0" indent="0">
              <a:buNone/>
            </a:pPr>
            <a:r>
              <a:rPr lang="cs-CZ" dirty="0"/>
              <a:t>Speciální vyšetřovna (</a:t>
            </a:r>
            <a:r>
              <a:rPr lang="cs-CZ" dirty="0" err="1"/>
              <a:t>urodynamická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Stacionář, ambulantní operační sálek</a:t>
            </a:r>
          </a:p>
          <a:p>
            <a:pPr marL="0" indent="0">
              <a:buNone/>
            </a:pPr>
            <a:r>
              <a:rPr lang="cs-CZ" dirty="0"/>
              <a:t>Místnost edukační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377CBC-339A-4C0C-A002-61D72746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43" y="36942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46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52CB1-BFE2-4436-80A5-EC7D25CC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CBC57-C213-4A92-A31F-074B5915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Diagnostika:</a:t>
            </a:r>
          </a:p>
          <a:p>
            <a:r>
              <a:rPr lang="cs-CZ" dirty="0"/>
              <a:t>Anamnéza (rodinná, osobní, gynekologická, urologická, pracovní)</a:t>
            </a:r>
          </a:p>
          <a:p>
            <a:r>
              <a:rPr lang="cs-CZ" dirty="0"/>
              <a:t>Gynekologické vyšetření</a:t>
            </a:r>
          </a:p>
          <a:p>
            <a:r>
              <a:rPr lang="cs-CZ" dirty="0"/>
              <a:t>Laboratorní vyšetření moči</a:t>
            </a:r>
          </a:p>
          <a:p>
            <a:r>
              <a:rPr lang="cs-CZ" dirty="0"/>
              <a:t>Klinické testy (</a:t>
            </a:r>
            <a:r>
              <a:rPr lang="cs-CZ" dirty="0" err="1"/>
              <a:t>Pad-weight</a:t>
            </a:r>
            <a:r>
              <a:rPr lang="cs-CZ" dirty="0"/>
              <a:t> test – vážení vložek, </a:t>
            </a:r>
            <a:r>
              <a:rPr lang="cs-CZ" dirty="0" err="1"/>
              <a:t>Marshalův</a:t>
            </a:r>
            <a:r>
              <a:rPr lang="cs-CZ" dirty="0"/>
              <a:t> test – naplnění </a:t>
            </a:r>
            <a:r>
              <a:rPr lang="cs-CZ" dirty="0" err="1"/>
              <a:t>moč.měchýře</a:t>
            </a:r>
            <a:r>
              <a:rPr lang="cs-CZ" dirty="0"/>
              <a:t> na 200ml, pacientka zakašle, Q-tip test – zavedení </a:t>
            </a:r>
            <a:r>
              <a:rPr lang="cs-CZ" dirty="0" err="1"/>
              <a:t>štetičky</a:t>
            </a:r>
            <a:r>
              <a:rPr lang="cs-CZ" dirty="0"/>
              <a:t>, která při uvolněném </a:t>
            </a:r>
            <a:r>
              <a:rPr lang="cs-CZ" dirty="0" err="1"/>
              <a:t>uretrovezikálním</a:t>
            </a:r>
            <a:r>
              <a:rPr lang="cs-CZ" dirty="0"/>
              <a:t> spojení a při zatlačení pacientky opisuje úhel směrem vzhůru)</a:t>
            </a:r>
          </a:p>
          <a:p>
            <a:r>
              <a:rPr lang="cs-CZ" dirty="0"/>
              <a:t>Endoskopické vyšetřovací metody - </a:t>
            </a:r>
            <a:r>
              <a:rPr lang="cs-CZ" dirty="0" err="1"/>
              <a:t>urocystoskopie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7030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B0231-CE77-429A-9BAC-D8269075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4F9BA-3C84-4CA7-ABA9-D9B3B500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Urodynamické</a:t>
            </a:r>
            <a:r>
              <a:rPr lang="cs-CZ" dirty="0"/>
              <a:t> metody (</a:t>
            </a:r>
            <a:r>
              <a:rPr lang="cs-CZ" dirty="0" err="1"/>
              <a:t>cystometrie</a:t>
            </a:r>
            <a:r>
              <a:rPr lang="cs-CZ" dirty="0"/>
              <a:t>, </a:t>
            </a:r>
            <a:r>
              <a:rPr lang="cs-CZ" dirty="0" err="1"/>
              <a:t>uroflowmetrie</a:t>
            </a:r>
            <a:r>
              <a:rPr lang="cs-CZ" dirty="0"/>
              <a:t>, </a:t>
            </a:r>
            <a:r>
              <a:rPr lang="cs-CZ" dirty="0" err="1"/>
              <a:t>profilometrie</a:t>
            </a:r>
            <a:r>
              <a:rPr lang="cs-CZ" dirty="0"/>
              <a:t>, </a:t>
            </a:r>
            <a:r>
              <a:rPr lang="cs-CZ" dirty="0" err="1"/>
              <a:t>elektromyelografie</a:t>
            </a:r>
            <a:r>
              <a:rPr lang="cs-CZ" dirty="0"/>
              <a:t>, LPP)</a:t>
            </a:r>
          </a:p>
          <a:p>
            <a:r>
              <a:rPr lang="cs-CZ" dirty="0"/>
              <a:t>UZ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1FF8F7-4F94-4049-BB7B-1E27FD65B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350"/>
            <a:ext cx="3457575" cy="24054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026F5B-6785-49A5-9E25-5D19E55A8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17" y="2961536"/>
            <a:ext cx="3457574" cy="29066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D17F86-6CC8-4473-9EFB-854F47033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33" y="2955294"/>
            <a:ext cx="34385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06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493FD-E062-4F8C-87A6-07C2D281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01AAD-A65D-4FD3-B85A-E3CA6CE5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Léčba dle typu inkontinence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u="sng" dirty="0"/>
              <a:t>Konzervativní</a:t>
            </a:r>
            <a:r>
              <a:rPr lang="cs-CZ" dirty="0"/>
              <a:t> (gymnastika pánevního dna, vaginální </a:t>
            </a:r>
            <a:r>
              <a:rPr lang="cs-CZ" dirty="0" err="1"/>
              <a:t>konusy</a:t>
            </a:r>
            <a:r>
              <a:rPr lang="cs-CZ" dirty="0"/>
              <a:t>, </a:t>
            </a:r>
            <a:r>
              <a:rPr lang="cs-CZ" dirty="0" err="1"/>
              <a:t>elektrostimulace</a:t>
            </a:r>
            <a:r>
              <a:rPr lang="cs-CZ" dirty="0"/>
              <a:t>, </a:t>
            </a:r>
            <a:r>
              <a:rPr lang="cs-CZ" dirty="0" err="1"/>
              <a:t>medikamentozní</a:t>
            </a:r>
            <a:r>
              <a:rPr lang="cs-CZ" dirty="0"/>
              <a:t> léčba – antidepresiva, estrogeny, poševní pesary, uretrální </a:t>
            </a:r>
            <a:r>
              <a:rPr lang="cs-CZ" dirty="0" err="1"/>
              <a:t>okluzory</a:t>
            </a:r>
            <a:r>
              <a:rPr lang="cs-CZ" dirty="0"/>
              <a:t>, protetické pomůcky)</a:t>
            </a:r>
          </a:p>
          <a:p>
            <a:r>
              <a:rPr lang="cs-CZ" u="sng" dirty="0"/>
              <a:t>Chirurgická</a:t>
            </a:r>
            <a:r>
              <a:rPr lang="cs-CZ" dirty="0"/>
              <a:t> (TVT – prostá poševní páska, TVT-O, TVT-S, specifické operace dle druhu inkontinence (</a:t>
            </a:r>
            <a:r>
              <a:rPr lang="cs-CZ" dirty="0" err="1"/>
              <a:t>cystoplastika</a:t>
            </a:r>
            <a:endParaRPr lang="cs-CZ" dirty="0"/>
          </a:p>
          <a:p>
            <a:r>
              <a:rPr lang="cs-CZ" u="sng" dirty="0"/>
              <a:t>Psychoterapie, trénink močového měchýře</a:t>
            </a:r>
          </a:p>
        </p:txBody>
      </p:sp>
    </p:spTree>
    <p:extLst>
      <p:ext uri="{BB962C8B-B14F-4D97-AF65-F5344CB8AC3E}">
        <p14:creationId xmlns:p14="http://schemas.microsoft.com/office/powerpoint/2010/main" val="11617943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CCB4A-7758-4E4A-905C-D4DA070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89CBF-B9CA-44A3-B5F9-62BE360E7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Komplikace: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Poranění pochvy a močového měchýře</a:t>
            </a:r>
          </a:p>
          <a:p>
            <a:r>
              <a:rPr lang="cs-CZ" dirty="0"/>
              <a:t>Retence moči</a:t>
            </a:r>
          </a:p>
          <a:p>
            <a:r>
              <a:rPr lang="cs-CZ" dirty="0" err="1"/>
              <a:t>Hyperkorekce</a:t>
            </a:r>
            <a:endParaRPr lang="cs-CZ" dirty="0"/>
          </a:p>
          <a:p>
            <a:r>
              <a:rPr lang="cs-CZ" dirty="0"/>
              <a:t>Mikční obtíže</a:t>
            </a:r>
          </a:p>
          <a:p>
            <a:r>
              <a:rPr lang="cs-CZ" dirty="0"/>
              <a:t>Bolesti v místě vedení pásky</a:t>
            </a:r>
          </a:p>
        </p:txBody>
      </p:sp>
    </p:spTree>
    <p:extLst>
      <p:ext uri="{BB962C8B-B14F-4D97-AF65-F5344CB8AC3E}">
        <p14:creationId xmlns:p14="http://schemas.microsoft.com/office/powerpoint/2010/main" val="23179288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F942B-A7CB-436A-BB05-41FBF749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AFE75-FA90-41DE-947C-89637E0E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Prevence:</a:t>
            </a:r>
          </a:p>
          <a:p>
            <a:r>
              <a:rPr lang="cs-CZ" dirty="0"/>
              <a:t>správné mikční návyky v dětství</a:t>
            </a:r>
          </a:p>
          <a:p>
            <a:r>
              <a:rPr lang="cs-CZ" dirty="0"/>
              <a:t>dodržování správného mikčního intervalu (min. každých 4-5h, vymočení před spaním)</a:t>
            </a:r>
          </a:p>
          <a:p>
            <a:r>
              <a:rPr lang="cs-CZ" dirty="0"/>
              <a:t>močit až při plném močovém měchýři</a:t>
            </a:r>
          </a:p>
          <a:p>
            <a:r>
              <a:rPr lang="cs-CZ" dirty="0"/>
              <a:t>Zajistit klid, intimní prostředí a uvolnění při mikci</a:t>
            </a:r>
          </a:p>
          <a:p>
            <a:r>
              <a:rPr lang="cs-CZ" dirty="0"/>
              <a:t>Udržování přiměřené tělesné hmotnosti</a:t>
            </a:r>
          </a:p>
          <a:p>
            <a:r>
              <a:rPr lang="cs-CZ" dirty="0"/>
              <a:t>Vyhýbání se </a:t>
            </a:r>
            <a:r>
              <a:rPr lang="cs-CZ" dirty="0" err="1"/>
              <a:t>sterotypní</a:t>
            </a:r>
            <a:r>
              <a:rPr lang="cs-CZ" dirty="0"/>
              <a:t> náročné práci</a:t>
            </a:r>
          </a:p>
          <a:p>
            <a:r>
              <a:rPr lang="cs-CZ" dirty="0"/>
              <a:t>Dostatek pohybu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3671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FB4A8-BE53-44E2-936C-84F5FC76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AFE6C-D374-4D93-A306-AA8A009E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Péče o pravidelnou stolici</a:t>
            </a:r>
          </a:p>
          <a:p>
            <a:r>
              <a:rPr lang="cs-CZ" dirty="0"/>
              <a:t>Předcházením infekcím močopohlavního ústrojí, příp. jejich důkladná léčba </a:t>
            </a:r>
          </a:p>
          <a:p>
            <a:r>
              <a:rPr lang="cs-CZ" dirty="0"/>
              <a:t>Správný pitný režim (alespoň 2 litry denně, nepít 2-3h před spaním, eliminovat nárazový příjem tekutin, alkohol a kofein)</a:t>
            </a:r>
          </a:p>
          <a:p>
            <a:r>
              <a:rPr lang="cs-CZ" dirty="0"/>
              <a:t>Včasné nasazení hormonální substituce (v období klimakteria)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7398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C1E41-2BCE-4CAC-927E-EAB4E78F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D22FE-E2E6-4950-BBE8-6B5DE79F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Ošetřovatelská péče:</a:t>
            </a:r>
          </a:p>
          <a:p>
            <a:pPr marL="0" indent="0">
              <a:buNone/>
            </a:pPr>
            <a:r>
              <a:rPr lang="cs-CZ" dirty="0"/>
              <a:t>Příjem/výdej tekutin</a:t>
            </a:r>
          </a:p>
          <a:p>
            <a:pPr marL="0" indent="0">
              <a:buNone/>
            </a:pPr>
            <a:r>
              <a:rPr lang="cs-CZ" dirty="0"/>
              <a:t>Trénink močení</a:t>
            </a:r>
          </a:p>
          <a:p>
            <a:pPr marL="0" indent="0">
              <a:buNone/>
            </a:pPr>
            <a:r>
              <a:rPr lang="cs-CZ" dirty="0"/>
              <a:t>Edukace o režimových opatřeních</a:t>
            </a:r>
          </a:p>
          <a:p>
            <a:pPr marL="0" indent="0">
              <a:buNone/>
            </a:pPr>
            <a:r>
              <a:rPr lang="cs-CZ" dirty="0"/>
              <a:t>Evidence močení</a:t>
            </a:r>
          </a:p>
          <a:p>
            <a:pPr marL="0" indent="0">
              <a:buNone/>
            </a:pPr>
            <a:r>
              <a:rPr lang="cs-CZ" dirty="0"/>
              <a:t>Psychická podpora</a:t>
            </a:r>
          </a:p>
          <a:p>
            <a:pPr marL="0" indent="0">
              <a:buNone/>
            </a:pPr>
            <a:r>
              <a:rPr lang="cs-CZ" dirty="0"/>
              <a:t>Aplikace léků</a:t>
            </a:r>
          </a:p>
          <a:p>
            <a:pPr marL="0" indent="0">
              <a:buNone/>
            </a:pPr>
            <a:r>
              <a:rPr lang="cs-CZ" dirty="0"/>
              <a:t>Asistence u vyšetření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1931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EFFB8-D4D8-4B39-B100-932D758A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INKONTINECE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FC36A-9C1B-45DC-A1D9-4DAD6BD8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Stav kůže, sliznic po operaci</a:t>
            </a:r>
          </a:p>
          <a:p>
            <a:pPr marL="0" indent="0">
              <a:buNone/>
            </a:pPr>
            <a:r>
              <a:rPr lang="cs-CZ" dirty="0"/>
              <a:t>Péče o permanentní katetr</a:t>
            </a:r>
          </a:p>
          <a:p>
            <a:pPr marL="0" indent="0">
              <a:buNone/>
            </a:pPr>
            <a:r>
              <a:rPr lang="cs-CZ" dirty="0"/>
              <a:t>Edukace ohledně používání pomůcek</a:t>
            </a:r>
          </a:p>
          <a:p>
            <a:pPr marL="0" indent="0">
              <a:buNone/>
            </a:pPr>
            <a:r>
              <a:rPr lang="cs-CZ" dirty="0"/>
              <a:t>Péče o invazivní vstupy (abdominální operace, </a:t>
            </a:r>
            <a:r>
              <a:rPr lang="cs-CZ" dirty="0" err="1"/>
              <a:t>epicystostomie</a:t>
            </a:r>
            <a:r>
              <a:rPr lang="cs-CZ" dirty="0"/>
              <a:t> – drenáž močového měchýře, laparotomie)</a:t>
            </a:r>
          </a:p>
          <a:p>
            <a:pPr marL="0" indent="0">
              <a:buNone/>
            </a:pPr>
            <a:r>
              <a:rPr lang="cs-CZ" dirty="0"/>
              <a:t>Sledování pitného režimu, stavu operační rány</a:t>
            </a:r>
          </a:p>
          <a:p>
            <a:pPr marL="0" indent="0">
              <a:buNone/>
            </a:pPr>
            <a:r>
              <a:rPr lang="cs-CZ" dirty="0"/>
              <a:t>Aplikace léků (ATB</a:t>
            </a:r>
          </a:p>
          <a:p>
            <a:pPr marL="0" indent="0">
              <a:buNone/>
            </a:pPr>
            <a:r>
              <a:rPr lang="cs-CZ" dirty="0"/>
              <a:t>Sledování stavu hygieny</a:t>
            </a:r>
          </a:p>
        </p:txBody>
      </p:sp>
    </p:spTree>
    <p:extLst>
      <p:ext uri="{BB962C8B-B14F-4D97-AF65-F5344CB8AC3E}">
        <p14:creationId xmlns:p14="http://schemas.microsoft.com/office/powerpoint/2010/main" val="28757904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F6AC5-FAC3-4992-9B8D-48A52AAE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epicystostomie</a:t>
            </a:r>
            <a:r>
              <a:rPr lang="cs-CZ" dirty="0"/>
              <a:t> – drenáž močového měchýře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23DD24-E6B9-433B-95AF-4185C0BED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65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830540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CF97B1-ECA7-4EED-B1A1-0649DCC7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0C1B0-E78A-4124-88A2-CF6E5B15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Gynekologická zrcadla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595D957-8560-41BB-AB56-3B22EC56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Simonovo, </a:t>
            </a:r>
            <a:r>
              <a:rPr lang="cs-CZ" dirty="0" err="1"/>
              <a:t>Kristellerovo</a:t>
            </a:r>
            <a:r>
              <a:rPr lang="cs-CZ" dirty="0"/>
              <a:t> gynekologické zrcadlo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Cusco</a:t>
            </a:r>
            <a:r>
              <a:rPr lang="cs-CZ" dirty="0"/>
              <a:t> gynekologické zrcadlo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B61BDA-7298-4B1A-91CF-0510FD24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0" y="4466578"/>
            <a:ext cx="2857500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31E0AE-2D5B-466B-97DF-991BE994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11" y="4385615"/>
            <a:ext cx="1457325" cy="17621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D354B6D-1A3B-4506-916F-CD9AEC90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3" y="2391422"/>
            <a:ext cx="2190750" cy="14573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E5F2FC3-2B8E-4A46-9008-F7D27BC7D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62" y="4926305"/>
            <a:ext cx="2466975" cy="18478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E25E07-F12F-487A-938C-86D6484F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333625"/>
            <a:ext cx="2085975" cy="21907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098D006-93BB-4246-A85B-141BFA2B6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92" y="2110258"/>
            <a:ext cx="2266950" cy="20193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7B10A18-3897-46AC-A3D2-65EB2A47F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92" y="42644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858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140CE5-E643-494E-9496-8F6D3A62A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95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05283-2A7E-4E05-AEB9-A6F188A2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AD50A-946B-4E63-9BFB-61460E5EF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partnerského páru, aby otěhotnění a po­rod nastaly v nejvhodnější době</a:t>
            </a:r>
          </a:p>
          <a:p>
            <a:r>
              <a:rPr lang="cs-CZ" dirty="0"/>
              <a:t>Plánované rodičovství může mít pozitivní nebo negativní charakter.</a:t>
            </a:r>
          </a:p>
          <a:p>
            <a:r>
              <a:rPr lang="cs-CZ" b="1" dirty="0"/>
              <a:t>Pozitivní plánované rodičovství </a:t>
            </a:r>
            <a:r>
              <a:rPr lang="cs-CZ" dirty="0"/>
              <a:t>je cílená snaha o otěhotnění.</a:t>
            </a:r>
          </a:p>
          <a:p>
            <a:r>
              <a:rPr lang="cs-CZ" b="1" dirty="0"/>
              <a:t>Negativní plánované rodičovství</a:t>
            </a:r>
            <a:r>
              <a:rPr lang="cs-CZ" dirty="0"/>
              <a:t> je snaha a opatření vedoucí k zábraně nežádoucího otěhotnění (antikoncepce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Plánované rodičovství je ve všech civilizovaných zemích světa považováno za základní lidské právo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34254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87D35-159F-4E8B-ACFA-6A1E9049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FFFC0-5E16-4241-834E-3E472E5B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Hormonální antikoncepce</a:t>
            </a:r>
            <a:endParaRPr lang="cs-CZ" dirty="0"/>
          </a:p>
          <a:p>
            <a:r>
              <a:rPr lang="cs-CZ" dirty="0"/>
              <a:t>Perorální antikoncepce (pilulky)</a:t>
            </a:r>
          </a:p>
          <a:p>
            <a:r>
              <a:rPr lang="cs-CZ" dirty="0"/>
              <a:t>Vaginální kroužky</a:t>
            </a:r>
          </a:p>
          <a:p>
            <a:r>
              <a:rPr lang="cs-CZ" dirty="0"/>
              <a:t>Náplasti k aplikaci na kůži</a:t>
            </a:r>
          </a:p>
          <a:p>
            <a:r>
              <a:rPr lang="cs-CZ" dirty="0"/>
              <a:t>Injekce</a:t>
            </a:r>
          </a:p>
          <a:p>
            <a:r>
              <a:rPr lang="cs-CZ" dirty="0"/>
              <a:t>Podkožní implantáty (v současné době nejsou na českém trhu dostupné)</a:t>
            </a:r>
          </a:p>
          <a:p>
            <a:r>
              <a:rPr lang="cs-CZ" dirty="0"/>
              <a:t>Hormonální nitroděložní tělíska</a:t>
            </a:r>
          </a:p>
          <a:p>
            <a:pPr marL="0" indent="0">
              <a:buNone/>
            </a:pPr>
            <a:r>
              <a:rPr lang="cs-CZ" b="1" dirty="0"/>
              <a:t>Nehormonální antikoncepce</a:t>
            </a:r>
            <a:endParaRPr lang="cs-CZ" dirty="0"/>
          </a:p>
          <a:p>
            <a:r>
              <a:rPr lang="cs-CZ" dirty="0"/>
              <a:t>Bariérové metody – kondomy, pesary</a:t>
            </a:r>
          </a:p>
          <a:p>
            <a:r>
              <a:rPr lang="cs-CZ" dirty="0"/>
              <a:t>Nitroděložní tělíska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11698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A1D6A-BB5C-4D63-A6BF-1846CE3F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B6E62-6151-418C-B2D7-BC666A047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Reversibilní (vratné) metody</a:t>
            </a:r>
            <a:r>
              <a:rPr lang="cs-CZ" dirty="0"/>
              <a:t> po ukončení užívání nebo aplikace antikoncepce dochází k obnovení plodnosti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Nitroděložní tělísko s hormonem</a:t>
            </a:r>
            <a:r>
              <a:rPr lang="cs-CZ" dirty="0"/>
              <a:t>, které se zavádí do dělohy. Tělísko obsahuje progestin (hormon žlutého tělíska), který zahustí hlen děložního hrdla. To se stane pro spermie neprostupným, zabrání se jim v cestě k vajíčku, takže nemůže dojít k jejich spojení. </a:t>
            </a:r>
          </a:p>
          <a:p>
            <a:pPr marL="0" indent="0">
              <a:buNone/>
            </a:pPr>
            <a:r>
              <a:rPr lang="cs-CZ" u="sng" dirty="0">
                <a:hlinkClick r:id="rId3"/>
              </a:rPr>
              <a:t>Nitroděložní tělísko bez hormonu</a:t>
            </a:r>
            <a:r>
              <a:rPr lang="cs-CZ" dirty="0"/>
              <a:t>, které se rovněž zavádí do dělohy, ale neobsahuje hormony. Obvykle je založeno na bázi mědi.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0264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045A6-281B-43B4-9A0D-A3C541C9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IUD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420C1A-F17D-4300-B5B9-A13461AA1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4" y="1979720"/>
            <a:ext cx="4263639" cy="26397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268B1D-BA7C-4FBC-A3EA-EDA92FCEF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48" y="1879962"/>
            <a:ext cx="2717354" cy="30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43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93596-6D06-44C3-AB18-1F82F6DB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16832-24D1-4BD2-ACF5-95D5D9BA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Nereversibilní (nevratná) metoda</a:t>
            </a:r>
            <a:r>
              <a:rPr lang="cs-CZ" dirty="0"/>
              <a:t>, kam patří sterilizace, je metodou, která vede k trvalé ztrátě plodnosti, ale současně zachovává normální funkci pohlavních žláz.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5145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AE735-129D-43AC-92BA-B4E6C0D4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B975B-D7E4-42FD-9D50-A7ADF593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NEPLODNOST (asi 15% dvojic)</a:t>
            </a:r>
          </a:p>
          <a:p>
            <a:pPr marL="0" indent="0">
              <a:buNone/>
            </a:pPr>
            <a:r>
              <a:rPr lang="cs-CZ" u="sng" dirty="0"/>
              <a:t>Sterilita </a:t>
            </a:r>
            <a:r>
              <a:rPr lang="cs-CZ" dirty="0"/>
              <a:t>– neschopnost otěhotnět</a:t>
            </a:r>
          </a:p>
          <a:p>
            <a:pPr marL="0" indent="0">
              <a:buNone/>
            </a:pPr>
            <a:r>
              <a:rPr lang="cs-CZ" u="sng" dirty="0"/>
              <a:t>Infertilita</a:t>
            </a:r>
            <a:r>
              <a:rPr lang="cs-CZ" dirty="0"/>
              <a:t> – neschopnost donosit, porodit životaschopný plod (min.3x po sobě jdoucí neúspěšné těhotenství)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Neplodnost muže </a:t>
            </a:r>
            <a:r>
              <a:rPr lang="cs-CZ" dirty="0"/>
              <a:t>(neschopnost pohlavního styku, neschopnost oplození, porucha tvorby spermií)</a:t>
            </a:r>
          </a:p>
          <a:p>
            <a:pPr marL="0" indent="0">
              <a:buNone/>
            </a:pPr>
            <a:r>
              <a:rPr lang="cs-CZ" u="sng" dirty="0"/>
              <a:t>Neplodnost ženy </a:t>
            </a:r>
            <a:r>
              <a:rPr lang="cs-CZ" dirty="0"/>
              <a:t>(anatomická, funkční, jiná)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12940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FE0A2-11AB-44EB-8510-A4C51D73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6DFF1-2668-499D-901C-6EFBFEF5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Diagnostika: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Klinická vyšetření</a:t>
            </a:r>
          </a:p>
          <a:p>
            <a:r>
              <a:rPr lang="cs-CZ" dirty="0"/>
              <a:t>Spermiogram (vyšetření ejakulátu po 3 denní </a:t>
            </a:r>
            <a:r>
              <a:rPr lang="cs-CZ" dirty="0" err="1"/>
              <a:t>sex.abstinenci</a:t>
            </a:r>
            <a:r>
              <a:rPr lang="cs-CZ" dirty="0"/>
              <a:t>)</a:t>
            </a:r>
          </a:p>
          <a:p>
            <a:r>
              <a:rPr lang="cs-CZ" dirty="0"/>
              <a:t>Biopsie varlete</a:t>
            </a:r>
          </a:p>
          <a:p>
            <a:r>
              <a:rPr lang="cs-CZ" dirty="0"/>
              <a:t>Stanovení ovulace</a:t>
            </a:r>
          </a:p>
          <a:p>
            <a:r>
              <a:rPr lang="cs-CZ" dirty="0"/>
              <a:t>UZ vyšetření, </a:t>
            </a:r>
            <a:r>
              <a:rPr lang="cs-CZ" dirty="0" err="1"/>
              <a:t>hysterografie</a:t>
            </a:r>
            <a:r>
              <a:rPr lang="cs-CZ" dirty="0"/>
              <a:t>, </a:t>
            </a:r>
            <a:r>
              <a:rPr lang="cs-CZ" dirty="0" err="1"/>
              <a:t>vyš.průchodnosti</a:t>
            </a:r>
            <a:r>
              <a:rPr lang="cs-CZ" dirty="0"/>
              <a:t> vejcovodů</a:t>
            </a:r>
          </a:p>
          <a:p>
            <a:r>
              <a:rPr lang="cs-CZ" dirty="0" err="1"/>
              <a:t>Vyš.páru</a:t>
            </a:r>
            <a:r>
              <a:rPr lang="cs-CZ" dirty="0"/>
              <a:t> – postkoitální test, serologické vyšetření, imunologické vyš., genetické vyš.</a:t>
            </a:r>
          </a:p>
        </p:txBody>
      </p:sp>
    </p:spTree>
    <p:extLst>
      <p:ext uri="{BB962C8B-B14F-4D97-AF65-F5344CB8AC3E}">
        <p14:creationId xmlns:p14="http://schemas.microsoft.com/office/powerpoint/2010/main" val="47471589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FE0A2-11AB-44EB-8510-A4C51D73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6DFF1-2668-499D-901C-6EFBFEF5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Diagnostika: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Klinická vyšetření</a:t>
            </a:r>
          </a:p>
          <a:p>
            <a:r>
              <a:rPr lang="cs-CZ" dirty="0"/>
              <a:t>Spermiogram (vyšetření ejakulátu po 3 denní </a:t>
            </a:r>
            <a:r>
              <a:rPr lang="cs-CZ" dirty="0" err="1"/>
              <a:t>sex.abstinenci</a:t>
            </a:r>
            <a:r>
              <a:rPr lang="cs-CZ" dirty="0"/>
              <a:t>)</a:t>
            </a:r>
          </a:p>
          <a:p>
            <a:r>
              <a:rPr lang="cs-CZ" dirty="0"/>
              <a:t>Biopsie varlete</a:t>
            </a:r>
          </a:p>
          <a:p>
            <a:r>
              <a:rPr lang="cs-CZ" dirty="0"/>
              <a:t>Stanovení ovulace</a:t>
            </a:r>
          </a:p>
          <a:p>
            <a:r>
              <a:rPr lang="cs-CZ" dirty="0"/>
              <a:t>UZ vyšetření, </a:t>
            </a:r>
            <a:r>
              <a:rPr lang="cs-CZ" dirty="0" err="1"/>
              <a:t>hysterografie</a:t>
            </a:r>
            <a:r>
              <a:rPr lang="cs-CZ" dirty="0"/>
              <a:t>, </a:t>
            </a:r>
            <a:r>
              <a:rPr lang="cs-CZ" dirty="0" err="1"/>
              <a:t>vyš.průchodnosti</a:t>
            </a:r>
            <a:r>
              <a:rPr lang="cs-CZ" dirty="0"/>
              <a:t> vejcovodů</a:t>
            </a:r>
          </a:p>
          <a:p>
            <a:r>
              <a:rPr lang="cs-CZ" dirty="0" err="1"/>
              <a:t>Vyš.páru</a:t>
            </a:r>
            <a:r>
              <a:rPr lang="cs-CZ" dirty="0"/>
              <a:t> – postkoitální test, serologické vyšetření, imunologické vyš., genetické vyš.</a:t>
            </a:r>
          </a:p>
        </p:txBody>
      </p:sp>
    </p:spTree>
    <p:extLst>
      <p:ext uri="{BB962C8B-B14F-4D97-AF65-F5344CB8AC3E}">
        <p14:creationId xmlns:p14="http://schemas.microsoft.com/office/powerpoint/2010/main" val="54656199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3063A-3F0D-48CE-81C9-049D6B96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5D0F6-E9D1-4D11-A988-F8DCF0E6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Terapie závisí na příčině sterility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u="sng" dirty="0"/>
              <a:t>Konzervativní</a:t>
            </a:r>
            <a:r>
              <a:rPr lang="cs-CZ" dirty="0"/>
              <a:t> (antibiotika, kortikoidy, léčba anovulace, </a:t>
            </a:r>
            <a:r>
              <a:rPr lang="cs-CZ" dirty="0" err="1"/>
              <a:t>endometriozy</a:t>
            </a:r>
            <a:r>
              <a:rPr lang="cs-CZ" dirty="0"/>
              <a:t>, imunologická </a:t>
            </a:r>
            <a:r>
              <a:rPr lang="cs-CZ" dirty="0" err="1"/>
              <a:t>th</a:t>
            </a:r>
            <a:r>
              <a:rPr lang="cs-CZ" dirty="0"/>
              <a:t>., fyzikální lázeňská léčba, </a:t>
            </a:r>
            <a:r>
              <a:rPr lang="cs-CZ" dirty="0" err="1"/>
              <a:t>téčebný</a:t>
            </a:r>
            <a:r>
              <a:rPr lang="cs-CZ" dirty="0"/>
              <a:t> tělocvik, psychoterapie)</a:t>
            </a:r>
          </a:p>
          <a:p>
            <a:r>
              <a:rPr lang="cs-CZ" u="sng" dirty="0"/>
              <a:t>Chirurgická </a:t>
            </a:r>
            <a:r>
              <a:rPr lang="cs-CZ" dirty="0"/>
              <a:t>(úprava anomálií dělohy, zprůchodnění vejcovodů, příprava na IVF)</a:t>
            </a:r>
          </a:p>
        </p:txBody>
      </p:sp>
    </p:spTree>
    <p:extLst>
      <p:ext uri="{BB962C8B-B14F-4D97-AF65-F5344CB8AC3E}">
        <p14:creationId xmlns:p14="http://schemas.microsoft.com/office/powerpoint/2010/main" val="159807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6B52-A401-484E-9FC9-E193AB5F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03B38E6-5333-415A-AD59-F8F588B78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64" y="2015230"/>
            <a:ext cx="5974672" cy="3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820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03BAA-FDF5-4BDA-A83B-4F255E94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509AF-F9D2-4165-9AD0-DA9DFEA9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Asistovaná reprodukce</a:t>
            </a:r>
          </a:p>
          <a:p>
            <a:pPr marL="0" indent="0">
              <a:buNone/>
            </a:pPr>
            <a:r>
              <a:rPr lang="cs-CZ" dirty="0"/>
              <a:t>lékařské postupy a metody používané v léčbě neplodnosti, kde dochází k manipulaci se zárodečnými buňkami nebo embryi</a:t>
            </a:r>
          </a:p>
          <a:p>
            <a:pPr marL="0" indent="0">
              <a:buNone/>
            </a:pPr>
            <a:r>
              <a:rPr lang="cs-CZ" b="1" dirty="0"/>
              <a:t>široký výběr metod umělého oplodnění</a:t>
            </a:r>
            <a:r>
              <a:rPr lang="cs-CZ" dirty="0"/>
              <a:t> jako je stimulace vaječníků a plánovaný styk, </a:t>
            </a:r>
            <a:r>
              <a:rPr lang="cs-CZ" dirty="0">
                <a:hlinkClick r:id="rId2"/>
              </a:rPr>
              <a:t>IUI (intrauterinní inseminace)</a:t>
            </a:r>
            <a:r>
              <a:rPr lang="cs-CZ" dirty="0"/>
              <a:t>, </a:t>
            </a:r>
            <a:r>
              <a:rPr lang="cs-CZ" dirty="0">
                <a:hlinkClick r:id="rId3"/>
              </a:rPr>
              <a:t>IVF (in vitro fertilizace)</a:t>
            </a:r>
            <a:r>
              <a:rPr lang="cs-CZ" dirty="0"/>
              <a:t>, nativní - přirozený cyklus IVF, minimální stimulace IVF, </a:t>
            </a:r>
            <a:r>
              <a:rPr lang="cs-CZ" dirty="0">
                <a:hlinkClick r:id="rId4"/>
              </a:rPr>
              <a:t>léčba darovanými vajíčky</a:t>
            </a:r>
            <a:r>
              <a:rPr lang="cs-CZ" dirty="0"/>
              <a:t>, </a:t>
            </a:r>
            <a:r>
              <a:rPr lang="cs-CZ" dirty="0" err="1">
                <a:hlinkClick r:id="rId5"/>
              </a:rPr>
              <a:t>kryoembryotransfer</a:t>
            </a:r>
            <a:r>
              <a:rPr lang="cs-CZ" dirty="0"/>
              <a:t> vlastních nebo darovaných embryí</a:t>
            </a:r>
          </a:p>
        </p:txBody>
      </p:sp>
    </p:spTree>
    <p:extLst>
      <p:ext uri="{BB962C8B-B14F-4D97-AF65-F5344CB8AC3E}">
        <p14:creationId xmlns:p14="http://schemas.microsoft.com/office/powerpoint/2010/main" val="146448480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F1FE930-1EFF-416E-AEC1-28DBF29A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772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5CFB5-FDD8-4854-B429-74384C85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BAB6B-1B98-4E27-BB42-82EFEE60A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Zákonné limity a omezení pro umělé oplodnění v České republice: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Věk ženy v den embryotransferu nesmí přesáhnout 48 let + 364 dní.</a:t>
            </a:r>
          </a:p>
          <a:p>
            <a:r>
              <a:rPr lang="cs-CZ" dirty="0"/>
              <a:t>Umělé oplodnění lze provést pouze neplodnému páru nikoliv jednotlivci.</a:t>
            </a:r>
          </a:p>
          <a:p>
            <a:r>
              <a:rPr lang="cs-CZ" dirty="0"/>
              <a:t>Neplodný pár musí být rozdílného pohlaví.</a:t>
            </a:r>
          </a:p>
          <a:p>
            <a:r>
              <a:rPr lang="cs-CZ" dirty="0"/>
              <a:t>Umělé oplodnění nelze použít pro výběr pohlaví.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27096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2D829-C232-4C4B-BD65-E584D3AE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B0C76B-5770-464D-8941-5AC9651C2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9" y="1389733"/>
            <a:ext cx="2619375" cy="17430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E183A2-32D1-4928-B83E-8A800BF7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69" y="4949824"/>
            <a:ext cx="2971800" cy="15430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2850FE4-B345-41B3-AFC5-B51700189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50" y="1730375"/>
            <a:ext cx="5838825" cy="47625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2DB479-6DFA-45AD-882F-B9EED5A0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19" y="324121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759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70A4D4-EC88-4DE5-9A21-5CD7EF73D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7" y="0"/>
            <a:ext cx="898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61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FBB12D-6F95-497F-ABB2-7EB2EE5F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1071233"/>
            <a:ext cx="5658640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36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ED2DF-5AE0-42DA-B11C-E568A8B8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BD25E-8327-4457-AB6E-CD50371E4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Ošetřovatelská péče</a:t>
            </a:r>
          </a:p>
          <a:p>
            <a:pPr marL="0" indent="0">
              <a:buNone/>
            </a:pPr>
            <a:r>
              <a:rPr lang="cs-CZ" dirty="0"/>
              <a:t>Přítomnost, vliv rizikových faktorů (na tělesnou hmotnost, stravování, životní styl</a:t>
            </a:r>
          </a:p>
          <a:p>
            <a:pPr marL="0" indent="0">
              <a:buNone/>
            </a:pPr>
            <a:r>
              <a:rPr lang="cs-CZ" dirty="0"/>
              <a:t>Edukace</a:t>
            </a:r>
          </a:p>
          <a:p>
            <a:pPr marL="0" indent="0">
              <a:buNone/>
            </a:pPr>
            <a:r>
              <a:rPr lang="cs-CZ" dirty="0"/>
              <a:t>Psychická opora</a:t>
            </a:r>
          </a:p>
          <a:p>
            <a:pPr marL="0" indent="0">
              <a:buNone/>
            </a:pPr>
            <a:r>
              <a:rPr lang="cs-CZ" dirty="0"/>
              <a:t>Riziko infekce</a:t>
            </a:r>
          </a:p>
          <a:p>
            <a:pPr marL="0" indent="0">
              <a:buNone/>
            </a:pPr>
            <a:r>
              <a:rPr lang="cs-CZ" dirty="0"/>
              <a:t>Bolest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358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B235D-EEE2-4FCC-BDF3-EF515A1F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D43DF-0AE2-49D5-B94A-E49B1C98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Náhlý vznik</a:t>
            </a:r>
          </a:p>
          <a:p>
            <a:pPr marL="0" indent="0">
              <a:buNone/>
            </a:pPr>
            <a:r>
              <a:rPr lang="cs-CZ" dirty="0"/>
              <a:t>Rychlý průběh, ohrožuje fyziologické funkce</a:t>
            </a:r>
          </a:p>
          <a:p>
            <a:pPr marL="0" indent="0">
              <a:buNone/>
            </a:pPr>
            <a:r>
              <a:rPr lang="cs-CZ" dirty="0"/>
              <a:t>Obvykle vyžaduje okamžitý chirurgický zákrok s následnou pooperační péčí</a:t>
            </a:r>
          </a:p>
          <a:p>
            <a:pPr marL="0" indent="0">
              <a:buNone/>
            </a:pPr>
            <a:r>
              <a:rPr lang="cs-CZ" dirty="0"/>
              <a:t>Hrozí šokový stav</a:t>
            </a:r>
          </a:p>
          <a:p>
            <a:pPr marL="0" indent="0">
              <a:buNone/>
            </a:pPr>
            <a:r>
              <a:rPr lang="cs-CZ" dirty="0"/>
              <a:t>Doprovází akutní silná bolest, krvácení, poruchy vědomí</a:t>
            </a:r>
          </a:p>
        </p:txBody>
      </p:sp>
    </p:spTree>
    <p:extLst>
      <p:ext uri="{BB962C8B-B14F-4D97-AF65-F5344CB8AC3E}">
        <p14:creationId xmlns:p14="http://schemas.microsoft.com/office/powerpoint/2010/main" val="279247002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0D10B-3817-4990-9AC6-AEBAB3B4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862D9-61DE-4A2E-9D83-2A3ADC2C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Diagnostika: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Vyšetření základních fyziologických funkcí (stav </a:t>
            </a:r>
            <a:r>
              <a:rPr lang="cs-CZ" dirty="0" err="1"/>
              <a:t>vědomí,TK</a:t>
            </a:r>
            <a:r>
              <a:rPr lang="cs-CZ" dirty="0"/>
              <a:t>, P, dýchání)</a:t>
            </a:r>
          </a:p>
          <a:p>
            <a:r>
              <a:rPr lang="cs-CZ" dirty="0"/>
              <a:t>Klinické příznaky</a:t>
            </a:r>
          </a:p>
          <a:p>
            <a:r>
              <a:rPr lang="cs-CZ" dirty="0"/>
              <a:t>Fyzikální vyšetření vaginální, rektální, chirurgické, interní, neurologické</a:t>
            </a:r>
          </a:p>
          <a:p>
            <a:r>
              <a:rPr lang="cs-CZ" dirty="0"/>
              <a:t>UZ, CT, MR</a:t>
            </a:r>
          </a:p>
          <a:p>
            <a:r>
              <a:rPr lang="cs-CZ" dirty="0"/>
              <a:t>Laboratorní (KO, FW, </a:t>
            </a:r>
            <a:r>
              <a:rPr lang="cs-CZ" dirty="0" err="1"/>
              <a:t>hCG</a:t>
            </a:r>
            <a:r>
              <a:rPr lang="cs-CZ" dirty="0"/>
              <a:t>, koagulace, základní biochemické vyšetření)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96249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5EE4F-874F-46AE-B589-D94A1529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68559-1B4A-4DFB-A851-1DCCBE8D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Gravidita </a:t>
            </a:r>
            <a:r>
              <a:rPr lang="cs-CZ" dirty="0" err="1"/>
              <a:t>extrauterina</a:t>
            </a:r>
            <a:r>
              <a:rPr lang="cs-CZ" dirty="0"/>
              <a:t> (GEU)</a:t>
            </a:r>
          </a:p>
          <a:p>
            <a:r>
              <a:rPr lang="cs-CZ" dirty="0"/>
              <a:t>Torze adnex</a:t>
            </a:r>
          </a:p>
          <a:p>
            <a:r>
              <a:rPr lang="cs-CZ" dirty="0"/>
              <a:t>Akutní selhání zdraví u těhotných žen</a:t>
            </a:r>
          </a:p>
          <a:p>
            <a:r>
              <a:rPr lang="cs-CZ" dirty="0"/>
              <a:t>Apendicitida u těhotných žen</a:t>
            </a:r>
          </a:p>
        </p:txBody>
      </p:sp>
    </p:spTree>
    <p:extLst>
      <p:ext uri="{BB962C8B-B14F-4D97-AF65-F5344CB8AC3E}">
        <p14:creationId xmlns:p14="http://schemas.microsoft.com/office/powerpoint/2010/main" val="363792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F18A3-4EE6-46FC-9CE9-A713BC8C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– GYNEKOLOGICKÉ KŘESLO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E794B2-02EF-4FE9-9857-C0F9A6060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41" y="2076510"/>
            <a:ext cx="2781300" cy="16478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8623C4-B681-4902-876A-C76DF921C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36" y="4190518"/>
            <a:ext cx="2343150" cy="19526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823E89-E780-4F27-BB97-F54EA1D1A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11" y="4076664"/>
            <a:ext cx="2190750" cy="20859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4C0D21-6FCB-4F5E-9241-4E17B629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00" y="4076664"/>
            <a:ext cx="2343150" cy="19526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CF54BA8-6CEC-4366-9C7F-AFD6FE145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982" y="4100476"/>
            <a:ext cx="2400300" cy="1905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89B6FE6-A21C-4CB2-BD89-215E49336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97" y="1857280"/>
            <a:ext cx="2276475" cy="2009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4F79C31-C0C9-42CB-8C26-08ECA101C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94" y="203349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36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9A4606-FA37-4548-A518-F1A89B5C7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427"/>
            <a:ext cx="5715000" cy="381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83B57D-28DE-4BD5-9722-5E6C3E7DA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79" y="2008246"/>
            <a:ext cx="3265876" cy="26343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CC3B4A-CC20-4EF0-A460-8031A4364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42" y="2555405"/>
            <a:ext cx="1443789" cy="15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02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42C04-4563-4C3F-9A20-4F1AC9C1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179FB-8A72-4896-BF07-AEEBE7E8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600" b="1" dirty="0" err="1">
                <a:latin typeface="Arial-BoldMT"/>
              </a:rPr>
              <a:t>Pyosalpinx</a:t>
            </a:r>
            <a:r>
              <a:rPr lang="cs-CZ" sz="3600" b="1" dirty="0">
                <a:latin typeface="Arial-BoldMT"/>
              </a:rPr>
              <a:t> - zánět vejcovodů</a:t>
            </a:r>
          </a:p>
          <a:p>
            <a:r>
              <a:rPr lang="cs-CZ" dirty="0">
                <a:latin typeface="ArialMT"/>
              </a:rPr>
              <a:t>Vejcovod se plní zánětlivým exsudátem, slepování sliznice, tvorba adhezí</a:t>
            </a:r>
          </a:p>
          <a:p>
            <a:r>
              <a:rPr lang="cs-CZ" dirty="0">
                <a:latin typeface="ArialMT"/>
              </a:rPr>
              <a:t>Následek: uzávěr vejcovodu, výjimečně peritonitis</a:t>
            </a:r>
          </a:p>
          <a:p>
            <a:r>
              <a:rPr lang="cs-CZ" dirty="0">
                <a:latin typeface="ArialMT"/>
              </a:rPr>
              <a:t>Postihuje mladé ženy, často s intrauterinním tělískem</a:t>
            </a:r>
          </a:p>
          <a:p>
            <a:pPr marL="0" indent="0">
              <a:buNone/>
            </a:pPr>
            <a:r>
              <a:rPr lang="cs-CZ" sz="3200" dirty="0">
                <a:latin typeface="ArialMT"/>
              </a:rPr>
              <a:t>Symptomy:</a:t>
            </a:r>
          </a:p>
          <a:p>
            <a:r>
              <a:rPr lang="pl-PL" dirty="0">
                <a:latin typeface="ArialMT"/>
              </a:rPr>
              <a:t>nastupuje obvykle po menses, bolest, výtok</a:t>
            </a:r>
          </a:p>
          <a:p>
            <a:r>
              <a:rPr lang="pt-BR" dirty="0">
                <a:latin typeface="ArialMT"/>
              </a:rPr>
              <a:t>horečka, zvracení, bolest celého břicha</a:t>
            </a:r>
          </a:p>
          <a:p>
            <a:r>
              <a:rPr lang="cs-CZ" dirty="0">
                <a:latin typeface="ArialMT"/>
              </a:rPr>
              <a:t>Může se lokalizovat do abscesu</a:t>
            </a:r>
          </a:p>
          <a:p>
            <a:r>
              <a:rPr lang="cs-CZ" dirty="0">
                <a:latin typeface="ArialMT"/>
              </a:rPr>
              <a:t>Perforace abscesu – NPB (akutní peritonitis a šok)</a:t>
            </a:r>
          </a:p>
          <a:p>
            <a:pPr marL="0" indent="0">
              <a:buNone/>
            </a:pPr>
            <a:r>
              <a:rPr lang="cs-CZ" sz="3200" dirty="0">
                <a:latin typeface="ArialMT"/>
              </a:rPr>
              <a:t>První pomoc</a:t>
            </a:r>
            <a:r>
              <a:rPr lang="cs-CZ" dirty="0">
                <a:latin typeface="ArialMT"/>
              </a:rPr>
              <a:t>:</a:t>
            </a:r>
          </a:p>
          <a:p>
            <a:r>
              <a:rPr lang="cs-CZ" dirty="0">
                <a:latin typeface="ArialMT"/>
              </a:rPr>
              <a:t>nic per os, protišoková opatření</a:t>
            </a:r>
          </a:p>
          <a:p>
            <a:r>
              <a:rPr lang="cs-CZ" dirty="0">
                <a:latin typeface="ArialMT"/>
              </a:rPr>
              <a:t>transport na gynekologické oddělení</a:t>
            </a:r>
          </a:p>
          <a:p>
            <a:pPr marL="0" indent="0">
              <a:buNone/>
            </a:pPr>
            <a:r>
              <a:rPr lang="cs-CZ" sz="3200" dirty="0">
                <a:latin typeface="ArialMT"/>
              </a:rPr>
              <a:t>Léčba: </a:t>
            </a:r>
            <a:r>
              <a:rPr lang="cs-CZ" dirty="0">
                <a:latin typeface="ArialMT"/>
              </a:rPr>
              <a:t>antibiotika, chirurgický výkon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38736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38948-9571-4937-9583-8180D6C6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CBCC8-A5E1-4896-9154-7D45D2F49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Syndrom toxického šoku</a:t>
            </a:r>
          </a:p>
          <a:p>
            <a:r>
              <a:rPr lang="cs-CZ" dirty="0"/>
              <a:t>Přestup toxinu Staphylococcus aureus přes trhliny sliznice </a:t>
            </a:r>
            <a:r>
              <a:rPr lang="pt-BR" dirty="0"/>
              <a:t>do krve nebo do peritoneální dutiny</a:t>
            </a:r>
          </a:p>
          <a:p>
            <a:pPr marL="0" indent="0">
              <a:buNone/>
            </a:pPr>
            <a:r>
              <a:rPr lang="cs-CZ" dirty="0"/>
              <a:t>Výskyt u žen používajících vaginální tampony</a:t>
            </a:r>
          </a:p>
          <a:p>
            <a:r>
              <a:rPr lang="cs-CZ" dirty="0"/>
              <a:t>Mortalita je až 8–15 %</a:t>
            </a:r>
          </a:p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bolesti hlavy, horečka, průjmy, zmatenost, letargie, bolesti svalů</a:t>
            </a:r>
          </a:p>
          <a:p>
            <a:r>
              <a:rPr lang="cs-CZ" dirty="0" err="1"/>
              <a:t>exantém</a:t>
            </a:r>
            <a:r>
              <a:rPr lang="cs-CZ" dirty="0"/>
              <a:t>, erytém spojivek a jazyka, hypotenze, šok</a:t>
            </a:r>
          </a:p>
          <a:p>
            <a:r>
              <a:rPr lang="cs-CZ" dirty="0"/>
              <a:t>Porucha funkce nejméně tří orgánových systémů:</a:t>
            </a:r>
          </a:p>
          <a:p>
            <a:r>
              <a:rPr lang="cs-CZ" dirty="0"/>
              <a:t>ledvin, jater, kosterního svalstva (</a:t>
            </a:r>
            <a:r>
              <a:rPr lang="cs-CZ" dirty="0" err="1"/>
              <a:t>myolýza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První pomoc: protišoková opatření, odstranit tampony</a:t>
            </a:r>
          </a:p>
          <a:p>
            <a:pPr marL="0" indent="0">
              <a:buNone/>
            </a:pPr>
            <a:r>
              <a:rPr lang="cs-CZ" dirty="0"/>
              <a:t>Léčba: antibiotika, odstranění tamponů a pesarů</a:t>
            </a:r>
          </a:p>
          <a:p>
            <a:r>
              <a:rPr lang="cs-CZ" dirty="0"/>
              <a:t>eradikovat přítomnost Staphylococcus aureus</a:t>
            </a:r>
          </a:p>
        </p:txBody>
      </p:sp>
    </p:spTree>
    <p:extLst>
      <p:ext uri="{BB962C8B-B14F-4D97-AF65-F5344CB8AC3E}">
        <p14:creationId xmlns:p14="http://schemas.microsoft.com/office/powerpoint/2010/main" val="216244139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7C477-5AC6-4958-AC1B-7EB113BB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66BA1-894A-46BF-8A85-AAE8D3ADF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Ovariální cysta</a:t>
            </a:r>
          </a:p>
          <a:p>
            <a:r>
              <a:rPr lang="cs-CZ" dirty="0"/>
              <a:t>asymptomatická</a:t>
            </a:r>
          </a:p>
          <a:p>
            <a:r>
              <a:rPr lang="cs-CZ" dirty="0"/>
              <a:t>akutní stav při její ruptuře, krvácení nebo torzi</a:t>
            </a:r>
          </a:p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náhlá, silná, ostrá bolest v </a:t>
            </a:r>
            <a:r>
              <a:rPr lang="cs-CZ" dirty="0" err="1"/>
              <a:t>podbříšku</a:t>
            </a:r>
            <a:endParaRPr lang="cs-CZ" dirty="0"/>
          </a:p>
          <a:p>
            <a:r>
              <a:rPr lang="cs-CZ" dirty="0"/>
              <a:t>obraz náhlé příhody břišní - těžká peritonitis</a:t>
            </a:r>
          </a:p>
          <a:p>
            <a:pPr marL="0" indent="0">
              <a:buNone/>
            </a:pPr>
            <a:r>
              <a:rPr lang="cs-CZ" dirty="0"/>
              <a:t>První pomoc:</a:t>
            </a:r>
          </a:p>
          <a:p>
            <a:r>
              <a:rPr lang="cs-CZ" dirty="0"/>
              <a:t>obdobně jako u náhlé příhody břišní</a:t>
            </a:r>
          </a:p>
          <a:p>
            <a:r>
              <a:rPr lang="cs-CZ" dirty="0"/>
              <a:t>transport na gynekologické oddělení</a:t>
            </a:r>
          </a:p>
          <a:p>
            <a:pPr marL="0" indent="0">
              <a:buNone/>
            </a:pPr>
            <a:r>
              <a:rPr lang="cs-CZ" dirty="0"/>
              <a:t>Léčba:</a:t>
            </a:r>
          </a:p>
          <a:p>
            <a:r>
              <a:rPr lang="cs-CZ" dirty="0"/>
              <a:t>operační výkon s odstraněním cysty</a:t>
            </a:r>
          </a:p>
        </p:txBody>
      </p:sp>
    </p:spTree>
    <p:extLst>
      <p:ext uri="{BB962C8B-B14F-4D97-AF65-F5344CB8AC3E}">
        <p14:creationId xmlns:p14="http://schemas.microsoft.com/office/powerpoint/2010/main" val="24470098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5E44B-BCE0-4332-9E10-5B0AFEB4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B1B42F-FB5B-4BA1-9709-B9859C8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Hyperemesis</a:t>
            </a:r>
            <a:r>
              <a:rPr lang="cs-CZ" b="1" dirty="0"/>
              <a:t> </a:t>
            </a:r>
            <a:r>
              <a:rPr lang="cs-CZ" b="1" dirty="0" err="1"/>
              <a:t>gravidarum</a:t>
            </a:r>
            <a:endParaRPr lang="cs-CZ" b="1" dirty="0"/>
          </a:p>
          <a:p>
            <a:r>
              <a:rPr lang="cs-CZ" dirty="0"/>
              <a:t>Opakované zvracení v graviditě, obvykle v prvním trimestru</a:t>
            </a:r>
          </a:p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úporné zvracení, úbytek na váze, dehydratace, </a:t>
            </a:r>
            <a:r>
              <a:rPr lang="cs-CZ" dirty="0" err="1"/>
              <a:t>ketoacidóza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První pomoc:</a:t>
            </a:r>
          </a:p>
          <a:p>
            <a:r>
              <a:rPr lang="cs-CZ" dirty="0"/>
              <a:t>antiemetika, sedativa</a:t>
            </a:r>
          </a:p>
          <a:p>
            <a:pPr marL="0" indent="0">
              <a:buNone/>
            </a:pPr>
            <a:r>
              <a:rPr lang="cs-CZ" dirty="0"/>
              <a:t>Léčba:</a:t>
            </a:r>
          </a:p>
          <a:p>
            <a:r>
              <a:rPr lang="cs-CZ" dirty="0"/>
              <a:t>infuze, sedativa, antiemetika</a:t>
            </a:r>
          </a:p>
          <a:p>
            <a:r>
              <a:rPr lang="cs-CZ" dirty="0"/>
              <a:t>oční vyšetření (hemoragická retinitis - ukončení těhotenství)</a:t>
            </a:r>
          </a:p>
        </p:txBody>
      </p:sp>
    </p:spTree>
    <p:extLst>
      <p:ext uri="{BB962C8B-B14F-4D97-AF65-F5344CB8AC3E}">
        <p14:creationId xmlns:p14="http://schemas.microsoft.com/office/powerpoint/2010/main" val="108311332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752E1-CA04-40B0-8811-523CF985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162A8C-4F69-46E4-943F-2E7B699F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Graviditas</a:t>
            </a:r>
            <a:r>
              <a:rPr lang="cs-CZ" b="1" dirty="0"/>
              <a:t> </a:t>
            </a:r>
            <a:r>
              <a:rPr lang="cs-CZ" b="1" dirty="0" err="1"/>
              <a:t>extrauterina</a:t>
            </a:r>
            <a:endParaRPr lang="cs-CZ" b="1" dirty="0"/>
          </a:p>
          <a:p>
            <a:r>
              <a:rPr lang="cs-CZ" dirty="0"/>
              <a:t>Implantace embrya mimo děložní dutinu(vejcovod, vaječník, dutina břišní)</a:t>
            </a:r>
          </a:p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křeče, bolesti, krvácení, nízký TK, rychlý pulz, šok</a:t>
            </a:r>
          </a:p>
          <a:p>
            <a:pPr marL="0" indent="0">
              <a:buNone/>
            </a:pPr>
            <a:r>
              <a:rPr lang="cs-CZ" dirty="0"/>
              <a:t>První pomoc:</a:t>
            </a:r>
          </a:p>
          <a:p>
            <a:r>
              <a:rPr lang="cs-CZ" dirty="0"/>
              <a:t>protišoková opatření, transport na gynekologické oddělení</a:t>
            </a:r>
          </a:p>
          <a:p>
            <a:pPr marL="0" indent="0">
              <a:buNone/>
            </a:pPr>
            <a:r>
              <a:rPr lang="cs-CZ" dirty="0"/>
              <a:t>Léčba:</a:t>
            </a:r>
          </a:p>
          <a:p>
            <a:r>
              <a:rPr lang="cs-CZ" dirty="0"/>
              <a:t>Chirurgický výkon- zástava krvácení</a:t>
            </a:r>
          </a:p>
          <a:p>
            <a:pPr marL="0" indent="0">
              <a:buNone/>
            </a:pPr>
            <a:r>
              <a:rPr lang="cs-CZ" dirty="0"/>
              <a:t>Cíl- zachovat vejcovod (tuba </a:t>
            </a:r>
            <a:r>
              <a:rPr lang="cs-CZ" dirty="0" err="1"/>
              <a:t>uterina</a:t>
            </a:r>
            <a:r>
              <a:rPr lang="cs-CZ" dirty="0"/>
              <a:t>)</a:t>
            </a:r>
          </a:p>
          <a:p>
            <a:r>
              <a:rPr lang="pl-PL" dirty="0"/>
              <a:t>(laparoskopicky salpingostomie, resekce části tuby)</a:t>
            </a:r>
          </a:p>
          <a:p>
            <a:r>
              <a:rPr lang="cs-CZ" dirty="0" err="1"/>
              <a:t>ovarektomie</a:t>
            </a:r>
            <a:r>
              <a:rPr lang="cs-CZ" dirty="0"/>
              <a:t>, hysterektomie</a:t>
            </a:r>
          </a:p>
        </p:txBody>
      </p:sp>
    </p:spTree>
    <p:extLst>
      <p:ext uri="{BB962C8B-B14F-4D97-AF65-F5344CB8AC3E}">
        <p14:creationId xmlns:p14="http://schemas.microsoft.com/office/powerpoint/2010/main" val="44156183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3C647-A301-46B0-8F26-8F8BF7B0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757FB-7916-4BBB-9A15-A5AFF3F2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Spontánní potrat</a:t>
            </a:r>
          </a:p>
          <a:p>
            <a:r>
              <a:rPr lang="cs-CZ" dirty="0"/>
              <a:t>Ztráta plodu před 20. týdnem gravidity</a:t>
            </a:r>
          </a:p>
          <a:p>
            <a:r>
              <a:rPr lang="cs-CZ" dirty="0"/>
              <a:t>Často v prvních 6 týdnech gravidity</a:t>
            </a:r>
          </a:p>
          <a:p>
            <a:r>
              <a:rPr lang="pt-BR" dirty="0"/>
              <a:t>Většinou se jedná o malformovaný plod</a:t>
            </a:r>
          </a:p>
          <a:p>
            <a:r>
              <a:rPr lang="cs-CZ" dirty="0"/>
              <a:t>chromozomové aberace</a:t>
            </a:r>
          </a:p>
          <a:p>
            <a:r>
              <a:rPr lang="pl-PL" dirty="0"/>
              <a:t>Váha plodu je obvykle do 500 g</a:t>
            </a:r>
          </a:p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gynekologické krvácení, křeče břicha, bolesti v podbřišku</a:t>
            </a:r>
          </a:p>
          <a:p>
            <a:pPr marL="0" indent="0">
              <a:buNone/>
            </a:pPr>
            <a:r>
              <a:rPr lang="cs-CZ" dirty="0"/>
              <a:t>První pomoc: protišoková opatření</a:t>
            </a:r>
          </a:p>
          <a:p>
            <a:r>
              <a:rPr lang="cs-CZ" dirty="0"/>
              <a:t>transport na gynekologické oddělení</a:t>
            </a:r>
          </a:p>
          <a:p>
            <a:pPr marL="0" indent="0">
              <a:buNone/>
            </a:pPr>
            <a:r>
              <a:rPr lang="cs-CZ" dirty="0"/>
              <a:t>Léčba: kyretáž, péče o vnitřní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319136848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F1F93-88FE-4980-8F78-87FD0E73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75E26-7FDF-4FCB-9143-1A9142F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Preeklampsie</a:t>
            </a:r>
          </a:p>
          <a:p>
            <a:r>
              <a:rPr lang="cs-CZ" dirty="0"/>
              <a:t>Hypertenze, proteinurie a otoky</a:t>
            </a:r>
          </a:p>
          <a:p>
            <a:r>
              <a:rPr lang="pl-PL" dirty="0"/>
              <a:t>Mezi 2. týdnem gravidity – 1. týdnem po porodu</a:t>
            </a:r>
          </a:p>
          <a:p>
            <a:pPr marL="0" indent="0">
              <a:buNone/>
            </a:pPr>
            <a:r>
              <a:rPr lang="cs-CZ" b="1" dirty="0"/>
              <a:t>Eklampsie</a:t>
            </a:r>
          </a:p>
          <a:p>
            <a:r>
              <a:rPr lang="cs-CZ" dirty="0"/>
              <a:t>preeklampsie</a:t>
            </a:r>
          </a:p>
          <a:p>
            <a:r>
              <a:rPr lang="cs-CZ" dirty="0"/>
              <a:t>křeče</a:t>
            </a:r>
          </a:p>
          <a:p>
            <a:r>
              <a:rPr lang="cs-CZ" dirty="0"/>
              <a:t>kóma</a:t>
            </a:r>
          </a:p>
          <a:p>
            <a:pPr marL="0" indent="0">
              <a:buNone/>
            </a:pPr>
            <a:r>
              <a:rPr lang="cs-CZ" dirty="0"/>
              <a:t>Vyskytuje se až u 5 % těhotných</a:t>
            </a:r>
          </a:p>
          <a:p>
            <a:pPr marL="0" indent="0">
              <a:buNone/>
            </a:pPr>
            <a:r>
              <a:rPr lang="cs-CZ" dirty="0"/>
              <a:t>Smrt – nitrolební krvácení, respirační selhání</a:t>
            </a:r>
          </a:p>
        </p:txBody>
      </p:sp>
    </p:spTree>
    <p:extLst>
      <p:ext uri="{BB962C8B-B14F-4D97-AF65-F5344CB8AC3E}">
        <p14:creationId xmlns:p14="http://schemas.microsoft.com/office/powerpoint/2010/main" val="235615861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AF4FB-F643-45AF-860E-A181C644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878C3-0B94-4D17-94A4-FA4D4087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Symptomy:</a:t>
            </a:r>
          </a:p>
          <a:p>
            <a:r>
              <a:rPr lang="cs-CZ" dirty="0"/>
              <a:t>otoky rukou, obličeje, plic, mozku, oligurie, bolesti hlavy, závratě, vysoký krevní tlak, zmatenost, křeče, poruchy vědomí až kóma</a:t>
            </a:r>
          </a:p>
          <a:p>
            <a:pPr marL="0" indent="0">
              <a:buNone/>
            </a:pPr>
            <a:r>
              <a:rPr lang="cs-CZ" dirty="0" err="1"/>
              <a:t>Eklamptický</a:t>
            </a:r>
            <a:r>
              <a:rPr lang="cs-CZ" dirty="0"/>
              <a:t> záchvat:</a:t>
            </a:r>
          </a:p>
          <a:p>
            <a:r>
              <a:rPr lang="cs-CZ" dirty="0"/>
              <a:t>aura, </a:t>
            </a:r>
            <a:r>
              <a:rPr lang="cs-CZ" dirty="0" err="1"/>
              <a:t>opistotonus</a:t>
            </a:r>
            <a:r>
              <a:rPr lang="cs-CZ" dirty="0"/>
              <a:t>, tonicko-klonické křeče, bezvědomí (několik minut)</a:t>
            </a:r>
          </a:p>
          <a:p>
            <a:pPr marL="0" indent="0">
              <a:buNone/>
            </a:pPr>
            <a:r>
              <a:rPr lang="cs-CZ" dirty="0"/>
              <a:t>První pomoc:</a:t>
            </a:r>
          </a:p>
          <a:p>
            <a:r>
              <a:rPr lang="cs-CZ" dirty="0"/>
              <a:t>péče o bezvědomého, transport na gynekologické oddělení</a:t>
            </a:r>
          </a:p>
          <a:p>
            <a:pPr marL="0" indent="0">
              <a:buNone/>
            </a:pPr>
            <a:r>
              <a:rPr lang="cs-CZ" dirty="0"/>
              <a:t>Léčba:</a:t>
            </a:r>
          </a:p>
          <a:p>
            <a:r>
              <a:rPr lang="cs-CZ" dirty="0"/>
              <a:t>léčba hypertenze, udržovat rovnováhu solí a tekutin</a:t>
            </a:r>
          </a:p>
          <a:p>
            <a:r>
              <a:rPr lang="cs-CZ" dirty="0" err="1"/>
              <a:t>vazodilatancia</a:t>
            </a:r>
            <a:r>
              <a:rPr lang="cs-CZ" dirty="0"/>
              <a:t> (s cílem zvýšit produkci moče), léčba křečí</a:t>
            </a:r>
          </a:p>
          <a:p>
            <a:r>
              <a:rPr lang="pl-PL" dirty="0"/>
              <a:t>vyvolat porod plodu a placenty</a:t>
            </a:r>
          </a:p>
          <a:p>
            <a:r>
              <a:rPr lang="cs-CZ" dirty="0"/>
              <a:t>Záchvat: udržet průchodnost DC, kyslík, tlumit křeče</a:t>
            </a:r>
          </a:p>
        </p:txBody>
      </p:sp>
    </p:spTree>
    <p:extLst>
      <p:ext uri="{BB962C8B-B14F-4D97-AF65-F5344CB8AC3E}">
        <p14:creationId xmlns:p14="http://schemas.microsoft.com/office/powerpoint/2010/main" val="227587074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BC5A1-5972-4A49-B5EA-0140FBF2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STAVY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F4F14-3107-4345-A3AC-E231F29D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Ošetřovatelská péče:</a:t>
            </a:r>
          </a:p>
          <a:p>
            <a:pPr marL="0" indent="0">
              <a:buNone/>
            </a:pPr>
            <a:r>
              <a:rPr lang="cs-CZ" dirty="0"/>
              <a:t>Posouzení stavu</a:t>
            </a:r>
          </a:p>
          <a:p>
            <a:pPr marL="0" indent="0">
              <a:buNone/>
            </a:pPr>
            <a:r>
              <a:rPr lang="cs-CZ" dirty="0"/>
              <a:t>Měření fyziologických funkcí</a:t>
            </a:r>
          </a:p>
          <a:p>
            <a:pPr marL="0" indent="0">
              <a:buNone/>
            </a:pPr>
            <a:r>
              <a:rPr lang="cs-CZ" dirty="0"/>
              <a:t>Asistentce u poskytování první pomoci</a:t>
            </a:r>
          </a:p>
          <a:p>
            <a:pPr marL="0" indent="0">
              <a:buNone/>
            </a:pPr>
            <a:r>
              <a:rPr lang="cs-CZ" dirty="0"/>
              <a:t>Asistence u vyšetření</a:t>
            </a:r>
          </a:p>
          <a:p>
            <a:pPr marL="0" indent="0">
              <a:buNone/>
            </a:pPr>
            <a:r>
              <a:rPr lang="cs-CZ" dirty="0"/>
              <a:t>Dále dle stavu na základě ordinace lékaře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8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31614-66B8-4F19-80A7-032BEA7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- KOLPOSKOP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53CCE8-85D0-479A-B3A0-64045CA71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" y="1690688"/>
            <a:ext cx="2495550" cy="18383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157917-B128-42B2-9D15-BCB6FE39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73" y="1450787"/>
            <a:ext cx="2143125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554156-EA65-4E63-AC31-6003A7A18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73" y="1650811"/>
            <a:ext cx="2619375" cy="17430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8CAE1F-25AB-4568-ADC5-C80597B03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5" y="3959225"/>
            <a:ext cx="2543175" cy="17907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9A579E-37BD-48F1-8939-2682F4E2D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3959225"/>
            <a:ext cx="2400300" cy="1905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8574F88-2B5C-429B-9ED0-512B530AA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88" y="1374585"/>
            <a:ext cx="1990725" cy="229552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314D838-E37B-4454-8CCE-C57329723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60" y="37211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49E8-F7AE-4C12-BFDC-0AB4264F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– ULTRAZVUKOVÝ PŘÍSTROJ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1CD5EF-9DF9-46B7-BE1E-9253B7C5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1" y="1690688"/>
            <a:ext cx="1847850" cy="24669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868A81-942E-46E1-9B89-CD709D8D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42" y="2062162"/>
            <a:ext cx="2647950" cy="17240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055EBD-E821-4D76-B333-9D855D7B4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01" y="2124074"/>
            <a:ext cx="2857500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D81D0A-3B83-412D-A65C-828778740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31" y="4502903"/>
            <a:ext cx="3152775" cy="14478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3E4C197-C570-42B2-8F49-82E55F517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9" y="44172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6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38419-7437-42F6-8DEF-893B41EF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NÁPLŇ PRÁCE V AMBULANCI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A4EE6-55EB-43E0-B91A-2C90C189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PRACUJE S DOKUMENTACÍ </a:t>
            </a:r>
            <a:r>
              <a:rPr lang="cs-CZ" dirty="0"/>
              <a:t>V KARTOTÉCE, NA PC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ORGANIZUJE </a:t>
            </a:r>
            <a:r>
              <a:rPr lang="cs-CZ" dirty="0"/>
              <a:t>PŘÍJEM A POŘADÍ PACIENTEK, </a:t>
            </a:r>
            <a:r>
              <a:rPr lang="cs-CZ" b="1" dirty="0"/>
              <a:t>OBJEDNÁVÁNÍ</a:t>
            </a:r>
            <a:r>
              <a:rPr lang="cs-CZ" dirty="0"/>
              <a:t> NA VYŠETŘENÍ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ASISTUJE </a:t>
            </a:r>
            <a:r>
              <a:rPr lang="cs-CZ" dirty="0"/>
              <a:t>PŘI VYŠETŘENÍ, MALÝCH OPERAČNÍCH VÝKONECH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APLIKUJE LÉKY, PROVÁDÍ ODBĚRY </a:t>
            </a:r>
            <a:r>
              <a:rPr lang="cs-CZ" dirty="0"/>
              <a:t>DLE INDIKACE LÉKAŘE, PROVÁDÍ POTŘEBNÁ VYŠETŘENÍ (měření fyziologických funkcí, anamnéza)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2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46ADB-D9C3-4929-9314-43779AD6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EDA62-159A-4B72-8326-086570782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GYNEKOLOGIE</a:t>
            </a:r>
          </a:p>
          <a:p>
            <a:pPr marL="0" indent="0">
              <a:buNone/>
            </a:pPr>
            <a:r>
              <a:rPr lang="cs-CZ" dirty="0"/>
              <a:t>Lékařský obor, který se zabývá péčí o ženu, je zaměřený na diagnostiku, léčbu a prevenci onemocnění ženských pohlavních orgánů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PORODNICTVÍ</a:t>
            </a:r>
          </a:p>
          <a:p>
            <a:pPr marL="0" indent="0">
              <a:buNone/>
            </a:pPr>
            <a:r>
              <a:rPr lang="cs-CZ" dirty="0"/>
              <a:t>Lékařský obor, který se zabývá fyziologií a patologií těhotenství, porodu a šestinedělí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63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B9E89-59CC-4CF1-B93F-F05A3786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NÁPLŇ PRÁCE V AMBULANCI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9C94F-F05A-4774-896A-6EF76224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POSKYTUJE</a:t>
            </a:r>
            <a:r>
              <a:rPr lang="cs-CZ" b="1" dirty="0"/>
              <a:t> OŠETŘOVATELSKOU PÉČI </a:t>
            </a:r>
            <a:r>
              <a:rPr lang="cs-CZ" dirty="0"/>
              <a:t>a rady ženám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PEČUJE O ŽENY V PŘEDPORODNÍ PORADNĚ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PODÁVÁ INFORMACE </a:t>
            </a:r>
            <a:r>
              <a:rPr lang="cs-CZ" dirty="0"/>
              <a:t>O ZVYKLOSTECH DANÉ NEMOCNICE, PORODNICE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MONITORUJE ŽENY </a:t>
            </a:r>
            <a:r>
              <a:rPr lang="cs-CZ" dirty="0"/>
              <a:t>PŘED,BĚHEM A PO ZÁKROKU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DOHLÍŽÍ NA ZAJIŠTĚNÍ POMŮCEK, ČISTOTU NA PRACOVIŠTI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64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CF76E-AC8A-4352-A6B5-43240FBB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NÁPLŇ PRÁCE V AMBULANCI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BC9A1-2ADF-4CDC-B7A1-10557671C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DODRŽUJE VEŠKERÉ ZÁSADY 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BOZP</a:t>
            </a:r>
          </a:p>
          <a:p>
            <a:pPr marL="0" indent="0" algn="ctr">
              <a:buNone/>
            </a:pPr>
            <a:r>
              <a:rPr lang="cs-CZ" b="1" dirty="0"/>
              <a:t>HYGIENICKO – EPIDEMIOLOGICKÝ ŘÁD</a:t>
            </a:r>
          </a:p>
          <a:p>
            <a:pPr marL="0" indent="0" algn="ctr">
              <a:buNone/>
            </a:pPr>
            <a:r>
              <a:rPr lang="cs-CZ" b="1" dirty="0"/>
              <a:t>GDPR</a:t>
            </a:r>
          </a:p>
          <a:p>
            <a:pPr marL="0" indent="0" algn="ctr">
              <a:buNone/>
            </a:pPr>
            <a:r>
              <a:rPr lang="cs-CZ" b="1" dirty="0"/>
              <a:t>STANDARDY OŠETŘOVATELSKÉ PÉČE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95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30B95-F955-4A84-8BAD-276159EC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LŮŽKOVÁ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39E10-E704-4957-B752-160471C2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Hospitalizované pacientky </a:t>
            </a:r>
          </a:p>
          <a:p>
            <a:pPr marL="0" indent="0">
              <a:buNone/>
            </a:pPr>
            <a:r>
              <a:rPr lang="cs-CZ" dirty="0"/>
              <a:t>chirurgická, konzervativní léčba gynekologických orgánů, ženy vyžadující zvláštní péči v těhotenství, ženy po porodu</a:t>
            </a:r>
          </a:p>
          <a:p>
            <a:pPr marL="0" indent="0">
              <a:buNone/>
            </a:pPr>
            <a:r>
              <a:rPr lang="cs-CZ" b="1" dirty="0"/>
              <a:t>Ošetřovatelské jednotky (oddělení):</a:t>
            </a:r>
          </a:p>
          <a:p>
            <a:r>
              <a:rPr lang="cs-CZ" b="1" dirty="0"/>
              <a:t>Konzervativní gynekologie</a:t>
            </a:r>
          </a:p>
          <a:p>
            <a:r>
              <a:rPr lang="cs-CZ" b="1" dirty="0"/>
              <a:t>Operační gynekologie</a:t>
            </a:r>
          </a:p>
          <a:p>
            <a:r>
              <a:rPr lang="cs-CZ" b="1" dirty="0"/>
              <a:t>JIP</a:t>
            </a:r>
          </a:p>
          <a:p>
            <a:r>
              <a:rPr lang="cs-CZ" b="1" dirty="0"/>
              <a:t>Patologické a rizikové těhotenství</a:t>
            </a:r>
          </a:p>
          <a:p>
            <a:r>
              <a:rPr lang="cs-CZ" b="1" dirty="0"/>
              <a:t>Šestinedělí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98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4E389-7EE9-4D75-AA66-C99B3CC7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NÁPLŇ PRÁCE NA LŮŽKOVÉM ODDLENÍ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C37A5-2E24-462E-9525-828473329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jako na jiných lůžkových odděleních</a:t>
            </a:r>
          </a:p>
          <a:p>
            <a:r>
              <a:rPr lang="cs-CZ" dirty="0"/>
              <a:t>Péče poskytovaná prostřednictvím ošetřovatelského procesu</a:t>
            </a:r>
          </a:p>
          <a:p>
            <a:r>
              <a:rPr lang="cs-CZ" dirty="0"/>
              <a:t>Dvou/třísměnný provoz</a:t>
            </a:r>
          </a:p>
          <a:p>
            <a:r>
              <a:rPr lang="cs-CZ" dirty="0"/>
              <a:t>Základní ošetřovatelská péče + specifické výkony pro gynekologické oddělení</a:t>
            </a:r>
          </a:p>
          <a:p>
            <a:r>
              <a:rPr lang="cs-CZ" b="1" dirty="0"/>
              <a:t>Vysoká náročnost </a:t>
            </a:r>
            <a:r>
              <a:rPr lang="cs-CZ" dirty="0"/>
              <a:t>(akutní stavy, náhlé příhody, onkologická onemocnění, ohrožení života plodu) → </a:t>
            </a:r>
            <a:r>
              <a:rPr lang="cs-CZ" b="1" dirty="0"/>
              <a:t>vysoká psychické a fyzické zatížení ošetřujícího personálu</a:t>
            </a:r>
          </a:p>
        </p:txBody>
      </p:sp>
    </p:spTree>
    <p:extLst>
      <p:ext uri="{BB962C8B-B14F-4D97-AF65-F5344CB8AC3E}">
        <p14:creationId xmlns:p14="http://schemas.microsoft.com/office/powerpoint/2010/main" val="20657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B892E-A0D2-4F30-BC28-C57D6966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NÁPLŇ PRÁCE NA LŮŽKOVÉM ODDLENÍ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8EF7B-C065-4C45-88E6-BE7BACE38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Běžná ošetřovatelská péče</a:t>
            </a:r>
          </a:p>
          <a:p>
            <a:r>
              <a:rPr lang="cs-CZ" b="1" dirty="0"/>
              <a:t>Specifické ošetřovatelské činnosti:</a:t>
            </a:r>
          </a:p>
          <a:p>
            <a:pPr marL="0" indent="0">
              <a:buNone/>
            </a:pPr>
            <a:r>
              <a:rPr lang="cs-CZ" u="sng" dirty="0"/>
              <a:t>Diagnostické</a:t>
            </a:r>
            <a:r>
              <a:rPr lang="cs-CZ" dirty="0"/>
              <a:t> – odběry biologického materiálu (stěr z pochvy), speciální vyšetření (CTG), příprava pacientek na vyšetření, ošetření po onkologických výkonech, sledování klinických projevů (krvácení z rodidel)</a:t>
            </a:r>
          </a:p>
          <a:p>
            <a:pPr marL="0" indent="0">
              <a:buNone/>
            </a:pPr>
            <a:r>
              <a:rPr lang="cs-CZ" u="sng" dirty="0"/>
              <a:t>Terapeutické </a:t>
            </a:r>
            <a:r>
              <a:rPr lang="cs-CZ" dirty="0"/>
              <a:t>– podávání léků vaginální cestou</a:t>
            </a:r>
          </a:p>
          <a:p>
            <a:pPr marL="0" indent="0">
              <a:buNone/>
            </a:pPr>
            <a:r>
              <a:rPr lang="cs-CZ" u="sng" dirty="0"/>
              <a:t>Preventivní</a:t>
            </a:r>
            <a:r>
              <a:rPr lang="cs-CZ" dirty="0"/>
              <a:t> – edukační činnost</a:t>
            </a:r>
          </a:p>
        </p:txBody>
      </p:sp>
    </p:spTree>
    <p:extLst>
      <p:ext uri="{BB962C8B-B14F-4D97-AF65-F5344CB8AC3E}">
        <p14:creationId xmlns:p14="http://schemas.microsoft.com/office/powerpoint/2010/main" val="273989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86510-0BCC-4E1B-B3A8-715998B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PORODNICKÝ ÚSEK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FEFDC-988E-4FA3-BE0C-8B7716E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Ambulantní část </a:t>
            </a:r>
            <a:r>
              <a:rPr lang="cs-CZ" dirty="0"/>
              <a:t>– těhotenská poradna, příjmová ambulance</a:t>
            </a:r>
          </a:p>
          <a:p>
            <a:pPr marL="0" indent="0">
              <a:buNone/>
            </a:pPr>
            <a:r>
              <a:rPr lang="cs-CZ" dirty="0"/>
              <a:t>(pokud není porodní pokoj samostatně, pak hygienický filtr – sprchy, toalety)</a:t>
            </a:r>
          </a:p>
          <a:p>
            <a:pPr marL="0" indent="0">
              <a:buNone/>
            </a:pPr>
            <a:r>
              <a:rPr lang="cs-CZ" b="1" u="sng" dirty="0"/>
              <a:t>Porodní sál </a:t>
            </a:r>
            <a:r>
              <a:rPr lang="cs-CZ" dirty="0"/>
              <a:t>(porodní box, porodní pokoj)</a:t>
            </a:r>
          </a:p>
          <a:p>
            <a:pPr marL="0" indent="0">
              <a:buNone/>
            </a:pPr>
            <a:r>
              <a:rPr lang="cs-CZ" b="1" u="sng" dirty="0"/>
              <a:t>Operační sál </a:t>
            </a:r>
            <a:r>
              <a:rPr lang="cs-CZ" dirty="0"/>
              <a:t>určený pro SC</a:t>
            </a:r>
          </a:p>
          <a:p>
            <a:pPr marL="0" indent="0">
              <a:buNone/>
            </a:pPr>
            <a:r>
              <a:rPr lang="cs-CZ" b="1" u="sng" dirty="0"/>
              <a:t>Novorozenecký box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Náplň práce porodní </a:t>
            </a:r>
            <a:r>
              <a:rPr lang="cs-CZ" dirty="0" err="1"/>
              <a:t>asistetnky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54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C29A3-E022-4DAE-9560-99FE031A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ÚSEK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0E705-4FDA-47C0-AD2E-99246661B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Součást centrálních chirurgických sálů, porodního sálu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Operace</a:t>
            </a:r>
            <a:r>
              <a:rPr lang="cs-CZ" dirty="0"/>
              <a:t> vaginální, abdominální, endoskopické, operace prsu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3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FEB37-D022-4D1C-9F3E-6AFAD2B9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ÚSEK ASISTOVANÉ REPRODUKCE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E533B-2306-4C76-925E-6E6A3F8D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některých gynekologicko-porodnických pracovišť</a:t>
            </a:r>
          </a:p>
          <a:p>
            <a:endParaRPr lang="cs-CZ" dirty="0"/>
          </a:p>
          <a:p>
            <a:r>
              <a:rPr lang="cs-CZ" dirty="0"/>
              <a:t>Část ambulantní</a:t>
            </a:r>
          </a:p>
          <a:p>
            <a:r>
              <a:rPr lang="cs-CZ" dirty="0"/>
              <a:t>Operační sálek (odběr vajíček, embryotransfer, inseminace)</a:t>
            </a:r>
          </a:p>
          <a:p>
            <a:r>
              <a:rPr lang="cs-CZ" dirty="0"/>
              <a:t>Část laboratorní (vyšetření spermiogramu, manipulace s oocyty, embryi, IVF)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162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8B5D87-F29F-497E-A7B2-FB90704F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346228"/>
            <a:ext cx="4077533" cy="30827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744D6F-A564-41CA-A303-C2C357A2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3699030"/>
            <a:ext cx="3953246" cy="30206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3B2083-E9EB-4645-A238-FA748C9B1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7" y="3636885"/>
            <a:ext cx="4077533" cy="308277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30E781A-F85F-4AF8-9E0A-00C0B16E4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228"/>
            <a:ext cx="4089370" cy="29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51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A7570D-7427-4E42-ABC4-F8ED92E36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7" y="0"/>
            <a:ext cx="898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C9574-1B26-45C9-B277-8917BE36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 OBORU GYNEKOLOGIE A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E7E6C-DBCC-4365-B446-A6D563A18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Péče o ženu</a:t>
            </a:r>
          </a:p>
          <a:p>
            <a:pPr marL="0" indent="0">
              <a:buNone/>
            </a:pPr>
            <a:r>
              <a:rPr lang="cs-CZ" dirty="0"/>
              <a:t>Všeobecná gynekologie </a:t>
            </a:r>
          </a:p>
          <a:p>
            <a:pPr marL="0" indent="0">
              <a:buNone/>
            </a:pPr>
            <a:r>
              <a:rPr lang="cs-CZ" dirty="0"/>
              <a:t>Centrum asistované reprodukce (CAR)</a:t>
            </a:r>
          </a:p>
          <a:p>
            <a:pPr marL="0" indent="0">
              <a:buNone/>
            </a:pPr>
            <a:r>
              <a:rPr lang="cs-CZ" dirty="0"/>
              <a:t>Onkologická gynekologie (COP)</a:t>
            </a:r>
          </a:p>
          <a:p>
            <a:pPr marL="0" indent="0">
              <a:buNone/>
            </a:pPr>
            <a:r>
              <a:rPr lang="cs-CZ" dirty="0"/>
              <a:t>Dětská gynekologie</a:t>
            </a:r>
          </a:p>
          <a:p>
            <a:pPr marL="0" indent="0">
              <a:buNone/>
            </a:pPr>
            <a:r>
              <a:rPr lang="cs-CZ" dirty="0" err="1"/>
              <a:t>Urogynekologie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Mamologie</a:t>
            </a:r>
            <a:r>
              <a:rPr lang="cs-CZ" dirty="0"/>
              <a:t> (</a:t>
            </a:r>
            <a:r>
              <a:rPr lang="cs-CZ" dirty="0" err="1"/>
              <a:t>senologie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err="1"/>
              <a:t>Perinatologie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Centrum ultrazvukové diagnostiky a prenatální medicíny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58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EDC39-BA62-4139-8065-17B3C393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PRENATÁLNÍ DIAGNOSTIKY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A73A8-0987-4896-818A-CFD87EC3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5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Část ambulantní</a:t>
            </a:r>
          </a:p>
          <a:p>
            <a:pPr marL="0" indent="0">
              <a:buNone/>
            </a:pPr>
            <a:r>
              <a:rPr lang="cs-CZ" dirty="0"/>
              <a:t>Operační sálek (CVS, AMC, KDC, intrauterinní TRF)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25C43A-C653-4796-8E7C-FBCB3CAD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7" y="3001346"/>
            <a:ext cx="2619375" cy="174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0BA692-7E06-4393-811E-08B3F8508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58" y="2896571"/>
            <a:ext cx="2466975" cy="1847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B74C12-4D63-4EA1-90CD-B37BFFBD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51" y="5006975"/>
            <a:ext cx="3086100" cy="1485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752F280-E793-4E92-8034-0D80E789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137147"/>
            <a:ext cx="2857500" cy="16002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940E0B0-1A01-4E63-9C4B-3E6F280CE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23" y="4826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25F54-DFDB-4A4D-8726-8F6B4D73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KOMUNITNÍ PÉČE – návštěvy v rodinách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EA2114-5F45-440E-AC35-CEA27B213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94077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FDD1-85AD-44D0-83AA-ED86F65F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ŽENSKÝCH POHLAVNÍCH ORGÁNŮ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EB151-856A-4D53-83C1-004301F2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Ženské vnitřní pohlavní orgány (</a:t>
            </a:r>
            <a:r>
              <a:rPr lang="cs-CZ" b="1" i="1" dirty="0"/>
              <a:t>organa </a:t>
            </a:r>
            <a:r>
              <a:rPr lang="cs-CZ" b="1" i="1" dirty="0" err="1"/>
              <a:t>genitalia</a:t>
            </a:r>
            <a:r>
              <a:rPr lang="cs-CZ" b="1" i="1" dirty="0"/>
              <a:t> feminina interna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Ženské zevní pohlavní orgány (</a:t>
            </a:r>
            <a:r>
              <a:rPr lang="cs-CZ" b="1" i="1" dirty="0"/>
              <a:t>organa </a:t>
            </a:r>
            <a:r>
              <a:rPr lang="cs-CZ" b="1" i="1" dirty="0" err="1"/>
              <a:t>genitalia</a:t>
            </a:r>
            <a:r>
              <a:rPr lang="cs-CZ" b="1" i="1" dirty="0"/>
              <a:t> feminina </a:t>
            </a:r>
            <a:r>
              <a:rPr lang="cs-CZ" b="1" i="1" dirty="0" err="1"/>
              <a:t>externa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Prsy (</a:t>
            </a:r>
            <a:r>
              <a:rPr lang="cs-CZ" b="1" dirty="0" err="1"/>
              <a:t>mammy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672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FC11-4E1B-4D15-B25A-0C73FC96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A5B55A1-3D7B-4F75-BD28-D2A6AE891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1" y="1804086"/>
            <a:ext cx="3145052" cy="4127155"/>
          </a:xfrm>
        </p:spPr>
      </p:pic>
    </p:spTree>
    <p:extLst>
      <p:ext uri="{BB962C8B-B14F-4D97-AF65-F5344CB8AC3E}">
        <p14:creationId xmlns:p14="http://schemas.microsoft.com/office/powerpoint/2010/main" val="2228745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8ACA86-983D-494E-B78B-825852AB8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85" y="142875"/>
            <a:ext cx="52387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8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E2B0BE8-FD16-41D0-A69F-4B4130EE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7" y="0"/>
            <a:ext cx="516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8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78749-87E2-4DD3-9809-10C16B89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DĚLOHA (</a:t>
            </a:r>
            <a:r>
              <a:rPr lang="cs-CZ" b="1" dirty="0"/>
              <a:t>uterus, metra, </a:t>
            </a:r>
            <a:r>
              <a:rPr lang="cs-CZ" b="1" dirty="0" err="1"/>
              <a:t>hystera</a:t>
            </a:r>
            <a:r>
              <a:rPr lang="cs-CZ" b="1" dirty="0"/>
              <a:t>)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DF16E-0CD1-4CCC-904A-CC7BF62B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dutý svalový orgán se silnou stěnou uložený v malé pánvi ženy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hruškovitý </a:t>
            </a:r>
            <a:r>
              <a:rPr lang="cs-CZ" b="1" dirty="0"/>
              <a:t>tvar</a:t>
            </a:r>
            <a:r>
              <a:rPr lang="cs-CZ" dirty="0"/>
              <a:t> a je lehce předozadně </a:t>
            </a:r>
            <a:r>
              <a:rPr lang="cs-CZ" dirty="0" err="1"/>
              <a:t>oploštělá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rozměry </a:t>
            </a:r>
            <a:r>
              <a:rPr lang="cs-CZ" dirty="0"/>
              <a:t>dělohy se různí podle stádia života ženy (u ženy, která dosud nerodila = </a:t>
            </a:r>
            <a:r>
              <a:rPr lang="cs-CZ" dirty="0" err="1"/>
              <a:t>nulipara</a:t>
            </a:r>
            <a:r>
              <a:rPr lang="cs-CZ" dirty="0"/>
              <a:t>, jsou </a:t>
            </a:r>
            <a:r>
              <a:rPr lang="cs-CZ" dirty="0" err="1"/>
              <a:t>rozměny</a:t>
            </a:r>
            <a:r>
              <a:rPr lang="cs-CZ" dirty="0"/>
              <a:t> 8 x 5 x 2–3 cm u ženy, která již rodila = </a:t>
            </a:r>
            <a:r>
              <a:rPr lang="cs-CZ" dirty="0" err="1"/>
              <a:t>multipara</a:t>
            </a:r>
            <a:r>
              <a:rPr lang="cs-CZ" dirty="0"/>
              <a:t>, jsou rozměry o něco větší)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hlavní funkce </a:t>
            </a:r>
            <a:r>
              <a:rPr lang="cs-CZ" dirty="0"/>
              <a:t>místo vývoje zárodku, plodu a vypuzení plodu při porodu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160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01017-0E47-4E0B-9E79-EF85D60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B74EC-5512-422B-BEFC-210D5488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Části dělohy</a:t>
            </a:r>
            <a:endParaRPr lang="cs-CZ" dirty="0"/>
          </a:p>
          <a:p>
            <a:r>
              <a:rPr lang="cs-CZ" b="1" dirty="0"/>
              <a:t>corpus </a:t>
            </a:r>
            <a:r>
              <a:rPr lang="cs-CZ" b="1" dirty="0" err="1"/>
              <a:t>uteri</a:t>
            </a:r>
            <a:r>
              <a:rPr lang="cs-CZ" dirty="0"/>
              <a:t> = tělo děložní;</a:t>
            </a:r>
          </a:p>
          <a:p>
            <a:r>
              <a:rPr lang="cs-CZ" b="1" dirty="0">
                <a:hlinkClick r:id="rId2" tooltip="Cervix ute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cervix </a:t>
            </a:r>
            <a:r>
              <a:rPr lang="cs-CZ" b="1" dirty="0" err="1">
                <a:hlinkClick r:id="rId2" tooltip="Cervix ute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uteri</a:t>
            </a:r>
            <a:r>
              <a:rPr lang="cs-CZ" dirty="0"/>
              <a:t> = hrdlo </a:t>
            </a:r>
            <a:r>
              <a:rPr lang="cs-CZ" dirty="0" err="1"/>
              <a:t>děložnÍ</a:t>
            </a:r>
            <a:r>
              <a:rPr lang="cs-CZ" dirty="0"/>
              <a:t> (3,5 – 4cm)</a:t>
            </a:r>
          </a:p>
          <a:p>
            <a:r>
              <a:rPr lang="cs-CZ" b="1" dirty="0" err="1"/>
              <a:t>isthmus</a:t>
            </a:r>
            <a:r>
              <a:rPr lang="cs-CZ" b="1" dirty="0"/>
              <a:t> </a:t>
            </a:r>
            <a:r>
              <a:rPr lang="cs-CZ" b="1" dirty="0" err="1"/>
              <a:t>uteri</a:t>
            </a:r>
            <a:r>
              <a:rPr lang="cs-CZ" dirty="0"/>
              <a:t> = krátký usek spojující corpus </a:t>
            </a:r>
          </a:p>
          <a:p>
            <a:pPr marL="0" indent="0">
              <a:buNone/>
            </a:pPr>
            <a:r>
              <a:rPr lang="cs-CZ" dirty="0"/>
              <a:t>a cervix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Děloha je uložena v malé pánvi mezi močovým měchýřem a konečníkem. Je předozadně </a:t>
            </a:r>
            <a:r>
              <a:rPr lang="cs-CZ" dirty="0" err="1"/>
              <a:t>oploštělá</a:t>
            </a:r>
            <a:r>
              <a:rPr lang="cs-CZ" dirty="0"/>
              <a:t> (v dospělosti) a zaujímá typické postavení: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A5470D-7069-4784-AA3C-596AE503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6" y="248444"/>
            <a:ext cx="42862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B027E-521D-48D6-8D9F-D2CC7CBE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2C203-73E0-44CB-97D4-B211BDD2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Ante</a:t>
            </a:r>
            <a:r>
              <a:rPr lang="cs-CZ" dirty="0"/>
              <a:t> – směrem k přední části těla (ke stydké kosti)</a:t>
            </a:r>
          </a:p>
          <a:p>
            <a:r>
              <a:rPr lang="cs-CZ" b="1" dirty="0"/>
              <a:t>Retro </a:t>
            </a:r>
            <a:r>
              <a:rPr lang="cs-CZ" dirty="0"/>
              <a:t>- směrem k zadní části těla (ke kosti křížové)</a:t>
            </a:r>
          </a:p>
          <a:p>
            <a:r>
              <a:rPr lang="cs-CZ" b="1" dirty="0"/>
              <a:t>Verze</a:t>
            </a:r>
            <a:r>
              <a:rPr lang="cs-CZ" dirty="0"/>
              <a:t> – naklonění dělohy</a:t>
            </a:r>
          </a:p>
          <a:p>
            <a:r>
              <a:rPr lang="cs-CZ" b="1" dirty="0"/>
              <a:t>Flexe</a:t>
            </a:r>
            <a:r>
              <a:rPr lang="cs-CZ" dirty="0"/>
              <a:t> – zahnutí dělohy</a:t>
            </a:r>
          </a:p>
          <a:p>
            <a:endParaRPr lang="cs-CZ" dirty="0"/>
          </a:p>
          <a:p>
            <a:r>
              <a:rPr lang="cs-CZ" b="1" dirty="0"/>
              <a:t>Anteflexe:</a:t>
            </a:r>
            <a:r>
              <a:rPr lang="cs-CZ" dirty="0"/>
              <a:t> děloha je orientovaná směrem ke stydké kosti a zahnutá</a:t>
            </a:r>
          </a:p>
          <a:p>
            <a:r>
              <a:rPr lang="cs-CZ" b="1" dirty="0" err="1"/>
              <a:t>Anteverze</a:t>
            </a:r>
            <a:r>
              <a:rPr lang="cs-CZ" b="1" dirty="0"/>
              <a:t>:</a:t>
            </a:r>
            <a:r>
              <a:rPr lang="cs-CZ" dirty="0"/>
              <a:t> děloha je vytáhlá a orientována směrem ke stydké kosti</a:t>
            </a:r>
          </a:p>
          <a:p>
            <a:endParaRPr lang="cs-CZ" dirty="0"/>
          </a:p>
          <a:p>
            <a:r>
              <a:rPr lang="cs-CZ" b="1" dirty="0"/>
              <a:t>Retroverze:</a:t>
            </a:r>
            <a:r>
              <a:rPr lang="cs-CZ" dirty="0"/>
              <a:t> děloha orientované ke kosti křížové</a:t>
            </a:r>
          </a:p>
          <a:p>
            <a:r>
              <a:rPr lang="cs-CZ" b="1" dirty="0"/>
              <a:t>Retroflexe:</a:t>
            </a:r>
            <a:r>
              <a:rPr lang="cs-CZ" dirty="0"/>
              <a:t> děloha je orientovaná směrem ke kosti křížové, s přední částí dělohy ohnutou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A2024E-2123-4534-8AB0-A9F22905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1" y="217488"/>
            <a:ext cx="889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4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57E11-7DC0-42AE-8FE6-ABADFB6D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POCHVA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FD242-64E9-4A2D-B149-7D641506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Dutý svalový orgán (10cm)</a:t>
            </a:r>
          </a:p>
          <a:p>
            <a:pPr marL="0" indent="0">
              <a:buNone/>
            </a:pPr>
            <a:r>
              <a:rPr lang="cs-CZ" dirty="0"/>
              <a:t>Poševní klenby přední, zadní, postranní</a:t>
            </a:r>
          </a:p>
          <a:p>
            <a:pPr marL="0" indent="0">
              <a:buNone/>
            </a:pPr>
            <a:r>
              <a:rPr lang="cs-CZ" dirty="0"/>
              <a:t>Poddajná, roztažitelná</a:t>
            </a:r>
          </a:p>
          <a:p>
            <a:pPr marL="0" indent="0">
              <a:buNone/>
            </a:pPr>
            <a:r>
              <a:rPr lang="cs-CZ" dirty="0"/>
              <a:t>Vystlána dlaždicovým epitelem </a:t>
            </a:r>
            <a:r>
              <a:rPr lang="cs-CZ" dirty="0" err="1"/>
              <a:t>Lactobacillus</a:t>
            </a:r>
            <a:r>
              <a:rPr lang="cs-CZ" dirty="0"/>
              <a:t> </a:t>
            </a:r>
            <a:r>
              <a:rPr lang="cs-CZ" dirty="0" err="1"/>
              <a:t>Doderlein</a:t>
            </a:r>
            <a:r>
              <a:rPr lang="cs-CZ" dirty="0"/>
              <a:t> (pH 4,5 – zvýšená odolnost proti infekcím)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funkce: umožnění pohlavního styku</a:t>
            </a:r>
          </a:p>
          <a:p>
            <a:pPr marL="0" indent="0">
              <a:buNone/>
            </a:pPr>
            <a:r>
              <a:rPr lang="cs-CZ" dirty="0"/>
              <a:t>                          odchod menstruační krve</a:t>
            </a:r>
          </a:p>
          <a:p>
            <a:pPr marL="0" indent="0">
              <a:buNone/>
            </a:pPr>
            <a:r>
              <a:rPr lang="cs-CZ" dirty="0"/>
              <a:t>                          porodní cesta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39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DDB32-538C-4686-940C-46769364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 OBORU GYNEKOLOGIE A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A34F2-2C24-4096-B7C7-FA4A56C4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Péče o těhotnou ženu, rodičku a nedělku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Předcházení vzniku komplikací během těhotenství, porodu a šestinedělí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Zajištění včasné a účinné léčby (spolupráce s jinými lékařskými obory např. genetika, pediatrie, interna, </a:t>
            </a:r>
            <a:r>
              <a:rPr lang="cs-CZ" dirty="0" err="1"/>
              <a:t>stomatologie,psychologie</a:t>
            </a:r>
            <a:r>
              <a:rPr lang="cs-CZ" dirty="0"/>
              <a:t>/psychiatrie, imunologie)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633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BA0E8-0DDD-4339-8679-60D45AC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MENSTRUAČNÍ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E114F-35FC-40E5-82A3-1840C6031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Cyklické změny děložní sliznice (endometria), příprava endometria na uhnízdění oplodněného vajíčka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Tyto změny jsou přísně závislé na hladině různých pohlavních hormonů (a tedy i na ovariálním cyklu)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Délka cyklu je zhruba 21 - 35 dní, hodnoty se mohou individuálně lišit (průměrně jde o 28 dní)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Menstruační cyklus začíná v pubertě (přibližně mezi 8. a 13. rokem) a končí v období menopauzy</a:t>
            </a:r>
          </a:p>
        </p:txBody>
      </p:sp>
    </p:spTree>
    <p:extLst>
      <p:ext uri="{BB962C8B-B14F-4D97-AF65-F5344CB8AC3E}">
        <p14:creationId xmlns:p14="http://schemas.microsoft.com/office/powerpoint/2010/main" val="796479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94669-DDE1-4972-AEC9-C2A00DF4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MENSTRUAČNÍHO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64B6F-5363-4AE5-B809-90E07275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Proliferační</a:t>
            </a:r>
            <a:r>
              <a:rPr lang="cs-CZ" dirty="0"/>
              <a:t> – 5. - 14. den, růst sliznice - endometrium až 10mm, navozená estrogeny</a:t>
            </a:r>
          </a:p>
          <a:p>
            <a:pPr marL="0" indent="0">
              <a:buNone/>
            </a:pPr>
            <a:r>
              <a:rPr lang="cs-CZ" b="1" i="1" dirty="0"/>
              <a:t>Sekreční</a:t>
            </a:r>
            <a:r>
              <a:rPr lang="cs-CZ" dirty="0"/>
              <a:t> – 15. – 26. den, v buňkách endometria se hromadí glykogen a lipidy (počáteční výživa oplodněného vajíčka), navozená progesteronem žlutého tělíska</a:t>
            </a:r>
          </a:p>
          <a:p>
            <a:pPr marL="0" indent="0">
              <a:buNone/>
            </a:pPr>
            <a:r>
              <a:rPr lang="cs-CZ" b="1" i="1" dirty="0"/>
              <a:t>Ischemická</a:t>
            </a:r>
            <a:r>
              <a:rPr lang="cs-CZ" dirty="0"/>
              <a:t> – 26 – 28. den, buňky endometria odumírají (tato fáze nastává, pokud nedojde k </a:t>
            </a:r>
            <a:r>
              <a:rPr lang="cs-CZ" dirty="0" err="1"/>
              <a:t>uhnizdění</a:t>
            </a:r>
            <a:r>
              <a:rPr lang="cs-CZ" dirty="0"/>
              <a:t> oplodněného vajíčka</a:t>
            </a:r>
          </a:p>
          <a:p>
            <a:pPr marL="0" indent="0">
              <a:buNone/>
            </a:pPr>
            <a:r>
              <a:rPr lang="cs-CZ" b="1" i="1" dirty="0"/>
              <a:t>Menstruační</a:t>
            </a:r>
            <a:r>
              <a:rPr lang="cs-CZ" dirty="0"/>
              <a:t> – 1. – 5. den odlučují se odumřelé buňky sliznice </a:t>
            </a:r>
          </a:p>
        </p:txBody>
      </p:sp>
    </p:spTree>
    <p:extLst>
      <p:ext uri="{BB962C8B-B14F-4D97-AF65-F5344CB8AC3E}">
        <p14:creationId xmlns:p14="http://schemas.microsoft.com/office/powerpoint/2010/main" val="2707128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A2A9A-695E-40E6-83FC-7F60A09E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MENSTRUAČNÍHO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A8870-A0A5-456E-AD80-ADADC2B6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ANOVULAČNÍ CYKLUS – nenastává ovulace, rytmus krvácení zachován</a:t>
            </a:r>
          </a:p>
          <a:p>
            <a:pPr marL="0" indent="0">
              <a:buNone/>
            </a:pPr>
            <a:r>
              <a:rPr lang="cs-CZ" dirty="0"/>
              <a:t>OLIGOMENOREA – méně časté krvácení (cyklus delší 35 dnů)</a:t>
            </a:r>
          </a:p>
          <a:p>
            <a:pPr marL="0" indent="0">
              <a:buNone/>
            </a:pPr>
            <a:r>
              <a:rPr lang="cs-CZ" dirty="0"/>
              <a:t>POLYMENOREA  časté krvácení ‚cyklus kratší než 21 dnů)</a:t>
            </a:r>
          </a:p>
          <a:p>
            <a:pPr marL="0" indent="0">
              <a:buNone/>
            </a:pPr>
            <a:r>
              <a:rPr lang="cs-CZ" dirty="0"/>
              <a:t>HYPOMENOREA – abnormálně slabé menstruační krvácení</a:t>
            </a:r>
          </a:p>
          <a:p>
            <a:pPr marL="0" indent="0">
              <a:buNone/>
            </a:pPr>
            <a:r>
              <a:rPr lang="cs-CZ" dirty="0"/>
              <a:t>HYPERMENOREA – abnormálně silné menstruační krvácení (→anemie)</a:t>
            </a:r>
          </a:p>
          <a:p>
            <a:pPr marL="0" indent="0">
              <a:buNone/>
            </a:pPr>
            <a:r>
              <a:rPr lang="cs-CZ" dirty="0"/>
              <a:t>MENORAGIE – silné menstruační krvácení (více jak 7 dnů)</a:t>
            </a:r>
          </a:p>
          <a:p>
            <a:pPr marL="0" indent="0">
              <a:buNone/>
            </a:pPr>
            <a:r>
              <a:rPr lang="cs-CZ" dirty="0"/>
              <a:t>METRORAGIE – acyklické krvácení</a:t>
            </a:r>
          </a:p>
          <a:p>
            <a:pPr marL="0" indent="0">
              <a:buNone/>
            </a:pPr>
            <a:r>
              <a:rPr lang="cs-CZ" dirty="0"/>
              <a:t>AMENOREA – absence menstruačního krvácení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850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55261-A72A-4A25-BBD9-1E855CC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MENSTRUAČNÍHO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5A22C-A306-415D-A9A2-1ACEF68E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DYSMENOREA – bolesti při menstruaci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PREMENSTRUAČNÍ SYNDROM – obvykle 5 – 14 dnů příznaky psychické, somatické, vegetativní</a:t>
            </a:r>
          </a:p>
        </p:txBody>
      </p:sp>
    </p:spTree>
    <p:extLst>
      <p:ext uri="{BB962C8B-B14F-4D97-AF65-F5344CB8AC3E}">
        <p14:creationId xmlns:p14="http://schemas.microsoft.com/office/powerpoint/2010/main" val="686586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22B24-58D5-447D-BAA2-9BE49EAB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VAJEČNÍKY </a:t>
            </a:r>
            <a:r>
              <a:rPr lang="cs-CZ" dirty="0"/>
              <a:t>(ovaria)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B0C9F-4AA4-464B-AC96-4AF0D245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Párová pohlavní žláza, zavěšená na zadní straně širokého děložního vazu, uložen na boční stěně malé pánve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 děložním rohem spojuje vaječník </a:t>
            </a:r>
            <a:r>
              <a:rPr lang="cs-CZ" dirty="0" err="1"/>
              <a:t>ligamentum</a:t>
            </a:r>
            <a:r>
              <a:rPr lang="cs-CZ" dirty="0"/>
              <a:t> ovarii proprium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26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57889-415B-4495-80A5-9F218947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VAJEČNÍKY (ovaria)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67A0F-D461-4CA9-9A72-5CE5E987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Složení: </a:t>
            </a:r>
          </a:p>
          <a:p>
            <a:pPr marL="0" indent="0">
              <a:buNone/>
            </a:pPr>
            <a:r>
              <a:rPr lang="cs-CZ" dirty="0"/>
              <a:t>kůra (</a:t>
            </a:r>
            <a:r>
              <a:rPr lang="cs-CZ" dirty="0" err="1"/>
              <a:t>cortex</a:t>
            </a:r>
            <a:r>
              <a:rPr lang="cs-CZ" dirty="0"/>
              <a:t> ovarii) – obsahuje ženské pohlavní buňky (vajíčka různého typy zralosti)</a:t>
            </a:r>
          </a:p>
          <a:p>
            <a:pPr marL="0" indent="0">
              <a:buNone/>
            </a:pPr>
            <a:r>
              <a:rPr lang="cs-CZ" dirty="0"/>
              <a:t>dřeň (</a:t>
            </a:r>
            <a:r>
              <a:rPr lang="cs-CZ" dirty="0" err="1"/>
              <a:t>medulla</a:t>
            </a:r>
            <a:r>
              <a:rPr lang="cs-CZ" dirty="0"/>
              <a:t> ovarii) – vazivo,, hladká svalovina, cévy, nervy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Hlavní funkce:</a:t>
            </a:r>
          </a:p>
          <a:p>
            <a:pPr marL="0" indent="0">
              <a:buNone/>
            </a:pPr>
            <a:r>
              <a:rPr lang="cs-CZ" dirty="0"/>
              <a:t>tvorba a uvolňování vajíček</a:t>
            </a:r>
          </a:p>
          <a:p>
            <a:pPr marL="0" indent="0">
              <a:buNone/>
            </a:pPr>
            <a:r>
              <a:rPr lang="cs-CZ" dirty="0"/>
              <a:t>Tvorba ženských pohlavních hormonů (estrogen, progesteron)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320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8484D-0A12-4CBF-B3A2-6DE98EDD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D33D5-EAEA-4386-9EDA-1AA22E21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cyklické změny probíhající v ovariu ženy v závislosti na hladině pohlavních hormonů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úzce spojen s menstruačním cyklem, kdy hormony produkované cyklicky v ovariu přímo ovlivňují děložní sliznici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= příprava vajíčka schopného oplodnění, sekrece hormonů</a:t>
            </a:r>
          </a:p>
        </p:txBody>
      </p:sp>
    </p:spTree>
    <p:extLst>
      <p:ext uri="{BB962C8B-B14F-4D97-AF65-F5344CB8AC3E}">
        <p14:creationId xmlns:p14="http://schemas.microsoft.com/office/powerpoint/2010/main" val="2943472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AD4E6-4AF1-4477-ABB6-2BFFFB39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B2DD2-3388-430E-A183-7C180413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embryonálním životě založeno ve vaječnících asi 2 mil. primárních folikulů</a:t>
            </a:r>
          </a:p>
          <a:p>
            <a:pPr marL="0" indent="0">
              <a:buNone/>
            </a:pPr>
            <a:r>
              <a:rPr lang="cs-CZ" dirty="0"/>
              <a:t>Při narození se zredukují na 700 tis.</a:t>
            </a:r>
          </a:p>
          <a:p>
            <a:pPr marL="0" indent="0">
              <a:buNone/>
            </a:pPr>
            <a:r>
              <a:rPr lang="cs-CZ" dirty="0"/>
              <a:t>V pubertě 300 – 400 tis.</a:t>
            </a:r>
          </a:p>
          <a:p>
            <a:pPr marL="0" indent="0">
              <a:buNone/>
            </a:pPr>
            <a:r>
              <a:rPr lang="cs-CZ" dirty="0"/>
              <a:t>V pubertě folikuly rostou pod vlivem FHS a LH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genetika: vajíčko obsahuje polovinu chromozomů (22 somatických, 1 pohlavní X)</a:t>
            </a:r>
          </a:p>
          <a:p>
            <a:pPr marL="0" indent="0">
              <a:buNone/>
            </a:pPr>
            <a:r>
              <a:rPr lang="cs-CZ" dirty="0"/>
              <a:t>Karyotyp zdravé ženy 46,XX       zdravého muže 46, XY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56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DE98C-DB9D-46EC-AF7D-3C2BDF6D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OVARIÁLNÍHO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6411B-8826-4D53-B046-671B23489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Folikulární</a:t>
            </a:r>
            <a:r>
              <a:rPr lang="cs-CZ" dirty="0"/>
              <a:t> (12.-14.dní od 1 dne PM) </a:t>
            </a:r>
          </a:p>
          <a:p>
            <a:pPr marL="0" indent="0">
              <a:buNone/>
            </a:pPr>
            <a:r>
              <a:rPr lang="cs-CZ" dirty="0"/>
              <a:t>Jeden z folikulů se v ovariu zvětšuje, </a:t>
            </a:r>
          </a:p>
          <a:p>
            <a:pPr marL="0" indent="0">
              <a:buNone/>
            </a:pPr>
            <a:r>
              <a:rPr lang="cs-CZ" dirty="0"/>
              <a:t>Dozrává v Graafův folikul (15-20mm)</a:t>
            </a:r>
          </a:p>
          <a:p>
            <a:pPr marL="0" indent="0">
              <a:buNone/>
            </a:pPr>
            <a:r>
              <a:rPr lang="cs-CZ" b="1" i="1" dirty="0"/>
              <a:t>Ovulační </a:t>
            </a:r>
            <a:r>
              <a:rPr lang="cs-CZ" dirty="0"/>
              <a:t>(asi 14.den), Graafův folikul</a:t>
            </a:r>
          </a:p>
          <a:p>
            <a:pPr marL="0" indent="0">
              <a:buNone/>
            </a:pPr>
            <a:r>
              <a:rPr lang="cs-CZ" dirty="0"/>
              <a:t>praskne, vajíčko se vyplaví do dutiny břišní</a:t>
            </a:r>
          </a:p>
          <a:p>
            <a:pPr marL="0" indent="0">
              <a:buNone/>
            </a:pPr>
            <a:r>
              <a:rPr lang="cs-CZ" dirty="0"/>
              <a:t>Vypuzené vajíčko zachytí fimbrie vejcovodu</a:t>
            </a:r>
          </a:p>
          <a:p>
            <a:pPr marL="0" indent="0">
              <a:buNone/>
            </a:pPr>
            <a:r>
              <a:rPr lang="cs-CZ" b="1" i="1" dirty="0" err="1"/>
              <a:t>Luteální</a:t>
            </a:r>
            <a:r>
              <a:rPr lang="cs-CZ" dirty="0"/>
              <a:t> – po vyplavení vajíčka stěna folikulu zkolabuje, vzniká útvar corpus luteum, který produkuje progesteron, pokud nedojde k oplodnění, mění se v bílé tělísko corpus </a:t>
            </a:r>
            <a:r>
              <a:rPr lang="cs-CZ" dirty="0" err="1"/>
              <a:t>albicans</a:t>
            </a:r>
            <a:r>
              <a:rPr lang="cs-CZ" dirty="0"/>
              <a:t>, okolo 24 dne zaniká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0E1564-3529-433C-9973-B4616345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69" y="1757779"/>
            <a:ext cx="3676834" cy="23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6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328DB5-C984-4885-BDDA-12014974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361950"/>
            <a:ext cx="48577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B01D8-0B28-4564-8334-E6F78D9E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OŠETŘOVATELSTVÍ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058B3-D778-4B6C-9D7C-851D9423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Obor, který se zabývá především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ošetřovatelskou </a:t>
            </a:r>
            <a:r>
              <a:rPr lang="cs-CZ" b="1" dirty="0"/>
              <a:t>péčí o ženu od dětství až po její stáří</a:t>
            </a:r>
            <a:r>
              <a:rPr lang="cs-CZ" dirty="0"/>
              <a:t>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ošetřovatelskou péčí v souvislosti s její schopností </a:t>
            </a:r>
            <a:r>
              <a:rPr lang="cs-CZ" b="1" dirty="0"/>
              <a:t>fertility</a:t>
            </a:r>
            <a:r>
              <a:rPr lang="cs-CZ" dirty="0"/>
              <a:t>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ošetřovatelskou péčí poskytovanou </a:t>
            </a:r>
            <a:r>
              <a:rPr lang="cs-CZ" b="1" dirty="0"/>
              <a:t>zdravým a nemocným ženám</a:t>
            </a:r>
            <a:r>
              <a:rPr lang="cs-CZ" dirty="0"/>
              <a:t>, rodinám a komunitám.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9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85ACE-E7A0-4094-A233-BB6078F9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VEJCOVODY</a:t>
            </a:r>
            <a:r>
              <a:rPr lang="cs-CZ" dirty="0"/>
              <a:t> (TUBA UTERINA, SALPINX)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F05A2-CFDA-4421-AF07-06F6036D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Párový trubicový orgán 9 – 12cm</a:t>
            </a:r>
          </a:p>
          <a:p>
            <a:pPr marL="0" indent="0">
              <a:buNone/>
            </a:pPr>
            <a:r>
              <a:rPr lang="cs-CZ" dirty="0"/>
              <a:t>Pohyblivé řasinky zachycují uvolněné vajíčko</a:t>
            </a:r>
          </a:p>
          <a:p>
            <a:pPr marL="0" indent="0">
              <a:buNone/>
            </a:pPr>
            <a:r>
              <a:rPr lang="cs-CZ" dirty="0"/>
              <a:t>Peristaltické pohyby vejcovodu usměrňují pohyb vajíčka do dělohy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 oplodnění dochází nejčastěji v třetině vejcovodu</a:t>
            </a:r>
          </a:p>
        </p:txBody>
      </p:sp>
    </p:spTree>
    <p:extLst>
      <p:ext uri="{BB962C8B-B14F-4D97-AF65-F5344CB8AC3E}">
        <p14:creationId xmlns:p14="http://schemas.microsoft.com/office/powerpoint/2010/main" val="2714205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46E8A-A7F5-46E6-A648-DBEEB70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PRS</a:t>
            </a:r>
            <a:r>
              <a:rPr lang="cs-CZ" dirty="0"/>
              <a:t> (</a:t>
            </a:r>
            <a:r>
              <a:rPr lang="cs-CZ" dirty="0" err="1"/>
              <a:t>mamma</a:t>
            </a:r>
            <a:r>
              <a:rPr lang="cs-CZ" dirty="0"/>
              <a:t>, </a:t>
            </a:r>
            <a:r>
              <a:rPr lang="cs-CZ" dirty="0" err="1"/>
              <a:t>mastos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E9842-1BA1-4D9B-97BD-0DE807411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Párový orgán</a:t>
            </a:r>
          </a:p>
          <a:p>
            <a:pPr marL="0" indent="0">
              <a:buNone/>
            </a:pPr>
            <a:r>
              <a:rPr lang="cs-CZ" dirty="0"/>
              <a:t>Součástí je mléčná žláza (</a:t>
            </a: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) 15 laloků se člení na malé lalůčky, vývody se spojují do mlékovodů ústících na prsní bradavce</a:t>
            </a:r>
          </a:p>
          <a:p>
            <a:pPr marL="0" indent="0">
              <a:buNone/>
            </a:pPr>
            <a:r>
              <a:rPr lang="cs-CZ" dirty="0"/>
              <a:t>Pigmentový dvorec, vystouplá bradavka</a:t>
            </a:r>
          </a:p>
          <a:p>
            <a:pPr marL="0" indent="0">
              <a:buNone/>
            </a:pPr>
            <a:r>
              <a:rPr lang="cs-CZ" dirty="0"/>
              <a:t>Tvar a velikost individuální</a:t>
            </a:r>
          </a:p>
          <a:p>
            <a:pPr marL="0" indent="0">
              <a:buNone/>
            </a:pPr>
            <a:r>
              <a:rPr lang="cs-CZ" dirty="0"/>
              <a:t>Prsní žláza prodělává změny v průběhu</a:t>
            </a:r>
          </a:p>
          <a:p>
            <a:pPr marL="0" indent="0">
              <a:buNone/>
            </a:pPr>
            <a:r>
              <a:rPr lang="cs-CZ" dirty="0"/>
              <a:t>menstruačního cyklu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Hormony spouštějící laktaci prolaktin, </a:t>
            </a:r>
          </a:p>
          <a:p>
            <a:pPr marL="0" indent="0">
              <a:buNone/>
            </a:pPr>
            <a:r>
              <a:rPr lang="cs-CZ" dirty="0"/>
              <a:t>oxytocin vyvolává vyprazdňování mlékovodů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30E662-A3FE-4A3F-B085-163D5D6F8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7" y="3053779"/>
            <a:ext cx="3038568" cy="31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5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0F1C-29A5-4943-A842-C0489E43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E4EEF-7838-4455-901A-FBD67602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b="1" dirty="0"/>
              <a:t>NOVOROZENECKÉ (neonatální)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OBDOBÍ DĚTSKÉ (infantilní)</a:t>
            </a:r>
          </a:p>
          <a:p>
            <a:pPr marL="514350" indent="-514350">
              <a:buAutoNum type="arabicPeriod"/>
            </a:pPr>
            <a:r>
              <a:rPr lang="cs-CZ" b="1" dirty="0"/>
              <a:t>PUBERTA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OBDOBÍ POHLAVNÍ ZRALOSTI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KLIMAKTERIUM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SENIUM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677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4784D-C994-463C-AE60-32A2D9E3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84FC8-3137-4F2E-8F77-A64A1C83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NOVOROZENECKÉ (neonatální)</a:t>
            </a:r>
          </a:p>
          <a:p>
            <a:pPr marL="0" indent="0">
              <a:buNone/>
            </a:pPr>
            <a:r>
              <a:rPr lang="cs-CZ" dirty="0"/>
              <a:t>Do 6 týdnů od porodu se mohou objevovat příznaky novorozenecké hormonální reakce (zduřelá prsní žláza, odtok hlenu z pochvy, slabé krvácení z rodidel)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OBDOBÍ DĚTSKÉ (infantilní)</a:t>
            </a:r>
          </a:p>
          <a:p>
            <a:pPr marL="0" indent="0">
              <a:buNone/>
            </a:pPr>
            <a:r>
              <a:rPr lang="cs-CZ" dirty="0"/>
              <a:t>Asi do 8 let období hormonálního klidu, pochva chráněna hymenem, </a:t>
            </a:r>
            <a:r>
              <a:rPr lang="cs-CZ" dirty="0" err="1"/>
              <a:t>ph</a:t>
            </a:r>
            <a:r>
              <a:rPr lang="cs-CZ" dirty="0"/>
              <a:t> alkalické, vaječníky malé, prsní žláza v klidu, děloha s nízkým endometriem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841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BEDF8-C822-4EFE-9F6E-2715A810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7E67D-C419-4945-8F5E-7A87DD55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PUBERTA – vrchol dospívání, růst a zrání reprodukčního systému</a:t>
            </a:r>
          </a:p>
          <a:p>
            <a:pPr marL="0" indent="0">
              <a:buNone/>
            </a:pPr>
            <a:r>
              <a:rPr lang="cs-CZ" b="1" dirty="0"/>
              <a:t>(Prepubertální vyspívání </a:t>
            </a:r>
            <a:r>
              <a:rPr lang="cs-CZ" dirty="0"/>
              <a:t>– zrychlený růst, vyspívání – asi od 8 let)</a:t>
            </a:r>
          </a:p>
          <a:p>
            <a:pPr marL="0" indent="0">
              <a:buNone/>
            </a:pPr>
            <a:r>
              <a:rPr lang="cs-CZ" dirty="0"/>
              <a:t>Nástup puberty – vliv dědičný, rasový, klimatický, nutriční</a:t>
            </a:r>
          </a:p>
          <a:p>
            <a:pPr marL="0" indent="0">
              <a:buNone/>
            </a:pPr>
            <a:r>
              <a:rPr lang="cs-CZ" dirty="0"/>
              <a:t>Obvykle kole 10 – 12 rokem</a:t>
            </a:r>
          </a:p>
          <a:p>
            <a:pPr marL="0" indent="0">
              <a:buNone/>
            </a:pPr>
            <a:r>
              <a:rPr lang="cs-CZ" dirty="0"/>
              <a:t>Hormonální změny:</a:t>
            </a:r>
          </a:p>
          <a:p>
            <a:pPr>
              <a:buFontTx/>
              <a:buChar char="-"/>
            </a:pPr>
            <a:r>
              <a:rPr lang="cs-CZ" dirty="0"/>
              <a:t>Gonadotropiny (hypotalamus) - FHS a LH– stimulují vaječníky, podporuje tvorbu ženských pohlavních hormonů</a:t>
            </a:r>
          </a:p>
          <a:p>
            <a:pPr>
              <a:buFontTx/>
              <a:buChar char="-"/>
            </a:pPr>
            <a:r>
              <a:rPr lang="cs-CZ" dirty="0"/>
              <a:t>Estrogeny - ženské pohlavní hormony ovlivňující vývoj prsů a dělohy u dívek, místem tvorby jsou vaječníky</a:t>
            </a:r>
          </a:p>
          <a:p>
            <a:pPr>
              <a:buFontTx/>
              <a:buChar char="-"/>
            </a:pPr>
            <a:r>
              <a:rPr lang="cs-CZ" dirty="0"/>
              <a:t>Progesteron – tvoří e ve žlutém tělísku a v </a:t>
            </a:r>
            <a:r>
              <a:rPr lang="cs-CZ" dirty="0" err="1"/>
              <a:t>nadlevinách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234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3719-E0CE-464B-BA62-45346745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3878F-08EA-4D1E-B3D6-70769366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Změny tělesné a funkční v pubertě – ukládání podkožního tuku, změna stavby kostry, svalstva, rozvoj sekundárních pohlavních znaků</a:t>
            </a:r>
          </a:p>
          <a:p>
            <a:pPr>
              <a:buFontTx/>
              <a:buChar char="-"/>
            </a:pPr>
            <a:r>
              <a:rPr lang="cs-CZ" dirty="0" err="1"/>
              <a:t>Pubarche</a:t>
            </a:r>
            <a:r>
              <a:rPr lang="cs-CZ" dirty="0"/>
              <a:t> – pubické ochlupení</a:t>
            </a:r>
          </a:p>
          <a:p>
            <a:pPr>
              <a:buFontTx/>
              <a:buChar char="-"/>
            </a:pPr>
            <a:r>
              <a:rPr lang="cs-CZ" dirty="0"/>
              <a:t>Axiální ochlupení</a:t>
            </a:r>
          </a:p>
          <a:p>
            <a:pPr>
              <a:buFontTx/>
              <a:buChar char="-"/>
            </a:pPr>
            <a:r>
              <a:rPr lang="cs-CZ" dirty="0" err="1"/>
              <a:t>Telarche</a:t>
            </a:r>
            <a:r>
              <a:rPr lang="cs-CZ" dirty="0"/>
              <a:t> – růst a vývoj prsů</a:t>
            </a:r>
          </a:p>
          <a:p>
            <a:pPr>
              <a:buFontTx/>
              <a:buChar char="-"/>
            </a:pPr>
            <a:r>
              <a:rPr lang="cs-CZ" dirty="0"/>
              <a:t>Menarche – menstruace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Porucha: puberta </a:t>
            </a:r>
            <a:r>
              <a:rPr lang="cs-CZ" dirty="0" err="1"/>
              <a:t>praecox</a:t>
            </a:r>
            <a:r>
              <a:rPr lang="cs-CZ" dirty="0"/>
              <a:t>, puberta </a:t>
            </a:r>
            <a:r>
              <a:rPr lang="cs-CZ" dirty="0" err="1"/>
              <a:t>tarda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824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0F799-955C-4E9C-A57D-6AFEEDFE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7D58E7-5CF8-4F8B-9E2D-D62FC299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OBDOBÍ POHLAVNÍ ZRALOSTI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Menstruační cyklus pravidelný</a:t>
            </a:r>
          </a:p>
          <a:p>
            <a:pPr marL="0" indent="0">
              <a:buNone/>
            </a:pPr>
            <a:r>
              <a:rPr lang="cs-CZ" dirty="0"/>
              <a:t>Období plnění reprodukční funkce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porucha: infertilita, sterilita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926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92D6B-0D3E-4E91-998A-DEC2771C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683F5-24BC-4DB5-83E3-DC75FBEB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KLIMAKTERIUM („přechod“) – mezi 45. – 50. rokem</a:t>
            </a:r>
          </a:p>
          <a:p>
            <a:pPr marL="0" indent="0">
              <a:buNone/>
            </a:pPr>
            <a:r>
              <a:rPr lang="cs-CZ" dirty="0"/>
              <a:t>pokles ovariální funkce, změny endokrinní, somatické, psychické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Premenopauza</a:t>
            </a:r>
            <a:r>
              <a:rPr lang="cs-CZ" dirty="0"/>
              <a:t> ( návaly horka, pocení, deprese, poruchy spánky, podrážděnost, únava, úbytek vápníku v kostech, suchost sliznic, častější </a:t>
            </a:r>
            <a:r>
              <a:rPr lang="cs-CZ" u="sng" dirty="0">
                <a:hlinkClick r:id="rId2" tooltip="Zánět močového měchýř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záněty močových cest</a:t>
            </a:r>
            <a:r>
              <a:rPr lang="cs-CZ" dirty="0"/>
              <a:t> a potíže s </a:t>
            </a:r>
            <a:r>
              <a:rPr lang="cs-CZ" u="sng" dirty="0">
                <a:hlinkClick r:id="rId3" tooltip="Inkontinence - co je únik moči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inkontinencí</a:t>
            </a:r>
            <a:r>
              <a:rPr lang="cs-CZ" u="sng" dirty="0"/>
              <a:t>) </a:t>
            </a:r>
            <a:r>
              <a:rPr lang="cs-CZ" dirty="0"/>
              <a:t>– období před menopauzou, → </a:t>
            </a:r>
            <a:r>
              <a:rPr lang="cs-CZ" dirty="0" err="1"/>
              <a:t>perimenopauza</a:t>
            </a:r>
            <a:r>
              <a:rPr lang="cs-CZ" dirty="0"/>
              <a:t> → </a:t>
            </a:r>
            <a:r>
              <a:rPr lang="cs-CZ" b="1" dirty="0"/>
              <a:t>menopauza</a:t>
            </a:r>
            <a:r>
              <a:rPr lang="cs-CZ" dirty="0"/>
              <a:t> → </a:t>
            </a:r>
            <a:r>
              <a:rPr lang="cs-CZ" b="1" dirty="0" err="1"/>
              <a:t>postmenopauza</a:t>
            </a:r>
            <a:r>
              <a:rPr lang="cs-CZ" b="1" dirty="0"/>
              <a:t> </a:t>
            </a:r>
            <a:r>
              <a:rPr lang="cs-CZ" dirty="0"/>
              <a:t>(ukončení reprodukčního období vaječníků)</a:t>
            </a:r>
          </a:p>
        </p:txBody>
      </p:sp>
    </p:spTree>
    <p:extLst>
      <p:ext uri="{BB962C8B-B14F-4D97-AF65-F5344CB8AC3E}">
        <p14:creationId xmlns:p14="http://schemas.microsoft.com/office/powerpoint/2010/main" val="81016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F8DBB2-2017-4AD9-AF86-1F35B22C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4"/>
            <a:ext cx="12192000" cy="68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2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93B40-21C3-45A5-9D5F-F8652430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OBDOBÍ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EAD5E-AC89-46F2-ADE9-B11EDAB5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SENIUM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Vyhaslá funkce vaječníků, postupná atrofie rodidel, mizí podkožní tuk, ochabuje kůže, řídnutí vlasů, šedivění, úbytek vápníku v kostech (osteoporóza)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Porucha: sestup (</a:t>
            </a:r>
            <a:r>
              <a:rPr lang="cs-CZ" dirty="0" err="1"/>
              <a:t>descensus</a:t>
            </a:r>
            <a:r>
              <a:rPr lang="cs-CZ" dirty="0"/>
              <a:t>) pochvy a dělohy</a:t>
            </a:r>
          </a:p>
          <a:p>
            <a:pPr marL="0" indent="0">
              <a:buNone/>
            </a:pPr>
            <a:r>
              <a:rPr lang="cs-CZ" dirty="0"/>
              <a:t>                 metroragie z nejrůznějších příčin (karcinom endometria)</a:t>
            </a:r>
          </a:p>
        </p:txBody>
      </p:sp>
    </p:spTree>
    <p:extLst>
      <p:ext uri="{BB962C8B-B14F-4D97-AF65-F5344CB8AC3E}">
        <p14:creationId xmlns:p14="http://schemas.microsoft.com/office/powerpoint/2010/main" val="27640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BB8CA-9EE6-4806-83DA-4FF3115E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OŠETŘOVATELSTVÍ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C13A0-AD70-4FF1-A74B-3EC1C194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Uspokojování</a:t>
            </a:r>
            <a:r>
              <a:rPr lang="cs-CZ" dirty="0"/>
              <a:t> (saturace) biologických, psychických, sociálních a duchovních </a:t>
            </a:r>
            <a:r>
              <a:rPr lang="cs-CZ" b="1" dirty="0"/>
              <a:t>potřeb</a:t>
            </a:r>
            <a:r>
              <a:rPr lang="cs-CZ" dirty="0"/>
              <a:t> ženy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Realizace</a:t>
            </a:r>
            <a:r>
              <a:rPr lang="cs-CZ" dirty="0"/>
              <a:t> preventivní, léčebné a následně </a:t>
            </a:r>
            <a:r>
              <a:rPr lang="cs-CZ" b="1" dirty="0"/>
              <a:t>ošetřovatelské péče </a:t>
            </a:r>
            <a:r>
              <a:rPr lang="cs-CZ" dirty="0"/>
              <a:t>ve všech složkách zdravotní péče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Podpora zájmu žen o ochranu a podporu zdraví</a:t>
            </a:r>
            <a:r>
              <a:rPr lang="cs-CZ" dirty="0"/>
              <a:t>, léčebný režim, ošetřovatelskou péči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984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9E71-D4A9-4189-96B7-2537DD8A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EDUKACE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A0E8E-025F-4DB7-BC30-7DFCB94C3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Proces výchovy a vzdělávání, rozvíjení osobnosti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Cílem je </a:t>
            </a:r>
            <a:r>
              <a:rPr lang="cs-CZ" b="1" dirty="0"/>
              <a:t>poskytování potřebných vědomostí</a:t>
            </a:r>
            <a:r>
              <a:rPr lang="cs-CZ" dirty="0"/>
              <a:t>, </a:t>
            </a:r>
            <a:r>
              <a:rPr lang="cs-CZ" b="1" dirty="0"/>
              <a:t>nácvik zručností, </a:t>
            </a:r>
            <a:r>
              <a:rPr lang="cs-CZ" dirty="0"/>
              <a:t>osvojení dovedností, dosažení určité změny v chování, přeměna hodnotových a vztahových postojů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Klientka přebírá podstatnou část za vlastní zdraví, měla by být vedena k péči o vlastní zdraví, o vlastní onemocnění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152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E23D7-2339-46D0-B4A5-C850080D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EDUKÁTOR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03BCF-786E-4340-9CF8-18E8F80B8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Znalosti a dovednosti přiměřené své profesi</a:t>
            </a:r>
          </a:p>
          <a:p>
            <a:pPr marL="0" indent="0" algn="ctr">
              <a:buNone/>
            </a:pPr>
            <a:r>
              <a:rPr lang="cs-CZ" dirty="0"/>
              <a:t>Osobnostní předpoklady</a:t>
            </a:r>
          </a:p>
          <a:p>
            <a:pPr marL="0" indent="0" algn="ctr">
              <a:buNone/>
            </a:pPr>
            <a:r>
              <a:rPr lang="cs-CZ" dirty="0"/>
              <a:t>Schopnost empatie</a:t>
            </a:r>
          </a:p>
          <a:p>
            <a:pPr marL="0" indent="0" algn="ctr">
              <a:buNone/>
            </a:pPr>
            <a:r>
              <a:rPr lang="cs-CZ" dirty="0"/>
              <a:t>Zájem, snaha, ochota </a:t>
            </a:r>
          </a:p>
          <a:p>
            <a:pPr marL="0" indent="0" algn="ctr">
              <a:buNone/>
            </a:pPr>
            <a:r>
              <a:rPr lang="cs-CZ" dirty="0"/>
              <a:t>Komunikační dovednosti</a:t>
            </a:r>
          </a:p>
          <a:p>
            <a:pPr marL="0" indent="0" algn="ctr">
              <a:buNone/>
            </a:pPr>
            <a:r>
              <a:rPr lang="cs-CZ" dirty="0"/>
              <a:t>Motivace </a:t>
            </a:r>
          </a:p>
        </p:txBody>
      </p:sp>
    </p:spTree>
    <p:extLst>
      <p:ext uri="{BB962C8B-B14F-4D97-AF65-F5344CB8AC3E}">
        <p14:creationId xmlns:p14="http://schemas.microsoft.com/office/powerpoint/2010/main" val="3983732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2C409-824C-4C67-8779-6DFF602E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DODRŽOVÁNÍ ZÁSAD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2ABC4-6856-4B45-9EF1-FB14B5FB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Respektovat individualitu každé ženy</a:t>
            </a:r>
          </a:p>
          <a:p>
            <a:pPr marL="0" indent="0" algn="ctr">
              <a:buNone/>
            </a:pPr>
            <a:r>
              <a:rPr lang="cs-CZ" b="1" dirty="0"/>
              <a:t>Dodržovat systém podávání informací, </a:t>
            </a:r>
            <a:r>
              <a:rPr lang="cs-CZ" dirty="0"/>
              <a:t>používat jednoduchý srozumitelný jazyk, využívat názornosti, používat konkrétní dovednosti</a:t>
            </a:r>
          </a:p>
          <a:p>
            <a:pPr marL="0" indent="0" algn="ctr">
              <a:buNone/>
            </a:pPr>
            <a:r>
              <a:rPr lang="cs-CZ" b="1" dirty="0"/>
              <a:t>Stanovovat optimální cíle</a:t>
            </a:r>
          </a:p>
          <a:p>
            <a:pPr marL="0" indent="0" algn="ctr">
              <a:buNone/>
            </a:pPr>
            <a:r>
              <a:rPr lang="cs-CZ" b="1" dirty="0"/>
              <a:t>Snaha o motivaci, aktivní spoluúčast </a:t>
            </a:r>
            <a:r>
              <a:rPr lang="cs-CZ" dirty="0"/>
              <a:t>klientky, nacvičování situací, opakování k dosažení potřebného stupně dokonalosti</a:t>
            </a:r>
          </a:p>
          <a:p>
            <a:pPr marL="0" indent="0" algn="ctr">
              <a:buNone/>
            </a:pPr>
            <a:r>
              <a:rPr lang="cs-CZ" b="1" dirty="0"/>
              <a:t>Zpětná vazba, kontrola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362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848AC-2E40-4877-86EF-CBE4585C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FÁZE EDUKAČNÍHO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58FE5-3900-4FC4-B9A8-14E7AF19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Posouzení stavu </a:t>
            </a:r>
            <a:r>
              <a:rPr lang="cs-CZ" dirty="0"/>
              <a:t>(anamnéza, sběr informací)</a:t>
            </a:r>
          </a:p>
          <a:p>
            <a:pPr marL="0" indent="0" algn="ctr">
              <a:buNone/>
            </a:pPr>
            <a:r>
              <a:rPr lang="cs-CZ" b="1" dirty="0"/>
              <a:t>Stanovení edukační diagnózy </a:t>
            </a:r>
            <a:r>
              <a:rPr lang="cs-CZ" dirty="0"/>
              <a:t>(stanovení potřeb)</a:t>
            </a:r>
          </a:p>
          <a:p>
            <a:pPr marL="0" indent="0" algn="ctr">
              <a:buNone/>
            </a:pPr>
            <a:r>
              <a:rPr lang="cs-CZ" b="1" dirty="0"/>
              <a:t>Plánování</a:t>
            </a:r>
            <a:r>
              <a:rPr lang="cs-CZ" dirty="0"/>
              <a:t> (priority, potřeby, cíle)</a:t>
            </a:r>
          </a:p>
          <a:p>
            <a:pPr marL="0" indent="0" algn="ctr">
              <a:buNone/>
            </a:pPr>
            <a:r>
              <a:rPr lang="cs-CZ" b="1" dirty="0"/>
              <a:t>Realizace</a:t>
            </a:r>
            <a:r>
              <a:rPr lang="cs-CZ" dirty="0"/>
              <a:t> (s cílem dosažení žádoucího výsledku) </a:t>
            </a:r>
            <a:r>
              <a:rPr lang="cs-CZ" b="1" dirty="0"/>
              <a:t>s přihlédnutím k věkovým a individuálním zvláštnostem klientky</a:t>
            </a:r>
          </a:p>
          <a:p>
            <a:pPr marL="0" indent="0" algn="ctr">
              <a:buNone/>
            </a:pPr>
            <a:r>
              <a:rPr lang="cs-CZ" b="1" dirty="0"/>
              <a:t>Zhodnocení výsledků edukační činnosti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32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1A305-E179-4A2A-A627-8626AECD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777AA-D3E4-492C-BE2A-521E8333A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ANAMNÉZA </a:t>
            </a:r>
          </a:p>
          <a:p>
            <a:pPr marL="0" indent="0">
              <a:buNone/>
            </a:pPr>
            <a:r>
              <a:rPr lang="cs-CZ" dirty="0"/>
              <a:t>Nynější onemocnění</a:t>
            </a:r>
          </a:p>
          <a:p>
            <a:pPr marL="0" indent="0">
              <a:buNone/>
            </a:pPr>
            <a:r>
              <a:rPr lang="cs-CZ" dirty="0"/>
              <a:t>Osobní anamnéza</a:t>
            </a:r>
          </a:p>
          <a:p>
            <a:pPr marL="0" indent="0">
              <a:buNone/>
            </a:pPr>
            <a:r>
              <a:rPr lang="cs-CZ" dirty="0"/>
              <a:t>Gynekologická/porodnická – takt zejm. v intimních otázkách</a:t>
            </a:r>
          </a:p>
          <a:p>
            <a:pPr marL="0" indent="0">
              <a:buNone/>
            </a:pPr>
            <a:r>
              <a:rPr lang="cs-CZ" dirty="0"/>
              <a:t>Partner/manžel</a:t>
            </a:r>
          </a:p>
          <a:p>
            <a:pPr marL="0" indent="0">
              <a:buNone/>
            </a:pPr>
            <a:r>
              <a:rPr lang="cs-CZ" dirty="0"/>
              <a:t>Rodinná</a:t>
            </a:r>
          </a:p>
          <a:p>
            <a:pPr marL="0" indent="0">
              <a:buNone/>
            </a:pPr>
            <a:r>
              <a:rPr lang="cs-CZ" dirty="0"/>
              <a:t>Sociální</a:t>
            </a:r>
          </a:p>
          <a:p>
            <a:pPr marL="0" indent="0">
              <a:buNone/>
            </a:pPr>
            <a:r>
              <a:rPr lang="cs-CZ" dirty="0"/>
              <a:t>Pracovní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06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2D34-2114-414F-AA37-687112E5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760CE-8DCE-4172-91AC-7BE68FFB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FYZIKÁLNÍ VYŠETŘENÍ</a:t>
            </a:r>
          </a:p>
          <a:p>
            <a:pPr marL="0" indent="0">
              <a:buNone/>
            </a:pPr>
            <a:r>
              <a:rPr lang="cs-CZ" dirty="0"/>
              <a:t>Pohledem</a:t>
            </a:r>
          </a:p>
          <a:p>
            <a:pPr marL="0" indent="0">
              <a:buNone/>
            </a:pPr>
            <a:r>
              <a:rPr lang="cs-CZ" dirty="0"/>
              <a:t>Poklepem</a:t>
            </a:r>
          </a:p>
          <a:p>
            <a:pPr marL="0" indent="0">
              <a:buNone/>
            </a:pPr>
            <a:r>
              <a:rPr lang="cs-CZ" dirty="0"/>
              <a:t>Poslechem</a:t>
            </a:r>
          </a:p>
          <a:p>
            <a:pPr marL="0" indent="0">
              <a:buNone/>
            </a:pPr>
            <a:r>
              <a:rPr lang="cs-CZ" dirty="0"/>
              <a:t>Pohmatem</a:t>
            </a:r>
          </a:p>
          <a:p>
            <a:pPr marL="0" indent="0">
              <a:buNone/>
            </a:pPr>
            <a:r>
              <a:rPr lang="cs-CZ" dirty="0"/>
              <a:t>specifikum per vaginam, per </a:t>
            </a:r>
            <a:r>
              <a:rPr lang="cs-CZ" dirty="0" err="1"/>
              <a:t>rectum</a:t>
            </a:r>
            <a:r>
              <a:rPr lang="cs-CZ" dirty="0"/>
              <a:t>, zevní pelvimetrie, vyšetření prsů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! Přítomnost rodiče, sestry při vaginálním vyšetření!</a:t>
            </a:r>
          </a:p>
        </p:txBody>
      </p:sp>
    </p:spTree>
    <p:extLst>
      <p:ext uri="{BB962C8B-B14F-4D97-AF65-F5344CB8AC3E}">
        <p14:creationId xmlns:p14="http://schemas.microsoft.com/office/powerpoint/2010/main" val="102147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C35A1-29D9-44D6-889A-E1E7F7F7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116E2-56C9-42BC-8641-53EF78CD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LABORATORNÍ VYŠETŘENÍ</a:t>
            </a:r>
          </a:p>
          <a:p>
            <a:pPr marL="0" indent="0">
              <a:buNone/>
            </a:pPr>
            <a:r>
              <a:rPr lang="cs-CZ" u="sng" dirty="0"/>
              <a:t>Běžná laboratorní vyšetření </a:t>
            </a:r>
            <a:r>
              <a:rPr lang="cs-CZ" dirty="0"/>
              <a:t>(hematologie, biochemie, mikrobiologie, </a:t>
            </a:r>
            <a:r>
              <a:rPr lang="cs-CZ" dirty="0" err="1"/>
              <a:t>serologie</a:t>
            </a:r>
            <a:r>
              <a:rPr lang="cs-CZ" dirty="0"/>
              <a:t>, koagulace)</a:t>
            </a:r>
          </a:p>
          <a:p>
            <a:pPr marL="0" indent="0">
              <a:buNone/>
            </a:pPr>
            <a:r>
              <a:rPr lang="cs-CZ" dirty="0"/>
              <a:t>Vyšetření hladiny hormonů, tumor markerů</a:t>
            </a:r>
          </a:p>
          <a:p>
            <a:pPr marL="0" indent="0">
              <a:buNone/>
            </a:pPr>
            <a:r>
              <a:rPr lang="cs-CZ" u="sng" dirty="0"/>
              <a:t>Vyšetření poševního prostředí</a:t>
            </a:r>
          </a:p>
          <a:p>
            <a:pPr>
              <a:buFontTx/>
              <a:buChar char="-"/>
            </a:pPr>
            <a:r>
              <a:rPr lang="cs-CZ" dirty="0"/>
              <a:t>Mikrobiologické – stěr z pochvy (MOP)</a:t>
            </a:r>
          </a:p>
          <a:p>
            <a:pPr>
              <a:buFontTx/>
              <a:buChar char="-"/>
            </a:pPr>
            <a:r>
              <a:rPr lang="cs-CZ" dirty="0"/>
              <a:t>Mikroskopické </a:t>
            </a:r>
          </a:p>
          <a:p>
            <a:pPr>
              <a:buFontTx/>
              <a:buChar char="-"/>
            </a:pPr>
            <a:r>
              <a:rPr lang="cs-CZ" dirty="0"/>
              <a:t>Stanovení pH v pochvě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2145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5792F-187B-4C38-BB2E-35BA02CF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272E8-123B-41BB-8936-E0EC9D30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8078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/>
              <a:t>CYTOLOGICKÉ VYŠETŘENÍ</a:t>
            </a:r>
          </a:p>
          <a:p>
            <a:pPr marL="0" indent="0" algn="ctr">
              <a:buNone/>
            </a:pPr>
            <a:r>
              <a:rPr lang="cs-CZ" dirty="0"/>
              <a:t>Stěr z děložního čípku (onkologická cytologie)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FD2E49-B5A9-43E9-9642-41CD0F80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10" y="2956264"/>
            <a:ext cx="4439159" cy="33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2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D1EA0-C7F1-4481-8503-ADB80276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80EA5-CFE6-4F4D-B68A-409A91A3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ZOBRAZOVACÍ VYŠETŘOVACÍ METODY</a:t>
            </a:r>
          </a:p>
          <a:p>
            <a:pPr marL="0" indent="0">
              <a:buNone/>
            </a:pPr>
            <a:r>
              <a:rPr lang="cs-CZ" b="1" dirty="0"/>
              <a:t>UZ</a:t>
            </a:r>
            <a:r>
              <a:rPr lang="cs-CZ" dirty="0"/>
              <a:t> – Ultrasonografie (USN) – abdominální, vaginální sonda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6739D-7C8A-471C-AC3F-97E56236C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83" y="3429000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C3DDF8-7E0C-4C35-89C2-90B9347C4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1" y="3502887"/>
            <a:ext cx="2378846" cy="17739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4DD804-941A-4AE9-8B31-1F699A58E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30" y="3119437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2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F5A2-42B1-48E6-9B01-38C89221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338D8-EDD5-44D3-8746-0276194F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52" y="18611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RTG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FDBFBA-40D8-4A69-844D-FD6F5DD4C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8" y="2557462"/>
            <a:ext cx="2619375" cy="174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FDD455-8BC7-4567-894D-D9A86309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6" y="2600324"/>
            <a:ext cx="2752725" cy="16573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CB6200-0B2C-4D87-953E-B5071D4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4" y="4553830"/>
            <a:ext cx="2619375" cy="17430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2ECADF-B04A-4407-8F4F-94D8830F1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8" y="46095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A042D-1510-4684-B4DA-454C2073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OŠETŘOVATELSTVÍ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B8D58-2F6E-4D72-9F99-80A0C6B7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Edukace žen </a:t>
            </a:r>
            <a:r>
              <a:rPr lang="cs-CZ" dirty="0"/>
              <a:t>(formováním správných postojů ke zdraví, poskytování informací)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Monitorování ošetřovatelských požadavků </a:t>
            </a:r>
            <a:r>
              <a:rPr lang="cs-CZ" dirty="0"/>
              <a:t>ženské populace a zabezpečení maximální kvality ošetřovatelské péče poskytované metodou ošetřovatelského procesu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Aplikace nejnovějších výsledků výzkumu </a:t>
            </a:r>
            <a:r>
              <a:rPr lang="cs-CZ" dirty="0"/>
              <a:t>ošetřovatelství založených na důkazech v gynekologii a v porodnictví</a:t>
            </a:r>
          </a:p>
        </p:txBody>
      </p:sp>
    </p:spTree>
    <p:extLst>
      <p:ext uri="{BB962C8B-B14F-4D97-AF65-F5344CB8AC3E}">
        <p14:creationId xmlns:p14="http://schemas.microsoft.com/office/powerpoint/2010/main" val="3605063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805D2-4B63-40FB-A477-39B2DFCE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D0DB2-0624-4B4B-BA73-5107D9EF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RTG bez kontrastní látky</a:t>
            </a:r>
          </a:p>
          <a:p>
            <a:pPr>
              <a:buFontTx/>
              <a:buChar char="-"/>
            </a:pPr>
            <a:r>
              <a:rPr lang="cs-CZ" dirty="0"/>
              <a:t>Nativní snímek břicha</a:t>
            </a:r>
          </a:p>
          <a:p>
            <a:pPr>
              <a:buFontTx/>
              <a:buChar char="-"/>
            </a:pPr>
            <a:r>
              <a:rPr lang="cs-CZ" dirty="0" err="1"/>
              <a:t>Mammografie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RTG s kontrastní látkou</a:t>
            </a:r>
          </a:p>
          <a:p>
            <a:pPr>
              <a:buFontTx/>
              <a:buChar char="-"/>
            </a:pPr>
            <a:r>
              <a:rPr lang="cs-CZ" dirty="0" err="1"/>
              <a:t>Hysterosalpingografie</a:t>
            </a:r>
            <a:r>
              <a:rPr lang="cs-CZ" dirty="0"/>
              <a:t> (průchodnost vejcovodů) – dnes již málo používaná</a:t>
            </a:r>
          </a:p>
          <a:p>
            <a:pPr>
              <a:buFontTx/>
              <a:buChar char="-"/>
            </a:pPr>
            <a:r>
              <a:rPr lang="cs-CZ" dirty="0"/>
              <a:t>Vylučovací urografie </a:t>
            </a:r>
          </a:p>
        </p:txBody>
      </p:sp>
    </p:spTree>
    <p:extLst>
      <p:ext uri="{BB962C8B-B14F-4D97-AF65-F5344CB8AC3E}">
        <p14:creationId xmlns:p14="http://schemas.microsoft.com/office/powerpoint/2010/main" val="28540751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17830-2E30-4AFD-BFF2-19B3144A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426A8-FA61-441B-BE64-CDE56661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CT </a:t>
            </a:r>
            <a:r>
              <a:rPr lang="cs-CZ" dirty="0"/>
              <a:t>- podrobné zobrazení jednotlivých částí těla v tenkých vrstvách (pojem "tomografie" znamená zobrazování v řezech)</a:t>
            </a:r>
          </a:p>
          <a:p>
            <a:pPr marL="0" indent="0">
              <a:buNone/>
            </a:pPr>
            <a:r>
              <a:rPr lang="cs-CZ" dirty="0"/>
              <a:t>bez/s kontrastní látkou</a:t>
            </a:r>
          </a:p>
          <a:p>
            <a:pPr marL="0" indent="0">
              <a:buNone/>
            </a:pPr>
            <a:r>
              <a:rPr lang="cs-CZ" dirty="0"/>
              <a:t>dávka při CT vyšetření je znatelně vyšší než u běžného RTG</a:t>
            </a:r>
          </a:p>
          <a:p>
            <a:pPr marL="0" indent="0">
              <a:buNone/>
            </a:pPr>
            <a:r>
              <a:rPr lang="cs-CZ" dirty="0"/>
              <a:t>nitrožilní aplikace jodové kontrastní látky může mít nežádoucí účinky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8574C8-A192-46D3-BE78-7439C5275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2" y="4587813"/>
            <a:ext cx="3200400" cy="1428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86B914-4FA0-4322-8171-0CBDC69B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00" y="43782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8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B6901-8E6E-463F-9EDA-7879F3EF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D0F5-4357-4782-BA0E-5BE80CD3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MR</a:t>
            </a:r>
            <a:r>
              <a:rPr lang="cs-CZ" dirty="0"/>
              <a:t> zobrazovací metoda, která využívá k zobrazení jednotlivých tkání měření změn magnetických momentů atomových jader vodíku</a:t>
            </a:r>
          </a:p>
          <a:p>
            <a:pPr marL="0" indent="0">
              <a:buNone/>
            </a:pPr>
            <a:r>
              <a:rPr lang="cs-CZ" dirty="0"/>
              <a:t>MR je až na několik výjimek nejcitlivější metodou pro posouzení morfologie a patologie měkkých tkání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FA7BE7-673F-4C39-82C4-9EAC7587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14" y="3586579"/>
            <a:ext cx="3146719" cy="29062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D8423E-6BCD-43D7-9470-8DFB0C0A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43" y="3526277"/>
            <a:ext cx="3500253" cy="2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74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2A84F-0042-4046-8137-51B380C4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 – příprava ženy k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E97CD-8C24-42BD-B867-5D1F9E78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 gynekologickém vyšetření</a:t>
            </a:r>
          </a:p>
          <a:p>
            <a:pPr marL="0" indent="0">
              <a:buNone/>
            </a:pPr>
            <a:r>
              <a:rPr lang="cs-CZ" dirty="0"/>
              <a:t>Při laboratorním vyšetření</a:t>
            </a:r>
          </a:p>
          <a:p>
            <a:pPr marL="0" indent="0">
              <a:buNone/>
            </a:pPr>
            <a:r>
              <a:rPr lang="cs-CZ" dirty="0"/>
              <a:t>Při ultrazvukovém vyšetření</a:t>
            </a:r>
          </a:p>
          <a:p>
            <a:pPr marL="0" indent="0">
              <a:buNone/>
            </a:pPr>
            <a:r>
              <a:rPr lang="cs-CZ" dirty="0"/>
              <a:t>Při RTG, CT, MR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Příprava dle typu vyšetření, a individuality pacientky (</a:t>
            </a:r>
            <a:r>
              <a:rPr lang="cs-CZ" b="1" dirty="0"/>
              <a:t>psychická, edukační, somatická </a:t>
            </a:r>
            <a:r>
              <a:rPr lang="cs-CZ" dirty="0"/>
              <a:t>– </a:t>
            </a:r>
            <a:r>
              <a:rPr lang="cs-CZ" dirty="0" err="1"/>
              <a:t>přeléčení</a:t>
            </a:r>
            <a:r>
              <a:rPr lang="cs-CZ" dirty="0"/>
              <a:t> vaginálních zánětů, vyšetření </a:t>
            </a:r>
            <a:r>
              <a:rPr lang="cs-CZ" dirty="0" err="1"/>
              <a:t>uropoetického</a:t>
            </a:r>
            <a:r>
              <a:rPr lang="cs-CZ" dirty="0"/>
              <a:t> traktu, důsledné vyprázdnění, oholení, zavedení permanentního močového katetru, prevence TEN)</a:t>
            </a:r>
          </a:p>
        </p:txBody>
      </p:sp>
    </p:spTree>
    <p:extLst>
      <p:ext uri="{BB962C8B-B14F-4D97-AF65-F5344CB8AC3E}">
        <p14:creationId xmlns:p14="http://schemas.microsoft.com/office/powerpoint/2010/main" val="675030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3171C-78F9-435C-A08D-0851174E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ENDOSKOPICKÉ VYŠETŘEOVACÍ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E60B9-2326-4727-9568-D8BDED5D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vyšetření vnitřních orgánů zrakem pomocí optických přístrojů – endoskopů</a:t>
            </a:r>
          </a:p>
          <a:p>
            <a:pPr marL="0" indent="0">
              <a:buNone/>
            </a:pPr>
            <a:r>
              <a:rPr lang="cs-CZ" b="1" dirty="0"/>
              <a:t>cystoskopie - v</a:t>
            </a:r>
            <a:r>
              <a:rPr lang="cs-CZ" dirty="0"/>
              <a:t>yšetření močového měchýře </a:t>
            </a:r>
            <a:r>
              <a:rPr lang="cs-CZ" b="1" dirty="0"/>
              <a:t>cystoskopem</a:t>
            </a:r>
          </a:p>
          <a:p>
            <a:pPr marL="0" indent="0">
              <a:buNone/>
            </a:pPr>
            <a:r>
              <a:rPr lang="cs-CZ" b="1" dirty="0"/>
              <a:t>kolposkopie –</a:t>
            </a:r>
            <a:r>
              <a:rPr lang="cs-CZ" dirty="0"/>
              <a:t> vyšetření povrchu děložního čípku pomocí speciálního mikroskopu - </a:t>
            </a:r>
            <a:r>
              <a:rPr lang="cs-CZ" b="1" dirty="0"/>
              <a:t>kolposkopu</a:t>
            </a:r>
            <a:r>
              <a:rPr lang="cs-CZ" dirty="0"/>
              <a:t>, který umožňuje zachytit časné změny (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dysplazie, metaplazie</a:t>
            </a:r>
            <a:r>
              <a:rPr lang="cs-CZ" dirty="0"/>
              <a:t>) na děložním čípku</a:t>
            </a:r>
          </a:p>
          <a:p>
            <a:pPr marL="0" indent="0">
              <a:buNone/>
            </a:pPr>
            <a:r>
              <a:rPr lang="cs-CZ" b="1" dirty="0" err="1"/>
              <a:t>vaginoskopie</a:t>
            </a:r>
            <a:r>
              <a:rPr lang="cs-CZ" dirty="0"/>
              <a:t> – vyšetření pochvy pomocí optiky</a:t>
            </a:r>
          </a:p>
          <a:p>
            <a:pPr marL="0" indent="0">
              <a:buNone/>
            </a:pPr>
            <a:r>
              <a:rPr lang="cs-CZ" b="1" dirty="0" err="1"/>
              <a:t>hysteroskopie</a:t>
            </a:r>
            <a:r>
              <a:rPr lang="cs-CZ" b="1" dirty="0"/>
              <a:t> – </a:t>
            </a:r>
            <a:r>
              <a:rPr lang="cs-CZ" dirty="0"/>
              <a:t>optické vyšetření dutiny děložní (lze </a:t>
            </a:r>
            <a:r>
              <a:rPr lang="cs-CZ" dirty="0" err="1"/>
              <a:t>odstanit</a:t>
            </a:r>
            <a:r>
              <a:rPr lang="cs-CZ" dirty="0"/>
              <a:t> </a:t>
            </a:r>
            <a:r>
              <a:rPr lang="cs-CZ" dirty="0" err="1"/>
              <a:t>polyby</a:t>
            </a:r>
            <a:r>
              <a:rPr lang="cs-CZ" dirty="0"/>
              <a:t>, odebrat vzorek na biopsii)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laparoskopie – v</a:t>
            </a:r>
            <a:r>
              <a:rPr lang="cs-CZ" dirty="0"/>
              <a:t>yšetření dutiny břišní laparoskopem </a:t>
            </a:r>
          </a:p>
          <a:p>
            <a:pPr marL="0" indent="0">
              <a:buNone/>
            </a:pPr>
            <a:r>
              <a:rPr lang="cs-CZ" dirty="0"/>
              <a:t>pomocí </a:t>
            </a:r>
            <a:r>
              <a:rPr lang="cs-CZ" b="1" dirty="0"/>
              <a:t>laparoskopu</a:t>
            </a:r>
            <a:r>
              <a:rPr lang="cs-CZ" dirty="0"/>
              <a:t> lze provádět i řadu břišních operací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0E6233-78DA-4524-B553-B4DC06A1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85" y="452406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34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83E07-297F-4301-BAC5-47985F99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VYŠETŘOVACÍ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B8884-EC22-4D99-AD83-E70800A3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URODYNAMICKÉ </a:t>
            </a:r>
          </a:p>
          <a:p>
            <a:pPr marL="0" indent="0">
              <a:buNone/>
            </a:pPr>
            <a:r>
              <a:rPr lang="cs-CZ" dirty="0"/>
              <a:t>Funkční vyšetření dolního močového traktu (k dg. Inkontinence)</a:t>
            </a:r>
          </a:p>
          <a:p>
            <a:pPr marL="0" indent="0">
              <a:buNone/>
            </a:pPr>
            <a:r>
              <a:rPr lang="cs-CZ" dirty="0" err="1"/>
              <a:t>Urodynamický</a:t>
            </a:r>
            <a:r>
              <a:rPr lang="cs-CZ" dirty="0"/>
              <a:t> přístroj se zabudovaným PC – vyšetřuje objem a tlak v močovém měchýři, tlakové poměry v močové trubici, rychlost proudu moči, </a:t>
            </a:r>
            <a:r>
              <a:rPr lang="cs-CZ" dirty="0" err="1"/>
              <a:t>postmiční</a:t>
            </a:r>
            <a:r>
              <a:rPr lang="cs-CZ" dirty="0"/>
              <a:t> reziduum, únik moči při kašli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cystometrie</a:t>
            </a:r>
            <a:r>
              <a:rPr lang="cs-CZ" dirty="0"/>
              <a:t>, </a:t>
            </a:r>
            <a:r>
              <a:rPr lang="cs-CZ" dirty="0" err="1"/>
              <a:t>uroflowmwtrie</a:t>
            </a:r>
            <a:r>
              <a:rPr lang="cs-CZ" dirty="0"/>
              <a:t>, </a:t>
            </a:r>
            <a:r>
              <a:rPr lang="cs-CZ" dirty="0" err="1"/>
              <a:t>profilometrie</a:t>
            </a:r>
            <a:r>
              <a:rPr lang="cs-CZ" dirty="0"/>
              <a:t>, LPP)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E11AC6-2BEB-4540-8108-5F2F72D3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40" y="4021584"/>
            <a:ext cx="3300829" cy="26721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39215D-DACF-4AA7-A3FF-15E158500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0" y="4845913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5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27AA8-07A9-4F81-9190-37EDD695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EB491-DAFE-4F1F-A2D1-E5C1E174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ABDOMINÁLNÍ</a:t>
            </a:r>
          </a:p>
          <a:p>
            <a:pPr marL="0" indent="0">
              <a:buNone/>
            </a:pPr>
            <a:r>
              <a:rPr lang="cs-CZ" b="1" dirty="0"/>
              <a:t>LAPAROTOMIE</a:t>
            </a:r>
            <a:r>
              <a:rPr lang="cs-CZ" dirty="0"/>
              <a:t> - chirurgické otevření břišní dutiny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D90072-8565-4F30-AB53-AB3F351A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8" y="3195962"/>
            <a:ext cx="3618714" cy="27605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9C7C96-0D27-4A34-BC82-2D5302F0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13" y="3195962"/>
            <a:ext cx="4035593" cy="23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1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2FA97-A47B-4269-A1AD-918C38B7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28565-CA4A-4419-81BC-46D11EA61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ABDOMINÁLNÍ</a:t>
            </a:r>
          </a:p>
          <a:p>
            <a:pPr marL="0" indent="0">
              <a:buNone/>
            </a:pPr>
            <a:r>
              <a:rPr lang="cs-CZ" b="1" dirty="0"/>
              <a:t>LAPAROSKOPIE - </a:t>
            </a:r>
            <a:r>
              <a:rPr lang="cs-CZ" dirty="0"/>
              <a:t>endoskopická operační metoda břišní chirurgie, při které se pomocí endoskopických nástrojů pod kontrolou kamery provádějí operace orgánů břišní dutiny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3044F3-D336-4E6D-B1BF-19C99D9A1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95" y="4731236"/>
            <a:ext cx="2343150" cy="1752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BADCAC-8CAA-4093-9C2A-EF03C7B63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4146"/>
            <a:ext cx="2952750" cy="1552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4405ED-108F-4E3B-AB0E-12824634F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5" y="4750286"/>
            <a:ext cx="2667000" cy="17145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214E776-2C6B-4962-905E-F2151D666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3" y="3674146"/>
            <a:ext cx="2781300" cy="16478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DBA9AEA-7373-4C88-84CD-CD724989F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06" y="365125"/>
            <a:ext cx="2933700" cy="15525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4AD62A1-226A-4085-A2B5-9CE02E271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74" y="221765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43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086A9-7B72-41FF-A9BD-59E1EACC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59CA0-3D15-4509-ADAD-0B85A3C7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VAGINÁLNÍ</a:t>
            </a:r>
          </a:p>
          <a:p>
            <a:pPr marL="0" indent="0">
              <a:buNone/>
            </a:pPr>
            <a:r>
              <a:rPr lang="cs-CZ" dirty="0"/>
              <a:t>Operace na vulvě, hrázi, poševních stěnách, pánevním dnu, čípku</a:t>
            </a:r>
          </a:p>
          <a:p>
            <a:pPr marL="0" indent="0">
              <a:buNone/>
            </a:pPr>
            <a:r>
              <a:rPr lang="cs-CZ" dirty="0"/>
              <a:t>Výkon je prováděn v gynekologické poloze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0112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C9EA8-6EC7-4726-8B4A-F89E49FF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57AEF-8ED3-416F-8007-91AE302D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Biopsie</a:t>
            </a:r>
          </a:p>
          <a:p>
            <a:pPr marL="0" indent="0">
              <a:buNone/>
            </a:pPr>
            <a:r>
              <a:rPr lang="cs-CZ" dirty="0"/>
              <a:t>Kyretáž</a:t>
            </a:r>
          </a:p>
          <a:p>
            <a:pPr marL="0" indent="0">
              <a:buNone/>
            </a:pPr>
            <a:r>
              <a:rPr lang="cs-CZ" dirty="0" err="1"/>
              <a:t>Miniinterupce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Interupce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LEEP – excize tkáně z </a:t>
            </a:r>
            <a:r>
              <a:rPr lang="cs-CZ" dirty="0" err="1"/>
              <a:t>papalomavirózních</a:t>
            </a:r>
            <a:r>
              <a:rPr lang="cs-CZ" dirty="0"/>
              <a:t> lézí na děložním čípku</a:t>
            </a:r>
          </a:p>
          <a:p>
            <a:pPr marL="0" indent="0">
              <a:buNone/>
            </a:pPr>
            <a:r>
              <a:rPr lang="cs-CZ" dirty="0"/>
              <a:t>Ablace polypu</a:t>
            </a:r>
          </a:p>
          <a:p>
            <a:pPr marL="0" indent="0">
              <a:buNone/>
            </a:pPr>
            <a:r>
              <a:rPr lang="cs-CZ" dirty="0" err="1"/>
              <a:t>Kryodesstrukce</a:t>
            </a:r>
            <a:r>
              <a:rPr lang="cs-CZ" dirty="0"/>
              <a:t> – destrukce </a:t>
            </a:r>
            <a:r>
              <a:rPr lang="cs-CZ" dirty="0" err="1"/>
              <a:t>papalomavirózních</a:t>
            </a:r>
            <a:r>
              <a:rPr lang="cs-CZ" dirty="0"/>
              <a:t> lézí nízkými teplotami tekutého dusíku</a:t>
            </a:r>
          </a:p>
        </p:txBody>
      </p:sp>
    </p:spTree>
    <p:extLst>
      <p:ext uri="{BB962C8B-B14F-4D97-AF65-F5344CB8AC3E}">
        <p14:creationId xmlns:p14="http://schemas.microsoft.com/office/powerpoint/2010/main" val="106207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A42BD-D5C3-4740-A41A-AC828A5A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O ŽENU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C1BF7-0A70-4E7B-B3F4-BE1CFE71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Ošetřovatelská péče je realizována </a:t>
            </a:r>
            <a:r>
              <a:rPr lang="cs-CZ" b="1" dirty="0"/>
              <a:t>prostřednictvím ošetřovatelského procesu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/>
              <a:t>Zákon č. 96/2004 Sb., </a:t>
            </a:r>
            <a:r>
              <a:rPr lang="cs-CZ" i="1" dirty="0"/>
              <a:t>o podmínkách získávání a uznávání způsobilosti k výkonu nelékařských zdravotnických povolání a k výkonu činností souvisejících s poskytováním zdravotní péče a o změně některých souvisejících zákonů (zákon o nelékařských zdravotnických povoláních)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KOMPETENCE</a:t>
            </a:r>
            <a:r>
              <a:rPr lang="cs-CZ" i="1" dirty="0"/>
              <a:t> porodní asistentky vymezuje vyhláška č.55/2011 Sb. O činnostech zdravotnických pracovníků a jiných odborných pracovníků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PORODNÍ ASISTETNKA, event. ZDRAVOTNÍ SESTRA</a:t>
            </a:r>
          </a:p>
        </p:txBody>
      </p:sp>
    </p:spTree>
    <p:extLst>
      <p:ext uri="{BB962C8B-B14F-4D97-AF65-F5344CB8AC3E}">
        <p14:creationId xmlns:p14="http://schemas.microsoft.com/office/powerpoint/2010/main" val="5960925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2A30-E7DB-4EA7-85F0-7F382F82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3DFD9-6505-4923-B423-BC790602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Konyzace</a:t>
            </a:r>
            <a:r>
              <a:rPr lang="cs-CZ" dirty="0"/>
              <a:t> čípku</a:t>
            </a:r>
          </a:p>
          <a:p>
            <a:pPr marL="0" indent="0">
              <a:buNone/>
            </a:pPr>
            <a:r>
              <a:rPr lang="cs-CZ" dirty="0"/>
              <a:t>Enukleace myomu, cysty                      </a:t>
            </a:r>
          </a:p>
          <a:p>
            <a:pPr marL="0" indent="0">
              <a:buNone/>
            </a:pPr>
            <a:r>
              <a:rPr lang="cs-CZ" dirty="0"/>
              <a:t>Hysterektomie </a:t>
            </a:r>
          </a:p>
          <a:p>
            <a:pPr marL="0" indent="0">
              <a:buNone/>
            </a:pPr>
            <a:r>
              <a:rPr lang="cs-CZ" dirty="0" err="1"/>
              <a:t>Ovarektomie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Resekce ovaria</a:t>
            </a:r>
          </a:p>
          <a:p>
            <a:pPr marL="0" indent="0">
              <a:buNone/>
            </a:pPr>
            <a:r>
              <a:rPr lang="cs-CZ" dirty="0" err="1"/>
              <a:t>Salpingektomie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Adnexetomie</a:t>
            </a:r>
          </a:p>
          <a:p>
            <a:pPr marL="0" indent="0">
              <a:buNone/>
            </a:pPr>
            <a:r>
              <a:rPr lang="cs-CZ" dirty="0"/>
              <a:t>Cystektomie</a:t>
            </a:r>
          </a:p>
          <a:p>
            <a:pPr marL="0" indent="0">
              <a:buNone/>
            </a:pPr>
            <a:r>
              <a:rPr lang="cs-CZ" dirty="0" err="1"/>
              <a:t>Myomektomie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2990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E952B-03D0-4059-AB45-7B83CFEE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OPERAČNÍ ZÁKROKY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ED05D-A3BC-4C44-875A-FFE5967B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Sterilizace</a:t>
            </a:r>
          </a:p>
          <a:p>
            <a:pPr marL="0" indent="0">
              <a:buNone/>
            </a:pPr>
            <a:r>
              <a:rPr lang="cs-CZ" dirty="0"/>
              <a:t>Poševní plastiky</a:t>
            </a:r>
          </a:p>
          <a:p>
            <a:pPr marL="0" indent="0">
              <a:buNone/>
            </a:pPr>
            <a:r>
              <a:rPr lang="cs-CZ" b="1" dirty="0"/>
              <a:t>Porodnické operace </a:t>
            </a:r>
            <a:r>
              <a:rPr lang="cs-CZ" dirty="0"/>
              <a:t>– SC, klešťový porod, VEX, manuální </a:t>
            </a:r>
            <a:r>
              <a:rPr lang="cs-CZ" dirty="0" err="1"/>
              <a:t>lýza</a:t>
            </a:r>
            <a:r>
              <a:rPr lang="cs-CZ" dirty="0"/>
              <a:t> placenty, instrumentální revize dutiny břišní, </a:t>
            </a:r>
            <a:r>
              <a:rPr lang="cs-CZ" dirty="0" err="1"/>
              <a:t>cerkláž</a:t>
            </a:r>
            <a:r>
              <a:rPr lang="cs-CZ" dirty="0"/>
              <a:t> hrdla děložního, laserové koagulace</a:t>
            </a:r>
          </a:p>
        </p:txBody>
      </p:sp>
    </p:spTree>
    <p:extLst>
      <p:ext uri="{BB962C8B-B14F-4D97-AF65-F5344CB8AC3E}">
        <p14:creationId xmlns:p14="http://schemas.microsoft.com/office/powerpoint/2010/main" val="36982779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A7ECB-D946-4C84-928F-456ED28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o ženu před operací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177E3-94D7-4407-AF78-6EC72CB2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Příjem, anamnéza, informované souhlasy, edukace</a:t>
            </a:r>
          </a:p>
          <a:p>
            <a:pPr marL="0" indent="0">
              <a:buNone/>
            </a:pPr>
            <a:r>
              <a:rPr lang="cs-CZ" dirty="0"/>
              <a:t>Příprava operačního pole. Oholení, vyčištění pupku</a:t>
            </a:r>
          </a:p>
          <a:p>
            <a:pPr marL="0" indent="0">
              <a:buNone/>
            </a:pPr>
            <a:r>
              <a:rPr lang="cs-CZ" dirty="0"/>
              <a:t>Vyprazdňování, cévkování, zavedení permanentního močového katetru</a:t>
            </a:r>
          </a:p>
          <a:p>
            <a:pPr marL="0" indent="0">
              <a:buNone/>
            </a:pPr>
            <a:r>
              <a:rPr lang="cs-CZ" dirty="0"/>
              <a:t>Odběr biologického materiálu</a:t>
            </a:r>
          </a:p>
          <a:p>
            <a:pPr marL="0" indent="0">
              <a:buNone/>
            </a:pPr>
            <a:r>
              <a:rPr lang="cs-CZ" dirty="0" err="1"/>
              <a:t>Přeléčení</a:t>
            </a:r>
            <a:r>
              <a:rPr lang="cs-CZ" dirty="0"/>
              <a:t> vaginálních zánětů, antimikrobiální profylaxe</a:t>
            </a:r>
          </a:p>
          <a:p>
            <a:pPr marL="0" indent="0">
              <a:buNone/>
            </a:pPr>
            <a:r>
              <a:rPr lang="cs-CZ" dirty="0"/>
              <a:t>Premedikace, medikace</a:t>
            </a:r>
          </a:p>
          <a:p>
            <a:pPr marL="0" indent="0">
              <a:buNone/>
            </a:pPr>
            <a:r>
              <a:rPr lang="cs-CZ" dirty="0"/>
              <a:t>Důsledná prevence TEN (vysazení HAK)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9781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14EB5-062B-4BFC-BD45-35A2F597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přípravy ženy k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DBD4A-0C9D-44CD-B029-C7FA49CB8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Ostych hovořit o intimních problémech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Strach z nemoci, bolesti, ztráty ženství, z konce sexuální aktivity, ze změny vnímání vlastního těla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Strach z diagnózy → ztráta →rodinné vazby, genetické vyšetření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115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1EEA3-7A5D-47E6-98A9-62F234EB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o ženu po operaci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D29B14-34E7-46CF-A748-D917ABDE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Monitorace fyziologických funkcí, stabilizace stavu</a:t>
            </a:r>
          </a:p>
          <a:p>
            <a:pPr marL="0" indent="0">
              <a:buNone/>
            </a:pPr>
            <a:r>
              <a:rPr lang="cs-CZ" dirty="0"/>
              <a:t>Sledování krvácení z rodidel (tamponáda, vložky)</a:t>
            </a:r>
          </a:p>
          <a:p>
            <a:pPr marL="0" indent="0">
              <a:buNone/>
            </a:pPr>
            <a:r>
              <a:rPr lang="cs-CZ" dirty="0"/>
              <a:t>Sledování krvácení z operační rány (kontrola drénu)</a:t>
            </a:r>
          </a:p>
          <a:p>
            <a:pPr marL="0" indent="0">
              <a:buNone/>
            </a:pPr>
            <a:r>
              <a:rPr lang="cs-CZ" dirty="0"/>
              <a:t>Sledování bilance tekutin</a:t>
            </a:r>
          </a:p>
          <a:p>
            <a:pPr marL="0" indent="0">
              <a:buNone/>
            </a:pPr>
            <a:r>
              <a:rPr lang="cs-CZ" dirty="0" err="1"/>
              <a:t>Analgetizace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Péče o střevní peristaltiku, o vyprazdňování močového měchýře</a:t>
            </a:r>
          </a:p>
          <a:p>
            <a:pPr marL="0" indent="0">
              <a:buNone/>
            </a:pPr>
            <a:r>
              <a:rPr lang="cs-CZ" dirty="0"/>
              <a:t>Péče o operační ránu</a:t>
            </a:r>
          </a:p>
          <a:p>
            <a:pPr marL="0" indent="0">
              <a:buNone/>
            </a:pPr>
            <a:r>
              <a:rPr lang="cs-CZ" dirty="0"/>
              <a:t>Hygiena genitálu</a:t>
            </a:r>
          </a:p>
          <a:p>
            <a:pPr marL="0" indent="0">
              <a:buNone/>
            </a:pPr>
            <a:r>
              <a:rPr lang="cs-CZ" dirty="0"/>
              <a:t>Péče o prsa</a:t>
            </a:r>
          </a:p>
          <a:p>
            <a:pPr marL="0" indent="0">
              <a:buNone/>
            </a:pPr>
            <a:r>
              <a:rPr lang="cs-CZ" dirty="0"/>
              <a:t>Péče o psychickou stránku</a:t>
            </a:r>
          </a:p>
          <a:p>
            <a:pPr marL="0" indent="0">
              <a:buNone/>
            </a:pPr>
            <a:r>
              <a:rPr lang="cs-CZ" dirty="0"/>
              <a:t>Edukace o životosprávě, následné léčbě, pohlavním styku</a:t>
            </a:r>
          </a:p>
        </p:txBody>
      </p:sp>
    </p:spTree>
    <p:extLst>
      <p:ext uri="{BB962C8B-B14F-4D97-AF65-F5344CB8AC3E}">
        <p14:creationId xmlns:p14="http://schemas.microsoft.com/office/powerpoint/2010/main" val="27973876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F9CFD-3C8A-4B5A-B861-8C680056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ZÁNĚTLIVÁ ONEMOCNĚNÍ ŽENSKÝCH POHLAVNÍCH ORGÁNŮ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1252A-2DD4-4F1D-B779-77D3C799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20209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Velmi složitá reakce živého organismu na poškození, zahrnující komplex </a:t>
            </a:r>
            <a:r>
              <a:rPr lang="cs-CZ" dirty="0">
                <a:hlinkClick r:id="rId2" tooltip="Biochemie"/>
              </a:rPr>
              <a:t>biochemických</a:t>
            </a:r>
            <a:r>
              <a:rPr lang="cs-CZ" dirty="0"/>
              <a:t> a </a:t>
            </a:r>
            <a:r>
              <a:rPr lang="cs-CZ" dirty="0">
                <a:hlinkClick r:id="rId3" tooltip="Imunologie"/>
              </a:rPr>
              <a:t>imunologických</a:t>
            </a:r>
            <a:r>
              <a:rPr lang="cs-CZ" dirty="0"/>
              <a:t> změn </a:t>
            </a:r>
            <a:r>
              <a:rPr lang="cs-CZ" b="1" dirty="0"/>
              <a:t>(-</a:t>
            </a:r>
            <a:r>
              <a:rPr lang="cs-CZ" b="1" dirty="0" err="1"/>
              <a:t>itis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dirty="0"/>
              <a:t>Zánětlivý proces je ochrannou reakcí organismu, a to nejčastěji na cizorodou látku.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této reakci se podílí imunitní systém člověka – lépe řečeno některé typy protilátek, které často (třeba po prodělané infekci) v těle přetrvávají i několik let. Samotný boj se pak projevuje zánětem.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Během tohoto procesu se zároveň startuje obnova poškozených tkání </a:t>
            </a:r>
          </a:p>
        </p:txBody>
      </p:sp>
    </p:spTree>
    <p:extLst>
      <p:ext uri="{BB962C8B-B14F-4D97-AF65-F5344CB8AC3E}">
        <p14:creationId xmlns:p14="http://schemas.microsoft.com/office/powerpoint/2010/main" val="9144760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F63BA-5750-4EC4-A46B-960D4B02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ZÁNĚTŮ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E61CC-A413-4459-B341-4D237348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PODLE LOKALIZACE</a:t>
            </a:r>
          </a:p>
          <a:p>
            <a:pPr marL="0" indent="0">
              <a:buNone/>
            </a:pPr>
            <a:r>
              <a:rPr lang="cs-CZ" dirty="0"/>
              <a:t>Zánět zevních rodidel – vulvitida (herpes </a:t>
            </a:r>
            <a:r>
              <a:rPr lang="cs-CZ" dirty="0" err="1"/>
              <a:t>genitalis</a:t>
            </a:r>
            <a:r>
              <a:rPr lang="cs-CZ" dirty="0"/>
              <a:t>, </a:t>
            </a:r>
            <a:r>
              <a:rPr lang="cs-CZ" dirty="0" err="1"/>
              <a:t>bartholinitida</a:t>
            </a:r>
            <a:r>
              <a:rPr lang="cs-CZ" dirty="0"/>
              <a:t>, folikulitis </a:t>
            </a:r>
            <a:r>
              <a:rPr lang="cs-CZ" dirty="0" err="1"/>
              <a:t>vulvea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Zánět pochvy – kolpitida</a:t>
            </a:r>
          </a:p>
          <a:p>
            <a:pPr marL="0" indent="0">
              <a:buNone/>
            </a:pPr>
            <a:r>
              <a:rPr lang="cs-CZ" dirty="0"/>
              <a:t>Zánět hrdla děložního – kolpitida</a:t>
            </a:r>
          </a:p>
          <a:p>
            <a:pPr marL="0" indent="0">
              <a:buNone/>
            </a:pPr>
            <a:r>
              <a:rPr lang="cs-CZ" dirty="0"/>
              <a:t>Zánět dutiny děložní – endometritida</a:t>
            </a:r>
          </a:p>
          <a:p>
            <a:pPr marL="0" indent="0">
              <a:buNone/>
            </a:pPr>
            <a:r>
              <a:rPr lang="cs-CZ" dirty="0"/>
              <a:t>Hluboké pánevní záněty = záněty nad úrovní hrdla děložního</a:t>
            </a:r>
          </a:p>
          <a:p>
            <a:pPr>
              <a:buFontTx/>
              <a:buChar char="-"/>
            </a:pPr>
            <a:r>
              <a:rPr lang="cs-CZ" dirty="0"/>
              <a:t>salpingitida, </a:t>
            </a:r>
            <a:r>
              <a:rPr lang="cs-CZ" dirty="0" err="1"/>
              <a:t>ovaritida</a:t>
            </a:r>
            <a:r>
              <a:rPr lang="cs-CZ" dirty="0"/>
              <a:t>, </a:t>
            </a:r>
            <a:r>
              <a:rPr lang="cs-CZ" dirty="0" err="1"/>
              <a:t>adnexitida</a:t>
            </a:r>
            <a:r>
              <a:rPr lang="cs-CZ" dirty="0"/>
              <a:t>, </a:t>
            </a:r>
            <a:r>
              <a:rPr lang="cs-CZ" dirty="0" err="1"/>
              <a:t>pelveoperitonitida</a:t>
            </a:r>
            <a:r>
              <a:rPr lang="cs-CZ" dirty="0"/>
              <a:t>, parametritida</a:t>
            </a:r>
          </a:p>
          <a:p>
            <a:pPr marL="0" indent="0">
              <a:buNone/>
            </a:pPr>
            <a:r>
              <a:rPr lang="cs-CZ" dirty="0"/>
              <a:t>Mastitida</a:t>
            </a:r>
          </a:p>
        </p:txBody>
      </p:sp>
    </p:spTree>
    <p:extLst>
      <p:ext uri="{BB962C8B-B14F-4D97-AF65-F5344CB8AC3E}">
        <p14:creationId xmlns:p14="http://schemas.microsoft.com/office/powerpoint/2010/main" val="32497126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4A0E4-0B63-4926-842B-DCD42B49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ZÁNĚTŮ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BBF8B-106C-46F0-A19E-A36A3605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PODLE PŮVODCE (VYVOLÁVACÍ AGENS)</a:t>
            </a:r>
          </a:p>
          <a:p>
            <a:pPr marL="0" indent="0">
              <a:buNone/>
            </a:pPr>
            <a:r>
              <a:rPr lang="cs-CZ" dirty="0"/>
              <a:t>bakteriální</a:t>
            </a:r>
          </a:p>
          <a:p>
            <a:pPr marL="0" indent="0">
              <a:buNone/>
            </a:pPr>
            <a:r>
              <a:rPr lang="cs-CZ" dirty="0"/>
              <a:t>virové</a:t>
            </a:r>
          </a:p>
          <a:p>
            <a:pPr marL="0" indent="0">
              <a:buNone/>
            </a:pPr>
            <a:r>
              <a:rPr lang="cs-CZ" dirty="0"/>
              <a:t>plísňové</a:t>
            </a:r>
          </a:p>
          <a:p>
            <a:pPr marL="0" indent="0">
              <a:buNone/>
            </a:pPr>
            <a:r>
              <a:rPr lang="cs-CZ" dirty="0"/>
              <a:t>parazitární</a:t>
            </a:r>
          </a:p>
        </p:txBody>
      </p:sp>
    </p:spTree>
    <p:extLst>
      <p:ext uri="{BB962C8B-B14F-4D97-AF65-F5344CB8AC3E}">
        <p14:creationId xmlns:p14="http://schemas.microsoft.com/office/powerpoint/2010/main" val="27021822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CB9F0-89E8-4CC8-A9AC-1F12D145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ZÁNĚTŮ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03851-8797-463F-8889-8464BEE6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PODLE ČASOVÉHO PRŮBĚHU</a:t>
            </a:r>
          </a:p>
          <a:p>
            <a:pPr marL="0" indent="0">
              <a:buNone/>
            </a:pPr>
            <a:r>
              <a:rPr lang="cs-CZ" dirty="0" err="1"/>
              <a:t>Aktuní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Subakutní</a:t>
            </a:r>
          </a:p>
          <a:p>
            <a:pPr marL="0" indent="0">
              <a:buNone/>
            </a:pPr>
            <a:r>
              <a:rPr lang="cs-CZ" dirty="0"/>
              <a:t>Chronický</a:t>
            </a:r>
          </a:p>
          <a:p>
            <a:pPr marL="0" indent="0">
              <a:buNone/>
            </a:pPr>
            <a:r>
              <a:rPr lang="cs-CZ" dirty="0"/>
              <a:t>Návratný (rekurentní)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Zánět akutní, při neléčení nebo nedoléčení → chronický →rakovina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6202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42D7C-068E-409C-80DF-EDE872AB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ZÁNĚTŮ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F1550-779C-49D6-B337-75E2C98B9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PODLE KLINICKÉ SOUVISLOSTI VZNIKU ZÁNĚTU</a:t>
            </a:r>
          </a:p>
          <a:p>
            <a:pPr marL="0" indent="0">
              <a:buNone/>
            </a:pPr>
            <a:r>
              <a:rPr lang="cs-CZ" dirty="0"/>
              <a:t>V souvislosti s graviditou, porodem, potratem</a:t>
            </a:r>
          </a:p>
          <a:p>
            <a:pPr marL="0" indent="0">
              <a:buNone/>
            </a:pPr>
            <a:r>
              <a:rPr lang="cs-CZ" dirty="0"/>
              <a:t>V souvislosti s gynekologickými operacemi</a:t>
            </a:r>
          </a:p>
          <a:p>
            <a:pPr marL="0" indent="0">
              <a:buNone/>
            </a:pPr>
            <a:r>
              <a:rPr lang="cs-CZ" dirty="0"/>
              <a:t>Ostatní – z vaginální flóry při oslabení organismu, nemoci přenosné pohlavním stykem</a:t>
            </a:r>
          </a:p>
          <a:p>
            <a:pPr marL="0" indent="0">
              <a:buNone/>
            </a:pPr>
            <a:r>
              <a:rPr lang="cs-CZ" dirty="0"/>
              <a:t>Indukované - apendicitida</a:t>
            </a:r>
          </a:p>
        </p:txBody>
      </p:sp>
    </p:spTree>
    <p:extLst>
      <p:ext uri="{BB962C8B-B14F-4D97-AF65-F5344CB8AC3E}">
        <p14:creationId xmlns:p14="http://schemas.microsoft.com/office/powerpoint/2010/main" val="382713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C6F9B-A3A4-4D89-9B70-7352B799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O ŽENU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364E7-1CBF-4EE9-889B-EF2265B6C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RESPEKT K SOUKROMÍ, INTIMITĚ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CITLIVÝ, INDIVIDUÁLNÍ PŘÍSTUP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7602F1-8949-46ED-AA2C-8AD791851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6" y="4001294"/>
            <a:ext cx="2552700" cy="17907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877EA3-454D-473B-BC59-9705E357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012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46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B2597-EF07-41E7-9944-ECF169F8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82BD8-868A-4956-9ECC-FC6CCA30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Původce</a:t>
            </a:r>
            <a:r>
              <a:rPr lang="cs-CZ" dirty="0"/>
              <a:t> (mikroby, viry, kvasinky, paraziti)</a:t>
            </a:r>
          </a:p>
          <a:p>
            <a:pPr marL="0" indent="0">
              <a:buNone/>
            </a:pPr>
            <a:r>
              <a:rPr lang="cs-CZ" u="sng" dirty="0"/>
              <a:t>Predispoziční faktory</a:t>
            </a:r>
          </a:p>
          <a:p>
            <a:pPr>
              <a:buFontTx/>
              <a:buChar char="-"/>
            </a:pPr>
            <a:r>
              <a:rPr lang="cs-CZ" dirty="0"/>
              <a:t>Hormonální vlivy (těhotenství, DM)</a:t>
            </a:r>
          </a:p>
          <a:p>
            <a:pPr>
              <a:buFontTx/>
              <a:buChar char="-"/>
            </a:pPr>
            <a:r>
              <a:rPr lang="cs-CZ" dirty="0"/>
              <a:t>Léky (ATB, cytostatika, imunosupresiva)</a:t>
            </a:r>
          </a:p>
          <a:p>
            <a:pPr>
              <a:buFontTx/>
              <a:buChar char="-"/>
            </a:pPr>
            <a:r>
              <a:rPr lang="cs-CZ" dirty="0"/>
              <a:t>Stav výživy (obezita, redukční diety, podvýživa)</a:t>
            </a:r>
          </a:p>
          <a:p>
            <a:pPr>
              <a:buFontTx/>
              <a:buChar char="-"/>
            </a:pPr>
            <a:r>
              <a:rPr lang="cs-CZ" dirty="0"/>
              <a:t>Nevhodná hygiena (alkalická mýdla, horké koupele)</a:t>
            </a:r>
          </a:p>
          <a:p>
            <a:pPr>
              <a:buFontTx/>
              <a:buChar char="-"/>
            </a:pPr>
            <a:r>
              <a:rPr lang="cs-CZ" dirty="0"/>
              <a:t>Nevhodný oděv (tanga, stahující neprodyšný oděv)</a:t>
            </a:r>
          </a:p>
          <a:p>
            <a:pPr>
              <a:buFontTx/>
              <a:buChar char="-"/>
            </a:pPr>
            <a:r>
              <a:rPr lang="cs-CZ" dirty="0"/>
              <a:t>Sexuální promiskuita</a:t>
            </a:r>
          </a:p>
          <a:p>
            <a:pPr>
              <a:buFontTx/>
              <a:buChar char="-"/>
            </a:pPr>
            <a:r>
              <a:rPr lang="cs-CZ" dirty="0"/>
              <a:t>Stres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0456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730AE-0B73-4ED6-9117-23FB49CC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41CA1-5519-429C-9BB6-9F379176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Mechanická traumatizace pochvy (pesar, ↑frekvence pohlavních styků, užívání mechanických sexuálních pomůcek)</a:t>
            </a:r>
          </a:p>
          <a:p>
            <a:pPr>
              <a:buFontTx/>
              <a:buChar char="-"/>
            </a:pPr>
            <a:r>
              <a:rPr lang="cs-CZ" dirty="0"/>
              <a:t>Zavedené IUD</a:t>
            </a:r>
          </a:p>
          <a:p>
            <a:pPr>
              <a:buFontTx/>
              <a:buChar char="-"/>
            </a:pPr>
            <a:r>
              <a:rPr lang="cs-CZ" dirty="0"/>
              <a:t>Infekce močových cest</a:t>
            </a:r>
          </a:p>
          <a:p>
            <a:pPr>
              <a:buFontTx/>
              <a:buChar char="-"/>
            </a:pPr>
            <a:r>
              <a:rPr lang="cs-CZ" dirty="0"/>
              <a:t>↓imunita</a:t>
            </a:r>
          </a:p>
          <a:p>
            <a:pPr>
              <a:buFontTx/>
              <a:buChar char="-"/>
            </a:pPr>
            <a:r>
              <a:rPr lang="cs-CZ" dirty="0" err="1"/>
              <a:t>St.p.operaci</a:t>
            </a:r>
            <a:r>
              <a:rPr lang="cs-CZ" dirty="0"/>
              <a:t> malé pánve, po porodu (rezidua post </a:t>
            </a:r>
            <a:r>
              <a:rPr lang="cs-CZ" dirty="0" err="1"/>
              <a:t>partum</a:t>
            </a:r>
            <a:r>
              <a:rPr lang="cs-CZ" dirty="0"/>
              <a:t>), potratu (rezidua post </a:t>
            </a:r>
            <a:r>
              <a:rPr lang="cs-CZ" dirty="0" err="1"/>
              <a:t>abortum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E6264-1243-48FB-833B-4D2A761B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F7B9F-317B-4AEF-BEB9-5C50F484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Sterilita</a:t>
            </a:r>
          </a:p>
          <a:p>
            <a:pPr marL="0" indent="0">
              <a:buNone/>
            </a:pPr>
            <a:r>
              <a:rPr lang="cs-CZ" dirty="0"/>
              <a:t>Komplikace v těhotenství a při porodu</a:t>
            </a:r>
          </a:p>
          <a:p>
            <a:pPr marL="0" indent="0">
              <a:buNone/>
            </a:pPr>
            <a:r>
              <a:rPr lang="cs-CZ" dirty="0"/>
              <a:t>Nádorové změny (prekancerózy, HPV infekce)</a:t>
            </a:r>
          </a:p>
          <a:p>
            <a:pPr marL="0" indent="0">
              <a:buNone/>
            </a:pPr>
            <a:r>
              <a:rPr lang="cs-CZ" dirty="0"/>
              <a:t>Poruchy menstruačního cyklu</a:t>
            </a:r>
          </a:p>
          <a:p>
            <a:pPr marL="0" indent="0">
              <a:buNone/>
            </a:pPr>
            <a:r>
              <a:rPr lang="cs-CZ" dirty="0"/>
              <a:t>Bolesti při pohlavním styku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→ negativní psychosociální dopad (narušení partnerského vztahu, stud z nepříjemně páchnoucího výtoku, neuróza)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0193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A0E1F-CF99-4C9F-A2B3-2B70C106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SYMPTOMATOLOGIE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360F2-CAA3-464F-9330-FF972DEE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Poševní fluor</a:t>
            </a:r>
          </a:p>
          <a:p>
            <a:pPr>
              <a:buFontTx/>
              <a:buChar char="-"/>
            </a:pPr>
            <a:r>
              <a:rPr lang="cs-CZ" dirty="0"/>
              <a:t>Svědění, pálení rodidel</a:t>
            </a:r>
          </a:p>
          <a:p>
            <a:pPr>
              <a:buFontTx/>
              <a:buChar char="-"/>
            </a:pPr>
            <a:r>
              <a:rPr lang="cs-CZ" dirty="0"/>
              <a:t>Bolesti v </a:t>
            </a:r>
            <a:r>
              <a:rPr lang="cs-CZ" dirty="0" err="1"/>
              <a:t>podbříšku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Otok, zduření, zarudnutí, puchýřky, vřídky</a:t>
            </a:r>
          </a:p>
          <a:p>
            <a:pPr>
              <a:buFontTx/>
              <a:buChar char="-"/>
            </a:pPr>
            <a:r>
              <a:rPr lang="cs-CZ" dirty="0"/>
              <a:t>Časté močení, dysurie</a:t>
            </a:r>
          </a:p>
          <a:p>
            <a:pPr>
              <a:buFontTx/>
              <a:buChar char="-"/>
            </a:pPr>
            <a:r>
              <a:rPr lang="cs-CZ" dirty="0"/>
              <a:t>Bolesti při pohlavním styku (dyspareunie)</a:t>
            </a:r>
          </a:p>
          <a:p>
            <a:pPr>
              <a:buFontTx/>
              <a:buChar char="-"/>
            </a:pPr>
            <a:r>
              <a:rPr lang="cs-CZ" dirty="0"/>
              <a:t>Poruchy menstruačního cyklu</a:t>
            </a:r>
          </a:p>
          <a:p>
            <a:pPr>
              <a:buFontTx/>
              <a:buChar char="-"/>
            </a:pPr>
            <a:r>
              <a:rPr lang="cs-CZ" dirty="0"/>
              <a:t>Celkové příznaky (↑ TT, třesavka, pocení, poruchy vyprazdňování, únava, zvracení)</a:t>
            </a:r>
          </a:p>
        </p:txBody>
      </p:sp>
    </p:spTree>
    <p:extLst>
      <p:ext uri="{BB962C8B-B14F-4D97-AF65-F5344CB8AC3E}">
        <p14:creationId xmlns:p14="http://schemas.microsoft.com/office/powerpoint/2010/main" val="15184301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76D2C-D201-4388-9D71-F9C6F9FB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E72A7C-4378-4110-B093-C7C71A49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Anamnéza</a:t>
            </a:r>
            <a:r>
              <a:rPr lang="cs-CZ" dirty="0"/>
              <a:t> – PM, potrat, </a:t>
            </a:r>
            <a:r>
              <a:rPr lang="cs-CZ" dirty="0" err="1"/>
              <a:t>chir</a:t>
            </a:r>
            <a:r>
              <a:rPr lang="cs-CZ" dirty="0"/>
              <a:t>. zákrok, sexuální souvislost, rizikové skupiny, cestování, hygiena (tampon, lázně), dřívější záněty, nemoci, léky</a:t>
            </a:r>
          </a:p>
          <a:p>
            <a:pPr marL="0" indent="0">
              <a:buNone/>
            </a:pPr>
            <a:r>
              <a:rPr lang="cs-CZ" u="sng" dirty="0"/>
              <a:t>Gynekologické vyšetření</a:t>
            </a:r>
            <a:r>
              <a:rPr lang="cs-CZ" dirty="0"/>
              <a:t> – lékař (per vaginam) kultivace, citlivost, specifický test, ev. Cytologické nebo venerologické vyšetření, UZ, konziliární vyšetření (chirurgie, urologie, interna), vyšetření krve (FW, KO, CRP, sérologie), vyšetření moče (biochemické, mikrobiologické), CT, laparoskopie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7989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19D1F-2C35-4B40-B8E4-E172E932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64957-5D02-42D2-996D-8AB95C35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OKOLNOSTÍ,  KLINICKÝCH PŘÍZNAKŮ, VÝSLEDKŮ VYŠETŘENÍ se volí léčba konzervativní nebo chirurgická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(patogen, lokalizace, klinický průběh, jiná onemocnění, věk, uchování fertility, anamnéza, epidemiologie)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7318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08BBB-84CF-41F8-9C2A-1354C3D0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74396-0207-4808-B6D2-B55CEDE20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Podle místa výkonu (ambulance, nemocniční oddělení)</a:t>
            </a:r>
          </a:p>
          <a:p>
            <a:pPr>
              <a:buFontTx/>
              <a:buChar char="-"/>
            </a:pPr>
            <a:r>
              <a:rPr lang="cs-CZ" dirty="0"/>
              <a:t>Administrativní úkony</a:t>
            </a:r>
          </a:p>
          <a:p>
            <a:pPr>
              <a:buFontTx/>
              <a:buChar char="-"/>
            </a:pPr>
            <a:r>
              <a:rPr lang="cs-CZ" dirty="0"/>
              <a:t>Anamnéza</a:t>
            </a:r>
          </a:p>
          <a:p>
            <a:pPr>
              <a:buFontTx/>
              <a:buChar char="-"/>
            </a:pPr>
            <a:r>
              <a:rPr lang="cs-CZ" dirty="0"/>
              <a:t>Odběry krve, moči, cévkování</a:t>
            </a:r>
          </a:p>
          <a:p>
            <a:pPr>
              <a:buFontTx/>
              <a:buChar char="-"/>
            </a:pPr>
            <a:r>
              <a:rPr lang="cs-CZ" dirty="0"/>
              <a:t>Asistence lékaři při vyšetření</a:t>
            </a:r>
          </a:p>
          <a:p>
            <a:pPr>
              <a:buFontTx/>
              <a:buChar char="-"/>
            </a:pPr>
            <a:r>
              <a:rPr lang="cs-CZ" dirty="0"/>
              <a:t>Edukace o léčbě, prevenci, hygienických zásadách, aplikaci léků, sexuálním životě, včasné léčbě, prevenci nechtěné gravidity), ženy častěji preferují komunikaci se sestrou – jednat otevřeně, ale současně diskrétně, informace o hospitalizaci</a:t>
            </a:r>
          </a:p>
          <a:p>
            <a:pPr>
              <a:buFontTx/>
              <a:buChar char="-"/>
            </a:pPr>
            <a:r>
              <a:rPr lang="cs-CZ" dirty="0"/>
              <a:t>Ošetřovatelský proces dle standardů a kompetencí v nemocnici</a:t>
            </a:r>
          </a:p>
        </p:txBody>
      </p:sp>
    </p:spTree>
    <p:extLst>
      <p:ext uri="{BB962C8B-B14F-4D97-AF65-F5344CB8AC3E}">
        <p14:creationId xmlns:p14="http://schemas.microsoft.com/office/powerpoint/2010/main" val="36633635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4B4D6-7FDF-4A2C-8D37-0A6D83B9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38B13-F68D-4F12-BE39-9EBEF8D3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NEZAPOMÍNAT NA OCHRANNÉ POMŮCKY – CHRAŇTE SI SVÉ ZDRAVÍ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(rukavice, důkladná desinfekce rukou, mytí rukou, ochranný oděv, případně důsledné dodržování bariérového režimu)</a:t>
            </a:r>
          </a:p>
        </p:txBody>
      </p:sp>
    </p:spTree>
    <p:extLst>
      <p:ext uri="{BB962C8B-B14F-4D97-AF65-F5344CB8AC3E}">
        <p14:creationId xmlns:p14="http://schemas.microsoft.com/office/powerpoint/2010/main" val="30200098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F5EC4-700E-4FF0-A9FF-2AF2286F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0BEB8-AB09-458B-90C5-154A4257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STD</a:t>
            </a:r>
            <a:r>
              <a:rPr lang="cs-CZ" dirty="0"/>
              <a:t> – </a:t>
            </a:r>
            <a:r>
              <a:rPr lang="cs-CZ" dirty="0" err="1"/>
              <a:t>Sexually</a:t>
            </a:r>
            <a:r>
              <a:rPr lang="cs-CZ" dirty="0"/>
              <a:t> </a:t>
            </a:r>
            <a:r>
              <a:rPr lang="cs-CZ" dirty="0" err="1"/>
              <a:t>Transmitted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STI – </a:t>
            </a:r>
            <a:r>
              <a:rPr lang="cs-CZ" dirty="0" err="1"/>
              <a:t>Sexually</a:t>
            </a:r>
            <a:r>
              <a:rPr lang="cs-CZ" dirty="0"/>
              <a:t> </a:t>
            </a:r>
            <a:r>
              <a:rPr lang="cs-CZ" dirty="0" err="1"/>
              <a:t>Transmitted</a:t>
            </a:r>
            <a:r>
              <a:rPr lang="cs-CZ" dirty="0"/>
              <a:t> </a:t>
            </a:r>
            <a:r>
              <a:rPr lang="cs-CZ" dirty="0" err="1"/>
              <a:t>Infections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Skupina nemocí, která se přenáší výhradně pohlavním stykem (anebo je pohlavní styk, sexuální praktiky pacienta jedním z možných způsobů přenosu)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Vždy je nutné </a:t>
            </a:r>
            <a:r>
              <a:rPr lang="cs-CZ" b="1" dirty="0" err="1"/>
              <a:t>přeléčit</a:t>
            </a:r>
            <a:r>
              <a:rPr lang="cs-CZ" b="1" dirty="0"/>
              <a:t> všechny sexuální partnery (depistáž kontaktů – hlášení o pohlavní nemoci)</a:t>
            </a:r>
          </a:p>
        </p:txBody>
      </p:sp>
    </p:spTree>
    <p:extLst>
      <p:ext uri="{BB962C8B-B14F-4D97-AF65-F5344CB8AC3E}">
        <p14:creationId xmlns:p14="http://schemas.microsoft.com/office/powerpoint/2010/main" val="25117094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57483-8BD4-4FF0-903E-601DE768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SEXUÁLNĚ PŘENOSNÁ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07D8E-F57D-491E-A77F-9DC7A672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Přenos – pohlavním stykem, krví (přenos i z matky na dítě v těhotenství), poraněním</a:t>
            </a:r>
          </a:p>
          <a:p>
            <a:pPr marL="0" indent="0">
              <a:buNone/>
            </a:pPr>
            <a:r>
              <a:rPr lang="cs-CZ" dirty="0"/>
              <a:t>Infekce šířené ´téměř výhradně pohlavním stykem (povinné epidemiologické hlášení):</a:t>
            </a:r>
          </a:p>
          <a:p>
            <a:r>
              <a:rPr lang="cs-CZ" dirty="0"/>
              <a:t>Syfilis (příjice, lues)</a:t>
            </a:r>
          </a:p>
          <a:p>
            <a:r>
              <a:rPr lang="cs-CZ" dirty="0"/>
              <a:t>Kapavka (gonorea)</a:t>
            </a:r>
          </a:p>
          <a:p>
            <a:r>
              <a:rPr lang="cs-CZ" dirty="0"/>
              <a:t>Měkký vřed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molle</a:t>
            </a:r>
            <a:r>
              <a:rPr lang="cs-CZ" dirty="0"/>
              <a:t>)</a:t>
            </a:r>
          </a:p>
          <a:p>
            <a:r>
              <a:rPr lang="cs-CZ" dirty="0"/>
              <a:t>Čtvrtá pohlavní nemoc</a:t>
            </a:r>
          </a:p>
          <a:p>
            <a:r>
              <a:rPr lang="cs-CZ" dirty="0"/>
              <a:t>Pátá pohlavní nemoc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959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6443</Words>
  <Application>Microsoft Office PowerPoint</Application>
  <PresentationFormat>Širokoúhlá obrazovka</PresentationFormat>
  <Paragraphs>1060</Paragraphs>
  <Slides>169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169</vt:i4>
      </vt:variant>
    </vt:vector>
  </HeadingPairs>
  <TitlesOfParts>
    <vt:vector size="175" baseType="lpstr">
      <vt:lpstr>Arial</vt:lpstr>
      <vt:lpstr>Arial-BoldMT</vt:lpstr>
      <vt:lpstr>ArialMT</vt:lpstr>
      <vt:lpstr>Calibri</vt:lpstr>
      <vt:lpstr>Calibri Light</vt:lpstr>
      <vt:lpstr>Motiv Office</vt:lpstr>
      <vt:lpstr>OŠETŘOVATELSTVÍ  V GYNEKOLOGII A V PORODNICTVÍ</vt:lpstr>
      <vt:lpstr>DEFINICE OBORU</vt:lpstr>
      <vt:lpstr>HLAVNÍ SMĚRY OBORU GYNEKOLOGIE A PORODNICTVÍ</vt:lpstr>
      <vt:lpstr>HLAVNÍ SMĚRY OBORU GYNEKOLOGIE A PORODNICTVÍ</vt:lpstr>
      <vt:lpstr>OŠETŘOVATELSTVÍ V GYNEKOLOGII A  V PORODNICTVÍ</vt:lpstr>
      <vt:lpstr>ÚKOLY OŠETŘOVATELSTVÍ V GYNEKOLOGII A  V PORODNICTVÍ</vt:lpstr>
      <vt:lpstr>ÚKOLY OŠETŘOVATELSTVÍ V GYNEKOLOGII A  V PORODNICTVÍ</vt:lpstr>
      <vt:lpstr>OŠETŘOVATELSKÁ PÉČE O ŽENU</vt:lpstr>
      <vt:lpstr>OŠETŘOVATELSKÁ PÉČE O ŽENU</vt:lpstr>
      <vt:lpstr>DIFERENCIACE OŠETŘOVATELSKÉ PÉČE NA GYNEKOLOGICKO-PORODNICKÉM ODDĚLENÍ</vt:lpstr>
      <vt:lpstr>AMBULATNÍ PÉČE</vt:lpstr>
      <vt:lpstr>AMBULANTNÍ PÉČE</vt:lpstr>
      <vt:lpstr>VYBAVENÍ</vt:lpstr>
      <vt:lpstr>Gynekologická zrcadla</vt:lpstr>
      <vt:lpstr>Příklad</vt:lpstr>
      <vt:lpstr>VYBAVENÍ – GYNEKOLOGICKÉ KŘESLO</vt:lpstr>
      <vt:lpstr>VYBAVENÍ - KOLPOSKOP</vt:lpstr>
      <vt:lpstr>VYBAVENÍ – ULTRAZVUKOVÝ PŘÍSTROJ</vt:lpstr>
      <vt:lpstr>ZÁKLADNÍ NÁPLŇ PRÁCE V AMBULANCI</vt:lpstr>
      <vt:lpstr>ZÁKLADNÍ NÁPLŇ PRÁCE V AMBULANCI</vt:lpstr>
      <vt:lpstr>ZÁKLADNÍ NÁPLŇ PRÁCE V AMBULANCI</vt:lpstr>
      <vt:lpstr>LŮŽKOVÁ ČÁST</vt:lpstr>
      <vt:lpstr>ZÁKLADNÍ NÁPLŇ PRÁCE NA LŮŽKOVÉM ODDLENÍ</vt:lpstr>
      <vt:lpstr>ZÁKLADNÍ NÁPLŇ PRÁCE NA LŮŽKOVÉM ODDLENÍ</vt:lpstr>
      <vt:lpstr>PORODNICKÝ ÚSEK</vt:lpstr>
      <vt:lpstr>OPERAČNÍ ÚSEK</vt:lpstr>
      <vt:lpstr>ÚSEK ASISTOVANÉ REPRODUKCE</vt:lpstr>
      <vt:lpstr>Prezentace aplikace PowerPoint</vt:lpstr>
      <vt:lpstr>Prezentace aplikace PowerPoint</vt:lpstr>
      <vt:lpstr>CENTRUM PRENATÁLNÍ DIAGNOSTIKY</vt:lpstr>
      <vt:lpstr>KOMUNITNÍ PÉČE – návštěvy v rodinách</vt:lpstr>
      <vt:lpstr>ANATOMIE ŽENSKÝCH POHLAVNÍCH ORGÁNŮ</vt:lpstr>
      <vt:lpstr>ANATOMIE</vt:lpstr>
      <vt:lpstr>Prezentace aplikace PowerPoint</vt:lpstr>
      <vt:lpstr>Prezentace aplikace PowerPoint</vt:lpstr>
      <vt:lpstr>DĚLOHA (uterus, metra, hystera) </vt:lpstr>
      <vt:lpstr>DĚLOHA</vt:lpstr>
      <vt:lpstr> </vt:lpstr>
      <vt:lpstr>POCHVA</vt:lpstr>
      <vt:lpstr>MENSTRUAČNÍ CYKLUS</vt:lpstr>
      <vt:lpstr>FÁZE MENSTRUAČNÍHO CYKLU</vt:lpstr>
      <vt:lpstr>PORUCHY MENSTRUAČNÍHO CYKLU</vt:lpstr>
      <vt:lpstr>PORUCHY MENSTRUAČNÍHO CYKLU</vt:lpstr>
      <vt:lpstr>VAJEČNÍKY (ovaria)</vt:lpstr>
      <vt:lpstr>VAJEČNÍKY (ovaria)</vt:lpstr>
      <vt:lpstr>OVARIÁLNÍ CYKLUS</vt:lpstr>
      <vt:lpstr>OVARIÁLNÍ CYKLUS</vt:lpstr>
      <vt:lpstr>FÁZE OVARIÁLNÍHO CYKLU</vt:lpstr>
      <vt:lpstr>Prezentace aplikace PowerPoint</vt:lpstr>
      <vt:lpstr>VEJCOVODY (TUBA UTERINA, SALPINX)</vt:lpstr>
      <vt:lpstr>PRS (mamma, mastos)</vt:lpstr>
      <vt:lpstr>FYZIOLOGICKÁ OBDOBÍ ŽENY</vt:lpstr>
      <vt:lpstr>FYZIOLOGICKÁ OBDOBÍ ŽENY</vt:lpstr>
      <vt:lpstr>FYZIOLOGICKÁ OBDOBÍ ŽENY</vt:lpstr>
      <vt:lpstr>FYZIOLOGICKÁ OBDOBÍ ŽENY</vt:lpstr>
      <vt:lpstr>FYZIOLOGICKÁ OBDOBÍ ŽENY</vt:lpstr>
      <vt:lpstr>FYZIOLOGICKÁ OBDOBÍ ŽENY</vt:lpstr>
      <vt:lpstr>Prezentace aplikace PowerPoint</vt:lpstr>
      <vt:lpstr>FYZIOLOGICKÁ OBDOBÍ ŽENY</vt:lpstr>
      <vt:lpstr>EDUKACE ŽENY</vt:lpstr>
      <vt:lpstr>EDUKÁTOR</vt:lpstr>
      <vt:lpstr>DODRŽOVÁNÍ ZÁSAD</vt:lpstr>
      <vt:lpstr>FÁZE EDUKAČNÍHO PROCESU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 – příprava ženy k vyšetření</vt:lpstr>
      <vt:lpstr>ENDOSKOPICKÉ VYŠETŘEOVACÍ METODY</vt:lpstr>
      <vt:lpstr>DALŠÍ VYŠETŘOVACÍ METODY</vt:lpstr>
      <vt:lpstr>OPERAČNÍ ZÁKROKY</vt:lpstr>
      <vt:lpstr>OPERAČNÍ ZÁKROKY</vt:lpstr>
      <vt:lpstr>OPERAČNÍ ZÁKROKY</vt:lpstr>
      <vt:lpstr>NEJČASTĚJŠÍ OPERAČNÍ ZÁKROKY</vt:lpstr>
      <vt:lpstr>NEJČASTĚJŠÍ OPERAČNÍ ZÁKROKY</vt:lpstr>
      <vt:lpstr>NEJČASTĚJŠÍ OPERAČNÍ ZÁKROKY</vt:lpstr>
      <vt:lpstr>Ošetřovatelská péče o ženu před operací</vt:lpstr>
      <vt:lpstr>SPECIFIKA přípravy ženy k vyšetření</vt:lpstr>
      <vt:lpstr>Ošetřovatelská péče o ženu po operaci</vt:lpstr>
      <vt:lpstr>ZÁNĚTLIVÁ ONEMOCNĚNÍ ŽENSKÝCH POHLAVNÍCH ORGÁNŮ</vt:lpstr>
      <vt:lpstr>KLASIFIKACE ZÁNĚTŮ</vt:lpstr>
      <vt:lpstr>KLASIFIKACE ZÁNĚTŮ</vt:lpstr>
      <vt:lpstr>KLASIFIKACE ZÁNĚTŮ</vt:lpstr>
      <vt:lpstr>KLASIFIKACE ZÁNĚTŮ</vt:lpstr>
      <vt:lpstr>ETIOLOGIE</vt:lpstr>
      <vt:lpstr>ETIOLOGIE</vt:lpstr>
      <vt:lpstr>KOMPLIKACE</vt:lpstr>
      <vt:lpstr>SYMPTOMATOLOGIE</vt:lpstr>
      <vt:lpstr>DIAGNOSTIKA</vt:lpstr>
      <vt:lpstr>TERAPIE</vt:lpstr>
      <vt:lpstr>OŠETŘOVATELSKÝ PROCES</vt:lpstr>
      <vt:lpstr>OŠETŘOVATELSKÝ PROCES</vt:lpstr>
      <vt:lpstr>SEXUÁLNĚ PŘENOSNÁ ONEMOCNĚNÍ</vt:lpstr>
      <vt:lpstr>SEXUÁLNĚ PŘENOSNÁ ONEMOCNĚNÍ</vt:lpstr>
      <vt:lpstr>SEXUÁLNĚ PŘENOSNÁ ONEMOCNĚNÍ</vt:lpstr>
      <vt:lpstr>SEXUÁLNĚ PŘENOSNÁ ONEMOCNĚNÍ</vt:lpstr>
      <vt:lpstr>SEXUÁLNĚ PŘENOSNÁ ONEMOCNĚNÍ</vt:lpstr>
      <vt:lpstr>SEXUÁLNĚ PŘENOSNÁ ONEMOCNĚNÍ</vt:lpstr>
      <vt:lpstr>SEXUÁLNĚ PŘENOSNÁ ONEMOCNĚNÍ</vt:lpstr>
      <vt:lpstr>SEXUÁLNĚ PŘENOSNÁ ONEMOCNĚNÍ</vt:lpstr>
      <vt:lpstr>SEXUÁLNĚ PŘENOSNÁ ONEMOCNĚNÍ</vt:lpstr>
      <vt:lpstr>NÁDOROVÁ ONEMOCNĚNÍ ŽENSKÝCH POHLAVNÍCH ORGÁNŮ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NÁDOROVÁ ONEMOCNĚNÍ</vt:lpstr>
      <vt:lpstr>MOČOVÁ INKONTINECE</vt:lpstr>
      <vt:lpstr>Prezentace aplikace PowerPoint</vt:lpstr>
      <vt:lpstr>Prezentace aplikace PowerPoint</vt:lpstr>
      <vt:lpstr>MOČOVÁ INKONTINECE</vt:lpstr>
      <vt:lpstr>MOČOVÁ INKONTINECE</vt:lpstr>
      <vt:lpstr>MOČOVÁ INKONTINECE</vt:lpstr>
      <vt:lpstr>Prezentace aplikace PowerPoint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MOČOVÁ INKONTINECE</vt:lpstr>
      <vt:lpstr>epicystostomie – drenáž močového měchýře</vt:lpstr>
      <vt:lpstr>Prezentace aplikace PowerPoint</vt:lpstr>
      <vt:lpstr>Prezentace aplikace PowerPoint</vt:lpstr>
      <vt:lpstr>PLÁNOVANÉ RODIČOVSTVÍ</vt:lpstr>
      <vt:lpstr>PLÁNOVANÉ RODIČOVSTVÍ</vt:lpstr>
      <vt:lpstr>PLÁNOVANÉ RODIČOVSTVÍ</vt:lpstr>
      <vt:lpstr>IUD</vt:lpstr>
      <vt:lpstr>PLÁNOVANÉ RODIČOVSTVÍ</vt:lpstr>
      <vt:lpstr>PLÁNOVANÉ RODIČOVSTVÍ</vt:lpstr>
      <vt:lpstr>PLÁNOVANÉ RODIČOVSTVÍ</vt:lpstr>
      <vt:lpstr>PLÁNOVANÉ RODIČOVSTVÍ</vt:lpstr>
      <vt:lpstr>PLÁNOVANÉ RODIČOVSTVÍ</vt:lpstr>
      <vt:lpstr>PLÁNOVANÉ RODIČOVSTVÍ</vt:lpstr>
      <vt:lpstr>Prezentace aplikace PowerPoint</vt:lpstr>
      <vt:lpstr>PLÁNOVANÉ RODIČOVSTVÍ</vt:lpstr>
      <vt:lpstr>PLÁNOVANÉ RODIČOVSTVÍ</vt:lpstr>
      <vt:lpstr>Prezentace aplikace PowerPoint</vt:lpstr>
      <vt:lpstr>Prezentace aplikace PowerPoint</vt:lpstr>
      <vt:lpstr>PLÁNOVANÉ RODIČOVSTVÍ</vt:lpstr>
      <vt:lpstr>AKUTNÍ STAVY V GYNEKOLOGII A  V PORODNICTVÍ</vt:lpstr>
      <vt:lpstr>AKUTNÍ STAVY V GYNEKOLOGII A  V PORODNICTVÍ</vt:lpstr>
      <vt:lpstr>AKUTNÍ STAVY V PORODNICTVÍ</vt:lpstr>
      <vt:lpstr>Prezentace aplikace PowerPoint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  <vt:lpstr>AKUTNÍ STAVY V GYNEKOLOGII A  V PORODNICTVÍ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OŠETŘOVATELSTVÍ V GYNEKOLOGII A V PORODNICTVÍ</dc:title>
  <dc:creator>Markéta Školoudová</dc:creator>
  <cp:lastModifiedBy>Markéta Školoudová</cp:lastModifiedBy>
  <cp:revision>108</cp:revision>
  <dcterms:created xsi:type="dcterms:W3CDTF">2020-06-05T22:20:57Z</dcterms:created>
  <dcterms:modified xsi:type="dcterms:W3CDTF">2020-12-13T11:46:15Z</dcterms:modified>
</cp:coreProperties>
</file>