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394" r:id="rId27"/>
    <p:sldId id="395" r:id="rId28"/>
    <p:sldId id="396" r:id="rId29"/>
    <p:sldId id="397" r:id="rId30"/>
    <p:sldId id="398" r:id="rId31"/>
    <p:sldId id="399" r:id="rId32"/>
    <p:sldId id="400" r:id="rId33"/>
    <p:sldId id="401" r:id="rId34"/>
    <p:sldId id="402" r:id="rId35"/>
    <p:sldId id="403" r:id="rId36"/>
    <p:sldId id="404" r:id="rId37"/>
    <p:sldId id="405" r:id="rId38"/>
    <p:sldId id="406" r:id="rId39"/>
    <p:sldId id="407" r:id="rId40"/>
    <p:sldId id="408" r:id="rId41"/>
    <p:sldId id="409" r:id="rId42"/>
    <p:sldId id="410" r:id="rId43"/>
    <p:sldId id="411" r:id="rId44"/>
    <p:sldId id="412" r:id="rId45"/>
    <p:sldId id="413" r:id="rId46"/>
    <p:sldId id="414" r:id="rId47"/>
    <p:sldId id="415" r:id="rId48"/>
    <p:sldId id="416" r:id="rId49"/>
    <p:sldId id="417" r:id="rId50"/>
    <p:sldId id="418" r:id="rId51"/>
    <p:sldId id="419" r:id="rId52"/>
    <p:sldId id="420" r:id="rId53"/>
    <p:sldId id="421" r:id="rId54"/>
    <p:sldId id="375" r:id="rId55"/>
    <p:sldId id="376" r:id="rId56"/>
    <p:sldId id="377" r:id="rId57"/>
    <p:sldId id="378" r:id="rId58"/>
    <p:sldId id="379" r:id="rId59"/>
    <p:sldId id="380" r:id="rId60"/>
    <p:sldId id="381" r:id="rId61"/>
    <p:sldId id="382" r:id="rId62"/>
    <p:sldId id="383" r:id="rId63"/>
    <p:sldId id="384" r:id="rId64"/>
    <p:sldId id="385" r:id="rId65"/>
    <p:sldId id="386" r:id="rId66"/>
    <p:sldId id="387" r:id="rId67"/>
    <p:sldId id="388" r:id="rId68"/>
    <p:sldId id="389" r:id="rId69"/>
    <p:sldId id="390" r:id="rId70"/>
    <p:sldId id="391" r:id="rId71"/>
    <p:sldId id="392" r:id="rId72"/>
    <p:sldId id="374" r:id="rId7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éta Školoudová" initials="MŠ" lastIdx="1" clrIdx="0">
    <p:extLst>
      <p:ext uri="{19B8F6BF-5375-455C-9EA6-DF929625EA0E}">
        <p15:presenceInfo xmlns:p15="http://schemas.microsoft.com/office/powerpoint/2012/main" userId="de6234cdcd19ef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7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8C639-60B1-4017-BE8C-726EBB34D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DF8DFF-850E-4E77-A1DF-4B30F5BFC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5752FE-4A6A-4E49-AC0A-56BC3B7B1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E95FE7-40F9-47FB-A059-A23071FD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33DF24-ADA9-436E-9C4B-ACB00165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47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77E39-08FC-4870-A526-24C702869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0FFA2E-3581-4C6E-98C3-787068CF8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534F73-743B-465A-828E-D9B7BCE04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D6A587-AA7B-44A4-A289-E7AE6638D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507759-F0D6-4879-9891-85C57B272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98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7DC42EE-8694-4659-9AED-FEF1875AE7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D8385F-B84E-4DCF-8241-57B14A8C9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D7BCEC-5D29-48A9-828F-BAA99E8F1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422B4A-7F61-4510-A898-E73E3DE9F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6A3B48-C149-4A38-8046-3A1ACB8A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98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B0FFE-908B-4D22-9595-E829C2D5C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AA0CF1-D08B-42A0-8F2B-63A1A79DC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94041E-3D08-4404-94F3-A1DBACE87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A2593D-8BF1-4DFD-81B6-6F7B8D87D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4CAF47-055C-48B2-B340-73970F53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69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24131-4899-4A0A-BE7C-D48CDF91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4608B3-A6E0-4B6C-9EAF-2D7CD1FF2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D7D1D5-7BD1-401A-A212-C260E3EB9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3F15AE-B094-49D2-82BB-F4CD3931F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834415-C2BF-4BAE-AAF8-4A1FE998C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0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BE3AB-8F88-48F2-B9C0-80E298D47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3C14AB-2445-4638-9297-99ED41D9D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FFC5DC-0630-4FCE-BF42-69D12FDA2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E4AF46-8EBF-4D9E-9490-C5144F24B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9D628C-6649-4121-BA35-FFB739FA0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C79966-7931-4FFB-ABBA-D584201BD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0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7565D4-5F51-42DD-AC39-2B110AEEB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42BA67-AD64-461F-BEA3-CF1DF7E59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227FDE-F4CA-4388-8448-699884F89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97AF34E-EDB2-4AFA-A5F0-B46529C998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2E8FFF8-3154-40E1-AC95-7300C7185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EFD3B73-B3E9-461C-8066-070E7D011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2B34D3A-5253-41E3-A5F8-181E32C4B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36ACD8B-5D6F-49B1-A6BE-08843D3AB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02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0E75F-7480-4790-B9B4-0198AFD3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27159FF-7E35-45D8-B480-FDBAD5132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2397AC7-51BB-454E-82EC-99696F46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651532-1CBA-4C41-9E46-6F865A420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55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3141210-A33B-4EB1-B297-8D85E36ED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91BF7ED-8883-44C4-8DE5-1CA4CCCE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6C32BC-16AC-4FDD-9ED8-82027879A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1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C6B48-36BC-4DDF-AAE4-0789255F9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894631-04E2-476E-A935-7E71A88F1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6CE508C-ACE9-4EBB-87F8-C95E5C4E8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A72742-008A-420D-A520-04A032F63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D670A8-F319-48B1-9DC7-9FB8DB51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E13E3D-E3DA-4064-B6E2-1FD566B9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7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B5FF0-CE53-4285-A7B6-DFEE619B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BEC425C-C672-41C7-B0B3-C15F286EB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43CD654-AFD9-40E8-A5D8-9366497D7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B5ECE8-794F-4CEA-ADFE-3983FA58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C19444-91D9-42EF-B7D0-EA4CE41AD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304C-97FE-44AC-9AC7-28CDFA4F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53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34D66AB-815C-44CF-AC18-28B0A5396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658098-A293-4BB4-BF04-C3DB0AF04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BE92E6-9F5B-4944-AA26-0642175778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AAC66-AB0F-4234-99AF-4FA686A5BCF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213C32-216C-4233-8B9C-E2529D804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43B20C-EAA8-4975-BAFF-0EC8B1941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190E3-4C1B-433B-8EBD-A79F2B0F8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86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B2F55-3EA9-41FA-9677-056FE9781B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Ošetřovatelský proces u ženy s nádory pohlavních orgánů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EB2929-FABB-49D6-BF19-0B05154456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Markéta Školoudová</a:t>
            </a:r>
          </a:p>
        </p:txBody>
      </p:sp>
    </p:spTree>
    <p:extLst>
      <p:ext uri="{BB962C8B-B14F-4D97-AF65-F5344CB8AC3E}">
        <p14:creationId xmlns:p14="http://schemas.microsoft.com/office/powerpoint/2010/main" val="304859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6D7DCE-FBD5-43A7-AD8B-F67D260B5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nádorů podle TNM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D9AFBF-F56E-45A1-AB9E-661E241D7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vypracovaná WHO)</a:t>
            </a:r>
          </a:p>
          <a:p>
            <a:pPr marL="0" indent="0">
              <a:buNone/>
            </a:pPr>
            <a:r>
              <a:rPr lang="cs-CZ" dirty="0"/>
              <a:t>3 složky anatomického popisu (Tumor, Nodus, Metastáza)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 (tumor) – velikost primárního nádoru</a:t>
            </a:r>
          </a:p>
          <a:p>
            <a:pPr marL="0" indent="0">
              <a:buNone/>
            </a:pPr>
            <a:r>
              <a:rPr lang="cs-CZ" dirty="0"/>
              <a:t>N (nodus) – přítomnost nebo nepřítomnost metastáz v regionálních  </a:t>
            </a:r>
          </a:p>
          <a:p>
            <a:pPr marL="0" indent="0">
              <a:buNone/>
            </a:pPr>
            <a:r>
              <a:rPr lang="cs-CZ" dirty="0"/>
              <a:t>                      lymfatických uzlinách</a:t>
            </a:r>
          </a:p>
          <a:p>
            <a:pPr marL="0" indent="0">
              <a:buNone/>
            </a:pPr>
            <a:r>
              <a:rPr lang="cs-CZ" dirty="0"/>
              <a:t>M (metastáza) - přítomnost nebo </a:t>
            </a:r>
            <a:r>
              <a:rPr lang="cs-CZ"/>
              <a:t>nepřítomnost vzdálených </a:t>
            </a:r>
            <a:r>
              <a:rPr lang="cs-CZ" dirty="0"/>
              <a:t>metastáz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607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4A8F3-75AF-4C8B-A387-338B2FD0C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0573B2-CEF7-465B-95EC-DA6D8F94F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Z nejrůznějších příčin, </a:t>
            </a:r>
            <a:r>
              <a:rPr lang="cs-CZ" dirty="0" err="1"/>
              <a:t>nejč</a:t>
            </a:r>
            <a:r>
              <a:rPr lang="cs-CZ" dirty="0"/>
              <a:t>. z důvodu šíření nádoru do dalších systémů (močový systém, GIT), metabolických změn způsobených přítomností zhoubného nádoru, onkologické léčby</a:t>
            </a:r>
          </a:p>
          <a:p>
            <a:r>
              <a:rPr lang="cs-CZ" dirty="0"/>
              <a:t>prorůstání nádoru do okolních tkání, metastázy</a:t>
            </a:r>
          </a:p>
          <a:p>
            <a:r>
              <a:rPr lang="cs-CZ" dirty="0"/>
              <a:t>sterilita</a:t>
            </a:r>
          </a:p>
          <a:p>
            <a:r>
              <a:rPr lang="cs-CZ" dirty="0"/>
              <a:t>nežádoucí účinky radioterapie, chemoterapie (slabost, malátnost, bolesti hlavy, únava, nauzea, zvracení, průjmy, slizniční reakce, postižení GIT, ledvin, kůže, nervů, krve)</a:t>
            </a:r>
          </a:p>
          <a:p>
            <a:r>
              <a:rPr lang="cs-CZ" dirty="0"/>
              <a:t>Kachexie, anorexie</a:t>
            </a:r>
          </a:p>
          <a:p>
            <a:r>
              <a:rPr lang="cs-CZ" dirty="0"/>
              <a:t>bolest</a:t>
            </a:r>
          </a:p>
          <a:p>
            <a:r>
              <a:rPr lang="cs-CZ" dirty="0"/>
              <a:t>psychosociální dopad (viz. přednáška ETICKÉ ASPEKTY ONKOLOGICKÉ DG., KOMUNIKACE S ONKOLOGICKY NEMOCNÝM PACIENTEM)</a:t>
            </a:r>
          </a:p>
          <a:p>
            <a:r>
              <a:rPr lang="cs-CZ" dirty="0"/>
              <a:t>potrat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7629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C14D3-69D8-4D1E-9D83-D8FD0CB3A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Symptomatologie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50EFF4-CB72-4111-A100-38485E8CF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Příznaky onemocnění závislé na:</a:t>
            </a:r>
          </a:p>
          <a:p>
            <a:r>
              <a:rPr lang="cs-CZ" dirty="0"/>
              <a:t>typu</a:t>
            </a:r>
          </a:p>
          <a:p>
            <a:r>
              <a:rPr lang="cs-CZ" dirty="0"/>
              <a:t>lokalizaci</a:t>
            </a:r>
          </a:p>
          <a:p>
            <a:r>
              <a:rPr lang="cs-CZ" dirty="0"/>
              <a:t>velikosti nádoru.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prvních stadiích se nemusí klinicky projevovat, nepůsobí obtíže, jsou náhodně objeveny při gynekologickém vyšetření, jindy naopak mohou být příznaky velmi „pestré“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191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4B6C8-BF68-4C7C-B3A2-EF652421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Symptomatologie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34D84-9496-46CC-B5DE-DDC869C99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Podezřelé příznaky:</a:t>
            </a:r>
          </a:p>
          <a:p>
            <a:r>
              <a:rPr lang="cs-CZ" dirty="0"/>
              <a:t>Kontaktní krvácení</a:t>
            </a:r>
          </a:p>
          <a:p>
            <a:r>
              <a:rPr lang="cs-CZ" dirty="0"/>
              <a:t>Úporný pruritus a pálení v postižené oblasti</a:t>
            </a:r>
          </a:p>
          <a:p>
            <a:r>
              <a:rPr lang="cs-CZ" dirty="0"/>
              <a:t>Nepravidelné krvácení (krvácení v menopauze)</a:t>
            </a:r>
          </a:p>
          <a:p>
            <a:r>
              <a:rPr lang="cs-CZ" dirty="0"/>
              <a:t>Změny pigmentace</a:t>
            </a:r>
          </a:p>
          <a:p>
            <a:r>
              <a:rPr lang="cs-CZ" dirty="0"/>
              <a:t>Ulkus lokalizovaný v oblasti stydkých pysků</a:t>
            </a:r>
          </a:p>
          <a:p>
            <a:r>
              <a:rPr lang="cs-CZ" dirty="0"/>
              <a:t>Vodnatý zapáchající výtok, bolesti</a:t>
            </a:r>
          </a:p>
          <a:p>
            <a:r>
              <a:rPr lang="cs-CZ" dirty="0"/>
              <a:t>Dysurie</a:t>
            </a:r>
          </a:p>
          <a:p>
            <a:r>
              <a:rPr lang="cs-CZ" dirty="0"/>
              <a:t>Obtíže při stolici (tenesmy)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666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6154E-DA46-4C57-AD50-ED6572816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Symptomatologie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E14B2A-BA04-4E2F-BA86-EB9AADFAB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Gastrointestinální potíže</a:t>
            </a:r>
          </a:p>
          <a:p>
            <a:r>
              <a:rPr lang="cs-CZ" dirty="0"/>
              <a:t>Tlak na močový měchýř</a:t>
            </a:r>
          </a:p>
          <a:p>
            <a:r>
              <a:rPr lang="cs-CZ" dirty="0"/>
              <a:t>Tlak na </a:t>
            </a:r>
            <a:r>
              <a:rPr lang="cs-CZ" dirty="0" err="1"/>
              <a:t>rectum</a:t>
            </a:r>
            <a:r>
              <a:rPr lang="cs-CZ" dirty="0"/>
              <a:t> vyvolávací obstipaci</a:t>
            </a:r>
          </a:p>
          <a:p>
            <a:r>
              <a:rPr lang="cs-CZ" dirty="0"/>
              <a:t>Známky peritoneálního dráždění</a:t>
            </a:r>
          </a:p>
          <a:p>
            <a:r>
              <a:rPr lang="cs-CZ" dirty="0"/>
              <a:t>V pozdních stadiích ascites, kachexie, příznaky intoxikace organismu v důsledku rozpadu nádoru</a:t>
            </a:r>
          </a:p>
        </p:txBody>
      </p:sp>
    </p:spTree>
    <p:extLst>
      <p:ext uri="{BB962C8B-B14F-4D97-AF65-F5344CB8AC3E}">
        <p14:creationId xmlns:p14="http://schemas.microsoft.com/office/powerpoint/2010/main" val="2548164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064A3-AE20-4D5D-982F-F1B219CD5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A8DF5C-3464-48AD-A3B5-3DFFCF817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Anamnéza</a:t>
            </a:r>
          </a:p>
          <a:p>
            <a:r>
              <a:rPr lang="cs-CZ" dirty="0"/>
              <a:t>Klinické gynekologické vyšetření</a:t>
            </a:r>
          </a:p>
          <a:p>
            <a:r>
              <a:rPr lang="cs-CZ" dirty="0"/>
              <a:t>Kolposkopie</a:t>
            </a:r>
          </a:p>
          <a:p>
            <a:r>
              <a:rPr lang="cs-CZ" dirty="0"/>
              <a:t>Onkologická cytologie – stěr z děložního čípku</a:t>
            </a:r>
          </a:p>
          <a:p>
            <a:r>
              <a:rPr lang="cs-CZ" dirty="0"/>
              <a:t>Ultrazvuk</a:t>
            </a:r>
          </a:p>
          <a:p>
            <a:r>
              <a:rPr lang="cs-CZ" dirty="0"/>
              <a:t>Biopsie (odběr tkáně ze </a:t>
            </a:r>
            <a:r>
              <a:rPr lang="cs-CZ" dirty="0" err="1"/>
              <a:t>susp.ložiska</a:t>
            </a:r>
            <a:r>
              <a:rPr lang="cs-CZ" dirty="0"/>
              <a:t>, následně histologické vyšetření)</a:t>
            </a:r>
          </a:p>
          <a:p>
            <a:r>
              <a:rPr lang="cs-CZ" dirty="0"/>
              <a:t>Potvrzení dg. ze vzorku tumorózní tkáně získaného </a:t>
            </a:r>
            <a:r>
              <a:rPr lang="cs-CZ" dirty="0" err="1"/>
              <a:t>nejč</a:t>
            </a:r>
            <a:r>
              <a:rPr lang="cs-CZ" dirty="0"/>
              <a:t>. kyretáží hrdla a těla děložního, </a:t>
            </a:r>
            <a:r>
              <a:rPr lang="cs-CZ" dirty="0" err="1"/>
              <a:t>hysteroskopií</a:t>
            </a:r>
            <a:r>
              <a:rPr lang="cs-CZ" dirty="0"/>
              <a:t>, laparoskopií, laparotomií, punkcí, excizí</a:t>
            </a:r>
          </a:p>
        </p:txBody>
      </p:sp>
    </p:spTree>
    <p:extLst>
      <p:ext uri="{BB962C8B-B14F-4D97-AF65-F5344CB8AC3E}">
        <p14:creationId xmlns:p14="http://schemas.microsoft.com/office/powerpoint/2010/main" val="926159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48E8D-78F5-4841-811F-7E288301A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786833-22E4-44A2-BC73-8AD9630F4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Laboratorní vyšetření krve na Tu markery (= enzymy produkované nádorovými buňkami)</a:t>
            </a:r>
          </a:p>
          <a:p>
            <a:r>
              <a:rPr lang="cs-CZ" dirty="0"/>
              <a:t>Magnetická rezonance</a:t>
            </a:r>
          </a:p>
          <a:p>
            <a:r>
              <a:rPr lang="cs-CZ" dirty="0"/>
              <a:t>CT malé pánve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Základní dg. vychází ze </a:t>
            </a:r>
            <a:r>
              <a:rPr lang="cs-CZ" b="1" dirty="0"/>
              <a:t>stanovení histologického typu nádoru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typizace </a:t>
            </a:r>
            <a:r>
              <a:rPr lang="cs-CZ" i="1" dirty="0"/>
              <a:t>(</a:t>
            </a:r>
            <a:r>
              <a:rPr lang="cs-CZ" i="1" dirty="0" err="1"/>
              <a:t>typing</a:t>
            </a:r>
            <a:r>
              <a:rPr lang="cs-CZ" i="1" dirty="0"/>
              <a:t>),</a:t>
            </a:r>
          </a:p>
          <a:p>
            <a:pPr>
              <a:buFontTx/>
              <a:buChar char="-"/>
            </a:pPr>
            <a:r>
              <a:rPr lang="cs-CZ" dirty="0"/>
              <a:t>rozsah nádoru (</a:t>
            </a:r>
            <a:r>
              <a:rPr lang="cs-CZ" i="1" dirty="0" err="1"/>
              <a:t>staging</a:t>
            </a:r>
            <a:r>
              <a:rPr lang="cs-CZ" i="1" dirty="0"/>
              <a:t>),</a:t>
            </a:r>
          </a:p>
          <a:p>
            <a:pPr>
              <a:buFontTx/>
              <a:buChar char="-"/>
            </a:pPr>
            <a:r>
              <a:rPr lang="cs-CZ" dirty="0"/>
              <a:t>stupeň diferenciace nádoru (</a:t>
            </a:r>
            <a:r>
              <a:rPr lang="cs-CZ" i="1" dirty="0" err="1"/>
              <a:t>grading</a:t>
            </a:r>
            <a:r>
              <a:rPr lang="cs-CZ" i="1" dirty="0"/>
              <a:t>).</a:t>
            </a:r>
          </a:p>
          <a:p>
            <a:pPr marL="0" indent="0">
              <a:buNone/>
            </a:pPr>
            <a:r>
              <a:rPr lang="cs-CZ" i="1" dirty="0"/>
              <a:t>→ </a:t>
            </a:r>
            <a:r>
              <a:rPr lang="cs-CZ" b="1" dirty="0"/>
              <a:t>stanovení terapie a odhad prognózy</a:t>
            </a:r>
          </a:p>
        </p:txBody>
      </p:sp>
    </p:spTree>
    <p:extLst>
      <p:ext uri="{BB962C8B-B14F-4D97-AF65-F5344CB8AC3E}">
        <p14:creationId xmlns:p14="http://schemas.microsoft.com/office/powerpoint/2010/main" val="189985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3A7F1-158F-4815-BAB0-AC472E674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25135-59BE-4DB9-8774-770DC68A9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Závisí na typu nádoru, lokalizaci, velikosti, zdravotním stavu nemocné</a:t>
            </a:r>
          </a:p>
          <a:p>
            <a:pPr marL="0" indent="0">
              <a:buNone/>
            </a:pPr>
            <a:r>
              <a:rPr lang="cs-CZ" dirty="0"/>
              <a:t>Musí být komplexní, většinou se jedná o kombinaci níže uvedených způsobů → dosažení co nejlepšího výsledku terapie</a:t>
            </a:r>
          </a:p>
          <a:p>
            <a:r>
              <a:rPr lang="cs-CZ" dirty="0"/>
              <a:t>Chirurgická </a:t>
            </a:r>
            <a:r>
              <a:rPr lang="cs-CZ" dirty="0" err="1"/>
              <a:t>th</a:t>
            </a:r>
            <a:r>
              <a:rPr lang="cs-CZ" dirty="0"/>
              <a:t>. – radikální odstranění celého nádoru</a:t>
            </a:r>
          </a:p>
          <a:p>
            <a:r>
              <a:rPr lang="cs-CZ" dirty="0"/>
              <a:t>Konzervativní – chemoterapie, radioterapie, hormonální </a:t>
            </a:r>
            <a:r>
              <a:rPr lang="cs-CZ" dirty="0" err="1"/>
              <a:t>th</a:t>
            </a:r>
            <a:r>
              <a:rPr lang="cs-CZ" dirty="0"/>
              <a:t>., imunoterapie.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Důležitá je také odborná psychologická pomoc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947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D3644-61A7-4C26-88FE-94C9CF815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27E3A-E2F0-45A2-B114-CC3650E7C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77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Využívá vyšší citlivosti nádorových buněk na radioaktivní záření než zdravá tkáň</a:t>
            </a:r>
          </a:p>
          <a:p>
            <a:r>
              <a:rPr lang="cs-CZ" dirty="0" err="1"/>
              <a:t>Teleterapie</a:t>
            </a:r>
            <a:r>
              <a:rPr lang="cs-CZ" dirty="0"/>
              <a:t> – vnější ozařování, kdy je zdroj záření umístěn v určité vzdálenosti od těla pacientky</a:t>
            </a:r>
          </a:p>
          <a:p>
            <a:r>
              <a:rPr lang="cs-CZ" dirty="0" err="1"/>
              <a:t>Brychyterapie</a:t>
            </a:r>
            <a:r>
              <a:rPr lang="cs-CZ" dirty="0"/>
              <a:t> – zářič je zaváděn přímo do oblasti nádorového ložiska, je pokračováním léčby onkologicky nemocných pacientek, které předcházela chirurgická léčba a </a:t>
            </a:r>
            <a:r>
              <a:rPr lang="cs-CZ" dirty="0" err="1"/>
              <a:t>teleterapie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905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27439-CA6F-4F94-AE12-35B2526F5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Chemoterapie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18D598-90BE-4017-9B01-5A036B2F3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= podávání léků s cytotoxickým účinkem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Cytostatika</a:t>
            </a:r>
            <a:r>
              <a:rPr lang="cs-CZ" dirty="0"/>
              <a:t> – látky, které zastavují buněčné dělení a ničí buňky tím, že poškozují jejich genetickou informaci (nádorové buňky jsou účinky cytostatik poškozovány více než zdravé buňky díky rychlejšímu dělení nádorových buněk)</a:t>
            </a:r>
          </a:p>
          <a:p>
            <a:pPr marL="0" indent="0">
              <a:buNone/>
            </a:pPr>
            <a:r>
              <a:rPr lang="cs-CZ" dirty="0"/>
              <a:t>Při využití cytostatik v léčbě je nutné přihlížet k funkci jater a ledvin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Principem léčby je podávání cytostatik v takových intervalech, aby v pauze mezi aplikacemi nedošlo k nárůstu nádorových buněk, ale aby se po každém podání počet nádorových buněk zmenšoval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27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85EDF-A046-420F-8EDA-F10A4D1B8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Etiopatogeneze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14D5E-87C2-4B06-A150-67CE6F717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Gynekologické nádory – patřím k častým onemocněním</a:t>
            </a:r>
          </a:p>
          <a:p>
            <a:pPr marL="0" indent="0">
              <a:buNone/>
            </a:pPr>
            <a:r>
              <a:rPr lang="cs-CZ" dirty="0"/>
              <a:t>postihují ženy ve všech obdobích života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Dělení nádorů z různých hledisek:</a:t>
            </a:r>
          </a:p>
          <a:p>
            <a:r>
              <a:rPr lang="cs-CZ" dirty="0"/>
              <a:t>zhoubné x nezhoubné (existuje i skupina nádorů hraničních),</a:t>
            </a:r>
          </a:p>
          <a:p>
            <a:r>
              <a:rPr lang="cs-CZ" dirty="0"/>
              <a:t>hormonálně aktivní x inaktivní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Výběr nádorů do prezentace ovlivněn zejm. jejich četností výskytu a závažností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268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B77F8-9A70-469B-B675-63CB0D52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Chemoterapie – způsob aplikace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63E074-7619-4961-B562-94CB74CCF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Perorální</a:t>
            </a:r>
          </a:p>
          <a:p>
            <a:r>
              <a:rPr lang="cs-CZ" dirty="0"/>
              <a:t>U cytostatik, která jsou dobře vstřebatelná a nedráždí GIT</a:t>
            </a:r>
          </a:p>
          <a:p>
            <a:r>
              <a:rPr lang="cs-CZ" dirty="0"/>
              <a:t>Nutné dodržovat doporučení pro podání – např. závislost na jídle (např. Cyklofosfamid po jídle, nalačno </a:t>
            </a:r>
            <a:r>
              <a:rPr lang="cs-CZ" dirty="0" err="1"/>
              <a:t>Alkeran</a:t>
            </a:r>
            <a:r>
              <a:rPr lang="cs-CZ" dirty="0"/>
              <a:t>, mezi jídlem </a:t>
            </a:r>
            <a:r>
              <a:rPr lang="cs-CZ" dirty="0" err="1"/>
              <a:t>Tioguanim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b="1" dirty="0"/>
              <a:t>Intravenózní</a:t>
            </a:r>
          </a:p>
          <a:p>
            <a:r>
              <a:rPr lang="cs-CZ" dirty="0"/>
              <a:t>Nejčastější způsob aplikace cytostatik</a:t>
            </a:r>
          </a:p>
          <a:p>
            <a:r>
              <a:rPr lang="cs-CZ" dirty="0"/>
              <a:t>Lze podávat v bolusu </a:t>
            </a:r>
            <a:r>
              <a:rPr lang="cs-CZ" dirty="0" err="1"/>
              <a:t>i.v.inj</a:t>
            </a:r>
            <a:r>
              <a:rPr lang="cs-CZ" dirty="0"/>
              <a:t>., ve formě mini-infuze, několikahodinové infuze, kontinuálně několikadenní infuze</a:t>
            </a:r>
          </a:p>
          <a:p>
            <a:r>
              <a:rPr lang="cs-CZ" dirty="0"/>
              <a:t>Do periferního řečiště přes </a:t>
            </a:r>
            <a:r>
              <a:rPr lang="cs-CZ" dirty="0" err="1"/>
              <a:t>flexilu</a:t>
            </a:r>
            <a:endParaRPr lang="cs-CZ" dirty="0"/>
          </a:p>
          <a:p>
            <a:r>
              <a:rPr lang="cs-CZ" dirty="0"/>
              <a:t>Do centrálního řečiště – do centrálního katetru, do venózního </a:t>
            </a:r>
            <a:r>
              <a:rPr lang="cs-CZ" dirty="0" err="1"/>
              <a:t>implantabilního</a:t>
            </a:r>
            <a:r>
              <a:rPr lang="cs-CZ" dirty="0"/>
              <a:t> portu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599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25183-069F-4966-BA0F-DBB9BD368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Chemoterapie – způsob aplikace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F9DDA5-94C3-407B-9E2D-312FB8A7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Regionální</a:t>
            </a:r>
          </a:p>
          <a:p>
            <a:r>
              <a:rPr lang="cs-CZ" dirty="0"/>
              <a:t>Do páteřního kanálu cestou lumbální punkce</a:t>
            </a:r>
          </a:p>
          <a:p>
            <a:r>
              <a:rPr lang="cs-CZ" dirty="0"/>
              <a:t>Do pohrudniční nebo břišní dutiny s nádorovým výpotkem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58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DC29F-D6B7-4D3D-84C5-C72A79490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chemoterapií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F1654C-AE67-4C3D-AB9C-AD4FE306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b="1" dirty="0"/>
              <a:t>Kurativní chemoterapie</a:t>
            </a:r>
          </a:p>
          <a:p>
            <a:r>
              <a:rPr lang="cs-CZ" dirty="0"/>
              <a:t>cíl – vyléčit nemocného</a:t>
            </a:r>
          </a:p>
          <a:p>
            <a:r>
              <a:rPr lang="cs-CZ" dirty="0"/>
              <a:t>např. u akutní leukemie, </a:t>
            </a:r>
            <a:r>
              <a:rPr lang="cs-CZ" dirty="0" err="1"/>
              <a:t>Hodchinova</a:t>
            </a:r>
            <a:r>
              <a:rPr lang="cs-CZ" dirty="0"/>
              <a:t> choroba, pacienti s nádory varlat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b="1" dirty="0"/>
              <a:t>Adjuvantní chemoterapie</a:t>
            </a:r>
          </a:p>
          <a:p>
            <a:r>
              <a:rPr lang="cs-CZ" dirty="0"/>
              <a:t>podávání cytostatik nemocným, u kterých byl chirurgicky odstraněn nádor a u nichž není další nádorová tkáň dostupnými dg. Postupy prokazatelná</a:t>
            </a:r>
          </a:p>
          <a:p>
            <a:r>
              <a:rPr lang="cs-CZ" dirty="0"/>
              <a:t>předpokládá se existence </a:t>
            </a:r>
            <a:r>
              <a:rPr lang="cs-CZ" dirty="0" err="1"/>
              <a:t>mikrometastáz</a:t>
            </a:r>
            <a:r>
              <a:rPr lang="cs-CZ" dirty="0"/>
              <a:t>, které má tato </a:t>
            </a:r>
            <a:r>
              <a:rPr lang="cs-CZ" dirty="0" err="1"/>
              <a:t>th</a:t>
            </a:r>
            <a:r>
              <a:rPr lang="cs-CZ" dirty="0"/>
              <a:t>. zničit (např. u karcinomu prsu)</a:t>
            </a:r>
          </a:p>
        </p:txBody>
      </p:sp>
    </p:spTree>
    <p:extLst>
      <p:ext uri="{BB962C8B-B14F-4D97-AF65-F5344CB8AC3E}">
        <p14:creationId xmlns:p14="http://schemas.microsoft.com/office/powerpoint/2010/main" val="2759235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7F9E3-E1C4-4152-8778-9E8F031BE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chemoterapií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192AD-0169-4687-AA0A-1D2DAAF20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65" y="1896646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3. </a:t>
            </a:r>
            <a:r>
              <a:rPr lang="cs-CZ" b="1" dirty="0"/>
              <a:t>Neadjuvantní léčba</a:t>
            </a:r>
          </a:p>
          <a:p>
            <a:r>
              <a:rPr lang="cs-CZ" dirty="0"/>
              <a:t>podání cytostatik před vlastní operací nádoru</a:t>
            </a:r>
          </a:p>
          <a:p>
            <a:r>
              <a:rPr lang="cs-CZ" dirty="0"/>
              <a:t>cílem je zmenšení lokálně pokročilého tumoru a zničení případných </a:t>
            </a:r>
            <a:r>
              <a:rPr lang="cs-CZ" dirty="0" err="1"/>
              <a:t>mikrometastáz</a:t>
            </a:r>
            <a:endParaRPr lang="cs-CZ" dirty="0"/>
          </a:p>
          <a:p>
            <a:r>
              <a:rPr lang="cs-CZ" dirty="0"/>
              <a:t>hlavním cílem je změnit neoperabilní nádor v operabilní</a:t>
            </a:r>
          </a:p>
          <a:p>
            <a:pPr marL="0" indent="0">
              <a:buNone/>
            </a:pPr>
            <a:r>
              <a:rPr lang="cs-CZ" b="1" dirty="0"/>
              <a:t>4. Paliativní chemoterapie</a:t>
            </a:r>
          </a:p>
          <a:p>
            <a:r>
              <a:rPr lang="cs-CZ" dirty="0"/>
              <a:t>ke zmenšení tumoru a ke zmírnění příznaků způsobených tumorem</a:t>
            </a:r>
          </a:p>
          <a:p>
            <a:r>
              <a:rPr lang="cs-CZ" dirty="0"/>
              <a:t>cílem je zlepšení kvality života nemocného, prodloužení života, ne úplné vyléčení (tato th.by ale neměla zhoršovat kvalitu života)</a:t>
            </a:r>
          </a:p>
          <a:p>
            <a:r>
              <a:rPr lang="cs-CZ" dirty="0"/>
              <a:t>paliativní indikace je v onkologii nejčastější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537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5AC22-31E3-4727-8161-F3FC45376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přípravy cytostatik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6B19BC-1EC0-46A9-9F39-EDD2E1F4C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kvalifikovaný a vyškolený personál</a:t>
            </a:r>
          </a:p>
          <a:p>
            <a:r>
              <a:rPr lang="cs-CZ" dirty="0"/>
              <a:t>Ve speciálně vybavených prostorech (lékárna)</a:t>
            </a:r>
          </a:p>
          <a:p>
            <a:r>
              <a:rPr lang="cs-CZ" dirty="0"/>
              <a:t>Pracovník, který aplikuje cytostatika, musí používat ochranné pomůcky (ochranný oděv  - empír, čepici, ústenku, nitrilové rukavice, pracovní obuv)</a:t>
            </a:r>
          </a:p>
          <a:p>
            <a:r>
              <a:rPr lang="cs-CZ" dirty="0"/>
              <a:t>Používají se jednorázové pomůcky</a:t>
            </a:r>
          </a:p>
        </p:txBody>
      </p:sp>
    </p:spTree>
    <p:extLst>
      <p:ext uri="{BB962C8B-B14F-4D97-AF65-F5344CB8AC3E}">
        <p14:creationId xmlns:p14="http://schemas.microsoft.com/office/powerpoint/2010/main" val="3226065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C6F2C-9F08-49D6-A0B0-5AA64261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645B8-C78B-46A5-A9A6-71F181196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err="1"/>
              <a:t>Paravenózní</a:t>
            </a:r>
            <a:r>
              <a:rPr lang="cs-CZ" b="1" dirty="0"/>
              <a:t> aplikace</a:t>
            </a:r>
          </a:p>
          <a:p>
            <a:pPr marL="0" indent="0">
              <a:buNone/>
            </a:pPr>
            <a:r>
              <a:rPr lang="cs-CZ" b="1" dirty="0"/>
              <a:t>Projevy nežádoucích účinků cytostatik:</a:t>
            </a:r>
          </a:p>
          <a:p>
            <a:r>
              <a:rPr lang="cs-CZ" dirty="0"/>
              <a:t>Poškození krvetvorby (leukopenie, anemie, trombocytopenie)</a:t>
            </a:r>
          </a:p>
          <a:p>
            <a:r>
              <a:rPr lang="cs-CZ" dirty="0"/>
              <a:t>Nauzea a zvracení</a:t>
            </a:r>
          </a:p>
          <a:p>
            <a:r>
              <a:rPr lang="cs-CZ" dirty="0"/>
              <a:t>Průjem a zácpa (průjem může přejít do zácpy až ileózního stavu)</a:t>
            </a:r>
          </a:p>
          <a:p>
            <a:r>
              <a:rPr lang="cs-CZ" dirty="0" err="1"/>
              <a:t>Kardiotoxicita</a:t>
            </a:r>
            <a:r>
              <a:rPr lang="cs-CZ" dirty="0"/>
              <a:t> (arytmie, projevy ischemie, rozvoj srdečního selhání)</a:t>
            </a:r>
          </a:p>
          <a:p>
            <a:r>
              <a:rPr lang="cs-CZ" dirty="0" err="1"/>
              <a:t>Hepatotoxicita</a:t>
            </a:r>
            <a:r>
              <a:rPr lang="cs-CZ" dirty="0"/>
              <a:t> (uzávěr </a:t>
            </a:r>
            <a:r>
              <a:rPr lang="cs-CZ" dirty="0" err="1"/>
              <a:t>hepatálních</a:t>
            </a:r>
            <a:r>
              <a:rPr lang="cs-CZ" dirty="0"/>
              <a:t> žil, fibróza jater)</a:t>
            </a:r>
          </a:p>
          <a:p>
            <a:r>
              <a:rPr lang="cs-CZ" dirty="0"/>
              <a:t>Neurotoxické projevy (neuropatie, encefalopatie)</a:t>
            </a:r>
          </a:p>
          <a:p>
            <a:r>
              <a:rPr lang="cs-CZ" dirty="0"/>
              <a:t>Kožní toxicita (alopecie, kožní pigmentace v průběhu žíly)</a:t>
            </a:r>
          </a:p>
          <a:p>
            <a:r>
              <a:rPr lang="cs-CZ" dirty="0"/>
              <a:t>Oční toxicita (katarakta, edém papily, bolest, neostré vidění)</a:t>
            </a:r>
          </a:p>
          <a:p>
            <a:r>
              <a:rPr lang="cs-CZ" dirty="0"/>
              <a:t>Poškození gonád (sterilita)</a:t>
            </a:r>
          </a:p>
          <a:p>
            <a:r>
              <a:rPr lang="cs-CZ" dirty="0"/>
              <a:t>Poškození plic (plicní fibróza)</a:t>
            </a:r>
          </a:p>
          <a:p>
            <a:r>
              <a:rPr lang="cs-CZ" dirty="0"/>
              <a:t>Poškození ledvin (porucha </a:t>
            </a:r>
            <a:r>
              <a:rPr lang="cs-CZ" dirty="0" err="1"/>
              <a:t>tubárních</a:t>
            </a:r>
            <a:r>
              <a:rPr lang="cs-CZ" dirty="0"/>
              <a:t> funkcí – proteinurie, </a:t>
            </a:r>
            <a:r>
              <a:rPr lang="cs-CZ" dirty="0" err="1"/>
              <a:t>hypokalemie</a:t>
            </a:r>
            <a:r>
              <a:rPr lang="cs-CZ" dirty="0"/>
              <a:t>, hemoragická cystitida, anurie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6598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CEFD8-F304-41CA-9125-E370F0E1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Edukace onkologického pacienta s chemoterapií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0A4B4A-BEC3-4E67-9301-3DD5C42D3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Slovo edukace pochází z latinského ,,</a:t>
            </a:r>
            <a:r>
              <a:rPr lang="cs-CZ" dirty="0" err="1"/>
              <a:t>Educo</a:t>
            </a:r>
            <a:r>
              <a:rPr lang="cs-CZ" dirty="0"/>
              <a:t>, </a:t>
            </a:r>
            <a:r>
              <a:rPr lang="cs-CZ" dirty="0" err="1"/>
              <a:t>eduare</a:t>
            </a:r>
            <a:r>
              <a:rPr lang="cs-CZ" dirty="0"/>
              <a:t>“, což znamená vychovávat, vzdělávat.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Edukace znamená výchova, vzdělávací proces, předání informací, výuka nových návyků, stereotypů.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Základem edukace je komunikace</a:t>
            </a:r>
          </a:p>
        </p:txBody>
      </p:sp>
    </p:spTree>
    <p:extLst>
      <p:ext uri="{BB962C8B-B14F-4D97-AF65-F5344CB8AC3E}">
        <p14:creationId xmlns:p14="http://schemas.microsoft.com/office/powerpoint/2010/main" val="3185043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FA2CC-5BC6-4091-9391-84ECEFDA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Edukace vyžaduje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222E98-A0B8-4000-82E3-0D9978FE8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kvalitní a dobře proškolené sestry </a:t>
            </a:r>
          </a:p>
          <a:p>
            <a:r>
              <a:rPr lang="cs-CZ" dirty="0"/>
              <a:t>náležité prostory </a:t>
            </a:r>
          </a:p>
          <a:p>
            <a:r>
              <a:rPr lang="cs-CZ" dirty="0"/>
              <a:t>potřebné pomůcky (edukační materiály) </a:t>
            </a:r>
          </a:p>
          <a:p>
            <a:r>
              <a:rPr lang="cs-CZ" dirty="0"/>
              <a:t>dokumentace pomocí edukačních protokolů </a:t>
            </a:r>
          </a:p>
          <a:p>
            <a:r>
              <a:rPr lang="cs-CZ" dirty="0"/>
              <a:t>z právního hlediska absolvování edukace potvrdit podpisem (sestra i pacient) </a:t>
            </a:r>
          </a:p>
          <a:p>
            <a:r>
              <a:rPr lang="cs-CZ" dirty="0"/>
              <a:t>uplatňovat široké odborné znalosti a dovednosti </a:t>
            </a:r>
          </a:p>
          <a:p>
            <a:r>
              <a:rPr lang="cs-CZ" dirty="0"/>
              <a:t>mít na paměti individualitu lidské bytosti, která je jedinečná se svými klady i zápory </a:t>
            </a:r>
          </a:p>
          <a:p>
            <a:r>
              <a:rPr lang="cs-CZ" dirty="0"/>
              <a:t>vlídný, trpělivý a empatický přístup k pacientovi </a:t>
            </a:r>
          </a:p>
        </p:txBody>
      </p:sp>
    </p:spTree>
    <p:extLst>
      <p:ext uri="{BB962C8B-B14F-4D97-AF65-F5344CB8AC3E}">
        <p14:creationId xmlns:p14="http://schemas.microsoft.com/office/powerpoint/2010/main" val="36957854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0865E7-9912-4597-946B-8520270F1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k realizaci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94359-1429-4C0B-8395-788EF8F14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zajistit dostatek klidu, soukromí </a:t>
            </a:r>
          </a:p>
          <a:p>
            <a:r>
              <a:rPr lang="cs-CZ" dirty="0"/>
              <a:t>přistupovat individuálně </a:t>
            </a:r>
          </a:p>
          <a:p>
            <a:r>
              <a:rPr lang="cs-CZ" dirty="0"/>
              <a:t>klientovi věnovat dostatek času 23 </a:t>
            </a:r>
          </a:p>
          <a:p>
            <a:r>
              <a:rPr lang="cs-CZ" dirty="0"/>
              <a:t>vše vysvětlit, názorně ukázat </a:t>
            </a:r>
          </a:p>
          <a:p>
            <a:r>
              <a:rPr lang="cs-CZ" dirty="0"/>
              <a:t>dát prostor otázkám, zodpovědět dotazy </a:t>
            </a:r>
          </a:p>
          <a:p>
            <a:r>
              <a:rPr lang="cs-CZ" dirty="0"/>
              <a:t>dle možnosti umožnit více sezení </a:t>
            </a:r>
          </a:p>
          <a:p>
            <a:r>
              <a:rPr lang="cs-CZ" dirty="0"/>
              <a:t>přesvědčit se, zda klient všemu rozuměl</a:t>
            </a:r>
          </a:p>
        </p:txBody>
      </p:sp>
    </p:spTree>
    <p:extLst>
      <p:ext uri="{BB962C8B-B14F-4D97-AF65-F5344CB8AC3E}">
        <p14:creationId xmlns:p14="http://schemas.microsoft.com/office/powerpoint/2010/main" val="2867233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0D274-D54F-41F0-952E-8B0566477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edukace – stručná kazuistika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34F72-2670-4800-A668-43E1F02AB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Klientkou je 50-ti letá žena, hospitalizovaná na oddělení klinické onkologie s dg. Ca prsu, </a:t>
            </a:r>
          </a:p>
          <a:p>
            <a:pPr marL="0" indent="0">
              <a:buNone/>
            </a:pPr>
            <a:r>
              <a:rPr lang="cs-CZ" dirty="0"/>
              <a:t>přijata k adjuvantní chemoterapii. </a:t>
            </a:r>
          </a:p>
          <a:p>
            <a:pPr marL="0" indent="0">
              <a:buNone/>
            </a:pPr>
            <a:r>
              <a:rPr lang="cs-CZ" dirty="0"/>
              <a:t>Den hospitalizace: 2. </a:t>
            </a:r>
          </a:p>
          <a:p>
            <a:pPr marL="0" indent="0">
              <a:buNone/>
            </a:pPr>
            <a:r>
              <a:rPr lang="cs-CZ" dirty="0"/>
              <a:t>edukace probíhala individuálně, vždy za přítomnosti dcery </a:t>
            </a:r>
          </a:p>
          <a:p>
            <a:pPr marL="0" indent="0">
              <a:buNone/>
            </a:pPr>
            <a:r>
              <a:rPr lang="cs-CZ" dirty="0"/>
              <a:t>edukace probíhala na pokoji pacientky, byla na 1-lůžkovém pokoji </a:t>
            </a:r>
          </a:p>
          <a:p>
            <a:pPr marL="0" indent="0">
              <a:buNone/>
            </a:pPr>
            <a:r>
              <a:rPr lang="cs-CZ" dirty="0"/>
              <a:t>k edukaci byla použita publikace Chemoterapie a Vy- Rady pro nemocné léčené chemoterapií (VORLÍČEK, J.- ADAM, Z.- VORLÍČKOVÁ, H. Chemoterapie a rady pro nemocné léčené chemoterapií. 2. vyd. Praha: </a:t>
            </a:r>
            <a:r>
              <a:rPr lang="cs-CZ" dirty="0" err="1"/>
              <a:t>Pliva</a:t>
            </a:r>
            <a:r>
              <a:rPr lang="cs-CZ" dirty="0"/>
              <a:t>, 2001, 32s.), následně pacientka publikaci obdržela </a:t>
            </a:r>
          </a:p>
          <a:p>
            <a:pPr marL="0" indent="0">
              <a:buNone/>
            </a:pPr>
            <a:r>
              <a:rPr lang="cs-CZ" dirty="0"/>
              <a:t>edukace probíhala formou přednášky a následovala diskuze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29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6C316-0A25-4DB8-81BC-89D1DE680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279385-1530-42C5-AF1E-8CA2B980B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Pravý nádor (tumor, novotvar) </a:t>
            </a:r>
            <a:r>
              <a:rPr lang="cs-CZ" dirty="0"/>
              <a:t>– nezvratná změna tkáně, neregulovatelný růst buněk (tříděny na epitelové, mezenchymové a smíšené formy)</a:t>
            </a:r>
          </a:p>
          <a:p>
            <a:r>
              <a:rPr lang="cs-CZ" u="sng" dirty="0"/>
              <a:t>Nepravý nádor </a:t>
            </a:r>
            <a:r>
              <a:rPr lang="cs-CZ" dirty="0"/>
              <a:t>– útvar podobající se nádoru</a:t>
            </a:r>
          </a:p>
          <a:p>
            <a:r>
              <a:rPr lang="cs-CZ" u="sng" dirty="0"/>
              <a:t>Nezhoubný (benigní) nádor </a:t>
            </a:r>
            <a:r>
              <a:rPr lang="cs-CZ" dirty="0"/>
              <a:t>– roste pomalu, je ohraničený, prakticky nepředstavuje riziko, neničí okolní tkáně, nezakládají další ložiska (metastázy), většinou se sami nezhojí</a:t>
            </a:r>
          </a:p>
          <a:p>
            <a:pPr marL="0" indent="0">
              <a:buNone/>
            </a:pPr>
            <a:r>
              <a:rPr lang="cs-CZ" dirty="0"/>
              <a:t>   některé nádory nepředstavují žádné riziko, jiné mohou způsobovat </a:t>
            </a:r>
          </a:p>
          <a:p>
            <a:pPr marL="0" indent="0">
              <a:buNone/>
            </a:pPr>
            <a:r>
              <a:rPr lang="cs-CZ" dirty="0"/>
              <a:t>   značné obtíže (např. krvácení u myomů do dělohy)</a:t>
            </a:r>
          </a:p>
        </p:txBody>
      </p:sp>
    </p:spTree>
    <p:extLst>
      <p:ext uri="{BB962C8B-B14F-4D97-AF65-F5344CB8AC3E}">
        <p14:creationId xmlns:p14="http://schemas.microsoft.com/office/powerpoint/2010/main" val="36253333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59BB3-5D3F-42CF-8331-50073503C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Edukační anamnéza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407A93-4E4F-4C51-ABE5-7CC190A84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Co ví o své nemoci? </a:t>
            </a:r>
          </a:p>
          <a:p>
            <a:pPr marL="0" indent="0">
              <a:buNone/>
            </a:pPr>
            <a:r>
              <a:rPr lang="cs-CZ" dirty="0"/>
              <a:t>Klientka je o své diagnóze a prognóze informována. Ví, že po operaci musí podstoupit chemoterapii. </a:t>
            </a:r>
          </a:p>
          <a:p>
            <a:pPr marL="0" indent="0">
              <a:buNone/>
            </a:pPr>
            <a:r>
              <a:rPr lang="cs-CZ" b="1" dirty="0"/>
              <a:t>Co ví o chemoterapii? </a:t>
            </a:r>
          </a:p>
          <a:p>
            <a:pPr marL="0" indent="0">
              <a:buNone/>
            </a:pPr>
            <a:r>
              <a:rPr lang="cs-CZ" dirty="0"/>
              <a:t>Pouze to, že je to podávání infuzí. </a:t>
            </a:r>
          </a:p>
          <a:p>
            <a:pPr marL="0" indent="0">
              <a:buNone/>
            </a:pPr>
            <a:r>
              <a:rPr lang="cs-CZ" b="1" dirty="0"/>
              <a:t>Co ví o účincích chemoterapie? </a:t>
            </a:r>
          </a:p>
          <a:p>
            <a:pPr marL="0" indent="0">
              <a:buNone/>
            </a:pPr>
            <a:r>
              <a:rPr lang="cs-CZ" dirty="0"/>
              <a:t>Ví, že chemoterapie ničí nádorové buňky, o vedlejších účincích neví. </a:t>
            </a:r>
          </a:p>
          <a:p>
            <a:pPr marL="0" indent="0">
              <a:buNone/>
            </a:pPr>
            <a:r>
              <a:rPr lang="cs-CZ" b="1" dirty="0"/>
              <a:t>Kdo bude přítomen edukaci? </a:t>
            </a:r>
          </a:p>
          <a:p>
            <a:pPr marL="0" indent="0">
              <a:buNone/>
            </a:pPr>
            <a:r>
              <a:rPr lang="cs-CZ" dirty="0"/>
              <a:t>Dcera</a:t>
            </a:r>
          </a:p>
        </p:txBody>
      </p:sp>
    </p:spTree>
    <p:extLst>
      <p:ext uri="{BB962C8B-B14F-4D97-AF65-F5344CB8AC3E}">
        <p14:creationId xmlns:p14="http://schemas.microsoft.com/office/powerpoint/2010/main" val="39220079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95EBA-D7D6-40F9-AEA4-C34FB039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Edukační anamnézy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509E0-4A36-4A87-8731-22039CF9D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Deficitní znalost klientky o nádorovém onemocnění prsu </a:t>
            </a:r>
          </a:p>
          <a:p>
            <a:pPr marL="0" indent="0">
              <a:buNone/>
            </a:pPr>
            <a:r>
              <a:rPr lang="cs-CZ" dirty="0"/>
              <a:t>Deficitní znalost klientky o podávání cytostatické terapie </a:t>
            </a:r>
          </a:p>
          <a:p>
            <a:pPr marL="0" indent="0">
              <a:buNone/>
            </a:pPr>
            <a:r>
              <a:rPr lang="cs-CZ" dirty="0"/>
              <a:t>Deficitní znalost klientky o nežádoucích účincích </a:t>
            </a:r>
          </a:p>
          <a:p>
            <a:pPr marL="0" indent="0">
              <a:buNone/>
            </a:pPr>
            <a:r>
              <a:rPr lang="cs-CZ" dirty="0"/>
              <a:t>Strach z dalšího vývoje nemoci, obavy ze smrti </a:t>
            </a:r>
          </a:p>
          <a:p>
            <a:pPr marL="0" indent="0">
              <a:buNone/>
            </a:pPr>
            <a:r>
              <a:rPr lang="cs-CZ" dirty="0"/>
              <a:t>Únava z důvodu zvýšení </a:t>
            </a:r>
            <a:r>
              <a:rPr lang="cs-CZ" dirty="0" err="1"/>
              <a:t>psychoemočních</a:t>
            </a:r>
            <a:r>
              <a:rPr lang="cs-CZ" dirty="0"/>
              <a:t> požadavků</a:t>
            </a:r>
          </a:p>
        </p:txBody>
      </p:sp>
    </p:spTree>
    <p:extLst>
      <p:ext uri="{BB962C8B-B14F-4D97-AF65-F5344CB8AC3E}">
        <p14:creationId xmlns:p14="http://schemas.microsoft.com/office/powerpoint/2010/main" val="37773270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237DB-70AE-4B1B-BBB7-7F69903DB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Edukační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136352-9508-4EF9-9CB8-9A13A2601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Kognitivní</a:t>
            </a:r>
            <a:r>
              <a:rPr lang="cs-CZ" dirty="0"/>
              <a:t> </a:t>
            </a:r>
          </a:p>
          <a:p>
            <a:r>
              <a:rPr lang="cs-CZ" dirty="0"/>
              <a:t>klientka rozumí pojmu chemoterapie </a:t>
            </a:r>
          </a:p>
          <a:p>
            <a:r>
              <a:rPr lang="cs-CZ" dirty="0"/>
              <a:t>klientka má více informací o své nemoci </a:t>
            </a:r>
          </a:p>
          <a:p>
            <a:r>
              <a:rPr lang="cs-CZ" dirty="0"/>
              <a:t>klientka chápe důležitost dodržení léčebného postupu </a:t>
            </a:r>
          </a:p>
          <a:p>
            <a:r>
              <a:rPr lang="cs-CZ" dirty="0"/>
              <a:t>klientka je seznámená s nežádoucími účinky chemoterapie </a:t>
            </a:r>
          </a:p>
          <a:p>
            <a:r>
              <a:rPr lang="cs-CZ" dirty="0"/>
              <a:t>klientka je seznámená s minimalizací nežádoucích účinků</a:t>
            </a:r>
          </a:p>
        </p:txBody>
      </p:sp>
    </p:spTree>
    <p:extLst>
      <p:ext uri="{BB962C8B-B14F-4D97-AF65-F5344CB8AC3E}">
        <p14:creationId xmlns:p14="http://schemas.microsoft.com/office/powerpoint/2010/main" val="27507571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0040E-1B42-44CD-9257-C3D0992C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Edukační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035AD-CB7B-4163-A49E-5A45BEE7E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Afektivní </a:t>
            </a:r>
          </a:p>
          <a:p>
            <a:r>
              <a:rPr lang="cs-CZ" dirty="0"/>
              <a:t>klientka má zájem o informace o svém onemocnění </a:t>
            </a:r>
          </a:p>
          <a:p>
            <a:r>
              <a:rPr lang="cs-CZ" dirty="0"/>
              <a:t>klientka si plně uvědomuje důsledky nedodržení léčebního postupu</a:t>
            </a:r>
          </a:p>
          <a:p>
            <a:r>
              <a:rPr lang="cs-CZ" dirty="0"/>
              <a:t>klientka je v psychické pohodě a má podporu rodiny</a:t>
            </a:r>
          </a:p>
          <a:p>
            <a:pPr marL="0" indent="0">
              <a:buNone/>
            </a:pPr>
            <a:r>
              <a:rPr lang="cs-CZ" b="1" dirty="0"/>
              <a:t>Psychomotorické </a:t>
            </a:r>
          </a:p>
          <a:p>
            <a:r>
              <a:rPr lang="cs-CZ" dirty="0"/>
              <a:t>klientka i její dcera umí efektivně snižovat nežádoucí účinky chemoterapie </a:t>
            </a:r>
          </a:p>
          <a:p>
            <a:r>
              <a:rPr lang="cs-CZ" dirty="0"/>
              <a:t>klientka zná kontakty na instituce, které sdružují pacienty se stejnou diagnózou </a:t>
            </a:r>
          </a:p>
          <a:p>
            <a:r>
              <a:rPr lang="cs-CZ" dirty="0"/>
              <a:t>klientka zvládá chemoterapii v co nejlepší možné míře </a:t>
            </a:r>
          </a:p>
        </p:txBody>
      </p:sp>
    </p:spTree>
    <p:extLst>
      <p:ext uri="{BB962C8B-B14F-4D97-AF65-F5344CB8AC3E}">
        <p14:creationId xmlns:p14="http://schemas.microsoft.com/office/powerpoint/2010/main" val="620621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653D2-8A0E-47B7-ABDB-6DCF3935D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edukačního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4CC72-0B29-4AB3-A082-7821A6BC3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4 sezení po dobu 30min </a:t>
            </a:r>
          </a:p>
          <a:p>
            <a:r>
              <a:rPr lang="cs-CZ" i="1" dirty="0" err="1"/>
              <a:t>I.sezení</a:t>
            </a:r>
            <a:r>
              <a:rPr lang="cs-CZ" i="1" dirty="0"/>
              <a:t> </a:t>
            </a:r>
            <a:r>
              <a:rPr lang="cs-CZ" dirty="0"/>
              <a:t>Klientka i její dcera jsou seznámeny s podstatou cytostatické terapie a nutností dodržení stanoveného léčebného plánu </a:t>
            </a:r>
          </a:p>
          <a:p>
            <a:r>
              <a:rPr lang="cs-CZ" i="1" dirty="0" err="1"/>
              <a:t>II.sezení</a:t>
            </a:r>
            <a:r>
              <a:rPr lang="cs-CZ" i="1" dirty="0"/>
              <a:t> </a:t>
            </a:r>
            <a:r>
              <a:rPr lang="cs-CZ" dirty="0"/>
              <a:t>Klientka i její dcera jsou seznámeny s vedlejšími nežádoucími účinky a způsoby, jak je účinně minimalizovat </a:t>
            </a:r>
          </a:p>
          <a:p>
            <a:r>
              <a:rPr lang="cs-CZ" i="1" dirty="0" err="1"/>
              <a:t>III.sezení</a:t>
            </a:r>
            <a:r>
              <a:rPr lang="cs-CZ" i="1" dirty="0"/>
              <a:t> </a:t>
            </a:r>
            <a:r>
              <a:rPr lang="cs-CZ" dirty="0"/>
              <a:t>Klientka je seznámená s postupem podávané chemoterapie, způsobem podání a dodržováním konkrétních časových intervalů</a:t>
            </a:r>
          </a:p>
          <a:p>
            <a:r>
              <a:rPr lang="cs-CZ" i="1" dirty="0" err="1"/>
              <a:t>IV.sezení</a:t>
            </a:r>
            <a:r>
              <a:rPr lang="cs-CZ" i="1" dirty="0"/>
              <a:t> </a:t>
            </a:r>
            <a:r>
              <a:rPr lang="cs-CZ" dirty="0"/>
              <a:t>Hodnocení edukačního procesu, otázky ze strany klientky</a:t>
            </a:r>
          </a:p>
        </p:txBody>
      </p:sp>
    </p:spTree>
    <p:extLst>
      <p:ext uri="{BB962C8B-B14F-4D97-AF65-F5344CB8AC3E}">
        <p14:creationId xmlns:p14="http://schemas.microsoft.com/office/powerpoint/2010/main" val="2664141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8A893-3DAD-4B1B-8862-8C8433734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edukace - přednáška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68388F-2657-42F4-9932-271C396FE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Chemoterapie </a:t>
            </a:r>
          </a:p>
          <a:p>
            <a:pPr marL="0" indent="0">
              <a:buNone/>
            </a:pPr>
            <a:r>
              <a:rPr lang="cs-CZ" dirty="0"/>
              <a:t>Nežádoucí účinky </a:t>
            </a:r>
          </a:p>
          <a:p>
            <a:pPr marL="0" indent="0">
              <a:buNone/>
            </a:pPr>
            <a:r>
              <a:rPr lang="cs-CZ" dirty="0"/>
              <a:t>Minimalizace nežádoucích účinků </a:t>
            </a:r>
          </a:p>
          <a:p>
            <a:pPr marL="0" indent="0">
              <a:buNone/>
            </a:pPr>
            <a:r>
              <a:rPr lang="cs-CZ" dirty="0"/>
              <a:t>Způsob aplikace chemoterapie </a:t>
            </a:r>
          </a:p>
          <a:p>
            <a:pPr marL="0" indent="0">
              <a:buNone/>
            </a:pPr>
            <a:r>
              <a:rPr lang="cs-CZ" dirty="0"/>
              <a:t>Poučení o vhodné dietě, pitnému režimu, klubech onkologicky nemocných</a:t>
            </a:r>
          </a:p>
        </p:txBody>
      </p:sp>
    </p:spTree>
    <p:extLst>
      <p:ext uri="{BB962C8B-B14F-4D97-AF65-F5344CB8AC3E}">
        <p14:creationId xmlns:p14="http://schemas.microsoft.com/office/powerpoint/2010/main" val="29837794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9582F-4F70-4AF4-A49F-EFF1AACDA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edukace - diskuze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56D66-EAE6-46D0-A085-B148CAAB5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10. nejčastějších otázek klientů </a:t>
            </a:r>
          </a:p>
          <a:p>
            <a:pPr marL="514350" indent="-514350">
              <a:buAutoNum type="arabicPeriod"/>
            </a:pPr>
            <a:r>
              <a:rPr lang="cs-CZ" dirty="0"/>
              <a:t>Co je to chemoterapie? </a:t>
            </a:r>
          </a:p>
          <a:p>
            <a:pPr marL="514350" indent="-514350">
              <a:buAutoNum type="arabicPeriod"/>
            </a:pPr>
            <a:r>
              <a:rPr lang="cs-CZ" dirty="0"/>
              <a:t>Jaký účinek má chemoterapie? </a:t>
            </a:r>
          </a:p>
          <a:p>
            <a:pPr marL="514350" indent="-514350">
              <a:buAutoNum type="arabicPeriod"/>
            </a:pPr>
            <a:r>
              <a:rPr lang="cs-CZ" dirty="0"/>
              <a:t>Jaká cytostatika budu dostávat a jaké jsou nežádoucí účinky? </a:t>
            </a:r>
          </a:p>
          <a:p>
            <a:pPr marL="514350" indent="-514350">
              <a:buAutoNum type="arabicPeriod"/>
            </a:pPr>
            <a:r>
              <a:rPr lang="cs-CZ" dirty="0"/>
              <a:t>Kde budu chemoterapii dostávat? </a:t>
            </a:r>
          </a:p>
          <a:p>
            <a:pPr marL="514350" indent="-514350">
              <a:buAutoNum type="arabicPeriod"/>
            </a:pPr>
            <a:r>
              <a:rPr lang="cs-CZ" dirty="0"/>
              <a:t>Jak často se chemoterapie dostává a jak dlouho celá léčba trvá? </a:t>
            </a:r>
          </a:p>
          <a:p>
            <a:pPr marL="514350" indent="-514350">
              <a:buAutoNum type="arabicPeriod"/>
            </a:pPr>
            <a:r>
              <a:rPr lang="cs-CZ" dirty="0"/>
              <a:t> Jakým způsobem budu chemoterapii dostávat? </a:t>
            </a:r>
          </a:p>
          <a:p>
            <a:pPr marL="514350" indent="-514350">
              <a:buAutoNum type="arabicPeriod"/>
            </a:pPr>
            <a:r>
              <a:rPr lang="cs-CZ" dirty="0"/>
              <a:t>Je chemoterapie bolestivá? </a:t>
            </a:r>
          </a:p>
          <a:p>
            <a:pPr marL="514350" indent="-514350">
              <a:buAutoNum type="arabicPeriod"/>
            </a:pPr>
            <a:r>
              <a:rPr lang="cs-CZ" dirty="0"/>
              <a:t>Mohu brát jiné léky v průběhu chemoterapie?</a:t>
            </a:r>
          </a:p>
          <a:p>
            <a:pPr marL="514350" indent="-514350">
              <a:buAutoNum type="arabicPeriod"/>
            </a:pPr>
            <a:r>
              <a:rPr lang="cs-CZ" dirty="0"/>
              <a:t>Mohu v průběhu chemoterapie pracovat? </a:t>
            </a:r>
          </a:p>
          <a:p>
            <a:pPr marL="514350" indent="-514350">
              <a:buAutoNum type="arabicPeriod"/>
            </a:pPr>
            <a:r>
              <a:rPr lang="cs-CZ" dirty="0"/>
              <a:t>Jak poznám, že je chemoterapie účinná? 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887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6CF3F-FD74-4DB8-A9B6-4B23762D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edukace při chemoterapii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26B16B-E2CB-44A9-AFDB-FE740BD6D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klientku jsem konkrétně seznámila s lékem, který ji podávám intravenózně, po zavedení periferního žilního katétru</a:t>
            </a:r>
          </a:p>
          <a:p>
            <a:r>
              <a:rPr lang="cs-CZ" dirty="0"/>
              <a:t>připravím ji na možné neobvyklé pocity v místě podávání cytostatika</a:t>
            </a:r>
          </a:p>
          <a:p>
            <a:r>
              <a:rPr lang="cs-CZ" dirty="0"/>
              <a:t>upozorním klientku, že všechny nepříjemné pocity musí ihned hlásit</a:t>
            </a:r>
          </a:p>
          <a:p>
            <a:r>
              <a:rPr lang="cs-CZ" dirty="0"/>
              <a:t>informuji ji o účincích podané premedikace a o délce aplikace léku</a:t>
            </a:r>
          </a:p>
          <a:p>
            <a:r>
              <a:rPr lang="cs-CZ" dirty="0"/>
              <a:t>u konkrétního léku klientku upozorním např. na možné zabarvení moče </a:t>
            </a:r>
          </a:p>
          <a:p>
            <a:r>
              <a:rPr lang="cs-CZ" dirty="0"/>
              <a:t>klientku psychicky podporuji </a:t>
            </a:r>
          </a:p>
          <a:p>
            <a:r>
              <a:rPr lang="cs-CZ" dirty="0"/>
              <a:t>klientku a její dceru seznámím se změnou životního stylu, poučím je o vhodné dietě a důležitém pitném režimu </a:t>
            </a:r>
          </a:p>
        </p:txBody>
      </p:sp>
    </p:spTree>
    <p:extLst>
      <p:ext uri="{BB962C8B-B14F-4D97-AF65-F5344CB8AC3E}">
        <p14:creationId xmlns:p14="http://schemas.microsoft.com/office/powerpoint/2010/main" val="11923426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E0DAC-F57A-4AC9-B32E-5A55F3FCB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C24C5A-FE30-4C9C-96D7-09D170D29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klientka má více informací o léčbě svého onemocnění </a:t>
            </a:r>
          </a:p>
          <a:p>
            <a:r>
              <a:rPr lang="cs-CZ" dirty="0"/>
              <a:t>klientka chápe komplexní charakter léčby </a:t>
            </a:r>
          </a:p>
          <a:p>
            <a:r>
              <a:rPr lang="cs-CZ" dirty="0"/>
              <a:t>klientka je poučena o důležitosti podávané chemoterapie </a:t>
            </a:r>
          </a:p>
          <a:p>
            <a:r>
              <a:rPr lang="cs-CZ" dirty="0"/>
              <a:t>klientka zná nežádoucí vedlejší účinky cytostatické terapie </a:t>
            </a:r>
          </a:p>
          <a:p>
            <a:r>
              <a:rPr lang="cs-CZ" dirty="0"/>
              <a:t>klientka má informace o tlumení nežádoucích účinků </a:t>
            </a:r>
          </a:p>
          <a:p>
            <a:r>
              <a:rPr lang="cs-CZ" dirty="0"/>
              <a:t>klientka chápe důležitost vhodné diety a pitného režimu </a:t>
            </a:r>
          </a:p>
          <a:p>
            <a:r>
              <a:rPr lang="cs-CZ" dirty="0"/>
              <a:t>klientka zná kontakty na instituce, které sdružují stejně nemocné pacienty </a:t>
            </a:r>
          </a:p>
          <a:p>
            <a:r>
              <a:rPr lang="cs-CZ" dirty="0"/>
              <a:t>klientka má podporu rodiny a po edukaci je v dobré psychické pohodě</a:t>
            </a:r>
          </a:p>
          <a:p>
            <a:pPr marL="0" indent="0">
              <a:buNone/>
            </a:pPr>
            <a:r>
              <a:rPr lang="cs-CZ" dirty="0"/>
              <a:t>Edukační cíle byly splněny. </a:t>
            </a:r>
          </a:p>
        </p:txBody>
      </p:sp>
    </p:spTree>
    <p:extLst>
      <p:ext uri="{BB962C8B-B14F-4D97-AF65-F5344CB8AC3E}">
        <p14:creationId xmlns:p14="http://schemas.microsoft.com/office/powerpoint/2010/main" val="11462797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7E537-84C7-4C4A-A853-D012DB40A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sestry při aplikaci chemoterapie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86748A-945A-4139-BD19-A4290449E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Podání cytostatik je nejčastěji ordinováno intravenózně. </a:t>
            </a:r>
          </a:p>
          <a:p>
            <a:r>
              <a:rPr lang="cs-CZ" dirty="0"/>
              <a:t>Sestra je odpovědná za zavedení periferního žilního katétru a celý průběh aplikace podle platných ošetřovatelských standardů.</a:t>
            </a:r>
          </a:p>
          <a:p>
            <a:r>
              <a:rPr lang="cs-CZ" dirty="0"/>
              <a:t>Při aplikaci chemoterapie se sestra řídí ordinací lékaře, dodržuje časový rozvrh premedikace ( zejména u </a:t>
            </a:r>
            <a:r>
              <a:rPr lang="cs-CZ" dirty="0" err="1"/>
              <a:t>taxánů</a:t>
            </a:r>
            <a:r>
              <a:rPr lang="cs-CZ" dirty="0"/>
              <a:t> ) a vlastní aplikace.</a:t>
            </a:r>
          </a:p>
          <a:p>
            <a:r>
              <a:rPr lang="cs-CZ" dirty="0"/>
              <a:t>Dbá přesných doporučení způsobů aplikace.</a:t>
            </a:r>
          </a:p>
          <a:p>
            <a:r>
              <a:rPr lang="cs-CZ" dirty="0"/>
              <a:t>Po ukončení aplikace je povinností sestry propláchnout odvodovou žílu, nejčastěji fyziologickým roztokem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556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04B74-0A8A-43E2-8682-18B66D5F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034C78-DFA9-43C0-8A9D-B683BCDB7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/>
              <a:t>Dystrofie</a:t>
            </a:r>
            <a:r>
              <a:rPr lang="cs-CZ" dirty="0"/>
              <a:t> – degenerativní změny na kůži, sliznicích a v podkožní tkáni (vyskytují se na vulvě, v pochvě a v mléčné žláze, jsou důsledkem uhasínání ovariální sekrece)</a:t>
            </a:r>
          </a:p>
          <a:p>
            <a:r>
              <a:rPr lang="cs-CZ" u="sng" dirty="0"/>
              <a:t>Prekancerózy (</a:t>
            </a:r>
            <a:r>
              <a:rPr lang="cs-CZ" u="sng" dirty="0" err="1"/>
              <a:t>předrakovinné</a:t>
            </a:r>
            <a:r>
              <a:rPr lang="cs-CZ" u="sng" dirty="0"/>
              <a:t> stavy) </a:t>
            </a:r>
            <a:r>
              <a:rPr lang="cs-CZ" dirty="0"/>
              <a:t>– buněčné změny, které mohou vést k maligní transformaci tkáně (často lze prekancerózy sledovat, nebo úspěšně léčit, a tím zabránit pozdějšímu vzniku zhoubného nádoru)</a:t>
            </a:r>
          </a:p>
          <a:p>
            <a:r>
              <a:rPr lang="cs-CZ" u="sng" dirty="0"/>
              <a:t>Potenciálně maligní nádory </a:t>
            </a:r>
            <a:r>
              <a:rPr lang="cs-CZ" dirty="0"/>
              <a:t>– hraniční, s nejistým biologickým chováním (</a:t>
            </a:r>
            <a:r>
              <a:rPr lang="cs-CZ" dirty="0" err="1"/>
              <a:t>border</a:t>
            </a:r>
            <a:r>
              <a:rPr lang="cs-CZ" dirty="0"/>
              <a:t>-line) – odlišné jen na základě přesně stanovených histopatologických kritérií, mohou recidivovat, metastazovat (</a:t>
            </a:r>
            <a:r>
              <a:rPr lang="cs-CZ" dirty="0" err="1"/>
              <a:t>nejč</a:t>
            </a:r>
            <a:r>
              <a:rPr lang="cs-CZ" dirty="0"/>
              <a:t>. Na vaječnících)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6906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10433-90CB-429B-B022-80473AC52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sestry při aplikaci chemoterapie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6E3CA6-5B1A-45A2-ABB1-AB323C784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celou dobu aplikace sestra udržuje s pacientem kontakt, komunikuje s ním, respektuje jeho subjektivní pocity a detekuje známky počínajících komplikací a neprodleně na ně reaguje.</a:t>
            </a:r>
          </a:p>
          <a:p>
            <a:r>
              <a:rPr lang="cs-CZ" dirty="0"/>
              <a:t>Pracuje soustředěně a nepodceňuje detaily</a:t>
            </a:r>
          </a:p>
          <a:p>
            <a:r>
              <a:rPr lang="cs-CZ" dirty="0"/>
              <a:t>Nedílnou součástí práce setry je i vedení sesterské dokumentace. Svým podpisem stvrzuje zavedení a ošetřování žilních katétrů, aplikace do centrálních venózních i arteriálních katétrů. </a:t>
            </a:r>
          </a:p>
          <a:p>
            <a:r>
              <a:rPr lang="cs-CZ" dirty="0"/>
              <a:t>Provádí zápisy do Průkazů nositelů port-katétrů a </a:t>
            </a:r>
            <a:r>
              <a:rPr lang="cs-CZ" dirty="0" err="1"/>
              <a:t>Hickmanových</a:t>
            </a:r>
            <a:r>
              <a:rPr lang="cs-CZ" dirty="0"/>
              <a:t> katétrů.</a:t>
            </a:r>
          </a:p>
        </p:txBody>
      </p:sp>
    </p:spTree>
    <p:extLst>
      <p:ext uri="{BB962C8B-B14F-4D97-AF65-F5344CB8AC3E}">
        <p14:creationId xmlns:p14="http://schemas.microsoft.com/office/powerpoint/2010/main" val="37407280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B4EAED-8786-45EA-8AFD-391569C3C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sestry při aplikaci chemoterapie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6F97E4-2616-4725-A1C2-0ABABBAE5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základní úkoly sestry patří i precizní likvidace cytostatického odpadu podle platných vyhlášek. </a:t>
            </a:r>
          </a:p>
          <a:p>
            <a:r>
              <a:rPr lang="cs-CZ" dirty="0"/>
              <a:t>V případě, kdy dojde např. k rozbití ampule, vylití léčiva nebo potřísnění pokožky, hodnotí sestra takovou situaci jako havarijní a postupuje podle předem stanoveného plánu.</a:t>
            </a:r>
          </a:p>
        </p:txBody>
      </p:sp>
    </p:spTree>
    <p:extLst>
      <p:ext uri="{BB962C8B-B14F-4D97-AF65-F5344CB8AC3E}">
        <p14:creationId xmlns:p14="http://schemas.microsoft.com/office/powerpoint/2010/main" val="28210379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C6584-B35A-4D63-A69C-B769068AC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ošetřovatelské péče u pacientů s nežádoucími účinky chemoterapie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11B167-1816-4D89-BCB0-5B46906DC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Ošetřovatelská péče u pacientů léčených chemoterapií se soustřeďuje především na sledování komplikací, které jsou způsobeny vedlejšími účinky chemoterapie a jejich následným řešením. </a:t>
            </a:r>
          </a:p>
          <a:p>
            <a:r>
              <a:rPr lang="cs-CZ" dirty="0"/>
              <a:t>Důležitá je informovanost pacienta, musí být obeznámen s nežádoucími projevy podávaného léku. </a:t>
            </a:r>
          </a:p>
          <a:p>
            <a:r>
              <a:rPr lang="cs-CZ" dirty="0"/>
              <a:t>Osvědčuje se postup, kdy při sdělování předpokládaných komplikací dostává pacient ihned informaci o tom, jakým způsobem bude tato komplikace ošetřena.</a:t>
            </a:r>
          </a:p>
        </p:txBody>
      </p:sp>
    </p:spTree>
    <p:extLst>
      <p:ext uri="{BB962C8B-B14F-4D97-AF65-F5344CB8AC3E}">
        <p14:creationId xmlns:p14="http://schemas.microsoft.com/office/powerpoint/2010/main" val="33951569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AD28E-4848-4633-9CC7-D47CB19BE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Myelosuprese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AB248F-9E70-4130-97B3-ECC72B0F8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Cytostatika tlumí krvetvorbu – klesá počet erytrocytů, leukocytů i trombocytů. </a:t>
            </a:r>
          </a:p>
          <a:p>
            <a:r>
              <a:rPr lang="cs-CZ" dirty="0"/>
              <a:t>Pacient může být ohrožen anémií, infekcí, krvácivými projevy nebo naopak vznikem krevních sraženin. </a:t>
            </a:r>
          </a:p>
          <a:p>
            <a:r>
              <a:rPr lang="cs-CZ" dirty="0"/>
              <a:t>Krevní elementy klesají pozvolna, nejnižší počet je kolem 10. až 20. dne po chemoterapii. </a:t>
            </a:r>
          </a:p>
        </p:txBody>
      </p:sp>
    </p:spTree>
    <p:extLst>
      <p:ext uri="{BB962C8B-B14F-4D97-AF65-F5344CB8AC3E}">
        <p14:creationId xmlns:p14="http://schemas.microsoft.com/office/powerpoint/2010/main" val="645536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3E349-C2CA-4072-B190-40702579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Zásady, na které musíme pacienta upozornit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9259D9-0EA8-4685-A99B-C0261254B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pravidelné kontroly krevního obrazu a koagulace </a:t>
            </a:r>
          </a:p>
          <a:p>
            <a:r>
              <a:rPr lang="cs-CZ" dirty="0"/>
              <a:t>dostatek odpočinku a přiměřená tělesná aktivita (např. procházky)</a:t>
            </a:r>
          </a:p>
          <a:p>
            <a:r>
              <a:rPr lang="cs-CZ" dirty="0"/>
              <a:t>pestrá strava s dostatkem vitamínů, minerálů, stopových prvků, dodržování pitného režimu, zcela vyloučit alkohol </a:t>
            </a:r>
          </a:p>
          <a:p>
            <a:r>
              <a:rPr lang="cs-CZ" dirty="0"/>
              <a:t>předcházet poraněním, úrazům </a:t>
            </a:r>
          </a:p>
          <a:p>
            <a:r>
              <a:rPr lang="cs-CZ" dirty="0"/>
              <a:t>k holení používat holící strojek </a:t>
            </a:r>
          </a:p>
          <a:p>
            <a:r>
              <a:rPr lang="cs-CZ" dirty="0"/>
              <a:t>při práci na zahradě používat silné rukavice </a:t>
            </a:r>
          </a:p>
          <a:p>
            <a:r>
              <a:rPr lang="cs-CZ" dirty="0"/>
              <a:t>dodržování zvýšené hygienické péče, časté mytí rukou</a:t>
            </a:r>
          </a:p>
        </p:txBody>
      </p:sp>
    </p:spTree>
    <p:extLst>
      <p:ext uri="{BB962C8B-B14F-4D97-AF65-F5344CB8AC3E}">
        <p14:creationId xmlns:p14="http://schemas.microsoft.com/office/powerpoint/2010/main" val="18723284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15EA3-C144-4D56-A1FD-1E700C030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Zásady, na které musíme pacienta upozornit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4D362E-A385-4DEB-8718-14211DE04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používat měkký zubní kartáček </a:t>
            </a:r>
          </a:p>
          <a:p>
            <a:r>
              <a:rPr lang="cs-CZ" dirty="0"/>
              <a:t>vyhýbat se pobytu ve velkých kolektivech </a:t>
            </a:r>
          </a:p>
          <a:p>
            <a:r>
              <a:rPr lang="cs-CZ" dirty="0"/>
              <a:t>jakékoli změny (např. tělesná teplota nad 37,5°C) hlásit lékaři </a:t>
            </a:r>
          </a:p>
          <a:p>
            <a:r>
              <a:rPr lang="cs-CZ" dirty="0"/>
              <a:t>časné zaléčení jakékoliv infekce </a:t>
            </a:r>
          </a:p>
          <a:p>
            <a:r>
              <a:rPr lang="cs-CZ" dirty="0"/>
              <a:t>jakékoliv očkování konzultovat s lékařem </a:t>
            </a:r>
          </a:p>
          <a:p>
            <a:r>
              <a:rPr lang="cs-CZ" dirty="0"/>
              <a:t>neužívat žádné léky, ani volně prodejné, včetně Acylpyrinu a léků proti bolesti bez předchozí porady s lékařem</a:t>
            </a:r>
          </a:p>
        </p:txBody>
      </p:sp>
    </p:spTree>
    <p:extLst>
      <p:ext uri="{BB962C8B-B14F-4D97-AF65-F5344CB8AC3E}">
        <p14:creationId xmlns:p14="http://schemas.microsoft.com/office/powerpoint/2010/main" val="15533044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9ED91-E822-4457-9B21-56C5F1269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ošetřovatelské diagnózy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A5BC45-03F8-4A72-9BE1-3CCDBA006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Riziko infekce z důvodu sníženého počtu leukocytů </a:t>
            </a:r>
          </a:p>
          <a:p>
            <a:r>
              <a:rPr lang="cs-CZ" dirty="0"/>
              <a:t>Poškozená ústní sliznice vzhledem ke snížené obranyschopnosti</a:t>
            </a:r>
          </a:p>
          <a:p>
            <a:r>
              <a:rPr lang="cs-CZ" dirty="0"/>
              <a:t>Neefektivní odolnost z důvodu vedlejších účinků chemoterapie </a:t>
            </a:r>
          </a:p>
          <a:p>
            <a:r>
              <a:rPr lang="cs-CZ" dirty="0"/>
              <a:t>Riziko krvácení z důvodu sníženého počtu trombocytů </a:t>
            </a:r>
          </a:p>
          <a:p>
            <a:r>
              <a:rPr lang="cs-CZ" dirty="0"/>
              <a:t>Únava související se sníženým počtem erytrocytů</a:t>
            </a:r>
          </a:p>
        </p:txBody>
      </p:sp>
    </p:spTree>
    <p:extLst>
      <p:ext uri="{BB962C8B-B14F-4D97-AF65-F5344CB8AC3E}">
        <p14:creationId xmlns:p14="http://schemas.microsoft.com/office/powerpoint/2010/main" val="2972962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DEC26-5E6A-4EE5-8467-77E073286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Nevolnost a zvracení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E4FF3-E5A2-4185-8859-063BD92AC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Intenzita nevolnosti a zvracení závisí od druhu a dávky cytostatika, které dělíme na vysoce a nízce </a:t>
            </a:r>
            <a:r>
              <a:rPr lang="cs-CZ" dirty="0" err="1"/>
              <a:t>emetogenní</a:t>
            </a:r>
            <a:r>
              <a:rPr lang="cs-CZ" dirty="0"/>
              <a:t> (způsobující nevolnost). I navzdory moderní antiemetické léčbě zažije přibližně 40% nemocných zvracení a 75% nevolnost po chemoterapii.</a:t>
            </a:r>
          </a:p>
          <a:p>
            <a:r>
              <a:rPr lang="cs-CZ" dirty="0"/>
              <a:t>Rozlišuje se zvracení akutní a oddálené. Patří sem i zvracení anticipační, tj. nevolnost již před podáním cytostatika, která je spojena s chemoterapií- např. personál oddělení, příjezd do nemocnice. Důležité je proto podávání antiemetik ihned při prvních cyklech, protože u pacienta, který nezažil nevolnost a zvracení po chemoterapii se tento reflex nevybuduje.</a:t>
            </a:r>
          </a:p>
        </p:txBody>
      </p:sp>
    </p:spTree>
    <p:extLst>
      <p:ext uri="{BB962C8B-B14F-4D97-AF65-F5344CB8AC3E}">
        <p14:creationId xmlns:p14="http://schemas.microsoft.com/office/powerpoint/2010/main" val="34604857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6AB68-5AF4-45DD-A333-22C2FA726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Nevolnost a zvracení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4ADF1A-E07D-42E3-86AE-ED8DAEB46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Úkolem sestry je podle ordinace lékaře zajistit včasné zahájení antiemetické léčby, eliminace faktorů úzkosti, strachu, nespavosti a taky dále sledovat a dokumentovat účinnost podaných léků tlumících zvracení. </a:t>
            </a:r>
          </a:p>
          <a:p>
            <a:r>
              <a:rPr lang="cs-CZ" dirty="0"/>
              <a:t>Během hospitalizace je vhodné nabídnout pacientovi možnost konzultace s nutriční terapeutkou, je tady také možnost výběrové diety dle přání a potřeb jednotlivých pacientů. </a:t>
            </a:r>
          </a:p>
          <a:p>
            <a:r>
              <a:rPr lang="cs-CZ" dirty="0"/>
              <a:t>Důležité je zabránit malnutrici pacienta a následným komplikacím z něj plynoucích. </a:t>
            </a:r>
          </a:p>
          <a:p>
            <a:r>
              <a:rPr lang="cs-CZ" dirty="0"/>
              <a:t>V současnosti se již při příjmu zavádí nutriční screening, který umožní vyhodnotit výživový stav pacienta a podle toho se podává vhodná strava. </a:t>
            </a:r>
          </a:p>
        </p:txBody>
      </p:sp>
    </p:spTree>
    <p:extLst>
      <p:ext uri="{BB962C8B-B14F-4D97-AF65-F5344CB8AC3E}">
        <p14:creationId xmlns:p14="http://schemas.microsoft.com/office/powerpoint/2010/main" val="23864431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9ECB5-7960-4762-9ACB-42D1A125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nežádoucí účinky chemoterapie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503B67-926B-41F7-8E2D-D9A95E6E1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gastrointestinální potíže </a:t>
            </a:r>
            <a:r>
              <a:rPr lang="cs-CZ" dirty="0"/>
              <a:t>(protinádorová chemoterapie postihuje rychle se dělící buňky, kam patří buňky sliznice trávicího traktu. Při zpomalení jejich obnovy tak vznikají další zažívací potíže, např. zácpa/průjem, změna chuti, afty, stomatitida, suchost sliznic, bolest v ústní dutině a krku)</a:t>
            </a:r>
          </a:p>
          <a:p>
            <a:r>
              <a:rPr lang="en-US" b="1" dirty="0" err="1"/>
              <a:t>obtíž</a:t>
            </a:r>
            <a:r>
              <a:rPr lang="cs-CZ" b="1" dirty="0"/>
              <a:t>e</a:t>
            </a:r>
            <a:r>
              <a:rPr lang="en-US" b="1" dirty="0"/>
              <a:t> s </a:t>
            </a:r>
            <a:r>
              <a:rPr lang="en-US" b="1" dirty="0" err="1"/>
              <a:t>afty</a:t>
            </a:r>
            <a:r>
              <a:rPr lang="en-US" b="1" dirty="0"/>
              <a:t> a stomatitis</a:t>
            </a:r>
            <a:endParaRPr lang="cs-CZ" b="1" dirty="0"/>
          </a:p>
          <a:p>
            <a:r>
              <a:rPr lang="cs-CZ" b="1" dirty="0"/>
              <a:t>alopecie (</a:t>
            </a:r>
            <a:r>
              <a:rPr lang="cs-CZ" dirty="0"/>
              <a:t>Nejčastějším a nejznámějším nežádoucím účinkem cytostatik je vypadávaní vlasů. Při intenzívní chemoterapii může však vypadávat i další ochlupení: obočí, řasy, ochlupení intimních partií. Vznik alopecie závisí na dávce a druhu cytostatika. Pro pacienta je to silně deprimující zážitek. I přes kvalitní informovanost je mnohdy pro pacienta velmi obtížné vyrovnat se s řídnutím a padáním vlasů a přijmout novou identitu)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097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4F997-0D07-40CC-9824-AB49FF60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E14C32-D1B2-4AEA-8B60-2CC068F9F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Zhoubné (maligní) nádory </a:t>
            </a:r>
            <a:r>
              <a:rPr lang="cs-CZ" dirty="0"/>
              <a:t>– prorůstají rychle do okolní tkáně, zakládají dceřiná ložiska v jiných orgánech (metastázy), a celkově vyčerpávají celý organismus, bez léčby vedou k smrti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8390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EA170-D983-4695-95AA-B6240EE01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nežádoucí účinky chemoterapie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D8FA7-2745-4BE2-ABCA-6EAE53B89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Únava</a:t>
            </a:r>
          </a:p>
          <a:p>
            <a:r>
              <a:rPr lang="cs-CZ" b="1" dirty="0" err="1"/>
              <a:t>Nefrotoxicita</a:t>
            </a:r>
            <a:r>
              <a:rPr lang="cs-CZ" b="1" dirty="0"/>
              <a:t> </a:t>
            </a:r>
            <a:r>
              <a:rPr lang="cs-CZ" dirty="0"/>
              <a:t>(Některé druhy cytostatik mohou dráždit močový měchýř nebo dočasně či trvale poškozovat funkci ledvin. </a:t>
            </a:r>
            <a:r>
              <a:rPr lang="cs-CZ" dirty="0" err="1"/>
              <a:t>Nefrotoxicita</a:t>
            </a:r>
            <a:r>
              <a:rPr lang="cs-CZ" dirty="0"/>
              <a:t> je typickým nežádoucím účinkem platinových cytostatik, nejintenzivnější je po podání </a:t>
            </a:r>
            <a:r>
              <a:rPr lang="cs-CZ" dirty="0" err="1"/>
              <a:t>cisplatiny</a:t>
            </a:r>
            <a:r>
              <a:rPr lang="cs-CZ" dirty="0"/>
              <a:t>)</a:t>
            </a:r>
          </a:p>
          <a:p>
            <a:r>
              <a:rPr lang="cs-CZ" b="1" dirty="0" err="1"/>
              <a:t>Neurotoxicita</a:t>
            </a:r>
            <a:r>
              <a:rPr lang="cs-CZ" dirty="0"/>
              <a:t> (Některé druhy cytostatik mohou být příčinou periferní neuropatie, která se projevuje zvláště na končetinách a zažívacím systému. Ve většině případů nežádoucí účinky chemoterapie na nervy a svaly nejsou závažné a rychle ustupují. Výjimečně může jít o závažnější problém, vyžadující léčbu. Pacient může pociťovat slabost, třes končetin, palčivou bolest rukou nebo nohou, poruchy cítivosti. Mohou se dostavit poruchy rovnováhy, nešikovnost v končetinách, obtížné sbíraní drobných předmětů, obtížná chůze, zhoršení sluchu, bolesti v břiše a zácpa)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69703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88AE1-8458-4F3A-8C16-7E29DE88B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nežádoucí účinky chemoterapie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D109A-0862-4851-AF1C-1863BBD2F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179" y="156817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Reprodukční a sexuální poruchy (n</a:t>
            </a:r>
            <a:r>
              <a:rPr lang="cs-CZ" dirty="0"/>
              <a:t>ěkterá cytostatika mohou mít nepříznivý vliv na pohlavní orgány a jejich </a:t>
            </a:r>
            <a:r>
              <a:rPr lang="cs-CZ" dirty="0" err="1"/>
              <a:t>funkci.Mnoho</a:t>
            </a:r>
            <a:r>
              <a:rPr lang="cs-CZ" dirty="0"/>
              <a:t> pacientů se na otázky spojené s pohlavním životem bojí zeptat, proto je důležité, aby sestra uměla taktně vést s pacientem rozhovor i v této problematice)</a:t>
            </a:r>
          </a:p>
          <a:p>
            <a:pPr marL="0" indent="0">
              <a:buNone/>
            </a:pPr>
            <a:r>
              <a:rPr lang="cs-CZ" b="1" dirty="0"/>
              <a:t>Muži</a:t>
            </a:r>
            <a:r>
              <a:rPr lang="cs-CZ" dirty="0"/>
              <a:t> Cytostatika můžou snižovat počet spermií, omezovat jejich pohyblivost a způsobovat další abnormality. </a:t>
            </a:r>
          </a:p>
          <a:p>
            <a:pPr marL="0" indent="0">
              <a:buNone/>
            </a:pPr>
            <a:r>
              <a:rPr lang="cs-CZ" dirty="0"/>
              <a:t>Tyto změny mohou být příčinou dočasné nebo trvalé neplodnosti. Proto je nutné upozornit muže, kteří plánují rodinu na možnost uložení spermií ve spermobance ještě před začátkem cytostatické léčby. </a:t>
            </a:r>
          </a:p>
          <a:p>
            <a:pPr marL="0" indent="0">
              <a:buNone/>
            </a:pPr>
            <a:r>
              <a:rPr lang="cs-CZ" dirty="0"/>
              <a:t>Z důvodu snížené hladiny testosteronu může dojít ke ztrátě ochlupení v intimních partiích, ke změnám rozložení tukové a svalové tkáně, někdy k problémům s erekcí.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325818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83B0A-51FB-4AC1-8415-F1FF6650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nežádoucí účinky chemoterapie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59903-37A3-407A-949B-DFC0D7F9F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Ženy</a:t>
            </a:r>
          </a:p>
          <a:p>
            <a:pPr marL="0" indent="0">
              <a:buNone/>
            </a:pPr>
            <a:r>
              <a:rPr lang="cs-CZ" dirty="0"/>
              <a:t>Chemoterapie může poškozovat vaječníky a snižovat množství v nich se tvořících hormonů. Důsledkem může být nepravidelnost menstruačního cyklu až jeho zastavení, někdy 35 přechodná či trvalá neplodnost. Mladé ženy v produktivním věku je proto vhodné informovat o možnosti uložení vajíček ve speciálním centru pro umělé oplodnění před zahájením chemoterapie. </a:t>
            </a:r>
          </a:p>
          <a:p>
            <a:pPr marL="0" indent="0">
              <a:buNone/>
            </a:pPr>
            <a:r>
              <a:rPr lang="cs-CZ" dirty="0"/>
              <a:t>Z důvodu snížené hladiny estrogenu můžou mít ženy obtíže, které se podobají obtížím v přechodu- návaly do hlavy, svědění, pálení a suchost poševní sliznice.</a:t>
            </a:r>
          </a:p>
        </p:txBody>
      </p:sp>
    </p:spTree>
    <p:extLst>
      <p:ext uri="{BB962C8B-B14F-4D97-AF65-F5344CB8AC3E}">
        <p14:creationId xmlns:p14="http://schemas.microsoft.com/office/powerpoint/2010/main" val="43037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5E22B-C61A-4B64-8E18-824375A7E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Správná výživa v průběhu chemoterapie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55E2B7-C6D8-42E8-9A23-846614BC6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Výživa v průběhu chemoterapie je velmi důležitá. Pacienti, kteří dokáží dobře jíst, lépe snášejí nežádoucí účinky chemoterapie a lépe bojují s případnou infekcí. </a:t>
            </a:r>
          </a:p>
          <a:p>
            <a:r>
              <a:rPr lang="cs-CZ" dirty="0"/>
              <a:t>Cytostatická léčba často sebou přináší změny čichových a chuťových vjemů, nechutenství, nevolnost a zvracení, obtíže se sliznicí v dutině ústní a krku. </a:t>
            </a:r>
          </a:p>
          <a:p>
            <a:r>
              <a:rPr lang="cs-CZ" dirty="0"/>
              <a:t>Neexistuje žádná jednotná dieta při chemoterapii, vždy je nutno postupovat individuálně. </a:t>
            </a:r>
          </a:p>
          <a:p>
            <a:r>
              <a:rPr lang="cs-CZ" dirty="0"/>
              <a:t>Vhodná je konzultace s dietní sestrou, také možnost výběrové diety podle potřeb a chuti pacienta. </a:t>
            </a:r>
          </a:p>
          <a:p>
            <a:r>
              <a:rPr lang="cs-CZ" dirty="0"/>
              <a:t>Není nutné dodržovat pravidelné časy pro stravování, pacient může jíst podle své chuti. </a:t>
            </a:r>
          </a:p>
          <a:p>
            <a:r>
              <a:rPr lang="cs-CZ" dirty="0"/>
              <a:t>U pacientů se závažnými poruchami funkce zažívacího ústrojí zůstává možnost podávání výživy žaludeční sondou nebo nitrožilně. </a:t>
            </a:r>
          </a:p>
        </p:txBody>
      </p:sp>
    </p:spTree>
    <p:extLst>
      <p:ext uri="{BB962C8B-B14F-4D97-AF65-F5344CB8AC3E}">
        <p14:creationId xmlns:p14="http://schemas.microsoft.com/office/powerpoint/2010/main" val="31433797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189D9C-91ED-48B6-AA00-8BBD3398F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NÁDOROVÁ ONEMOCNĚNÍ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C8969F-5A44-42FB-B56B-3EDD811F1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Ošetřovatelská péče </a:t>
            </a:r>
            <a:r>
              <a:rPr lang="cs-CZ" b="1" u="sng" dirty="0"/>
              <a:t>ambulantní:</a:t>
            </a:r>
          </a:p>
          <a:p>
            <a:r>
              <a:rPr lang="cs-CZ" dirty="0"/>
              <a:t>Asistence u vaginálního vyšetření</a:t>
            </a:r>
          </a:p>
          <a:p>
            <a:r>
              <a:rPr lang="cs-CZ" dirty="0"/>
              <a:t>Odběr biologického materiálu</a:t>
            </a:r>
          </a:p>
          <a:p>
            <a:r>
              <a:rPr lang="cs-CZ" dirty="0"/>
              <a:t>Aplikace léků do pochvy, zásady správné aplikace léků</a:t>
            </a:r>
          </a:p>
          <a:p>
            <a:r>
              <a:rPr lang="cs-CZ" dirty="0"/>
              <a:t>Edukace o zásadách hygieny, vyprazdňování, stravování, pohlavního styku, léčbě, oblékání, eliminaci rizikových faktorů, edukační letáky</a:t>
            </a:r>
          </a:p>
          <a:p>
            <a:r>
              <a:rPr lang="cs-CZ" dirty="0"/>
              <a:t>Ošetřování pooperační rány, hodnocení stavu kůže, sliznic</a:t>
            </a:r>
          </a:p>
          <a:p>
            <a:r>
              <a:rPr lang="cs-CZ" dirty="0"/>
              <a:t>Opora (strach, obavy, alergie)</a:t>
            </a:r>
          </a:p>
          <a:p>
            <a:r>
              <a:rPr lang="cs-CZ" dirty="0"/>
              <a:t>Zpětná vazba – klienta uvedené zásady dodržuje, rozumí jim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0063290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3565B-7B72-4291-AE35-D393B161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NÁDOROVÁ ONEMOCNĚNÍ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96A5C7-A812-4E79-B315-357F25D42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Ošetřovatelská péče </a:t>
            </a:r>
            <a:r>
              <a:rPr lang="cs-CZ" b="1" u="sng" dirty="0"/>
              <a:t>při hospitalizaci:</a:t>
            </a:r>
          </a:p>
          <a:p>
            <a:r>
              <a:rPr lang="cs-CZ" dirty="0"/>
              <a:t>Předoperační péče, pooperační péče</a:t>
            </a:r>
          </a:p>
          <a:p>
            <a:r>
              <a:rPr lang="cs-CZ" dirty="0"/>
              <a:t>Hodnocení bolesti, psychického stavu, hojení rány</a:t>
            </a:r>
          </a:p>
          <a:p>
            <a:r>
              <a:rPr lang="cs-CZ" dirty="0"/>
              <a:t>Péče o pooperační jizvu, kůži, sliznice</a:t>
            </a:r>
          </a:p>
          <a:p>
            <a:r>
              <a:rPr lang="cs-CZ" dirty="0"/>
              <a:t>Sledování krvácení, tamponády, drénů</a:t>
            </a:r>
          </a:p>
          <a:p>
            <a:r>
              <a:rPr lang="cs-CZ" dirty="0"/>
              <a:t>Aplikace léků </a:t>
            </a:r>
          </a:p>
          <a:p>
            <a:r>
              <a:rPr lang="cs-CZ" dirty="0"/>
              <a:t>Péče o vyprazdňování močového měchýře, střeva</a:t>
            </a:r>
          </a:p>
          <a:p>
            <a:r>
              <a:rPr lang="cs-CZ" dirty="0"/>
              <a:t>Péče o osobní hygienu, polohování</a:t>
            </a:r>
          </a:p>
          <a:p>
            <a:r>
              <a:rPr lang="cs-CZ" dirty="0"/>
              <a:t>Sledování stavu výživy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4461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9C0F4-7038-4396-8939-2D5295D3E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NÁDOROVÁ ONEMOCNĚNÍ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7D59AD-83F0-49FB-9464-A5098126B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Ošetřovatelská péče </a:t>
            </a:r>
            <a:r>
              <a:rPr lang="cs-CZ" b="1" u="sng" dirty="0"/>
              <a:t>při hospitalizaci:</a:t>
            </a:r>
          </a:p>
          <a:p>
            <a:r>
              <a:rPr lang="cs-CZ" dirty="0"/>
              <a:t>Péče o tělesný klid, psychický stav</a:t>
            </a:r>
          </a:p>
          <a:p>
            <a:r>
              <a:rPr lang="cs-CZ" dirty="0"/>
              <a:t>Pozor na mechanické vlivy (tlak vaginální tamponády, oblečení)</a:t>
            </a:r>
          </a:p>
          <a:p>
            <a:r>
              <a:rPr lang="cs-CZ" dirty="0"/>
              <a:t>Hodnocení účasti na léčebném programu</a:t>
            </a:r>
          </a:p>
          <a:p>
            <a:r>
              <a:rPr lang="cs-CZ" dirty="0"/>
              <a:t>Dodržování preventivních opatření</a:t>
            </a:r>
          </a:p>
          <a:p>
            <a:r>
              <a:rPr lang="cs-CZ" dirty="0"/>
              <a:t>Eliminace rizika prodlouženého pooperačního zotavování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8595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AF001-CFB6-403C-AF57-15EFE1290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gynekologických nádorů a prekanceróz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D3717B-6176-46E6-893F-E5CB6F4CA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Vulva</a:t>
            </a:r>
          </a:p>
          <a:p>
            <a:r>
              <a:rPr lang="cs-CZ" dirty="0"/>
              <a:t>Nádory nepravé (inkluzní cysty, </a:t>
            </a:r>
            <a:r>
              <a:rPr lang="cs-CZ" dirty="0" err="1"/>
              <a:t>condylomata</a:t>
            </a:r>
            <a:r>
              <a:rPr lang="cs-CZ" dirty="0"/>
              <a:t> </a:t>
            </a:r>
            <a:r>
              <a:rPr lang="cs-CZ" dirty="0" err="1"/>
              <a:t>acuminat</a:t>
            </a:r>
            <a:r>
              <a:rPr lang="cs-CZ" dirty="0"/>
              <a:t>, </a:t>
            </a:r>
            <a:r>
              <a:rPr lang="cs-CZ" dirty="0" err="1"/>
              <a:t>lichen</a:t>
            </a:r>
            <a:r>
              <a:rPr lang="cs-CZ" dirty="0"/>
              <a:t> </a:t>
            </a:r>
            <a:r>
              <a:rPr lang="cs-CZ" dirty="0" err="1"/>
              <a:t>sclerosus</a:t>
            </a:r>
            <a:r>
              <a:rPr lang="cs-CZ" dirty="0"/>
              <a:t>)</a:t>
            </a:r>
          </a:p>
          <a:p>
            <a:r>
              <a:rPr lang="cs-CZ" dirty="0"/>
              <a:t>Nádory nezhoubné (fibromy, lipomy, hemangiom, pigmentový névus)</a:t>
            </a:r>
          </a:p>
          <a:p>
            <a:r>
              <a:rPr lang="cs-CZ" dirty="0"/>
              <a:t>Prekancerózy (dystrofie vulvy, </a:t>
            </a:r>
            <a:r>
              <a:rPr lang="cs-CZ" dirty="0" err="1"/>
              <a:t>vulvární</a:t>
            </a:r>
            <a:r>
              <a:rPr lang="cs-CZ" dirty="0"/>
              <a:t> </a:t>
            </a:r>
            <a:r>
              <a:rPr lang="cs-CZ" dirty="0" err="1"/>
              <a:t>intraepiteliální</a:t>
            </a:r>
            <a:r>
              <a:rPr lang="cs-CZ" dirty="0"/>
              <a:t> </a:t>
            </a:r>
            <a:r>
              <a:rPr lang="cs-CZ" dirty="0" err="1"/>
              <a:t>neplazie</a:t>
            </a:r>
            <a:r>
              <a:rPr lang="cs-CZ" dirty="0"/>
              <a:t> - VIN)</a:t>
            </a:r>
          </a:p>
          <a:p>
            <a:r>
              <a:rPr lang="cs-CZ" dirty="0"/>
              <a:t>Nádory zhoubné  (</a:t>
            </a:r>
            <a:r>
              <a:rPr lang="cs-CZ" dirty="0" err="1"/>
              <a:t>spinocelulární</a:t>
            </a:r>
            <a:r>
              <a:rPr lang="cs-CZ" dirty="0"/>
              <a:t> karcinom, adenokarcinom, melanom)</a:t>
            </a:r>
          </a:p>
          <a:p>
            <a:r>
              <a:rPr lang="cs-CZ" dirty="0"/>
              <a:t>Nádory metastatické (z karcinomu endometria, </a:t>
            </a:r>
            <a:r>
              <a:rPr lang="cs-CZ" dirty="0" err="1"/>
              <a:t>choriokarcinomu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1680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EBF62-5D55-4474-BF04-508E7C97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gynekologických nádorů a prekanceróz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201239-2C24-40F8-9B8A-1E6FBD90B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Pochva</a:t>
            </a:r>
          </a:p>
          <a:p>
            <a:r>
              <a:rPr lang="cs-CZ" dirty="0"/>
              <a:t>Nádory nepravé (inkluzní cysty, </a:t>
            </a:r>
            <a:r>
              <a:rPr lang="cs-CZ" dirty="0" err="1"/>
              <a:t>condylomata</a:t>
            </a:r>
            <a:r>
              <a:rPr lang="cs-CZ" dirty="0"/>
              <a:t> </a:t>
            </a:r>
            <a:r>
              <a:rPr lang="cs-CZ" dirty="0" err="1"/>
              <a:t>acuminata</a:t>
            </a:r>
            <a:r>
              <a:rPr lang="cs-CZ" dirty="0"/>
              <a:t>)</a:t>
            </a:r>
          </a:p>
          <a:p>
            <a:r>
              <a:rPr lang="cs-CZ" dirty="0"/>
              <a:t>Nádory nezhoubné – relativně vzácné</a:t>
            </a:r>
          </a:p>
          <a:p>
            <a:r>
              <a:rPr lang="cs-CZ" dirty="0"/>
              <a:t>Prekancerózy – vaginální </a:t>
            </a:r>
            <a:r>
              <a:rPr lang="cs-CZ" dirty="0" err="1"/>
              <a:t>intraepiteliální</a:t>
            </a:r>
            <a:r>
              <a:rPr lang="cs-CZ" dirty="0"/>
              <a:t> </a:t>
            </a:r>
            <a:r>
              <a:rPr lang="cs-CZ" dirty="0" err="1"/>
              <a:t>neoplazie</a:t>
            </a:r>
            <a:r>
              <a:rPr lang="cs-CZ" dirty="0"/>
              <a:t> – VAIN)</a:t>
            </a:r>
          </a:p>
          <a:p>
            <a:r>
              <a:rPr lang="cs-CZ" dirty="0"/>
              <a:t>Nádory zhoubné (</a:t>
            </a:r>
            <a:r>
              <a:rPr lang="cs-CZ" dirty="0" err="1"/>
              <a:t>spinocelulární</a:t>
            </a:r>
            <a:r>
              <a:rPr lang="cs-CZ" dirty="0"/>
              <a:t> karcinom, adenokarcinom)</a:t>
            </a:r>
          </a:p>
          <a:p>
            <a:r>
              <a:rPr lang="cs-CZ" dirty="0"/>
              <a:t>Nádory metastatické (z karcinomu děložního hrdla, vulvy, močového měchýře, rekta)</a:t>
            </a:r>
          </a:p>
        </p:txBody>
      </p:sp>
    </p:spTree>
    <p:extLst>
      <p:ext uri="{BB962C8B-B14F-4D97-AF65-F5344CB8AC3E}">
        <p14:creationId xmlns:p14="http://schemas.microsoft.com/office/powerpoint/2010/main" val="1118032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32DF4-F57D-4277-81FA-BC92B145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gynekologických nádorů a prekanceróz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19B41-3961-474F-8B42-63AD6B4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Děloha – děložní hrdlo</a:t>
            </a:r>
          </a:p>
          <a:p>
            <a:r>
              <a:rPr lang="cs-CZ" dirty="0"/>
              <a:t>Nádory nepravé a nezhoubné (polypy, myomy, fibromy, ovula </a:t>
            </a:r>
            <a:r>
              <a:rPr lang="cs-CZ" dirty="0" err="1"/>
              <a:t>Nabothi</a:t>
            </a:r>
            <a:r>
              <a:rPr lang="cs-CZ" dirty="0"/>
              <a:t> – cysty v hrdle dělohy obsahující hustou hlenovitou hmotu, cystické </a:t>
            </a:r>
            <a:r>
              <a:rPr lang="cs-CZ" dirty="0" err="1"/>
              <a:t>nádorky</a:t>
            </a:r>
            <a:r>
              <a:rPr lang="cs-CZ" dirty="0"/>
              <a:t>)</a:t>
            </a:r>
          </a:p>
          <a:p>
            <a:r>
              <a:rPr lang="cs-CZ" dirty="0"/>
              <a:t>Prekancerózy (cervikální </a:t>
            </a:r>
            <a:r>
              <a:rPr lang="cs-CZ" dirty="0" err="1"/>
              <a:t>intraepiteliální</a:t>
            </a:r>
            <a:r>
              <a:rPr lang="cs-CZ" dirty="0"/>
              <a:t> </a:t>
            </a:r>
            <a:r>
              <a:rPr lang="cs-CZ" dirty="0" err="1"/>
              <a:t>neoplazie</a:t>
            </a:r>
            <a:r>
              <a:rPr lang="cs-CZ" dirty="0"/>
              <a:t> – CIN)</a:t>
            </a:r>
          </a:p>
          <a:p>
            <a:r>
              <a:rPr lang="cs-CZ" dirty="0"/>
              <a:t>Nádory zhoubné (</a:t>
            </a:r>
            <a:r>
              <a:rPr lang="cs-CZ" dirty="0" err="1"/>
              <a:t>spinocelulární</a:t>
            </a:r>
            <a:r>
              <a:rPr lang="cs-CZ" dirty="0"/>
              <a:t> karcinom, adenokarcinom)</a:t>
            </a:r>
          </a:p>
        </p:txBody>
      </p:sp>
    </p:spTree>
    <p:extLst>
      <p:ext uri="{BB962C8B-B14F-4D97-AF65-F5344CB8AC3E}">
        <p14:creationId xmlns:p14="http://schemas.microsoft.com/office/powerpoint/2010/main" val="315350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3D094-542A-462B-9C34-A6D840AC0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CBE71D-C2D9-4326-AB07-195D52165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Příčiny nejsou jednoznačně objasněny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Podíl genetických, hormonálních, růstových, a jiných faktorů (kancerogeny – fyzikální, chemické, biologické, selhání imunitního systému)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Výsledkem genetická změna buňky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9964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6B654-45B3-4BD9-86AB-35E5AF4B5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gynekologických nádorů a prekanceróz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C8FD5-168C-40BD-9EB7-B19834713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Děložní tělo</a:t>
            </a:r>
          </a:p>
          <a:p>
            <a:r>
              <a:rPr lang="cs-CZ" dirty="0"/>
              <a:t>Nádory nepravé a nezhoubné (nejčastější je </a:t>
            </a:r>
            <a:r>
              <a:rPr lang="cs-CZ" dirty="0" err="1"/>
              <a:t>leiomyom</a:t>
            </a:r>
            <a:r>
              <a:rPr lang="cs-CZ" dirty="0"/>
              <a:t>, </a:t>
            </a:r>
            <a:r>
              <a:rPr lang="cs-CZ" dirty="0" err="1"/>
              <a:t>endometriální</a:t>
            </a:r>
            <a:r>
              <a:rPr lang="cs-CZ" dirty="0"/>
              <a:t> polyp)</a:t>
            </a:r>
          </a:p>
          <a:p>
            <a:r>
              <a:rPr lang="cs-CZ" dirty="0"/>
              <a:t>Prekancerózy endometria</a:t>
            </a:r>
          </a:p>
          <a:p>
            <a:r>
              <a:rPr lang="cs-CZ" dirty="0"/>
              <a:t>Nádory zhoubné (adenokarcinom endometria, sarkom)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01857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C51EA-30D9-42B9-B85A-70AC00EDE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gynekologických nádorů a prekanceróz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D971A-C57C-4ABA-9E42-D6D71567D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Vejcovody</a:t>
            </a:r>
          </a:p>
          <a:p>
            <a:r>
              <a:rPr lang="cs-CZ" dirty="0"/>
              <a:t>Nádory nezhoubné (cysty, myomy, fibromy, endometrióza)</a:t>
            </a:r>
          </a:p>
          <a:p>
            <a:r>
              <a:rPr lang="cs-CZ" dirty="0"/>
              <a:t>Nádory zhoubné – primární zhoubné nádory jsou vzácné, častější je sekundární prorůstání do vejcovodu z dělohy nebo z vaječníku</a:t>
            </a:r>
          </a:p>
        </p:txBody>
      </p:sp>
    </p:spTree>
    <p:extLst>
      <p:ext uri="{BB962C8B-B14F-4D97-AF65-F5344CB8AC3E}">
        <p14:creationId xmlns:p14="http://schemas.microsoft.com/office/powerpoint/2010/main" val="36351498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209D7-D5C1-4367-827E-3510C991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gynekologických nádorů a prekanceróz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A303B0-C4FD-4C99-B3E3-EA9876E57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Vaječníky</a:t>
            </a:r>
          </a:p>
          <a:p>
            <a:r>
              <a:rPr lang="cs-CZ" dirty="0"/>
              <a:t>Nádory nepravé (ovariální cysty, folikulární cysty)</a:t>
            </a:r>
          </a:p>
          <a:p>
            <a:r>
              <a:rPr lang="cs-CZ" dirty="0"/>
              <a:t>Nádory pravé (</a:t>
            </a:r>
            <a:r>
              <a:rPr lang="cs-CZ" dirty="0" err="1"/>
              <a:t>kystomy</a:t>
            </a:r>
            <a:r>
              <a:rPr lang="cs-CZ" dirty="0"/>
              <a:t> – benigní nebo hraniční povahy)</a:t>
            </a:r>
          </a:p>
          <a:p>
            <a:r>
              <a:rPr lang="cs-CZ" dirty="0"/>
              <a:t>Nádory nezhoubné (fibromy, ovariální </a:t>
            </a:r>
            <a:r>
              <a:rPr lang="cs-CZ" dirty="0" err="1"/>
              <a:t>dermoid</a:t>
            </a:r>
            <a:r>
              <a:rPr lang="cs-CZ" dirty="0"/>
              <a:t>)</a:t>
            </a:r>
          </a:p>
          <a:p>
            <a:r>
              <a:rPr lang="cs-CZ" dirty="0"/>
              <a:t>Prekancerózy (atypicky </a:t>
            </a:r>
            <a:r>
              <a:rPr lang="cs-CZ" dirty="0" err="1"/>
              <a:t>proliferující</a:t>
            </a:r>
            <a:r>
              <a:rPr lang="cs-CZ" dirty="0"/>
              <a:t> nádory</a:t>
            </a:r>
          </a:p>
          <a:p>
            <a:r>
              <a:rPr lang="cs-CZ" dirty="0"/>
              <a:t>Nádory zhoubné (</a:t>
            </a:r>
            <a:r>
              <a:rPr lang="cs-CZ" dirty="0" err="1"/>
              <a:t>cystadenokarcinom</a:t>
            </a:r>
            <a:r>
              <a:rPr lang="cs-CZ" dirty="0"/>
              <a:t>)</a:t>
            </a:r>
          </a:p>
          <a:p>
            <a:r>
              <a:rPr lang="cs-CZ" dirty="0"/>
              <a:t>Nádory metastatické (z trávicí trubice – nejčastěji žaludku)</a:t>
            </a:r>
          </a:p>
        </p:txBody>
      </p:sp>
    </p:spTree>
    <p:extLst>
      <p:ext uri="{BB962C8B-B14F-4D97-AF65-F5344CB8AC3E}">
        <p14:creationId xmlns:p14="http://schemas.microsoft.com/office/powerpoint/2010/main" val="202041526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0D481-536F-4D8A-9663-88C3DE83D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gynekologických nádorů a prekanceróz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DB303-70D7-4F76-A024-B32330184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Prsa</a:t>
            </a:r>
          </a:p>
          <a:p>
            <a:r>
              <a:rPr lang="cs-CZ" dirty="0"/>
              <a:t>Nádory nepravé (cysty)</a:t>
            </a:r>
          </a:p>
          <a:p>
            <a:r>
              <a:rPr lang="cs-CZ" dirty="0"/>
              <a:t>Nádory nezhoubné (</a:t>
            </a:r>
            <a:r>
              <a:rPr lang="cs-CZ" dirty="0" err="1"/>
              <a:t>kystomy</a:t>
            </a:r>
            <a:r>
              <a:rPr lang="cs-CZ" dirty="0"/>
              <a:t> – benigní nebo hraniční povahy)</a:t>
            </a:r>
          </a:p>
          <a:p>
            <a:r>
              <a:rPr lang="cs-CZ" dirty="0"/>
              <a:t>Nádory zhoubné (karcinom, sarkom)</a:t>
            </a:r>
          </a:p>
          <a:p>
            <a:r>
              <a:rPr lang="cs-CZ" dirty="0"/>
              <a:t>Nádory metastatické (z melanomu, leukemie)</a:t>
            </a:r>
          </a:p>
        </p:txBody>
      </p:sp>
    </p:spTree>
    <p:extLst>
      <p:ext uri="{BB962C8B-B14F-4D97-AF65-F5344CB8AC3E}">
        <p14:creationId xmlns:p14="http://schemas.microsoft.com/office/powerpoint/2010/main" val="17541329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71099-3B13-4DD2-B63E-AD0265114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nepravé a benigní nádory rodidel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96B2F-53CE-4822-AC63-62D9A36C2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err="1"/>
              <a:t>Condylomata</a:t>
            </a:r>
            <a:r>
              <a:rPr lang="cs-CZ" b="1" dirty="0"/>
              <a:t> </a:t>
            </a:r>
            <a:r>
              <a:rPr lang="cs-CZ" b="1" dirty="0" err="1"/>
              <a:t>acuminata</a:t>
            </a:r>
            <a:r>
              <a:rPr lang="cs-CZ" b="1" dirty="0"/>
              <a:t> </a:t>
            </a:r>
            <a:r>
              <a:rPr lang="cs-CZ" dirty="0"/>
              <a:t>(genitální bradavice)</a:t>
            </a:r>
          </a:p>
          <a:p>
            <a:pPr marL="0" indent="0">
              <a:buNone/>
            </a:pPr>
            <a:r>
              <a:rPr lang="cs-CZ" i="1" dirty="0"/>
              <a:t>Etiologie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Nepravý nádor pochvy virového původu, způsoben málo rizikovými kmeny lidských </a:t>
            </a:r>
            <a:r>
              <a:rPr lang="cs-CZ" dirty="0" err="1"/>
              <a:t>papalomavirů</a:t>
            </a:r>
            <a:r>
              <a:rPr lang="cs-CZ" dirty="0"/>
              <a:t> (LR HPV – </a:t>
            </a:r>
            <a:r>
              <a:rPr lang="cs-CZ" dirty="0" err="1"/>
              <a:t>low</a:t>
            </a:r>
            <a:r>
              <a:rPr lang="cs-CZ" dirty="0"/>
              <a:t> risk)</a:t>
            </a:r>
          </a:p>
          <a:p>
            <a:pPr marL="0" indent="0">
              <a:buNone/>
            </a:pPr>
            <a:r>
              <a:rPr lang="cs-CZ" i="1" dirty="0"/>
              <a:t>Symptomy</a:t>
            </a:r>
          </a:p>
          <a:p>
            <a:pPr marL="0" indent="0">
              <a:buNone/>
            </a:pPr>
            <a:r>
              <a:rPr lang="cs-CZ" dirty="0"/>
              <a:t>Špičaté či květákové výrůstky, jež v těžkých případech mohou splývat a vytvářet souvislé plochy, objevují se na zevním pohlavním ústrojí, v pochvě, na děložním čípku či </a:t>
            </a:r>
            <a:r>
              <a:rPr lang="cs-CZ" dirty="0" err="1"/>
              <a:t>perianálně</a:t>
            </a:r>
            <a:r>
              <a:rPr lang="cs-CZ" dirty="0"/>
              <a:t>, obvykle bez dalších příznaků, vzácnější je pruritus, sexuální </a:t>
            </a:r>
            <a:r>
              <a:rPr lang="cs-CZ" dirty="0" err="1"/>
              <a:t>dyskomfort</a:t>
            </a:r>
            <a:r>
              <a:rPr lang="cs-CZ" dirty="0"/>
              <a:t>, krvácení, sekundární infekce</a:t>
            </a:r>
          </a:p>
          <a:p>
            <a:pPr marL="0" indent="0">
              <a:buNone/>
            </a:pPr>
            <a:r>
              <a:rPr lang="cs-CZ" dirty="0"/>
              <a:t>(setkáváme s negativní psychickou reakcí pro odpudivý vzhled, </a:t>
            </a:r>
            <a:r>
              <a:rPr lang="cs-CZ" dirty="0" err="1"/>
              <a:t>sojenou</a:t>
            </a:r>
            <a:r>
              <a:rPr lang="cs-CZ" dirty="0"/>
              <a:t> s negativní odezvou na sexuální život)</a:t>
            </a:r>
          </a:p>
        </p:txBody>
      </p:sp>
    </p:spTree>
    <p:extLst>
      <p:ext uri="{BB962C8B-B14F-4D97-AF65-F5344CB8AC3E}">
        <p14:creationId xmlns:p14="http://schemas.microsoft.com/office/powerpoint/2010/main" val="177009758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2D343-0486-4C89-938E-17F562465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nepravé a benigní nádory rodidel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0C6E48-468C-4CF8-9D26-D81B1D8F9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i="1" dirty="0"/>
              <a:t>Diagnostika</a:t>
            </a:r>
          </a:p>
          <a:p>
            <a:pPr marL="0" indent="0">
              <a:buNone/>
            </a:pPr>
            <a:r>
              <a:rPr lang="cs-CZ" dirty="0"/>
              <a:t>Gynekologické vyšetření, ev. Kolposkopie</a:t>
            </a:r>
          </a:p>
          <a:p>
            <a:pPr marL="0" indent="0">
              <a:buNone/>
            </a:pPr>
            <a:r>
              <a:rPr lang="cs-CZ" i="1" dirty="0"/>
              <a:t>Terapie</a:t>
            </a:r>
          </a:p>
          <a:p>
            <a:pPr marL="0" indent="0">
              <a:buNone/>
            </a:pPr>
            <a:r>
              <a:rPr lang="cs-CZ" i="1" dirty="0"/>
              <a:t>Podle lokalizace </a:t>
            </a:r>
          </a:p>
          <a:p>
            <a:pPr marL="0" indent="0">
              <a:buNone/>
            </a:pPr>
            <a:r>
              <a:rPr lang="cs-CZ" dirty="0"/>
              <a:t>- medikamentózně (lokání aplikace cytotoxických látek, </a:t>
            </a:r>
            <a:r>
              <a:rPr lang="cs-CZ" dirty="0" err="1"/>
              <a:t>imunomodulace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chirurgicky – excize skalpelem, ablace chirurgickou kličkou, laser, </a:t>
            </a:r>
            <a:r>
              <a:rPr lang="cs-CZ" dirty="0" err="1"/>
              <a:t>kryodestrukce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Prevence</a:t>
            </a:r>
          </a:p>
          <a:p>
            <a:pPr marL="0" indent="0">
              <a:buNone/>
            </a:pPr>
            <a:r>
              <a:rPr lang="cs-CZ" dirty="0"/>
              <a:t>Vakcinace proti HPV infekce, používání kondomu při sexuálním styku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2413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A4E0A-D6AF-4727-A718-6A8BD9AFC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nepravé a benigní nádory rodidel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4B30A-5795-475B-9EFD-88C05E54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/>
              <a:t>Leiomyomy</a:t>
            </a:r>
            <a:r>
              <a:rPr lang="cs-CZ" b="1" dirty="0"/>
              <a:t> – </a:t>
            </a:r>
            <a:r>
              <a:rPr lang="cs-CZ" dirty="0"/>
              <a:t>nezhoubné, hormonálně závislé nádory vzniklé z buněk hladkého svalu</a:t>
            </a:r>
          </a:p>
          <a:p>
            <a:pPr marL="0" indent="0">
              <a:buNone/>
            </a:pPr>
            <a:r>
              <a:rPr lang="cs-CZ" dirty="0"/>
              <a:t>Nejčastější pánevní nádory žen (30 – 40% žen fertilního věku)</a:t>
            </a:r>
          </a:p>
          <a:p>
            <a:pPr marL="0" indent="0">
              <a:buNone/>
            </a:pPr>
            <a:r>
              <a:rPr lang="cs-CZ" dirty="0"/>
              <a:t>Patří k největším nádorům lidského těla, </a:t>
            </a:r>
            <a:r>
              <a:rPr lang="cs-CZ" dirty="0" err="1"/>
              <a:t>vzn</a:t>
            </a:r>
            <a:r>
              <a:rPr lang="cs-CZ" dirty="0"/>
              <a:t>. v dospělém věku, rozvíjejí se v období pohlavní zralosti, jsou různě velké, jejich růst bývá zrychlen v těhotenství, v klimakteriu se zpomaluje, v </a:t>
            </a:r>
            <a:r>
              <a:rPr lang="cs-CZ" dirty="0" err="1"/>
              <a:t>postmenopauze</a:t>
            </a:r>
            <a:r>
              <a:rPr lang="cs-CZ" dirty="0"/>
              <a:t> zastavuje</a:t>
            </a:r>
          </a:p>
          <a:p>
            <a:pPr marL="0" indent="0">
              <a:buNone/>
            </a:pPr>
            <a:r>
              <a:rPr lang="cs-CZ" dirty="0"/>
              <a:t>Nádory se mohou vyskytovat jednotlivě (</a:t>
            </a:r>
            <a:r>
              <a:rPr lang="cs-CZ" b="1" i="1" dirty="0" err="1"/>
              <a:t>myoma</a:t>
            </a:r>
            <a:r>
              <a:rPr lang="cs-CZ" b="1" i="1" dirty="0"/>
              <a:t> </a:t>
            </a:r>
            <a:r>
              <a:rPr lang="cs-CZ" b="1" i="1" dirty="0" err="1"/>
              <a:t>uteri</a:t>
            </a:r>
            <a:r>
              <a:rPr lang="cs-CZ" dirty="0"/>
              <a:t>), častěji jsou mnohočetné (</a:t>
            </a:r>
            <a:r>
              <a:rPr lang="cs-CZ" b="1" i="1" dirty="0"/>
              <a:t>uterus </a:t>
            </a:r>
            <a:r>
              <a:rPr lang="cs-CZ" b="1" i="1" dirty="0" err="1"/>
              <a:t>myomatosus</a:t>
            </a:r>
            <a:r>
              <a:rPr lang="cs-CZ" b="1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801471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8E8D0-1BC5-41A9-B14A-287FDD09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nepravé a benigní nádory rodidel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F1869-5F0D-44C2-93A2-4E230769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Etiologie</a:t>
            </a:r>
          </a:p>
          <a:p>
            <a:pPr marL="0" indent="0">
              <a:buNone/>
            </a:pPr>
            <a:r>
              <a:rPr lang="cs-CZ" dirty="0"/>
              <a:t>Nejasná, kombinace faktorů hormonálních, genetických, rasových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Klasifikace</a:t>
            </a:r>
          </a:p>
          <a:p>
            <a:pPr marL="0" indent="0">
              <a:buNone/>
            </a:pPr>
            <a:r>
              <a:rPr lang="cs-CZ" dirty="0"/>
              <a:t>Podle lokalizace</a:t>
            </a:r>
          </a:p>
          <a:p>
            <a:pPr>
              <a:buFontTx/>
              <a:buChar char="-"/>
            </a:pPr>
            <a:r>
              <a:rPr lang="cs-CZ" dirty="0" err="1"/>
              <a:t>Subserózní</a:t>
            </a:r>
            <a:r>
              <a:rPr lang="cs-CZ" dirty="0"/>
              <a:t> (vyklenují se na povrch dělohy – přisedlé či stopkaté)</a:t>
            </a:r>
          </a:p>
          <a:p>
            <a:pPr>
              <a:buFontTx/>
              <a:buChar char="-"/>
            </a:pPr>
            <a:r>
              <a:rPr lang="cs-CZ" dirty="0"/>
              <a:t>Intramurální (ve stěně děložní)</a:t>
            </a:r>
          </a:p>
          <a:p>
            <a:pPr>
              <a:buFontTx/>
              <a:buChar char="-"/>
            </a:pPr>
            <a:r>
              <a:rPr lang="cs-CZ" dirty="0" err="1"/>
              <a:t>Submukózní</a:t>
            </a:r>
            <a:r>
              <a:rPr lang="cs-CZ" dirty="0"/>
              <a:t> (vyklenují se do dutiny děložní)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83343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6FA4D-8920-4550-952B-85C19C8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nepravé a benigní nádory rodidel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B0112F-58E9-49C0-8EE5-8CBB99296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/>
              <a:t>Symptomatologie</a:t>
            </a:r>
          </a:p>
          <a:p>
            <a:pPr>
              <a:buFontTx/>
              <a:buChar char="-"/>
            </a:pPr>
            <a:r>
              <a:rPr lang="cs-CZ" dirty="0"/>
              <a:t>Asi 20% myomů asymptomatické</a:t>
            </a:r>
          </a:p>
          <a:p>
            <a:pPr>
              <a:buFontTx/>
              <a:buChar char="-"/>
            </a:pPr>
            <a:r>
              <a:rPr lang="cs-CZ" dirty="0"/>
              <a:t>Symptomatické – podle </a:t>
            </a:r>
            <a:r>
              <a:rPr lang="cs-CZ" dirty="0" err="1"/>
              <a:t>velikkosti</a:t>
            </a:r>
            <a:r>
              <a:rPr lang="cs-CZ" dirty="0"/>
              <a:t> myomů</a:t>
            </a:r>
          </a:p>
          <a:p>
            <a:pPr>
              <a:buFontTx/>
              <a:buChar char="-"/>
            </a:pPr>
            <a:r>
              <a:rPr lang="cs-CZ" dirty="0"/>
              <a:t>Poruchy menstruačního cyklu (menoragie, metroragie, </a:t>
            </a:r>
            <a:r>
              <a:rPr lang="cs-CZ" dirty="0" err="1"/>
              <a:t>hypermenorea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Bolesti v </a:t>
            </a:r>
            <a:r>
              <a:rPr lang="cs-CZ" dirty="0" err="1"/>
              <a:t>podbříšku</a:t>
            </a:r>
            <a:r>
              <a:rPr lang="cs-CZ" dirty="0"/>
              <a:t> (vlivem nedostatečného krevního zásobení velkých myomů)</a:t>
            </a:r>
          </a:p>
          <a:p>
            <a:pPr>
              <a:buFontTx/>
              <a:buChar char="-"/>
            </a:pPr>
            <a:r>
              <a:rPr lang="cs-CZ" dirty="0"/>
              <a:t>Bolesti při koitu</a:t>
            </a:r>
          </a:p>
          <a:p>
            <a:pPr>
              <a:buFontTx/>
              <a:buChar char="-"/>
            </a:pPr>
            <a:r>
              <a:rPr lang="cs-CZ" dirty="0"/>
              <a:t>Obtíže při vyprazdňování moči (retence a urgence moči) a stolice (obstipace)</a:t>
            </a:r>
          </a:p>
        </p:txBody>
      </p:sp>
    </p:spTree>
    <p:extLst>
      <p:ext uri="{BB962C8B-B14F-4D97-AF65-F5344CB8AC3E}">
        <p14:creationId xmlns:p14="http://schemas.microsoft.com/office/powerpoint/2010/main" val="42636078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E61B0-4912-4C97-AECA-606922DAD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nepravé a benigní nádory rodidel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02DB74-8D05-455F-898C-9AEB2F9C0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Komplikace</a:t>
            </a:r>
          </a:p>
          <a:p>
            <a:pPr marL="0" indent="0">
              <a:buNone/>
            </a:pPr>
            <a:r>
              <a:rPr lang="cs-CZ" dirty="0"/>
              <a:t>Sterilita</a:t>
            </a:r>
          </a:p>
          <a:p>
            <a:pPr marL="0" indent="0">
              <a:buNone/>
            </a:pPr>
            <a:r>
              <a:rPr lang="cs-CZ" dirty="0"/>
              <a:t>Spontánní potrat</a:t>
            </a:r>
          </a:p>
          <a:p>
            <a:pPr marL="0" indent="0">
              <a:buNone/>
            </a:pPr>
            <a:r>
              <a:rPr lang="cs-CZ" dirty="0"/>
              <a:t>Četné komplikace v těhotenství a za porodu</a:t>
            </a:r>
          </a:p>
          <a:p>
            <a:pPr marL="0" indent="0">
              <a:buNone/>
            </a:pPr>
            <a:r>
              <a:rPr lang="cs-CZ" dirty="0"/>
              <a:t>Nekróza myomu</a:t>
            </a:r>
          </a:p>
          <a:p>
            <a:pPr marL="0" indent="0">
              <a:buNone/>
            </a:pPr>
            <a:r>
              <a:rPr lang="cs-CZ" dirty="0"/>
              <a:t>Torze stopkatého myomu</a:t>
            </a:r>
          </a:p>
          <a:p>
            <a:pPr marL="0" indent="0">
              <a:buNone/>
            </a:pPr>
            <a:r>
              <a:rPr lang="cs-CZ" dirty="0"/>
              <a:t>Maligní zvrhnutí v sarkom (0,1 – 0,5%)</a:t>
            </a:r>
          </a:p>
        </p:txBody>
      </p:sp>
    </p:spTree>
    <p:extLst>
      <p:ext uri="{BB962C8B-B14F-4D97-AF65-F5344CB8AC3E}">
        <p14:creationId xmlns:p14="http://schemas.microsoft.com/office/powerpoint/2010/main" val="540442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B68BC-7A0A-4208-BE23-C9C50E067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ABDFF-6892-48C7-B62A-4DC27703B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Onkogenní viry – hrají významnou roli při </a:t>
            </a:r>
            <a:r>
              <a:rPr lang="cs-CZ" dirty="0" err="1"/>
              <a:t>vzn</a:t>
            </a:r>
            <a:r>
              <a:rPr lang="cs-CZ" dirty="0"/>
              <a:t>. ženských nádorových onemocnění – je prokázáno, že hl. biologických karcinogenem je lidský </a:t>
            </a:r>
            <a:r>
              <a:rPr lang="cs-CZ" dirty="0" err="1"/>
              <a:t>papilomavirus</a:t>
            </a:r>
            <a:r>
              <a:rPr lang="cs-CZ" dirty="0"/>
              <a:t> (HPV), sexuálně přenosný virus postihující kůži a sliznice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Všeobecně se předpokládá, že bezprostřední příčinou </a:t>
            </a:r>
            <a:r>
              <a:rPr lang="cs-CZ" dirty="0" err="1"/>
              <a:t>vzn</a:t>
            </a:r>
            <a:r>
              <a:rPr lang="cs-CZ" dirty="0"/>
              <a:t>. nádorové buňky je:</a:t>
            </a:r>
          </a:p>
          <a:p>
            <a:r>
              <a:rPr lang="cs-CZ" dirty="0"/>
              <a:t>   genetická mutace normální buňky</a:t>
            </a:r>
          </a:p>
          <a:p>
            <a:r>
              <a:rPr lang="cs-CZ" dirty="0"/>
              <a:t>   kancerogeny – fyzikální, chemické, biologické – onkogenní viry – rizikový typ HPV</a:t>
            </a:r>
          </a:p>
          <a:p>
            <a:r>
              <a:rPr lang="cs-CZ" dirty="0"/>
              <a:t>   selhání imunitního systému            (viz. přednáška ONKGENETIKA)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94357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029BF-41A5-4593-A721-2443AB8A7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nepravé a benigní nádory rodidel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67E7E3-9F03-416C-A6F9-FA92BF7B2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Diagnostika</a:t>
            </a:r>
          </a:p>
          <a:p>
            <a:r>
              <a:rPr lang="cs-CZ" dirty="0"/>
              <a:t>Anamnéza (začátek obtíží, PM, charakter krvácení, obtíže s vyprazdňováním)</a:t>
            </a:r>
          </a:p>
          <a:p>
            <a:r>
              <a:rPr lang="cs-CZ" dirty="0"/>
              <a:t>Palpační gynekologické vyšetření</a:t>
            </a:r>
          </a:p>
          <a:p>
            <a:r>
              <a:rPr lang="cs-CZ" dirty="0"/>
              <a:t>UZ</a:t>
            </a:r>
          </a:p>
          <a:p>
            <a:r>
              <a:rPr lang="cs-CZ" dirty="0" err="1"/>
              <a:t>Hysteroskopie</a:t>
            </a:r>
            <a:r>
              <a:rPr lang="cs-CZ" dirty="0"/>
              <a:t>, laparoskopie</a:t>
            </a:r>
          </a:p>
        </p:txBody>
      </p:sp>
    </p:spTree>
    <p:extLst>
      <p:ext uri="{BB962C8B-B14F-4D97-AF65-F5344CB8AC3E}">
        <p14:creationId xmlns:p14="http://schemas.microsoft.com/office/powerpoint/2010/main" val="61335450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7BD3F-CAD2-4668-A63B-231D70444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nepravé a benigní nádory rodidel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2F8F39-E3EA-4B61-AD42-3B0ACE90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i="1" dirty="0"/>
              <a:t>Terapie</a:t>
            </a:r>
          </a:p>
          <a:p>
            <a:r>
              <a:rPr lang="cs-CZ" dirty="0"/>
              <a:t>Zvažuje se věk a reprodukční anamnéza + plány pacientky, lokalizace, velikost, množství myomů, prodělané operace, konstituce ženy</a:t>
            </a:r>
          </a:p>
          <a:p>
            <a:r>
              <a:rPr lang="cs-CZ" dirty="0"/>
              <a:t>Dispenzarizace – asymptomatické pacientky s dělohou velikosti max. do 12. týdne těhotenství, kontroly 3 – 6 měsíců</a:t>
            </a:r>
          </a:p>
          <a:p>
            <a:r>
              <a:rPr lang="cs-CZ" dirty="0"/>
              <a:t>Hormonální – dočasně úspěšná (aplikace preparátů tlumících gonadotropní sekreci – vytváří umělou menopauzu)</a:t>
            </a:r>
          </a:p>
          <a:p>
            <a:r>
              <a:rPr lang="cs-CZ" dirty="0"/>
              <a:t>Chirurgická – v případě, že se myom rychle zvětšuje, způsobuje obtíže (</a:t>
            </a:r>
            <a:r>
              <a:rPr lang="cs-CZ" dirty="0" err="1"/>
              <a:t>miniinvazivní</a:t>
            </a:r>
            <a:r>
              <a:rPr lang="cs-CZ" dirty="0"/>
              <a:t> – snaha o zachování fertility ženy, </a:t>
            </a:r>
            <a:r>
              <a:rPr lang="cs-CZ" dirty="0" err="1"/>
              <a:t>hysteroskopická</a:t>
            </a:r>
            <a:r>
              <a:rPr lang="cs-CZ" dirty="0"/>
              <a:t> resekce – vhodná pro </a:t>
            </a:r>
            <a:r>
              <a:rPr lang="cs-CZ" dirty="0" err="1"/>
              <a:t>submukózní</a:t>
            </a:r>
            <a:r>
              <a:rPr lang="cs-CZ" dirty="0"/>
              <a:t> myomy do velikosti 3 mm, </a:t>
            </a:r>
            <a:r>
              <a:rPr lang="cs-CZ" dirty="0" err="1"/>
              <a:t>myomektomie</a:t>
            </a:r>
            <a:r>
              <a:rPr lang="cs-CZ" dirty="0"/>
              <a:t> – odstranění myomu – laparoskopicky, radikální – hysterektomie)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28000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D1BD0-9042-4E8D-8C7C-00D0F40E7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NÁDOROVÁ ONEMOCNĚNÍ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6F0E2-50E1-4EF1-9A53-34285ACC4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Prevence: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Primární (</a:t>
            </a:r>
            <a:r>
              <a:rPr lang="cs-CZ" dirty="0"/>
              <a:t>životní styl, profylaktické očkování)</a:t>
            </a:r>
          </a:p>
          <a:p>
            <a:r>
              <a:rPr lang="cs-CZ" b="1" dirty="0"/>
              <a:t>Sekundární (</a:t>
            </a:r>
            <a:r>
              <a:rPr lang="cs-CZ" dirty="0" err="1"/>
              <a:t>samovyšetřování</a:t>
            </a:r>
            <a:r>
              <a:rPr lang="cs-CZ" dirty="0"/>
              <a:t> prsů, depistáž – preventivní gynekologické prohlídky, screening na karcinom hrdla děložního, onkologické cytologie, </a:t>
            </a:r>
            <a:r>
              <a:rPr lang="cs-CZ" dirty="0" err="1"/>
              <a:t>mammografický</a:t>
            </a:r>
            <a:r>
              <a:rPr lang="cs-CZ" dirty="0"/>
              <a:t> screening, dispenzarizace, včasná léčba prekanceróz)</a:t>
            </a:r>
          </a:p>
          <a:p>
            <a:r>
              <a:rPr lang="cs-CZ" b="1" dirty="0"/>
              <a:t>Terciální </a:t>
            </a:r>
            <a:r>
              <a:rPr lang="cs-CZ" dirty="0"/>
              <a:t>(sledování nemocných s vyléčeným nádorovým onemocněním)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742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2D949-AC6A-40C5-A15B-4966EE3CA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578CBA-3317-469A-843D-202BC8B3F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Rizikové faktory: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Mechanické dráždění</a:t>
            </a:r>
          </a:p>
          <a:p>
            <a:r>
              <a:rPr lang="cs-CZ" dirty="0"/>
              <a:t>Časný začátek sexuálního života</a:t>
            </a:r>
          </a:p>
          <a:p>
            <a:r>
              <a:rPr lang="cs-CZ" dirty="0"/>
              <a:t>STD</a:t>
            </a:r>
          </a:p>
          <a:p>
            <a:r>
              <a:rPr lang="cs-CZ" dirty="0"/>
              <a:t>Promiskuita</a:t>
            </a:r>
          </a:p>
          <a:p>
            <a:r>
              <a:rPr lang="cs-CZ" dirty="0"/>
              <a:t>Kouření</a:t>
            </a:r>
          </a:p>
          <a:p>
            <a:r>
              <a:rPr lang="cs-CZ" dirty="0"/>
              <a:t>imunosuprese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115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2C548-4307-4B70-945B-CCB70E803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nádorů podle FIGO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1F9D47-0651-47D1-B414-719623F83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44" y="177235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Klasifikace založena na klinických ev. Histopatologických vyšetření preparátů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F392FE7E-3B8F-4F10-8D21-F516E7F2C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829354"/>
              </p:ext>
            </p:extLst>
          </p:nvPr>
        </p:nvGraphicFramePr>
        <p:xfrm>
          <a:off x="1792304" y="3081126"/>
          <a:ext cx="8128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046">
                  <a:extLst>
                    <a:ext uri="{9D8B030D-6E8A-4147-A177-3AD203B41FA5}">
                      <a16:colId xmlns:a16="http://schemas.microsoft.com/office/drawing/2014/main" val="1730542956"/>
                    </a:ext>
                  </a:extLst>
                </a:gridCol>
                <a:gridCol w="6679954">
                  <a:extLst>
                    <a:ext uri="{9D8B030D-6E8A-4147-A177-3AD203B41FA5}">
                      <a16:colId xmlns:a16="http://schemas.microsoft.com/office/drawing/2014/main" val="4272136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Stadium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Časné onemocnění omezené na primární orgán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950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Stadium II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Onemocnění s lokální progresí mimo primární orgán, postihující přilehlé tkáně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396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Stadium III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Onemocnění s extenzivnějším, avšak lokálním šířením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505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Stadium IV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Metastatické onemocnění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545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4393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4458</Words>
  <Application>Microsoft Office PowerPoint</Application>
  <PresentationFormat>Širokoúhlá obrazovka</PresentationFormat>
  <Paragraphs>491</Paragraphs>
  <Slides>72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72</vt:i4>
      </vt:variant>
    </vt:vector>
  </HeadingPairs>
  <TitlesOfParts>
    <vt:vector size="76" baseType="lpstr">
      <vt:lpstr>Arial</vt:lpstr>
      <vt:lpstr>Calibri</vt:lpstr>
      <vt:lpstr>Calibri Light</vt:lpstr>
      <vt:lpstr>Motiv Office</vt:lpstr>
      <vt:lpstr>Ošetřovatelský proces u ženy s nádory pohlavních orgánů</vt:lpstr>
      <vt:lpstr>Etiopatogeneze</vt:lpstr>
      <vt:lpstr>Základní pojmy</vt:lpstr>
      <vt:lpstr>Základní pojmy</vt:lpstr>
      <vt:lpstr>Základní pojmy</vt:lpstr>
      <vt:lpstr>Etiologie</vt:lpstr>
      <vt:lpstr>Etiologie</vt:lpstr>
      <vt:lpstr>Etiologie</vt:lpstr>
      <vt:lpstr>Klasifikace nádorů podle FIGO  </vt:lpstr>
      <vt:lpstr>Klasifikace nádorů podle TNM</vt:lpstr>
      <vt:lpstr>Komplikace</vt:lpstr>
      <vt:lpstr>Symptomatologie</vt:lpstr>
      <vt:lpstr>Symptomatologie</vt:lpstr>
      <vt:lpstr>Symptomatologie</vt:lpstr>
      <vt:lpstr>Diagnostika</vt:lpstr>
      <vt:lpstr>Diagnostika</vt:lpstr>
      <vt:lpstr>Terapie</vt:lpstr>
      <vt:lpstr>Radioterapie</vt:lpstr>
      <vt:lpstr>Chemoterapie</vt:lpstr>
      <vt:lpstr>Chemoterapie – způsob aplikace</vt:lpstr>
      <vt:lpstr>Chemoterapie – způsob aplikace</vt:lpstr>
      <vt:lpstr>Rozdělení chemoterapií</vt:lpstr>
      <vt:lpstr>Rozdělení chemoterapií</vt:lpstr>
      <vt:lpstr>Zásady přípravy cytostatik</vt:lpstr>
      <vt:lpstr>Komplikace</vt:lpstr>
      <vt:lpstr>Edukace onkologického pacienta s chemoterapií</vt:lpstr>
      <vt:lpstr>Edukace vyžaduje</vt:lpstr>
      <vt:lpstr>Podmínky k realizaci</vt:lpstr>
      <vt:lpstr>Příklad edukace – stručná kazuistika</vt:lpstr>
      <vt:lpstr>Edukační anamnéza</vt:lpstr>
      <vt:lpstr>Edukační anamnézy</vt:lpstr>
      <vt:lpstr>Edukační cíle</vt:lpstr>
      <vt:lpstr>Edukační cíle</vt:lpstr>
      <vt:lpstr>Organizace edukačního plánu</vt:lpstr>
      <vt:lpstr>Metody edukace - přednáška</vt:lpstr>
      <vt:lpstr>Metody edukace - diskuze</vt:lpstr>
      <vt:lpstr>Konkrétní edukace při chemoterapii</vt:lpstr>
      <vt:lpstr>Závěrečné hodnocení</vt:lpstr>
      <vt:lpstr>Úkoly sestry při aplikaci chemoterapie</vt:lpstr>
      <vt:lpstr>Úkoly sestry při aplikaci chemoterapie</vt:lpstr>
      <vt:lpstr>Úkoly sestry při aplikaci chemoterapie</vt:lpstr>
      <vt:lpstr>Specifika ošetřovatelské péče u pacientů s nežádoucími účinky chemoterapie</vt:lpstr>
      <vt:lpstr>Myelosuprese</vt:lpstr>
      <vt:lpstr>Zásady, na které musíme pacienta upozornit</vt:lpstr>
      <vt:lpstr>Zásady, na které musíme pacienta upozornit</vt:lpstr>
      <vt:lpstr>Nejčastější ošetřovatelské diagnózy</vt:lpstr>
      <vt:lpstr>Nevolnost a zvracení</vt:lpstr>
      <vt:lpstr>Nevolnost a zvracení</vt:lpstr>
      <vt:lpstr>Další nežádoucí účinky chemoterapie</vt:lpstr>
      <vt:lpstr>Další nežádoucí účinky chemoterapie</vt:lpstr>
      <vt:lpstr>Další nežádoucí účinky chemoterapie</vt:lpstr>
      <vt:lpstr>Další nežádoucí účinky chemoterapie</vt:lpstr>
      <vt:lpstr>Správná výživa v průběhu chemoterapie</vt:lpstr>
      <vt:lpstr>NÁDOROVÁ ONEMOCNĚNÍ</vt:lpstr>
      <vt:lpstr>NÁDOROVÁ ONEMOCNĚNÍ</vt:lpstr>
      <vt:lpstr>NÁDOROVÁ ONEMOCNĚNÍ</vt:lpstr>
      <vt:lpstr>Přehled gynekologických nádorů a prekanceróz</vt:lpstr>
      <vt:lpstr>Přehled gynekologických nádorů a prekanceróz</vt:lpstr>
      <vt:lpstr>Přehled gynekologických nádorů a prekanceróz</vt:lpstr>
      <vt:lpstr>Přehled gynekologických nádorů a prekanceróz</vt:lpstr>
      <vt:lpstr>Přehled gynekologických nádorů a prekanceróz</vt:lpstr>
      <vt:lpstr>Přehled gynekologických nádorů a prekanceróz</vt:lpstr>
      <vt:lpstr>Přehled gynekologických nádorů a prekanceróz</vt:lpstr>
      <vt:lpstr>Vybrané nepravé a benigní nádory rodidel</vt:lpstr>
      <vt:lpstr>Vybrané nepravé a benigní nádory rodidel</vt:lpstr>
      <vt:lpstr>Vybrané nepravé a benigní nádory rodidel</vt:lpstr>
      <vt:lpstr>Vybrané nepravé a benigní nádory rodidel</vt:lpstr>
      <vt:lpstr>Vybrané nepravé a benigní nádory rodidel</vt:lpstr>
      <vt:lpstr>Vybrané nepravé a benigní nádory rodidel</vt:lpstr>
      <vt:lpstr>Vybrané nepravé a benigní nádory rodidel</vt:lpstr>
      <vt:lpstr>Vybrané nepravé a benigní nádory rodidel</vt:lpstr>
      <vt:lpstr>NÁDOROVÁ ONEMOCNĚNÍ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Ošetřovatelský proces u ženy s nádory pohlavních orgánů</dc:title>
  <dc:creator>Markéta Školoudová</dc:creator>
  <cp:lastModifiedBy>Školoudová Markéta</cp:lastModifiedBy>
  <cp:revision>27</cp:revision>
  <dcterms:created xsi:type="dcterms:W3CDTF">2020-12-13T08:43:09Z</dcterms:created>
  <dcterms:modified xsi:type="dcterms:W3CDTF">2020-12-16T07:10:25Z</dcterms:modified>
</cp:coreProperties>
</file>