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0" r:id="rId4"/>
    <p:sldId id="291" r:id="rId5"/>
    <p:sldId id="275"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6" r:id="rId23"/>
    <p:sldId id="277" r:id="rId24"/>
    <p:sldId id="279" r:id="rId25"/>
    <p:sldId id="280" r:id="rId26"/>
    <p:sldId id="278" r:id="rId27"/>
    <p:sldId id="281" r:id="rId28"/>
    <p:sldId id="282" r:id="rId29"/>
    <p:sldId id="283" r:id="rId30"/>
    <p:sldId id="284" r:id="rId31"/>
    <p:sldId id="285" r:id="rId32"/>
    <p:sldId id="286" r:id="rId33"/>
    <p:sldId id="287" r:id="rId34"/>
    <p:sldId id="288" r:id="rId35"/>
    <p:sldId id="289" r:id="rId3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5" d="100"/>
          <a:sy n="165" d="100"/>
        </p:scale>
        <p:origin x="1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B2C6B2-52AE-4DA1-80D7-27FE697284F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35405F8A-0E12-4445-8594-1DAB3D67C6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EE8740B-6B7A-4F7D-A2C4-8DD722389059}"/>
              </a:ext>
            </a:extLst>
          </p:cNvPr>
          <p:cNvSpPr>
            <a:spLocks noGrp="1"/>
          </p:cNvSpPr>
          <p:nvPr>
            <p:ph type="dt" sz="half" idx="10"/>
          </p:nvPr>
        </p:nvSpPr>
        <p:spPr/>
        <p:txBody>
          <a:bodyPr/>
          <a:lstStyle/>
          <a:p>
            <a:fld id="{6138273C-0E14-4DBD-8329-DBA8ED7FF7C3}" type="datetimeFigureOut">
              <a:rPr lang="cs-CZ" smtClean="0"/>
              <a:t>09.11.2020</a:t>
            </a:fld>
            <a:endParaRPr lang="cs-CZ"/>
          </a:p>
        </p:txBody>
      </p:sp>
      <p:sp>
        <p:nvSpPr>
          <p:cNvPr id="5" name="Zástupný symbol pro zápatí 4">
            <a:extLst>
              <a:ext uri="{FF2B5EF4-FFF2-40B4-BE49-F238E27FC236}">
                <a16:creationId xmlns:a16="http://schemas.microsoft.com/office/drawing/2014/main" id="{548A92D4-6A7B-454D-B5A9-9CF64A8777B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61996FA-5B30-4EF6-B49A-F4F89B7463BF}"/>
              </a:ext>
            </a:extLst>
          </p:cNvPr>
          <p:cNvSpPr>
            <a:spLocks noGrp="1"/>
          </p:cNvSpPr>
          <p:nvPr>
            <p:ph type="sldNum" sz="quarter" idx="12"/>
          </p:nvPr>
        </p:nvSpPr>
        <p:spPr/>
        <p:txBody>
          <a:bodyPr/>
          <a:lstStyle/>
          <a:p>
            <a:fld id="{703474F2-B36A-40A7-8CB5-C0C07156FE24}" type="slidenum">
              <a:rPr lang="cs-CZ" smtClean="0"/>
              <a:t>‹#›</a:t>
            </a:fld>
            <a:endParaRPr lang="cs-CZ"/>
          </a:p>
        </p:txBody>
      </p:sp>
    </p:spTree>
    <p:extLst>
      <p:ext uri="{BB962C8B-B14F-4D97-AF65-F5344CB8AC3E}">
        <p14:creationId xmlns:p14="http://schemas.microsoft.com/office/powerpoint/2010/main" val="403604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E12106-4DC8-4E92-BA42-E11FC079480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D6BA24A4-AD6C-43A7-8A9C-3BF125A26DD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C896392-BD47-4AB4-A2AC-E25065280F87}"/>
              </a:ext>
            </a:extLst>
          </p:cNvPr>
          <p:cNvSpPr>
            <a:spLocks noGrp="1"/>
          </p:cNvSpPr>
          <p:nvPr>
            <p:ph type="dt" sz="half" idx="10"/>
          </p:nvPr>
        </p:nvSpPr>
        <p:spPr/>
        <p:txBody>
          <a:bodyPr/>
          <a:lstStyle/>
          <a:p>
            <a:fld id="{6138273C-0E14-4DBD-8329-DBA8ED7FF7C3}" type="datetimeFigureOut">
              <a:rPr lang="cs-CZ" smtClean="0"/>
              <a:t>09.11.2020</a:t>
            </a:fld>
            <a:endParaRPr lang="cs-CZ"/>
          </a:p>
        </p:txBody>
      </p:sp>
      <p:sp>
        <p:nvSpPr>
          <p:cNvPr id="5" name="Zástupný symbol pro zápatí 4">
            <a:extLst>
              <a:ext uri="{FF2B5EF4-FFF2-40B4-BE49-F238E27FC236}">
                <a16:creationId xmlns:a16="http://schemas.microsoft.com/office/drawing/2014/main" id="{DEF46165-A9CC-4970-B011-CE5996711A3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B24C07D-30A6-4621-A3A0-DEDE49853F74}"/>
              </a:ext>
            </a:extLst>
          </p:cNvPr>
          <p:cNvSpPr>
            <a:spLocks noGrp="1"/>
          </p:cNvSpPr>
          <p:nvPr>
            <p:ph type="sldNum" sz="quarter" idx="12"/>
          </p:nvPr>
        </p:nvSpPr>
        <p:spPr/>
        <p:txBody>
          <a:bodyPr/>
          <a:lstStyle/>
          <a:p>
            <a:fld id="{703474F2-B36A-40A7-8CB5-C0C07156FE24}" type="slidenum">
              <a:rPr lang="cs-CZ" smtClean="0"/>
              <a:t>‹#›</a:t>
            </a:fld>
            <a:endParaRPr lang="cs-CZ"/>
          </a:p>
        </p:txBody>
      </p:sp>
    </p:spTree>
    <p:extLst>
      <p:ext uri="{BB962C8B-B14F-4D97-AF65-F5344CB8AC3E}">
        <p14:creationId xmlns:p14="http://schemas.microsoft.com/office/powerpoint/2010/main" val="413616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38EC1FB-A3E2-4D27-BB25-CE6FA412629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939991F-42D3-42D7-8C6A-292F12E7D26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D68CB34-72E0-4EB3-B5DF-FC0EAFE7E12E}"/>
              </a:ext>
            </a:extLst>
          </p:cNvPr>
          <p:cNvSpPr>
            <a:spLocks noGrp="1"/>
          </p:cNvSpPr>
          <p:nvPr>
            <p:ph type="dt" sz="half" idx="10"/>
          </p:nvPr>
        </p:nvSpPr>
        <p:spPr/>
        <p:txBody>
          <a:bodyPr/>
          <a:lstStyle/>
          <a:p>
            <a:fld id="{6138273C-0E14-4DBD-8329-DBA8ED7FF7C3}" type="datetimeFigureOut">
              <a:rPr lang="cs-CZ" smtClean="0"/>
              <a:t>09.11.2020</a:t>
            </a:fld>
            <a:endParaRPr lang="cs-CZ"/>
          </a:p>
        </p:txBody>
      </p:sp>
      <p:sp>
        <p:nvSpPr>
          <p:cNvPr id="5" name="Zástupný symbol pro zápatí 4">
            <a:extLst>
              <a:ext uri="{FF2B5EF4-FFF2-40B4-BE49-F238E27FC236}">
                <a16:creationId xmlns:a16="http://schemas.microsoft.com/office/drawing/2014/main" id="{9653A560-E39B-4CDE-B3FF-777325097E5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616434E-B8E0-4F11-90DB-627BC10C128C}"/>
              </a:ext>
            </a:extLst>
          </p:cNvPr>
          <p:cNvSpPr>
            <a:spLocks noGrp="1"/>
          </p:cNvSpPr>
          <p:nvPr>
            <p:ph type="sldNum" sz="quarter" idx="12"/>
          </p:nvPr>
        </p:nvSpPr>
        <p:spPr/>
        <p:txBody>
          <a:bodyPr/>
          <a:lstStyle/>
          <a:p>
            <a:fld id="{703474F2-B36A-40A7-8CB5-C0C07156FE24}" type="slidenum">
              <a:rPr lang="cs-CZ" smtClean="0"/>
              <a:t>‹#›</a:t>
            </a:fld>
            <a:endParaRPr lang="cs-CZ"/>
          </a:p>
        </p:txBody>
      </p:sp>
    </p:spTree>
    <p:extLst>
      <p:ext uri="{BB962C8B-B14F-4D97-AF65-F5344CB8AC3E}">
        <p14:creationId xmlns:p14="http://schemas.microsoft.com/office/powerpoint/2010/main" val="10258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4EDF7F-CE29-4752-AEA2-281EA8509A3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0B8AF84-C26E-47F2-9B65-208993183E8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CF524C1-6E3D-4387-9E61-0556E17F72F9}"/>
              </a:ext>
            </a:extLst>
          </p:cNvPr>
          <p:cNvSpPr>
            <a:spLocks noGrp="1"/>
          </p:cNvSpPr>
          <p:nvPr>
            <p:ph type="dt" sz="half" idx="10"/>
          </p:nvPr>
        </p:nvSpPr>
        <p:spPr/>
        <p:txBody>
          <a:bodyPr/>
          <a:lstStyle/>
          <a:p>
            <a:fld id="{6138273C-0E14-4DBD-8329-DBA8ED7FF7C3}" type="datetimeFigureOut">
              <a:rPr lang="cs-CZ" smtClean="0"/>
              <a:t>09.11.2020</a:t>
            </a:fld>
            <a:endParaRPr lang="cs-CZ"/>
          </a:p>
        </p:txBody>
      </p:sp>
      <p:sp>
        <p:nvSpPr>
          <p:cNvPr id="5" name="Zástupný symbol pro zápatí 4">
            <a:extLst>
              <a:ext uri="{FF2B5EF4-FFF2-40B4-BE49-F238E27FC236}">
                <a16:creationId xmlns:a16="http://schemas.microsoft.com/office/drawing/2014/main" id="{1589A4C5-0E8E-4CCE-A61F-D1A1AE3FAF1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F6B879C-70AE-40C5-9BAE-67633C26D798}"/>
              </a:ext>
            </a:extLst>
          </p:cNvPr>
          <p:cNvSpPr>
            <a:spLocks noGrp="1"/>
          </p:cNvSpPr>
          <p:nvPr>
            <p:ph type="sldNum" sz="quarter" idx="12"/>
          </p:nvPr>
        </p:nvSpPr>
        <p:spPr/>
        <p:txBody>
          <a:bodyPr/>
          <a:lstStyle/>
          <a:p>
            <a:fld id="{703474F2-B36A-40A7-8CB5-C0C07156FE24}" type="slidenum">
              <a:rPr lang="cs-CZ" smtClean="0"/>
              <a:t>‹#›</a:t>
            </a:fld>
            <a:endParaRPr lang="cs-CZ"/>
          </a:p>
        </p:txBody>
      </p:sp>
    </p:spTree>
    <p:extLst>
      <p:ext uri="{BB962C8B-B14F-4D97-AF65-F5344CB8AC3E}">
        <p14:creationId xmlns:p14="http://schemas.microsoft.com/office/powerpoint/2010/main" val="61732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18DF8F-F3AD-4A5A-9DC8-92A886B4CE6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1B4F39F-97FF-4C71-A82C-1806ED5E34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4BD5CE12-63BA-4097-B84F-CB353D255C0D}"/>
              </a:ext>
            </a:extLst>
          </p:cNvPr>
          <p:cNvSpPr>
            <a:spLocks noGrp="1"/>
          </p:cNvSpPr>
          <p:nvPr>
            <p:ph type="dt" sz="half" idx="10"/>
          </p:nvPr>
        </p:nvSpPr>
        <p:spPr/>
        <p:txBody>
          <a:bodyPr/>
          <a:lstStyle/>
          <a:p>
            <a:fld id="{6138273C-0E14-4DBD-8329-DBA8ED7FF7C3}" type="datetimeFigureOut">
              <a:rPr lang="cs-CZ" smtClean="0"/>
              <a:t>09.11.2020</a:t>
            </a:fld>
            <a:endParaRPr lang="cs-CZ"/>
          </a:p>
        </p:txBody>
      </p:sp>
      <p:sp>
        <p:nvSpPr>
          <p:cNvPr id="5" name="Zástupný symbol pro zápatí 4">
            <a:extLst>
              <a:ext uri="{FF2B5EF4-FFF2-40B4-BE49-F238E27FC236}">
                <a16:creationId xmlns:a16="http://schemas.microsoft.com/office/drawing/2014/main" id="{D3079EB0-0192-4279-99DA-DEC7A4D0E13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B51C9FF-2ACA-4F3B-8647-0FBF6E9CDC55}"/>
              </a:ext>
            </a:extLst>
          </p:cNvPr>
          <p:cNvSpPr>
            <a:spLocks noGrp="1"/>
          </p:cNvSpPr>
          <p:nvPr>
            <p:ph type="sldNum" sz="quarter" idx="12"/>
          </p:nvPr>
        </p:nvSpPr>
        <p:spPr/>
        <p:txBody>
          <a:bodyPr/>
          <a:lstStyle/>
          <a:p>
            <a:fld id="{703474F2-B36A-40A7-8CB5-C0C07156FE24}" type="slidenum">
              <a:rPr lang="cs-CZ" smtClean="0"/>
              <a:t>‹#›</a:t>
            </a:fld>
            <a:endParaRPr lang="cs-CZ"/>
          </a:p>
        </p:txBody>
      </p:sp>
    </p:spTree>
    <p:extLst>
      <p:ext uri="{BB962C8B-B14F-4D97-AF65-F5344CB8AC3E}">
        <p14:creationId xmlns:p14="http://schemas.microsoft.com/office/powerpoint/2010/main" val="43583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3566B0-E71C-4E47-A30F-FA75708202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BA048A2-07A5-46FF-BBF4-E540A960400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2A0685C-3639-4258-9581-F9F57D8C80DA}"/>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F817FD2-038B-4A2B-A63F-AF6CE9891ED5}"/>
              </a:ext>
            </a:extLst>
          </p:cNvPr>
          <p:cNvSpPr>
            <a:spLocks noGrp="1"/>
          </p:cNvSpPr>
          <p:nvPr>
            <p:ph type="dt" sz="half" idx="10"/>
          </p:nvPr>
        </p:nvSpPr>
        <p:spPr/>
        <p:txBody>
          <a:bodyPr/>
          <a:lstStyle/>
          <a:p>
            <a:fld id="{6138273C-0E14-4DBD-8329-DBA8ED7FF7C3}" type="datetimeFigureOut">
              <a:rPr lang="cs-CZ" smtClean="0"/>
              <a:t>09.11.2020</a:t>
            </a:fld>
            <a:endParaRPr lang="cs-CZ"/>
          </a:p>
        </p:txBody>
      </p:sp>
      <p:sp>
        <p:nvSpPr>
          <p:cNvPr id="6" name="Zástupný symbol pro zápatí 5">
            <a:extLst>
              <a:ext uri="{FF2B5EF4-FFF2-40B4-BE49-F238E27FC236}">
                <a16:creationId xmlns:a16="http://schemas.microsoft.com/office/drawing/2014/main" id="{BB6652D7-BADC-4B02-9E58-0A42099C768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AEC5D2A-A979-4F6F-8DFA-800315315330}"/>
              </a:ext>
            </a:extLst>
          </p:cNvPr>
          <p:cNvSpPr>
            <a:spLocks noGrp="1"/>
          </p:cNvSpPr>
          <p:nvPr>
            <p:ph type="sldNum" sz="quarter" idx="12"/>
          </p:nvPr>
        </p:nvSpPr>
        <p:spPr/>
        <p:txBody>
          <a:bodyPr/>
          <a:lstStyle/>
          <a:p>
            <a:fld id="{703474F2-B36A-40A7-8CB5-C0C07156FE24}" type="slidenum">
              <a:rPr lang="cs-CZ" smtClean="0"/>
              <a:t>‹#›</a:t>
            </a:fld>
            <a:endParaRPr lang="cs-CZ"/>
          </a:p>
        </p:txBody>
      </p:sp>
    </p:spTree>
    <p:extLst>
      <p:ext uri="{BB962C8B-B14F-4D97-AF65-F5344CB8AC3E}">
        <p14:creationId xmlns:p14="http://schemas.microsoft.com/office/powerpoint/2010/main" val="84270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9FD518-3874-4B28-B480-525E6CC6799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42510F59-4A27-49CD-8061-ADF3253B92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8A41B573-12DA-4DE7-AFB0-BB466D04C3BA}"/>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34501A8-DB1D-404A-85B9-334413E98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B68502BE-92B0-43F0-B22B-B316AD44EB9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7B838E8C-2A7B-4E0A-A3C4-D6F2A447E8E6}"/>
              </a:ext>
            </a:extLst>
          </p:cNvPr>
          <p:cNvSpPr>
            <a:spLocks noGrp="1"/>
          </p:cNvSpPr>
          <p:nvPr>
            <p:ph type="dt" sz="half" idx="10"/>
          </p:nvPr>
        </p:nvSpPr>
        <p:spPr/>
        <p:txBody>
          <a:bodyPr/>
          <a:lstStyle/>
          <a:p>
            <a:fld id="{6138273C-0E14-4DBD-8329-DBA8ED7FF7C3}" type="datetimeFigureOut">
              <a:rPr lang="cs-CZ" smtClean="0"/>
              <a:t>09.11.2020</a:t>
            </a:fld>
            <a:endParaRPr lang="cs-CZ"/>
          </a:p>
        </p:txBody>
      </p:sp>
      <p:sp>
        <p:nvSpPr>
          <p:cNvPr id="8" name="Zástupný symbol pro zápatí 7">
            <a:extLst>
              <a:ext uri="{FF2B5EF4-FFF2-40B4-BE49-F238E27FC236}">
                <a16:creationId xmlns:a16="http://schemas.microsoft.com/office/drawing/2014/main" id="{FC693352-CDFA-4368-BB58-E2D84BDC795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B32D1778-7104-48C0-8287-9DEF0F62BD9D}"/>
              </a:ext>
            </a:extLst>
          </p:cNvPr>
          <p:cNvSpPr>
            <a:spLocks noGrp="1"/>
          </p:cNvSpPr>
          <p:nvPr>
            <p:ph type="sldNum" sz="quarter" idx="12"/>
          </p:nvPr>
        </p:nvSpPr>
        <p:spPr/>
        <p:txBody>
          <a:bodyPr/>
          <a:lstStyle/>
          <a:p>
            <a:fld id="{703474F2-B36A-40A7-8CB5-C0C07156FE24}" type="slidenum">
              <a:rPr lang="cs-CZ" smtClean="0"/>
              <a:t>‹#›</a:t>
            </a:fld>
            <a:endParaRPr lang="cs-CZ"/>
          </a:p>
        </p:txBody>
      </p:sp>
    </p:spTree>
    <p:extLst>
      <p:ext uri="{BB962C8B-B14F-4D97-AF65-F5344CB8AC3E}">
        <p14:creationId xmlns:p14="http://schemas.microsoft.com/office/powerpoint/2010/main" val="2712858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ECED6D-353F-49FD-82CD-36A0189178A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417CBFF-1581-4D59-AD8A-2A1C8663ED8F}"/>
              </a:ext>
            </a:extLst>
          </p:cNvPr>
          <p:cNvSpPr>
            <a:spLocks noGrp="1"/>
          </p:cNvSpPr>
          <p:nvPr>
            <p:ph type="dt" sz="half" idx="10"/>
          </p:nvPr>
        </p:nvSpPr>
        <p:spPr/>
        <p:txBody>
          <a:bodyPr/>
          <a:lstStyle/>
          <a:p>
            <a:fld id="{6138273C-0E14-4DBD-8329-DBA8ED7FF7C3}" type="datetimeFigureOut">
              <a:rPr lang="cs-CZ" smtClean="0"/>
              <a:t>09.11.2020</a:t>
            </a:fld>
            <a:endParaRPr lang="cs-CZ"/>
          </a:p>
        </p:txBody>
      </p:sp>
      <p:sp>
        <p:nvSpPr>
          <p:cNvPr id="4" name="Zástupný symbol pro zápatí 3">
            <a:extLst>
              <a:ext uri="{FF2B5EF4-FFF2-40B4-BE49-F238E27FC236}">
                <a16:creationId xmlns:a16="http://schemas.microsoft.com/office/drawing/2014/main" id="{F5D62824-ED77-4E73-BB58-D49355195EC2}"/>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73673BD-55D9-4196-BEA9-C33B9AA22AA8}"/>
              </a:ext>
            </a:extLst>
          </p:cNvPr>
          <p:cNvSpPr>
            <a:spLocks noGrp="1"/>
          </p:cNvSpPr>
          <p:nvPr>
            <p:ph type="sldNum" sz="quarter" idx="12"/>
          </p:nvPr>
        </p:nvSpPr>
        <p:spPr/>
        <p:txBody>
          <a:bodyPr/>
          <a:lstStyle/>
          <a:p>
            <a:fld id="{703474F2-B36A-40A7-8CB5-C0C07156FE24}" type="slidenum">
              <a:rPr lang="cs-CZ" smtClean="0"/>
              <a:t>‹#›</a:t>
            </a:fld>
            <a:endParaRPr lang="cs-CZ"/>
          </a:p>
        </p:txBody>
      </p:sp>
    </p:spTree>
    <p:extLst>
      <p:ext uri="{BB962C8B-B14F-4D97-AF65-F5344CB8AC3E}">
        <p14:creationId xmlns:p14="http://schemas.microsoft.com/office/powerpoint/2010/main" val="390489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897BE68-A01A-4372-BB10-0339D37E22FC}"/>
              </a:ext>
            </a:extLst>
          </p:cNvPr>
          <p:cNvSpPr>
            <a:spLocks noGrp="1"/>
          </p:cNvSpPr>
          <p:nvPr>
            <p:ph type="dt" sz="half" idx="10"/>
          </p:nvPr>
        </p:nvSpPr>
        <p:spPr/>
        <p:txBody>
          <a:bodyPr/>
          <a:lstStyle/>
          <a:p>
            <a:fld id="{6138273C-0E14-4DBD-8329-DBA8ED7FF7C3}" type="datetimeFigureOut">
              <a:rPr lang="cs-CZ" smtClean="0"/>
              <a:t>09.11.2020</a:t>
            </a:fld>
            <a:endParaRPr lang="cs-CZ"/>
          </a:p>
        </p:txBody>
      </p:sp>
      <p:sp>
        <p:nvSpPr>
          <p:cNvPr id="3" name="Zástupný symbol pro zápatí 2">
            <a:extLst>
              <a:ext uri="{FF2B5EF4-FFF2-40B4-BE49-F238E27FC236}">
                <a16:creationId xmlns:a16="http://schemas.microsoft.com/office/drawing/2014/main" id="{D637C3EC-F470-46FE-B3D2-95B7B72E5B1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040825B-ED6B-4EE4-AC82-FFB1A52468B2}"/>
              </a:ext>
            </a:extLst>
          </p:cNvPr>
          <p:cNvSpPr>
            <a:spLocks noGrp="1"/>
          </p:cNvSpPr>
          <p:nvPr>
            <p:ph type="sldNum" sz="quarter" idx="12"/>
          </p:nvPr>
        </p:nvSpPr>
        <p:spPr/>
        <p:txBody>
          <a:bodyPr/>
          <a:lstStyle/>
          <a:p>
            <a:fld id="{703474F2-B36A-40A7-8CB5-C0C07156FE24}" type="slidenum">
              <a:rPr lang="cs-CZ" smtClean="0"/>
              <a:t>‹#›</a:t>
            </a:fld>
            <a:endParaRPr lang="cs-CZ"/>
          </a:p>
        </p:txBody>
      </p:sp>
    </p:spTree>
    <p:extLst>
      <p:ext uri="{BB962C8B-B14F-4D97-AF65-F5344CB8AC3E}">
        <p14:creationId xmlns:p14="http://schemas.microsoft.com/office/powerpoint/2010/main" val="99222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028175-1C3F-4B79-85B0-84F6186C61A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276C6C4-30C5-41BD-972D-53437B7466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E0524ED1-D98C-4304-B667-9557CBF37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DAAF7C0-3166-4A88-96B1-1685A3A72582}"/>
              </a:ext>
            </a:extLst>
          </p:cNvPr>
          <p:cNvSpPr>
            <a:spLocks noGrp="1"/>
          </p:cNvSpPr>
          <p:nvPr>
            <p:ph type="dt" sz="half" idx="10"/>
          </p:nvPr>
        </p:nvSpPr>
        <p:spPr/>
        <p:txBody>
          <a:bodyPr/>
          <a:lstStyle/>
          <a:p>
            <a:fld id="{6138273C-0E14-4DBD-8329-DBA8ED7FF7C3}" type="datetimeFigureOut">
              <a:rPr lang="cs-CZ" smtClean="0"/>
              <a:t>09.11.2020</a:t>
            </a:fld>
            <a:endParaRPr lang="cs-CZ"/>
          </a:p>
        </p:txBody>
      </p:sp>
      <p:sp>
        <p:nvSpPr>
          <p:cNvPr id="6" name="Zástupný symbol pro zápatí 5">
            <a:extLst>
              <a:ext uri="{FF2B5EF4-FFF2-40B4-BE49-F238E27FC236}">
                <a16:creationId xmlns:a16="http://schemas.microsoft.com/office/drawing/2014/main" id="{0DEC89DF-59F8-424A-84CC-B6579398C65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3B7EDC5-BB3B-41F1-9A34-ED6B4F160EE0}"/>
              </a:ext>
            </a:extLst>
          </p:cNvPr>
          <p:cNvSpPr>
            <a:spLocks noGrp="1"/>
          </p:cNvSpPr>
          <p:nvPr>
            <p:ph type="sldNum" sz="quarter" idx="12"/>
          </p:nvPr>
        </p:nvSpPr>
        <p:spPr/>
        <p:txBody>
          <a:bodyPr/>
          <a:lstStyle/>
          <a:p>
            <a:fld id="{703474F2-B36A-40A7-8CB5-C0C07156FE24}" type="slidenum">
              <a:rPr lang="cs-CZ" smtClean="0"/>
              <a:t>‹#›</a:t>
            </a:fld>
            <a:endParaRPr lang="cs-CZ"/>
          </a:p>
        </p:txBody>
      </p:sp>
    </p:spTree>
    <p:extLst>
      <p:ext uri="{BB962C8B-B14F-4D97-AF65-F5344CB8AC3E}">
        <p14:creationId xmlns:p14="http://schemas.microsoft.com/office/powerpoint/2010/main" val="204814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ECAE9A-9483-4EF5-A0D8-F8BF0571D7B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AD3A44D-B7B6-4A71-A23D-AFBF59EDCC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770C51A-1E40-4361-A2D1-3E4B42139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3A70463-9B62-4FF4-B61B-C3DEA9FB7CCF}"/>
              </a:ext>
            </a:extLst>
          </p:cNvPr>
          <p:cNvSpPr>
            <a:spLocks noGrp="1"/>
          </p:cNvSpPr>
          <p:nvPr>
            <p:ph type="dt" sz="half" idx="10"/>
          </p:nvPr>
        </p:nvSpPr>
        <p:spPr/>
        <p:txBody>
          <a:bodyPr/>
          <a:lstStyle/>
          <a:p>
            <a:fld id="{6138273C-0E14-4DBD-8329-DBA8ED7FF7C3}" type="datetimeFigureOut">
              <a:rPr lang="cs-CZ" smtClean="0"/>
              <a:t>09.11.2020</a:t>
            </a:fld>
            <a:endParaRPr lang="cs-CZ"/>
          </a:p>
        </p:txBody>
      </p:sp>
      <p:sp>
        <p:nvSpPr>
          <p:cNvPr id="6" name="Zástupný symbol pro zápatí 5">
            <a:extLst>
              <a:ext uri="{FF2B5EF4-FFF2-40B4-BE49-F238E27FC236}">
                <a16:creationId xmlns:a16="http://schemas.microsoft.com/office/drawing/2014/main" id="{01FDC286-67A7-43C4-A98B-7AE2BA3E3F8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71B2A0A-B9BF-4689-AC76-938F8EB31BDE}"/>
              </a:ext>
            </a:extLst>
          </p:cNvPr>
          <p:cNvSpPr>
            <a:spLocks noGrp="1"/>
          </p:cNvSpPr>
          <p:nvPr>
            <p:ph type="sldNum" sz="quarter" idx="12"/>
          </p:nvPr>
        </p:nvSpPr>
        <p:spPr/>
        <p:txBody>
          <a:bodyPr/>
          <a:lstStyle/>
          <a:p>
            <a:fld id="{703474F2-B36A-40A7-8CB5-C0C07156FE24}" type="slidenum">
              <a:rPr lang="cs-CZ" smtClean="0"/>
              <a:t>‹#›</a:t>
            </a:fld>
            <a:endParaRPr lang="cs-CZ"/>
          </a:p>
        </p:txBody>
      </p:sp>
    </p:spTree>
    <p:extLst>
      <p:ext uri="{BB962C8B-B14F-4D97-AF65-F5344CB8AC3E}">
        <p14:creationId xmlns:p14="http://schemas.microsoft.com/office/powerpoint/2010/main" val="89447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E480D3E-98F5-40DF-99D7-1075930139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8B789B31-B357-4F38-8BF1-664B5A54D2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0BFD01E-8A2E-4E93-9577-DF1AC83AFA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8273C-0E14-4DBD-8329-DBA8ED7FF7C3}" type="datetimeFigureOut">
              <a:rPr lang="cs-CZ" smtClean="0"/>
              <a:t>09.11.2020</a:t>
            </a:fld>
            <a:endParaRPr lang="cs-CZ"/>
          </a:p>
        </p:txBody>
      </p:sp>
      <p:sp>
        <p:nvSpPr>
          <p:cNvPr id="5" name="Zástupný symbol pro zápatí 4">
            <a:extLst>
              <a:ext uri="{FF2B5EF4-FFF2-40B4-BE49-F238E27FC236}">
                <a16:creationId xmlns:a16="http://schemas.microsoft.com/office/drawing/2014/main" id="{AA5F00DF-6E49-4A56-808A-5FD076741B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FF41FE9-8856-4D06-AC44-87FBF3F1D6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474F2-B36A-40A7-8CB5-C0C07156FE24}" type="slidenum">
              <a:rPr lang="cs-CZ" smtClean="0"/>
              <a:t>‹#›</a:t>
            </a:fld>
            <a:endParaRPr lang="cs-CZ"/>
          </a:p>
        </p:txBody>
      </p:sp>
    </p:spTree>
    <p:extLst>
      <p:ext uri="{BB962C8B-B14F-4D97-AF65-F5344CB8AC3E}">
        <p14:creationId xmlns:p14="http://schemas.microsoft.com/office/powerpoint/2010/main" val="3673046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medicarteoncologia.com/wp-content/uploads/2013/08/fap.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070CD9-B6FA-4767-9301-5550A7B86A6D}"/>
              </a:ext>
            </a:extLst>
          </p:cNvPr>
          <p:cNvSpPr>
            <a:spLocks noGrp="1"/>
          </p:cNvSpPr>
          <p:nvPr>
            <p:ph type="ctrTitle"/>
          </p:nvPr>
        </p:nvSpPr>
        <p:spPr/>
        <p:txBody>
          <a:bodyPr/>
          <a:lstStyle/>
          <a:p>
            <a:r>
              <a:rPr lang="cs-CZ" dirty="0" err="1"/>
              <a:t>onkogenetika</a:t>
            </a:r>
            <a:endParaRPr lang="cs-CZ" dirty="0"/>
          </a:p>
        </p:txBody>
      </p:sp>
      <p:sp>
        <p:nvSpPr>
          <p:cNvPr id="3" name="Podnadpis 2">
            <a:extLst>
              <a:ext uri="{FF2B5EF4-FFF2-40B4-BE49-F238E27FC236}">
                <a16:creationId xmlns:a16="http://schemas.microsoft.com/office/drawing/2014/main" id="{94A6CD4A-63D6-4672-BA6E-14A617F20094}"/>
              </a:ext>
            </a:extLst>
          </p:cNvPr>
          <p:cNvSpPr>
            <a:spLocks noGrp="1"/>
          </p:cNvSpPr>
          <p:nvPr>
            <p:ph type="subTitle" idx="1"/>
          </p:nvPr>
        </p:nvSpPr>
        <p:spPr/>
        <p:txBody>
          <a:bodyPr/>
          <a:lstStyle/>
          <a:p>
            <a:r>
              <a:rPr lang="cs-CZ" dirty="0"/>
              <a:t>PhDr. Markéta Školoudová</a:t>
            </a:r>
          </a:p>
        </p:txBody>
      </p:sp>
    </p:spTree>
    <p:extLst>
      <p:ext uri="{BB962C8B-B14F-4D97-AF65-F5344CB8AC3E}">
        <p14:creationId xmlns:p14="http://schemas.microsoft.com/office/powerpoint/2010/main" val="1625731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A296BB-4C9A-42E2-A316-C035C780652E}"/>
              </a:ext>
            </a:extLst>
          </p:cNvPr>
          <p:cNvSpPr>
            <a:spLocks noGrp="1"/>
          </p:cNvSpPr>
          <p:nvPr>
            <p:ph type="title"/>
          </p:nvPr>
        </p:nvSpPr>
        <p:spPr/>
        <p:txBody>
          <a:bodyPr/>
          <a:lstStyle/>
          <a:p>
            <a:r>
              <a:rPr lang="cs-CZ" dirty="0" err="1"/>
              <a:t>proonkogen</a:t>
            </a:r>
            <a:endParaRPr lang="cs-CZ" dirty="0"/>
          </a:p>
        </p:txBody>
      </p:sp>
      <p:sp>
        <p:nvSpPr>
          <p:cNvPr id="3" name="Zástupný obsah 2">
            <a:extLst>
              <a:ext uri="{FF2B5EF4-FFF2-40B4-BE49-F238E27FC236}">
                <a16:creationId xmlns:a16="http://schemas.microsoft.com/office/drawing/2014/main" id="{73D41849-3F1B-4592-9E64-7232BB631491}"/>
              </a:ext>
            </a:extLst>
          </p:cNvPr>
          <p:cNvSpPr>
            <a:spLocks noGrp="1"/>
          </p:cNvSpPr>
          <p:nvPr>
            <p:ph idx="1"/>
          </p:nvPr>
        </p:nvSpPr>
        <p:spPr/>
        <p:txBody>
          <a:bodyPr/>
          <a:lstStyle/>
          <a:p>
            <a:pPr marL="0" indent="0">
              <a:buNone/>
            </a:pPr>
            <a:r>
              <a:rPr lang="cs-CZ" dirty="0"/>
              <a:t>= buněčný gen, který se podílí na regulaci buněčného cyklu buňky a na některých jejich funkcích, zejména podporuje růst, dělení a přenos signálů</a:t>
            </a:r>
          </a:p>
          <a:p>
            <a:pPr marL="0" indent="0">
              <a:buNone/>
            </a:pPr>
            <a:endParaRPr lang="cs-CZ" dirty="0"/>
          </a:p>
        </p:txBody>
      </p:sp>
    </p:spTree>
    <p:extLst>
      <p:ext uri="{BB962C8B-B14F-4D97-AF65-F5344CB8AC3E}">
        <p14:creationId xmlns:p14="http://schemas.microsoft.com/office/powerpoint/2010/main" val="36743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7D6258-39E9-4B73-8021-882B97D593FF}"/>
              </a:ext>
            </a:extLst>
          </p:cNvPr>
          <p:cNvSpPr>
            <a:spLocks noGrp="1"/>
          </p:cNvSpPr>
          <p:nvPr>
            <p:ph type="title"/>
          </p:nvPr>
        </p:nvSpPr>
        <p:spPr/>
        <p:txBody>
          <a:bodyPr/>
          <a:lstStyle/>
          <a:p>
            <a:r>
              <a:rPr lang="cs-CZ" dirty="0"/>
              <a:t>onkogen</a:t>
            </a:r>
          </a:p>
        </p:txBody>
      </p:sp>
      <p:sp>
        <p:nvSpPr>
          <p:cNvPr id="3" name="Zástupný obsah 2">
            <a:extLst>
              <a:ext uri="{FF2B5EF4-FFF2-40B4-BE49-F238E27FC236}">
                <a16:creationId xmlns:a16="http://schemas.microsoft.com/office/drawing/2014/main" id="{E1135492-FE3B-495C-ABEB-41168C75F99E}"/>
              </a:ext>
            </a:extLst>
          </p:cNvPr>
          <p:cNvSpPr>
            <a:spLocks noGrp="1"/>
          </p:cNvSpPr>
          <p:nvPr>
            <p:ph idx="1"/>
          </p:nvPr>
        </p:nvSpPr>
        <p:spPr/>
        <p:txBody>
          <a:bodyPr/>
          <a:lstStyle/>
          <a:p>
            <a:pPr marL="0" indent="0">
              <a:buNone/>
            </a:pPr>
            <a:r>
              <a:rPr lang="cs-CZ" dirty="0"/>
              <a:t>= varianta </a:t>
            </a:r>
            <a:r>
              <a:rPr lang="cs-CZ" dirty="0" err="1"/>
              <a:t>proonkogenu</a:t>
            </a:r>
            <a:r>
              <a:rPr lang="cs-CZ" dirty="0"/>
              <a:t>, vyvolávající </a:t>
            </a:r>
            <a:r>
              <a:rPr lang="cs-CZ" dirty="0" err="1"/>
              <a:t>neoplastickou</a:t>
            </a:r>
            <a:r>
              <a:rPr lang="cs-CZ" dirty="0"/>
              <a:t> transformaci buňky</a:t>
            </a:r>
          </a:p>
          <a:p>
            <a:pPr marL="0" indent="0">
              <a:buNone/>
            </a:pPr>
            <a:r>
              <a:rPr lang="cs-CZ" dirty="0"/>
              <a:t>Aktivace </a:t>
            </a:r>
            <a:r>
              <a:rPr lang="cs-CZ" dirty="0" err="1"/>
              <a:t>proonkogenu</a:t>
            </a:r>
            <a:r>
              <a:rPr lang="cs-CZ" dirty="0"/>
              <a:t> = mutace způsobují přeměnu </a:t>
            </a:r>
            <a:r>
              <a:rPr lang="cs-CZ" dirty="0" err="1"/>
              <a:t>proonkogenu</a:t>
            </a:r>
            <a:r>
              <a:rPr lang="cs-CZ" dirty="0"/>
              <a:t> na onkogen</a:t>
            </a:r>
          </a:p>
          <a:p>
            <a:pPr marL="0" indent="0">
              <a:buNone/>
            </a:pPr>
            <a:r>
              <a:rPr lang="cs-CZ" dirty="0"/>
              <a:t>Účinek onkogenu na fenotyp je dominantní (= projeví se i za přítomnosti své „</a:t>
            </a:r>
            <a:r>
              <a:rPr lang="cs-CZ" dirty="0" err="1"/>
              <a:t>proonkologické</a:t>
            </a:r>
            <a:r>
              <a:rPr lang="cs-CZ" dirty="0"/>
              <a:t>“ alely</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1744066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D6E3F6-BBDA-45F3-B78C-4752258F3D97}"/>
              </a:ext>
            </a:extLst>
          </p:cNvPr>
          <p:cNvSpPr>
            <a:spLocks noGrp="1"/>
          </p:cNvSpPr>
          <p:nvPr>
            <p:ph type="title"/>
          </p:nvPr>
        </p:nvSpPr>
        <p:spPr/>
        <p:txBody>
          <a:bodyPr/>
          <a:lstStyle/>
          <a:p>
            <a:r>
              <a:rPr lang="cs-CZ" dirty="0"/>
              <a:t>Tumor supresorové geny (=</a:t>
            </a:r>
            <a:r>
              <a:rPr lang="cs-CZ" dirty="0" err="1"/>
              <a:t>antionkogeny</a:t>
            </a:r>
            <a:r>
              <a:rPr lang="cs-CZ" dirty="0"/>
              <a:t>)</a:t>
            </a:r>
          </a:p>
        </p:txBody>
      </p:sp>
      <p:sp>
        <p:nvSpPr>
          <p:cNvPr id="3" name="Zástupný obsah 2">
            <a:extLst>
              <a:ext uri="{FF2B5EF4-FFF2-40B4-BE49-F238E27FC236}">
                <a16:creationId xmlns:a16="http://schemas.microsoft.com/office/drawing/2014/main" id="{80F83245-95FB-47D3-868B-C396AAE6BCCC}"/>
              </a:ext>
            </a:extLst>
          </p:cNvPr>
          <p:cNvSpPr>
            <a:spLocks noGrp="1"/>
          </p:cNvSpPr>
          <p:nvPr>
            <p:ph idx="1"/>
          </p:nvPr>
        </p:nvSpPr>
        <p:spPr/>
        <p:txBody>
          <a:bodyPr>
            <a:normAutofit fontScale="92500" lnSpcReduction="10000"/>
          </a:bodyPr>
          <a:lstStyle/>
          <a:p>
            <a:pPr marL="0" indent="0">
              <a:buNone/>
            </a:pPr>
            <a:r>
              <a:rPr lang="cs-CZ" dirty="0"/>
              <a:t>Produkty tumor supresorových genů zabraňují vzniku a rozvoji nádorového onemocnění a to především tím, že brání proliferaci, podporují řízenou buněčnou smrt buněk (apoptózu) a opravují poškození DNA</a:t>
            </a:r>
          </a:p>
          <a:p>
            <a:pPr marL="0" indent="0">
              <a:buNone/>
            </a:pPr>
            <a:endParaRPr lang="cs-CZ" dirty="0"/>
          </a:p>
          <a:p>
            <a:pPr marL="0" indent="0">
              <a:buNone/>
            </a:pPr>
            <a:r>
              <a:rPr lang="cs-CZ" b="1" dirty="0"/>
              <a:t>Mutace tumor supresorových genů jsou přítomny i v zárodečných buňkách, mohou být tedy dědičné</a:t>
            </a:r>
          </a:p>
          <a:p>
            <a:pPr marL="0" indent="0">
              <a:buNone/>
            </a:pPr>
            <a:r>
              <a:rPr lang="cs-CZ" dirty="0"/>
              <a:t>Ve svém účinku na fenotyp buňky jsou recesivní, protože jedna normální alela je stále dostatečnou ochranou před vznikem rakovinného procesu</a:t>
            </a:r>
          </a:p>
          <a:p>
            <a:pPr marL="0" indent="0">
              <a:buNone/>
            </a:pPr>
            <a:r>
              <a:rPr lang="cs-CZ" dirty="0"/>
              <a:t>Pro dosažení maligní transformace je nevyhnutelná inaktivace i druhé (normální) alely („druhý zásah“) – toto je dosaženo buď mutací anebo ztrátou této alely = ztráta </a:t>
            </a:r>
            <a:r>
              <a:rPr lang="cs-CZ" dirty="0" err="1"/>
              <a:t>heterozygotnosti</a:t>
            </a:r>
            <a:r>
              <a:rPr lang="cs-CZ" dirty="0"/>
              <a:t> – viz obrázek dále</a:t>
            </a:r>
          </a:p>
        </p:txBody>
      </p:sp>
    </p:spTree>
    <p:extLst>
      <p:ext uri="{BB962C8B-B14F-4D97-AF65-F5344CB8AC3E}">
        <p14:creationId xmlns:p14="http://schemas.microsoft.com/office/powerpoint/2010/main" val="1117611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BBA9A4-9DE8-4817-8E12-F23458B8D9CA}"/>
              </a:ext>
            </a:extLst>
          </p:cNvPr>
          <p:cNvSpPr>
            <a:spLocks noGrp="1"/>
          </p:cNvSpPr>
          <p:nvPr>
            <p:ph type="title"/>
          </p:nvPr>
        </p:nvSpPr>
        <p:spPr/>
        <p:txBody>
          <a:bodyPr/>
          <a:lstStyle/>
          <a:p>
            <a:r>
              <a:rPr lang="cs-CZ" dirty="0"/>
              <a:t>Schematické znázornění LOH pomocí </a:t>
            </a:r>
            <a:r>
              <a:rPr lang="cs-CZ" dirty="0" err="1"/>
              <a:t>Knudsonova</a:t>
            </a:r>
            <a:r>
              <a:rPr lang="cs-CZ" dirty="0"/>
              <a:t> modelu dvou zásahů</a:t>
            </a:r>
          </a:p>
        </p:txBody>
      </p:sp>
      <p:pic>
        <p:nvPicPr>
          <p:cNvPr id="5" name="Zástupný obsah 4">
            <a:extLst>
              <a:ext uri="{FF2B5EF4-FFF2-40B4-BE49-F238E27FC236}">
                <a16:creationId xmlns:a16="http://schemas.microsoft.com/office/drawing/2014/main" id="{99C3278D-1BCC-4438-BD56-C786FA64757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8812" y="1846555"/>
            <a:ext cx="6826927" cy="46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93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F35C95-0175-4F50-B114-A096E27D1BBE}"/>
              </a:ext>
            </a:extLst>
          </p:cNvPr>
          <p:cNvSpPr>
            <a:spLocks noGrp="1"/>
          </p:cNvSpPr>
          <p:nvPr>
            <p:ph type="title"/>
          </p:nvPr>
        </p:nvSpPr>
        <p:spPr/>
        <p:txBody>
          <a:bodyPr/>
          <a:lstStyle/>
          <a:p>
            <a:r>
              <a:rPr lang="cs-CZ" dirty="0"/>
              <a:t>karcinogeneze</a:t>
            </a:r>
          </a:p>
        </p:txBody>
      </p:sp>
      <p:sp>
        <p:nvSpPr>
          <p:cNvPr id="3" name="Zástupný obsah 2">
            <a:extLst>
              <a:ext uri="{FF2B5EF4-FFF2-40B4-BE49-F238E27FC236}">
                <a16:creationId xmlns:a16="http://schemas.microsoft.com/office/drawing/2014/main" id="{18B6B2C4-D49E-4682-A0F2-25DDD51CE1E3}"/>
              </a:ext>
            </a:extLst>
          </p:cNvPr>
          <p:cNvSpPr>
            <a:spLocks noGrp="1"/>
          </p:cNvSpPr>
          <p:nvPr>
            <p:ph idx="1"/>
          </p:nvPr>
        </p:nvSpPr>
        <p:spPr/>
        <p:txBody>
          <a:bodyPr/>
          <a:lstStyle/>
          <a:p>
            <a:pPr marL="0" indent="0">
              <a:buNone/>
            </a:pPr>
            <a:r>
              <a:rPr lang="cs-CZ" dirty="0"/>
              <a:t>= několika stupňový proces transformace normální buňky na buňku nádorovou</a:t>
            </a:r>
          </a:p>
          <a:p>
            <a:pPr marL="0" indent="0">
              <a:buNone/>
            </a:pPr>
            <a:endParaRPr lang="cs-CZ" dirty="0"/>
          </a:p>
          <a:p>
            <a:pPr marL="0" indent="0">
              <a:buNone/>
            </a:pPr>
            <a:r>
              <a:rPr lang="cs-CZ" dirty="0"/>
              <a:t>Pouze 5% všech nádorů vzniká mutacemi v zárodečných buňkách </a:t>
            </a:r>
          </a:p>
          <a:p>
            <a:pPr marL="0" indent="0">
              <a:buNone/>
            </a:pPr>
            <a:endParaRPr lang="cs-CZ" dirty="0"/>
          </a:p>
          <a:p>
            <a:pPr marL="0" indent="0">
              <a:buNone/>
            </a:pPr>
            <a:r>
              <a:rPr lang="cs-CZ" dirty="0"/>
              <a:t>K většině mutací způsobující rakovinné bujení dochází v somatických buňkách</a:t>
            </a:r>
          </a:p>
          <a:p>
            <a:pPr marL="0" indent="0">
              <a:buNone/>
            </a:pPr>
            <a:endParaRPr lang="cs-CZ" dirty="0"/>
          </a:p>
          <a:p>
            <a:pPr marL="0" indent="0">
              <a:buNone/>
            </a:pPr>
            <a:r>
              <a:rPr lang="cs-CZ" dirty="0"/>
              <a:t>Průběh je členěn do tří stadií – iniciace, promoce a progrese</a:t>
            </a:r>
          </a:p>
        </p:txBody>
      </p:sp>
    </p:spTree>
    <p:extLst>
      <p:ext uri="{BB962C8B-B14F-4D97-AF65-F5344CB8AC3E}">
        <p14:creationId xmlns:p14="http://schemas.microsoft.com/office/powerpoint/2010/main" val="4113976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12C22B-F61A-40E5-9AED-1242F87DAE3C}"/>
              </a:ext>
            </a:extLst>
          </p:cNvPr>
          <p:cNvSpPr>
            <a:spLocks noGrp="1"/>
          </p:cNvSpPr>
          <p:nvPr>
            <p:ph type="title"/>
          </p:nvPr>
        </p:nvSpPr>
        <p:spPr/>
        <p:txBody>
          <a:bodyPr/>
          <a:lstStyle/>
          <a:p>
            <a:r>
              <a:rPr lang="cs-CZ" dirty="0"/>
              <a:t>Průběh karcinogeneze</a:t>
            </a:r>
          </a:p>
        </p:txBody>
      </p:sp>
      <p:sp>
        <p:nvSpPr>
          <p:cNvPr id="3" name="Zástupný obsah 2">
            <a:extLst>
              <a:ext uri="{FF2B5EF4-FFF2-40B4-BE49-F238E27FC236}">
                <a16:creationId xmlns:a16="http://schemas.microsoft.com/office/drawing/2014/main" id="{8D303324-B536-48FB-B7EA-49BBC37CCC2F}"/>
              </a:ext>
            </a:extLst>
          </p:cNvPr>
          <p:cNvSpPr>
            <a:spLocks noGrp="1"/>
          </p:cNvSpPr>
          <p:nvPr>
            <p:ph idx="1"/>
          </p:nvPr>
        </p:nvSpPr>
        <p:spPr/>
        <p:txBody>
          <a:bodyPr>
            <a:normAutofit fontScale="85000" lnSpcReduction="20000"/>
          </a:bodyPr>
          <a:lstStyle/>
          <a:p>
            <a:pPr marL="0" indent="0">
              <a:buNone/>
            </a:pPr>
            <a:r>
              <a:rPr lang="cs-CZ" dirty="0"/>
              <a:t>1.stadium – </a:t>
            </a:r>
            <a:r>
              <a:rPr lang="cs-CZ" b="1" dirty="0"/>
              <a:t>iniciace</a:t>
            </a:r>
          </a:p>
          <a:p>
            <a:pPr marL="0" indent="0">
              <a:buNone/>
            </a:pPr>
            <a:r>
              <a:rPr lang="cs-CZ" dirty="0"/>
              <a:t>Při prvotní genetické události (tj. mutaci určitého kritického genu) iniciované buňky získávají růstovou selekční výhodu, buňka tedy získává potenciál maligní transformace, avšak v tomto stadiu se může proces zastavit</a:t>
            </a:r>
          </a:p>
          <a:p>
            <a:pPr marL="0" indent="0">
              <a:buNone/>
            </a:pPr>
            <a:r>
              <a:rPr lang="cs-CZ" dirty="0"/>
              <a:t>2. stadium – </a:t>
            </a:r>
            <a:r>
              <a:rPr lang="cs-CZ" b="1" dirty="0"/>
              <a:t>promoce</a:t>
            </a:r>
          </a:p>
          <a:p>
            <a:pPr marL="0" indent="0">
              <a:buNone/>
            </a:pPr>
            <a:r>
              <a:rPr lang="cs-CZ" dirty="0"/>
              <a:t>Trvá léta, až desetiletí, postižené buňky jsou stimulovány ještě k intenzivnější proliferaci, promoční faktory sami o sobě nejsou schopny vyvolat maligní nádorovou transformaci, jen ji podpořit. Intenzita promočních faktorů musí dosáhnout určitého stupně, aby byl iniciovaný klon stimulován, naopak odstranění podpůrných faktorů může proces kancerogeneze zpomalit nebo i zastavit</a:t>
            </a:r>
          </a:p>
          <a:p>
            <a:pPr marL="0" indent="0">
              <a:buNone/>
            </a:pPr>
            <a:r>
              <a:rPr lang="cs-CZ" dirty="0"/>
              <a:t>3. stadium – </a:t>
            </a:r>
            <a:r>
              <a:rPr lang="cs-CZ" b="1" dirty="0"/>
              <a:t>progrese</a:t>
            </a:r>
          </a:p>
          <a:p>
            <a:pPr marL="0" indent="0">
              <a:buNone/>
            </a:pPr>
            <a:r>
              <a:rPr lang="cs-CZ" dirty="0"/>
              <a:t>Nekontrolovatelný růst způsobený trvalou aktivací signální transdukce růstového stimulu, alteracemi kritických bodů buněčného cyklu a deregulací transkripčních mechanismů</a:t>
            </a:r>
          </a:p>
          <a:p>
            <a:pPr marL="0" indent="0">
              <a:buNone/>
            </a:pPr>
            <a:endParaRPr lang="cs-CZ" dirty="0"/>
          </a:p>
        </p:txBody>
      </p:sp>
    </p:spTree>
    <p:extLst>
      <p:ext uri="{BB962C8B-B14F-4D97-AF65-F5344CB8AC3E}">
        <p14:creationId xmlns:p14="http://schemas.microsoft.com/office/powerpoint/2010/main" val="1859861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A497B0-CDCF-4CD6-BF5E-E5652A1B732B}"/>
              </a:ext>
            </a:extLst>
          </p:cNvPr>
          <p:cNvSpPr>
            <a:spLocks noGrp="1"/>
          </p:cNvSpPr>
          <p:nvPr>
            <p:ph type="title"/>
          </p:nvPr>
        </p:nvSpPr>
        <p:spPr/>
        <p:txBody>
          <a:bodyPr/>
          <a:lstStyle/>
          <a:p>
            <a:r>
              <a:rPr lang="cs-CZ" dirty="0"/>
              <a:t>Progrese – šíření nádoru</a:t>
            </a:r>
          </a:p>
        </p:txBody>
      </p:sp>
      <p:sp>
        <p:nvSpPr>
          <p:cNvPr id="3" name="Zástupný obsah 2">
            <a:extLst>
              <a:ext uri="{FF2B5EF4-FFF2-40B4-BE49-F238E27FC236}">
                <a16:creationId xmlns:a16="http://schemas.microsoft.com/office/drawing/2014/main" id="{AAD07ED6-8669-4C39-9D1D-B4EF0B41BA4D}"/>
              </a:ext>
            </a:extLst>
          </p:cNvPr>
          <p:cNvSpPr>
            <a:spLocks noGrp="1"/>
          </p:cNvSpPr>
          <p:nvPr>
            <p:ph idx="1"/>
          </p:nvPr>
        </p:nvSpPr>
        <p:spPr/>
        <p:txBody>
          <a:bodyPr/>
          <a:lstStyle/>
          <a:p>
            <a:pPr marL="0" indent="0">
              <a:buNone/>
            </a:pPr>
            <a:r>
              <a:rPr lang="cs-CZ" dirty="0"/>
              <a:t>Nádor zůstává nejprve v místě svého vzniku, ale aktivací dalších faktorů se začne šířit i do nejbližšího okolí (invaze) a cestou krevního oběhu na místa vzdálená (metastázy)</a:t>
            </a:r>
          </a:p>
          <a:p>
            <a:pPr marL="0" indent="0">
              <a:buNone/>
            </a:pPr>
            <a:r>
              <a:rPr lang="cs-CZ" dirty="0"/>
              <a:t>Velmi důležitou podmínkou pro růst nádoru je dostatečný přísun živin a kyslíku, který musí být zajištěn vytvořením cévního zásobení (nádorová </a:t>
            </a:r>
            <a:r>
              <a:rPr lang="cs-CZ" dirty="0" err="1"/>
              <a:t>neoangiogeneze</a:t>
            </a:r>
            <a:r>
              <a:rPr lang="cs-CZ" dirty="0"/>
              <a:t>)</a:t>
            </a:r>
          </a:p>
          <a:p>
            <a:pPr marL="0" indent="0">
              <a:buNone/>
            </a:pPr>
            <a:endParaRPr lang="cs-CZ" dirty="0"/>
          </a:p>
          <a:p>
            <a:pPr marL="0" indent="0">
              <a:buNone/>
            </a:pPr>
            <a:r>
              <a:rPr lang="cs-CZ" dirty="0"/>
              <a:t>Asi nejznámějším příkladem postupného vývoje karcinomu je model familiární adenomatózní polypózy (FAP) zapříčiněné poškozením genu ACP</a:t>
            </a:r>
          </a:p>
        </p:txBody>
      </p:sp>
    </p:spTree>
    <p:extLst>
      <p:ext uri="{BB962C8B-B14F-4D97-AF65-F5344CB8AC3E}">
        <p14:creationId xmlns:p14="http://schemas.microsoft.com/office/powerpoint/2010/main" val="601061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1BBF91-BEC0-44F9-B9EE-8A258BE2FFE9}"/>
              </a:ext>
            </a:extLst>
          </p:cNvPr>
          <p:cNvSpPr>
            <a:spLocks noGrp="1"/>
          </p:cNvSpPr>
          <p:nvPr>
            <p:ph type="title"/>
          </p:nvPr>
        </p:nvSpPr>
        <p:spPr/>
        <p:txBody>
          <a:bodyPr/>
          <a:lstStyle/>
          <a:p>
            <a:r>
              <a:rPr lang="cs-CZ" dirty="0" err="1"/>
              <a:t>Vogelsteinův</a:t>
            </a:r>
            <a:r>
              <a:rPr lang="cs-CZ" dirty="0"/>
              <a:t> model vícestupňového vývoje karcinomu u FAP</a:t>
            </a:r>
          </a:p>
        </p:txBody>
      </p:sp>
      <p:pic>
        <p:nvPicPr>
          <p:cNvPr id="5" name="Obrázek 2">
            <a:extLst>
              <a:ext uri="{FF2B5EF4-FFF2-40B4-BE49-F238E27FC236}">
                <a16:creationId xmlns:a16="http://schemas.microsoft.com/office/drawing/2014/main" id="{AD5970D0-844F-4E07-B406-54FEDCED15A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6858" y="1890944"/>
            <a:ext cx="8646851" cy="440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19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F34A6F-EDA1-48BE-8690-8EAB50344CC6}"/>
              </a:ext>
            </a:extLst>
          </p:cNvPr>
          <p:cNvSpPr>
            <a:spLocks noGrp="1"/>
          </p:cNvSpPr>
          <p:nvPr>
            <p:ph type="title"/>
          </p:nvPr>
        </p:nvSpPr>
        <p:spPr/>
        <p:txBody>
          <a:bodyPr/>
          <a:lstStyle/>
          <a:p>
            <a:r>
              <a:rPr lang="cs-CZ" dirty="0"/>
              <a:t>Vlastnosti nádorů</a:t>
            </a:r>
          </a:p>
        </p:txBody>
      </p:sp>
      <p:sp>
        <p:nvSpPr>
          <p:cNvPr id="3" name="Zástupný obsah 2">
            <a:extLst>
              <a:ext uri="{FF2B5EF4-FFF2-40B4-BE49-F238E27FC236}">
                <a16:creationId xmlns:a16="http://schemas.microsoft.com/office/drawing/2014/main" id="{FCA4E1C7-19E0-47C5-8123-3596E25772C4}"/>
              </a:ext>
            </a:extLst>
          </p:cNvPr>
          <p:cNvSpPr>
            <a:spLocks noGrp="1"/>
          </p:cNvSpPr>
          <p:nvPr>
            <p:ph idx="1"/>
          </p:nvPr>
        </p:nvSpPr>
        <p:spPr/>
        <p:txBody>
          <a:bodyPr/>
          <a:lstStyle/>
          <a:p>
            <a:pPr marL="0" indent="0">
              <a:buNone/>
            </a:pPr>
            <a:r>
              <a:rPr lang="cs-CZ" dirty="0"/>
              <a:t>Pro vznik nádorů není dostačující jedna, i když kaudální, genetická změna v kritickém genu</a:t>
            </a:r>
          </a:p>
          <a:p>
            <a:pPr marL="0" indent="0">
              <a:buNone/>
            </a:pPr>
            <a:r>
              <a:rPr lang="cs-CZ" dirty="0"/>
              <a:t>Je potřebná akumulace více genetických změn, které vedou ke změně fenotypu buňky z buňky „normální“ (poškozené) na buňku nádorovou (</a:t>
            </a:r>
            <a:r>
              <a:rPr lang="cs-CZ" dirty="0" err="1"/>
              <a:t>transromovanou</a:t>
            </a:r>
            <a:r>
              <a:rPr lang="cs-CZ" dirty="0"/>
              <a:t>)</a:t>
            </a:r>
          </a:p>
          <a:p>
            <a:pPr marL="0" indent="0">
              <a:buNone/>
            </a:pPr>
            <a:r>
              <a:rPr lang="cs-CZ" dirty="0"/>
              <a:t>Ty se vyznačují řadou vlastností, které definovali v r. 2000 </a:t>
            </a:r>
            <a:r>
              <a:rPr lang="cs-CZ" dirty="0" err="1"/>
              <a:t>Hanahan</a:t>
            </a:r>
            <a:r>
              <a:rPr lang="cs-CZ" dirty="0"/>
              <a:t> a </a:t>
            </a:r>
            <a:r>
              <a:rPr lang="cs-CZ" dirty="0" err="1"/>
              <a:t>Weinberg</a:t>
            </a:r>
            <a:endParaRPr lang="cs-CZ" dirty="0"/>
          </a:p>
        </p:txBody>
      </p:sp>
    </p:spTree>
    <p:extLst>
      <p:ext uri="{BB962C8B-B14F-4D97-AF65-F5344CB8AC3E}">
        <p14:creationId xmlns:p14="http://schemas.microsoft.com/office/powerpoint/2010/main" val="357298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8500E2-8259-447F-9DDD-AAFF33E8AACC}"/>
              </a:ext>
            </a:extLst>
          </p:cNvPr>
          <p:cNvSpPr>
            <a:spLocks noGrp="1"/>
          </p:cNvSpPr>
          <p:nvPr>
            <p:ph type="title"/>
          </p:nvPr>
        </p:nvSpPr>
        <p:spPr/>
        <p:txBody>
          <a:bodyPr/>
          <a:lstStyle/>
          <a:p>
            <a:r>
              <a:rPr lang="cs-CZ" dirty="0"/>
              <a:t>Vlastnosti nádorů</a:t>
            </a:r>
          </a:p>
        </p:txBody>
      </p:sp>
      <p:sp>
        <p:nvSpPr>
          <p:cNvPr id="3" name="Zástupný obsah 2">
            <a:extLst>
              <a:ext uri="{FF2B5EF4-FFF2-40B4-BE49-F238E27FC236}">
                <a16:creationId xmlns:a16="http://schemas.microsoft.com/office/drawing/2014/main" id="{F7AF87A9-0553-45BE-80C8-588C3ED69F56}"/>
              </a:ext>
            </a:extLst>
          </p:cNvPr>
          <p:cNvSpPr>
            <a:spLocks noGrp="1"/>
          </p:cNvSpPr>
          <p:nvPr>
            <p:ph idx="1"/>
          </p:nvPr>
        </p:nvSpPr>
        <p:spPr/>
        <p:txBody>
          <a:bodyPr>
            <a:normAutofit fontScale="92500" lnSpcReduction="20000"/>
          </a:bodyPr>
          <a:lstStyle/>
          <a:p>
            <a:pPr marL="514350" indent="-514350">
              <a:buAutoNum type="arabicPeriod"/>
            </a:pPr>
            <a:r>
              <a:rPr lang="cs-CZ" dirty="0"/>
              <a:t>Nezávislost na růstových faktorech</a:t>
            </a:r>
          </a:p>
          <a:p>
            <a:pPr marL="514350" indent="-514350">
              <a:buAutoNum type="arabicPeriod"/>
            </a:pPr>
            <a:r>
              <a:rPr lang="cs-CZ" dirty="0"/>
              <a:t>Poškození regulace buněčného cyklu </a:t>
            </a:r>
          </a:p>
          <a:p>
            <a:pPr marL="514350" indent="-514350">
              <a:buAutoNum type="arabicPeriod"/>
            </a:pPr>
            <a:r>
              <a:rPr lang="cs-CZ" dirty="0"/>
              <a:t>Únik </a:t>
            </a:r>
            <a:r>
              <a:rPr lang="cs-CZ" dirty="0" err="1"/>
              <a:t>apoptáze</a:t>
            </a:r>
            <a:endParaRPr lang="cs-CZ" dirty="0"/>
          </a:p>
          <a:p>
            <a:pPr marL="514350" indent="-514350">
              <a:buAutoNum type="arabicPeriod"/>
            </a:pPr>
            <a:r>
              <a:rPr lang="cs-CZ" dirty="0"/>
              <a:t>Neomezený replikační potenciál</a:t>
            </a:r>
          </a:p>
          <a:p>
            <a:pPr marL="514350" indent="-514350">
              <a:buAutoNum type="arabicPeriod"/>
            </a:pPr>
            <a:r>
              <a:rPr lang="cs-CZ" dirty="0"/>
              <a:t>Indukce angiogeneze</a:t>
            </a:r>
          </a:p>
          <a:p>
            <a:pPr marL="514350" indent="-514350">
              <a:buAutoNum type="arabicPeriod"/>
            </a:pPr>
            <a:r>
              <a:rPr lang="cs-CZ" dirty="0"/>
              <a:t>Schopnost invaze a metastazování </a:t>
            </a:r>
          </a:p>
          <a:p>
            <a:pPr marL="514350" indent="-514350">
              <a:buAutoNum type="arabicPeriod"/>
            </a:pPr>
            <a:endParaRPr lang="cs-CZ" dirty="0"/>
          </a:p>
          <a:p>
            <a:pPr marL="0" indent="0">
              <a:buNone/>
            </a:pPr>
            <a:endParaRPr lang="cs-CZ" dirty="0"/>
          </a:p>
          <a:p>
            <a:pPr marL="0" indent="0">
              <a:buNone/>
            </a:pPr>
            <a:r>
              <a:rPr lang="cs-CZ" dirty="0"/>
              <a:t>(v r. 2011 byly do tohoto modelu doplněny další 4 vlastnosti – </a:t>
            </a:r>
            <a:r>
              <a:rPr lang="cs-CZ" dirty="0" err="1"/>
              <a:t>reprogramování</a:t>
            </a:r>
            <a:r>
              <a:rPr lang="cs-CZ" dirty="0"/>
              <a:t> energetického metabolismu buňky, únik imunitního systému, genomová nestabilita a mutace a </a:t>
            </a:r>
            <a:r>
              <a:rPr lang="cs-CZ" dirty="0" err="1"/>
              <a:t>pronádorový</a:t>
            </a:r>
            <a:r>
              <a:rPr lang="cs-CZ" dirty="0"/>
              <a:t> zánět)</a:t>
            </a:r>
          </a:p>
        </p:txBody>
      </p:sp>
      <p:pic>
        <p:nvPicPr>
          <p:cNvPr id="5" name="Obrázek 2">
            <a:extLst>
              <a:ext uri="{FF2B5EF4-FFF2-40B4-BE49-F238E27FC236}">
                <a16:creationId xmlns:a16="http://schemas.microsoft.com/office/drawing/2014/main" id="{5C483A2B-7244-4092-835A-7E81E2B732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6276" y="90257"/>
            <a:ext cx="3778466" cy="47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376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792E4C-DDBE-419C-AAE1-81F3056A59E1}"/>
              </a:ext>
            </a:extLst>
          </p:cNvPr>
          <p:cNvSpPr>
            <a:spLocks noGrp="1"/>
          </p:cNvSpPr>
          <p:nvPr>
            <p:ph type="title"/>
          </p:nvPr>
        </p:nvSpPr>
        <p:spPr/>
        <p:txBody>
          <a:bodyPr/>
          <a:lstStyle/>
          <a:p>
            <a:r>
              <a:rPr lang="cs-CZ" dirty="0"/>
              <a:t>Co je to nádor?</a:t>
            </a:r>
          </a:p>
        </p:txBody>
      </p:sp>
      <p:sp>
        <p:nvSpPr>
          <p:cNvPr id="3" name="Zástupný obsah 2">
            <a:extLst>
              <a:ext uri="{FF2B5EF4-FFF2-40B4-BE49-F238E27FC236}">
                <a16:creationId xmlns:a16="http://schemas.microsoft.com/office/drawing/2014/main" id="{601AC4DD-5DB5-4E72-AD68-334ADD7F3C5F}"/>
              </a:ext>
            </a:extLst>
          </p:cNvPr>
          <p:cNvSpPr>
            <a:spLocks noGrp="1"/>
          </p:cNvSpPr>
          <p:nvPr>
            <p:ph idx="1"/>
          </p:nvPr>
        </p:nvSpPr>
        <p:spPr/>
        <p:txBody>
          <a:bodyPr>
            <a:normAutofit fontScale="92500"/>
          </a:bodyPr>
          <a:lstStyle/>
          <a:p>
            <a:pPr marL="0" indent="0">
              <a:buNone/>
            </a:pPr>
            <a:r>
              <a:rPr lang="cs-CZ" b="1" dirty="0"/>
              <a:t>Nádor </a:t>
            </a:r>
            <a:r>
              <a:rPr lang="cs-CZ" dirty="0"/>
              <a:t>(další označení </a:t>
            </a:r>
            <a:r>
              <a:rPr lang="cs-CZ" b="1" dirty="0"/>
              <a:t>novotvar, </a:t>
            </a:r>
            <a:r>
              <a:rPr lang="cs-CZ" b="1" dirty="0" err="1"/>
              <a:t>neoplazie</a:t>
            </a:r>
            <a:r>
              <a:rPr lang="cs-CZ" b="1" dirty="0"/>
              <a:t>, tumor</a:t>
            </a:r>
            <a:r>
              <a:rPr lang="cs-CZ" dirty="0"/>
              <a:t>) definován jako:</a:t>
            </a:r>
          </a:p>
          <a:p>
            <a:pPr marL="0" indent="0">
              <a:buNone/>
            </a:pPr>
            <a:r>
              <a:rPr lang="cs-CZ" i="1" dirty="0"/>
              <a:t>„nově vzniklý tkáňový útvar, nebo buněčná populace v organismu, která nevzniká jako fyziologická odezva na vnější i vnitřní podněty, jeví známky abnormality a více či méně unikají z regulačního vlivu okolních buněk a organismu</a:t>
            </a:r>
            <a:r>
              <a:rPr lang="cs-CZ" dirty="0"/>
              <a:t>“</a:t>
            </a:r>
          </a:p>
          <a:p>
            <a:pPr marL="0" indent="0">
              <a:buNone/>
            </a:pPr>
            <a:r>
              <a:rPr lang="cs-CZ" dirty="0"/>
              <a:t>(definice podle prof. Koláře)</a:t>
            </a:r>
          </a:p>
          <a:p>
            <a:pPr marL="0" indent="0">
              <a:buNone/>
            </a:pPr>
            <a:endParaRPr lang="cs-CZ" dirty="0"/>
          </a:p>
          <a:p>
            <a:pPr marL="0" indent="0">
              <a:buNone/>
            </a:pPr>
            <a:r>
              <a:rPr lang="cs-CZ" b="1" dirty="0"/>
              <a:t>Na molekulární úrovni </a:t>
            </a:r>
            <a:r>
              <a:rPr lang="cs-CZ" dirty="0"/>
              <a:t>„</a:t>
            </a:r>
            <a:r>
              <a:rPr lang="cs-CZ" i="1" dirty="0"/>
              <a:t>genetická nemoc vznikající v důsledku patologických změn v informaci, kterou nese DNA, od jiných genetických nemocí se liší hlavně tím, že s vývojem nádoru souvisejí především somatické mutace“</a:t>
            </a:r>
          </a:p>
        </p:txBody>
      </p:sp>
    </p:spTree>
    <p:extLst>
      <p:ext uri="{BB962C8B-B14F-4D97-AF65-F5344CB8AC3E}">
        <p14:creationId xmlns:p14="http://schemas.microsoft.com/office/powerpoint/2010/main" val="1265095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2C3F0-C05C-4BB4-8454-EF9E1AF59421}"/>
              </a:ext>
            </a:extLst>
          </p:cNvPr>
          <p:cNvSpPr>
            <a:spLocks noGrp="1"/>
          </p:cNvSpPr>
          <p:nvPr>
            <p:ph type="title"/>
          </p:nvPr>
        </p:nvSpPr>
        <p:spPr/>
        <p:txBody>
          <a:bodyPr/>
          <a:lstStyle/>
          <a:p>
            <a:r>
              <a:rPr lang="cs-CZ" dirty="0"/>
              <a:t>Vlastnosti nádorů</a:t>
            </a:r>
          </a:p>
        </p:txBody>
      </p:sp>
      <p:sp>
        <p:nvSpPr>
          <p:cNvPr id="3" name="Zástupný obsah 2">
            <a:extLst>
              <a:ext uri="{FF2B5EF4-FFF2-40B4-BE49-F238E27FC236}">
                <a16:creationId xmlns:a16="http://schemas.microsoft.com/office/drawing/2014/main" id="{2A4684E6-8DF3-4F3A-8BB0-366702ADC76D}"/>
              </a:ext>
            </a:extLst>
          </p:cNvPr>
          <p:cNvSpPr>
            <a:spLocks noGrp="1"/>
          </p:cNvSpPr>
          <p:nvPr>
            <p:ph idx="1"/>
          </p:nvPr>
        </p:nvSpPr>
        <p:spPr/>
        <p:txBody>
          <a:bodyPr>
            <a:normAutofit fontScale="92500" lnSpcReduction="20000"/>
          </a:bodyPr>
          <a:lstStyle/>
          <a:p>
            <a:pPr marL="0" indent="0">
              <a:buNone/>
            </a:pPr>
            <a:r>
              <a:rPr lang="cs-CZ" dirty="0"/>
              <a:t>V rámci karcinogeneze dochází k postupnému rozvoji daných vlastností podle zmíněného několikastupňového modelu vývoje nádoru, je nezbytná přítomnost genomové nestability a nádorového zánětu, protože za normálních okolností není možné v tak krátkém čase získat tolik mutací a tak rychle </a:t>
            </a:r>
            <a:r>
              <a:rPr lang="cs-CZ" dirty="0" err="1"/>
              <a:t>proliferovat</a:t>
            </a:r>
            <a:r>
              <a:rPr lang="cs-CZ" dirty="0"/>
              <a:t>.</a:t>
            </a:r>
          </a:p>
          <a:p>
            <a:pPr marL="0" indent="0">
              <a:buNone/>
            </a:pPr>
            <a:endParaRPr lang="cs-CZ" dirty="0"/>
          </a:p>
          <a:p>
            <a:pPr marL="0" indent="0">
              <a:buNone/>
            </a:pPr>
            <a:r>
              <a:rPr lang="cs-CZ" dirty="0"/>
              <a:t>Nádorová masa je samostatně organizovaná jednotka (tkáň)</a:t>
            </a:r>
          </a:p>
          <a:p>
            <a:pPr marL="0" indent="0">
              <a:buNone/>
            </a:pPr>
            <a:endParaRPr lang="cs-CZ" dirty="0"/>
          </a:p>
          <a:p>
            <a:pPr marL="0" indent="0">
              <a:buNone/>
            </a:pPr>
            <a:r>
              <a:rPr lang="cs-CZ" dirty="0"/>
              <a:t>Nádor se může neustále měnit, přizpůsobovat se změnám okolního prostředí a tak odolat i účinkům protinádorové chemoterapie.</a:t>
            </a:r>
          </a:p>
          <a:p>
            <a:pPr marL="0" indent="0">
              <a:buNone/>
            </a:pPr>
            <a:r>
              <a:rPr lang="cs-CZ" dirty="0"/>
              <a:t>Pro mnoho typů nádorů je charakteristická právě odolnost vůči terapii (</a:t>
            </a:r>
            <a:r>
              <a:rPr lang="cs-CZ" b="1" dirty="0"/>
              <a:t>MDR</a:t>
            </a:r>
            <a:r>
              <a:rPr lang="cs-CZ" dirty="0"/>
              <a:t> = </a:t>
            </a:r>
            <a:r>
              <a:rPr lang="cs-CZ" dirty="0" err="1"/>
              <a:t>multidrug</a:t>
            </a:r>
            <a:r>
              <a:rPr lang="cs-CZ" dirty="0"/>
              <a:t> resistence) a často bývá příčinou selhání terapie s následným úmrtím pacienta</a:t>
            </a:r>
          </a:p>
        </p:txBody>
      </p:sp>
    </p:spTree>
    <p:extLst>
      <p:ext uri="{BB962C8B-B14F-4D97-AF65-F5344CB8AC3E}">
        <p14:creationId xmlns:p14="http://schemas.microsoft.com/office/powerpoint/2010/main" val="2638118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C84392-00F1-4117-B1BF-2D2D8ABC7527}"/>
              </a:ext>
            </a:extLst>
          </p:cNvPr>
          <p:cNvSpPr>
            <a:spLocks noGrp="1"/>
          </p:cNvSpPr>
          <p:nvPr>
            <p:ph type="title"/>
          </p:nvPr>
        </p:nvSpPr>
        <p:spPr/>
        <p:txBody>
          <a:bodyPr/>
          <a:lstStyle/>
          <a:p>
            <a:r>
              <a:rPr lang="cs-CZ" dirty="0"/>
              <a:t>Příklady klinického využití genetických znaků nádorů</a:t>
            </a:r>
          </a:p>
        </p:txBody>
      </p:sp>
      <p:sp>
        <p:nvSpPr>
          <p:cNvPr id="3" name="Zástupný obsah 2">
            <a:extLst>
              <a:ext uri="{FF2B5EF4-FFF2-40B4-BE49-F238E27FC236}">
                <a16:creationId xmlns:a16="http://schemas.microsoft.com/office/drawing/2014/main" id="{8E26E32F-378E-48D7-A365-9414CF0D6B6D}"/>
              </a:ext>
            </a:extLst>
          </p:cNvPr>
          <p:cNvSpPr>
            <a:spLocks noGrp="1"/>
          </p:cNvSpPr>
          <p:nvPr>
            <p:ph idx="1"/>
          </p:nvPr>
        </p:nvSpPr>
        <p:spPr/>
        <p:txBody>
          <a:bodyPr/>
          <a:lstStyle/>
          <a:p>
            <a:pPr marL="0" indent="0">
              <a:buNone/>
            </a:pPr>
            <a:r>
              <a:rPr lang="cs-CZ" dirty="0"/>
              <a:t>Molekulárně genetické znaky v </a:t>
            </a:r>
            <a:r>
              <a:rPr lang="cs-CZ" dirty="0" err="1"/>
              <a:t>onkogenetice</a:t>
            </a:r>
            <a:r>
              <a:rPr lang="cs-CZ" dirty="0"/>
              <a:t> dělíme podle charakteru:</a:t>
            </a:r>
          </a:p>
          <a:p>
            <a:r>
              <a:rPr lang="cs-CZ" dirty="0"/>
              <a:t>diagnostické</a:t>
            </a:r>
          </a:p>
          <a:p>
            <a:r>
              <a:rPr lang="cs-CZ" dirty="0"/>
              <a:t>prognostické</a:t>
            </a:r>
          </a:p>
          <a:p>
            <a:r>
              <a:rPr lang="cs-CZ" dirty="0"/>
              <a:t>prediktivní  faktory,</a:t>
            </a:r>
          </a:p>
          <a:p>
            <a:pPr marL="0" indent="0">
              <a:buNone/>
            </a:pPr>
            <a:r>
              <a:rPr lang="cs-CZ" dirty="0"/>
              <a:t>často ve vzájemné kombinaci</a:t>
            </a:r>
          </a:p>
          <a:p>
            <a:pPr marL="0" indent="0">
              <a:buNone/>
            </a:pPr>
            <a:endParaRPr lang="cs-CZ" dirty="0"/>
          </a:p>
        </p:txBody>
      </p:sp>
    </p:spTree>
    <p:extLst>
      <p:ext uri="{BB962C8B-B14F-4D97-AF65-F5344CB8AC3E}">
        <p14:creationId xmlns:p14="http://schemas.microsoft.com/office/powerpoint/2010/main" val="3241476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A1B9E8-2775-46E0-9980-F8C8F91BD50F}"/>
              </a:ext>
            </a:extLst>
          </p:cNvPr>
          <p:cNvSpPr>
            <a:spLocks noGrp="1"/>
          </p:cNvSpPr>
          <p:nvPr>
            <p:ph type="title"/>
          </p:nvPr>
        </p:nvSpPr>
        <p:spPr/>
        <p:txBody>
          <a:bodyPr/>
          <a:lstStyle/>
          <a:p>
            <a:r>
              <a:rPr lang="cs-CZ" i="1" dirty="0"/>
              <a:t>HER2/Neu</a:t>
            </a:r>
          </a:p>
        </p:txBody>
      </p:sp>
      <p:sp>
        <p:nvSpPr>
          <p:cNvPr id="3" name="Zástupný obsah 2">
            <a:extLst>
              <a:ext uri="{FF2B5EF4-FFF2-40B4-BE49-F238E27FC236}">
                <a16:creationId xmlns:a16="http://schemas.microsoft.com/office/drawing/2014/main" id="{A03D2FA3-E060-4152-94FB-57041CFC3C74}"/>
              </a:ext>
            </a:extLst>
          </p:cNvPr>
          <p:cNvSpPr>
            <a:spLocks noGrp="1"/>
          </p:cNvSpPr>
          <p:nvPr>
            <p:ph idx="1"/>
          </p:nvPr>
        </p:nvSpPr>
        <p:spPr/>
        <p:txBody>
          <a:bodyPr/>
          <a:lstStyle/>
          <a:p>
            <a:pPr marL="0" indent="0">
              <a:buNone/>
            </a:pPr>
            <a:r>
              <a:rPr lang="cs-CZ" dirty="0"/>
              <a:t>Amplifikace genu </a:t>
            </a:r>
            <a:r>
              <a:rPr lang="cs-CZ" i="1" dirty="0"/>
              <a:t>HER2/Neu </a:t>
            </a:r>
            <a:r>
              <a:rPr lang="cs-CZ" dirty="0"/>
              <a:t>(čili zmnožení jeho DNA na chromozomu 17q12) se vyskytuje až u třetiny pacientek s karcinomem prsu a u malé části pacientů s karcinomem žaludku a plic</a:t>
            </a:r>
          </a:p>
          <a:p>
            <a:pPr marL="0" indent="0">
              <a:buNone/>
            </a:pPr>
            <a:r>
              <a:rPr lang="cs-CZ" dirty="0"/>
              <a:t>Amplifikace způsobuje trvalou aktivaci signální dráhy → zvýšená agresivita nádorového růstu, častější a časnější metastazování a horší prognóza pacientek s HER2 pozitivním karcinomem prsu</a:t>
            </a:r>
          </a:p>
          <a:p>
            <a:pPr marL="0" indent="0">
              <a:buNone/>
            </a:pPr>
            <a:r>
              <a:rPr lang="cs-CZ" dirty="0"/>
              <a:t>Zároveň je však produkt genu </a:t>
            </a:r>
            <a:r>
              <a:rPr lang="cs-CZ" i="1" dirty="0"/>
              <a:t>HER2/Neu </a:t>
            </a:r>
            <a:r>
              <a:rPr lang="cs-CZ" dirty="0"/>
              <a:t>molekulárním cílem pro cílenou, tzv. biologickou léčbu (až 60% u HER2+ pacientek pozitivní terapeutický efekt → rutinní vyšetření amplifikace genu </a:t>
            </a:r>
            <a:r>
              <a:rPr lang="cs-CZ" i="1" dirty="0"/>
              <a:t>HER2/Neu </a:t>
            </a:r>
            <a:r>
              <a:rPr lang="cs-CZ" dirty="0"/>
              <a:t>metodou FISH před zahájením biologické léčby)</a:t>
            </a:r>
          </a:p>
        </p:txBody>
      </p:sp>
    </p:spTree>
    <p:extLst>
      <p:ext uri="{BB962C8B-B14F-4D97-AF65-F5344CB8AC3E}">
        <p14:creationId xmlns:p14="http://schemas.microsoft.com/office/powerpoint/2010/main" val="1402992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541ED-D641-4376-9EDE-60EF913E7836}"/>
              </a:ext>
            </a:extLst>
          </p:cNvPr>
          <p:cNvSpPr>
            <a:spLocks noGrp="1"/>
          </p:cNvSpPr>
          <p:nvPr>
            <p:ph type="title"/>
          </p:nvPr>
        </p:nvSpPr>
        <p:spPr/>
        <p:txBody>
          <a:bodyPr/>
          <a:lstStyle/>
          <a:p>
            <a:r>
              <a:rPr lang="cs-CZ" dirty="0"/>
              <a:t>BRCA1/BRCA2</a:t>
            </a:r>
          </a:p>
        </p:txBody>
      </p:sp>
      <p:sp>
        <p:nvSpPr>
          <p:cNvPr id="3" name="Zástupný obsah 2">
            <a:extLst>
              <a:ext uri="{FF2B5EF4-FFF2-40B4-BE49-F238E27FC236}">
                <a16:creationId xmlns:a16="http://schemas.microsoft.com/office/drawing/2014/main" id="{D6EBEE39-A08C-4BF4-B9B4-0E4A076DD5AC}"/>
              </a:ext>
            </a:extLst>
          </p:cNvPr>
          <p:cNvSpPr>
            <a:spLocks noGrp="1"/>
          </p:cNvSpPr>
          <p:nvPr>
            <p:ph idx="1"/>
          </p:nvPr>
        </p:nvSpPr>
        <p:spPr/>
        <p:txBody>
          <a:bodyPr/>
          <a:lstStyle/>
          <a:p>
            <a:pPr marL="0" indent="0">
              <a:buNone/>
            </a:pPr>
            <a:r>
              <a:rPr lang="cs-CZ" dirty="0"/>
              <a:t>Geny </a:t>
            </a:r>
            <a:r>
              <a:rPr lang="cs-CZ" i="1" dirty="0"/>
              <a:t>BRCA1/BRCA2 </a:t>
            </a:r>
            <a:r>
              <a:rPr lang="cs-CZ" dirty="0"/>
              <a:t>kódují proteiny zapojené do oprav DNA poškození, jsou to tumor supresorové geny</a:t>
            </a:r>
          </a:p>
          <a:p>
            <a:pPr marL="0" indent="0">
              <a:buNone/>
            </a:pPr>
            <a:r>
              <a:rPr lang="cs-CZ" dirty="0"/>
              <a:t>V případě jejich mutace dochází k poruchám v opravách DNA a následně ke zvýšenému riziku vzniku karcinomu prsa, vaječníků aj</a:t>
            </a:r>
            <a:r>
              <a:rPr lang="cs-CZ" i="1" dirty="0"/>
              <a:t>.</a:t>
            </a:r>
          </a:p>
          <a:p>
            <a:pPr marL="0" indent="0">
              <a:buNone/>
            </a:pPr>
            <a:r>
              <a:rPr lang="cs-CZ" dirty="0"/>
              <a:t>Tumory s mutacemi </a:t>
            </a:r>
            <a:r>
              <a:rPr lang="cs-CZ" i="1" dirty="0"/>
              <a:t>BRCA1/BRCA2 </a:t>
            </a:r>
            <a:r>
              <a:rPr lang="cs-CZ" dirty="0"/>
              <a:t>jsou však citlivé na cílenou terapii PARP inhibitory, které blokují další z opravných drah DNA poškození</a:t>
            </a:r>
            <a:endParaRPr lang="cs-CZ" i="1" dirty="0"/>
          </a:p>
        </p:txBody>
      </p:sp>
    </p:spTree>
    <p:extLst>
      <p:ext uri="{BB962C8B-B14F-4D97-AF65-F5344CB8AC3E}">
        <p14:creationId xmlns:p14="http://schemas.microsoft.com/office/powerpoint/2010/main" val="2330577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D133F8-C910-40E8-897A-4F89D1111EF4}"/>
              </a:ext>
            </a:extLst>
          </p:cNvPr>
          <p:cNvSpPr>
            <a:spLocks noGrp="1"/>
          </p:cNvSpPr>
          <p:nvPr>
            <p:ph type="title"/>
          </p:nvPr>
        </p:nvSpPr>
        <p:spPr>
          <a:xfrm>
            <a:off x="944732" y="365125"/>
            <a:ext cx="10515600" cy="1325563"/>
          </a:xfrm>
        </p:spPr>
        <p:txBody>
          <a:bodyPr/>
          <a:lstStyle/>
          <a:p>
            <a:r>
              <a:rPr lang="cs-CZ" dirty="0"/>
              <a:t>Hereditární nádorové syndromy</a:t>
            </a:r>
          </a:p>
        </p:txBody>
      </p:sp>
      <p:sp>
        <p:nvSpPr>
          <p:cNvPr id="3" name="Zástupný obsah 2">
            <a:extLst>
              <a:ext uri="{FF2B5EF4-FFF2-40B4-BE49-F238E27FC236}">
                <a16:creationId xmlns:a16="http://schemas.microsoft.com/office/drawing/2014/main" id="{E4DF0B4A-C2C2-43DF-8CEB-FBEC6492F60B}"/>
              </a:ext>
            </a:extLst>
          </p:cNvPr>
          <p:cNvSpPr>
            <a:spLocks noGrp="1"/>
          </p:cNvSpPr>
          <p:nvPr>
            <p:ph idx="1"/>
          </p:nvPr>
        </p:nvSpPr>
        <p:spPr/>
        <p:txBody>
          <a:bodyPr>
            <a:normAutofit fontScale="92500"/>
          </a:bodyPr>
          <a:lstStyle/>
          <a:p>
            <a:pPr marL="0" indent="0">
              <a:buNone/>
            </a:pPr>
            <a:r>
              <a:rPr lang="cs-CZ" dirty="0"/>
              <a:t>Nádorová onemocnění jsou po kardiovaskulárních onemocněních druhou nejčastější příčinou úmrtí v ČR</a:t>
            </a:r>
          </a:p>
          <a:p>
            <a:pPr marL="0" indent="0">
              <a:buNone/>
            </a:pPr>
            <a:r>
              <a:rPr lang="cs-CZ" dirty="0"/>
              <a:t>90% nádorů se vyskytuje sporadicky</a:t>
            </a:r>
          </a:p>
          <a:p>
            <a:pPr marL="0" indent="0">
              <a:buNone/>
            </a:pPr>
            <a:r>
              <a:rPr lang="cs-CZ" dirty="0"/>
              <a:t>10% ze všech nádorových onemocnění představují hereditární nádorové syndromy</a:t>
            </a:r>
          </a:p>
          <a:p>
            <a:pPr marL="0" indent="0">
              <a:buNone/>
            </a:pPr>
            <a:r>
              <a:rPr lang="cs-CZ" dirty="0"/>
              <a:t>Hereditární malignity se odlišují od sporadických nádorů nízkým věkem nástupu nemoci, časté jsou bilaterální nádory v párových orgánech a nádorové duplicity</a:t>
            </a:r>
          </a:p>
          <a:p>
            <a:pPr marL="0" indent="0">
              <a:buNone/>
            </a:pPr>
            <a:r>
              <a:rPr lang="cs-CZ" dirty="0"/>
              <a:t>U příbuzných 1. a 2. stupně se vyskytují stejné typy nádorů nebo určité typy nádorů, které jsou typické pro konkrétní dědičný nádorový syndrom</a:t>
            </a:r>
          </a:p>
        </p:txBody>
      </p:sp>
    </p:spTree>
    <p:extLst>
      <p:ext uri="{BB962C8B-B14F-4D97-AF65-F5344CB8AC3E}">
        <p14:creationId xmlns:p14="http://schemas.microsoft.com/office/powerpoint/2010/main" val="2015145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78A8DC-BBBE-47B7-9626-29D8CAEF8C1F}"/>
              </a:ext>
            </a:extLst>
          </p:cNvPr>
          <p:cNvSpPr>
            <a:spLocks noGrp="1"/>
          </p:cNvSpPr>
          <p:nvPr>
            <p:ph type="title"/>
          </p:nvPr>
        </p:nvSpPr>
        <p:spPr/>
        <p:txBody>
          <a:bodyPr/>
          <a:lstStyle/>
          <a:p>
            <a:r>
              <a:rPr lang="cs-CZ" dirty="0"/>
              <a:t>Hereditární nádorové syndromy</a:t>
            </a:r>
          </a:p>
        </p:txBody>
      </p:sp>
      <p:sp>
        <p:nvSpPr>
          <p:cNvPr id="3" name="Zástupný obsah 2">
            <a:extLst>
              <a:ext uri="{FF2B5EF4-FFF2-40B4-BE49-F238E27FC236}">
                <a16:creationId xmlns:a16="http://schemas.microsoft.com/office/drawing/2014/main" id="{70A606CA-4CAE-4B7F-9DA5-EB88B618BCD0}"/>
              </a:ext>
            </a:extLst>
          </p:cNvPr>
          <p:cNvSpPr>
            <a:spLocks noGrp="1"/>
          </p:cNvSpPr>
          <p:nvPr>
            <p:ph idx="1"/>
          </p:nvPr>
        </p:nvSpPr>
        <p:spPr/>
        <p:txBody>
          <a:bodyPr/>
          <a:lstStyle/>
          <a:p>
            <a:pPr marL="0" indent="0">
              <a:buNone/>
            </a:pPr>
            <a:r>
              <a:rPr lang="cs-CZ" dirty="0"/>
              <a:t>Jsou ve většině případů děděné autozomálně dominantně (AD) s neúplnou penetrací</a:t>
            </a:r>
          </a:p>
          <a:p>
            <a:pPr marL="0" indent="0">
              <a:buNone/>
            </a:pPr>
            <a:r>
              <a:rPr lang="cs-CZ" dirty="0"/>
              <a:t>Potomci mají 50% riziko, že mutaci zdědí</a:t>
            </a:r>
          </a:p>
        </p:txBody>
      </p:sp>
    </p:spTree>
    <p:extLst>
      <p:ext uri="{BB962C8B-B14F-4D97-AF65-F5344CB8AC3E}">
        <p14:creationId xmlns:p14="http://schemas.microsoft.com/office/powerpoint/2010/main" val="2998221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2F3D22-44EF-4650-9A44-BED084A42367}"/>
              </a:ext>
            </a:extLst>
          </p:cNvPr>
          <p:cNvSpPr>
            <a:spLocks noGrp="1"/>
          </p:cNvSpPr>
          <p:nvPr>
            <p:ph type="title"/>
          </p:nvPr>
        </p:nvSpPr>
        <p:spPr/>
        <p:txBody>
          <a:bodyPr/>
          <a:lstStyle/>
          <a:p>
            <a:r>
              <a:rPr lang="cs-CZ" altLang="cs-CZ" sz="4400" dirty="0">
                <a:latin typeface="+mn-lt"/>
              </a:rPr>
              <a:t>SYNDROM HEREDITÁRNÍHO KARCINOMU PRSU A OVÁRIÍ</a:t>
            </a:r>
            <a:endParaRPr lang="cs-CZ" dirty="0"/>
          </a:p>
        </p:txBody>
      </p:sp>
      <p:sp>
        <p:nvSpPr>
          <p:cNvPr id="3" name="Zástupný obsah 2">
            <a:extLst>
              <a:ext uri="{FF2B5EF4-FFF2-40B4-BE49-F238E27FC236}">
                <a16:creationId xmlns:a16="http://schemas.microsoft.com/office/drawing/2014/main" id="{CA6456CB-34A8-4BCB-8D48-86E699FBA43B}"/>
              </a:ext>
            </a:extLst>
          </p:cNvPr>
          <p:cNvSpPr>
            <a:spLocks noGrp="1"/>
          </p:cNvSpPr>
          <p:nvPr>
            <p:ph idx="1"/>
          </p:nvPr>
        </p:nvSpPr>
        <p:spPr/>
        <p:txBody>
          <a:bodyPr>
            <a:normAutofit lnSpcReduction="10000"/>
          </a:bodyPr>
          <a:lstStyle/>
          <a:p>
            <a:pPr eaLnBrk="1" hangingPunct="1"/>
            <a:r>
              <a:rPr lang="cs-CZ" altLang="cs-CZ" sz="2000" dirty="0"/>
              <a:t>Až 8% žen onemocní během života</a:t>
            </a:r>
          </a:p>
          <a:p>
            <a:pPr eaLnBrk="1" hangingPunct="1"/>
            <a:r>
              <a:rPr lang="en-GB" altLang="cs-CZ" sz="2000" dirty="0"/>
              <a:t>5 – 10 % </a:t>
            </a:r>
            <a:r>
              <a:rPr lang="en-GB" altLang="cs-CZ" sz="2000" dirty="0" err="1"/>
              <a:t>nádorů</a:t>
            </a:r>
            <a:r>
              <a:rPr lang="en-GB" altLang="cs-CZ" sz="2000" dirty="0"/>
              <a:t> </a:t>
            </a:r>
            <a:r>
              <a:rPr lang="en-GB" altLang="cs-CZ" sz="2000" dirty="0" err="1"/>
              <a:t>prsu</a:t>
            </a:r>
            <a:r>
              <a:rPr lang="en-GB" altLang="cs-CZ" sz="2000" dirty="0"/>
              <a:t> je </a:t>
            </a:r>
            <a:r>
              <a:rPr lang="en-GB" altLang="cs-CZ" sz="2000" dirty="0" err="1"/>
              <a:t>dědičného</a:t>
            </a:r>
            <a:r>
              <a:rPr lang="en-GB" altLang="cs-CZ" sz="2000" dirty="0"/>
              <a:t> </a:t>
            </a:r>
            <a:r>
              <a:rPr lang="en-GB" altLang="cs-CZ" sz="2000" dirty="0" err="1"/>
              <a:t>původu</a:t>
            </a:r>
            <a:endParaRPr lang="cs-CZ" altLang="cs-CZ" sz="2000" dirty="0"/>
          </a:p>
          <a:p>
            <a:pPr eaLnBrk="1" hangingPunct="1"/>
            <a:r>
              <a:rPr lang="cs-CZ" altLang="cs-CZ" sz="2000" dirty="0"/>
              <a:t>(více genů – BRCA1,2; PALB, PTEN, TP53)</a:t>
            </a:r>
          </a:p>
          <a:p>
            <a:pPr eaLnBrk="1" hangingPunct="1"/>
            <a:r>
              <a:rPr lang="en-GB" altLang="cs-CZ" sz="2000" dirty="0">
                <a:solidFill>
                  <a:srgbClr val="0070C0"/>
                </a:solidFill>
              </a:rPr>
              <a:t>BRCA1</a:t>
            </a:r>
            <a:r>
              <a:rPr lang="en-GB" altLang="cs-CZ" sz="2000" dirty="0"/>
              <a:t>: 17q21 – 40 % </a:t>
            </a:r>
            <a:r>
              <a:rPr lang="en-GB" altLang="cs-CZ" sz="2000" dirty="0" err="1"/>
              <a:t>familiárních</a:t>
            </a:r>
            <a:r>
              <a:rPr lang="en-GB" altLang="cs-CZ" sz="2000" dirty="0"/>
              <a:t> </a:t>
            </a:r>
            <a:r>
              <a:rPr lang="en-GB" altLang="cs-CZ" sz="2000" dirty="0" err="1"/>
              <a:t>případů</a:t>
            </a:r>
            <a:r>
              <a:rPr lang="en-GB" altLang="cs-CZ" sz="2000" dirty="0"/>
              <a:t> </a:t>
            </a:r>
            <a:r>
              <a:rPr lang="en-GB" altLang="cs-CZ" sz="2000" dirty="0" err="1"/>
              <a:t>rakoviny</a:t>
            </a:r>
            <a:r>
              <a:rPr lang="en-GB" altLang="cs-CZ" sz="2000" dirty="0"/>
              <a:t> </a:t>
            </a:r>
            <a:r>
              <a:rPr lang="en-GB" altLang="cs-CZ" sz="2000" dirty="0" err="1"/>
              <a:t>prsu</a:t>
            </a:r>
            <a:r>
              <a:rPr lang="cs-CZ" altLang="cs-CZ" sz="2000" dirty="0"/>
              <a:t>,</a:t>
            </a:r>
            <a:r>
              <a:rPr lang="en-GB" altLang="cs-CZ" sz="2000" dirty="0"/>
              <a:t> 80 % </a:t>
            </a:r>
            <a:r>
              <a:rPr lang="en-GB" altLang="cs-CZ" sz="2000" dirty="0" err="1"/>
              <a:t>familiárních</a:t>
            </a:r>
            <a:r>
              <a:rPr lang="en-GB" altLang="cs-CZ" sz="2000" dirty="0"/>
              <a:t> </a:t>
            </a:r>
            <a:r>
              <a:rPr lang="en-GB" altLang="cs-CZ" sz="2000" dirty="0" err="1"/>
              <a:t>případů</a:t>
            </a:r>
            <a:r>
              <a:rPr lang="en-GB" altLang="cs-CZ" sz="2000" dirty="0"/>
              <a:t> </a:t>
            </a:r>
            <a:r>
              <a:rPr lang="en-GB" altLang="cs-CZ" sz="2000" dirty="0" err="1"/>
              <a:t>rakoviny</a:t>
            </a:r>
            <a:r>
              <a:rPr lang="en-GB" altLang="cs-CZ" sz="2000" dirty="0"/>
              <a:t> </a:t>
            </a:r>
            <a:r>
              <a:rPr lang="en-GB" altLang="cs-CZ" sz="2000" dirty="0" err="1"/>
              <a:t>prsu</a:t>
            </a:r>
            <a:r>
              <a:rPr lang="en-GB" altLang="cs-CZ" sz="2000" dirty="0"/>
              <a:t> a </a:t>
            </a:r>
            <a:r>
              <a:rPr lang="en-GB" altLang="cs-CZ" sz="2000" dirty="0" err="1"/>
              <a:t>vaječníků</a:t>
            </a:r>
            <a:endParaRPr lang="cs-CZ" altLang="cs-CZ" sz="2000" dirty="0"/>
          </a:p>
          <a:p>
            <a:pPr lvl="1" eaLnBrk="1" hangingPunct="1"/>
            <a:r>
              <a:rPr lang="cs-CZ" altLang="cs-CZ" sz="2000" dirty="0"/>
              <a:t>Riziko pro manifestaci Ca prsu - 65-85% (Riziko vzniku dalšího ložiska 40-60%)</a:t>
            </a:r>
          </a:p>
          <a:p>
            <a:pPr lvl="1" eaLnBrk="1" hangingPunct="1"/>
            <a:r>
              <a:rPr lang="cs-CZ" altLang="cs-CZ" sz="2000" dirty="0"/>
              <a:t>Riziko pro manifestaci Ca vaječníku 39-65%,</a:t>
            </a:r>
          </a:p>
          <a:p>
            <a:pPr lvl="1" eaLnBrk="1" hangingPunct="1"/>
            <a:r>
              <a:rPr lang="cs-CZ" altLang="cs-CZ" sz="2000" dirty="0"/>
              <a:t>Zvýšené riziko pro manifestaci Ca dělohy a čípku</a:t>
            </a:r>
          </a:p>
          <a:p>
            <a:pPr eaLnBrk="1" hangingPunct="1"/>
            <a:r>
              <a:rPr lang="en-GB" altLang="cs-CZ" sz="2000" dirty="0">
                <a:solidFill>
                  <a:srgbClr val="0070C0"/>
                </a:solidFill>
              </a:rPr>
              <a:t>BRCA2</a:t>
            </a:r>
            <a:r>
              <a:rPr lang="en-GB" altLang="cs-CZ" sz="2000" dirty="0"/>
              <a:t>: 13q12</a:t>
            </a:r>
            <a:endParaRPr lang="cs-CZ" altLang="cs-CZ" sz="2000" dirty="0"/>
          </a:p>
          <a:p>
            <a:pPr lvl="1" eaLnBrk="1" hangingPunct="1"/>
            <a:r>
              <a:rPr lang="cs-CZ" altLang="cs-CZ" sz="2000" dirty="0"/>
              <a:t>Riziko pro manifestaci Ca prsu - 45-84% (Riziko vzniku dalšího ložiska 40-60%)</a:t>
            </a:r>
          </a:p>
          <a:p>
            <a:pPr lvl="1" eaLnBrk="1" hangingPunct="1"/>
            <a:r>
              <a:rPr lang="cs-CZ" altLang="cs-CZ" sz="2000" dirty="0"/>
              <a:t>Riziko pro manifestaci Ca vaječníku 11-37%,</a:t>
            </a:r>
          </a:p>
          <a:p>
            <a:pPr lvl="1" eaLnBrk="1" hangingPunct="1"/>
            <a:r>
              <a:rPr lang="cs-CZ" altLang="cs-CZ" sz="2000" dirty="0"/>
              <a:t>Zvýšené riziko pro manifestaci maligní melanom</a:t>
            </a:r>
            <a:endParaRPr lang="en-GB" altLang="cs-CZ" sz="2000" dirty="0"/>
          </a:p>
          <a:p>
            <a:pPr eaLnBrk="1" hangingPunct="1"/>
            <a:r>
              <a:rPr lang="cs-CZ" altLang="cs-CZ" sz="2000" dirty="0"/>
              <a:t>+ u obou vyšší rizika malignity zažívacího traktu, u muže prsu a prostaty</a:t>
            </a:r>
          </a:p>
          <a:p>
            <a:endParaRPr lang="cs-CZ" dirty="0"/>
          </a:p>
        </p:txBody>
      </p:sp>
    </p:spTree>
    <p:extLst>
      <p:ext uri="{BB962C8B-B14F-4D97-AF65-F5344CB8AC3E}">
        <p14:creationId xmlns:p14="http://schemas.microsoft.com/office/powerpoint/2010/main" val="4736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2B0F31-D62C-474F-896E-212FC79C4A7E}"/>
              </a:ext>
            </a:extLst>
          </p:cNvPr>
          <p:cNvSpPr>
            <a:spLocks noGrp="1"/>
          </p:cNvSpPr>
          <p:nvPr>
            <p:ph type="title"/>
          </p:nvPr>
        </p:nvSpPr>
        <p:spPr/>
        <p:txBody>
          <a:bodyPr/>
          <a:lstStyle/>
          <a:p>
            <a:r>
              <a:rPr lang="cs-CZ" dirty="0"/>
              <a:t>Indikační kritéria k výběru rodiny k testování mutací v ČR</a:t>
            </a:r>
          </a:p>
        </p:txBody>
      </p:sp>
      <p:sp>
        <p:nvSpPr>
          <p:cNvPr id="3" name="Zástupný obsah 2">
            <a:extLst>
              <a:ext uri="{FF2B5EF4-FFF2-40B4-BE49-F238E27FC236}">
                <a16:creationId xmlns:a16="http://schemas.microsoft.com/office/drawing/2014/main" id="{1CFDF5BB-C7E3-4D88-B4B4-83012C60A74F}"/>
              </a:ext>
            </a:extLst>
          </p:cNvPr>
          <p:cNvSpPr>
            <a:spLocks noGrp="1"/>
          </p:cNvSpPr>
          <p:nvPr>
            <p:ph idx="1"/>
          </p:nvPr>
        </p:nvSpPr>
        <p:spPr/>
        <p:txBody>
          <a:bodyPr>
            <a:normAutofit lnSpcReduction="10000"/>
          </a:bodyPr>
          <a:lstStyle/>
          <a:p>
            <a:pPr marL="0" indent="0">
              <a:buNone/>
            </a:pPr>
            <a:r>
              <a:rPr lang="cs-CZ" b="1" dirty="0"/>
              <a:t>Sporadické formy</a:t>
            </a:r>
          </a:p>
          <a:p>
            <a:r>
              <a:rPr lang="cs-CZ" dirty="0"/>
              <a:t>Epitelový </a:t>
            </a:r>
            <a:r>
              <a:rPr lang="cs-CZ" dirty="0" err="1"/>
              <a:t>karcimon</a:t>
            </a:r>
            <a:r>
              <a:rPr lang="cs-CZ" dirty="0"/>
              <a:t> ovaria/tuby/primární peritoneální karcinom bez ohledu na věk v době stanovení diagnózy</a:t>
            </a:r>
          </a:p>
          <a:p>
            <a:r>
              <a:rPr lang="cs-CZ" dirty="0"/>
              <a:t>Triple negativní karcinom prsu do 60let</a:t>
            </a:r>
          </a:p>
          <a:p>
            <a:r>
              <a:rPr lang="cs-CZ" dirty="0"/>
              <a:t>Unilaterální karcinom prsu do 45let (do 50let pokud není známa rodinná anamnéza)</a:t>
            </a:r>
          </a:p>
          <a:p>
            <a:r>
              <a:rPr lang="cs-CZ" dirty="0"/>
              <a:t>Dva samostatné primární karcinomy prsu, první do 50let, nebo oba do 60 let</a:t>
            </a:r>
          </a:p>
          <a:p>
            <a:r>
              <a:rPr lang="cs-CZ" dirty="0"/>
              <a:t>Duplicita karcinomu prsu a pankreatu v jakémkoli věku</a:t>
            </a:r>
          </a:p>
          <a:p>
            <a:r>
              <a:rPr lang="cs-CZ" dirty="0"/>
              <a:t>Muži s karcinomem prsu v jakémkoli věku</a:t>
            </a:r>
          </a:p>
        </p:txBody>
      </p:sp>
    </p:spTree>
    <p:extLst>
      <p:ext uri="{BB962C8B-B14F-4D97-AF65-F5344CB8AC3E}">
        <p14:creationId xmlns:p14="http://schemas.microsoft.com/office/powerpoint/2010/main" val="3433206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A8E505-3C24-40D3-B4E3-A7C46501775C}"/>
              </a:ext>
            </a:extLst>
          </p:cNvPr>
          <p:cNvSpPr>
            <a:spLocks noGrp="1"/>
          </p:cNvSpPr>
          <p:nvPr>
            <p:ph type="title"/>
          </p:nvPr>
        </p:nvSpPr>
        <p:spPr/>
        <p:txBody>
          <a:bodyPr/>
          <a:lstStyle/>
          <a:p>
            <a:r>
              <a:rPr lang="cs-CZ" dirty="0"/>
              <a:t>Indikační kritéria k výběru rodiny k testování mutací v ČR</a:t>
            </a:r>
          </a:p>
        </p:txBody>
      </p:sp>
      <p:sp>
        <p:nvSpPr>
          <p:cNvPr id="3" name="Zástupný obsah 2">
            <a:extLst>
              <a:ext uri="{FF2B5EF4-FFF2-40B4-BE49-F238E27FC236}">
                <a16:creationId xmlns:a16="http://schemas.microsoft.com/office/drawing/2014/main" id="{DF12847F-259D-473F-8B9C-5F737FE40A60}"/>
              </a:ext>
            </a:extLst>
          </p:cNvPr>
          <p:cNvSpPr>
            <a:spLocks noGrp="1"/>
          </p:cNvSpPr>
          <p:nvPr>
            <p:ph idx="1"/>
          </p:nvPr>
        </p:nvSpPr>
        <p:spPr/>
        <p:txBody>
          <a:bodyPr>
            <a:normAutofit fontScale="92500" lnSpcReduction="10000"/>
          </a:bodyPr>
          <a:lstStyle/>
          <a:p>
            <a:pPr marL="0" indent="0">
              <a:buNone/>
            </a:pPr>
            <a:r>
              <a:rPr lang="cs-CZ" b="1" dirty="0"/>
              <a:t>Familiární formy </a:t>
            </a:r>
            <a:r>
              <a:rPr lang="cs-CZ" dirty="0"/>
              <a:t>(ca ovaria, tuby nebo primární peritoneální karcinom v rodinné anamnéze je VŽDY indikací k testování)</a:t>
            </a:r>
          </a:p>
          <a:p>
            <a:r>
              <a:rPr lang="cs-CZ" dirty="0"/>
              <a:t>Alespoň tři příbuzní (včetně </a:t>
            </a:r>
            <a:r>
              <a:rPr lang="cs-CZ" dirty="0" err="1"/>
              <a:t>probandky</a:t>
            </a:r>
            <a:r>
              <a:rPr lang="cs-CZ" dirty="0"/>
              <a:t>) s karcinomem prsu v jakémkoliv věku</a:t>
            </a:r>
          </a:p>
          <a:p>
            <a:r>
              <a:rPr lang="cs-CZ" dirty="0"/>
              <a:t>Dvě přímé příbuzné (včetně </a:t>
            </a:r>
            <a:r>
              <a:rPr lang="cs-CZ" dirty="0" err="1"/>
              <a:t>probandky</a:t>
            </a:r>
            <a:r>
              <a:rPr lang="cs-CZ" dirty="0"/>
              <a:t>) 1. stupně (nebo 2.stupně přes otce) s karcinomem prsu</a:t>
            </a:r>
          </a:p>
          <a:p>
            <a:r>
              <a:rPr lang="cs-CZ" dirty="0" err="1"/>
              <a:t>Probandka</a:t>
            </a:r>
            <a:r>
              <a:rPr lang="cs-CZ" dirty="0"/>
              <a:t> s karcinomem prsu do 50let s přímým příbuzným s nádorem spojeným s HBOC (především slinivka, prostata)</a:t>
            </a:r>
          </a:p>
          <a:p>
            <a:endParaRPr lang="cs-CZ" dirty="0"/>
          </a:p>
          <a:p>
            <a:pPr marL="0" indent="0">
              <a:buNone/>
            </a:pPr>
            <a:r>
              <a:rPr lang="cs-CZ" b="1" dirty="0">
                <a:solidFill>
                  <a:srgbClr val="FF0000"/>
                </a:solidFill>
              </a:rPr>
              <a:t>Prediktivní testování </a:t>
            </a:r>
            <a:r>
              <a:rPr lang="cs-CZ" dirty="0">
                <a:solidFill>
                  <a:srgbClr val="FF0000"/>
                </a:solidFill>
              </a:rPr>
              <a:t>známé rodinné mutace je možné u příbuzných od 18 let věku</a:t>
            </a:r>
          </a:p>
          <a:p>
            <a:pPr marL="0" indent="0">
              <a:buNone/>
            </a:pPr>
            <a:endParaRPr lang="cs-CZ" dirty="0"/>
          </a:p>
          <a:p>
            <a:endParaRPr lang="cs-CZ" dirty="0"/>
          </a:p>
        </p:txBody>
      </p:sp>
    </p:spTree>
    <p:extLst>
      <p:ext uri="{BB962C8B-B14F-4D97-AF65-F5344CB8AC3E}">
        <p14:creationId xmlns:p14="http://schemas.microsoft.com/office/powerpoint/2010/main" val="4245981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BBE276-4674-47CB-AB8A-EE00F3F44AE1}"/>
              </a:ext>
            </a:extLst>
          </p:cNvPr>
          <p:cNvSpPr>
            <a:spLocks noGrp="1"/>
          </p:cNvSpPr>
          <p:nvPr>
            <p:ph type="title"/>
          </p:nvPr>
        </p:nvSpPr>
        <p:spPr/>
        <p:txBody>
          <a:bodyPr/>
          <a:lstStyle/>
          <a:p>
            <a:r>
              <a:rPr lang="cs-CZ" dirty="0"/>
              <a:t>Prevence </a:t>
            </a:r>
          </a:p>
        </p:txBody>
      </p:sp>
      <p:sp>
        <p:nvSpPr>
          <p:cNvPr id="3" name="Zástupný obsah 2">
            <a:extLst>
              <a:ext uri="{FF2B5EF4-FFF2-40B4-BE49-F238E27FC236}">
                <a16:creationId xmlns:a16="http://schemas.microsoft.com/office/drawing/2014/main" id="{BB3D9FD9-D33B-4C8A-A705-0245B00DED49}"/>
              </a:ext>
            </a:extLst>
          </p:cNvPr>
          <p:cNvSpPr>
            <a:spLocks noGrp="1"/>
          </p:cNvSpPr>
          <p:nvPr>
            <p:ph idx="1"/>
          </p:nvPr>
        </p:nvSpPr>
        <p:spPr/>
        <p:txBody>
          <a:bodyPr>
            <a:normAutofit fontScale="85000" lnSpcReduction="10000"/>
          </a:bodyPr>
          <a:lstStyle/>
          <a:p>
            <a:pPr marL="0" indent="0">
              <a:buNone/>
            </a:pPr>
            <a:r>
              <a:rPr lang="cs-CZ" dirty="0"/>
              <a:t>Pro nositele mutace v  genech </a:t>
            </a:r>
            <a:r>
              <a:rPr lang="cs-CZ" i="1" dirty="0"/>
              <a:t>BRCA1 a BRCA2 </a:t>
            </a:r>
            <a:r>
              <a:rPr lang="cs-CZ" dirty="0"/>
              <a:t>zajišťují onkologická centra prevenci z důvodu redukce rizika vzniku malignity (v rámci ČR je to 16 pracovišť)</a:t>
            </a:r>
          </a:p>
          <a:p>
            <a:pPr marL="0" indent="0">
              <a:buNone/>
            </a:pPr>
            <a:endParaRPr lang="cs-CZ" dirty="0"/>
          </a:p>
          <a:p>
            <a:pPr marL="0" indent="0">
              <a:buNone/>
            </a:pPr>
            <a:r>
              <a:rPr lang="cs-CZ" b="1" dirty="0"/>
              <a:t>U </a:t>
            </a:r>
            <a:r>
              <a:rPr lang="cs-CZ" b="1" i="1" dirty="0"/>
              <a:t>BRCA1 a BRCA2 </a:t>
            </a:r>
            <a:r>
              <a:rPr lang="cs-CZ" b="1" dirty="0"/>
              <a:t>pozitivních pacientek je doporučená </a:t>
            </a:r>
          </a:p>
          <a:p>
            <a:pPr marL="0" indent="0">
              <a:buNone/>
            </a:pPr>
            <a:r>
              <a:rPr lang="cs-CZ" b="1" dirty="0"/>
              <a:t>profylaktická chirurgická intervence </a:t>
            </a:r>
          </a:p>
          <a:p>
            <a:pPr marL="0" indent="0">
              <a:buNone/>
            </a:pPr>
            <a:r>
              <a:rPr lang="cs-CZ" dirty="0"/>
              <a:t>(bilaterální </a:t>
            </a:r>
            <a:r>
              <a:rPr lang="cs-CZ" dirty="0" err="1"/>
              <a:t>adnextomie</a:t>
            </a:r>
            <a:r>
              <a:rPr lang="cs-CZ" dirty="0"/>
              <a:t> s hysterotomií a </a:t>
            </a:r>
          </a:p>
          <a:p>
            <a:pPr marL="0" indent="0">
              <a:buNone/>
            </a:pPr>
            <a:r>
              <a:rPr lang="cs-CZ" dirty="0" err="1"/>
              <a:t>bilatarální</a:t>
            </a:r>
            <a:r>
              <a:rPr lang="cs-CZ" dirty="0"/>
              <a:t> mastektomie), </a:t>
            </a:r>
            <a:r>
              <a:rPr lang="cs-CZ" b="1" dirty="0"/>
              <a:t>optimálně do věku 35-40let</a:t>
            </a:r>
          </a:p>
          <a:p>
            <a:pPr marL="0" indent="0">
              <a:buNone/>
            </a:pPr>
            <a:endParaRPr lang="cs-CZ" dirty="0"/>
          </a:p>
          <a:p>
            <a:pPr marL="0" indent="0">
              <a:buNone/>
            </a:pPr>
            <a:r>
              <a:rPr lang="cs-CZ" dirty="0"/>
              <a:t>U pacientek s karcinomem prsu a s negativním výsledkem molekulárně-genetického testování dispenzarizaci zajišťuje onkolog, negativní výsledek testování genů </a:t>
            </a:r>
            <a:r>
              <a:rPr lang="cs-CZ" i="1" dirty="0"/>
              <a:t>BRCA1 a BRCA2 </a:t>
            </a:r>
            <a:r>
              <a:rPr lang="cs-CZ" dirty="0"/>
              <a:t>není vyloučením dědičné predispozice ke vzniku nádorového onemocnění,</a:t>
            </a:r>
          </a:p>
        </p:txBody>
      </p:sp>
      <p:pic>
        <p:nvPicPr>
          <p:cNvPr id="5" name="Obrázek 4">
            <a:extLst>
              <a:ext uri="{FF2B5EF4-FFF2-40B4-BE49-F238E27FC236}">
                <a16:creationId xmlns:a16="http://schemas.microsoft.com/office/drawing/2014/main" id="{C0133406-5331-42F4-86BF-BB91E7A7E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846" y="2481770"/>
            <a:ext cx="1809750" cy="2533650"/>
          </a:xfrm>
          <a:prstGeom prst="rect">
            <a:avLst/>
          </a:prstGeom>
        </p:spPr>
      </p:pic>
    </p:spTree>
    <p:extLst>
      <p:ext uri="{BB962C8B-B14F-4D97-AF65-F5344CB8AC3E}">
        <p14:creationId xmlns:p14="http://schemas.microsoft.com/office/powerpoint/2010/main" val="265866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74027E-3B8A-4CA6-8B0E-9BEE76D23459}"/>
              </a:ext>
            </a:extLst>
          </p:cNvPr>
          <p:cNvSpPr>
            <a:spLocks noGrp="1"/>
          </p:cNvSpPr>
          <p:nvPr>
            <p:ph type="title"/>
          </p:nvPr>
        </p:nvSpPr>
        <p:spPr/>
        <p:txBody>
          <a:bodyPr/>
          <a:lstStyle/>
          <a:p>
            <a:r>
              <a:rPr lang="cs-CZ" dirty="0"/>
              <a:t>Incidence nádorových onemocnění u mužů </a:t>
            </a:r>
            <a:br>
              <a:rPr lang="cs-CZ" dirty="0"/>
            </a:br>
            <a:r>
              <a:rPr lang="cs-CZ" dirty="0"/>
              <a:t>(ÚZIS, 2011)</a:t>
            </a:r>
          </a:p>
        </p:txBody>
      </p:sp>
      <p:pic>
        <p:nvPicPr>
          <p:cNvPr id="5" name="Picture 2">
            <a:extLst>
              <a:ext uri="{FF2B5EF4-FFF2-40B4-BE49-F238E27FC236}">
                <a16:creationId xmlns:a16="http://schemas.microsoft.com/office/drawing/2014/main" id="{44C21E5F-0DF5-4EA6-8650-FF97B0B2C8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8697" t="37500" r="29430" b="12328"/>
          <a:stretch>
            <a:fillRect/>
          </a:stretch>
        </p:blipFill>
        <p:spPr bwMode="auto">
          <a:xfrm>
            <a:off x="3371920" y="2166203"/>
            <a:ext cx="5448159" cy="367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723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35DE7F-CB8D-400B-BF32-D804D371F7C1}"/>
              </a:ext>
            </a:extLst>
          </p:cNvPr>
          <p:cNvSpPr>
            <a:spLocks noGrp="1"/>
          </p:cNvSpPr>
          <p:nvPr>
            <p:ph type="title"/>
          </p:nvPr>
        </p:nvSpPr>
        <p:spPr/>
        <p:txBody>
          <a:bodyPr/>
          <a:lstStyle/>
          <a:p>
            <a:r>
              <a:rPr lang="cs-CZ" dirty="0"/>
              <a:t>Hereditární nádory tlustého střeva</a:t>
            </a:r>
          </a:p>
        </p:txBody>
      </p:sp>
      <p:sp>
        <p:nvSpPr>
          <p:cNvPr id="3" name="Zástupný obsah 2">
            <a:extLst>
              <a:ext uri="{FF2B5EF4-FFF2-40B4-BE49-F238E27FC236}">
                <a16:creationId xmlns:a16="http://schemas.microsoft.com/office/drawing/2014/main" id="{0DCB2A59-9265-4B86-A96B-C25781FE1022}"/>
              </a:ext>
            </a:extLst>
          </p:cNvPr>
          <p:cNvSpPr>
            <a:spLocks noGrp="1"/>
          </p:cNvSpPr>
          <p:nvPr>
            <p:ph idx="1"/>
          </p:nvPr>
        </p:nvSpPr>
        <p:spPr/>
        <p:txBody>
          <a:bodyPr/>
          <a:lstStyle/>
          <a:p>
            <a:pPr eaLnBrk="1" hangingPunct="1"/>
            <a:r>
              <a:rPr lang="en-GB" altLang="cs-CZ" dirty="0">
                <a:solidFill>
                  <a:srgbClr val="0070C0"/>
                </a:solidFill>
              </a:rPr>
              <a:t>APC gen</a:t>
            </a:r>
            <a:r>
              <a:rPr lang="en-GB" altLang="cs-CZ" dirty="0"/>
              <a:t>, 5q21</a:t>
            </a:r>
          </a:p>
          <a:p>
            <a:pPr eaLnBrk="1" hangingPunct="1"/>
            <a:r>
              <a:rPr lang="en-GB" altLang="cs-CZ" dirty="0" err="1"/>
              <a:t>tvorba</a:t>
            </a:r>
            <a:r>
              <a:rPr lang="en-GB" altLang="cs-CZ" dirty="0"/>
              <a:t> </a:t>
            </a:r>
            <a:r>
              <a:rPr lang="en-GB" altLang="cs-CZ" dirty="0" err="1"/>
              <a:t>několika</a:t>
            </a:r>
            <a:r>
              <a:rPr lang="en-GB" altLang="cs-CZ" dirty="0"/>
              <a:t> set </a:t>
            </a:r>
            <a:r>
              <a:rPr lang="en-GB" altLang="cs-CZ" dirty="0" err="1"/>
              <a:t>až</a:t>
            </a:r>
            <a:r>
              <a:rPr lang="en-GB" altLang="cs-CZ" dirty="0"/>
              <a:t> </a:t>
            </a:r>
            <a:r>
              <a:rPr lang="en-GB" altLang="cs-CZ" dirty="0" err="1"/>
              <a:t>tisíců</a:t>
            </a:r>
            <a:r>
              <a:rPr lang="en-GB" altLang="cs-CZ" dirty="0"/>
              <a:t> </a:t>
            </a:r>
            <a:r>
              <a:rPr lang="en-GB" altLang="cs-CZ" dirty="0" err="1"/>
              <a:t>adematózních</a:t>
            </a:r>
            <a:r>
              <a:rPr lang="en-GB" altLang="cs-CZ" dirty="0"/>
              <a:t> </a:t>
            </a:r>
            <a:r>
              <a:rPr lang="en-GB" altLang="cs-CZ" dirty="0" err="1"/>
              <a:t>polypů</a:t>
            </a:r>
            <a:r>
              <a:rPr lang="en-GB" altLang="cs-CZ" dirty="0"/>
              <a:t> </a:t>
            </a:r>
            <a:r>
              <a:rPr lang="en-GB" altLang="cs-CZ" dirty="0" err="1"/>
              <a:t>uvnitř</a:t>
            </a:r>
            <a:r>
              <a:rPr lang="en-GB" altLang="cs-CZ" dirty="0"/>
              <a:t> </a:t>
            </a:r>
            <a:r>
              <a:rPr lang="en-GB" altLang="cs-CZ" dirty="0" err="1"/>
              <a:t>tlustého</a:t>
            </a:r>
            <a:r>
              <a:rPr lang="en-GB" altLang="cs-CZ" dirty="0"/>
              <a:t> </a:t>
            </a:r>
            <a:r>
              <a:rPr lang="en-GB" altLang="cs-CZ" dirty="0" err="1"/>
              <a:t>střeva</a:t>
            </a:r>
            <a:r>
              <a:rPr lang="en-GB" altLang="cs-CZ" dirty="0"/>
              <a:t> a </a:t>
            </a:r>
            <a:r>
              <a:rPr lang="en-GB" altLang="cs-CZ" dirty="0" err="1"/>
              <a:t>rekta</a:t>
            </a:r>
            <a:r>
              <a:rPr lang="en-GB" altLang="cs-CZ" dirty="0"/>
              <a:t>; </a:t>
            </a:r>
            <a:r>
              <a:rPr lang="en-GB" altLang="cs-CZ" dirty="0" err="1"/>
              <a:t>extrakolonické</a:t>
            </a:r>
            <a:r>
              <a:rPr lang="en-GB" altLang="cs-CZ" dirty="0"/>
              <a:t> </a:t>
            </a:r>
            <a:r>
              <a:rPr lang="en-GB" altLang="cs-CZ" dirty="0" err="1"/>
              <a:t>projevy</a:t>
            </a:r>
            <a:endParaRPr lang="en-GB" altLang="cs-CZ" dirty="0"/>
          </a:p>
          <a:p>
            <a:pPr eaLnBrk="1" hangingPunct="1"/>
            <a:r>
              <a:rPr lang="en-GB" altLang="cs-CZ" dirty="0" err="1"/>
              <a:t>výskyt</a:t>
            </a:r>
            <a:r>
              <a:rPr lang="en-GB" altLang="cs-CZ" dirty="0"/>
              <a:t> </a:t>
            </a:r>
            <a:r>
              <a:rPr lang="en-GB" altLang="cs-CZ" dirty="0" err="1"/>
              <a:t>polypů</a:t>
            </a:r>
            <a:r>
              <a:rPr lang="en-GB" altLang="cs-CZ" dirty="0"/>
              <a:t> </a:t>
            </a:r>
            <a:r>
              <a:rPr lang="cs-CZ" altLang="cs-CZ" dirty="0"/>
              <a:t>již kolem 15.roku života – možnost gen. Vyšetření již před 18. rokem života</a:t>
            </a:r>
          </a:p>
          <a:p>
            <a:pPr eaLnBrk="1" hangingPunct="1"/>
            <a:r>
              <a:rPr lang="en-GB" altLang="cs-CZ" dirty="0" err="1"/>
              <a:t>preventivní</a:t>
            </a:r>
            <a:r>
              <a:rPr lang="en-GB" altLang="cs-CZ" dirty="0"/>
              <a:t> </a:t>
            </a:r>
            <a:r>
              <a:rPr lang="en-GB" altLang="cs-CZ" dirty="0" err="1"/>
              <a:t>kolektomie</a:t>
            </a:r>
            <a:endParaRPr lang="en-GB" altLang="cs-CZ" dirty="0"/>
          </a:p>
          <a:p>
            <a:pPr eaLnBrk="1" hangingPunct="1"/>
            <a:r>
              <a:rPr lang="en-GB" altLang="cs-CZ" dirty="0"/>
              <a:t>bez </a:t>
            </a:r>
            <a:r>
              <a:rPr lang="en-GB" altLang="cs-CZ" dirty="0" err="1"/>
              <a:t>kolektomie</a:t>
            </a:r>
            <a:r>
              <a:rPr lang="en-GB" altLang="cs-CZ" dirty="0"/>
              <a:t> – </a:t>
            </a:r>
            <a:r>
              <a:rPr lang="en-GB" altLang="cs-CZ" dirty="0" err="1"/>
              <a:t>malignita</a:t>
            </a:r>
            <a:endParaRPr lang="cs-CZ" altLang="cs-CZ" dirty="0"/>
          </a:p>
          <a:p>
            <a:pPr eaLnBrk="1" hangingPunct="1"/>
            <a:r>
              <a:rPr lang="cs-CZ" altLang="cs-CZ" dirty="0"/>
              <a:t>Penetrance 100% do 50 let věku</a:t>
            </a:r>
            <a:endParaRPr lang="en-GB" altLang="cs-CZ" dirty="0"/>
          </a:p>
          <a:p>
            <a:pPr marL="0" indent="0">
              <a:buNone/>
            </a:pPr>
            <a:endParaRPr lang="cs-CZ" dirty="0"/>
          </a:p>
        </p:txBody>
      </p:sp>
      <p:pic>
        <p:nvPicPr>
          <p:cNvPr id="5" name="Picture 5" descr="Polypose adénomateuse familiale">
            <a:hlinkClick r:id="rId2"/>
            <a:extLst>
              <a:ext uri="{FF2B5EF4-FFF2-40B4-BE49-F238E27FC236}">
                <a16:creationId xmlns:a16="http://schemas.microsoft.com/office/drawing/2014/main" id="{5BBF5C71-7EFC-45AE-B499-5DFD78E9D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513" y="3810355"/>
            <a:ext cx="498157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025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E99291-4E94-4F53-AAC6-DB725F26C237}"/>
              </a:ext>
            </a:extLst>
          </p:cNvPr>
          <p:cNvSpPr>
            <a:spLocks noGrp="1"/>
          </p:cNvSpPr>
          <p:nvPr>
            <p:ph type="title"/>
          </p:nvPr>
        </p:nvSpPr>
        <p:spPr/>
        <p:txBody>
          <a:bodyPr/>
          <a:lstStyle/>
          <a:p>
            <a:r>
              <a:rPr lang="cs-CZ" dirty="0"/>
              <a:t>Lynchův syndrom (hereditární nepolypózní kolorektální karcinom, HNPCC)</a:t>
            </a:r>
          </a:p>
        </p:txBody>
      </p:sp>
      <p:sp>
        <p:nvSpPr>
          <p:cNvPr id="3" name="Zástupný obsah 2">
            <a:extLst>
              <a:ext uri="{FF2B5EF4-FFF2-40B4-BE49-F238E27FC236}">
                <a16:creationId xmlns:a16="http://schemas.microsoft.com/office/drawing/2014/main" id="{ADCF300A-22EE-4C27-93B6-BBD2B6233DBF}"/>
              </a:ext>
            </a:extLst>
          </p:cNvPr>
          <p:cNvSpPr>
            <a:spLocks noGrp="1"/>
          </p:cNvSpPr>
          <p:nvPr>
            <p:ph idx="1"/>
          </p:nvPr>
        </p:nvSpPr>
        <p:spPr/>
        <p:txBody>
          <a:bodyPr/>
          <a:lstStyle/>
          <a:p>
            <a:pPr marL="0" indent="0">
              <a:buNone/>
            </a:pPr>
            <a:r>
              <a:rPr lang="cs-CZ" dirty="0"/>
              <a:t>Onemocnění spojeno se vznikem mnohočetných zhoubných nádorů v mladém věku, především nádorem tlustého střeva, ale i nádory ovarií, endometria, žaludku (13%), tenkého střeva (7%), </a:t>
            </a:r>
            <a:r>
              <a:rPr lang="cs-CZ" dirty="0" err="1"/>
              <a:t>urotraktu</a:t>
            </a:r>
            <a:r>
              <a:rPr lang="cs-CZ" dirty="0"/>
              <a:t> (12%), mozku (4%)</a:t>
            </a:r>
          </a:p>
          <a:p>
            <a:pPr marL="0" indent="0">
              <a:buNone/>
            </a:pPr>
            <a:endParaRPr lang="cs-CZ" dirty="0"/>
          </a:p>
          <a:p>
            <a:pPr marL="0" indent="0">
              <a:buNone/>
            </a:pPr>
            <a:r>
              <a:rPr lang="cs-CZ" dirty="0"/>
              <a:t>Celoživotní riziko vzniku kolorektálního karcinomu v souvislosti s HNPCC je až 75% u mužů a až 52% u žen (osoby sledované s HNPCC s diagnostikovaným kolorektálním karcinomem mají 16% pravděpodobnost při 10letém sledování, že onemocnění dalším nádorem tlustého střeva)</a:t>
            </a:r>
          </a:p>
        </p:txBody>
      </p:sp>
    </p:spTree>
    <p:extLst>
      <p:ext uri="{BB962C8B-B14F-4D97-AF65-F5344CB8AC3E}">
        <p14:creationId xmlns:p14="http://schemas.microsoft.com/office/powerpoint/2010/main" val="372192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1CFF4D-54B8-4B36-BB42-334D73359DD7}"/>
              </a:ext>
            </a:extLst>
          </p:cNvPr>
          <p:cNvSpPr>
            <a:spLocks noGrp="1"/>
          </p:cNvSpPr>
          <p:nvPr>
            <p:ph type="title"/>
          </p:nvPr>
        </p:nvSpPr>
        <p:spPr/>
        <p:txBody>
          <a:bodyPr/>
          <a:lstStyle/>
          <a:p>
            <a:r>
              <a:rPr lang="cs-CZ" dirty="0"/>
              <a:t>Lynchův syndrom (hereditární nepolypózní kolorektální karcinom, HNPCC)</a:t>
            </a:r>
          </a:p>
        </p:txBody>
      </p:sp>
      <p:sp>
        <p:nvSpPr>
          <p:cNvPr id="3" name="Zástupný obsah 2">
            <a:extLst>
              <a:ext uri="{FF2B5EF4-FFF2-40B4-BE49-F238E27FC236}">
                <a16:creationId xmlns:a16="http://schemas.microsoft.com/office/drawing/2014/main" id="{E8DF93E7-378E-478D-8E5D-989DC497E7CC}"/>
              </a:ext>
            </a:extLst>
          </p:cNvPr>
          <p:cNvSpPr>
            <a:spLocks noGrp="1"/>
          </p:cNvSpPr>
          <p:nvPr>
            <p:ph idx="1"/>
          </p:nvPr>
        </p:nvSpPr>
        <p:spPr/>
        <p:txBody>
          <a:bodyPr>
            <a:normAutofit fontScale="92500" lnSpcReduction="10000"/>
          </a:bodyPr>
          <a:lstStyle/>
          <a:p>
            <a:pPr eaLnBrk="1" hangingPunct="1"/>
            <a:r>
              <a:rPr lang="en-GB" altLang="cs-CZ" sz="2800" dirty="0" err="1"/>
              <a:t>predispozice</a:t>
            </a:r>
            <a:r>
              <a:rPr lang="en-GB" altLang="cs-CZ" sz="2800" dirty="0"/>
              <a:t> </a:t>
            </a:r>
            <a:r>
              <a:rPr lang="en-GB" altLang="cs-CZ" sz="2800" dirty="0" err="1"/>
              <a:t>vzniku</a:t>
            </a:r>
            <a:r>
              <a:rPr lang="en-GB" altLang="cs-CZ" sz="2800" dirty="0"/>
              <a:t> </a:t>
            </a:r>
            <a:r>
              <a:rPr lang="en-GB" altLang="cs-CZ" sz="2800" dirty="0" err="1"/>
              <a:t>rakoviny</a:t>
            </a:r>
            <a:r>
              <a:rPr lang="en-GB" altLang="cs-CZ" sz="2800" dirty="0"/>
              <a:t> </a:t>
            </a:r>
            <a:r>
              <a:rPr lang="en-GB" altLang="cs-CZ" sz="2800" dirty="0" err="1"/>
              <a:t>tlustého</a:t>
            </a:r>
            <a:r>
              <a:rPr lang="en-GB" altLang="cs-CZ" sz="2800" dirty="0"/>
              <a:t> </a:t>
            </a:r>
            <a:r>
              <a:rPr lang="en-GB" altLang="cs-CZ" sz="2800" dirty="0" err="1"/>
              <a:t>střeva</a:t>
            </a:r>
            <a:r>
              <a:rPr lang="cs-CZ" altLang="cs-CZ" sz="2800" dirty="0"/>
              <a:t> </a:t>
            </a:r>
          </a:p>
          <a:p>
            <a:pPr eaLnBrk="1" hangingPunct="1">
              <a:buFont typeface="Arial" panose="020B0604020202020204" pitchFamily="34" charset="0"/>
              <a:buNone/>
            </a:pPr>
            <a:r>
              <a:rPr lang="cs-CZ" altLang="cs-CZ" sz="2800" dirty="0"/>
              <a:t>  - </a:t>
            </a:r>
            <a:r>
              <a:rPr lang="en-GB" altLang="cs-CZ" sz="2800" dirty="0"/>
              <a:t>10 – 15% </a:t>
            </a:r>
            <a:r>
              <a:rPr lang="en-GB" altLang="cs-CZ" sz="2800" dirty="0" err="1"/>
              <a:t>všech</a:t>
            </a:r>
            <a:r>
              <a:rPr lang="en-GB" altLang="cs-CZ" sz="2800" dirty="0"/>
              <a:t> </a:t>
            </a:r>
            <a:r>
              <a:rPr lang="en-GB" altLang="cs-CZ" sz="2800" dirty="0" err="1"/>
              <a:t>nádorů</a:t>
            </a:r>
            <a:r>
              <a:rPr lang="en-GB" altLang="cs-CZ" sz="2800" dirty="0"/>
              <a:t> </a:t>
            </a:r>
            <a:r>
              <a:rPr lang="en-GB" altLang="cs-CZ" sz="2800" dirty="0" err="1"/>
              <a:t>tlustého</a:t>
            </a:r>
            <a:r>
              <a:rPr lang="en-GB" altLang="cs-CZ" sz="2800" dirty="0"/>
              <a:t> </a:t>
            </a:r>
            <a:r>
              <a:rPr lang="en-GB" altLang="cs-CZ" sz="2800" dirty="0" err="1"/>
              <a:t>střeva</a:t>
            </a:r>
            <a:endParaRPr lang="en-GB" altLang="cs-CZ" sz="2800" dirty="0"/>
          </a:p>
          <a:p>
            <a:pPr eaLnBrk="1" hangingPunct="1"/>
            <a:r>
              <a:rPr lang="en-GB" altLang="cs-CZ" sz="2800" dirty="0"/>
              <a:t>bez </a:t>
            </a:r>
            <a:r>
              <a:rPr lang="en-GB" altLang="cs-CZ" sz="2800" dirty="0" err="1"/>
              <a:t>úvodního</a:t>
            </a:r>
            <a:r>
              <a:rPr lang="en-GB" altLang="cs-CZ" sz="2800" dirty="0"/>
              <a:t> </a:t>
            </a:r>
            <a:r>
              <a:rPr lang="en-GB" altLang="cs-CZ" sz="2800" dirty="0" err="1"/>
              <a:t>polypózního</a:t>
            </a:r>
            <a:r>
              <a:rPr lang="en-GB" altLang="cs-CZ" sz="2800" dirty="0"/>
              <a:t> </a:t>
            </a:r>
            <a:r>
              <a:rPr lang="en-GB" altLang="cs-CZ" sz="2800" dirty="0" err="1"/>
              <a:t>stádia</a:t>
            </a:r>
            <a:endParaRPr lang="en-GB" altLang="cs-CZ" sz="2800" dirty="0"/>
          </a:p>
          <a:p>
            <a:pPr eaLnBrk="1" hangingPunct="1"/>
            <a:r>
              <a:rPr lang="en-GB" altLang="cs-CZ" sz="2800" dirty="0" err="1"/>
              <a:t>mutace</a:t>
            </a:r>
            <a:r>
              <a:rPr lang="en-GB" altLang="cs-CZ" sz="2800" dirty="0"/>
              <a:t> v </a:t>
            </a:r>
            <a:r>
              <a:rPr lang="en-GB" altLang="cs-CZ" sz="2800" dirty="0" err="1"/>
              <a:t>genech</a:t>
            </a:r>
            <a:r>
              <a:rPr lang="en-GB" altLang="cs-CZ" sz="2800" dirty="0"/>
              <a:t> </a:t>
            </a:r>
            <a:r>
              <a:rPr lang="en-GB" altLang="cs-CZ" sz="2800" dirty="0">
                <a:solidFill>
                  <a:srgbClr val="0070C0"/>
                </a:solidFill>
              </a:rPr>
              <a:t>MSH2, MLH1, PMS1 a PMS2</a:t>
            </a:r>
          </a:p>
          <a:p>
            <a:pPr eaLnBrk="1" hangingPunct="1"/>
            <a:r>
              <a:rPr lang="en-GB" altLang="cs-CZ" sz="2800" dirty="0" err="1"/>
              <a:t>princip</a:t>
            </a:r>
            <a:r>
              <a:rPr lang="en-GB" altLang="cs-CZ" sz="2800" dirty="0"/>
              <a:t>: </a:t>
            </a:r>
            <a:r>
              <a:rPr lang="en-GB" altLang="cs-CZ" sz="2800" dirty="0" err="1"/>
              <a:t>mutace</a:t>
            </a:r>
            <a:r>
              <a:rPr lang="en-GB" altLang="cs-CZ" sz="2800" dirty="0"/>
              <a:t> </a:t>
            </a:r>
            <a:r>
              <a:rPr lang="en-GB" altLang="cs-CZ" sz="2800" dirty="0" err="1"/>
              <a:t>inaktivují</a:t>
            </a:r>
            <a:r>
              <a:rPr lang="en-GB" altLang="cs-CZ" sz="2800" dirty="0"/>
              <a:t> </a:t>
            </a:r>
            <a:r>
              <a:rPr lang="en-GB" altLang="cs-CZ" sz="2800" b="1" dirty="0" err="1"/>
              <a:t>proces</a:t>
            </a:r>
            <a:r>
              <a:rPr lang="en-GB" altLang="cs-CZ" sz="2800" b="1" dirty="0"/>
              <a:t> </a:t>
            </a:r>
            <a:r>
              <a:rPr lang="en-GB" altLang="cs-CZ" sz="2800" b="1" dirty="0" err="1"/>
              <a:t>reparace</a:t>
            </a:r>
            <a:r>
              <a:rPr lang="en-GB" altLang="cs-CZ" sz="2800" b="1" dirty="0"/>
              <a:t> </a:t>
            </a:r>
            <a:r>
              <a:rPr lang="en-GB" altLang="cs-CZ" sz="2800" b="1" dirty="0" err="1"/>
              <a:t>chybného</a:t>
            </a:r>
            <a:r>
              <a:rPr lang="en-GB" altLang="cs-CZ" sz="2800" b="1" dirty="0"/>
              <a:t> </a:t>
            </a:r>
            <a:r>
              <a:rPr lang="en-GB" altLang="cs-CZ" sz="2800" b="1" dirty="0" err="1"/>
              <a:t>párování</a:t>
            </a:r>
            <a:r>
              <a:rPr lang="en-GB" altLang="cs-CZ" sz="2800" b="1" dirty="0"/>
              <a:t> </a:t>
            </a:r>
            <a:r>
              <a:rPr lang="en-GB" altLang="cs-CZ" sz="2800" b="1" dirty="0" err="1"/>
              <a:t>bází</a:t>
            </a:r>
            <a:r>
              <a:rPr lang="en-GB" altLang="cs-CZ" sz="2800" b="1" dirty="0"/>
              <a:t> </a:t>
            </a:r>
            <a:r>
              <a:rPr lang="en-GB" altLang="cs-CZ" sz="2800" dirty="0" err="1"/>
              <a:t>při</a:t>
            </a:r>
            <a:r>
              <a:rPr lang="en-GB" altLang="cs-CZ" sz="2800" dirty="0"/>
              <a:t> </a:t>
            </a:r>
            <a:r>
              <a:rPr lang="en-GB" altLang="cs-CZ" sz="2800" dirty="0" err="1"/>
              <a:t>replikaci</a:t>
            </a:r>
            <a:r>
              <a:rPr lang="cs-CZ" altLang="cs-CZ" sz="2800" dirty="0"/>
              <a:t> (</a:t>
            </a:r>
            <a:r>
              <a:rPr lang="cs-CZ" altLang="cs-CZ" sz="2800" i="1" dirty="0" err="1"/>
              <a:t>mismatch</a:t>
            </a:r>
            <a:r>
              <a:rPr lang="cs-CZ" altLang="cs-CZ" sz="2800" i="1" dirty="0"/>
              <a:t> </a:t>
            </a:r>
            <a:r>
              <a:rPr lang="cs-CZ" altLang="cs-CZ" sz="2800" i="1" dirty="0" err="1"/>
              <a:t>repair</a:t>
            </a:r>
            <a:r>
              <a:rPr lang="cs-CZ" altLang="cs-CZ" sz="2800" i="1" dirty="0"/>
              <a:t> </a:t>
            </a:r>
            <a:r>
              <a:rPr lang="cs-CZ" altLang="cs-CZ" sz="2800" i="1" dirty="0" err="1"/>
              <a:t>genes</a:t>
            </a:r>
            <a:r>
              <a:rPr lang="cs-CZ" altLang="cs-CZ" sz="2800" dirty="0"/>
              <a:t>)</a:t>
            </a:r>
          </a:p>
          <a:p>
            <a:pPr eaLnBrk="1" hangingPunct="1"/>
            <a:r>
              <a:rPr lang="cs-CZ" altLang="cs-CZ" sz="2800" dirty="0"/>
              <a:t>Další nádory sdružené s HNPCC: endometrium,</a:t>
            </a:r>
            <a:r>
              <a:rPr lang="nn-NO" altLang="cs-CZ" sz="2800" dirty="0"/>
              <a:t>tenk</a:t>
            </a:r>
            <a:r>
              <a:rPr lang="cs-CZ" altLang="cs-CZ" sz="2800" dirty="0"/>
              <a:t>é </a:t>
            </a:r>
            <a:r>
              <a:rPr lang="nn-NO" altLang="cs-CZ" sz="2800" dirty="0"/>
              <a:t>střev</a:t>
            </a:r>
            <a:r>
              <a:rPr lang="cs-CZ" altLang="cs-CZ" sz="2800" dirty="0"/>
              <a:t>o</a:t>
            </a:r>
            <a:r>
              <a:rPr lang="nn-NO" altLang="cs-CZ" sz="2800" dirty="0"/>
              <a:t>, ureter</a:t>
            </a:r>
            <a:r>
              <a:rPr lang="cs-CZ" altLang="cs-CZ" sz="2800" dirty="0"/>
              <a:t>y, ledvinné pánvičky, mozku</a:t>
            </a:r>
            <a:endParaRPr lang="en-GB" altLang="cs-CZ" sz="2800" dirty="0"/>
          </a:p>
          <a:p>
            <a:pPr eaLnBrk="1" hangingPunct="1"/>
            <a:r>
              <a:rPr lang="cs-CZ" altLang="cs-CZ" sz="2800" dirty="0"/>
              <a:t>Celoživotní riziko v případě mutace až 75%</a:t>
            </a:r>
          </a:p>
          <a:p>
            <a:pPr eaLnBrk="1" hangingPunct="1"/>
            <a:r>
              <a:rPr lang="cs-CZ" altLang="cs-CZ" sz="2800" dirty="0"/>
              <a:t>Osobní a rodinná anamnéza</a:t>
            </a:r>
            <a:endParaRPr lang="en-GB" altLang="cs-CZ" sz="2800" dirty="0"/>
          </a:p>
          <a:p>
            <a:pPr marL="0" indent="0">
              <a:buNone/>
            </a:pPr>
            <a:endParaRPr lang="cs-CZ" dirty="0"/>
          </a:p>
        </p:txBody>
      </p:sp>
    </p:spTree>
    <p:extLst>
      <p:ext uri="{BB962C8B-B14F-4D97-AF65-F5344CB8AC3E}">
        <p14:creationId xmlns:p14="http://schemas.microsoft.com/office/powerpoint/2010/main" val="4227112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47954D-234B-4830-BDA7-EA8EBD24041D}"/>
              </a:ext>
            </a:extLst>
          </p:cNvPr>
          <p:cNvSpPr>
            <a:spLocks noGrp="1"/>
          </p:cNvSpPr>
          <p:nvPr>
            <p:ph type="title"/>
          </p:nvPr>
        </p:nvSpPr>
        <p:spPr/>
        <p:txBody>
          <a:bodyPr/>
          <a:lstStyle/>
          <a:p>
            <a:r>
              <a:rPr lang="cs-CZ" dirty="0"/>
              <a:t>Retinoblastom</a:t>
            </a:r>
          </a:p>
        </p:txBody>
      </p:sp>
      <p:sp>
        <p:nvSpPr>
          <p:cNvPr id="3" name="Zástupný obsah 2">
            <a:extLst>
              <a:ext uri="{FF2B5EF4-FFF2-40B4-BE49-F238E27FC236}">
                <a16:creationId xmlns:a16="http://schemas.microsoft.com/office/drawing/2014/main" id="{F85A549A-6715-42F2-BCF4-3326C51666E7}"/>
              </a:ext>
            </a:extLst>
          </p:cNvPr>
          <p:cNvSpPr>
            <a:spLocks noGrp="1"/>
          </p:cNvSpPr>
          <p:nvPr>
            <p:ph idx="1"/>
          </p:nvPr>
        </p:nvSpPr>
        <p:spPr/>
        <p:txBody>
          <a:bodyPr/>
          <a:lstStyle/>
          <a:p>
            <a:pPr marL="0" indent="0">
              <a:buNone/>
            </a:pPr>
            <a:r>
              <a:rPr lang="cs-CZ" dirty="0"/>
              <a:t>Typ nádoru oka (vychází z retiny), </a:t>
            </a:r>
          </a:p>
          <a:p>
            <a:pPr marL="0" indent="0">
              <a:buNone/>
            </a:pPr>
            <a:r>
              <a:rPr lang="cs-CZ" dirty="0"/>
              <a:t>vyskytuje se v dětském věku, </a:t>
            </a:r>
          </a:p>
          <a:p>
            <a:pPr marL="0" indent="0">
              <a:buNone/>
            </a:pPr>
            <a:r>
              <a:rPr lang="cs-CZ" dirty="0"/>
              <a:t>typicky již před 5. rokem</a:t>
            </a:r>
          </a:p>
          <a:p>
            <a:pPr marL="0" indent="0">
              <a:buNone/>
            </a:pPr>
            <a:endParaRPr lang="cs-CZ" dirty="0"/>
          </a:p>
          <a:p>
            <a:pPr marL="0" indent="0">
              <a:buNone/>
            </a:pPr>
            <a:r>
              <a:rPr lang="cs-CZ" dirty="0"/>
              <a:t>Příčinou onemocnění je mutace v genu </a:t>
            </a:r>
            <a:r>
              <a:rPr lang="cs-CZ" i="1" dirty="0"/>
              <a:t>RB1</a:t>
            </a:r>
            <a:r>
              <a:rPr lang="cs-CZ" dirty="0"/>
              <a:t>, u nosičů mutace je zvýšené riziko výskytu dalších nádorových onemocnění (např. </a:t>
            </a:r>
            <a:r>
              <a:rPr lang="cs-CZ"/>
              <a:t>sarkomů</a:t>
            </a:r>
            <a:r>
              <a:rPr lang="cs-CZ" dirty="0"/>
              <a:t>, osteosarkomů, nádorů mozku, plic a prsu)</a:t>
            </a:r>
          </a:p>
        </p:txBody>
      </p:sp>
      <p:pic>
        <p:nvPicPr>
          <p:cNvPr id="5" name="Picture 2" descr="rbA4">
            <a:extLst>
              <a:ext uri="{FF2B5EF4-FFF2-40B4-BE49-F238E27FC236}">
                <a16:creationId xmlns:a16="http://schemas.microsoft.com/office/drawing/2014/main" id="{BBC47E8D-88FE-4E92-AC81-9C025C26C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9079" y="216039"/>
            <a:ext cx="46990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457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17E3CE-B09C-4578-8097-78132DDF4F05}"/>
              </a:ext>
            </a:extLst>
          </p:cNvPr>
          <p:cNvSpPr>
            <a:spLocks noGrp="1"/>
          </p:cNvSpPr>
          <p:nvPr>
            <p:ph type="title"/>
          </p:nvPr>
        </p:nvSpPr>
        <p:spPr/>
        <p:txBody>
          <a:bodyPr/>
          <a:lstStyle/>
          <a:p>
            <a:r>
              <a:rPr lang="cs-CZ" dirty="0"/>
              <a:t>Retinoblastom (1:20 000)</a:t>
            </a:r>
          </a:p>
        </p:txBody>
      </p:sp>
      <p:sp>
        <p:nvSpPr>
          <p:cNvPr id="3" name="Zástupný obsah 2">
            <a:extLst>
              <a:ext uri="{FF2B5EF4-FFF2-40B4-BE49-F238E27FC236}">
                <a16:creationId xmlns:a16="http://schemas.microsoft.com/office/drawing/2014/main" id="{A9CC60FA-D381-48DB-8AA0-EF24F455B3D0}"/>
              </a:ext>
            </a:extLst>
          </p:cNvPr>
          <p:cNvSpPr>
            <a:spLocks noGrp="1"/>
          </p:cNvSpPr>
          <p:nvPr>
            <p:ph idx="1"/>
          </p:nvPr>
        </p:nvSpPr>
        <p:spPr/>
        <p:txBody>
          <a:bodyPr>
            <a:normAutofit fontScale="70000" lnSpcReduction="20000"/>
          </a:bodyPr>
          <a:lstStyle/>
          <a:p>
            <a:pPr eaLnBrk="1" hangingPunct="1">
              <a:defRPr/>
            </a:pPr>
            <a:r>
              <a:rPr lang="cs-CZ" sz="2800" dirty="0">
                <a:latin typeface="Calibri" pitchFamily="34" charset="0"/>
              </a:rPr>
              <a:t>malignita sítnice, většina se manifestuje do 3 let věku</a:t>
            </a:r>
            <a:endParaRPr lang="en-GB" sz="2800" dirty="0">
              <a:latin typeface="Calibri" pitchFamily="34" charset="0"/>
            </a:endParaRPr>
          </a:p>
          <a:p>
            <a:pPr eaLnBrk="1" hangingPunct="1">
              <a:defRPr/>
            </a:pPr>
            <a:r>
              <a:rPr lang="en-GB" sz="2800" dirty="0">
                <a:solidFill>
                  <a:srgbClr val="0070C0"/>
                </a:solidFill>
                <a:latin typeface="Calibri" pitchFamily="34" charset="0"/>
              </a:rPr>
              <a:t>gen RB1 </a:t>
            </a:r>
            <a:r>
              <a:rPr lang="en-GB" sz="2800" dirty="0" err="1">
                <a:latin typeface="Calibri" pitchFamily="34" charset="0"/>
              </a:rPr>
              <a:t>na</a:t>
            </a:r>
            <a:r>
              <a:rPr lang="en-GB" sz="2800" dirty="0">
                <a:latin typeface="Calibri" pitchFamily="34" charset="0"/>
              </a:rPr>
              <a:t> 13. </a:t>
            </a:r>
            <a:r>
              <a:rPr lang="en-GB" sz="2800" dirty="0" err="1">
                <a:latin typeface="Calibri" pitchFamily="34" charset="0"/>
              </a:rPr>
              <a:t>chromoz</a:t>
            </a:r>
            <a:r>
              <a:rPr lang="cs-CZ" sz="2800" dirty="0">
                <a:latin typeface="Calibri" pitchFamily="34" charset="0"/>
              </a:rPr>
              <a:t>o</a:t>
            </a:r>
            <a:r>
              <a:rPr lang="en-GB" sz="2800" dirty="0">
                <a:latin typeface="Calibri" pitchFamily="34" charset="0"/>
              </a:rPr>
              <a:t>mu (13q14)</a:t>
            </a:r>
          </a:p>
          <a:p>
            <a:pPr eaLnBrk="1" hangingPunct="1">
              <a:defRPr/>
            </a:pPr>
            <a:r>
              <a:rPr lang="cs-CZ" sz="2800" dirty="0">
                <a:latin typeface="Calibri" pitchFamily="34" charset="0"/>
              </a:rPr>
              <a:t>nutná </a:t>
            </a:r>
            <a:r>
              <a:rPr lang="en-GB" sz="2800" dirty="0" err="1">
                <a:latin typeface="Calibri" pitchFamily="34" charset="0"/>
              </a:rPr>
              <a:t>inaktivace</a:t>
            </a:r>
            <a:r>
              <a:rPr lang="en-GB" sz="2800" dirty="0">
                <a:latin typeface="Calibri" pitchFamily="34" charset="0"/>
              </a:rPr>
              <a:t> </a:t>
            </a:r>
            <a:r>
              <a:rPr lang="en-GB" sz="2800" dirty="0" err="1">
                <a:latin typeface="Calibri" pitchFamily="34" charset="0"/>
              </a:rPr>
              <a:t>obou</a:t>
            </a:r>
            <a:r>
              <a:rPr lang="en-GB" sz="2800" dirty="0">
                <a:latin typeface="Calibri" pitchFamily="34" charset="0"/>
              </a:rPr>
              <a:t> </a:t>
            </a:r>
            <a:r>
              <a:rPr lang="en-GB" sz="2800" dirty="0" err="1">
                <a:latin typeface="Calibri" pitchFamily="34" charset="0"/>
              </a:rPr>
              <a:t>kopií</a:t>
            </a:r>
            <a:r>
              <a:rPr lang="en-GB" sz="2800" dirty="0">
                <a:latin typeface="Calibri" pitchFamily="34" charset="0"/>
              </a:rPr>
              <a:t> genu RB1</a:t>
            </a:r>
          </a:p>
          <a:p>
            <a:pPr eaLnBrk="1" hangingPunct="1">
              <a:defRPr/>
            </a:pPr>
            <a:r>
              <a:rPr lang="en-GB" sz="2400" b="1" dirty="0" err="1">
                <a:solidFill>
                  <a:srgbClr val="00B050"/>
                </a:solidFill>
                <a:latin typeface="Calibri" pitchFamily="34" charset="0"/>
              </a:rPr>
              <a:t>somatick</a:t>
            </a:r>
            <a:r>
              <a:rPr lang="cs-CZ" sz="2400" b="1" dirty="0">
                <a:solidFill>
                  <a:srgbClr val="00B050"/>
                </a:solidFill>
                <a:latin typeface="Calibri" pitchFamily="34" charset="0"/>
              </a:rPr>
              <a:t>é</a:t>
            </a:r>
            <a:r>
              <a:rPr lang="en-GB" sz="2400" b="1" dirty="0">
                <a:solidFill>
                  <a:srgbClr val="00B050"/>
                </a:solidFill>
                <a:latin typeface="Calibri" pitchFamily="34" charset="0"/>
              </a:rPr>
              <a:t> </a:t>
            </a:r>
            <a:r>
              <a:rPr lang="en-GB" sz="2400" b="1" dirty="0" err="1">
                <a:solidFill>
                  <a:srgbClr val="00B050"/>
                </a:solidFill>
                <a:latin typeface="Calibri" pitchFamily="34" charset="0"/>
              </a:rPr>
              <a:t>mutace</a:t>
            </a:r>
            <a:r>
              <a:rPr lang="en-GB" sz="2400" b="1" dirty="0">
                <a:solidFill>
                  <a:srgbClr val="00B050"/>
                </a:solidFill>
                <a:latin typeface="Calibri" pitchFamily="34" charset="0"/>
              </a:rPr>
              <a:t> </a:t>
            </a:r>
            <a:r>
              <a:rPr lang="en-GB" sz="2400" dirty="0">
                <a:latin typeface="Calibri" pitchFamily="34" charset="0"/>
              </a:rPr>
              <a:t>v </a:t>
            </a:r>
            <a:r>
              <a:rPr lang="en-GB" sz="2400" dirty="0" err="1">
                <a:latin typeface="Calibri" pitchFamily="34" charset="0"/>
              </a:rPr>
              <a:t>buňkách</a:t>
            </a:r>
            <a:r>
              <a:rPr lang="en-GB" sz="2400" dirty="0">
                <a:latin typeface="Calibri" pitchFamily="34" charset="0"/>
              </a:rPr>
              <a:t> </a:t>
            </a:r>
            <a:r>
              <a:rPr lang="en-GB" sz="2400" dirty="0" err="1">
                <a:latin typeface="Calibri" pitchFamily="34" charset="0"/>
              </a:rPr>
              <a:t>sítnice</a:t>
            </a:r>
            <a:endParaRPr lang="en-GB" sz="2400" dirty="0">
              <a:latin typeface="Calibri" pitchFamily="34" charset="0"/>
            </a:endParaRPr>
          </a:p>
          <a:p>
            <a:pPr eaLnBrk="1" hangingPunct="1">
              <a:defRPr/>
            </a:pPr>
            <a:r>
              <a:rPr lang="cs-CZ" sz="2400" b="1" dirty="0">
                <a:solidFill>
                  <a:srgbClr val="00B050"/>
                </a:solidFill>
                <a:latin typeface="Calibri" pitchFamily="34" charset="0"/>
              </a:rPr>
              <a:t>zděděná </a:t>
            </a:r>
            <a:r>
              <a:rPr lang="cs-CZ" sz="2400" b="1" dirty="0" err="1">
                <a:solidFill>
                  <a:srgbClr val="00B050"/>
                </a:solidFill>
                <a:latin typeface="Calibri" pitchFamily="34" charset="0"/>
              </a:rPr>
              <a:t>germinální</a:t>
            </a:r>
            <a:r>
              <a:rPr lang="cs-CZ" sz="2400" b="1" dirty="0">
                <a:solidFill>
                  <a:srgbClr val="00B050"/>
                </a:solidFill>
                <a:latin typeface="Calibri" pitchFamily="34" charset="0"/>
              </a:rPr>
              <a:t> mutace</a:t>
            </a:r>
            <a:r>
              <a:rPr lang="cs-CZ" sz="2400" dirty="0">
                <a:solidFill>
                  <a:srgbClr val="00B050"/>
                </a:solidFill>
                <a:latin typeface="Calibri" pitchFamily="34" charset="0"/>
              </a:rPr>
              <a:t> </a:t>
            </a:r>
            <a:r>
              <a:rPr lang="en-GB" sz="2400" dirty="0">
                <a:latin typeface="Calibri" pitchFamily="34" charset="0"/>
              </a:rPr>
              <a:t>– 1 </a:t>
            </a:r>
            <a:r>
              <a:rPr lang="en-GB" sz="2400" dirty="0" err="1">
                <a:latin typeface="Calibri" pitchFamily="34" charset="0"/>
              </a:rPr>
              <a:t>rodičovský</a:t>
            </a:r>
            <a:r>
              <a:rPr lang="en-GB" sz="2400" dirty="0">
                <a:latin typeface="Calibri" pitchFamily="34" charset="0"/>
              </a:rPr>
              <a:t> </a:t>
            </a:r>
            <a:r>
              <a:rPr lang="en-GB" sz="2400" dirty="0" err="1">
                <a:latin typeface="Calibri" pitchFamily="34" charset="0"/>
              </a:rPr>
              <a:t>chromoz</a:t>
            </a:r>
            <a:r>
              <a:rPr lang="cs-CZ" sz="2400" dirty="0">
                <a:latin typeface="Calibri" pitchFamily="34" charset="0"/>
              </a:rPr>
              <a:t>o</a:t>
            </a:r>
            <a:r>
              <a:rPr lang="en-GB" sz="2400" dirty="0">
                <a:latin typeface="Calibri" pitchFamily="34" charset="0"/>
              </a:rPr>
              <a:t>m </a:t>
            </a:r>
            <a:r>
              <a:rPr lang="cs-CZ" sz="2400" dirty="0">
                <a:latin typeface="Calibri" pitchFamily="34" charset="0"/>
              </a:rPr>
              <a:t>nese</a:t>
            </a:r>
            <a:r>
              <a:rPr lang="en-GB" sz="2400" dirty="0">
                <a:latin typeface="Calibri" pitchFamily="34" charset="0"/>
              </a:rPr>
              <a:t> </a:t>
            </a:r>
            <a:r>
              <a:rPr lang="en-GB" sz="2400" dirty="0" err="1">
                <a:latin typeface="Calibri" pitchFamily="34" charset="0"/>
              </a:rPr>
              <a:t>změn</a:t>
            </a:r>
            <a:r>
              <a:rPr lang="cs-CZ" sz="2400" dirty="0">
                <a:latin typeface="Calibri" pitchFamily="34" charset="0"/>
              </a:rPr>
              <a:t>u</a:t>
            </a:r>
            <a:r>
              <a:rPr lang="en-GB" sz="2400" dirty="0">
                <a:latin typeface="Calibri" pitchFamily="34" charset="0"/>
              </a:rPr>
              <a:t> v </a:t>
            </a:r>
            <a:r>
              <a:rPr lang="en-GB" sz="2400" dirty="0" err="1">
                <a:latin typeface="Calibri" pitchFamily="34" charset="0"/>
              </a:rPr>
              <a:t>oblasti</a:t>
            </a:r>
            <a:r>
              <a:rPr lang="en-GB" sz="2400" dirty="0">
                <a:latin typeface="Calibri" pitchFamily="34" charset="0"/>
              </a:rPr>
              <a:t> genu</a:t>
            </a:r>
            <a:r>
              <a:rPr lang="cs-CZ" sz="2400" dirty="0">
                <a:latin typeface="Calibri" pitchFamily="34" charset="0"/>
              </a:rPr>
              <a:t> </a:t>
            </a:r>
            <a:r>
              <a:rPr lang="en-GB" sz="2400" dirty="0">
                <a:latin typeface="Calibri" pitchFamily="34" charset="0"/>
              </a:rPr>
              <a:t>RB1</a:t>
            </a:r>
            <a:r>
              <a:rPr lang="cs-CZ" sz="2400" dirty="0">
                <a:latin typeface="Calibri" pitchFamily="34" charset="0"/>
              </a:rPr>
              <a:t> -n</a:t>
            </a:r>
            <a:r>
              <a:rPr lang="en-GB" sz="2400" dirty="0" err="1">
                <a:latin typeface="Calibri" pitchFamily="34" charset="0"/>
              </a:rPr>
              <a:t>ejčastěji</a:t>
            </a:r>
            <a:r>
              <a:rPr lang="en-GB" sz="2400" dirty="0">
                <a:latin typeface="Calibri" pitchFamily="34" charset="0"/>
              </a:rPr>
              <a:t> </a:t>
            </a:r>
            <a:r>
              <a:rPr lang="en-GB" sz="2400" dirty="0" err="1">
                <a:latin typeface="Calibri" pitchFamily="34" charset="0"/>
              </a:rPr>
              <a:t>delece</a:t>
            </a:r>
            <a:r>
              <a:rPr lang="cs-CZ" sz="2400" dirty="0">
                <a:latin typeface="Calibri" pitchFamily="34" charset="0"/>
              </a:rPr>
              <a:t> (méně než 10% případů).</a:t>
            </a:r>
            <a:endParaRPr lang="en-GB" sz="2400" dirty="0">
              <a:latin typeface="Calibri" pitchFamily="34" charset="0"/>
            </a:endParaRPr>
          </a:p>
          <a:p>
            <a:pPr eaLnBrk="1" hangingPunct="1">
              <a:defRPr/>
            </a:pPr>
            <a:endParaRPr lang="cs-CZ" sz="2400" b="1" dirty="0">
              <a:latin typeface="+mn-lt"/>
            </a:endParaRPr>
          </a:p>
          <a:p>
            <a:pPr eaLnBrk="1" hangingPunct="1">
              <a:defRPr/>
            </a:pPr>
            <a:r>
              <a:rPr lang="en-GB" sz="2400" b="1" dirty="0" err="1">
                <a:latin typeface="+mn-lt"/>
              </a:rPr>
              <a:t>nedědičná</a:t>
            </a:r>
            <a:r>
              <a:rPr lang="en-GB" sz="2400" b="1" dirty="0">
                <a:latin typeface="+mn-lt"/>
              </a:rPr>
              <a:t> forma </a:t>
            </a:r>
            <a:r>
              <a:rPr lang="en-GB" sz="2400" dirty="0">
                <a:latin typeface="+mn-lt"/>
              </a:rPr>
              <a:t>– </a:t>
            </a:r>
            <a:r>
              <a:rPr lang="cs-CZ" sz="2400" dirty="0">
                <a:latin typeface="+mn-lt"/>
              </a:rPr>
              <a:t>prakticky výlučně </a:t>
            </a:r>
            <a:r>
              <a:rPr lang="en-GB" sz="2400" dirty="0" err="1">
                <a:latin typeface="+mn-lt"/>
              </a:rPr>
              <a:t>unilaterální</a:t>
            </a:r>
            <a:r>
              <a:rPr lang="en-GB" sz="2400" dirty="0">
                <a:latin typeface="+mn-lt"/>
              </a:rPr>
              <a:t> </a:t>
            </a:r>
            <a:r>
              <a:rPr lang="en-GB" sz="2400" dirty="0" err="1">
                <a:latin typeface="+mn-lt"/>
              </a:rPr>
              <a:t>nádor</a:t>
            </a:r>
            <a:r>
              <a:rPr lang="en-GB" sz="2400" dirty="0">
                <a:latin typeface="+mn-lt"/>
              </a:rPr>
              <a:t> </a:t>
            </a:r>
            <a:r>
              <a:rPr lang="en-GB" sz="2400" dirty="0" err="1">
                <a:latin typeface="+mn-lt"/>
              </a:rPr>
              <a:t>sítnice</a:t>
            </a:r>
            <a:r>
              <a:rPr lang="cs-CZ" sz="2400" dirty="0">
                <a:latin typeface="+mn-lt"/>
              </a:rPr>
              <a:t>, nejčastěji kolem 2. roku</a:t>
            </a:r>
            <a:endParaRPr lang="en-GB" sz="2400" dirty="0">
              <a:latin typeface="+mn-lt"/>
            </a:endParaRPr>
          </a:p>
          <a:p>
            <a:pPr marL="0" indent="0" eaLnBrk="1" hangingPunct="1">
              <a:buNone/>
              <a:defRPr/>
            </a:pPr>
            <a:r>
              <a:rPr lang="en-GB" sz="2400" dirty="0">
                <a:latin typeface="+mn-lt"/>
              </a:rPr>
              <a:t>	</a:t>
            </a:r>
            <a:r>
              <a:rPr lang="cs-CZ" sz="2400" dirty="0"/>
              <a:t>                 </a:t>
            </a:r>
            <a:r>
              <a:rPr lang="cs-CZ" sz="2400" dirty="0">
                <a:latin typeface="+mn-lt"/>
              </a:rPr>
              <a:t> </a:t>
            </a:r>
            <a:r>
              <a:rPr lang="en-GB" sz="2400" dirty="0">
                <a:latin typeface="+mn-lt"/>
              </a:rPr>
              <a:t>– </a:t>
            </a:r>
            <a:r>
              <a:rPr lang="cs-CZ" sz="2400" dirty="0">
                <a:latin typeface="+mn-lt"/>
              </a:rPr>
              <a:t>v jedné buňce sítnice musí postupně vzniknout 2</a:t>
            </a:r>
            <a:r>
              <a:rPr lang="en-GB" sz="2400" dirty="0">
                <a:latin typeface="+mn-lt"/>
              </a:rPr>
              <a:t> </a:t>
            </a:r>
            <a:r>
              <a:rPr lang="en-GB" sz="2400" dirty="0" err="1">
                <a:latin typeface="+mn-lt"/>
              </a:rPr>
              <a:t>mutace</a:t>
            </a:r>
            <a:r>
              <a:rPr lang="en-GB" sz="2400" dirty="0">
                <a:latin typeface="+mn-lt"/>
              </a:rPr>
              <a:t> </a:t>
            </a:r>
            <a:r>
              <a:rPr lang="en-GB" sz="2400" dirty="0" err="1">
                <a:latin typeface="+mn-lt"/>
              </a:rPr>
              <a:t>inaktivující</a:t>
            </a:r>
            <a:r>
              <a:rPr lang="en-GB" sz="2400" dirty="0">
                <a:latin typeface="+mn-lt"/>
              </a:rPr>
              <a:t> RB1</a:t>
            </a:r>
          </a:p>
          <a:p>
            <a:pPr marL="0" indent="0" eaLnBrk="1" hangingPunct="1">
              <a:buNone/>
              <a:defRPr/>
            </a:pPr>
            <a:r>
              <a:rPr lang="en-GB" sz="2400" dirty="0">
                <a:latin typeface="+mn-lt"/>
              </a:rPr>
              <a:t>                      </a:t>
            </a:r>
            <a:r>
              <a:rPr lang="cs-CZ" sz="2400" dirty="0">
                <a:latin typeface="+mn-lt"/>
              </a:rPr>
              <a:t>               </a:t>
            </a:r>
            <a:r>
              <a:rPr lang="en-GB" sz="2400" dirty="0">
                <a:latin typeface="+mn-lt"/>
              </a:rPr>
              <a:t>– </a:t>
            </a:r>
            <a:r>
              <a:rPr lang="cs-CZ" sz="2400" dirty="0">
                <a:latin typeface="+mn-lt"/>
              </a:rPr>
              <a:t>onemocnění je dále nepřenosné</a:t>
            </a:r>
            <a:endParaRPr lang="en-GB" sz="2400" dirty="0">
              <a:latin typeface="+mn-lt"/>
            </a:endParaRPr>
          </a:p>
          <a:p>
            <a:pPr eaLnBrk="1" hangingPunct="1">
              <a:defRPr/>
            </a:pPr>
            <a:endParaRPr lang="cs-CZ" sz="2800" b="1" dirty="0">
              <a:latin typeface="Calibri" pitchFamily="34" charset="0"/>
            </a:endParaRPr>
          </a:p>
          <a:p>
            <a:pPr eaLnBrk="1" hangingPunct="1">
              <a:defRPr/>
            </a:pPr>
            <a:r>
              <a:rPr lang="en-GB" sz="2400" b="1" dirty="0" err="1">
                <a:latin typeface="Calibri" pitchFamily="34" charset="0"/>
              </a:rPr>
              <a:t>dědičná</a:t>
            </a:r>
            <a:r>
              <a:rPr lang="en-GB" sz="2400" b="1" dirty="0">
                <a:latin typeface="Calibri" pitchFamily="34" charset="0"/>
              </a:rPr>
              <a:t> forma </a:t>
            </a:r>
            <a:r>
              <a:rPr lang="en-GB" sz="2400" dirty="0">
                <a:latin typeface="+mn-lt"/>
              </a:rPr>
              <a:t>– </a:t>
            </a:r>
            <a:r>
              <a:rPr lang="cs-CZ" sz="2400" dirty="0">
                <a:latin typeface="+mn-lt"/>
              </a:rPr>
              <a:t>postih zpravidla bilaterální, výskyt v dřívějším věku (někdy již při narození)</a:t>
            </a:r>
            <a:endParaRPr lang="en-GB" sz="2400" dirty="0">
              <a:latin typeface="+mn-lt"/>
            </a:endParaRPr>
          </a:p>
          <a:p>
            <a:pPr marL="0" indent="0" eaLnBrk="1" hangingPunct="1">
              <a:buNone/>
              <a:defRPr/>
            </a:pPr>
            <a:r>
              <a:rPr lang="en-GB" sz="2400" dirty="0">
                <a:latin typeface="Calibri" pitchFamily="34" charset="0"/>
              </a:rPr>
              <a:t>	</a:t>
            </a:r>
            <a:r>
              <a:rPr lang="cs-CZ" sz="2400" dirty="0">
                <a:latin typeface="Calibri" pitchFamily="34" charset="0"/>
              </a:rPr>
              <a:t>             </a:t>
            </a:r>
            <a:r>
              <a:rPr lang="en-GB" sz="2400" dirty="0">
                <a:latin typeface="Calibri" pitchFamily="34" charset="0"/>
              </a:rPr>
              <a:t>– </a:t>
            </a:r>
            <a:r>
              <a:rPr lang="en-GB" sz="2400" dirty="0" err="1">
                <a:latin typeface="Calibri" pitchFamily="34" charset="0"/>
              </a:rPr>
              <a:t>i</a:t>
            </a:r>
            <a:r>
              <a:rPr lang="en-GB" sz="2400" dirty="0">
                <a:latin typeface="Calibri" pitchFamily="34" charset="0"/>
              </a:rPr>
              <a:t> </a:t>
            </a:r>
            <a:r>
              <a:rPr lang="en-GB" sz="2400" dirty="0" err="1">
                <a:latin typeface="Calibri" pitchFamily="34" charset="0"/>
              </a:rPr>
              <a:t>nenádorové</a:t>
            </a:r>
            <a:r>
              <a:rPr lang="en-GB" sz="2400" dirty="0">
                <a:latin typeface="Calibri" pitchFamily="34" charset="0"/>
              </a:rPr>
              <a:t> </a:t>
            </a:r>
            <a:r>
              <a:rPr lang="en-GB" sz="2400" dirty="0" err="1">
                <a:latin typeface="Calibri" pitchFamily="34" charset="0"/>
              </a:rPr>
              <a:t>som</a:t>
            </a:r>
            <a:r>
              <a:rPr lang="cs-CZ" sz="2400" dirty="0">
                <a:latin typeface="Calibri" pitchFamily="34" charset="0"/>
              </a:rPr>
              <a:t>atické</a:t>
            </a:r>
            <a:r>
              <a:rPr lang="en-GB" sz="2400" dirty="0">
                <a:latin typeface="Calibri" pitchFamily="34" charset="0"/>
              </a:rPr>
              <a:t> </a:t>
            </a:r>
            <a:r>
              <a:rPr lang="en-GB" sz="2400" dirty="0" err="1">
                <a:latin typeface="Calibri" pitchFamily="34" charset="0"/>
              </a:rPr>
              <a:t>buňky</a:t>
            </a:r>
            <a:r>
              <a:rPr lang="en-GB" sz="2400" dirty="0">
                <a:latin typeface="Calibri" pitchFamily="34" charset="0"/>
              </a:rPr>
              <a:t> </a:t>
            </a:r>
            <a:r>
              <a:rPr lang="en-GB" sz="2400" dirty="0" err="1">
                <a:latin typeface="Calibri" pitchFamily="34" charset="0"/>
              </a:rPr>
              <a:t>organismu</a:t>
            </a:r>
            <a:r>
              <a:rPr lang="en-GB" sz="2400" dirty="0">
                <a:latin typeface="Calibri" pitchFamily="34" charset="0"/>
              </a:rPr>
              <a:t> </a:t>
            </a:r>
            <a:r>
              <a:rPr lang="en-GB" sz="2400" dirty="0" err="1">
                <a:latin typeface="Calibri" pitchFamily="34" charset="0"/>
              </a:rPr>
              <a:t>nesou</a:t>
            </a:r>
            <a:r>
              <a:rPr lang="en-GB" sz="2400" dirty="0">
                <a:latin typeface="Calibri" pitchFamily="34" charset="0"/>
              </a:rPr>
              <a:t> </a:t>
            </a:r>
            <a:r>
              <a:rPr lang="en-GB" sz="2400" dirty="0" err="1">
                <a:latin typeface="Calibri" pitchFamily="34" charset="0"/>
              </a:rPr>
              <a:t>inaktivní</a:t>
            </a:r>
            <a:r>
              <a:rPr lang="en-GB" sz="2400" dirty="0">
                <a:latin typeface="Calibri" pitchFamily="34" charset="0"/>
              </a:rPr>
              <a:t> </a:t>
            </a:r>
            <a:r>
              <a:rPr lang="en-GB" sz="2400" dirty="0" err="1">
                <a:latin typeface="Calibri" pitchFamily="34" charset="0"/>
              </a:rPr>
              <a:t>alelu</a:t>
            </a:r>
            <a:r>
              <a:rPr lang="en-GB" sz="2400" dirty="0">
                <a:latin typeface="Calibri" pitchFamily="34" charset="0"/>
              </a:rPr>
              <a:t> RB1</a:t>
            </a:r>
            <a:r>
              <a:rPr lang="cs-CZ" sz="2400" dirty="0">
                <a:latin typeface="Calibri" pitchFamily="34" charset="0"/>
              </a:rPr>
              <a:t> – pro    		vznik nádoru stačí aby v průběhu života došlo již k jediné somatické mutaci</a:t>
            </a:r>
            <a:endParaRPr lang="en-GB" sz="2400" dirty="0">
              <a:latin typeface="Calibri" pitchFamily="34" charset="0"/>
            </a:endParaRPr>
          </a:p>
          <a:p>
            <a:pPr marL="0" indent="0">
              <a:buNone/>
            </a:pPr>
            <a:endParaRPr lang="cs-CZ" dirty="0"/>
          </a:p>
        </p:txBody>
      </p:sp>
    </p:spTree>
    <p:extLst>
      <p:ext uri="{BB962C8B-B14F-4D97-AF65-F5344CB8AC3E}">
        <p14:creationId xmlns:p14="http://schemas.microsoft.com/office/powerpoint/2010/main" val="1934682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46AD17-055D-4F7E-8690-8FCDB702CA60}"/>
              </a:ext>
            </a:extLst>
          </p:cNvPr>
          <p:cNvSpPr>
            <a:spLocks noGrp="1"/>
          </p:cNvSpPr>
          <p:nvPr>
            <p:ph type="title"/>
          </p:nvPr>
        </p:nvSpPr>
        <p:spPr/>
        <p:txBody>
          <a:bodyPr>
            <a:normAutofit/>
          </a:bodyPr>
          <a:lstStyle/>
          <a:p>
            <a:r>
              <a:rPr lang="en-GB" altLang="cs-CZ" sz="4400" dirty="0">
                <a:latin typeface="+mn-lt"/>
              </a:rPr>
              <a:t>WILMSŮV TUMOR (WT)</a:t>
            </a:r>
            <a:r>
              <a:rPr lang="cs-CZ" altLang="cs-CZ" sz="4400" dirty="0">
                <a:latin typeface="+mn-lt"/>
              </a:rPr>
              <a:t> </a:t>
            </a:r>
            <a:br>
              <a:rPr lang="cs-CZ" altLang="cs-CZ" sz="4400" dirty="0">
                <a:latin typeface="+mn-lt"/>
              </a:rPr>
            </a:br>
            <a:r>
              <a:rPr lang="cs-CZ" altLang="cs-CZ" sz="4400" dirty="0">
                <a:latin typeface="+mn-lt"/>
              </a:rPr>
              <a:t>=</a:t>
            </a:r>
            <a:r>
              <a:rPr lang="en-GB" altLang="cs-CZ" sz="4400" dirty="0">
                <a:latin typeface="+mn-lt"/>
              </a:rPr>
              <a:t> </a:t>
            </a:r>
            <a:r>
              <a:rPr lang="en-GB" altLang="cs-CZ" sz="4400" dirty="0" err="1">
                <a:latin typeface="+mn-lt"/>
              </a:rPr>
              <a:t>nefroblastom</a:t>
            </a:r>
            <a:r>
              <a:rPr lang="cs-CZ" altLang="cs-CZ" sz="4400" dirty="0">
                <a:latin typeface="+mn-lt"/>
              </a:rPr>
              <a:t> </a:t>
            </a:r>
            <a:r>
              <a:rPr lang="cs-CZ" altLang="cs-CZ" sz="3200" dirty="0">
                <a:latin typeface="+mn-lt"/>
              </a:rPr>
              <a:t>(</a:t>
            </a:r>
            <a:r>
              <a:rPr lang="en-GB" altLang="cs-CZ" sz="3200" dirty="0">
                <a:latin typeface="+mn-lt"/>
              </a:rPr>
              <a:t>1:10 000</a:t>
            </a:r>
            <a:r>
              <a:rPr lang="cs-CZ" altLang="cs-CZ" sz="3200" dirty="0">
                <a:latin typeface="+mn-lt"/>
              </a:rPr>
              <a:t>)</a:t>
            </a:r>
            <a:endParaRPr lang="cs-CZ" dirty="0"/>
          </a:p>
        </p:txBody>
      </p:sp>
      <p:sp>
        <p:nvSpPr>
          <p:cNvPr id="4" name="Zástupný symbol pro obsah 3">
            <a:extLst>
              <a:ext uri="{FF2B5EF4-FFF2-40B4-BE49-F238E27FC236}">
                <a16:creationId xmlns:a16="http://schemas.microsoft.com/office/drawing/2014/main" id="{BFC3BEE5-4367-4633-B1DE-0DEB5AE9768A}"/>
              </a:ext>
            </a:extLst>
          </p:cNvPr>
          <p:cNvSpPr>
            <a:spLocks noGrp="1"/>
          </p:cNvSpPr>
          <p:nvPr>
            <p:ph idx="1"/>
          </p:nvPr>
        </p:nvSpPr>
        <p:spPr>
          <a:xfrm>
            <a:off x="838200" y="1825625"/>
            <a:ext cx="10515600" cy="4351338"/>
          </a:xfrm>
        </p:spPr>
        <p:txBody>
          <a:bodyPr>
            <a:normAutofit fontScale="92500" lnSpcReduction="20000"/>
          </a:bodyPr>
          <a:lstStyle/>
          <a:p>
            <a:pPr eaLnBrk="1" hangingPunct="1"/>
            <a:r>
              <a:rPr lang="en-GB" altLang="cs-CZ" sz="2400" dirty="0">
                <a:solidFill>
                  <a:srgbClr val="0070C0"/>
                </a:solidFill>
              </a:rPr>
              <a:t>gen WT1</a:t>
            </a:r>
            <a:r>
              <a:rPr lang="en-GB" altLang="cs-CZ" sz="2400" dirty="0"/>
              <a:t>: 11p13</a:t>
            </a:r>
          </a:p>
          <a:p>
            <a:pPr eaLnBrk="1" hangingPunct="1"/>
            <a:r>
              <a:rPr lang="en-GB" altLang="cs-CZ" sz="2400" dirty="0"/>
              <a:t>8 % </a:t>
            </a:r>
            <a:r>
              <a:rPr lang="en-GB" altLang="cs-CZ" sz="2400" dirty="0" err="1"/>
              <a:t>dětských</a:t>
            </a:r>
            <a:r>
              <a:rPr lang="en-GB" altLang="cs-CZ" sz="2400" dirty="0"/>
              <a:t> </a:t>
            </a:r>
            <a:r>
              <a:rPr lang="en-GB" altLang="cs-CZ" sz="2400" dirty="0" err="1"/>
              <a:t>nádorů</a:t>
            </a:r>
            <a:r>
              <a:rPr lang="en-GB" altLang="cs-CZ" sz="2400" dirty="0"/>
              <a:t>, </a:t>
            </a:r>
            <a:r>
              <a:rPr lang="en-GB" altLang="cs-CZ" sz="2400" b="1" dirty="0" err="1"/>
              <a:t>nejčastější</a:t>
            </a:r>
            <a:r>
              <a:rPr lang="en-GB" altLang="cs-CZ" sz="2400" b="1" dirty="0"/>
              <a:t> </a:t>
            </a:r>
            <a:r>
              <a:rPr lang="en-GB" altLang="cs-CZ" sz="2400" b="1" dirty="0" err="1"/>
              <a:t>solidní</a:t>
            </a:r>
            <a:r>
              <a:rPr lang="en-GB" altLang="cs-CZ" sz="2400" b="1" dirty="0"/>
              <a:t> </a:t>
            </a:r>
            <a:r>
              <a:rPr lang="en-GB" altLang="cs-CZ" sz="2400" b="1" dirty="0" err="1"/>
              <a:t>nádor</a:t>
            </a:r>
            <a:r>
              <a:rPr lang="en-GB" altLang="cs-CZ" sz="2400" b="1" dirty="0"/>
              <a:t> u </a:t>
            </a:r>
            <a:r>
              <a:rPr lang="en-GB" altLang="cs-CZ" sz="2400" b="1" dirty="0" err="1"/>
              <a:t>dětí</a:t>
            </a:r>
            <a:endParaRPr lang="en-GB" altLang="cs-CZ" sz="2400" b="1" dirty="0"/>
          </a:p>
          <a:p>
            <a:pPr eaLnBrk="1" hangingPunct="1"/>
            <a:r>
              <a:rPr lang="en-GB" altLang="cs-CZ" sz="2400" dirty="0" err="1"/>
              <a:t>nádor</a:t>
            </a:r>
            <a:r>
              <a:rPr lang="en-GB" altLang="cs-CZ" sz="2400" dirty="0"/>
              <a:t> z </a:t>
            </a:r>
            <a:r>
              <a:rPr lang="en-GB" altLang="cs-CZ" sz="2400" dirty="0" err="1"/>
              <a:t>nediferencovaných</a:t>
            </a:r>
            <a:r>
              <a:rPr lang="en-GB" altLang="cs-CZ" sz="2400" dirty="0"/>
              <a:t> </a:t>
            </a:r>
            <a:r>
              <a:rPr lang="en-GB" altLang="cs-CZ" sz="2400" dirty="0" err="1"/>
              <a:t>buněk</a:t>
            </a:r>
            <a:r>
              <a:rPr lang="cs-CZ" altLang="cs-CZ" sz="2400" dirty="0"/>
              <a:t> </a:t>
            </a:r>
          </a:p>
          <a:p>
            <a:pPr marL="0" indent="0" eaLnBrk="1" hangingPunct="1">
              <a:buNone/>
            </a:pPr>
            <a:r>
              <a:rPr lang="cs-CZ" altLang="cs-CZ" sz="2400" dirty="0"/>
              <a:t>   (</a:t>
            </a:r>
            <a:r>
              <a:rPr lang="en-GB" altLang="cs-CZ" sz="2400" dirty="0" err="1"/>
              <a:t>vznik</a:t>
            </a:r>
            <a:r>
              <a:rPr lang="en-GB" altLang="cs-CZ" sz="2400" dirty="0"/>
              <a:t> </a:t>
            </a:r>
            <a:r>
              <a:rPr lang="en-GB" altLang="cs-CZ" sz="2400" dirty="0" err="1"/>
              <a:t>maligní</a:t>
            </a:r>
            <a:r>
              <a:rPr lang="en-GB" altLang="cs-CZ" sz="2400" dirty="0"/>
              <a:t> </a:t>
            </a:r>
            <a:r>
              <a:rPr lang="en-GB" altLang="cs-CZ" sz="2400" dirty="0" err="1"/>
              <a:t>transformací</a:t>
            </a:r>
            <a:r>
              <a:rPr lang="en-GB" altLang="cs-CZ" sz="2400" dirty="0"/>
              <a:t> </a:t>
            </a:r>
            <a:r>
              <a:rPr lang="en-GB" altLang="cs-CZ" sz="2400" dirty="0" err="1"/>
              <a:t>ledvinové</a:t>
            </a:r>
            <a:r>
              <a:rPr lang="en-GB" altLang="cs-CZ" sz="2400" dirty="0"/>
              <a:t> </a:t>
            </a:r>
            <a:r>
              <a:rPr lang="cs-CZ" altLang="cs-CZ" sz="2400" dirty="0"/>
              <a:t>KB</a:t>
            </a:r>
            <a:r>
              <a:rPr lang="en-GB" altLang="cs-CZ" sz="2400" dirty="0"/>
              <a:t>, </a:t>
            </a:r>
            <a:endParaRPr lang="cs-CZ" altLang="cs-CZ" sz="2400" dirty="0"/>
          </a:p>
          <a:p>
            <a:pPr marL="0" indent="0" eaLnBrk="1" hangingPunct="1">
              <a:buNone/>
            </a:pPr>
            <a:r>
              <a:rPr lang="cs-CZ" altLang="cs-CZ" sz="2400" dirty="0"/>
              <a:t>   </a:t>
            </a:r>
            <a:r>
              <a:rPr lang="en-GB" altLang="cs-CZ" sz="2400" dirty="0" err="1"/>
              <a:t>která</a:t>
            </a:r>
            <a:r>
              <a:rPr lang="en-GB" altLang="cs-CZ" sz="2400" dirty="0"/>
              <a:t> </a:t>
            </a:r>
            <a:r>
              <a:rPr lang="en-GB" altLang="cs-CZ" sz="2400" dirty="0" err="1"/>
              <a:t>ztratila</a:t>
            </a:r>
            <a:r>
              <a:rPr lang="en-GB" altLang="cs-CZ" sz="2400" dirty="0"/>
              <a:t> </a:t>
            </a:r>
            <a:r>
              <a:rPr lang="en-GB" altLang="cs-CZ" sz="2400" dirty="0" err="1"/>
              <a:t>schopnost</a:t>
            </a:r>
            <a:r>
              <a:rPr lang="en-GB" altLang="cs-CZ" sz="2400" dirty="0"/>
              <a:t> </a:t>
            </a:r>
            <a:r>
              <a:rPr lang="en-GB" altLang="cs-CZ" sz="2400" dirty="0" err="1"/>
              <a:t>diferenciace</a:t>
            </a:r>
            <a:r>
              <a:rPr lang="cs-CZ" altLang="cs-CZ" sz="2400" dirty="0"/>
              <a:t>)</a:t>
            </a:r>
            <a:endParaRPr lang="en-GB" altLang="cs-CZ" sz="2400" dirty="0"/>
          </a:p>
          <a:p>
            <a:pPr eaLnBrk="1" hangingPunct="1"/>
            <a:r>
              <a:rPr lang="cs-CZ" altLang="cs-CZ" sz="2400" dirty="0"/>
              <a:t>Výskyt: </a:t>
            </a:r>
            <a:r>
              <a:rPr lang="cs-CZ" altLang="cs-CZ" sz="2400" dirty="0" err="1"/>
              <a:t>nejč</a:t>
            </a:r>
            <a:r>
              <a:rPr lang="cs-CZ" altLang="cs-CZ" sz="2400" dirty="0"/>
              <a:t>. do věku 5 let (</a:t>
            </a:r>
            <a:r>
              <a:rPr lang="en-GB" altLang="cs-CZ" sz="2400" dirty="0" err="1"/>
              <a:t>familiární</a:t>
            </a:r>
            <a:r>
              <a:rPr lang="en-GB" altLang="cs-CZ" sz="2400" dirty="0"/>
              <a:t> </a:t>
            </a:r>
            <a:r>
              <a:rPr lang="en-GB" altLang="cs-CZ" sz="2400" dirty="0" err="1"/>
              <a:t>případy</a:t>
            </a:r>
            <a:r>
              <a:rPr lang="en-GB" altLang="cs-CZ" sz="2400" dirty="0"/>
              <a:t> – </a:t>
            </a:r>
            <a:r>
              <a:rPr lang="en-GB" altLang="cs-CZ" sz="2400" dirty="0" err="1"/>
              <a:t>oboustranné</a:t>
            </a:r>
            <a:r>
              <a:rPr lang="en-GB" altLang="cs-CZ" sz="2400" dirty="0"/>
              <a:t> </a:t>
            </a:r>
            <a:r>
              <a:rPr lang="en-GB" altLang="cs-CZ" sz="2400" dirty="0" err="1"/>
              <a:t>ve</a:t>
            </a:r>
            <a:r>
              <a:rPr lang="en-GB" altLang="cs-CZ" sz="2400" dirty="0"/>
              <a:t> </a:t>
            </a:r>
            <a:r>
              <a:rPr lang="en-GB" altLang="cs-CZ" sz="2400" dirty="0" err="1"/>
              <a:t>věku</a:t>
            </a:r>
            <a:r>
              <a:rPr lang="en-GB" altLang="cs-CZ" sz="2400" dirty="0"/>
              <a:t> 30 </a:t>
            </a:r>
            <a:r>
              <a:rPr lang="en-GB" altLang="cs-CZ" sz="2400" dirty="0" err="1"/>
              <a:t>měsíců</a:t>
            </a:r>
            <a:r>
              <a:rPr lang="en-GB" altLang="cs-CZ" sz="2400" dirty="0"/>
              <a:t>)</a:t>
            </a:r>
            <a:endParaRPr lang="cs-CZ" altLang="cs-CZ" sz="2400" dirty="0"/>
          </a:p>
          <a:p>
            <a:pPr eaLnBrk="1" hangingPunct="1"/>
            <a:r>
              <a:rPr lang="cs-CZ" altLang="cs-CZ" sz="2400" dirty="0"/>
              <a:t>Příznaky: hmatná rezistence </a:t>
            </a:r>
            <a:r>
              <a:rPr lang="cs-CZ" altLang="cs-CZ" sz="2400" dirty="0" err="1"/>
              <a:t>hypochondriální</a:t>
            </a:r>
            <a:r>
              <a:rPr lang="cs-CZ" altLang="cs-CZ" sz="2400" dirty="0"/>
              <a:t> oblasti, později abdominální bolesti a dalšími příznaky z útlaku (zácpa, zvracení, anorexie, úbytek na váze, dyspnoe.</a:t>
            </a:r>
            <a:r>
              <a:rPr lang="en-US" altLang="cs-CZ" sz="2400" dirty="0"/>
              <a:t>.</a:t>
            </a:r>
            <a:r>
              <a:rPr lang="cs-CZ" altLang="cs-CZ" sz="2400" dirty="0"/>
              <a:t>) méně často horečky, hypertenze, hematurie, anemie</a:t>
            </a:r>
          </a:p>
          <a:p>
            <a:pPr eaLnBrk="1" hangingPunct="1"/>
            <a:r>
              <a:rPr lang="cs-CZ" altLang="cs-CZ" sz="2400" dirty="0"/>
              <a:t>nefrektomie</a:t>
            </a:r>
            <a:endParaRPr lang="en-GB" altLang="cs-CZ" sz="2400" dirty="0"/>
          </a:p>
          <a:p>
            <a:pPr eaLnBrk="1" hangingPunct="1"/>
            <a:r>
              <a:rPr lang="en-GB" altLang="cs-CZ" sz="2400" dirty="0" err="1"/>
              <a:t>nádor</a:t>
            </a:r>
            <a:r>
              <a:rPr lang="en-GB" altLang="cs-CZ" sz="2400" dirty="0"/>
              <a:t> </a:t>
            </a:r>
            <a:r>
              <a:rPr lang="en-GB" altLang="cs-CZ" sz="2400" dirty="0" err="1"/>
              <a:t>může</a:t>
            </a:r>
            <a:r>
              <a:rPr lang="en-GB" altLang="cs-CZ" sz="2400" dirty="0"/>
              <a:t> </a:t>
            </a:r>
            <a:r>
              <a:rPr lang="en-GB" altLang="cs-CZ" sz="2400" dirty="0" err="1"/>
              <a:t>být</a:t>
            </a:r>
            <a:r>
              <a:rPr lang="en-GB" altLang="cs-CZ" sz="2400" dirty="0"/>
              <a:t> </a:t>
            </a:r>
            <a:r>
              <a:rPr lang="en-GB" altLang="cs-CZ" sz="2400" u="sng" dirty="0" err="1"/>
              <a:t>izolovaný</a:t>
            </a:r>
            <a:r>
              <a:rPr lang="en-GB" altLang="cs-CZ" sz="2400" dirty="0"/>
              <a:t> </a:t>
            </a:r>
            <a:r>
              <a:rPr lang="cs-CZ" altLang="cs-CZ" sz="2400" dirty="0"/>
              <a:t>/</a:t>
            </a:r>
            <a:r>
              <a:rPr lang="en-GB" altLang="cs-CZ" sz="2400" dirty="0"/>
              <a:t> </a:t>
            </a:r>
            <a:r>
              <a:rPr lang="en-GB" altLang="cs-CZ" sz="2400" u="sng" dirty="0" err="1"/>
              <a:t>součástí</a:t>
            </a:r>
            <a:r>
              <a:rPr lang="en-GB" altLang="cs-CZ" sz="2400" u="sng" dirty="0"/>
              <a:t> </a:t>
            </a:r>
            <a:r>
              <a:rPr lang="en-GB" altLang="cs-CZ" sz="2400" u="sng" dirty="0" err="1"/>
              <a:t>některých</a:t>
            </a:r>
            <a:r>
              <a:rPr lang="en-GB" altLang="cs-CZ" sz="2400" u="sng" dirty="0"/>
              <a:t> </a:t>
            </a:r>
            <a:r>
              <a:rPr lang="en-GB" altLang="cs-CZ" sz="2400" u="sng" dirty="0" err="1"/>
              <a:t>syndromů</a:t>
            </a:r>
            <a:r>
              <a:rPr lang="en-GB" altLang="cs-CZ" sz="2400" dirty="0"/>
              <a:t>  </a:t>
            </a:r>
            <a:endParaRPr lang="cs-CZ" altLang="cs-CZ" sz="2400" dirty="0"/>
          </a:p>
          <a:p>
            <a:pPr eaLnBrk="1" hangingPunct="1">
              <a:buFont typeface="Arial" panose="020B0604020202020204" pitchFamily="34" charset="0"/>
              <a:buNone/>
            </a:pPr>
            <a:r>
              <a:rPr lang="cs-CZ" altLang="cs-CZ" sz="2400" dirty="0"/>
              <a:t>   </a:t>
            </a:r>
            <a:r>
              <a:rPr lang="cs-CZ" altLang="cs-CZ" sz="2000" dirty="0"/>
              <a:t>(např. </a:t>
            </a:r>
            <a:r>
              <a:rPr lang="en-US" altLang="cs-CZ" sz="2000" dirty="0" err="1"/>
              <a:t>aniridi</a:t>
            </a:r>
            <a:r>
              <a:rPr lang="cs-CZ" altLang="cs-CZ" sz="2000" dirty="0"/>
              <a:t>e,</a:t>
            </a:r>
            <a:r>
              <a:rPr lang="en-US" altLang="cs-CZ" sz="2000" dirty="0"/>
              <a:t> </a:t>
            </a:r>
            <a:r>
              <a:rPr lang="en-US" altLang="cs-CZ" sz="2000" dirty="0" err="1"/>
              <a:t>hemihypertro</a:t>
            </a:r>
            <a:r>
              <a:rPr lang="cs-CZ" altLang="cs-CZ" sz="2000" dirty="0" err="1"/>
              <a:t>fie</a:t>
            </a:r>
            <a:r>
              <a:rPr lang="cs-CZ" altLang="cs-CZ" sz="2000" dirty="0"/>
              <a:t> obratlů, </a:t>
            </a:r>
            <a:r>
              <a:rPr lang="en-GB" altLang="cs-CZ" sz="2000" dirty="0" err="1"/>
              <a:t>závažné</a:t>
            </a:r>
            <a:r>
              <a:rPr lang="en-GB" altLang="cs-CZ" sz="2000" dirty="0"/>
              <a:t> </a:t>
            </a:r>
            <a:r>
              <a:rPr lang="en-GB" altLang="cs-CZ" sz="2000" dirty="0" err="1"/>
              <a:t>urogenitální</a:t>
            </a:r>
            <a:r>
              <a:rPr lang="en-GB" altLang="cs-CZ" sz="2000" dirty="0"/>
              <a:t> </a:t>
            </a:r>
            <a:r>
              <a:rPr lang="en-GB" altLang="cs-CZ" sz="2000" dirty="0" err="1"/>
              <a:t>anomálie</a:t>
            </a:r>
            <a:r>
              <a:rPr lang="en-GB" altLang="cs-CZ" sz="2000" dirty="0"/>
              <a:t>, </a:t>
            </a:r>
            <a:r>
              <a:rPr lang="en-GB" altLang="cs-CZ" sz="2000" dirty="0" err="1"/>
              <a:t>mentální</a:t>
            </a:r>
            <a:r>
              <a:rPr lang="en-GB" altLang="cs-CZ" sz="2000" dirty="0"/>
              <a:t> </a:t>
            </a:r>
            <a:r>
              <a:rPr lang="en-GB" altLang="cs-CZ" sz="2000" dirty="0" err="1"/>
              <a:t>retardace</a:t>
            </a:r>
            <a:r>
              <a:rPr lang="cs-CZ" altLang="cs-CZ" sz="2000" dirty="0"/>
              <a:t>.. )</a:t>
            </a:r>
            <a:endParaRPr lang="en-GB" altLang="cs-CZ" sz="2000" dirty="0"/>
          </a:p>
          <a:p>
            <a:pPr eaLnBrk="1" hangingPunct="1"/>
            <a:endParaRPr lang="cs-CZ" altLang="cs-CZ" dirty="0"/>
          </a:p>
        </p:txBody>
      </p:sp>
      <p:pic>
        <p:nvPicPr>
          <p:cNvPr id="6" name="Picture 5" descr="\\fnol.loc\shares\users\64368\Dokumenty\Obrázky\wilms.bmp">
            <a:extLst>
              <a:ext uri="{FF2B5EF4-FFF2-40B4-BE49-F238E27FC236}">
                <a16:creationId xmlns:a16="http://schemas.microsoft.com/office/drawing/2014/main" id="{9ADC7E85-6670-4B43-BA53-EF40364E4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876" y="36512"/>
            <a:ext cx="4471987"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30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68177-7AE3-4389-9CD9-2E2D46BC197F}"/>
              </a:ext>
            </a:extLst>
          </p:cNvPr>
          <p:cNvSpPr>
            <a:spLocks noGrp="1"/>
          </p:cNvSpPr>
          <p:nvPr>
            <p:ph type="title"/>
          </p:nvPr>
        </p:nvSpPr>
        <p:spPr/>
        <p:txBody>
          <a:bodyPr/>
          <a:lstStyle/>
          <a:p>
            <a:r>
              <a:rPr lang="cs-CZ" dirty="0"/>
              <a:t>Incidence nádorových onemocnění u žen </a:t>
            </a:r>
            <a:br>
              <a:rPr lang="cs-CZ" dirty="0"/>
            </a:br>
            <a:r>
              <a:rPr lang="cs-CZ" dirty="0"/>
              <a:t>(ÚZIS, 2011)</a:t>
            </a:r>
          </a:p>
        </p:txBody>
      </p:sp>
      <p:pic>
        <p:nvPicPr>
          <p:cNvPr id="5" name="Picture 3">
            <a:extLst>
              <a:ext uri="{FF2B5EF4-FFF2-40B4-BE49-F238E27FC236}">
                <a16:creationId xmlns:a16="http://schemas.microsoft.com/office/drawing/2014/main" id="{743F5331-4FF9-4222-BF75-BF0DC7A840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0064" t="19965" r="30991" b="35243"/>
          <a:stretch>
            <a:fillRect/>
          </a:stretch>
        </p:blipFill>
        <p:spPr bwMode="auto">
          <a:xfrm>
            <a:off x="3562404" y="2362982"/>
            <a:ext cx="5067192" cy="327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66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48C5585D-681F-491D-B928-7C03410DECC7}"/>
              </a:ext>
            </a:extLst>
          </p:cNvPr>
          <p:cNvSpPr>
            <a:spLocks noGrp="1"/>
          </p:cNvSpPr>
          <p:nvPr>
            <p:ph type="title"/>
          </p:nvPr>
        </p:nvSpPr>
        <p:spPr/>
        <p:txBody>
          <a:bodyPr/>
          <a:lstStyle/>
          <a:p>
            <a:pPr algn="ctr" eaLnBrk="1" hangingPunct="1">
              <a:defRPr/>
            </a:pPr>
            <a:r>
              <a:rPr lang="en-GB" altLang="cs-CZ">
                <a:latin typeface="+mn-lt"/>
              </a:rPr>
              <a:t>Rakovina jako genetická choroba</a:t>
            </a:r>
          </a:p>
        </p:txBody>
      </p:sp>
      <p:sp>
        <p:nvSpPr>
          <p:cNvPr id="12291" name="Zástupný symbol pro obsah 2">
            <a:extLst>
              <a:ext uri="{FF2B5EF4-FFF2-40B4-BE49-F238E27FC236}">
                <a16:creationId xmlns:a16="http://schemas.microsoft.com/office/drawing/2014/main" id="{79474D42-C9A7-42C8-B655-971AAD7EB84F}"/>
              </a:ext>
            </a:extLst>
          </p:cNvPr>
          <p:cNvSpPr>
            <a:spLocks noGrp="1"/>
          </p:cNvSpPr>
          <p:nvPr>
            <p:ph idx="1"/>
          </p:nvPr>
        </p:nvSpPr>
        <p:spPr/>
        <p:txBody>
          <a:bodyPr/>
          <a:lstStyle/>
          <a:p>
            <a:pPr marL="0" indent="0" eaLnBrk="1" hangingPunct="1">
              <a:buNone/>
            </a:pPr>
            <a:r>
              <a:rPr lang="en-GB" altLang="cs-CZ" sz="3200" dirty="0" err="1"/>
              <a:t>genetická</a:t>
            </a:r>
            <a:r>
              <a:rPr lang="en-GB" altLang="cs-CZ" sz="3200" dirty="0"/>
              <a:t> </a:t>
            </a:r>
            <a:r>
              <a:rPr lang="en-GB" altLang="cs-CZ" sz="3200" dirty="0" err="1"/>
              <a:t>choroba</a:t>
            </a:r>
            <a:r>
              <a:rPr lang="en-GB" altLang="cs-CZ" sz="3200" dirty="0"/>
              <a:t> </a:t>
            </a:r>
            <a:r>
              <a:rPr lang="en-GB" altLang="cs-CZ" sz="3200" dirty="0" err="1"/>
              <a:t>na</a:t>
            </a:r>
            <a:r>
              <a:rPr lang="en-GB" altLang="cs-CZ" sz="3200" dirty="0"/>
              <a:t> </a:t>
            </a:r>
            <a:r>
              <a:rPr lang="en-GB" altLang="cs-CZ" sz="3200" dirty="0" err="1"/>
              <a:t>buněčné</a:t>
            </a:r>
            <a:r>
              <a:rPr lang="en-GB" altLang="cs-CZ" sz="3200" dirty="0"/>
              <a:t> </a:t>
            </a:r>
            <a:r>
              <a:rPr lang="en-GB" altLang="cs-CZ" sz="3200" dirty="0" err="1"/>
              <a:t>úrovni</a:t>
            </a:r>
            <a:endParaRPr lang="en-GB" altLang="cs-CZ" sz="3200" dirty="0"/>
          </a:p>
          <a:p>
            <a:pPr marL="0" indent="0" eaLnBrk="1" hangingPunct="1">
              <a:buNone/>
            </a:pPr>
            <a:r>
              <a:rPr lang="en-GB" altLang="cs-CZ" sz="3200" dirty="0" err="1"/>
              <a:t>ve</a:t>
            </a:r>
            <a:r>
              <a:rPr lang="en-GB" altLang="cs-CZ" sz="3200" dirty="0"/>
              <a:t> </a:t>
            </a:r>
            <a:r>
              <a:rPr lang="en-GB" altLang="cs-CZ" sz="3200" dirty="0" err="1"/>
              <a:t>většině</a:t>
            </a:r>
            <a:r>
              <a:rPr lang="en-GB" altLang="cs-CZ" sz="3200" dirty="0"/>
              <a:t> </a:t>
            </a:r>
            <a:r>
              <a:rPr lang="en-GB" altLang="cs-CZ" sz="3200" dirty="0" err="1"/>
              <a:t>případů</a:t>
            </a:r>
            <a:r>
              <a:rPr lang="en-GB" altLang="cs-CZ" sz="3200" dirty="0"/>
              <a:t> </a:t>
            </a:r>
            <a:r>
              <a:rPr lang="en-GB" altLang="cs-CZ" sz="3200" dirty="0" err="1"/>
              <a:t>způsobena</a:t>
            </a:r>
            <a:r>
              <a:rPr lang="en-GB" altLang="cs-CZ" sz="3200" dirty="0"/>
              <a:t> </a:t>
            </a:r>
            <a:r>
              <a:rPr lang="en-GB" altLang="cs-CZ" sz="3200" dirty="0" err="1"/>
              <a:t>somatickými</a:t>
            </a:r>
            <a:r>
              <a:rPr lang="en-GB" altLang="cs-CZ" sz="3200" dirty="0"/>
              <a:t> </a:t>
            </a:r>
            <a:r>
              <a:rPr lang="en-GB" altLang="cs-CZ" sz="3200" dirty="0" err="1"/>
              <a:t>mutacemi</a:t>
            </a:r>
            <a:r>
              <a:rPr lang="en-GB" altLang="cs-CZ" sz="3200" dirty="0"/>
              <a:t>, </a:t>
            </a:r>
            <a:r>
              <a:rPr lang="en-GB" altLang="cs-CZ" sz="3200" dirty="0" err="1"/>
              <a:t>které</a:t>
            </a:r>
            <a:r>
              <a:rPr lang="en-GB" altLang="cs-CZ" sz="3200" dirty="0"/>
              <a:t> </a:t>
            </a:r>
            <a:r>
              <a:rPr lang="en-GB" altLang="cs-CZ" sz="3200" dirty="0" err="1"/>
              <a:t>vznikají</a:t>
            </a:r>
            <a:r>
              <a:rPr lang="en-GB" altLang="cs-CZ" sz="3200" dirty="0"/>
              <a:t> </a:t>
            </a:r>
            <a:r>
              <a:rPr lang="en-GB" altLang="cs-CZ" sz="3200" dirty="0" err="1"/>
              <a:t>buď</a:t>
            </a:r>
            <a:r>
              <a:rPr lang="en-GB" altLang="cs-CZ" sz="3200" dirty="0"/>
              <a:t> </a:t>
            </a:r>
            <a:r>
              <a:rPr lang="en-GB" altLang="cs-CZ" sz="3200" dirty="0" err="1"/>
              <a:t>spontánně</a:t>
            </a:r>
            <a:r>
              <a:rPr lang="cs-CZ" altLang="cs-CZ" sz="3200" dirty="0"/>
              <a:t>,</a:t>
            </a:r>
            <a:r>
              <a:rPr lang="en-GB" altLang="cs-CZ" sz="3200" dirty="0"/>
              <a:t> </a:t>
            </a:r>
            <a:r>
              <a:rPr lang="en-GB" altLang="cs-CZ" sz="3200" dirty="0" err="1"/>
              <a:t>nebo</a:t>
            </a:r>
            <a:r>
              <a:rPr lang="en-GB" altLang="cs-CZ" sz="3200" dirty="0"/>
              <a:t> </a:t>
            </a:r>
            <a:r>
              <a:rPr lang="en-GB" altLang="cs-CZ" sz="3200" dirty="0" err="1"/>
              <a:t>jsou</a:t>
            </a:r>
            <a:r>
              <a:rPr lang="en-GB" altLang="cs-CZ" sz="3200" dirty="0"/>
              <a:t> </a:t>
            </a:r>
            <a:r>
              <a:rPr lang="en-GB" altLang="cs-CZ" sz="3200" dirty="0" err="1"/>
              <a:t>indukovány</a:t>
            </a:r>
            <a:endParaRPr lang="en-GB" altLang="cs-CZ" sz="3200" dirty="0"/>
          </a:p>
          <a:p>
            <a:pPr lvl="1" eaLnBrk="1" hangingPunct="1"/>
            <a:r>
              <a:rPr lang="en-GB" altLang="cs-CZ" dirty="0" err="1"/>
              <a:t>fyzikálními</a:t>
            </a:r>
            <a:r>
              <a:rPr lang="en-GB" altLang="cs-CZ" dirty="0"/>
              <a:t> </a:t>
            </a:r>
            <a:r>
              <a:rPr lang="en-GB" altLang="cs-CZ" dirty="0" err="1"/>
              <a:t>faktory</a:t>
            </a:r>
            <a:endParaRPr lang="en-GB" altLang="cs-CZ" dirty="0"/>
          </a:p>
          <a:p>
            <a:pPr lvl="1" eaLnBrk="1" hangingPunct="1"/>
            <a:r>
              <a:rPr lang="en-GB" altLang="cs-CZ" dirty="0" err="1"/>
              <a:t>chemickými</a:t>
            </a:r>
            <a:r>
              <a:rPr lang="en-GB" altLang="cs-CZ" dirty="0"/>
              <a:t> </a:t>
            </a:r>
            <a:r>
              <a:rPr lang="en-GB" altLang="cs-CZ" dirty="0" err="1"/>
              <a:t>karcinogeny</a:t>
            </a:r>
            <a:endParaRPr lang="en-GB" altLang="cs-CZ" dirty="0"/>
          </a:p>
          <a:p>
            <a:pPr lvl="1" eaLnBrk="1" hangingPunct="1"/>
            <a:r>
              <a:rPr lang="en-GB" altLang="cs-CZ" dirty="0" err="1"/>
              <a:t>biologickými</a:t>
            </a:r>
            <a:r>
              <a:rPr lang="en-GB" altLang="cs-CZ" dirty="0"/>
              <a:t> </a:t>
            </a:r>
            <a:r>
              <a:rPr lang="en-GB" altLang="cs-CZ" dirty="0" err="1"/>
              <a:t>faktory</a:t>
            </a:r>
            <a:endParaRPr lang="en-GB" altLang="cs-CZ" dirty="0"/>
          </a:p>
          <a:p>
            <a:pPr marL="0" indent="0" eaLnBrk="1" hangingPunct="1">
              <a:buNone/>
            </a:pPr>
            <a:r>
              <a:rPr lang="en-GB" altLang="cs-CZ" sz="3200" dirty="0"/>
              <a:t>aby </a:t>
            </a:r>
            <a:r>
              <a:rPr lang="en-GB" altLang="cs-CZ" sz="3200" dirty="0" err="1"/>
              <a:t>karcinogen</a:t>
            </a:r>
            <a:r>
              <a:rPr lang="en-GB" altLang="cs-CZ" sz="3200" dirty="0"/>
              <a:t> </a:t>
            </a:r>
            <a:r>
              <a:rPr lang="en-GB" altLang="cs-CZ" sz="3200" dirty="0" err="1"/>
              <a:t>uskutečnil</a:t>
            </a:r>
            <a:r>
              <a:rPr lang="en-GB" altLang="cs-CZ" sz="3200" dirty="0"/>
              <a:t> </a:t>
            </a:r>
            <a:r>
              <a:rPr lang="en-GB" altLang="cs-CZ" sz="3200" dirty="0" err="1"/>
              <a:t>změny</a:t>
            </a:r>
            <a:r>
              <a:rPr lang="en-GB" altLang="cs-CZ" sz="3200" dirty="0"/>
              <a:t> v </a:t>
            </a:r>
            <a:r>
              <a:rPr lang="en-GB" altLang="cs-CZ" sz="3200" dirty="0" err="1"/>
              <a:t>příslušném</a:t>
            </a:r>
            <a:r>
              <a:rPr lang="en-GB" altLang="cs-CZ" sz="3200" dirty="0"/>
              <a:t> genu (</a:t>
            </a:r>
            <a:r>
              <a:rPr lang="en-GB" altLang="cs-CZ" sz="3200" dirty="0" err="1"/>
              <a:t>vedoucí</a:t>
            </a:r>
            <a:r>
              <a:rPr lang="en-GB" altLang="cs-CZ" sz="3200" dirty="0"/>
              <a:t> </a:t>
            </a:r>
            <a:endParaRPr lang="cs-CZ" altLang="cs-CZ" sz="3200" dirty="0"/>
          </a:p>
          <a:p>
            <a:pPr marL="0" indent="0" eaLnBrk="1" hangingPunct="1">
              <a:buNone/>
            </a:pPr>
            <a:r>
              <a:rPr lang="en-GB" altLang="cs-CZ" sz="3200" dirty="0"/>
              <a:t>k </a:t>
            </a:r>
            <a:r>
              <a:rPr lang="en-GB" altLang="cs-CZ" sz="3200" dirty="0" err="1"/>
              <a:t>tvorbě</a:t>
            </a:r>
            <a:r>
              <a:rPr lang="en-GB" altLang="cs-CZ" sz="3200" dirty="0"/>
              <a:t> </a:t>
            </a:r>
            <a:r>
              <a:rPr lang="en-GB" altLang="cs-CZ" sz="3200" dirty="0" err="1"/>
              <a:t>ireverzibilního</a:t>
            </a:r>
            <a:r>
              <a:rPr lang="en-GB" altLang="cs-CZ" sz="3200" dirty="0"/>
              <a:t> </a:t>
            </a:r>
            <a:r>
              <a:rPr lang="en-GB" altLang="cs-CZ" sz="3200" dirty="0" err="1"/>
              <a:t>maligního</a:t>
            </a:r>
            <a:r>
              <a:rPr lang="en-GB" altLang="cs-CZ" sz="3200" dirty="0"/>
              <a:t> </a:t>
            </a:r>
            <a:r>
              <a:rPr lang="en-GB" altLang="cs-CZ" sz="3200" dirty="0" err="1"/>
              <a:t>nádoru</a:t>
            </a:r>
            <a:r>
              <a:rPr lang="en-GB" altLang="cs-CZ" sz="3200" dirty="0"/>
              <a:t>), </a:t>
            </a:r>
            <a:r>
              <a:rPr lang="en-GB" altLang="cs-CZ" sz="3200" dirty="0" err="1"/>
              <a:t>musí</a:t>
            </a:r>
            <a:r>
              <a:rPr lang="en-GB" altLang="cs-CZ" sz="3200" dirty="0"/>
              <a:t> </a:t>
            </a:r>
            <a:r>
              <a:rPr lang="en-GB" altLang="cs-CZ" sz="3200" dirty="0" err="1"/>
              <a:t>mít</a:t>
            </a:r>
            <a:r>
              <a:rPr lang="en-GB" altLang="cs-CZ" sz="3200" dirty="0"/>
              <a:t> </a:t>
            </a:r>
            <a:r>
              <a:rPr lang="en-GB" altLang="cs-CZ" sz="3200" dirty="0" err="1"/>
              <a:t>mutagenní</a:t>
            </a:r>
            <a:r>
              <a:rPr lang="en-GB" altLang="cs-CZ" sz="3200" dirty="0"/>
              <a:t> </a:t>
            </a:r>
            <a:r>
              <a:rPr lang="en-GB" altLang="cs-CZ" sz="3200" dirty="0" err="1"/>
              <a:t>účinky</a:t>
            </a:r>
            <a:endParaRPr lang="en-GB" altLang="cs-CZ" sz="3200" dirty="0"/>
          </a:p>
          <a:p>
            <a:pPr eaLnBrk="1" hangingPunct="1">
              <a:buFont typeface="Arial" panose="020B0604020202020204" pitchFamily="34" charset="0"/>
              <a:buNone/>
            </a:pPr>
            <a:endParaRPr lang="en-GB" alt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7B6230-5518-410E-AC89-A272501DBBC7}"/>
              </a:ext>
            </a:extLst>
          </p:cNvPr>
          <p:cNvSpPr>
            <a:spLocks noGrp="1"/>
          </p:cNvSpPr>
          <p:nvPr>
            <p:ph type="title"/>
          </p:nvPr>
        </p:nvSpPr>
        <p:spPr/>
        <p:txBody>
          <a:bodyPr/>
          <a:lstStyle/>
          <a:p>
            <a:r>
              <a:rPr lang="cs-CZ" dirty="0"/>
              <a:t>Vznik nádoru</a:t>
            </a:r>
          </a:p>
        </p:txBody>
      </p:sp>
      <p:sp>
        <p:nvSpPr>
          <p:cNvPr id="3" name="Zástupný obsah 2">
            <a:extLst>
              <a:ext uri="{FF2B5EF4-FFF2-40B4-BE49-F238E27FC236}">
                <a16:creationId xmlns:a16="http://schemas.microsoft.com/office/drawing/2014/main" id="{79A7BB11-0391-484B-A0B8-8E525C26F94C}"/>
              </a:ext>
            </a:extLst>
          </p:cNvPr>
          <p:cNvSpPr>
            <a:spLocks noGrp="1"/>
          </p:cNvSpPr>
          <p:nvPr>
            <p:ph idx="1"/>
          </p:nvPr>
        </p:nvSpPr>
        <p:spPr/>
        <p:txBody>
          <a:bodyPr/>
          <a:lstStyle/>
          <a:p>
            <a:pPr marL="0" indent="0">
              <a:buNone/>
            </a:pPr>
            <a:r>
              <a:rPr lang="cs-CZ" b="1" dirty="0"/>
              <a:t>Nádory jsou výsledem vrozeného </a:t>
            </a:r>
          </a:p>
          <a:p>
            <a:pPr marL="0" indent="0">
              <a:buNone/>
            </a:pPr>
            <a:r>
              <a:rPr lang="cs-CZ" b="1" dirty="0"/>
              <a:t>nebo získaného genetického poškození</a:t>
            </a:r>
          </a:p>
          <a:p>
            <a:pPr marL="0" indent="0">
              <a:buNone/>
            </a:pPr>
            <a:endParaRPr lang="cs-CZ" b="1" dirty="0"/>
          </a:p>
          <a:p>
            <a:pPr marL="0" indent="0">
              <a:buNone/>
            </a:pPr>
            <a:r>
              <a:rPr lang="cs-CZ" dirty="0"/>
              <a:t>Na základě tohoto tvrzení → dvě teorie definující </a:t>
            </a:r>
            <a:r>
              <a:rPr lang="cs-CZ" b="1" dirty="0"/>
              <a:t>možnou příčinu vzniku nádoru:</a:t>
            </a:r>
          </a:p>
          <a:p>
            <a:pPr marL="0" indent="0">
              <a:buNone/>
            </a:pPr>
            <a:endParaRPr lang="cs-CZ" b="1" dirty="0"/>
          </a:p>
          <a:p>
            <a:pPr marL="514350" indent="-514350">
              <a:buAutoNum type="arabicPeriod"/>
            </a:pPr>
            <a:r>
              <a:rPr lang="cs-CZ" b="1" dirty="0"/>
              <a:t>somatická teorie</a:t>
            </a:r>
          </a:p>
          <a:p>
            <a:pPr marL="514350" indent="-514350">
              <a:buAutoNum type="arabicPeriod"/>
            </a:pPr>
            <a:r>
              <a:rPr lang="cs-CZ" b="1" dirty="0"/>
              <a:t>regulační teorie</a:t>
            </a:r>
          </a:p>
        </p:txBody>
      </p:sp>
      <p:pic>
        <p:nvPicPr>
          <p:cNvPr id="5" name="Picture 4" descr="http://www.cez.cz/edee/content/file/static/encyklopedie/images/03/dna.gif">
            <a:extLst>
              <a:ext uri="{FF2B5EF4-FFF2-40B4-BE49-F238E27FC236}">
                <a16:creationId xmlns:a16="http://schemas.microsoft.com/office/drawing/2014/main" id="{DA154DF1-E552-4ABB-8193-39434E970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203" y="1106564"/>
            <a:ext cx="2335212"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07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E00A84-AC74-4D2A-B715-DC00CCE012F0}"/>
              </a:ext>
            </a:extLst>
          </p:cNvPr>
          <p:cNvSpPr>
            <a:spLocks noGrp="1"/>
          </p:cNvSpPr>
          <p:nvPr>
            <p:ph type="title"/>
          </p:nvPr>
        </p:nvSpPr>
        <p:spPr/>
        <p:txBody>
          <a:bodyPr/>
          <a:lstStyle/>
          <a:p>
            <a:r>
              <a:rPr lang="cs-CZ" dirty="0"/>
              <a:t>somatická teorie</a:t>
            </a:r>
            <a:br>
              <a:rPr lang="cs-CZ" b="1" dirty="0"/>
            </a:br>
            <a:endParaRPr lang="cs-CZ" dirty="0"/>
          </a:p>
        </p:txBody>
      </p:sp>
      <p:sp>
        <p:nvSpPr>
          <p:cNvPr id="3" name="Zástupný obsah 2">
            <a:extLst>
              <a:ext uri="{FF2B5EF4-FFF2-40B4-BE49-F238E27FC236}">
                <a16:creationId xmlns:a16="http://schemas.microsoft.com/office/drawing/2014/main" id="{196E2FB9-ED48-4897-9375-0185DAA6636B}"/>
              </a:ext>
            </a:extLst>
          </p:cNvPr>
          <p:cNvSpPr>
            <a:spLocks noGrp="1"/>
          </p:cNvSpPr>
          <p:nvPr>
            <p:ph idx="1"/>
          </p:nvPr>
        </p:nvSpPr>
        <p:spPr/>
        <p:txBody>
          <a:bodyPr/>
          <a:lstStyle/>
          <a:p>
            <a:pPr marL="0" indent="0">
              <a:buNone/>
            </a:pPr>
            <a:r>
              <a:rPr lang="cs-CZ" dirty="0"/>
              <a:t>Vychází z předpokladu, že </a:t>
            </a:r>
            <a:r>
              <a:rPr lang="cs-CZ" b="1" dirty="0"/>
              <a:t>v jedné somatické buňce dojde ke kumulaci genetických chyb</a:t>
            </a:r>
            <a:r>
              <a:rPr lang="cs-CZ" dirty="0"/>
              <a:t>, jejichž výsledkem je genová </a:t>
            </a:r>
            <a:r>
              <a:rPr lang="cs-CZ" dirty="0" err="1"/>
              <a:t>dysregulace</a:t>
            </a:r>
            <a:r>
              <a:rPr lang="cs-CZ" dirty="0"/>
              <a:t> → ta </a:t>
            </a:r>
            <a:r>
              <a:rPr lang="cs-CZ" b="1" dirty="0"/>
              <a:t>vede ke vzniku buněčného klonu s nekontrolovatelnou proliferací </a:t>
            </a:r>
            <a:r>
              <a:rPr lang="cs-CZ" dirty="0"/>
              <a:t>(jedná se o tzv. klonální </a:t>
            </a:r>
            <a:r>
              <a:rPr lang="cs-CZ" dirty="0" err="1"/>
              <a:t>sekleci</a:t>
            </a:r>
            <a:r>
              <a:rPr lang="cs-CZ" dirty="0"/>
              <a:t> a expanzi).</a:t>
            </a:r>
          </a:p>
          <a:p>
            <a:pPr marL="0" indent="0">
              <a:buNone/>
            </a:pPr>
            <a:endParaRPr lang="cs-CZ" dirty="0"/>
          </a:p>
          <a:p>
            <a:pPr marL="0" indent="0">
              <a:buNone/>
            </a:pPr>
            <a:r>
              <a:rPr lang="cs-CZ" dirty="0"/>
              <a:t>Podle této teorie jsou </a:t>
            </a:r>
            <a:r>
              <a:rPr lang="cs-CZ" b="1" dirty="0"/>
              <a:t>všechny buňky nádoru ireverzibilně poškozeny </a:t>
            </a:r>
            <a:r>
              <a:rPr lang="cs-CZ" dirty="0"/>
              <a:t>→ proto </a:t>
            </a:r>
            <a:r>
              <a:rPr lang="cs-CZ" b="1" dirty="0"/>
              <a:t>při terapii musí být zničena každá nádorová buňka</a:t>
            </a:r>
          </a:p>
          <a:p>
            <a:pPr marL="0" indent="0">
              <a:buNone/>
            </a:pPr>
            <a:endParaRPr lang="cs-CZ" dirty="0"/>
          </a:p>
        </p:txBody>
      </p:sp>
    </p:spTree>
    <p:extLst>
      <p:ext uri="{BB962C8B-B14F-4D97-AF65-F5344CB8AC3E}">
        <p14:creationId xmlns:p14="http://schemas.microsoft.com/office/powerpoint/2010/main" val="1206300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6F6D57-8826-4244-A086-51FF0B0A37BC}"/>
              </a:ext>
            </a:extLst>
          </p:cNvPr>
          <p:cNvSpPr>
            <a:spLocks noGrp="1"/>
          </p:cNvSpPr>
          <p:nvPr>
            <p:ph type="title"/>
          </p:nvPr>
        </p:nvSpPr>
        <p:spPr/>
        <p:txBody>
          <a:bodyPr/>
          <a:lstStyle/>
          <a:p>
            <a:r>
              <a:rPr lang="cs-CZ" dirty="0"/>
              <a:t>regulační teorie</a:t>
            </a:r>
          </a:p>
        </p:txBody>
      </p:sp>
      <p:sp>
        <p:nvSpPr>
          <p:cNvPr id="3" name="Zástupný obsah 2">
            <a:extLst>
              <a:ext uri="{FF2B5EF4-FFF2-40B4-BE49-F238E27FC236}">
                <a16:creationId xmlns:a16="http://schemas.microsoft.com/office/drawing/2014/main" id="{AC2A1DE5-76ED-40EF-BCB9-97CC65C7FC67}"/>
              </a:ext>
            </a:extLst>
          </p:cNvPr>
          <p:cNvSpPr>
            <a:spLocks noGrp="1"/>
          </p:cNvSpPr>
          <p:nvPr>
            <p:ph idx="1"/>
          </p:nvPr>
        </p:nvSpPr>
        <p:spPr/>
        <p:txBody>
          <a:bodyPr>
            <a:normAutofit lnSpcReduction="10000"/>
          </a:bodyPr>
          <a:lstStyle/>
          <a:p>
            <a:pPr marL="0" indent="0">
              <a:buNone/>
            </a:pPr>
            <a:r>
              <a:rPr lang="cs-CZ" dirty="0"/>
              <a:t>Nádor je výsledkem špatného regulačního procesu vzniklého na podkladě genetického defektu jedné či několika buněk</a:t>
            </a:r>
          </a:p>
          <a:p>
            <a:pPr marL="0" indent="0">
              <a:buNone/>
            </a:pPr>
            <a:r>
              <a:rPr lang="cs-CZ" dirty="0"/>
              <a:t>Dochází ke vzniku genetické nestability</a:t>
            </a:r>
          </a:p>
          <a:p>
            <a:pPr marL="0" indent="0">
              <a:buNone/>
            </a:pPr>
            <a:r>
              <a:rPr lang="cs-CZ" dirty="0"/>
              <a:t>Rozhodující pro průběh nemoci je rovnováha mezi individuální buňkou, jejím okolním mikroprostředím a celým organismem</a:t>
            </a:r>
          </a:p>
          <a:p>
            <a:pPr marL="0" indent="0">
              <a:buNone/>
            </a:pPr>
            <a:r>
              <a:rPr lang="cs-CZ" b="1" dirty="0"/>
              <a:t>Všechny buněčné defekty, stejně jako klinický průběh nemoci, jsou nereverzibilní děje</a:t>
            </a:r>
          </a:p>
          <a:p>
            <a:pPr marL="0" indent="0">
              <a:buNone/>
            </a:pPr>
            <a:r>
              <a:rPr lang="cs-CZ" dirty="0"/>
              <a:t>Terapeutickým zásahem je nutno obnovit rovnováhu mezi počtem buněk vstupujících do buněčného cyklu a počtem buněk přirozeně zanikajících →není </a:t>
            </a:r>
            <a:r>
              <a:rPr lang="cs-CZ" b="1" dirty="0"/>
              <a:t>nutno zničit každou buňku nádorové populace</a:t>
            </a:r>
          </a:p>
        </p:txBody>
      </p:sp>
    </p:spTree>
    <p:extLst>
      <p:ext uri="{BB962C8B-B14F-4D97-AF65-F5344CB8AC3E}">
        <p14:creationId xmlns:p14="http://schemas.microsoft.com/office/powerpoint/2010/main" val="234420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645CCB-294A-4C95-8D1D-7769E932EFF2}"/>
              </a:ext>
            </a:extLst>
          </p:cNvPr>
          <p:cNvSpPr>
            <a:spLocks noGrp="1"/>
          </p:cNvSpPr>
          <p:nvPr>
            <p:ph type="title"/>
          </p:nvPr>
        </p:nvSpPr>
        <p:spPr/>
        <p:txBody>
          <a:bodyPr/>
          <a:lstStyle/>
          <a:p>
            <a:r>
              <a:rPr lang="cs-CZ" dirty="0"/>
              <a:t>karcinogeneze</a:t>
            </a:r>
          </a:p>
        </p:txBody>
      </p:sp>
      <p:sp>
        <p:nvSpPr>
          <p:cNvPr id="3" name="Zástupný obsah 2">
            <a:extLst>
              <a:ext uri="{FF2B5EF4-FFF2-40B4-BE49-F238E27FC236}">
                <a16:creationId xmlns:a16="http://schemas.microsoft.com/office/drawing/2014/main" id="{3B0C157E-BF18-4B55-A353-75075E584208}"/>
              </a:ext>
            </a:extLst>
          </p:cNvPr>
          <p:cNvSpPr>
            <a:spLocks noGrp="1"/>
          </p:cNvSpPr>
          <p:nvPr>
            <p:ph idx="1"/>
          </p:nvPr>
        </p:nvSpPr>
        <p:spPr/>
        <p:txBody>
          <a:bodyPr/>
          <a:lstStyle/>
          <a:p>
            <a:pPr marL="0" indent="0">
              <a:buNone/>
            </a:pPr>
            <a:r>
              <a:rPr lang="cs-CZ" dirty="0"/>
              <a:t>Genetické defekty řídící vznik a vývoj nádoru (=karcinogeneze) bývají přítomny v mnoha genech.</a:t>
            </a:r>
          </a:p>
          <a:p>
            <a:pPr marL="0" indent="0">
              <a:buNone/>
            </a:pPr>
            <a:endParaRPr lang="cs-CZ" dirty="0"/>
          </a:p>
          <a:p>
            <a:pPr marL="0" indent="0">
              <a:buNone/>
            </a:pPr>
            <a:r>
              <a:rPr lang="cs-CZ" b="1" dirty="0"/>
              <a:t>Obecně platí</a:t>
            </a:r>
            <a:r>
              <a:rPr lang="cs-CZ" dirty="0"/>
              <a:t>, že dochází ke vzniku aktivačních mutací v genech podporující proliferaci buněk (onkogeny) a ke ztrátě funkce obou alel genů zodpovědných za inhibici proliferace (</a:t>
            </a:r>
            <a:r>
              <a:rPr lang="cs-CZ" dirty="0" err="1"/>
              <a:t>antionkogeny</a:t>
            </a:r>
            <a:r>
              <a:rPr lang="cs-CZ" dirty="0"/>
              <a:t>, </a:t>
            </a:r>
            <a:r>
              <a:rPr lang="cs-CZ" dirty="0" err="1"/>
              <a:t>tumorsupresory</a:t>
            </a:r>
            <a:r>
              <a:rPr lang="cs-CZ" dirty="0"/>
              <a:t>, nádorové supresory)</a:t>
            </a:r>
          </a:p>
        </p:txBody>
      </p:sp>
    </p:spTree>
    <p:extLst>
      <p:ext uri="{BB962C8B-B14F-4D97-AF65-F5344CB8AC3E}">
        <p14:creationId xmlns:p14="http://schemas.microsoft.com/office/powerpoint/2010/main" val="182174404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2287</Words>
  <Application>Microsoft Office PowerPoint</Application>
  <PresentationFormat>Širokoúhlá obrazovka</PresentationFormat>
  <Paragraphs>205</Paragraphs>
  <Slides>35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35</vt:i4>
      </vt:variant>
    </vt:vector>
  </HeadingPairs>
  <TitlesOfParts>
    <vt:vector size="39" baseType="lpstr">
      <vt:lpstr>Arial</vt:lpstr>
      <vt:lpstr>Calibri</vt:lpstr>
      <vt:lpstr>Calibri Light</vt:lpstr>
      <vt:lpstr>Motiv Office</vt:lpstr>
      <vt:lpstr>onkogenetika</vt:lpstr>
      <vt:lpstr>Co je to nádor?</vt:lpstr>
      <vt:lpstr>Incidence nádorových onemocnění u mužů  (ÚZIS, 2011)</vt:lpstr>
      <vt:lpstr>Incidence nádorových onemocnění u žen  (ÚZIS, 2011)</vt:lpstr>
      <vt:lpstr>Rakovina jako genetická choroba</vt:lpstr>
      <vt:lpstr>Vznik nádoru</vt:lpstr>
      <vt:lpstr>somatická teorie </vt:lpstr>
      <vt:lpstr>regulační teorie</vt:lpstr>
      <vt:lpstr>karcinogeneze</vt:lpstr>
      <vt:lpstr>proonkogen</vt:lpstr>
      <vt:lpstr>onkogen</vt:lpstr>
      <vt:lpstr>Tumor supresorové geny (=antionkogeny)</vt:lpstr>
      <vt:lpstr>Schematické znázornění LOH pomocí Knudsonova modelu dvou zásahů</vt:lpstr>
      <vt:lpstr>karcinogeneze</vt:lpstr>
      <vt:lpstr>Průběh karcinogeneze</vt:lpstr>
      <vt:lpstr>Progrese – šíření nádoru</vt:lpstr>
      <vt:lpstr>Vogelsteinův model vícestupňového vývoje karcinomu u FAP</vt:lpstr>
      <vt:lpstr>Vlastnosti nádorů</vt:lpstr>
      <vt:lpstr>Vlastnosti nádorů</vt:lpstr>
      <vt:lpstr>Vlastnosti nádorů</vt:lpstr>
      <vt:lpstr>Příklady klinického využití genetických znaků nádorů</vt:lpstr>
      <vt:lpstr>HER2/Neu</vt:lpstr>
      <vt:lpstr>BRCA1/BRCA2</vt:lpstr>
      <vt:lpstr>Hereditární nádorové syndromy</vt:lpstr>
      <vt:lpstr>Hereditární nádorové syndromy</vt:lpstr>
      <vt:lpstr>SYNDROM HEREDITÁRNÍHO KARCINOMU PRSU A OVÁRIÍ</vt:lpstr>
      <vt:lpstr>Indikační kritéria k výběru rodiny k testování mutací v ČR</vt:lpstr>
      <vt:lpstr>Indikační kritéria k výběru rodiny k testování mutací v ČR</vt:lpstr>
      <vt:lpstr>Prevence </vt:lpstr>
      <vt:lpstr>Hereditární nádory tlustého střeva</vt:lpstr>
      <vt:lpstr>Lynchův syndrom (hereditární nepolypózní kolorektální karcinom, HNPCC)</vt:lpstr>
      <vt:lpstr>Lynchův syndrom (hereditární nepolypózní kolorektální karcinom, HNPCC)</vt:lpstr>
      <vt:lpstr>Retinoblastom</vt:lpstr>
      <vt:lpstr>Retinoblastom (1:20 000)</vt:lpstr>
      <vt:lpstr>WILMSŮV TUMOR (WT)  = nefroblastom (1:10 000)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onkogenetika</dc:title>
  <dc:creator>Markéta Školoudová</dc:creator>
  <cp:lastModifiedBy>Školoudová Markéta</cp:lastModifiedBy>
  <cp:revision>18</cp:revision>
  <dcterms:created xsi:type="dcterms:W3CDTF">2020-11-05T10:05:36Z</dcterms:created>
  <dcterms:modified xsi:type="dcterms:W3CDTF">2020-11-09T12:05:18Z</dcterms:modified>
</cp:coreProperties>
</file>