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8" r:id="rId10"/>
    <p:sldId id="263" r:id="rId11"/>
    <p:sldId id="269" r:id="rId12"/>
    <p:sldId id="274" r:id="rId13"/>
    <p:sldId id="270" r:id="rId14"/>
    <p:sldId id="272" r:id="rId15"/>
    <p:sldId id="276" r:id="rId16"/>
    <p:sldId id="277" r:id="rId17"/>
    <p:sldId id="273" r:id="rId18"/>
    <p:sldId id="265" r:id="rId19"/>
    <p:sldId id="275" r:id="rId20"/>
    <p:sldId id="278" r:id="rId21"/>
    <p:sldId id="279" r:id="rId22"/>
    <p:sldId id="281" r:id="rId23"/>
    <p:sldId id="280" r:id="rId24"/>
    <p:sldId id="283" r:id="rId25"/>
    <p:sldId id="284" r:id="rId26"/>
    <p:sldId id="282" r:id="rId27"/>
    <p:sldId id="266" r:id="rId28"/>
    <p:sldId id="285" r:id="rId29"/>
    <p:sldId id="287" r:id="rId30"/>
    <p:sldId id="286" r:id="rId31"/>
    <p:sldId id="289" r:id="rId32"/>
    <p:sldId id="288" r:id="rId33"/>
    <p:sldId id="293" r:id="rId34"/>
    <p:sldId id="291" r:id="rId35"/>
    <p:sldId id="290" r:id="rId36"/>
    <p:sldId id="292" r:id="rId37"/>
    <p:sldId id="267" r:id="rId3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0" roundtripDataSignature="AMtx7mjgmY5OA5TFsdvPp41wlCOVRBXU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a7d8c14688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a7d8c14688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b0aebb360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b0aebb360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b0aebb36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b0aebb360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b0aebb360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b0aebb360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7d8c14688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7d8c14688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7d8c14688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a7d8c1468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7d8c14688_0_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a7d8c14688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a7d8c14688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a7d8c14688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a7d8c146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a7d8c146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a7d8c14688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a7d8c14688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oddílu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enom nadpis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940525"/>
            <a:ext cx="9144000" cy="190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cs-CZ">
                <a:latin typeface="Calibri"/>
                <a:ea typeface="Calibri"/>
                <a:cs typeface="Calibri"/>
                <a:sym typeface="Calibri"/>
              </a:rPr>
              <a:t>Gynekologická urologie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5025890"/>
            <a:ext cx="9144000" cy="8915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MUDr. Ondřej Vošta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cs-CZ"/>
              <a:t>Ústav pro péči o matku a dítě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09530" y="3452089"/>
            <a:ext cx="972940" cy="9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7d8c14688_0_0"/>
          <p:cNvSpPr txBox="1">
            <a:spLocks noGrp="1"/>
          </p:cNvSpPr>
          <p:nvPr>
            <p:ph type="title"/>
          </p:nvPr>
        </p:nvSpPr>
        <p:spPr>
          <a:xfrm>
            <a:off x="838200" y="27661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Příčiny poruch funkce dolních močových cest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termíny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Inkontinence moči </a:t>
            </a:r>
            <a:r>
              <a:rPr lang="cs-CZ" dirty="0" smtClean="0"/>
              <a:t>= jakýkoliv vůli neovladatelný únik moči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Prevalence močové inkontinence 10 – 58% (cca 1/3 žen</a:t>
            </a:r>
            <a:r>
              <a:rPr lang="cs-CZ" dirty="0" smtClean="0"/>
              <a:t>)</a:t>
            </a:r>
          </a:p>
          <a:p>
            <a:r>
              <a:rPr lang="cs-CZ" dirty="0" smtClean="0"/>
              <a:t>RF</a:t>
            </a:r>
          </a:p>
          <a:p>
            <a:pPr lvl="1"/>
            <a:r>
              <a:rPr lang="cs-CZ" dirty="0" smtClean="0"/>
              <a:t>Věk (hlavně pro OAB)</a:t>
            </a:r>
          </a:p>
          <a:p>
            <a:pPr lvl="1"/>
            <a:r>
              <a:rPr lang="cs-CZ" dirty="0" smtClean="0"/>
              <a:t>Parita a obezita (pro stresovou inkontinenci)</a:t>
            </a: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inkontinence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Extrauretrální</a:t>
            </a:r>
          </a:p>
          <a:p>
            <a:pPr lvl="1"/>
            <a:r>
              <a:rPr lang="cs-CZ" dirty="0" smtClean="0"/>
              <a:t>Získaná: píštěle (např. urethrovaginální)</a:t>
            </a:r>
          </a:p>
          <a:p>
            <a:pPr lvl="1"/>
            <a:r>
              <a:rPr lang="cs-CZ" dirty="0" smtClean="0"/>
              <a:t>Vrozená: VVV (ektopický ureter, extrofie močového měchýře)</a:t>
            </a:r>
          </a:p>
          <a:p>
            <a:r>
              <a:rPr lang="cs-CZ" b="1" dirty="0" smtClean="0"/>
              <a:t>Uretrální (tradiční dělení)</a:t>
            </a:r>
            <a:endParaRPr lang="cs-CZ" dirty="0" smtClean="0"/>
          </a:p>
          <a:p>
            <a:pPr lvl="1"/>
            <a:r>
              <a:rPr lang="cs-CZ" u="sng" dirty="0" smtClean="0"/>
              <a:t>Stresová inkontinence</a:t>
            </a:r>
            <a:r>
              <a:rPr lang="cs-CZ" dirty="0" smtClean="0"/>
              <a:t> – řeší hlavně urogynekologie</a:t>
            </a:r>
          </a:p>
          <a:p>
            <a:pPr lvl="1"/>
            <a:r>
              <a:rPr lang="cs-CZ" u="sng" dirty="0" smtClean="0"/>
              <a:t>Urgentní inkontinence</a:t>
            </a:r>
            <a:r>
              <a:rPr lang="cs-CZ" dirty="0" smtClean="0"/>
              <a:t> – řeší hlavně urogynekologie</a:t>
            </a:r>
          </a:p>
          <a:p>
            <a:pPr lvl="1"/>
            <a:r>
              <a:rPr lang="cs-CZ" dirty="0" smtClean="0"/>
              <a:t>Reflexní – řeší hlavně neurolog</a:t>
            </a:r>
          </a:p>
          <a:p>
            <a:pPr lvl="1"/>
            <a:r>
              <a:rPr lang="cs-CZ" dirty="0" smtClean="0"/>
              <a:t>Paradoxní – řeší hlavně neurolog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stresová + urgentní (kombinace) = smíšená inkontinence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326123"/>
            <a:ext cx="10515600" cy="6205754"/>
          </a:xfrm>
        </p:spPr>
        <p:txBody>
          <a:bodyPr>
            <a:normAutofit/>
          </a:bodyPr>
          <a:lstStyle/>
          <a:p>
            <a:r>
              <a:rPr lang="cs-CZ" b="1" dirty="0" smtClean="0"/>
              <a:t>Stresová inkontinence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pasivní únik moči při zvýšení nitrobřišního tlaku, vzniklým v důsledku nedostatečného uzávěrového mechanismu uretry, bez kontrakce detruzoru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Etiologie:</a:t>
            </a:r>
          </a:p>
          <a:p>
            <a:pPr lvl="2"/>
            <a:r>
              <a:rPr lang="cs-CZ" dirty="0" smtClean="0"/>
              <a:t>Změna pozice hrdla močového měchýře a jeho nadměrná mobilita při zvýšení nitrobřišního tlaku</a:t>
            </a:r>
          </a:p>
          <a:p>
            <a:pPr lvl="3"/>
            <a:r>
              <a:rPr lang="cs-CZ" dirty="0" smtClean="0"/>
              <a:t>Většinou v důsledku odtržení od endopelvické fascie =&gt; narušen princip hamaky =&gt; při zvýšení nitrobřišního tlaku se urethra pohybuje namísto  jejího uzavření</a:t>
            </a:r>
          </a:p>
          <a:p>
            <a:pPr lvl="3"/>
            <a:r>
              <a:rPr lang="cs-CZ" dirty="0" smtClean="0"/>
              <a:t>Např.: porodní poranění, obezita, chronický kašel, poruchy pojivové tkáně, náročná fyzická práce (zvedání břemen)</a:t>
            </a:r>
          </a:p>
          <a:p>
            <a:pPr lvl="2"/>
            <a:r>
              <a:rPr lang="cs-CZ" dirty="0" smtClean="0"/>
              <a:t>Poškození vnitřního svěrače uretry</a:t>
            </a:r>
          </a:p>
          <a:p>
            <a:pPr lvl="3"/>
            <a:r>
              <a:rPr lang="cs-CZ" dirty="0" smtClean="0"/>
              <a:t>Úbytek tkání vnitřního svěrače a uretry</a:t>
            </a:r>
          </a:p>
          <a:p>
            <a:pPr lvl="3"/>
            <a:r>
              <a:rPr lang="cs-CZ" dirty="0" smtClean="0"/>
              <a:t>Např. po menopauze v důsledku atrofie tkání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326123"/>
            <a:ext cx="10515600" cy="6205754"/>
          </a:xfrm>
        </p:spPr>
        <p:txBody>
          <a:bodyPr>
            <a:normAutofit/>
          </a:bodyPr>
          <a:lstStyle/>
          <a:p>
            <a:r>
              <a:rPr lang="cs-CZ" b="1" dirty="0" smtClean="0"/>
              <a:t>Urgentní inkontinence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mimovolný únik moči doprovázený náhlým a neodolatelným pocitem na močení</a:t>
            </a:r>
          </a:p>
          <a:p>
            <a:pPr lvl="1"/>
            <a:r>
              <a:rPr lang="cs-CZ" dirty="0" smtClean="0"/>
              <a:t>Může být spojena s příznaky hyperaktivního močového měchýře (OAB = overactive bladder)</a:t>
            </a:r>
          </a:p>
          <a:p>
            <a:pPr lvl="2"/>
            <a:r>
              <a:rPr lang="cs-CZ" dirty="0" smtClean="0"/>
              <a:t>soubor symptomů</a:t>
            </a:r>
          </a:p>
          <a:p>
            <a:pPr lvl="3"/>
            <a:r>
              <a:rPr lang="cs-CZ" u="sng" dirty="0" smtClean="0"/>
              <a:t>Urgence</a:t>
            </a:r>
            <a:r>
              <a:rPr lang="cs-CZ" dirty="0" smtClean="0"/>
              <a:t> = náhlý a nutkavý pocit nutnosti vymočit se, nezávisí na náplni, obtížně potlačit a odložit</a:t>
            </a:r>
          </a:p>
          <a:p>
            <a:pPr lvl="3"/>
            <a:r>
              <a:rPr lang="cs-CZ" u="sng" dirty="0" smtClean="0"/>
              <a:t>Urgentní inkontinence</a:t>
            </a:r>
            <a:r>
              <a:rPr lang="cs-CZ" dirty="0" smtClean="0"/>
              <a:t> (ne vždy)</a:t>
            </a:r>
          </a:p>
          <a:p>
            <a:pPr lvl="3"/>
            <a:r>
              <a:rPr lang="cs-CZ" u="sng" dirty="0" smtClean="0"/>
              <a:t>Polakisurie</a:t>
            </a:r>
            <a:r>
              <a:rPr lang="cs-CZ" dirty="0" smtClean="0"/>
              <a:t> = časté močení; 8 a více mikcí za 24h</a:t>
            </a:r>
          </a:p>
          <a:p>
            <a:pPr lvl="3"/>
            <a:r>
              <a:rPr lang="cs-CZ" u="sng" dirty="0" smtClean="0"/>
              <a:t>Nykturie</a:t>
            </a:r>
            <a:r>
              <a:rPr lang="cs-CZ" dirty="0" smtClean="0"/>
              <a:t> = probouzení jednou a vícekrát za noc kvůli močení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OAB není vždy automaticky spojen s </a:t>
            </a:r>
            <a:r>
              <a:rPr lang="cs-CZ" dirty="0" smtClean="0"/>
              <a:t>inkontinencí („suchý“ </a:t>
            </a:r>
            <a:r>
              <a:rPr lang="cs-CZ" dirty="0" err="1" smtClean="0"/>
              <a:t>vs</a:t>
            </a:r>
            <a:r>
              <a:rPr lang="cs-CZ" dirty="0" smtClean="0"/>
              <a:t> „mokrý“ OAB)!</a:t>
            </a:r>
            <a:endParaRPr lang="cs-CZ" dirty="0" smtClean="0"/>
          </a:p>
          <a:p>
            <a:pPr lvl="2"/>
            <a:r>
              <a:rPr lang="cs-CZ" dirty="0" smtClean="0"/>
              <a:t>Velmi negativně ovlivňuje kvalitu života pacientek</a:t>
            </a:r>
          </a:p>
          <a:p>
            <a:pPr lvl="2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326123"/>
            <a:ext cx="10515600" cy="6205754"/>
          </a:xfrm>
        </p:spPr>
        <p:txBody>
          <a:bodyPr>
            <a:normAutofit/>
          </a:bodyPr>
          <a:lstStyle/>
          <a:p>
            <a:r>
              <a:rPr lang="cs-CZ" b="1" dirty="0" smtClean="0"/>
              <a:t>Urgentní inkontinence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Etiologie:</a:t>
            </a:r>
          </a:p>
          <a:p>
            <a:pPr lvl="2"/>
            <a:r>
              <a:rPr lang="cs-CZ" u="sng" dirty="0" smtClean="0"/>
              <a:t>Primární (idiopatická):</a:t>
            </a:r>
            <a:r>
              <a:rPr lang="cs-CZ" dirty="0" smtClean="0"/>
              <a:t> </a:t>
            </a:r>
          </a:p>
          <a:p>
            <a:pPr lvl="3"/>
            <a:r>
              <a:rPr lang="cs-CZ" dirty="0" smtClean="0"/>
              <a:t>Neznámá příčina</a:t>
            </a:r>
          </a:p>
          <a:p>
            <a:pPr lvl="3"/>
            <a:r>
              <a:rPr lang="cs-CZ" dirty="0" smtClean="0"/>
              <a:t>Neurogenní teorie: léze (ložisko poškození) v CNS nad sakrálním mikčním centrem, již malá stimulace z machanoreceptorů v detrusoru aktivuje  nucení na močení, volní kontrola reflexu je značně narušena</a:t>
            </a:r>
          </a:p>
          <a:p>
            <a:pPr lvl="3"/>
            <a:r>
              <a:rPr lang="cs-CZ" dirty="0" smtClean="0"/>
              <a:t>Myogenní teorie: aktivaci detruzoru generují samotné svalové buňky</a:t>
            </a:r>
          </a:p>
          <a:p>
            <a:pPr lvl="2"/>
            <a:r>
              <a:rPr lang="cs-CZ" u="sng" dirty="0" smtClean="0"/>
              <a:t>Sekundární:</a:t>
            </a:r>
            <a:r>
              <a:rPr lang="cs-CZ" dirty="0" smtClean="0"/>
              <a:t> </a:t>
            </a:r>
            <a:endParaRPr lang="cs-CZ" u="sng" dirty="0" smtClean="0"/>
          </a:p>
          <a:p>
            <a:pPr lvl="3"/>
            <a:r>
              <a:rPr lang="cs-CZ" dirty="0" smtClean="0"/>
              <a:t>Vezikální obstrukce: infekce, nádor, cizí tělesa v dolních cestách močových, poradiační změny, pooperační změny</a:t>
            </a:r>
          </a:p>
          <a:p>
            <a:pPr lvl="3"/>
            <a:endParaRPr lang="cs-CZ" dirty="0" smtClean="0"/>
          </a:p>
          <a:p>
            <a:pPr lvl="3"/>
            <a:endParaRPr lang="cs-CZ" dirty="0" smtClean="0"/>
          </a:p>
          <a:p>
            <a:pPr lvl="2"/>
            <a:r>
              <a:rPr lang="cs-CZ" dirty="0" smtClean="0"/>
              <a:t>Rozlišujeme (dle urodynamického vyšetření): </a:t>
            </a:r>
          </a:p>
          <a:p>
            <a:pPr lvl="3"/>
            <a:r>
              <a:rPr lang="cs-CZ" dirty="0" smtClean="0"/>
              <a:t>hyperaktivní detruzor (přítomnost patologických kontrakcí detruzoru)</a:t>
            </a:r>
          </a:p>
          <a:p>
            <a:pPr lvl="3"/>
            <a:r>
              <a:rPr lang="cs-CZ" dirty="0" smtClean="0"/>
              <a:t>hypersenzitivní detruzor (bez patol. </a:t>
            </a:r>
            <a:r>
              <a:rPr lang="cs-CZ" dirty="0" smtClean="0"/>
              <a:t>kontrakcí </a:t>
            </a:r>
            <a:r>
              <a:rPr lang="cs-CZ" dirty="0" smtClean="0"/>
              <a:t>detruzoru)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472137"/>
            <a:ext cx="10515600" cy="5913727"/>
          </a:xfrm>
        </p:spPr>
        <p:txBody>
          <a:bodyPr/>
          <a:lstStyle/>
          <a:p>
            <a:r>
              <a:rPr lang="cs-CZ" b="1" dirty="0" smtClean="0"/>
              <a:t>Reflexní inkontinence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mimovolní únik moči způsobený abnormální reflexní aktivitou míšního centra s absencí běžných pocitů spojených s nucením na močení</a:t>
            </a:r>
          </a:p>
          <a:p>
            <a:pPr lvl="1"/>
            <a:r>
              <a:rPr lang="cs-CZ" dirty="0" smtClean="0"/>
              <a:t>mikce nastává bez předchozího pocitu nucení na močení</a:t>
            </a:r>
          </a:p>
          <a:p>
            <a:pPr lvl="1"/>
            <a:r>
              <a:rPr lang="cs-CZ" dirty="0" smtClean="0"/>
              <a:t>vzniká při poškození centrálního nervového systému (často degenerativní onemocnění CNS) – poškození inhibičního vlivu vyšších etáží CNS</a:t>
            </a:r>
          </a:p>
          <a:p>
            <a:r>
              <a:rPr lang="cs-CZ" b="1" dirty="0" smtClean="0"/>
              <a:t>Paradoxní (přebytková) inkontinence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mimovolní únik moči na základě pasivního přepětí stěny močového měchýře, tlak v MM převýší uretrální tlak</a:t>
            </a:r>
          </a:p>
          <a:p>
            <a:pPr lvl="1"/>
            <a:r>
              <a:rPr lang="cs-CZ" dirty="0" smtClean="0"/>
              <a:t>chybí zde kontrakční aktivita detruzoru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a7d8c14688_0_4"/>
          <p:cNvSpPr txBox="1">
            <a:spLocks noGrp="1"/>
          </p:cNvSpPr>
          <p:nvPr>
            <p:ph type="title"/>
          </p:nvPr>
        </p:nvSpPr>
        <p:spPr>
          <a:xfrm>
            <a:off x="838200" y="27661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Diagnostické metody v urogynekologii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582973"/>
            <a:ext cx="10515600" cy="5692054"/>
          </a:xfrm>
        </p:spPr>
        <p:txBody>
          <a:bodyPr/>
          <a:lstStyle/>
          <a:p>
            <a:r>
              <a:rPr lang="cs-CZ" b="1" dirty="0" smtClean="0"/>
              <a:t>Inkontinenci moči popisujeme na základě:</a:t>
            </a:r>
          </a:p>
          <a:p>
            <a:pPr lvl="1"/>
            <a:r>
              <a:rPr lang="cs-CZ" u="sng" dirty="0" smtClean="0"/>
              <a:t>Příznak (symptom)</a:t>
            </a:r>
            <a:r>
              <a:rPr lang="cs-CZ" dirty="0" smtClean="0"/>
              <a:t>: subjektivní stesky</a:t>
            </a:r>
          </a:p>
          <a:p>
            <a:pPr lvl="1"/>
            <a:endParaRPr lang="cs-CZ" dirty="0" smtClean="0"/>
          </a:p>
          <a:p>
            <a:pPr lvl="1"/>
            <a:r>
              <a:rPr lang="cs-CZ" u="sng" dirty="0" smtClean="0"/>
              <a:t>Projev (sign)</a:t>
            </a:r>
            <a:r>
              <a:rPr lang="cs-CZ" dirty="0" smtClean="0"/>
              <a:t>: objektivní průkaz při klinickém vyšetření (např. odtok moči při vyšetření v zrcadlech)</a:t>
            </a:r>
          </a:p>
          <a:p>
            <a:pPr lvl="1"/>
            <a:endParaRPr lang="cs-CZ" dirty="0" smtClean="0"/>
          </a:p>
          <a:p>
            <a:pPr lvl="1"/>
            <a:r>
              <a:rPr lang="cs-CZ" u="sng" dirty="0" smtClean="0"/>
              <a:t>Stav (condition)</a:t>
            </a:r>
            <a:r>
              <a:rPr lang="cs-CZ" dirty="0" smtClean="0"/>
              <a:t>: objektivní průkaz při urodynamickém vyšetření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Cíl vyšetření:</a:t>
            </a:r>
          </a:p>
          <a:p>
            <a:pPr lvl="1"/>
            <a:r>
              <a:rPr lang="cs-CZ" dirty="0" smtClean="0"/>
              <a:t>Potvrdit inkontinenci</a:t>
            </a:r>
          </a:p>
          <a:p>
            <a:pPr lvl="1"/>
            <a:r>
              <a:rPr lang="cs-CZ" dirty="0" smtClean="0"/>
              <a:t>Vyloučit přechodnou inkontinenci (např. cystitis, farmaka)</a:t>
            </a:r>
          </a:p>
          <a:p>
            <a:pPr lvl="1"/>
            <a:r>
              <a:rPr lang="cs-CZ" dirty="0" smtClean="0"/>
              <a:t>Vyloučit jako první závažné organické příčiny (např. nádor)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D6EC9A7-79D2-4956-8F85-4A8BC13D6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294" y="490741"/>
            <a:ext cx="10857411" cy="5876517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Náplň </a:t>
            </a:r>
            <a:r>
              <a:rPr lang="cs-CZ" dirty="0"/>
              <a:t>oboru urogynekologie:</a:t>
            </a:r>
          </a:p>
          <a:p>
            <a:r>
              <a:rPr lang="cs-CZ" dirty="0"/>
              <a:t>diagnostika a léčba dysfunkcí dolních močových cest a pánevního dna u žen</a:t>
            </a:r>
          </a:p>
          <a:p>
            <a:endParaRPr lang="cs-CZ" dirty="0"/>
          </a:p>
          <a:p>
            <a:r>
              <a:rPr lang="cs-CZ" dirty="0"/>
              <a:t>Dvě základní skupiny nemocí:</a:t>
            </a:r>
          </a:p>
          <a:p>
            <a:pPr lvl="1"/>
            <a:r>
              <a:rPr lang="cs-CZ" dirty="0"/>
              <a:t>inkontinence moči</a:t>
            </a:r>
          </a:p>
          <a:p>
            <a:pPr lvl="1"/>
            <a:r>
              <a:rPr lang="cs-CZ" dirty="0"/>
              <a:t>sestup pánevních orgánů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65166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582973"/>
            <a:ext cx="10515600" cy="569205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Vyšetřovací metody v urogynekologii (přehled):</a:t>
            </a:r>
          </a:p>
          <a:p>
            <a:pPr lvl="1"/>
            <a:r>
              <a:rPr lang="cs-CZ" dirty="0" smtClean="0"/>
              <a:t>Anamnéza</a:t>
            </a:r>
          </a:p>
          <a:p>
            <a:pPr lvl="1"/>
            <a:r>
              <a:rPr lang="cs-CZ" dirty="0" smtClean="0"/>
              <a:t>Fyzikální vyšetření a klinické testy</a:t>
            </a:r>
          </a:p>
          <a:p>
            <a:pPr lvl="1"/>
            <a:r>
              <a:rPr lang="cs-CZ" dirty="0" smtClean="0"/>
              <a:t>Laboratoř</a:t>
            </a:r>
          </a:p>
          <a:p>
            <a:pPr lvl="1"/>
            <a:r>
              <a:rPr lang="cs-CZ" dirty="0" smtClean="0"/>
              <a:t>Zobrazovací metody</a:t>
            </a:r>
          </a:p>
          <a:p>
            <a:pPr lvl="1"/>
            <a:r>
              <a:rPr lang="cs-CZ" dirty="0" smtClean="0"/>
              <a:t>Urodynamické vyšetření (3 části)</a:t>
            </a:r>
          </a:p>
          <a:p>
            <a:pPr lvl="2"/>
            <a:r>
              <a:rPr lang="cs-CZ" dirty="0" smtClean="0"/>
              <a:t>Plnící cystometrie</a:t>
            </a:r>
          </a:p>
          <a:p>
            <a:pPr lvl="2"/>
            <a:r>
              <a:rPr lang="cs-CZ" dirty="0" smtClean="0"/>
              <a:t>Profilometrie (uretrální tlakový profil)</a:t>
            </a:r>
          </a:p>
          <a:p>
            <a:pPr lvl="2"/>
            <a:r>
              <a:rPr lang="cs-CZ" dirty="0" smtClean="0"/>
              <a:t>Uroflowmetrie</a:t>
            </a:r>
          </a:p>
          <a:p>
            <a:pPr lvl="1"/>
            <a:r>
              <a:rPr lang="cs-CZ" dirty="0" smtClean="0"/>
              <a:t>Elektromyografie</a:t>
            </a:r>
          </a:p>
          <a:p>
            <a:pPr lvl="1"/>
            <a:r>
              <a:rPr lang="cs-CZ" dirty="0" smtClean="0"/>
              <a:t>Endoskopie</a:t>
            </a:r>
          </a:p>
          <a:p>
            <a:pPr lvl="1"/>
            <a:r>
              <a:rPr lang="cs-CZ" dirty="0" smtClean="0"/>
              <a:t>Další méně často využívané metody</a:t>
            </a:r>
          </a:p>
          <a:p>
            <a:pPr lvl="2"/>
            <a:r>
              <a:rPr lang="cs-CZ" dirty="0" smtClean="0"/>
              <a:t>Uretrální elektrická vodivost</a:t>
            </a:r>
          </a:p>
          <a:p>
            <a:pPr lvl="2"/>
            <a:r>
              <a:rPr lang="cs-CZ" dirty="0" smtClean="0"/>
              <a:t>Studium vodivosti nervů, latence reflexů a evokovaných potenciálů</a:t>
            </a:r>
          </a:p>
          <a:p>
            <a:pPr lvl="2"/>
            <a:r>
              <a:rPr lang="cs-CZ" dirty="0" smtClean="0"/>
              <a:t>Studium senzorické funkce</a:t>
            </a:r>
          </a:p>
          <a:p>
            <a:pPr lvl="2"/>
            <a:r>
              <a:rPr lang="cs-CZ" dirty="0" smtClean="0"/>
              <a:t>Farmakologické testy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582973"/>
            <a:ext cx="10515600" cy="5692054"/>
          </a:xfrm>
        </p:spPr>
        <p:txBody>
          <a:bodyPr>
            <a:normAutofit/>
          </a:bodyPr>
          <a:lstStyle/>
          <a:p>
            <a:r>
              <a:rPr lang="cs-CZ" b="1" dirty="0" smtClean="0"/>
              <a:t>Vyšetřovací metody v urogynekologii:</a:t>
            </a:r>
          </a:p>
          <a:p>
            <a:pPr>
              <a:buNone/>
            </a:pPr>
            <a:endParaRPr lang="cs-CZ" b="1" dirty="0" smtClean="0"/>
          </a:p>
          <a:p>
            <a:pPr lvl="1"/>
            <a:r>
              <a:rPr lang="cs-CZ" dirty="0" smtClean="0"/>
              <a:t>Anamnéza</a:t>
            </a:r>
          </a:p>
          <a:p>
            <a:pPr lvl="2"/>
            <a:r>
              <a:rPr lang="cs-CZ" dirty="0" smtClean="0"/>
              <a:t>Detailní popis obtíží (kdy dochází k úniku, doprovodné příznaky, jiné obtíže…)</a:t>
            </a:r>
          </a:p>
          <a:p>
            <a:pPr lvl="2"/>
            <a:r>
              <a:rPr lang="cs-CZ" dirty="0" smtClean="0"/>
              <a:t>Mikční deník</a:t>
            </a:r>
          </a:p>
          <a:p>
            <a:pPr lvl="2"/>
            <a:r>
              <a:rPr lang="cs-CZ" dirty="0" smtClean="0"/>
              <a:t>Další choroby (např. uterus myomatosus – tlak na MM a podobně)</a:t>
            </a:r>
          </a:p>
          <a:p>
            <a:pPr lvl="2"/>
            <a:r>
              <a:rPr lang="cs-CZ" dirty="0" smtClean="0"/>
              <a:t>OA, operace, RA, SA, FA, GA…</a:t>
            </a:r>
          </a:p>
          <a:p>
            <a:pPr lvl="2"/>
            <a:r>
              <a:rPr lang="cs-CZ" dirty="0" smtClean="0"/>
              <a:t>Dotazníky</a:t>
            </a:r>
          </a:p>
          <a:p>
            <a:pPr lvl="2">
              <a:buNone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582973"/>
            <a:ext cx="10515600" cy="5692054"/>
          </a:xfrm>
        </p:spPr>
        <p:txBody>
          <a:bodyPr>
            <a:normAutofit/>
          </a:bodyPr>
          <a:lstStyle/>
          <a:p>
            <a:r>
              <a:rPr lang="cs-CZ" b="1" dirty="0" smtClean="0"/>
              <a:t>Vyšetřovací metody v urogynekologii: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Fyzikální vyšetření a klinické testy</a:t>
            </a:r>
          </a:p>
          <a:p>
            <a:pPr lvl="2"/>
            <a:r>
              <a:rPr lang="cs-CZ" dirty="0" smtClean="0"/>
              <a:t>celkové + gynekologické vyšetření</a:t>
            </a:r>
          </a:p>
          <a:p>
            <a:pPr lvl="3"/>
            <a:r>
              <a:rPr lang="cs-CZ" dirty="0" smtClean="0"/>
              <a:t>pozorování v zrcadlech změny při zatlačení (patol. pokles přední stěny pochvy atd.)</a:t>
            </a:r>
          </a:p>
          <a:p>
            <a:pPr lvl="3"/>
            <a:r>
              <a:rPr lang="cs-CZ" dirty="0" smtClean="0"/>
              <a:t>Jizvy po rupturách, epiziotomiích, píštěle…</a:t>
            </a:r>
          </a:p>
          <a:p>
            <a:pPr lvl="3"/>
            <a:r>
              <a:rPr lang="cs-CZ" dirty="0" smtClean="0"/>
              <a:t>Palpace svalového tonu</a:t>
            </a:r>
          </a:p>
          <a:p>
            <a:pPr lvl="2"/>
            <a:r>
              <a:rPr lang="cs-CZ" dirty="0" smtClean="0"/>
              <a:t>Q-tip test</a:t>
            </a:r>
          </a:p>
          <a:p>
            <a:pPr lvl="3"/>
            <a:r>
              <a:rPr lang="cs-CZ" dirty="0" smtClean="0"/>
              <a:t>Zavedení pevné cévky či vatové štětičky do uretry</a:t>
            </a:r>
          </a:p>
          <a:p>
            <a:pPr lvl="3"/>
            <a:r>
              <a:rPr lang="cs-CZ" dirty="0" smtClean="0"/>
              <a:t>Při zatlačení se posouvá nahoru, při posunu více než 30°je pozitivní</a:t>
            </a:r>
          </a:p>
          <a:p>
            <a:pPr lvl="2"/>
            <a:r>
              <a:rPr lang="cs-CZ" dirty="0" smtClean="0"/>
              <a:t>Stress test</a:t>
            </a:r>
          </a:p>
          <a:p>
            <a:pPr lvl="3"/>
            <a:r>
              <a:rPr lang="cs-CZ" dirty="0" smtClean="0"/>
              <a:t>MM se naplní, žena si stoupne a zakašle, při úniku moči je pozitivní</a:t>
            </a:r>
          </a:p>
          <a:p>
            <a:pPr lvl="2"/>
            <a:r>
              <a:rPr lang="cs-CZ" dirty="0" err="1" smtClean="0"/>
              <a:t>Pad</a:t>
            </a:r>
            <a:r>
              <a:rPr lang="cs-CZ" dirty="0" smtClean="0"/>
              <a:t> </a:t>
            </a:r>
            <a:r>
              <a:rPr lang="cs-CZ" dirty="0" err="1" smtClean="0"/>
              <a:t>weight</a:t>
            </a:r>
            <a:r>
              <a:rPr lang="cs-CZ" dirty="0" smtClean="0"/>
              <a:t> test (test vážení vložky)</a:t>
            </a:r>
          </a:p>
          <a:p>
            <a:pPr lvl="3"/>
            <a:r>
              <a:rPr lang="cs-CZ" dirty="0" smtClean="0"/>
              <a:t>Zvážíme vložky, vložíme do nepropustných kalhotek, žena rychle vypije 500ml tekutiny, poté jednu hodinu plní různé úkoly (chůze, běh, zvedání předmětů atd.), potom vážení vložek, při nárůstu o 2g a více je test pozitivní</a:t>
            </a:r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582973"/>
            <a:ext cx="10515600" cy="5692054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Vyšetřovací metody v urogynekologii:</a:t>
            </a:r>
          </a:p>
          <a:p>
            <a:pPr>
              <a:buNone/>
            </a:pPr>
            <a:endParaRPr lang="cs-CZ" b="1" dirty="0" smtClean="0"/>
          </a:p>
          <a:p>
            <a:pPr lvl="1"/>
            <a:r>
              <a:rPr lang="cs-CZ" dirty="0" smtClean="0"/>
              <a:t>Laboratoř</a:t>
            </a:r>
          </a:p>
          <a:p>
            <a:pPr lvl="2"/>
            <a:r>
              <a:rPr lang="cs-CZ" dirty="0" smtClean="0"/>
              <a:t>Vyšetření moči (BCH + sediment)</a:t>
            </a:r>
          </a:p>
          <a:p>
            <a:pPr lvl="2"/>
            <a:r>
              <a:rPr lang="cs-CZ" dirty="0" smtClean="0"/>
              <a:t>Kultivace moči, kultivace pochvy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Zobrazovací metody</a:t>
            </a:r>
          </a:p>
          <a:p>
            <a:pPr lvl="2"/>
            <a:r>
              <a:rPr lang="cs-CZ" dirty="0" smtClean="0"/>
              <a:t>UZ</a:t>
            </a:r>
          </a:p>
          <a:p>
            <a:pPr lvl="3"/>
            <a:r>
              <a:rPr lang="cs-CZ" dirty="0" smtClean="0"/>
              <a:t>V leže, naplněný měchýř (300ml), v klidu a při manévrech</a:t>
            </a:r>
          </a:p>
          <a:p>
            <a:pPr lvl="3"/>
            <a:r>
              <a:rPr lang="cs-CZ" dirty="0" smtClean="0"/>
              <a:t>Různé přístupy (vaginální, abdominální, rektální atd.)</a:t>
            </a:r>
          </a:p>
          <a:p>
            <a:pPr lvl="3"/>
            <a:r>
              <a:rPr lang="cs-CZ" dirty="0" smtClean="0"/>
              <a:t>Výhodou je neinvazivita a dynamika vyšetření</a:t>
            </a:r>
          </a:p>
          <a:p>
            <a:pPr lvl="3"/>
            <a:r>
              <a:rPr lang="cs-CZ" dirty="0" smtClean="0"/>
              <a:t>Zkoumáme: paravaginální defekt, pozice hrdla močového měchýře, tloušťka stěny detruzoru (&gt; 5mm bývá u hyperaktivního MM), různé úhly (úhel gama atd.)…</a:t>
            </a:r>
          </a:p>
          <a:p>
            <a:pPr lvl="2"/>
            <a:r>
              <a:rPr lang="cs-CZ" dirty="0" smtClean="0"/>
              <a:t>MRI</a:t>
            </a:r>
          </a:p>
          <a:p>
            <a:pPr lvl="3"/>
            <a:r>
              <a:rPr lang="cs-CZ" dirty="0" smtClean="0"/>
              <a:t>Pro komplikované případy</a:t>
            </a:r>
          </a:p>
          <a:p>
            <a:pPr lvl="3"/>
            <a:r>
              <a:rPr lang="cs-CZ" dirty="0" smtClean="0"/>
              <a:t>Velmi přesné, velmi nákladné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582973"/>
            <a:ext cx="10515600" cy="5692054"/>
          </a:xfrm>
        </p:spPr>
        <p:txBody>
          <a:bodyPr>
            <a:normAutofit/>
          </a:bodyPr>
          <a:lstStyle/>
          <a:p>
            <a:r>
              <a:rPr lang="cs-CZ" b="1" dirty="0" smtClean="0"/>
              <a:t>Vyšetřovací metody v urogynekologii</a:t>
            </a:r>
          </a:p>
          <a:p>
            <a:pPr>
              <a:buNone/>
            </a:pPr>
            <a:endParaRPr lang="cs-CZ" b="1" dirty="0" smtClean="0"/>
          </a:p>
          <a:p>
            <a:pPr lvl="1"/>
            <a:r>
              <a:rPr lang="cs-CZ" dirty="0" smtClean="0"/>
              <a:t>Urodynamické vyšetření (3 části)</a:t>
            </a:r>
          </a:p>
          <a:p>
            <a:pPr lvl="2"/>
            <a:r>
              <a:rPr lang="cs-CZ" b="1" dirty="0" smtClean="0"/>
              <a:t>Plnící cystometrie</a:t>
            </a:r>
          </a:p>
          <a:p>
            <a:pPr lvl="3"/>
            <a:r>
              <a:rPr lang="cs-CZ" dirty="0" smtClean="0"/>
              <a:t>Měří vztah mezi objemem MM a tlakem</a:t>
            </a:r>
          </a:p>
          <a:p>
            <a:pPr lvl="3"/>
            <a:r>
              <a:rPr lang="cs-CZ" dirty="0" smtClean="0"/>
              <a:t>během vyšetření je zaveden intravezikální a rektální katetr</a:t>
            </a:r>
          </a:p>
          <a:p>
            <a:pPr lvl="4"/>
            <a:r>
              <a:rPr lang="cs-CZ" dirty="0" smtClean="0"/>
              <a:t>měří intravezikální a abdominální tlak.</a:t>
            </a:r>
          </a:p>
          <a:p>
            <a:pPr lvl="2"/>
            <a:r>
              <a:rPr lang="cs-CZ" b="1" dirty="0" smtClean="0"/>
              <a:t>Profilometrie (uretrální tlakový profil)</a:t>
            </a:r>
          </a:p>
          <a:p>
            <a:pPr lvl="3"/>
            <a:r>
              <a:rPr lang="cs-CZ" dirty="0" smtClean="0"/>
              <a:t>Měření intraluminálního tlaku v uretře a současně je snímán tlak v MM</a:t>
            </a:r>
          </a:p>
          <a:p>
            <a:pPr lvl="3"/>
            <a:r>
              <a:rPr lang="cs-CZ" dirty="0" smtClean="0"/>
              <a:t>Dále při vytahování katetru pacientka kašle a my měříme tlak v uretře (opět srovnání s tlakem v MM – převýší-li tlak v uretře, uniká moč)</a:t>
            </a:r>
          </a:p>
          <a:p>
            <a:pPr lvl="2"/>
            <a:r>
              <a:rPr lang="cs-CZ" b="1" dirty="0" smtClean="0"/>
              <a:t>Uroflowmetrie</a:t>
            </a:r>
          </a:p>
          <a:p>
            <a:pPr lvl="3"/>
            <a:r>
              <a:rPr lang="cs-CZ" dirty="0" smtClean="0"/>
              <a:t>Měříme objem moči za jednotku času</a:t>
            </a:r>
          </a:p>
          <a:p>
            <a:pPr lvl="3"/>
            <a:r>
              <a:rPr lang="cs-CZ" dirty="0" smtClean="0"/>
              <a:t>Možná diagnostika zúžení uretry</a:t>
            </a:r>
          </a:p>
          <a:p>
            <a:pPr lvl="1"/>
            <a:r>
              <a:rPr lang="cs-CZ" dirty="0" smtClean="0"/>
              <a:t>Elektromyografie</a:t>
            </a:r>
          </a:p>
          <a:p>
            <a:pPr lvl="2"/>
            <a:r>
              <a:rPr lang="cs-CZ" dirty="0" smtClean="0"/>
              <a:t>Snímání elektrických potenciálů ze svalů</a:t>
            </a:r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Uroflowmetry in Sarita Vihar |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83312" y="1436904"/>
            <a:ext cx="7025377" cy="39841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582973"/>
            <a:ext cx="10515600" cy="5692054"/>
          </a:xfrm>
        </p:spPr>
        <p:txBody>
          <a:bodyPr>
            <a:normAutofit/>
          </a:bodyPr>
          <a:lstStyle/>
          <a:p>
            <a:r>
              <a:rPr lang="cs-CZ" b="1" dirty="0" smtClean="0"/>
              <a:t>Vyšetřovací metody v urogynekologii (přehled):</a:t>
            </a:r>
          </a:p>
          <a:p>
            <a:pPr>
              <a:buNone/>
            </a:pPr>
            <a:endParaRPr lang="cs-CZ" b="1" dirty="0" smtClean="0"/>
          </a:p>
          <a:p>
            <a:pPr lvl="1"/>
            <a:r>
              <a:rPr lang="cs-CZ" dirty="0" smtClean="0"/>
              <a:t>Endoskopie</a:t>
            </a:r>
          </a:p>
          <a:p>
            <a:pPr lvl="2"/>
            <a:r>
              <a:rPr lang="cs-CZ" dirty="0" smtClean="0"/>
              <a:t>Cystoskopie</a:t>
            </a:r>
          </a:p>
          <a:p>
            <a:pPr lvl="3"/>
            <a:r>
              <a:rPr lang="cs-CZ" dirty="0" smtClean="0"/>
              <a:t>Vizualizace dutiny MM a uretry</a:t>
            </a:r>
          </a:p>
          <a:p>
            <a:pPr lvl="3"/>
            <a:r>
              <a:rPr lang="cs-CZ" dirty="0" smtClean="0"/>
              <a:t>Diagnostika nádorů močového měchýře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a7d8c14688_0_8"/>
          <p:cNvSpPr txBox="1">
            <a:spLocks noGrp="1"/>
          </p:cNvSpPr>
          <p:nvPr>
            <p:ph type="title"/>
          </p:nvPr>
        </p:nvSpPr>
        <p:spPr>
          <a:xfrm>
            <a:off x="838200" y="27661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Terapie inkontinence moči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2054" y="0"/>
            <a:ext cx="10515600" cy="1325563"/>
          </a:xfrm>
        </p:spPr>
        <p:txBody>
          <a:bodyPr/>
          <a:lstStyle/>
          <a:p>
            <a:r>
              <a:rPr lang="cs-CZ" dirty="0" smtClean="0"/>
              <a:t>Léčba urgence a urgentní inkontinence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74964" y="1274618"/>
            <a:ext cx="11042072" cy="536170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Víme-li příčinu – léčíme příčinu (tumor, zánět atd.)</a:t>
            </a:r>
          </a:p>
          <a:p>
            <a:r>
              <a:rPr lang="cs-CZ" dirty="0" smtClean="0"/>
              <a:t>Nevíme-li příčinu</a:t>
            </a:r>
          </a:p>
          <a:p>
            <a:pPr lvl="1"/>
            <a:r>
              <a:rPr lang="cs-CZ" dirty="0" smtClean="0"/>
              <a:t>Ovlivnění chování MM</a:t>
            </a:r>
          </a:p>
          <a:p>
            <a:pPr lvl="2"/>
            <a:r>
              <a:rPr lang="cs-CZ" dirty="0" smtClean="0"/>
              <a:t>Snaha o zvýšení volní kontroly vyšších etáží CNS nad mikčním reflexem</a:t>
            </a:r>
          </a:p>
          <a:p>
            <a:pPr lvl="2"/>
            <a:r>
              <a:rPr lang="cs-CZ" dirty="0" smtClean="0"/>
              <a:t>Trénink pravidelného močení, psychoterapie, po selhání všech metod lze zkusit (hypnóza, někdy akupunktura)</a:t>
            </a:r>
          </a:p>
          <a:p>
            <a:pPr lvl="1"/>
            <a:r>
              <a:rPr lang="cs-CZ" dirty="0" smtClean="0"/>
              <a:t>Farmakoterapie (dominantní metoda)</a:t>
            </a:r>
          </a:p>
          <a:p>
            <a:pPr lvl="2"/>
            <a:r>
              <a:rPr lang="cs-CZ" dirty="0" smtClean="0"/>
              <a:t>Používáme hlavně </a:t>
            </a:r>
            <a:r>
              <a:rPr lang="cs-CZ" b="1" dirty="0" smtClean="0"/>
              <a:t>parasympatolytika</a:t>
            </a:r>
            <a:r>
              <a:rPr lang="cs-CZ" dirty="0" smtClean="0"/>
              <a:t> (tlumí efekt parasympatických vláken = eferentní vlákna v mikčním reflexu)</a:t>
            </a:r>
          </a:p>
          <a:p>
            <a:pPr lvl="2"/>
            <a:r>
              <a:rPr lang="cs-CZ" dirty="0" smtClean="0"/>
              <a:t>Dále používáme některá antidepresiva, sympatomimetika, estrogeny (zlepšují trofiku, snižují dráždivost receptorů, použití v postmenopauze)</a:t>
            </a:r>
          </a:p>
          <a:p>
            <a:pPr lvl="1"/>
            <a:r>
              <a:rPr lang="cs-CZ" dirty="0" smtClean="0"/>
              <a:t>Elektrická stimulace</a:t>
            </a:r>
          </a:p>
          <a:p>
            <a:pPr lvl="2"/>
            <a:r>
              <a:rPr lang="cs-CZ" dirty="0" smtClean="0"/>
              <a:t>Stimulace nervů, zvyšuje kontraktilitu příčně pruhovaného svalu uretry a svalů pánevního dna</a:t>
            </a:r>
          </a:p>
          <a:p>
            <a:pPr lvl="1"/>
            <a:r>
              <a:rPr lang="cs-CZ" dirty="0" smtClean="0"/>
              <a:t>Chirurgie</a:t>
            </a:r>
          </a:p>
          <a:p>
            <a:pPr lvl="2"/>
            <a:r>
              <a:rPr lang="cs-CZ" dirty="0" smtClean="0"/>
              <a:t>Distenze MM v celkové narkóze (snížení citlivosti MM)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623455"/>
            <a:ext cx="10515600" cy="5553508"/>
          </a:xfrm>
        </p:spPr>
        <p:txBody>
          <a:bodyPr/>
          <a:lstStyle/>
          <a:p>
            <a:r>
              <a:rPr lang="cs-CZ" dirty="0" smtClean="0"/>
              <a:t>Parasympatolytika</a:t>
            </a:r>
          </a:p>
          <a:p>
            <a:pPr lvl="1"/>
            <a:r>
              <a:rPr lang="cs-CZ" dirty="0" smtClean="0"/>
              <a:t>v těle existuje více receptorů pro parasympatikus (M1-M5), v močovém měchýři máme typ M2 a M3, existují ale i v jiných orgánových soustavách, dále M1 se nachází v CNS</a:t>
            </a:r>
          </a:p>
          <a:p>
            <a:pPr lvl="1"/>
            <a:r>
              <a:rPr lang="cs-CZ" dirty="0" smtClean="0"/>
              <a:t>Cílem léčby je selektivně tlumit receptory M2 a M3 v močovém měchýři, ale netlumit je v jiných systémech nebo nepůsobit na další M receptory jinde po těle</a:t>
            </a:r>
          </a:p>
          <a:p>
            <a:pPr lvl="1"/>
            <a:r>
              <a:rPr lang="cs-CZ" dirty="0" smtClean="0"/>
              <a:t>Při neselektivním vlivu na jiné receptory než v detrusoru vidíme typické nežádoucí účinky</a:t>
            </a:r>
          </a:p>
          <a:p>
            <a:pPr lvl="2"/>
            <a:r>
              <a:rPr lang="cs-CZ" dirty="0" smtClean="0"/>
              <a:t>sucho v ústech</a:t>
            </a:r>
          </a:p>
          <a:p>
            <a:pPr lvl="2"/>
            <a:r>
              <a:rPr lang="cs-CZ" dirty="0" smtClean="0"/>
              <a:t>zácpa</a:t>
            </a:r>
          </a:p>
          <a:p>
            <a:pPr lvl="2"/>
            <a:r>
              <a:rPr lang="cs-CZ" dirty="0" smtClean="0"/>
              <a:t>rozmazané vidění</a:t>
            </a:r>
          </a:p>
          <a:p>
            <a:pPr lvl="2"/>
            <a:r>
              <a:rPr lang="cs-CZ" dirty="0" smtClean="0"/>
              <a:t>bušení srdce</a:t>
            </a:r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Příklad léku: „</a:t>
            </a:r>
            <a:r>
              <a:rPr lang="cs-CZ" dirty="0" err="1" smtClean="0"/>
              <a:t>darifenacin</a:t>
            </a:r>
            <a:r>
              <a:rPr lang="cs-CZ" dirty="0" smtClean="0"/>
              <a:t>“</a:t>
            </a:r>
          </a:p>
          <a:p>
            <a:pPr lvl="2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95870" y="0"/>
            <a:ext cx="4596130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1600" b="1" dirty="0" smtClean="0"/>
              <a:t>-lytika </a:t>
            </a:r>
            <a:r>
              <a:rPr lang="cs-CZ" sz="1600" dirty="0" smtClean="0"/>
              <a:t>= tlumí působení daného systému</a:t>
            </a:r>
          </a:p>
          <a:p>
            <a:r>
              <a:rPr lang="cs-CZ" sz="1600" b="1" dirty="0" smtClean="0"/>
              <a:t>-mimetika </a:t>
            </a:r>
            <a:r>
              <a:rPr lang="cs-CZ" sz="1600" dirty="0" smtClean="0"/>
              <a:t>= stimulují působení daného systému</a:t>
            </a:r>
          </a:p>
          <a:p>
            <a:endParaRPr lang="cs-CZ" sz="1600" dirty="0" smtClean="0"/>
          </a:p>
          <a:p>
            <a:r>
              <a:rPr lang="cs-CZ" sz="1600" dirty="0" smtClean="0"/>
              <a:t>=&gt; Parasympatolytika tlumí vliv parasympatiku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b0aebb360d_0_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obsah</a:t>
            </a:r>
            <a:endParaRPr/>
          </a:p>
        </p:txBody>
      </p:sp>
      <p:sp>
        <p:nvSpPr>
          <p:cNvPr id="92" name="Google Shape;92;gb0aebb360d_0_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Fyziologie mikce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Příčiny poruch funkce dolních močových cest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Diagnostické metody v urogynekologii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Terapie inkontinence moči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764" y="0"/>
            <a:ext cx="10515600" cy="1325563"/>
          </a:xfrm>
        </p:spPr>
        <p:txBody>
          <a:bodyPr/>
          <a:lstStyle/>
          <a:p>
            <a:r>
              <a:rPr lang="cs-CZ" dirty="0" smtClean="0"/>
              <a:t>Léčba stresové inkontinence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565564"/>
            <a:ext cx="10515600" cy="4973781"/>
          </a:xfrm>
        </p:spPr>
        <p:txBody>
          <a:bodyPr/>
          <a:lstStyle/>
          <a:p>
            <a:r>
              <a:rPr lang="cs-CZ" b="1" dirty="0" smtClean="0"/>
              <a:t>Konzervativní léčba</a:t>
            </a:r>
            <a:r>
              <a:rPr lang="cs-CZ" dirty="0" smtClean="0"/>
              <a:t>:</a:t>
            </a:r>
            <a:endParaRPr lang="cs-CZ" b="1" dirty="0" smtClean="0"/>
          </a:p>
          <a:p>
            <a:pPr lvl="1"/>
            <a:r>
              <a:rPr lang="cs-CZ" dirty="0" smtClean="0"/>
              <a:t>Gymnastika svalů pánevního dna</a:t>
            </a:r>
          </a:p>
          <a:p>
            <a:pPr lvl="2"/>
            <a:r>
              <a:rPr lang="cs-CZ" dirty="0" smtClean="0"/>
              <a:t>Posilování svalů pánevního dna</a:t>
            </a:r>
          </a:p>
          <a:p>
            <a:pPr lvl="2"/>
            <a:r>
              <a:rPr lang="cs-CZ" dirty="0" smtClean="0"/>
              <a:t>Pacientka se sebou musí pracovat, snaží se přerušit tok moči a zjistit, který sval je třeba ovládat</a:t>
            </a:r>
          </a:p>
          <a:p>
            <a:pPr lvl="1"/>
            <a:r>
              <a:rPr lang="cs-CZ" dirty="0" smtClean="0"/>
              <a:t>Farmakoterapie</a:t>
            </a:r>
          </a:p>
          <a:p>
            <a:pPr lvl="2"/>
            <a:r>
              <a:rPr lang="cs-CZ" dirty="0" smtClean="0"/>
              <a:t>Užívaly se alfa1 agonisté, menší efekt, NÚ, estrogeny v postemnopauze</a:t>
            </a:r>
          </a:p>
          <a:p>
            <a:pPr lvl="1"/>
            <a:r>
              <a:rPr lang="cs-CZ" dirty="0" smtClean="0"/>
              <a:t>Elektrostimulace</a:t>
            </a:r>
          </a:p>
          <a:p>
            <a:pPr lvl="2"/>
            <a:r>
              <a:rPr lang="cs-CZ" dirty="0" smtClean="0"/>
              <a:t>Stimulace svalů pánevního dna</a:t>
            </a:r>
          </a:p>
          <a:p>
            <a:pPr lvl="1"/>
            <a:r>
              <a:rPr lang="cs-CZ" dirty="0" smtClean="0"/>
              <a:t>Pesaroterapie</a:t>
            </a:r>
          </a:p>
          <a:p>
            <a:pPr lvl="2"/>
            <a:r>
              <a:rPr lang="cs-CZ" dirty="0" smtClean="0"/>
              <a:t>Změna anatomických poměrů, zabrání poklesu hrdla MM</a:t>
            </a:r>
          </a:p>
          <a:p>
            <a:pPr lvl="2"/>
            <a:r>
              <a:rPr lang="cs-CZ" dirty="0" smtClean="0"/>
              <a:t>Různé tipy: kruhový, kruhový s výstupky, kostkové a jiné</a:t>
            </a:r>
          </a:p>
          <a:p>
            <a:pPr lvl="2"/>
            <a:r>
              <a:rPr lang="cs-CZ" dirty="0" smtClean="0"/>
              <a:t>Dočasná léčba, u starších žen kde je operace a celková anestezie riziková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Vaginal Pessary for pelvic Organ Prolapse — Alpha Care Gynae">
            <a:extLst>
              <a:ext uri="{FF2B5EF4-FFF2-40B4-BE49-F238E27FC236}">
                <a16:creationId xmlns="" xmlns:a16="http://schemas.microsoft.com/office/drawing/2014/main" id="{55098D70-4616-41E2-ABCA-EAB15BC2F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45" y="571492"/>
            <a:ext cx="5347855" cy="55500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kostkový pesar - návod">
            <a:extLst>
              <a:ext uri="{FF2B5EF4-FFF2-40B4-BE49-F238E27FC236}">
                <a16:creationId xmlns="" xmlns:a16="http://schemas.microsoft.com/office/drawing/2014/main" id="{FF505AE7-CD8A-4069-A777-3D602FA31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67" y="3726874"/>
            <a:ext cx="7233476" cy="289339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ilný kroužkový pesar">
            <a:extLst>
              <a:ext uri="{FF2B5EF4-FFF2-40B4-BE49-F238E27FC236}">
                <a16:creationId xmlns="" xmlns:a16="http://schemas.microsoft.com/office/drawing/2014/main" id="{485CC71E-C39B-46EC-8702-CBF2F8AB2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181" y="762398"/>
            <a:ext cx="2491096" cy="23042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01782" y="318655"/>
            <a:ext cx="2377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Pesary – různé tipy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764" y="0"/>
            <a:ext cx="10515600" cy="1325563"/>
          </a:xfrm>
        </p:spPr>
        <p:txBody>
          <a:bodyPr/>
          <a:lstStyle/>
          <a:p>
            <a:r>
              <a:rPr lang="cs-CZ" dirty="0" smtClean="0"/>
              <a:t>Léčba stresové inkontinence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177636"/>
            <a:ext cx="10515600" cy="5361709"/>
          </a:xfrm>
        </p:spPr>
        <p:txBody>
          <a:bodyPr>
            <a:normAutofit/>
          </a:bodyPr>
          <a:lstStyle/>
          <a:p>
            <a:r>
              <a:rPr lang="cs-CZ" b="1" dirty="0" smtClean="0"/>
              <a:t>Chirurgická léčba (dominantní metoda)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Základním cílem je upravení anatomických poměrů tak, aby se intraabdominální tlak adekvátně přenášel na uretrovezikální spojení a moč neunikala.</a:t>
            </a:r>
          </a:p>
          <a:p>
            <a:pPr lvl="1"/>
            <a:r>
              <a:rPr lang="cs-CZ" dirty="0" smtClean="0"/>
              <a:t>Operace:</a:t>
            </a:r>
          </a:p>
          <a:p>
            <a:pPr lvl="2"/>
            <a:r>
              <a:rPr lang="cs-CZ" u="sng" dirty="0" smtClean="0"/>
              <a:t>Kolpopexe podle Burche</a:t>
            </a:r>
            <a:endParaRPr lang="cs-CZ" u="sng" dirty="0" smtClean="0"/>
          </a:p>
          <a:p>
            <a:pPr lvl="3"/>
            <a:r>
              <a:rPr lang="cs-CZ" dirty="0" smtClean="0"/>
              <a:t>Fixace endopelvické fascie až do vaginální submukózy v úrovni hrdla MM</a:t>
            </a:r>
          </a:p>
          <a:p>
            <a:pPr lvl="2"/>
            <a:r>
              <a:rPr lang="cs-CZ" u="sng" dirty="0" smtClean="0"/>
              <a:t>TVT (tension</a:t>
            </a:r>
            <a:r>
              <a:rPr lang="cs-CZ" u="sng" dirty="0" smtClean="0"/>
              <a:t>-</a:t>
            </a:r>
            <a:r>
              <a:rPr lang="cs-CZ" u="sng" dirty="0" smtClean="0"/>
              <a:t>free vaganal tape, retropubická)</a:t>
            </a:r>
            <a:endParaRPr lang="cs-CZ" dirty="0" smtClean="0"/>
          </a:p>
          <a:p>
            <a:pPr lvl="2"/>
            <a:r>
              <a:rPr lang="cs-CZ" u="sng" dirty="0" smtClean="0"/>
              <a:t>TOT (transobturator tape)</a:t>
            </a:r>
          </a:p>
          <a:p>
            <a:pPr lvl="3"/>
            <a:r>
              <a:rPr lang="cs-CZ" dirty="0" smtClean="0"/>
              <a:t>Umístění umělých pásek pod uretru (nahrazují princip hamaky, tedy podpěry uretry)</a:t>
            </a:r>
          </a:p>
          <a:p>
            <a:pPr lvl="3"/>
            <a:r>
              <a:rPr lang="cs-CZ" dirty="0" smtClean="0"/>
              <a:t>Úspěšnost 90%</a:t>
            </a:r>
          </a:p>
          <a:p>
            <a:pPr lvl="3"/>
            <a:r>
              <a:rPr lang="cs-CZ" dirty="0" smtClean="0"/>
              <a:t>NÚ: krvácení, při přílišném dotažení hrozí rozvoj urgence</a:t>
            </a:r>
          </a:p>
          <a:p>
            <a:pPr lvl="2"/>
            <a:r>
              <a:rPr lang="cs-CZ" u="sng" dirty="0" smtClean="0"/>
              <a:t>Periuretrální implantáty (Bulkamid)</a:t>
            </a:r>
          </a:p>
          <a:p>
            <a:pPr lvl="3"/>
            <a:r>
              <a:rPr lang="cs-CZ" dirty="0" smtClean="0"/>
              <a:t>Periuretrální aplikace látky zvětšující objem podslizniční tkáně</a:t>
            </a:r>
          </a:p>
          <a:p>
            <a:pPr lvl="3"/>
            <a:r>
              <a:rPr lang="cs-CZ" dirty="0" smtClean="0"/>
              <a:t>Minimálně invazivní, rychlý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Laparoscopic Burch urethropexy at time of mesh sling removal: A cohort  study evaluating functional outcomes and quality of lif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2145" y="0"/>
            <a:ext cx="7379855" cy="5652656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35528" y="221673"/>
            <a:ext cx="2980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Kolpopexe podle Burche</a:t>
            </a:r>
            <a:endParaRPr lang="cs-CZ" sz="2000" dirty="0"/>
          </a:p>
        </p:txBody>
      </p:sp>
      <p:pic>
        <p:nvPicPr>
          <p:cNvPr id="62468" name="Picture 4" descr="Laparoscopic Burch urethropexy at time of mesh sling removal: A cohort  study evaluating functional outcomes and quality of lif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62401"/>
            <a:ext cx="5057516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Urinary incontinence surgery in women: The next step - Mayo Clin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4629" y="0"/>
            <a:ext cx="7577371" cy="68580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35528" y="221673"/>
            <a:ext cx="4299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Umístění pásek v obou modifikacích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glowm.com/resources/glowm/uploads/1226872330_tvt_obturator_step2_1111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8909" y="2303218"/>
            <a:ext cx="6373091" cy="4554782"/>
          </a:xfrm>
          <a:prstGeom prst="rect">
            <a:avLst/>
          </a:prstGeom>
          <a:noFill/>
        </p:spPr>
      </p:pic>
      <p:pic>
        <p:nvPicPr>
          <p:cNvPr id="1030" name="Picture 6" descr="GYNECARE TVT™ | Midurethral Sling | J&amp;J Medical Devices"/>
          <p:cNvPicPr>
            <a:picLocks noChangeAspect="1" noChangeArrowheads="1"/>
          </p:cNvPicPr>
          <p:nvPr/>
        </p:nvPicPr>
        <p:blipFill>
          <a:blip r:embed="rId3"/>
          <a:srcRect l="6263" r="4646"/>
          <a:stretch>
            <a:fillRect/>
          </a:stretch>
        </p:blipFill>
        <p:spPr bwMode="auto">
          <a:xfrm>
            <a:off x="0" y="0"/>
            <a:ext cx="6109855" cy="5000625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7827819" y="263237"/>
            <a:ext cx="4071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Zavedení transobturátorové pásky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6" name="Picture 6" descr="Urethral Bulking Procedu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57855" y="28598"/>
            <a:ext cx="2317750" cy="6829402"/>
          </a:xfrm>
          <a:prstGeom prst="rect">
            <a:avLst/>
          </a:prstGeom>
          <a:noFill/>
        </p:spPr>
      </p:pic>
      <p:pic>
        <p:nvPicPr>
          <p:cNvPr id="61448" name="Picture 8" descr="Bulkamid® Therapy for Stress Urinary Incontinence a Game Changer -  Chesapeake Urolog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6847" y="1281112"/>
            <a:ext cx="6848475" cy="4324351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263238" y="277091"/>
            <a:ext cx="1241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Bulkamid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b0aebb360d_0_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Hlavní použité zdroje:</a:t>
            </a:r>
            <a:endParaRPr/>
          </a:p>
        </p:txBody>
      </p:sp>
      <p:sp>
        <p:nvSpPr>
          <p:cNvPr id="149" name="Google Shape;149;gb0aebb360d_0_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L. Rob: Gynekologie (3. vydání)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M. </a:t>
            </a:r>
            <a:r>
              <a:rPr lang="cs-CZ" dirty="0" err="1"/>
              <a:t>Zikán</a:t>
            </a:r>
            <a:r>
              <a:rPr lang="cs-CZ" dirty="0"/>
              <a:t>: „Praktické repetitorium gynekologie a porodnictví</a:t>
            </a:r>
            <a:r>
              <a:rPr lang="cs-CZ" dirty="0" smtClean="0"/>
              <a:t>“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 smtClean="0"/>
              <a:t>A. </a:t>
            </a:r>
            <a:r>
              <a:rPr lang="cs-CZ" dirty="0" err="1" smtClean="0"/>
              <a:t>Martan</a:t>
            </a:r>
            <a:r>
              <a:rPr lang="cs-CZ" dirty="0" smtClean="0"/>
              <a:t>: prezentace „Inkontinence moči u žen“</a:t>
            </a:r>
          </a:p>
          <a:p>
            <a:pPr marL="228600" indent="-228600">
              <a:buSzPts val="2800"/>
            </a:pPr>
            <a:r>
              <a:rPr lang="cs-CZ" dirty="0" smtClean="0"/>
              <a:t>M. Krčmář: prezentace „Urogynekologie v termínech“ 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dirty="0"/>
          </a:p>
          <a:p>
            <a:pPr marL="2286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0aebb360d_0_5"/>
          <p:cNvSpPr txBox="1">
            <a:spLocks noGrp="1"/>
          </p:cNvSpPr>
          <p:nvPr>
            <p:ph type="title"/>
          </p:nvPr>
        </p:nvSpPr>
        <p:spPr>
          <a:xfrm>
            <a:off x="838200" y="2766150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Fyziologie mikce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7d8c14688_0_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Anatomické předpoklady kontinence</a:t>
            </a:r>
            <a:endParaRPr/>
          </a:p>
        </p:txBody>
      </p:sp>
      <p:sp>
        <p:nvSpPr>
          <p:cNvPr id="103" name="Google Shape;103;ga7d8c14688_0_12"/>
          <p:cNvSpPr txBox="1">
            <a:spLocks noGrp="1"/>
          </p:cNvSpPr>
          <p:nvPr>
            <p:ph type="body" idx="1"/>
          </p:nvPr>
        </p:nvSpPr>
        <p:spPr>
          <a:xfrm>
            <a:off x="384000" y="1690825"/>
            <a:ext cx="11424000" cy="472383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cs-CZ" sz="2400" u="sng" dirty="0" smtClean="0"/>
              <a:t>Kontinenci udržuje</a:t>
            </a:r>
            <a:r>
              <a:rPr lang="cs-CZ" sz="2400" dirty="0" smtClean="0"/>
              <a:t>: uspořádání </a:t>
            </a:r>
            <a:r>
              <a:rPr lang="cs-CZ" sz="2400" dirty="0"/>
              <a:t>svalových vláken a vzájemná interakce orgánů</a:t>
            </a:r>
            <a:endParaRPr sz="2400" dirty="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cs-CZ" sz="2000" dirty="0"/>
              <a:t>významná role svalů a fascií pánevního dna + </a:t>
            </a:r>
            <a:r>
              <a:rPr lang="cs-CZ" sz="2000" dirty="0" smtClean="0"/>
              <a:t>ligamenta</a:t>
            </a:r>
            <a:endParaRPr sz="2000" dirty="0"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cs-CZ" dirty="0"/>
              <a:t>diaphragma pelvis (nejdůležitější opora pánevního dna)</a:t>
            </a:r>
            <a:endParaRPr dirty="0"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cs-CZ" dirty="0"/>
              <a:t>diaphragma urogenitale = perineální membrána</a:t>
            </a:r>
            <a:endParaRPr dirty="0"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cs-CZ" dirty="0"/>
              <a:t>endopelvická fascie</a:t>
            </a:r>
            <a:endParaRPr dirty="0"/>
          </a:p>
          <a:p>
            <a:pPr lvl="1" indent="-381000">
              <a:spcBef>
                <a:spcPts val="0"/>
              </a:spcBef>
              <a:buSzPts val="2400"/>
            </a:pPr>
            <a:r>
              <a:rPr lang="cs-CZ" sz="2000" dirty="0"/>
              <a:t>m. sphincter urethrae internus (hladký sval, udržuje bazální tonus)</a:t>
            </a:r>
            <a:endParaRPr sz="2000" dirty="0"/>
          </a:p>
          <a:p>
            <a:pPr lvl="1" indent="-381000">
              <a:spcBef>
                <a:spcPts val="0"/>
              </a:spcBef>
              <a:buSzPts val="2400"/>
            </a:pPr>
            <a:r>
              <a:rPr lang="cs-CZ" sz="2000" dirty="0"/>
              <a:t>m. sphincter urethrae externus (</a:t>
            </a:r>
            <a:r>
              <a:rPr lang="cs-CZ" sz="2000" dirty="0" err="1"/>
              <a:t>příč</a:t>
            </a:r>
            <a:r>
              <a:rPr lang="cs-CZ" sz="2000" dirty="0"/>
              <a:t>. pruh. sval, stah při ↑ nitrobřiš. tlaku)</a:t>
            </a:r>
            <a:endParaRPr sz="2000" dirty="0"/>
          </a:p>
          <a:p>
            <a:pPr marL="457200" lvl="0" indent="-39306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•"/>
            </a:pPr>
            <a:r>
              <a:rPr lang="cs-CZ" sz="2590" b="1" dirty="0"/>
              <a:t>Endopelvická fascie:</a:t>
            </a:r>
            <a:r>
              <a:rPr lang="cs-CZ" sz="2590" dirty="0"/>
              <a:t> </a:t>
            </a:r>
            <a:endParaRPr dirty="0"/>
          </a:p>
          <a:p>
            <a:pPr marL="914400" lvl="1" indent="-3695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000" dirty="0"/>
              <a:t>Nejedná se o striktně anatomický, nýbrž spíše funkční pojem. Jde o souhrnný termín pro veškerou vazivovou tkáň, která fixuje pánevní struktury k pánevním stěnám.</a:t>
            </a:r>
            <a:endParaRPr sz="2000" dirty="0"/>
          </a:p>
          <a:p>
            <a:pPr marL="457200" lvl="0" indent="-393065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590"/>
              <a:buChar char="•"/>
            </a:pPr>
            <a:r>
              <a:rPr lang="cs-CZ" sz="2590" b="1" dirty="0"/>
              <a:t>Princip hamaky: </a:t>
            </a:r>
            <a:endParaRPr dirty="0"/>
          </a:p>
          <a:p>
            <a:pPr marL="914400" lvl="1" indent="-3695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000" dirty="0"/>
              <a:t>významný pro zachování kontinence</a:t>
            </a:r>
            <a:endParaRPr sz="2000" dirty="0"/>
          </a:p>
          <a:p>
            <a:pPr marL="914400" lvl="1" indent="-3695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000" dirty="0"/>
              <a:t>urethra podpírána strukturami, </a:t>
            </a:r>
            <a:r>
              <a:rPr lang="cs-CZ" sz="2000" dirty="0" smtClean="0"/>
              <a:t>které </a:t>
            </a:r>
            <a:r>
              <a:rPr lang="cs-CZ" sz="2000" dirty="0"/>
              <a:t>znemožní odtok moči při zvýšení nitrobřišního tlaku</a:t>
            </a:r>
            <a:endParaRPr sz="20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7d8c14688_0_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Podpůrný a závěsný aparát malé pánve</a:t>
            </a:r>
            <a:endParaRPr/>
          </a:p>
        </p:txBody>
      </p:sp>
      <p:sp>
        <p:nvSpPr>
          <p:cNvPr id="109" name="Google Shape;109;ga7d8c14688_0_28"/>
          <p:cNvSpPr txBox="1">
            <a:spLocks noGrp="1"/>
          </p:cNvSpPr>
          <p:nvPr>
            <p:ph type="body" idx="1"/>
          </p:nvPr>
        </p:nvSpPr>
        <p:spPr>
          <a:xfrm>
            <a:off x="838200" y="16908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cs-CZ" sz="2220" dirty="0"/>
              <a:t>3 úrovně funkční celky (levels) - podle pochvy</a:t>
            </a:r>
            <a:endParaRPr dirty="0"/>
          </a:p>
          <a:p>
            <a:pPr marL="68580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cs-CZ" sz="2220" b="1" dirty="0"/>
              <a:t>I. level</a:t>
            </a:r>
            <a:endParaRPr sz="2220" b="1" dirty="0"/>
          </a:p>
          <a:p>
            <a:pPr marL="1143000" lvl="2" indent="-2552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220" dirty="0"/>
              <a:t>ukotvení kraniální části pochvy kardinálními a sakrouterinními vazy</a:t>
            </a:r>
            <a:endParaRPr sz="2220" dirty="0"/>
          </a:p>
          <a:p>
            <a:pPr marL="1143000" lvl="2" indent="-2552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220" dirty="0"/>
              <a:t>defekt = sestup dělohy</a:t>
            </a:r>
            <a:endParaRPr sz="2220" dirty="0"/>
          </a:p>
          <a:p>
            <a:pPr marL="68580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cs-CZ" sz="2220" b="1" dirty="0"/>
              <a:t>II. level</a:t>
            </a:r>
            <a:endParaRPr sz="2220" b="1" dirty="0"/>
          </a:p>
          <a:p>
            <a:pPr marL="1143000" lvl="2" indent="-2552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220" dirty="0"/>
              <a:t>střední část pochvy vpředu fixuje m</a:t>
            </a:r>
            <a:r>
              <a:rPr lang="cs-CZ" sz="2220" dirty="0" smtClean="0"/>
              <a:t>. levator</a:t>
            </a:r>
            <a:r>
              <a:rPr lang="cs-CZ" sz="2220" dirty="0"/>
              <a:t>, částečně i vzadu (tvar motýl)</a:t>
            </a:r>
            <a:endParaRPr sz="2220" dirty="0"/>
          </a:p>
          <a:p>
            <a:pPr marL="1143000" lvl="2" indent="-2552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220" dirty="0"/>
              <a:t>zesílená část endopelvické fascie (</a:t>
            </a:r>
            <a:r>
              <a:rPr lang="cs-CZ" sz="2220" dirty="0" err="1"/>
              <a:t>arcus</a:t>
            </a:r>
            <a:r>
              <a:rPr lang="cs-CZ" sz="2220" dirty="0"/>
              <a:t> </a:t>
            </a:r>
            <a:r>
              <a:rPr lang="cs-CZ" sz="2220" dirty="0" err="1"/>
              <a:t>tendineus</a:t>
            </a:r>
            <a:r>
              <a:rPr lang="cs-CZ" sz="2220" dirty="0"/>
              <a:t> </a:t>
            </a:r>
            <a:r>
              <a:rPr lang="cs-CZ" sz="2220" dirty="0" err="1"/>
              <a:t>fasciae</a:t>
            </a:r>
            <a:r>
              <a:rPr lang="cs-CZ" sz="2220" dirty="0"/>
              <a:t> pelvis)</a:t>
            </a:r>
            <a:endParaRPr sz="2220" dirty="0"/>
          </a:p>
          <a:p>
            <a:pPr marL="1143000" lvl="2" indent="-2552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220" dirty="0"/>
              <a:t>defekt = vepředu cystokéla (možný rozvoj stresové inkontinence), vzadu rektokéla</a:t>
            </a:r>
            <a:endParaRPr sz="2220" dirty="0"/>
          </a:p>
          <a:p>
            <a:pPr marL="68580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cs-CZ" sz="2220" b="1" dirty="0"/>
              <a:t>III. level</a:t>
            </a:r>
            <a:endParaRPr sz="2220" b="1" dirty="0"/>
          </a:p>
          <a:p>
            <a:pPr marL="1143000" lvl="2" indent="-255269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220"/>
              <a:buChar char="•"/>
            </a:pPr>
            <a:r>
              <a:rPr lang="cs-CZ" sz="2220" dirty="0"/>
              <a:t>nad hymenálním prstencem, kaudální část pochvy, kotvená k diaphragma urogenitale</a:t>
            </a:r>
            <a:endParaRPr sz="2220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a7d8c14688_0_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/>
              <a:t>Podpůrný a závěsný aparát malé pánve</a:t>
            </a:r>
            <a:endParaRPr/>
          </a:p>
        </p:txBody>
      </p:sp>
      <p:pic>
        <p:nvPicPr>
          <p:cNvPr id="115" name="Google Shape;115;ga7d8c14688_0_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4024" y="2606231"/>
            <a:ext cx="6367974" cy="4656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a7d8c14688_0_33" descr="Pelvic Organ Prolapse: Introduction, Nonsurgical Management, and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342" y="2201417"/>
            <a:ext cx="5959619" cy="4656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a7d8c14688_0_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Mechanismus </a:t>
            </a:r>
            <a:r>
              <a:rPr lang="cs-CZ" dirty="0" smtClean="0"/>
              <a:t>mikce</a:t>
            </a:r>
            <a:endParaRPr dirty="0"/>
          </a:p>
        </p:txBody>
      </p:sp>
      <p:sp>
        <p:nvSpPr>
          <p:cNvPr id="122" name="Google Shape;122;ga7d8c14688_0_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63059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dirty="0" smtClean="0"/>
              <a:t>základem mechanismu mikce je mikční reflex:</a:t>
            </a:r>
          </a:p>
          <a:p>
            <a:pPr lvl="1">
              <a:spcBef>
                <a:spcPts val="1000"/>
              </a:spcBef>
            </a:pPr>
            <a:r>
              <a:rPr lang="cs-CZ" sz="2000" dirty="0" smtClean="0"/>
              <a:t>Nárůst objemu moči </a:t>
            </a:r>
            <a:r>
              <a:rPr lang="cs-CZ" sz="2000" dirty="0" smtClean="0">
                <a:sym typeface="Wingdings" pitchFamily="2" charset="2"/>
              </a:rPr>
              <a:t> mechanoreceptory ve stěně MM  aferentní vlákna  centrum reflexu v s</a:t>
            </a:r>
            <a:r>
              <a:rPr lang="cs-CZ" sz="2000" dirty="0" smtClean="0"/>
              <a:t>akrální míše (</a:t>
            </a:r>
            <a:r>
              <a:rPr lang="cs-CZ" sz="2000" dirty="0" err="1" smtClean="0"/>
              <a:t>Onufovo</a:t>
            </a:r>
            <a:r>
              <a:rPr lang="cs-CZ" sz="2000" dirty="0" smtClean="0"/>
              <a:t> jádro) </a:t>
            </a:r>
            <a:r>
              <a:rPr lang="cs-CZ" sz="2000" dirty="0" smtClean="0">
                <a:sym typeface="Wingdings" pitchFamily="2" charset="2"/>
              </a:rPr>
              <a:t> eferentní vlákna (parasympatikus)  stah detrusoru (hlavní sval stěny MM), relaxace m. sphincter urethrae </a:t>
            </a:r>
            <a:r>
              <a:rPr lang="cs-CZ" sz="2000" dirty="0" err="1" smtClean="0">
                <a:sym typeface="Wingdings" pitchFamily="2" charset="2"/>
              </a:rPr>
              <a:t>int</a:t>
            </a:r>
            <a:r>
              <a:rPr lang="cs-CZ" sz="2000" dirty="0" smtClean="0">
                <a:sym typeface="Wingdings" pitchFamily="2" charset="2"/>
              </a:rPr>
              <a:t>.</a:t>
            </a:r>
          </a:p>
          <a:p>
            <a:pPr lvl="1">
              <a:spcBef>
                <a:spcPts val="1000"/>
              </a:spcBef>
            </a:pPr>
            <a:r>
              <a:rPr lang="cs-CZ" sz="2000" dirty="0" smtClean="0">
                <a:sym typeface="Wingdings" pitchFamily="2" charset="2"/>
              </a:rPr>
              <a:t>Regulace z vyšších center (mozek, vliv vůle na oddálení močení)</a:t>
            </a:r>
            <a:endParaRPr lang="cs-CZ" sz="200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cs-CZ" dirty="0" smtClean="0"/>
              <a:t>regulace</a:t>
            </a:r>
            <a:r>
              <a:rPr lang="cs-CZ" dirty="0"/>
              <a:t>: centrální i periferní nervový systém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000" dirty="0"/>
              <a:t>sympatikus: hlavně udržení moče; </a:t>
            </a:r>
            <a:r>
              <a:rPr lang="cs-CZ" sz="2000" dirty="0" smtClean="0"/>
              <a:t>parasympatikus: hlavně aktivace močení</a:t>
            </a: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cs-CZ" sz="2000" dirty="0" smtClean="0"/>
              <a:t>regulační, hlavně inhibiční vliv vyšších center</a:t>
            </a:r>
            <a:endParaRPr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wikiskripta.eu/images/b/bd/Mikce_sch%C3%A9m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1048" y="0"/>
            <a:ext cx="5149905" cy="68580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63236" y="249382"/>
            <a:ext cx="2579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Popis aktivace mikce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1812</Words>
  <Application>Microsoft Office PowerPoint</Application>
  <PresentationFormat>Vlastní</PresentationFormat>
  <Paragraphs>274</Paragraphs>
  <Slides>37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Office</vt:lpstr>
      <vt:lpstr>Gynekologická urologie</vt:lpstr>
      <vt:lpstr>Snímek 2</vt:lpstr>
      <vt:lpstr>obsah</vt:lpstr>
      <vt:lpstr>Fyziologie mikce</vt:lpstr>
      <vt:lpstr>Anatomické předpoklady kontinence</vt:lpstr>
      <vt:lpstr>Podpůrný a závěsný aparát malé pánve</vt:lpstr>
      <vt:lpstr>Podpůrný a závěsný aparát malé pánve</vt:lpstr>
      <vt:lpstr>Mechanismus mikce</vt:lpstr>
      <vt:lpstr>Snímek 9</vt:lpstr>
      <vt:lpstr>Příčiny poruch funkce dolních močových cest</vt:lpstr>
      <vt:lpstr>Základní termíny</vt:lpstr>
      <vt:lpstr>Epidemiologie</vt:lpstr>
      <vt:lpstr>Klasifikace inkontinence</vt:lpstr>
      <vt:lpstr>Snímek 14</vt:lpstr>
      <vt:lpstr>Snímek 15</vt:lpstr>
      <vt:lpstr>Snímek 16</vt:lpstr>
      <vt:lpstr>Snímek 17</vt:lpstr>
      <vt:lpstr>Diagnostické metody v urogynekologii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  <vt:lpstr>Snímek 26</vt:lpstr>
      <vt:lpstr>Terapie inkontinence moči</vt:lpstr>
      <vt:lpstr>Léčba urgence a urgentní inkontinence</vt:lpstr>
      <vt:lpstr>Snímek 29</vt:lpstr>
      <vt:lpstr>Léčba stresové inkontinence</vt:lpstr>
      <vt:lpstr>Snímek 31</vt:lpstr>
      <vt:lpstr>Léčba stresové inkontinence</vt:lpstr>
      <vt:lpstr>Snímek 33</vt:lpstr>
      <vt:lpstr>Snímek 34</vt:lpstr>
      <vt:lpstr>Snímek 35</vt:lpstr>
      <vt:lpstr>Snímek 36</vt:lpstr>
      <vt:lpstr>Hlavní použité zdroje: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Gynekologická urologie</dc:title>
  <dc:creator>Ondřej Vošta</dc:creator>
  <cp:lastModifiedBy>Ondra</cp:lastModifiedBy>
  <cp:revision>110</cp:revision>
  <dcterms:created xsi:type="dcterms:W3CDTF">2020-07-21T16:33:10Z</dcterms:created>
  <dcterms:modified xsi:type="dcterms:W3CDTF">2020-12-27T18:08:59Z</dcterms:modified>
</cp:coreProperties>
</file>