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1CAB3634-69E1-4E1C-AF8D-1F5E16B1315C}" type="datetimeFigureOut">
              <a:rPr lang="cs-CZ" smtClean="0"/>
              <a:t>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3362060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CAB3634-69E1-4E1C-AF8D-1F5E16B1315C}" type="datetimeFigureOut">
              <a:rPr lang="cs-CZ" smtClean="0"/>
              <a:t>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4169186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CAB3634-69E1-4E1C-AF8D-1F5E16B1315C}" type="datetimeFigureOut">
              <a:rPr lang="cs-CZ" smtClean="0"/>
              <a:t>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2653976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CAB3634-69E1-4E1C-AF8D-1F5E16B1315C}" type="datetimeFigureOut">
              <a:rPr lang="cs-CZ" smtClean="0"/>
              <a:t>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182677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1CAB3634-69E1-4E1C-AF8D-1F5E16B1315C}" type="datetimeFigureOut">
              <a:rPr lang="cs-CZ" smtClean="0"/>
              <a:t>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673615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CAB3634-69E1-4E1C-AF8D-1F5E16B1315C}" type="datetimeFigureOut">
              <a:rPr lang="cs-CZ" smtClean="0"/>
              <a:t>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2513626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CAB3634-69E1-4E1C-AF8D-1F5E16B1315C}" type="datetimeFigureOut">
              <a:rPr lang="cs-CZ" smtClean="0"/>
              <a:t>7.10.2020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790458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CAB3634-69E1-4E1C-AF8D-1F5E16B1315C}" type="datetimeFigureOut">
              <a:rPr lang="cs-CZ" smtClean="0"/>
              <a:t>7.10.2020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1844697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CAB3634-69E1-4E1C-AF8D-1F5E16B1315C}" type="datetimeFigureOut">
              <a:rPr lang="cs-CZ" smtClean="0"/>
              <a:t>7.10.2020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49642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CAB3634-69E1-4E1C-AF8D-1F5E16B1315C}" type="datetimeFigureOut">
              <a:rPr lang="cs-CZ" smtClean="0"/>
              <a:t>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27982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CAB3634-69E1-4E1C-AF8D-1F5E16B1315C}" type="datetimeFigureOut">
              <a:rPr lang="cs-CZ" smtClean="0"/>
              <a:t>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EE83B9B-722A-4CE3-8B7E-ECAB0460BD3A}" type="slidenum">
              <a:rPr lang="cs-CZ" smtClean="0"/>
              <a:t>‹#›</a:t>
            </a:fld>
            <a:endParaRPr lang="cs-CZ"/>
          </a:p>
        </p:txBody>
      </p:sp>
    </p:spTree>
    <p:extLst>
      <p:ext uri="{BB962C8B-B14F-4D97-AF65-F5344CB8AC3E}">
        <p14:creationId xmlns:p14="http://schemas.microsoft.com/office/powerpoint/2010/main" val="1942382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B3634-69E1-4E1C-AF8D-1F5E16B1315C}" type="datetimeFigureOut">
              <a:rPr lang="cs-CZ" smtClean="0"/>
              <a:t>7.10.2020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83B9B-722A-4CE3-8B7E-ECAB0460BD3A}" type="slidenum">
              <a:rPr lang="cs-CZ" smtClean="0"/>
              <a:t>‹#›</a:t>
            </a:fld>
            <a:endParaRPr lang="cs-CZ"/>
          </a:p>
        </p:txBody>
      </p:sp>
    </p:spTree>
    <p:extLst>
      <p:ext uri="{BB962C8B-B14F-4D97-AF65-F5344CB8AC3E}">
        <p14:creationId xmlns:p14="http://schemas.microsoft.com/office/powerpoint/2010/main" val="15912417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Nadpis 1"/>
          <p:cNvSpPr>
            <a:spLocks noGrp="1"/>
          </p:cNvSpPr>
          <p:nvPr>
            <p:ph type="title"/>
          </p:nvPr>
        </p:nvSpPr>
        <p:spPr/>
        <p:txBody>
          <a:bodyPr/>
          <a:lstStyle/>
          <a:p>
            <a:r>
              <a:rPr lang="cs-CZ" smtClean="0"/>
              <a:t> 2. cvičení - typologie MBTI</a:t>
            </a:r>
          </a:p>
        </p:txBody>
      </p:sp>
      <p:sp>
        <p:nvSpPr>
          <p:cNvPr id="91138" name="Zástupný symbol pro obsah 2"/>
          <p:cNvSpPr>
            <a:spLocks noGrp="1"/>
          </p:cNvSpPr>
          <p:nvPr>
            <p:ph idx="1"/>
          </p:nvPr>
        </p:nvSpPr>
        <p:spPr>
          <a:xfrm>
            <a:off x="1981200" y="1600200"/>
            <a:ext cx="8229600" cy="4852988"/>
          </a:xfrm>
        </p:spPr>
        <p:txBody>
          <a:bodyPr>
            <a:normAutofit lnSpcReduction="10000"/>
          </a:bodyPr>
          <a:lstStyle/>
          <a:p>
            <a:r>
              <a:rPr lang="cs-CZ" smtClean="0"/>
              <a:t>Introverze x extroverze </a:t>
            </a:r>
          </a:p>
          <a:p>
            <a:pPr lvl="1"/>
            <a:r>
              <a:rPr lang="cs-CZ" smtClean="0"/>
              <a:t>tato škála ukazuje na to, kam je orientována naše mentální energie</a:t>
            </a:r>
          </a:p>
          <a:p>
            <a:r>
              <a:rPr lang="cs-CZ" smtClean="0"/>
              <a:t>Intuice x smysly   </a:t>
            </a:r>
          </a:p>
          <a:p>
            <a:pPr lvl="1"/>
            <a:r>
              <a:rPr lang="cs-CZ" smtClean="0"/>
              <a:t>tato škála nám řekne něco o tom, jakým způsobem vnímáme, jak sbíráme informace</a:t>
            </a:r>
          </a:p>
          <a:p>
            <a:r>
              <a:rPr lang="cs-CZ" smtClean="0"/>
              <a:t>Myšlení x cítění </a:t>
            </a:r>
          </a:p>
          <a:p>
            <a:pPr lvl="1"/>
            <a:r>
              <a:rPr lang="cs-CZ" smtClean="0"/>
              <a:t>tato škála ukazuje na to, jak uvažujeme, vyhodnocujeme informace  a děláme závěry</a:t>
            </a:r>
          </a:p>
          <a:p>
            <a:r>
              <a:rPr lang="cs-CZ" smtClean="0"/>
              <a:t>Usuzování x vnímání  </a:t>
            </a:r>
          </a:p>
          <a:p>
            <a:pPr lvl="1"/>
            <a:r>
              <a:rPr lang="cs-CZ" smtClean="0"/>
              <a:t>Škála popisuje, jaký je náš životní styl, jak přistupujeme k tomu, čím nás obklopuje svět.  </a:t>
            </a:r>
          </a:p>
        </p:txBody>
      </p:sp>
    </p:spTree>
    <p:extLst>
      <p:ext uri="{BB962C8B-B14F-4D97-AF65-F5344CB8AC3E}">
        <p14:creationId xmlns:p14="http://schemas.microsoft.com/office/powerpoint/2010/main" val="61753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Nadpis 1"/>
          <p:cNvSpPr>
            <a:spLocks noGrp="1"/>
          </p:cNvSpPr>
          <p:nvPr>
            <p:ph type="title"/>
          </p:nvPr>
        </p:nvSpPr>
        <p:spPr/>
        <p:txBody>
          <a:bodyPr/>
          <a:lstStyle/>
          <a:p>
            <a:r>
              <a:rPr lang="cs-CZ" smtClean="0"/>
              <a:t>ISFP – Skladatel</a:t>
            </a:r>
          </a:p>
        </p:txBody>
      </p:sp>
      <p:sp>
        <p:nvSpPr>
          <p:cNvPr id="3" name="Zástupný symbol pro obsah 2"/>
          <p:cNvSpPr>
            <a:spLocks noGrp="1"/>
          </p:cNvSpPr>
          <p:nvPr>
            <p:ph idx="1"/>
          </p:nvPr>
        </p:nvSpPr>
        <p:spPr>
          <a:xfrm>
            <a:off x="1981200" y="1600200"/>
            <a:ext cx="8229600" cy="5068888"/>
          </a:xfrm>
        </p:spPr>
        <p:txBody>
          <a:bodyPr rtlCol="0">
            <a:normAutofit fontScale="55000" lnSpcReduction="20000"/>
          </a:bodyPr>
          <a:lstStyle/>
          <a:p>
            <a:pPr>
              <a:buFont typeface="Wingdings 3" charset="2"/>
              <a:buChar char=""/>
              <a:defRPr/>
            </a:pPr>
            <a:r>
              <a:rPr lang="cs-CZ" dirty="0" smtClean="0">
                <a:solidFill>
                  <a:schemeClr val="tx1">
                    <a:lumMod val="75000"/>
                    <a:lumOff val="25000"/>
                  </a:schemeClr>
                </a:solidFill>
              </a:rPr>
              <a:t>Vystupuje a jedná jako člověk  • jemný, skromný, hovořící tlumeně • uvolněný, přístupný a vycházející vstříc • nečinící si jakékoliv nároky a  skutečně neasertivní • citlivý, starostlivý, milovník legrace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vyhýbat se jakýmkoliv střetům a konfrontacím • být vlídný, nenásilný a spolupracující • důraz klást na to, že to může být ku prospěchu jiných lidí • dělat  švandu a užívat si jí spolu s ním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jako ryba ve vodě se cítí v profesích, které vyžadují rychlé rozhodování, jsou bohaté na akci a kde si sám může zvolit vlastní prostředky i způsob, jak zareaguje. Potřebuje autonomii a samostatnost. Uspěje rovněž v povoláních, kde může uplatnit svou skutečně výjimečnou senzitivitu i smysl pro detail. Typická jsou nejrůznější řemesla, práce se stroji a nástroji všeho druhu, ale ne pouze ve smyslu ovládání, nýbrž v jejich mistrném a svobodomyslném zvládnutí. Velmi často to bývají i různé umělecké obory; množství umělců s kódem ISFP je až překvapující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praktický lékař, pracovní terapeut, malíř pokojů, zahradník, masér, pracovník péče/služeb zákazníkům, módní návrhář, kuchař, pomocný právník/sekretářka právníka, geodet, degustátor, zdravotní sestra, dentista, pracovník cestovní kanceláře, pečovatel, poradce pro alkoholiky a narkomany, požárník, příslušník speciálních jednotek, reportážní fotograf, hazardní hráč</a:t>
            </a:r>
            <a:endParaRPr lang="cs-CZ" dirty="0">
              <a:solidFill>
                <a:schemeClr val="tx1">
                  <a:lumMod val="75000"/>
                  <a:lumOff val="25000"/>
                </a:schemeClr>
              </a:solidFill>
            </a:endParaRPr>
          </a:p>
        </p:txBody>
      </p:sp>
    </p:spTree>
    <p:extLst>
      <p:ext uri="{BB962C8B-B14F-4D97-AF65-F5344CB8AC3E}">
        <p14:creationId xmlns:p14="http://schemas.microsoft.com/office/powerpoint/2010/main" val="1851940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Nadpis 1"/>
          <p:cNvSpPr>
            <a:spLocks noGrp="1"/>
          </p:cNvSpPr>
          <p:nvPr>
            <p:ph type="title"/>
          </p:nvPr>
        </p:nvSpPr>
        <p:spPr/>
        <p:txBody>
          <a:bodyPr/>
          <a:lstStyle/>
          <a:p>
            <a:r>
              <a:rPr lang="cs-CZ" smtClean="0"/>
              <a:t>ISTP-  Ten, co se vyzná</a:t>
            </a:r>
          </a:p>
        </p:txBody>
      </p:sp>
      <p:sp>
        <p:nvSpPr>
          <p:cNvPr id="3" name="Zástupný symbol pro obsah 2"/>
          <p:cNvSpPr>
            <a:spLocks noGrp="1"/>
          </p:cNvSpPr>
          <p:nvPr>
            <p:ph idx="1"/>
          </p:nvPr>
        </p:nvSpPr>
        <p:spPr>
          <a:xfrm>
            <a:off x="1981200" y="1600201"/>
            <a:ext cx="8229600" cy="5141913"/>
          </a:xfrm>
        </p:spPr>
        <p:txBody>
          <a:bodyPr rtlCol="0">
            <a:normAutofit fontScale="55000" lnSpcReduction="20000"/>
          </a:bodyPr>
          <a:lstStyle/>
          <a:p>
            <a:pPr>
              <a:buFont typeface="Wingdings 3" charset="2"/>
              <a:buChar char=""/>
              <a:defRPr/>
            </a:pPr>
            <a:r>
              <a:rPr lang="cs-CZ" dirty="0" smtClean="0">
                <a:solidFill>
                  <a:schemeClr val="tx1">
                    <a:lumMod val="75000"/>
                    <a:lumOff val="25000"/>
                  </a:schemeClr>
                </a:solidFill>
              </a:rPr>
              <a:t>Vystupuje a jedná jako člověk  • tichý, nezávislý a aktivní • nestranný, neemocionální, klidný • zvídavý, realistický a analytický • pohodlně a účelně oblečený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vyvarovat se citového naléhání – užívat čistou logiku • respektovat jeho soukromí a za žádnou cenu  nevnucovat jakékoliv důvěrnosti • pečlivě naslouchat a poskytnout mu čas k promyšlení věcí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dost často „nezapadá“, ovšem v tom, co mu sedne, je nepřekonatelný. Je úspěšný v tom, co prověřuje jeho inteligenci, zručnost a odvahu. Jeho duch je zaměřen spíše řemeslně než vědecky. Dobře se uplatní v zaměstnáních, které se zabývají spíše věcnými a fyzickými záležitostmi než stránkou lidskou – výrobní útvary, účtárny, kontrola jakosti a pochopitelně také veškeré profese, kde se používá nějaké nářadí, stroje. Jako ryba ve vodě bude v profesích, které vyžadují rychlé rozhodování, jsou bohaté na akci a kde si sám může zvolit vlastní prostředky i způsob, jak zareaguje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programátor, pilot, policista, vývojář softwaru, manažer informačních služeb, pomocný právník/sekretářka právníka, pracovník zdravotní techniky na pohotovosti, kreslíř/grafik, soukromé očko/ vyšetřovatel, hasič, správce golfového hřiště, lékárník/farmaceut, trenér zvířat, statistik, projektant, finanční analytik, technolog, konstruktér, traumatolog, hodinář, mechanik, hudebník, chirurg, příslušník speciálních jednotek, reportážní fotograf, hazardní hráč</a:t>
            </a:r>
            <a:endParaRPr lang="cs-CZ" dirty="0">
              <a:solidFill>
                <a:schemeClr val="tx1">
                  <a:lumMod val="75000"/>
                  <a:lumOff val="25000"/>
                </a:schemeClr>
              </a:solidFill>
            </a:endParaRPr>
          </a:p>
        </p:txBody>
      </p:sp>
    </p:spTree>
    <p:extLst>
      <p:ext uri="{BB962C8B-B14F-4D97-AF65-F5344CB8AC3E}">
        <p14:creationId xmlns:p14="http://schemas.microsoft.com/office/powerpoint/2010/main" val="1221353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Nadpis 1"/>
          <p:cNvSpPr>
            <a:spLocks noGrp="1"/>
          </p:cNvSpPr>
          <p:nvPr>
            <p:ph type="title"/>
          </p:nvPr>
        </p:nvSpPr>
        <p:spPr/>
        <p:txBody>
          <a:bodyPr/>
          <a:lstStyle/>
          <a:p>
            <a:r>
              <a:rPr lang="cs-CZ" smtClean="0"/>
              <a:t>ESFP -  Účinkující</a:t>
            </a:r>
          </a:p>
        </p:txBody>
      </p:sp>
      <p:sp>
        <p:nvSpPr>
          <p:cNvPr id="3" name="Zástupný symbol pro obsah 2"/>
          <p:cNvSpPr>
            <a:spLocks noGrp="1"/>
          </p:cNvSpPr>
          <p:nvPr>
            <p:ph idx="1"/>
          </p:nvPr>
        </p:nvSpPr>
        <p:spPr>
          <a:xfrm>
            <a:off x="1981200" y="1600200"/>
            <a:ext cx="8229600" cy="5257800"/>
          </a:xfrm>
        </p:spPr>
        <p:txBody>
          <a:bodyPr rtlCol="0">
            <a:normAutofit fontScale="55000" lnSpcReduction="20000"/>
          </a:bodyPr>
          <a:lstStyle/>
          <a:p>
            <a:pPr>
              <a:buFont typeface="Wingdings 3" charset="2"/>
              <a:buChar char=""/>
              <a:defRPr/>
            </a:pPr>
            <a:r>
              <a:rPr lang="cs-CZ" dirty="0" smtClean="0">
                <a:solidFill>
                  <a:schemeClr val="tx1">
                    <a:lumMod val="75000"/>
                    <a:lumOff val="25000"/>
                  </a:schemeClr>
                </a:solidFill>
              </a:rPr>
              <a:t>Vystupuje a jedná jako člověk  • přátelský, přístupný, bezproblémový • energický, hovorný, hravý • zvědavý, popudlivý, spontánní • vyjadřuje svůj zájem o druhé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být přátelský a přímočarý • klást důraz na pomoc ostatním • být pohotový! Rozumným požadavkům briskně vyhovět • apelovat na jeho “zdravý rozum“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hodí se pro profese, kde může být mezi lidmi a kde je to současně trochu dramatické – např. propagace, public relations, zdravotnictví, záchranáři nebo přímo v oblasti dramatického a interpretačního umění. Jeho doménou je rovněž svět obchodu, prodeje (zejména hmatatelných produktů) a organizování. „Učené“ a teoretické oblasti a záležitosti nejsou pro něj, rozhodně neztělesňuje typ badatele. Jako ryba ve vodě bude v profesích, které vyžadují rychlé rozhodování, jsou bohaté na akci a kde si sám může zvolit vlastní prostředky i způsob, jak zareaguje. Uspěje pochopitelně rovněž v povoláních obnášejících práci se stroji a nástroji všeho druhu.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zubní sestra, učitelka v mateřské škole, nebo nižším stupni školy základní, fyzioterapeut, obchodník se sportovním vybavením, pořadatel/ organizátor akcí, herec/pódiový umělec, veterinář, pečovatel, sociální pracovník, pracovní terapeut, specialista pro vztahy s veřejností, technik na radiologii, cestovní průvodce/pracovník cestovní kanceláře, požárník, příslušník speciálních jednotek, reportážní f</a:t>
            </a:r>
            <a:endParaRPr lang="cs-CZ" dirty="0">
              <a:solidFill>
                <a:schemeClr val="tx1">
                  <a:lumMod val="75000"/>
                  <a:lumOff val="25000"/>
                </a:schemeClr>
              </a:solidFill>
            </a:endParaRPr>
          </a:p>
        </p:txBody>
      </p:sp>
    </p:spTree>
    <p:extLst>
      <p:ext uri="{BB962C8B-B14F-4D97-AF65-F5344CB8AC3E}">
        <p14:creationId xmlns:p14="http://schemas.microsoft.com/office/powerpoint/2010/main" val="552292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Nadpis 1"/>
          <p:cNvSpPr>
            <a:spLocks noGrp="1"/>
          </p:cNvSpPr>
          <p:nvPr>
            <p:ph type="title"/>
          </p:nvPr>
        </p:nvSpPr>
        <p:spPr/>
        <p:txBody>
          <a:bodyPr/>
          <a:lstStyle/>
          <a:p>
            <a:r>
              <a:rPr lang="cs-CZ" smtClean="0"/>
              <a:t>ESTP -  Propagátor</a:t>
            </a:r>
          </a:p>
        </p:txBody>
      </p:sp>
      <p:sp>
        <p:nvSpPr>
          <p:cNvPr id="3" name="Zástupný symbol pro obsah 2"/>
          <p:cNvSpPr>
            <a:spLocks noGrp="1"/>
          </p:cNvSpPr>
          <p:nvPr>
            <p:ph idx="1"/>
          </p:nvPr>
        </p:nvSpPr>
        <p:spPr>
          <a:xfrm>
            <a:off x="1981200" y="1600200"/>
            <a:ext cx="8229600" cy="5068888"/>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společenský, hovorný, energický • spontánní, impulsivní, rád se směje • všímavý až  obezřetný • zvídavý, aktivní • rychle se začne nudit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být veselý, akční a z ničeho nedělat velkou vědu • nabízet praktické a pragmatické návrhy a  řešení • být přesný a jednat přímo • jeho žertíky si nebrat osobně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Je ideálním vyjednavačem, umí „prodat své zboží“. Jako ryba ve vodě se cítí v profesích, které vyžadují rychlé rozhodování, jsou bohaté na akci a kde si sám může zvolit vlastní prostředky i způsob, jak zareaguje. Uspěje pochopitelně rovněž v povoláních obnášejících práci se stroji a nástroji všeho druhu.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technik lékařské techniky na pohotovosti, obchodník se sportovním vybavením, makléř, dozorce v nápravném zařízení, sportovní lékař, pojišťovací agent, stavební inženýr, podnikatel, soukromý vyšetřovatel, cestovní průvodce, profesionální sportovec/trenér, obchodní jednatel, tvůrce elektronických her, stavební podnikatel, požárník, příslušník speciálních jednotek, reportážní fotograf, hazardní hr</a:t>
            </a:r>
            <a:endParaRPr lang="cs-CZ" dirty="0">
              <a:solidFill>
                <a:schemeClr val="tx1">
                  <a:lumMod val="75000"/>
                  <a:lumOff val="25000"/>
                </a:schemeClr>
              </a:solidFill>
            </a:endParaRPr>
          </a:p>
        </p:txBody>
      </p:sp>
    </p:spTree>
    <p:extLst>
      <p:ext uri="{BB962C8B-B14F-4D97-AF65-F5344CB8AC3E}">
        <p14:creationId xmlns:p14="http://schemas.microsoft.com/office/powerpoint/2010/main" val="3872405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Nadpis 1"/>
          <p:cNvSpPr>
            <a:spLocks noGrp="1"/>
          </p:cNvSpPr>
          <p:nvPr>
            <p:ph type="title"/>
          </p:nvPr>
        </p:nvSpPr>
        <p:spPr/>
        <p:txBody>
          <a:bodyPr/>
          <a:lstStyle/>
          <a:p>
            <a:r>
              <a:rPr lang="cs-CZ" smtClean="0"/>
              <a:t>ISTJ -  Inspektor</a:t>
            </a:r>
          </a:p>
        </p:txBody>
      </p:sp>
      <p:sp>
        <p:nvSpPr>
          <p:cNvPr id="3" name="Zástupný symbol pro obsah 2"/>
          <p:cNvSpPr>
            <a:spLocks noGrp="1"/>
          </p:cNvSpPr>
          <p:nvPr>
            <p:ph idx="1"/>
          </p:nvPr>
        </p:nvSpPr>
        <p:spPr>
          <a:xfrm>
            <a:off x="1981200" y="1600200"/>
            <a:ext cx="8229600" cy="4852988"/>
          </a:xfrm>
        </p:spPr>
        <p:txBody>
          <a:bodyPr rtlCol="0">
            <a:normAutofit fontScale="55000" lnSpcReduction="20000"/>
          </a:bodyPr>
          <a:lstStyle/>
          <a:p>
            <a:pPr>
              <a:buFont typeface="Wingdings 3" charset="2"/>
              <a:buChar char=""/>
              <a:defRPr/>
            </a:pPr>
            <a:r>
              <a:rPr lang="cs-CZ" dirty="0" smtClean="0">
                <a:solidFill>
                  <a:schemeClr val="tx1">
                    <a:lumMod val="75000"/>
                    <a:lumOff val="25000"/>
                  </a:schemeClr>
                </a:solidFill>
              </a:rPr>
              <a:t>Vystupuje a jedná jako člověk  • tichý, pozorný a uzavřený • obezřetný, cílevědomý, pilně pracující • vážný, puntičkářský a velmi doslovný • upravený, konzervativní, oblečený neokázale</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být připraven, návrhy a myšlenky prezentovat postupně • poskytovat mu  dostatek času, aby se mohl přizpůsobit změnám • důraz klást na praktický přínos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jeho vlastnosti jej předurčují k povoláním, kde se jedná o něco konkrétního a praktického, kde je třeba zorientovat se a vnést pořádek do čísel, informací a dat různého druhu. V krizových situacích zachovává klid, plánuje dopředu, připravuje se na dny příští. V mnohém, co dělá, se opírá o zkušenosti vlastní i cizí. Je si vědom toho, že pro požadavky a rozmary trhu i zákazníků nemá smysl ani pochopení. Inspirace a tvořivost mu nejsou příliš blízké. Je přeurčen k postupu nahoru.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šéf tiskového oddělení, voják, meteorolog, správce databází, správce zdravotnického zařízení, pomocný právník/sekretářka právníka, účetní, agent s realitami, kolaudátor staveb, policejní detektiv, agronom, praktický lékař, výzkumník ve zdravotnictví, vedoucí administrativy, hodnotitel žádostí o úvěr, finančník, úředník, kontrolor, lékárník, skladník, zásobovač, rehabilitační pracovník, kronikář, zdravotník, učitel, vychovatel, auditor, stavební nebo strojní inženýr, berní úředník</a:t>
            </a:r>
            <a:endParaRPr lang="cs-CZ" dirty="0">
              <a:solidFill>
                <a:schemeClr val="tx1">
                  <a:lumMod val="75000"/>
                  <a:lumOff val="25000"/>
                </a:schemeClr>
              </a:solidFill>
            </a:endParaRPr>
          </a:p>
        </p:txBody>
      </p:sp>
    </p:spTree>
    <p:extLst>
      <p:ext uri="{BB962C8B-B14F-4D97-AF65-F5344CB8AC3E}">
        <p14:creationId xmlns:p14="http://schemas.microsoft.com/office/powerpoint/2010/main" val="18924563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Nadpis 1"/>
          <p:cNvSpPr>
            <a:spLocks noGrp="1"/>
          </p:cNvSpPr>
          <p:nvPr>
            <p:ph type="title"/>
          </p:nvPr>
        </p:nvSpPr>
        <p:spPr/>
        <p:txBody>
          <a:bodyPr/>
          <a:lstStyle/>
          <a:p>
            <a:r>
              <a:rPr lang="cs-CZ" smtClean="0"/>
              <a:t>ISFJ -  Ochránce</a:t>
            </a:r>
          </a:p>
        </p:txBody>
      </p:sp>
      <p:sp>
        <p:nvSpPr>
          <p:cNvPr id="3" name="Zástupný symbol pro obsah 2"/>
          <p:cNvSpPr>
            <a:spLocks noGrp="1"/>
          </p:cNvSpPr>
          <p:nvPr>
            <p:ph idx="1"/>
          </p:nvPr>
        </p:nvSpPr>
        <p:spPr/>
        <p:txBody>
          <a:bodyPr rtlCol="0">
            <a:normAutofit fontScale="70000" lnSpcReduction="20000"/>
          </a:bodyPr>
          <a:lstStyle/>
          <a:p>
            <a:pPr>
              <a:buFont typeface="Wingdings 3" charset="2"/>
              <a:buChar char=""/>
              <a:defRPr/>
            </a:pPr>
            <a:r>
              <a:rPr lang="cs-CZ" dirty="0" smtClean="0">
                <a:solidFill>
                  <a:schemeClr val="tx1">
                    <a:lumMod val="75000"/>
                    <a:lumOff val="25000"/>
                  </a:schemeClr>
                </a:solidFill>
              </a:rPr>
              <a:t>Vystupuje a jedná jako člověk  • tichý, uzavřený a skromný • pilně pracující, vážný, svědomitý • jemný, přemýšlivý a citlivý • pečlivě a pohodlně oblečený, barevně sladěný</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mluvit pomalu a jasně, respektovat jeho soukromí • nic neskrývat a podrobně rozvrhnout jednotlivé kroky a podrobnosti svých návrhů • dostát svým závazkům, být přesný a přemýšlivý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realizuje se v povoláních, kde může být prospěšný a nápomocný jiným lidem, zejména tam, kde jsou na něm nějakým způsobem závislí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praktický/ rodinný lékař, zdravotní sestra, dietní/geriatrická sestra, pečovatel, učitelka mateřské/základní/zvláštní školy, knihovník, archivář, malíř pokojů, pomocný právník/sekretářka právníka, poradce pro půjčky, pracovník péče o zákazníka, účetní, ekolog, pracovník v </a:t>
            </a:r>
            <a:r>
              <a:rPr lang="cs-CZ" dirty="0" err="1" smtClean="0">
                <a:solidFill>
                  <a:schemeClr val="tx1">
                    <a:lumMod val="75000"/>
                    <a:lumOff val="25000"/>
                  </a:schemeClr>
                </a:solidFill>
              </a:rPr>
              <a:t>hospicu</a:t>
            </a:r>
            <a:r>
              <a:rPr lang="cs-CZ" dirty="0" smtClean="0">
                <a:solidFill>
                  <a:schemeClr val="tx1">
                    <a:lumMod val="75000"/>
                    <a:lumOff val="25000"/>
                  </a:schemeClr>
                </a:solidFill>
              </a:rPr>
              <a:t>, manželský poradce, hospodský/ majitel restaurace, genealog, finančník, úředník, kontrolor, lékárník, skladník, zásobovač, rehabilitační pracovník, kronikář, zdravotník/ ošetřovatel, vychovatel</a:t>
            </a:r>
            <a:endParaRPr lang="cs-CZ" dirty="0">
              <a:solidFill>
                <a:schemeClr val="tx1">
                  <a:lumMod val="75000"/>
                  <a:lumOff val="25000"/>
                </a:schemeClr>
              </a:solidFill>
            </a:endParaRPr>
          </a:p>
        </p:txBody>
      </p:sp>
    </p:spTree>
    <p:extLst>
      <p:ext uri="{BB962C8B-B14F-4D97-AF65-F5344CB8AC3E}">
        <p14:creationId xmlns:p14="http://schemas.microsoft.com/office/powerpoint/2010/main" val="1598893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Nadpis 1"/>
          <p:cNvSpPr>
            <a:spLocks noGrp="1"/>
          </p:cNvSpPr>
          <p:nvPr>
            <p:ph type="title"/>
          </p:nvPr>
        </p:nvSpPr>
        <p:spPr/>
        <p:txBody>
          <a:bodyPr/>
          <a:lstStyle/>
          <a:p>
            <a:r>
              <a:rPr lang="cs-CZ" smtClean="0"/>
              <a:t>ESTJ  - Kontrolor</a:t>
            </a:r>
          </a:p>
        </p:txBody>
      </p:sp>
      <p:sp>
        <p:nvSpPr>
          <p:cNvPr id="3" name="Zástupný symbol pro obsah 2"/>
          <p:cNvSpPr>
            <a:spLocks noGrp="1"/>
          </p:cNvSpPr>
          <p:nvPr>
            <p:ph idx="1"/>
          </p:nvPr>
        </p:nvSpPr>
        <p:spPr>
          <a:xfrm>
            <a:off x="1981200" y="1600200"/>
            <a:ext cx="8229600" cy="4781550"/>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srdečný, činorodý, praktický • rozhodný a přesvědčivý, vyvozuje logické závěry • přímý, odmítá vize,  fantazírování a vše, co podle jeho názoru  není smysluplné  • konzervativní, účelný styl oblékání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být asertivní  a důsledný • být připraven podpořit své názory logickou argumentací • apelovat na jeho vrozený smysl pro férové jednání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vyhovuje mu dynamické a soutěživé prostředí, odměnu mu přináší dobře odvedená, produktivní činnost. Mívá přirozené nadání např. pro obchod, průmysl, výrobu, stavebnictví, ale také administrativu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řídící pracovník, manažer, voják, šéf tiskového oddělení, obchodník se sportovním zbožím, pomocný právník/sekretářka advokáta, obchodník/agent s realitami, rozpočtář, správce/manažer ve zdravotnictví, správce databází, právní zástupce podniku, poradce pro půjčky, pojišťovací agent, učitel obchodních, technických, průmyslových předmětů, správce nemovitostí, finančník, úředník, kontrolor, lékárník, skladník, zásobovač, rehabilitační pracovník, kronikář, zdravotník, učitel, vychovatel</a:t>
            </a:r>
            <a:endParaRPr lang="cs-CZ" dirty="0">
              <a:solidFill>
                <a:schemeClr val="tx1">
                  <a:lumMod val="75000"/>
                  <a:lumOff val="25000"/>
                </a:schemeClr>
              </a:solidFill>
            </a:endParaRPr>
          </a:p>
        </p:txBody>
      </p:sp>
    </p:spTree>
    <p:extLst>
      <p:ext uri="{BB962C8B-B14F-4D97-AF65-F5344CB8AC3E}">
        <p14:creationId xmlns:p14="http://schemas.microsoft.com/office/powerpoint/2010/main" val="1884178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Nadpis 1"/>
          <p:cNvSpPr>
            <a:spLocks noGrp="1"/>
          </p:cNvSpPr>
          <p:nvPr>
            <p:ph type="title"/>
          </p:nvPr>
        </p:nvSpPr>
        <p:spPr/>
        <p:txBody>
          <a:bodyPr/>
          <a:lstStyle/>
          <a:p>
            <a:r>
              <a:rPr lang="cs-CZ" smtClean="0"/>
              <a:t>ESFJ -  Poskytovatel</a:t>
            </a:r>
          </a:p>
        </p:txBody>
      </p:sp>
      <p:sp>
        <p:nvSpPr>
          <p:cNvPr id="3" name="Zástupný symbol pro obsah 2"/>
          <p:cNvSpPr>
            <a:spLocks noGrp="1"/>
          </p:cNvSpPr>
          <p:nvPr>
            <p:ph idx="1"/>
          </p:nvPr>
        </p:nvSpPr>
        <p:spPr>
          <a:xfrm>
            <a:off x="1981200" y="1600200"/>
            <a:ext cx="8229600" cy="5257800"/>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přátelský, výřečný, má zájem a stará se o druhé • výraznost v hlase, obličeji, očích • hovoří s velkým přesvědčením, používá  spoustu slov souvisejících s hodnotami a lidmi • odhodlaný, nadšený, energický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brát v potaz jeho pocity a respektovat je • dívat se mu do očí a reagovat na to, co  řekl • nejdříve zdůrazňovat to, v čem se spolu shodnete • mluvit srozumitelně a přesně – kdykoliv je to možné, vysvětlit nebo navrhnout postupné kroky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nejúspěšnější bývá v zaměstnáních, kde se jedná s lidmi nebo se o ně pečuje, např. ve zdravotnictví, na školách, v oblasti obchodu apod. Jeho klienti či zákazníci od něj nedostávají pouze službu nebo zboží, ale i velmi osobní vztah. Nevyhovují mu pozice, kde je předpokladem odtažitost či neosobní analýza.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agent s nemovitostmi, trenér ve fitness centru / sportovní trenér, veterinář, učitel ve zvláštní škole/speciálního vzdělávání, majitel obchodu, poradce pro poskytování půjček, zprostředkovatel práce, pracovní poradce, sportovní fyziolog, zdravotní sestra, pečovatel, ošetřovatel, masér, správce, pracovník nebo majitel ubytovacího zařízení, pracovník cestovní kanceláře, obchodní referent – nákup/prodej, finančník, úředník, kontrolor, lékárník, skladník, zásobovač, rehabilitační pracovník, kronikář, učitel, vychovatel</a:t>
            </a:r>
            <a:endParaRPr lang="cs-CZ" dirty="0">
              <a:solidFill>
                <a:schemeClr val="tx1">
                  <a:lumMod val="75000"/>
                  <a:lumOff val="25000"/>
                </a:schemeClr>
              </a:solidFill>
            </a:endParaRPr>
          </a:p>
        </p:txBody>
      </p:sp>
    </p:spTree>
    <p:extLst>
      <p:ext uri="{BB962C8B-B14F-4D97-AF65-F5344CB8AC3E}">
        <p14:creationId xmlns:p14="http://schemas.microsoft.com/office/powerpoint/2010/main" val="2366553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Nadpis 1"/>
          <p:cNvSpPr>
            <a:spLocks noGrp="1"/>
          </p:cNvSpPr>
          <p:nvPr>
            <p:ph type="title"/>
          </p:nvPr>
        </p:nvSpPr>
        <p:spPr/>
        <p:txBody>
          <a:bodyPr/>
          <a:lstStyle/>
          <a:p>
            <a:r>
              <a:rPr lang="cs-CZ" smtClean="0"/>
              <a:t>INTP -  Architekt</a:t>
            </a:r>
          </a:p>
        </p:txBody>
      </p:sp>
      <p:sp>
        <p:nvSpPr>
          <p:cNvPr id="3" name="Zástupný symbol pro obsah 2"/>
          <p:cNvSpPr>
            <a:spLocks noGrp="1"/>
          </p:cNvSpPr>
          <p:nvPr>
            <p:ph idx="1"/>
          </p:nvPr>
        </p:nvSpPr>
        <p:spPr>
          <a:xfrm>
            <a:off x="1981200" y="1600200"/>
            <a:ext cx="8229600" cy="4997450"/>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uzavřený, rezervovaný a udržující si odstup • logický, rozumový, uvažující • rozvážný, nestranný, nezaujatý, citový chlad • neformální, klidný, přizpůsobivý  </a:t>
            </a:r>
          </a:p>
          <a:p>
            <a:pPr marL="0" indent="0">
              <a:buNone/>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zpochybňovat jeho tvořivost při řešení různých problémů • respektovat to, že je schopný a že je odborník • poskytovat mu spoustu času, aby mohl promýšlet nové způsoby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člověk tohoto typu svou prací žije. Přitahují jej složitější a náročnější obory, ve kterých vidí příležitost ke zdokonalování - povolání související s objevováním, formulováním, aplikováním poznatků a principů. V žádném případě se nehodí pro rutinní kancelářskou práci, rovněž role obchodního zástupce nebo ve světě obchodu obecněji by nebyla tím pravým ořechovým.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vývojář softwaru, matematik, architekt, vysokoškolský pedagog, vyšetřovatel, stratég/projektant, neurolog, farmaceutický výzkumník, systémový inženýr, podnikatel, akcionář, bankéř (rizikový kapitál), vyjednavač/mediátor, finanční analytik, ekonom/ profesor ekonomie, filozofie, hudebník, právní zástupce v oblasti duševního vlastnictví, tvůrce webových stránek, fyzik/logik, konstruktér, architekt, pracovník vývoje a výzkumu, kriminolog </a:t>
            </a:r>
            <a:endParaRPr lang="cs-CZ" dirty="0">
              <a:solidFill>
                <a:schemeClr val="tx1">
                  <a:lumMod val="75000"/>
                  <a:lumOff val="25000"/>
                </a:schemeClr>
              </a:solidFill>
            </a:endParaRPr>
          </a:p>
        </p:txBody>
      </p:sp>
    </p:spTree>
    <p:extLst>
      <p:ext uri="{BB962C8B-B14F-4D97-AF65-F5344CB8AC3E}">
        <p14:creationId xmlns:p14="http://schemas.microsoft.com/office/powerpoint/2010/main" val="1688332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Nadpis 1"/>
          <p:cNvSpPr>
            <a:spLocks noGrp="1"/>
          </p:cNvSpPr>
          <p:nvPr>
            <p:ph type="title"/>
          </p:nvPr>
        </p:nvSpPr>
        <p:spPr/>
        <p:txBody>
          <a:bodyPr/>
          <a:lstStyle/>
          <a:p>
            <a:r>
              <a:rPr lang="cs-CZ" smtClean="0"/>
              <a:t>INTJ -  Stratég</a:t>
            </a:r>
          </a:p>
        </p:txBody>
      </p:sp>
      <p:sp>
        <p:nvSpPr>
          <p:cNvPr id="3" name="Zástupný symbol pro obsah 2"/>
          <p:cNvSpPr>
            <a:spLocks noGrp="1"/>
          </p:cNvSpPr>
          <p:nvPr>
            <p:ph idx="1"/>
          </p:nvPr>
        </p:nvSpPr>
        <p:spPr>
          <a:xfrm>
            <a:off x="1981200" y="1600200"/>
            <a:ext cx="8229600" cy="5068888"/>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chladný, formální a nezávislý • rozumový, logický a pochybující • složitý  a  náročný, někdy s nadřazeným přístupem • konzervativně oblečený s osobitým pohledem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apelovat na jeho tvořivost a  novátorství. • svou argumentaci založit na logickém zdůvodnění. • být výkonný a vyhýbat se chybám, které by zpochybnily vaši odbornost.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nesoustřeďují se na věci, ale na lidi. Proto se hodí především pro profese, které jsou bohaté na osobní kontakty, ale pokud možno jen ve dvojici nebo s menšími skupinami lidí; extrovertního jednání jsou sice schopni, ale vyčerpává je. Uplatní se všude tam, kde je zapotřebí kvalifikace, organizačních schopností, soustředění, originality, ale především zaujetí a lidské vřelosti.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učitel ve zvláštní škole/speciální vzdělávání, poradce pro alkoholiky a narkomany, návrhář/ interiérový architekt, praktický lékař, psychiatr, logoped, kariérový poradce, individuální terapeut, spisovatel, vyjednavač/mediátor, tvůrce www stránek, ředitel církevní školy, manažer různých oddělení, trenér/lektor, plánovač, právní zástupce, poradenství všeho druhu, personalista, sociální pracovník</a:t>
            </a:r>
            <a:endParaRPr lang="cs-CZ" dirty="0">
              <a:solidFill>
                <a:schemeClr val="tx1">
                  <a:lumMod val="75000"/>
                  <a:lumOff val="25000"/>
                </a:schemeClr>
              </a:solidFill>
            </a:endParaRPr>
          </a:p>
        </p:txBody>
      </p:sp>
    </p:spTree>
    <p:extLst>
      <p:ext uri="{BB962C8B-B14F-4D97-AF65-F5344CB8AC3E}">
        <p14:creationId xmlns:p14="http://schemas.microsoft.com/office/powerpoint/2010/main" val="2557319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Nadpis 1"/>
          <p:cNvSpPr>
            <a:spLocks noGrp="1"/>
          </p:cNvSpPr>
          <p:nvPr>
            <p:ph type="title"/>
          </p:nvPr>
        </p:nvSpPr>
        <p:spPr/>
        <p:txBody>
          <a:bodyPr/>
          <a:lstStyle/>
          <a:p>
            <a:r>
              <a:rPr lang="cs-CZ" smtClean="0"/>
              <a:t>ENTP -  Vynálezce</a:t>
            </a:r>
          </a:p>
        </p:txBody>
      </p:sp>
      <p:sp>
        <p:nvSpPr>
          <p:cNvPr id="3" name="Zástupný symbol pro obsah 2"/>
          <p:cNvSpPr>
            <a:spLocks noGrp="1"/>
          </p:cNvSpPr>
          <p:nvPr>
            <p:ph idx="1"/>
          </p:nvPr>
        </p:nvSpPr>
        <p:spPr>
          <a:xfrm>
            <a:off x="1981200" y="1600200"/>
            <a:ext cx="8229600" cy="4997450"/>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rázný, sympatický, duchaplný • nadšený, tvůrčí, výmluvný • tolerantní, podnikavý, přesvědčivý • uvědomující si svůj image, vkusně oblečený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zaměřit se na tvůrčí možnosti • o čekávat spoustu otázek – nenuťte se  k příliš rychlým rozhodnutím • zůstávat flexibilní a otevřený k návrhům a doporučením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preferuje práci zdůrazňující spíše věcnou než lidskou stránku činnosti. Člověk tohoto typu svou prací žije, přitahují jej složitější a náročnější obory, ve kterých vidí příležitost ke zdokonalování – povolání související s objevováním, formulováním, aplikováním poznatků a principů.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investiční bankéř (rizikový kapitál), pracovní poradce, poradce v managementu/marketingu, publicista/novinář, moderátor rozhlasu/televize, pracovník v oblasti politiky, stavební podnikatel, herec, stratég/plánovač, rektor/ředitel školy, veřejný řečník, internetový prodejce, pracovník v reklamě, fyzik/logik, konstruktér/architekt, pracovník vývoje a výzkumu, kriminalista, podnikatel (hrozí zde ovšem nebezpečí, že něco rozjede, ale jakmile má stěžejní záležitosti vyřešeny, přestane jej to zajímat. Zde je na místě spojit se s někým, kdo za něj bude řídit a starat se o běžný provoz.)</a:t>
            </a:r>
            <a:endParaRPr lang="cs-CZ" dirty="0">
              <a:solidFill>
                <a:schemeClr val="tx1">
                  <a:lumMod val="75000"/>
                  <a:lumOff val="25000"/>
                </a:schemeClr>
              </a:solidFill>
            </a:endParaRPr>
          </a:p>
        </p:txBody>
      </p:sp>
    </p:spTree>
    <p:extLst>
      <p:ext uri="{BB962C8B-B14F-4D97-AF65-F5344CB8AC3E}">
        <p14:creationId xmlns:p14="http://schemas.microsoft.com/office/powerpoint/2010/main" val="146489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Nadpis 1"/>
          <p:cNvSpPr>
            <a:spLocks noGrp="1"/>
          </p:cNvSpPr>
          <p:nvPr>
            <p:ph type="title"/>
          </p:nvPr>
        </p:nvSpPr>
        <p:spPr/>
        <p:txBody>
          <a:bodyPr/>
          <a:lstStyle/>
          <a:p>
            <a:r>
              <a:rPr lang="cs-CZ" smtClean="0"/>
              <a:t>ENTJ -  Vůdce</a:t>
            </a:r>
          </a:p>
        </p:txBody>
      </p:sp>
      <p:sp>
        <p:nvSpPr>
          <p:cNvPr id="3" name="Zástupný symbol pro obsah 2"/>
          <p:cNvSpPr>
            <a:spLocks noGrp="1"/>
          </p:cNvSpPr>
          <p:nvPr>
            <p:ph idx="1"/>
          </p:nvPr>
        </p:nvSpPr>
        <p:spPr>
          <a:xfrm>
            <a:off x="1981200" y="1600200"/>
            <a:ext cx="8229600" cy="4997450"/>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nabitý energií, deroucí se do čela • rozhodný, vždy připravený a produktivní • rychlý, strategicky myslící • jedná cílevědomě a sebevědomě   </a:t>
            </a:r>
          </a:p>
          <a:p>
            <a:pPr marL="0" indent="0">
              <a:buNone/>
              <a:defRPr/>
            </a:pPr>
            <a:r>
              <a:rPr lang="cs-CZ" dirty="0" smtClean="0">
                <a:solidFill>
                  <a:schemeClr val="tx1">
                    <a:lumMod val="75000"/>
                    <a:lumOff val="25000"/>
                  </a:schemeClr>
                </a:solidFill>
              </a:rPr>
              <a:t> </a:t>
            </a:r>
          </a:p>
          <a:p>
            <a:pPr>
              <a:buFont typeface="Wingdings 3" charset="2"/>
              <a:buChar char=""/>
              <a:defRPr/>
            </a:pPr>
            <a:r>
              <a:rPr lang="cs-CZ" dirty="0" smtClean="0">
                <a:solidFill>
                  <a:schemeClr val="tx1">
                    <a:lumMod val="75000"/>
                    <a:lumOff val="25000"/>
                  </a:schemeClr>
                </a:solidFill>
              </a:rPr>
              <a:t>Jak s ním komunikovat • jít ihned k podstatě věci – být předem připravený a prosazovat se • zdůrazňovat novátorské a  tvůrčí ideje • být připraven bránit svou pozici racionálními argumenty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zaměstnání, kde se o moc nejedná, kde se nemůže uplatnit jeho představivost, kreativita, kde se neřeší něco náročného, kde se používají pouze ověřené cesty a postupy, nejsou pro něj. Nejspíš se v nich nebude seberealizovat. Člověk tohoto typu svou prací žije, přitahují jej složitější a náročnější obory, ve kterých vidí příležitost ke zdokonalování – povolání související s objevováním, formulováním, aplikováním poznatků a principů.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generální ředitel, šéf firmy, systémový inženýr, poradce pro podnikové řízení, politik/ odborář, podnikový právník, finanční poradce, podnikatel ve stavebnictví, pracovník v marketingu, právník v oblasti duševního vlastnictví /patentů, poradce pro investice, ekonomický analytik, chemik, poradce pro vzdělávání, soudce, fyzik, logik, konstruktér, architekt, pracovník vývoje a výzkumu, kriminolog</a:t>
            </a:r>
            <a:endParaRPr lang="cs-CZ" dirty="0">
              <a:solidFill>
                <a:schemeClr val="tx1">
                  <a:lumMod val="75000"/>
                  <a:lumOff val="25000"/>
                </a:schemeClr>
              </a:solidFill>
            </a:endParaRPr>
          </a:p>
        </p:txBody>
      </p:sp>
    </p:spTree>
    <p:extLst>
      <p:ext uri="{BB962C8B-B14F-4D97-AF65-F5344CB8AC3E}">
        <p14:creationId xmlns:p14="http://schemas.microsoft.com/office/powerpoint/2010/main" val="33960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Nadpis 1"/>
          <p:cNvSpPr>
            <a:spLocks noGrp="1"/>
          </p:cNvSpPr>
          <p:nvPr>
            <p:ph type="title"/>
          </p:nvPr>
        </p:nvSpPr>
        <p:spPr/>
        <p:txBody>
          <a:bodyPr/>
          <a:lstStyle/>
          <a:p>
            <a:r>
              <a:rPr lang="cs-CZ" smtClean="0"/>
              <a:t>INFP -  Léčitel</a:t>
            </a:r>
          </a:p>
        </p:txBody>
      </p:sp>
      <p:sp>
        <p:nvSpPr>
          <p:cNvPr id="3" name="Zástupný symbol pro obsah 2"/>
          <p:cNvSpPr>
            <a:spLocks noGrp="1"/>
          </p:cNvSpPr>
          <p:nvPr>
            <p:ph idx="1"/>
          </p:nvPr>
        </p:nvSpPr>
        <p:spPr>
          <a:xfrm>
            <a:off x="1981200" y="1600200"/>
            <a:ext cx="8229600" cy="5068888"/>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vášnivě zanícený idealista • tvořivý a  vynalézavý • zpočátku odporující a opatrný • originální, dokonce nekonvenčně oblékaný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respektovat jeho pomalejší zahřívací čas a potřebu být sám • zdůrazňovat ,že z  myšlenek  a nápadů budou mít prospěch ostatní • abyste vybudovali vztah, sdílejte s ním jeho nefalšované originální přesvědčení a hodnoty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nesoustřeďují se na věci, ale na lidi a jejich možnosti. Proto se hodí především pro profese, které jsou bohaté na osobní kontakty spíše individuálního typu. Většinou se vyhýbají sféře podnikání a obchodu, mnohem častěji tíhnou k misionářskému poslání, reprezentují také typ „učence“.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psycholog, odborník na lidské zdroje, terapeut, výzkumník, překladatel, vyjednavač/mediátor, pracovník pro rozvoj zaměstnanců, církevní pracovník, profesor sociálních věd, profesor literatury a jazyků, herec/umělec, masér, sociální pracovník, pracovník v dobrovolných organizacích, knihovník, módní návrhář, pracovník ve zdravotnictví, editor/výtvarník www stránek, poradenství všeho druhu,</a:t>
            </a:r>
            <a:endParaRPr lang="cs-CZ" dirty="0">
              <a:solidFill>
                <a:schemeClr val="tx1">
                  <a:lumMod val="75000"/>
                  <a:lumOff val="25000"/>
                </a:schemeClr>
              </a:solidFill>
            </a:endParaRPr>
          </a:p>
        </p:txBody>
      </p:sp>
    </p:spTree>
    <p:extLst>
      <p:ext uri="{BB962C8B-B14F-4D97-AF65-F5344CB8AC3E}">
        <p14:creationId xmlns:p14="http://schemas.microsoft.com/office/powerpoint/2010/main" val="3654622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Nadpis 1"/>
          <p:cNvSpPr>
            <a:spLocks noGrp="1"/>
          </p:cNvSpPr>
          <p:nvPr>
            <p:ph type="title"/>
          </p:nvPr>
        </p:nvSpPr>
        <p:spPr/>
        <p:txBody>
          <a:bodyPr/>
          <a:lstStyle/>
          <a:p>
            <a:r>
              <a:rPr lang="cs-CZ" smtClean="0"/>
              <a:t>INFJ -  Rádce</a:t>
            </a:r>
          </a:p>
        </p:txBody>
      </p:sp>
      <p:sp>
        <p:nvSpPr>
          <p:cNvPr id="3" name="Zástupný symbol pro obsah 2"/>
          <p:cNvSpPr>
            <a:spLocks noGrp="1"/>
          </p:cNvSpPr>
          <p:nvPr>
            <p:ph idx="1"/>
          </p:nvPr>
        </p:nvSpPr>
        <p:spPr>
          <a:xfrm>
            <a:off x="1981200" y="1600200"/>
            <a:ext cx="8229600" cy="4997450"/>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rezervovaný, korektní a zpočátku velmi obezřetný • tvůrčí, vizionářský a komplikovaný • odhodlaný a rázný s jasným názorem, přesvědčením a hodnotami • přemýšlivý, metaforický styl vyjadřování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myšlenky prezentovat jako svou vizi a zdůrazňovat širší, celkovější cíle • apelovat na jeho kreativitu • o čekávat pečlivé zvážení a pak podrobnou diskusi o předložených námětech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nesoustřeďují se na věci, ale na lidi. Proto se hodí především pro profese, které jsou bohaté na osobní kontakty, ale pokud možno jen ve dvojici nebo s menšími skupinami lidí; extrovertního jednání je sice schopen, ale vyčerpává jej. Uplatní se všude tam, kde je zapotřebí kvalifikace, organizačních schopností, soustředění, originality, ale především zaujetí a lidské vřelosti.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učitel ve zvláštní škole/speciální vzdělávání, poradce pro alkoholiky a narkomany, návrhář/ interiérový architekt, praktický lékař, psychiatr, logoped, kariérový poradce, individuální terapeut, spisovatel, vyjednavač/mediátor, tvůrce www stránek, ředitel církevní školy, manažer různých oddělení, trenér/lektor, plánovač, právní zástupce, poradenství všeho druhu, personalista, sociální pracovník </a:t>
            </a:r>
            <a:endParaRPr lang="cs-CZ" dirty="0">
              <a:solidFill>
                <a:schemeClr val="tx1">
                  <a:lumMod val="75000"/>
                  <a:lumOff val="25000"/>
                </a:schemeClr>
              </a:solidFill>
            </a:endParaRPr>
          </a:p>
        </p:txBody>
      </p:sp>
    </p:spTree>
    <p:extLst>
      <p:ext uri="{BB962C8B-B14F-4D97-AF65-F5344CB8AC3E}">
        <p14:creationId xmlns:p14="http://schemas.microsoft.com/office/powerpoint/2010/main" val="7301945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Nadpis 1"/>
          <p:cNvSpPr>
            <a:spLocks noGrp="1"/>
          </p:cNvSpPr>
          <p:nvPr>
            <p:ph type="title"/>
          </p:nvPr>
        </p:nvSpPr>
        <p:spPr/>
        <p:txBody>
          <a:bodyPr/>
          <a:lstStyle/>
          <a:p>
            <a:r>
              <a:rPr lang="cs-CZ" smtClean="0"/>
              <a:t>ENFP -  Přeborník</a:t>
            </a:r>
          </a:p>
        </p:txBody>
      </p:sp>
      <p:sp>
        <p:nvSpPr>
          <p:cNvPr id="3" name="Zástupný symbol pro obsah 2"/>
          <p:cNvSpPr>
            <a:spLocks noGrp="1"/>
          </p:cNvSpPr>
          <p:nvPr>
            <p:ph idx="1"/>
          </p:nvPr>
        </p:nvSpPr>
        <p:spPr>
          <a:xfrm>
            <a:off x="1981200" y="1600201"/>
            <a:ext cx="8229600" cy="5141913"/>
          </a:xfrm>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oplývající obrovskou energií a dobrou náladou • přátelský a vstřícný • má představivost, smysl pro legraci, „nerozum“ • zvědavý, přeskakující z tématu na téma • upřímná, soustředěná a dychtivá snaha pomáhat lidem řešit problémy</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zaměřit se na zajímavé  novátorské možnosti a na nové způsoby řešení problémů • neubíjet a nezahlcovat ho příliš mnoha fakty a podrobnostmi • být  uvolněný, vstřícný a přizpůsobivý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nesoustřeďuje se na věci, ale na lidi. Proto se hodí především pro profese, které jsou bohaté na osobní kontakty. Má skutečně široký výběr možností, pokud se jeho pracovního uplatnění týká. Zvládne skoro vše, co jej chytí, je schopen uspět v řadě oborů, všude tam, kde může spolupracovat s jinými lidmi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pracovník v reklamě, redaktor časopisů, grafický návrhář, výtvarník scény, novinář, trenér/ lektor/ kouč pracovních skupin, psycholog, vynálezce, pracovník v oblasti rozvoje lidských zdrojů, dětský poradce, kariérový poradce, pracovní poradce, poradce pro podnikové řízení, vývojář softwaru pro vzdělávání, herec/ umělec/dramatik, obchodní zástupce, prodejce, pracovník pojišťovny, poradenství</a:t>
            </a:r>
            <a:endParaRPr lang="cs-CZ" dirty="0">
              <a:solidFill>
                <a:schemeClr val="tx1">
                  <a:lumMod val="75000"/>
                  <a:lumOff val="25000"/>
                </a:schemeClr>
              </a:solidFill>
            </a:endParaRPr>
          </a:p>
        </p:txBody>
      </p:sp>
    </p:spTree>
    <p:extLst>
      <p:ext uri="{BB962C8B-B14F-4D97-AF65-F5344CB8AC3E}">
        <p14:creationId xmlns:p14="http://schemas.microsoft.com/office/powerpoint/2010/main" val="1046433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Nadpis 1"/>
          <p:cNvSpPr>
            <a:spLocks noGrp="1"/>
          </p:cNvSpPr>
          <p:nvPr>
            <p:ph type="title"/>
          </p:nvPr>
        </p:nvSpPr>
        <p:spPr/>
        <p:txBody>
          <a:bodyPr/>
          <a:lstStyle/>
          <a:p>
            <a:r>
              <a:rPr lang="cs-CZ" smtClean="0"/>
              <a:t>ENFJ -  Učitel</a:t>
            </a:r>
          </a:p>
        </p:txBody>
      </p:sp>
      <p:sp>
        <p:nvSpPr>
          <p:cNvPr id="3" name="Zástupný symbol pro obsah 2"/>
          <p:cNvSpPr>
            <a:spLocks noGrp="1"/>
          </p:cNvSpPr>
          <p:nvPr>
            <p:ph idx="1"/>
          </p:nvPr>
        </p:nvSpPr>
        <p:spPr/>
        <p:txBody>
          <a:bodyPr rtlCol="0">
            <a:normAutofit fontScale="62500" lnSpcReduction="20000"/>
          </a:bodyPr>
          <a:lstStyle/>
          <a:p>
            <a:pPr>
              <a:buFont typeface="Wingdings 3" charset="2"/>
              <a:buChar char=""/>
              <a:defRPr/>
            </a:pPr>
            <a:r>
              <a:rPr lang="cs-CZ" dirty="0" smtClean="0">
                <a:solidFill>
                  <a:schemeClr val="tx1">
                    <a:lumMod val="75000"/>
                    <a:lumOff val="25000"/>
                  </a:schemeClr>
                </a:solidFill>
              </a:rPr>
              <a:t>Vystupuje a jedná jako člověk   • přátelský, nadšený, empatický • tvůrčí, originální, pohotový řečník • velmi výrazně vyjadřuje své upřímné, zřetelně hodnotově orientované názory • rázný, organizovaný vůdce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Jak s ním komunikovat  • vyjadřovat uznání jeho příspěvkům • vyhýbat se konfrontacím – buďte diplomat a hledejte to, v čem se shodnete • respektovat jeho city a také potřebu mít pravdu pokud jde o jeho hodnoty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Pracovní charakteristika • nesoustřeďuje se na věci, ale na lidi. Proto se hodí se především pro profese, které jsou bohaté na osobní kontakty. Může vyniknout v celé řadě povolání, protože umí vycházet s lidmi a je člověk mimořádně výmluvný. Tato kombinace mu zajišťuje popularitu v mnoha rolích  </a:t>
            </a:r>
          </a:p>
          <a:p>
            <a:pPr>
              <a:buFont typeface="Wingdings 3" charset="2"/>
              <a:buChar char=""/>
              <a:defRPr/>
            </a:pPr>
            <a:endParaRPr lang="cs-CZ" dirty="0" smtClean="0">
              <a:solidFill>
                <a:schemeClr val="tx1">
                  <a:lumMod val="75000"/>
                  <a:lumOff val="25000"/>
                </a:schemeClr>
              </a:solidFill>
            </a:endParaRPr>
          </a:p>
          <a:p>
            <a:pPr>
              <a:buFont typeface="Wingdings 3" charset="2"/>
              <a:buChar char=""/>
              <a:defRPr/>
            </a:pPr>
            <a:r>
              <a:rPr lang="cs-CZ" dirty="0" smtClean="0">
                <a:solidFill>
                  <a:schemeClr val="tx1">
                    <a:lumMod val="75000"/>
                    <a:lumOff val="25000"/>
                  </a:schemeClr>
                </a:solidFill>
              </a:rPr>
              <a:t>Vhodné pozice • pracovník v oblasti reklamy, šéfredaktor/vydavatel časopisu, terapeut/pracovní terapeut, kariérový/pracovní poradce, podnikový trenér/lektor/kouč, učitel jazyků, profesor humanitních oborů, televizní producent/režisér, pracovník ve zdravotnictví, pracovník v marketingu, spisovatel/žurnalista/dramatik, sociální pracovník, </a:t>
            </a:r>
            <a:r>
              <a:rPr lang="cs-CZ" dirty="0" err="1" smtClean="0">
                <a:solidFill>
                  <a:schemeClr val="tx1">
                    <a:lumMod val="75000"/>
                    <a:lumOff val="25000"/>
                  </a:schemeClr>
                </a:solidFill>
              </a:rPr>
              <a:t>facilitátor</a:t>
            </a:r>
            <a:r>
              <a:rPr lang="cs-CZ" dirty="0" smtClean="0">
                <a:solidFill>
                  <a:schemeClr val="tx1">
                    <a:lumMod val="75000"/>
                    <a:lumOff val="25000"/>
                  </a:schemeClr>
                </a:solidFill>
              </a:rPr>
              <a:t>, pracovník v dobročinných organizacích</a:t>
            </a:r>
            <a:endParaRPr lang="cs-CZ" dirty="0">
              <a:solidFill>
                <a:schemeClr val="tx1">
                  <a:lumMod val="75000"/>
                  <a:lumOff val="25000"/>
                </a:schemeClr>
              </a:solidFill>
            </a:endParaRPr>
          </a:p>
        </p:txBody>
      </p:sp>
    </p:spTree>
    <p:extLst>
      <p:ext uri="{BB962C8B-B14F-4D97-AF65-F5344CB8AC3E}">
        <p14:creationId xmlns:p14="http://schemas.microsoft.com/office/powerpoint/2010/main" val="469406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3486</Words>
  <Application>Microsoft Office PowerPoint</Application>
  <PresentationFormat>Širokoúhlá obrazovka</PresentationFormat>
  <Paragraphs>137</Paragraphs>
  <Slides>17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17</vt:i4>
      </vt:variant>
    </vt:vector>
  </HeadingPairs>
  <TitlesOfParts>
    <vt:vector size="22" baseType="lpstr">
      <vt:lpstr>Arial</vt:lpstr>
      <vt:lpstr>Calibri</vt:lpstr>
      <vt:lpstr>Calibri Light</vt:lpstr>
      <vt:lpstr>Wingdings 3</vt:lpstr>
      <vt:lpstr>Motiv Office</vt:lpstr>
      <vt:lpstr> 2. cvičení - typologie MBTI</vt:lpstr>
      <vt:lpstr>INTP -  Architekt</vt:lpstr>
      <vt:lpstr>INTJ -  Stratég</vt:lpstr>
      <vt:lpstr>ENTP -  Vynálezce</vt:lpstr>
      <vt:lpstr>ENTJ -  Vůdce</vt:lpstr>
      <vt:lpstr>INFP -  Léčitel</vt:lpstr>
      <vt:lpstr>INFJ -  Rádce</vt:lpstr>
      <vt:lpstr>ENFP -  Přeborník</vt:lpstr>
      <vt:lpstr>ENFJ -  Učitel</vt:lpstr>
      <vt:lpstr>ISFP – Skladatel</vt:lpstr>
      <vt:lpstr>ISTP-  Ten, co se vyzná</vt:lpstr>
      <vt:lpstr>ESFP -  Účinkující</vt:lpstr>
      <vt:lpstr>ESTP -  Propagátor</vt:lpstr>
      <vt:lpstr>ISTJ -  Inspektor</vt:lpstr>
      <vt:lpstr>ISFJ -  Ochránce</vt:lpstr>
      <vt:lpstr>ESTJ  - Kontrolor</vt:lpstr>
      <vt:lpstr>ESFJ -  Poskytovatel</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cvičení - typologie MBTI</dc:title>
  <dc:creator>Lenka Emrová</dc:creator>
  <cp:lastModifiedBy>Lenka</cp:lastModifiedBy>
  <cp:revision>2</cp:revision>
  <dcterms:created xsi:type="dcterms:W3CDTF">2019-10-15T10:51:28Z</dcterms:created>
  <dcterms:modified xsi:type="dcterms:W3CDTF">2020-10-07T12:34:35Z</dcterms:modified>
</cp:coreProperties>
</file>