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D6320E-3D92-41CF-BF73-8CAD480DA0E8}" type="doc">
      <dgm:prSet loTypeId="urn:microsoft.com/office/officeart/2005/8/layout/chart3" loCatId="cycle" qsTypeId="urn:microsoft.com/office/officeart/2005/8/quickstyle/simple5" qsCatId="simple" csTypeId="urn:microsoft.com/office/officeart/2005/8/colors/colorful4" csCatId="colorful" phldr="1"/>
      <dgm:spPr/>
    </dgm:pt>
    <dgm:pt modelId="{E4C79E7F-E64C-461A-A1AA-1B3411A6AD6C}">
      <dgm:prSet phldrT="[Text]" custT="1"/>
      <dgm:spPr/>
      <dgm:t>
        <a:bodyPr/>
        <a:lstStyle/>
        <a:p>
          <a:r>
            <a:rPr lang="cs-CZ" sz="2400" dirty="0">
              <a:solidFill>
                <a:schemeClr val="tx1"/>
              </a:solidFill>
            </a:rPr>
            <a:t>Kognitivní</a:t>
          </a:r>
        </a:p>
      </dgm:t>
    </dgm:pt>
    <dgm:pt modelId="{FB66A06B-64D7-43C3-BFDD-F8AB21F7FF01}" type="parTrans" cxnId="{AE3117C8-F45A-4A28-AD82-8B13769BE357}">
      <dgm:prSet/>
      <dgm:spPr/>
      <dgm:t>
        <a:bodyPr/>
        <a:lstStyle/>
        <a:p>
          <a:endParaRPr lang="cs-CZ"/>
        </a:p>
      </dgm:t>
    </dgm:pt>
    <dgm:pt modelId="{AF38A287-7D2A-4D07-8F40-D67E86C2E2AA}" type="sibTrans" cxnId="{AE3117C8-F45A-4A28-AD82-8B13769BE357}">
      <dgm:prSet/>
      <dgm:spPr/>
      <dgm:t>
        <a:bodyPr/>
        <a:lstStyle/>
        <a:p>
          <a:endParaRPr lang="cs-CZ"/>
        </a:p>
      </dgm:t>
    </dgm:pt>
    <dgm:pt modelId="{AA0557D2-BEE5-4F6A-90D3-3CAA2323C0A4}">
      <dgm:prSet phldrT="[Text]"/>
      <dgm:spPr/>
      <dgm:t>
        <a:bodyPr/>
        <a:lstStyle/>
        <a:p>
          <a:r>
            <a:rPr lang="cs-CZ" dirty="0"/>
            <a:t>Volní</a:t>
          </a:r>
        </a:p>
      </dgm:t>
    </dgm:pt>
    <dgm:pt modelId="{D2B6B05C-E180-4E9A-87BE-6D7E4D8CC74E}" type="parTrans" cxnId="{602550F6-55EC-4FCB-A664-4211CE2817F3}">
      <dgm:prSet/>
      <dgm:spPr/>
      <dgm:t>
        <a:bodyPr/>
        <a:lstStyle/>
        <a:p>
          <a:endParaRPr lang="cs-CZ"/>
        </a:p>
      </dgm:t>
    </dgm:pt>
    <dgm:pt modelId="{DD4348E0-3932-4D32-A361-449A6BF5D13F}" type="sibTrans" cxnId="{602550F6-55EC-4FCB-A664-4211CE2817F3}">
      <dgm:prSet/>
      <dgm:spPr/>
      <dgm:t>
        <a:bodyPr/>
        <a:lstStyle/>
        <a:p>
          <a:endParaRPr lang="cs-CZ"/>
        </a:p>
      </dgm:t>
    </dgm:pt>
    <dgm:pt modelId="{6CDBCE1D-0C5B-47F7-B4CC-8826136FADAB}">
      <dgm:prSet phldrT="[Text]"/>
      <dgm:spPr/>
      <dgm:t>
        <a:bodyPr/>
        <a:lstStyle/>
        <a:p>
          <a:r>
            <a:rPr lang="cs-CZ" dirty="0"/>
            <a:t>Emocionální</a:t>
          </a:r>
        </a:p>
      </dgm:t>
    </dgm:pt>
    <dgm:pt modelId="{3C735484-F62A-4C55-8AE9-1642E6634DB6}" type="parTrans" cxnId="{46167CFC-8590-4D4B-958F-8BB342F8AD1F}">
      <dgm:prSet/>
      <dgm:spPr/>
      <dgm:t>
        <a:bodyPr/>
        <a:lstStyle/>
        <a:p>
          <a:endParaRPr lang="cs-CZ"/>
        </a:p>
      </dgm:t>
    </dgm:pt>
    <dgm:pt modelId="{0F49BB33-5893-4B45-A26F-980440C72143}" type="sibTrans" cxnId="{46167CFC-8590-4D4B-958F-8BB342F8AD1F}">
      <dgm:prSet/>
      <dgm:spPr/>
      <dgm:t>
        <a:bodyPr/>
        <a:lstStyle/>
        <a:p>
          <a:endParaRPr lang="cs-CZ"/>
        </a:p>
      </dgm:t>
    </dgm:pt>
    <dgm:pt modelId="{8AC962CC-0EC7-4E16-9122-235FD0349D23}" type="pres">
      <dgm:prSet presAssocID="{6BD6320E-3D92-41CF-BF73-8CAD480DA0E8}" presName="compositeShape" presStyleCnt="0">
        <dgm:presLayoutVars>
          <dgm:chMax val="7"/>
          <dgm:dir/>
          <dgm:resizeHandles val="exact"/>
        </dgm:presLayoutVars>
      </dgm:prSet>
      <dgm:spPr/>
    </dgm:pt>
    <dgm:pt modelId="{2A6E0453-48AE-422C-9009-1C9B102D03FE}" type="pres">
      <dgm:prSet presAssocID="{6BD6320E-3D92-41CF-BF73-8CAD480DA0E8}" presName="wedge1" presStyleLbl="node1" presStyleIdx="0" presStyleCnt="3" custScaleX="105470"/>
      <dgm:spPr/>
      <dgm:t>
        <a:bodyPr/>
        <a:lstStyle/>
        <a:p>
          <a:endParaRPr lang="cs-CZ"/>
        </a:p>
      </dgm:t>
    </dgm:pt>
    <dgm:pt modelId="{F27A47F7-2D36-44B5-ACEB-BA16210FA448}" type="pres">
      <dgm:prSet presAssocID="{6BD6320E-3D92-41CF-BF73-8CAD480DA0E8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2FCA0B9-0AD4-4AAF-BE97-CAAA0445D22F}" type="pres">
      <dgm:prSet presAssocID="{6BD6320E-3D92-41CF-BF73-8CAD480DA0E8}" presName="wedge2" presStyleLbl="node1" presStyleIdx="1" presStyleCnt="3"/>
      <dgm:spPr/>
      <dgm:t>
        <a:bodyPr/>
        <a:lstStyle/>
        <a:p>
          <a:endParaRPr lang="cs-CZ"/>
        </a:p>
      </dgm:t>
    </dgm:pt>
    <dgm:pt modelId="{8C8FA1A7-509A-4CBA-BAB6-7E041AED59C6}" type="pres">
      <dgm:prSet presAssocID="{6BD6320E-3D92-41CF-BF73-8CAD480DA0E8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55C37E6-34C5-4A87-AEC9-832B17884EE8}" type="pres">
      <dgm:prSet presAssocID="{6BD6320E-3D92-41CF-BF73-8CAD480DA0E8}" presName="wedge3" presStyleLbl="node1" presStyleIdx="2" presStyleCnt="3" custScaleX="99024" custScaleY="101135"/>
      <dgm:spPr/>
      <dgm:t>
        <a:bodyPr/>
        <a:lstStyle/>
        <a:p>
          <a:endParaRPr lang="cs-CZ"/>
        </a:p>
      </dgm:t>
    </dgm:pt>
    <dgm:pt modelId="{9883A6FE-AA08-49B6-A0F4-DC8E953462B6}" type="pres">
      <dgm:prSet presAssocID="{6BD6320E-3D92-41CF-BF73-8CAD480DA0E8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603A17EE-26A5-40B7-89B8-766997840403}" type="presOf" srcId="{E4C79E7F-E64C-461A-A1AA-1B3411A6AD6C}" destId="{F27A47F7-2D36-44B5-ACEB-BA16210FA448}" srcOrd="1" destOrd="0" presId="urn:microsoft.com/office/officeart/2005/8/layout/chart3"/>
    <dgm:cxn modelId="{46167CFC-8590-4D4B-958F-8BB342F8AD1F}" srcId="{6BD6320E-3D92-41CF-BF73-8CAD480DA0E8}" destId="{6CDBCE1D-0C5B-47F7-B4CC-8826136FADAB}" srcOrd="2" destOrd="0" parTransId="{3C735484-F62A-4C55-8AE9-1642E6634DB6}" sibTransId="{0F49BB33-5893-4B45-A26F-980440C72143}"/>
    <dgm:cxn modelId="{3F71D439-6A7A-48C3-B165-A8F57CCDAC53}" type="presOf" srcId="{AA0557D2-BEE5-4F6A-90D3-3CAA2323C0A4}" destId="{C2FCA0B9-0AD4-4AAF-BE97-CAAA0445D22F}" srcOrd="0" destOrd="0" presId="urn:microsoft.com/office/officeart/2005/8/layout/chart3"/>
    <dgm:cxn modelId="{888BF996-939F-4FE9-9C25-810C57C9F502}" type="presOf" srcId="{E4C79E7F-E64C-461A-A1AA-1B3411A6AD6C}" destId="{2A6E0453-48AE-422C-9009-1C9B102D03FE}" srcOrd="0" destOrd="0" presId="urn:microsoft.com/office/officeart/2005/8/layout/chart3"/>
    <dgm:cxn modelId="{602550F6-55EC-4FCB-A664-4211CE2817F3}" srcId="{6BD6320E-3D92-41CF-BF73-8CAD480DA0E8}" destId="{AA0557D2-BEE5-4F6A-90D3-3CAA2323C0A4}" srcOrd="1" destOrd="0" parTransId="{D2B6B05C-E180-4E9A-87BE-6D7E4D8CC74E}" sibTransId="{DD4348E0-3932-4D32-A361-449A6BF5D13F}"/>
    <dgm:cxn modelId="{7AB433FF-A7A4-43F4-94B0-6CF11DFC4FC0}" type="presOf" srcId="{AA0557D2-BEE5-4F6A-90D3-3CAA2323C0A4}" destId="{8C8FA1A7-509A-4CBA-BAB6-7E041AED59C6}" srcOrd="1" destOrd="0" presId="urn:microsoft.com/office/officeart/2005/8/layout/chart3"/>
    <dgm:cxn modelId="{1A1D2497-1B24-4F18-A801-EDDDDF6EF161}" type="presOf" srcId="{6CDBCE1D-0C5B-47F7-B4CC-8826136FADAB}" destId="{9883A6FE-AA08-49B6-A0F4-DC8E953462B6}" srcOrd="1" destOrd="0" presId="urn:microsoft.com/office/officeart/2005/8/layout/chart3"/>
    <dgm:cxn modelId="{AE3117C8-F45A-4A28-AD82-8B13769BE357}" srcId="{6BD6320E-3D92-41CF-BF73-8CAD480DA0E8}" destId="{E4C79E7F-E64C-461A-A1AA-1B3411A6AD6C}" srcOrd="0" destOrd="0" parTransId="{FB66A06B-64D7-43C3-BFDD-F8AB21F7FF01}" sibTransId="{AF38A287-7D2A-4D07-8F40-D67E86C2E2AA}"/>
    <dgm:cxn modelId="{A6B66FA8-4CB8-4D54-BCFB-977CA08740CE}" type="presOf" srcId="{6CDBCE1D-0C5B-47F7-B4CC-8826136FADAB}" destId="{355C37E6-34C5-4A87-AEC9-832B17884EE8}" srcOrd="0" destOrd="0" presId="urn:microsoft.com/office/officeart/2005/8/layout/chart3"/>
    <dgm:cxn modelId="{8263EEA8-0D8D-43A1-A056-B5475C62A1AF}" type="presOf" srcId="{6BD6320E-3D92-41CF-BF73-8CAD480DA0E8}" destId="{8AC962CC-0EC7-4E16-9122-235FD0349D23}" srcOrd="0" destOrd="0" presId="urn:microsoft.com/office/officeart/2005/8/layout/chart3"/>
    <dgm:cxn modelId="{E299FE2B-0B90-4D61-8013-AB0E31183361}" type="presParOf" srcId="{8AC962CC-0EC7-4E16-9122-235FD0349D23}" destId="{2A6E0453-48AE-422C-9009-1C9B102D03FE}" srcOrd="0" destOrd="0" presId="urn:microsoft.com/office/officeart/2005/8/layout/chart3"/>
    <dgm:cxn modelId="{88608C99-FFBD-4B53-9021-A7CEBAC7873B}" type="presParOf" srcId="{8AC962CC-0EC7-4E16-9122-235FD0349D23}" destId="{F27A47F7-2D36-44B5-ACEB-BA16210FA448}" srcOrd="1" destOrd="0" presId="urn:microsoft.com/office/officeart/2005/8/layout/chart3"/>
    <dgm:cxn modelId="{0611851A-F3BB-49A9-A419-D7EE2018B4F5}" type="presParOf" srcId="{8AC962CC-0EC7-4E16-9122-235FD0349D23}" destId="{C2FCA0B9-0AD4-4AAF-BE97-CAAA0445D22F}" srcOrd="2" destOrd="0" presId="urn:microsoft.com/office/officeart/2005/8/layout/chart3"/>
    <dgm:cxn modelId="{387EC27F-359B-4B07-88E7-A87C39DD8A94}" type="presParOf" srcId="{8AC962CC-0EC7-4E16-9122-235FD0349D23}" destId="{8C8FA1A7-509A-4CBA-BAB6-7E041AED59C6}" srcOrd="3" destOrd="0" presId="urn:microsoft.com/office/officeart/2005/8/layout/chart3"/>
    <dgm:cxn modelId="{7A05551E-E33B-476C-9239-4561A9D3FCE8}" type="presParOf" srcId="{8AC962CC-0EC7-4E16-9122-235FD0349D23}" destId="{355C37E6-34C5-4A87-AEC9-832B17884EE8}" srcOrd="4" destOrd="0" presId="urn:microsoft.com/office/officeart/2005/8/layout/chart3"/>
    <dgm:cxn modelId="{6D8BDE26-018A-40F7-BE2B-4566E265CDF1}" type="presParOf" srcId="{8AC962CC-0EC7-4E16-9122-235FD0349D23}" destId="{9883A6FE-AA08-49B6-A0F4-DC8E953462B6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BD6320E-3D92-41CF-BF73-8CAD480DA0E8}" type="doc">
      <dgm:prSet loTypeId="urn:microsoft.com/office/officeart/2005/8/layout/chart3" loCatId="cycle" qsTypeId="urn:microsoft.com/office/officeart/2005/8/quickstyle/simple5" qsCatId="simple" csTypeId="urn:microsoft.com/office/officeart/2005/8/colors/colorful4" csCatId="colorful" phldr="1"/>
      <dgm:spPr/>
    </dgm:pt>
    <dgm:pt modelId="{E4C79E7F-E64C-461A-A1AA-1B3411A6AD6C}">
      <dgm:prSet phldrT="[Text]" custT="1"/>
      <dgm:spPr/>
      <dgm:t>
        <a:bodyPr/>
        <a:lstStyle/>
        <a:p>
          <a:r>
            <a:rPr lang="cs-CZ" sz="2000" b="0" dirty="0">
              <a:solidFill>
                <a:schemeClr val="tx1"/>
              </a:solidFill>
            </a:rPr>
            <a:t>kognitivní</a:t>
          </a:r>
        </a:p>
      </dgm:t>
    </dgm:pt>
    <dgm:pt modelId="{FB66A06B-64D7-43C3-BFDD-F8AB21F7FF01}" type="parTrans" cxnId="{AE3117C8-F45A-4A28-AD82-8B13769BE357}">
      <dgm:prSet/>
      <dgm:spPr/>
      <dgm:t>
        <a:bodyPr/>
        <a:lstStyle/>
        <a:p>
          <a:endParaRPr lang="cs-CZ"/>
        </a:p>
      </dgm:t>
    </dgm:pt>
    <dgm:pt modelId="{AF38A287-7D2A-4D07-8F40-D67E86C2E2AA}" type="sibTrans" cxnId="{AE3117C8-F45A-4A28-AD82-8B13769BE357}">
      <dgm:prSet/>
      <dgm:spPr/>
      <dgm:t>
        <a:bodyPr/>
        <a:lstStyle/>
        <a:p>
          <a:endParaRPr lang="cs-CZ"/>
        </a:p>
      </dgm:t>
    </dgm:pt>
    <dgm:pt modelId="{AA0557D2-BEE5-4F6A-90D3-3CAA2323C0A4}">
      <dgm:prSet phldrT="[Text]" custT="1"/>
      <dgm:spPr/>
      <dgm:t>
        <a:bodyPr/>
        <a:lstStyle/>
        <a:p>
          <a:r>
            <a:rPr lang="cs-CZ" sz="1800" dirty="0"/>
            <a:t>Volní</a:t>
          </a:r>
        </a:p>
      </dgm:t>
    </dgm:pt>
    <dgm:pt modelId="{D2B6B05C-E180-4E9A-87BE-6D7E4D8CC74E}" type="parTrans" cxnId="{602550F6-55EC-4FCB-A664-4211CE2817F3}">
      <dgm:prSet/>
      <dgm:spPr/>
      <dgm:t>
        <a:bodyPr/>
        <a:lstStyle/>
        <a:p>
          <a:endParaRPr lang="cs-CZ"/>
        </a:p>
      </dgm:t>
    </dgm:pt>
    <dgm:pt modelId="{DD4348E0-3932-4D32-A361-449A6BF5D13F}" type="sibTrans" cxnId="{602550F6-55EC-4FCB-A664-4211CE2817F3}">
      <dgm:prSet/>
      <dgm:spPr/>
      <dgm:t>
        <a:bodyPr/>
        <a:lstStyle/>
        <a:p>
          <a:endParaRPr lang="cs-CZ"/>
        </a:p>
      </dgm:t>
    </dgm:pt>
    <dgm:pt modelId="{6CDBCE1D-0C5B-47F7-B4CC-8826136FADAB}">
      <dgm:prSet phldrT="[Text]" custT="1"/>
      <dgm:spPr/>
      <dgm:t>
        <a:bodyPr/>
        <a:lstStyle/>
        <a:p>
          <a:r>
            <a:rPr lang="cs-CZ" sz="2000" b="0" dirty="0"/>
            <a:t>Emocionální</a:t>
          </a:r>
        </a:p>
      </dgm:t>
    </dgm:pt>
    <dgm:pt modelId="{3C735484-F62A-4C55-8AE9-1642E6634DB6}" type="parTrans" cxnId="{46167CFC-8590-4D4B-958F-8BB342F8AD1F}">
      <dgm:prSet/>
      <dgm:spPr/>
      <dgm:t>
        <a:bodyPr/>
        <a:lstStyle/>
        <a:p>
          <a:endParaRPr lang="cs-CZ"/>
        </a:p>
      </dgm:t>
    </dgm:pt>
    <dgm:pt modelId="{0F49BB33-5893-4B45-A26F-980440C72143}" type="sibTrans" cxnId="{46167CFC-8590-4D4B-958F-8BB342F8AD1F}">
      <dgm:prSet/>
      <dgm:spPr/>
      <dgm:t>
        <a:bodyPr/>
        <a:lstStyle/>
        <a:p>
          <a:endParaRPr lang="cs-CZ"/>
        </a:p>
      </dgm:t>
    </dgm:pt>
    <dgm:pt modelId="{8AC962CC-0EC7-4E16-9122-235FD0349D23}" type="pres">
      <dgm:prSet presAssocID="{6BD6320E-3D92-41CF-BF73-8CAD480DA0E8}" presName="compositeShape" presStyleCnt="0">
        <dgm:presLayoutVars>
          <dgm:chMax val="7"/>
          <dgm:dir/>
          <dgm:resizeHandles val="exact"/>
        </dgm:presLayoutVars>
      </dgm:prSet>
      <dgm:spPr/>
    </dgm:pt>
    <dgm:pt modelId="{2A6E0453-48AE-422C-9009-1C9B102D03FE}" type="pres">
      <dgm:prSet presAssocID="{6BD6320E-3D92-41CF-BF73-8CAD480DA0E8}" presName="wedge1" presStyleLbl="node1" presStyleIdx="0" presStyleCnt="3" custLinFactNeighborX="-4916" custLinFactNeighborY="3331"/>
      <dgm:spPr/>
      <dgm:t>
        <a:bodyPr/>
        <a:lstStyle/>
        <a:p>
          <a:endParaRPr lang="cs-CZ"/>
        </a:p>
      </dgm:t>
    </dgm:pt>
    <dgm:pt modelId="{F27A47F7-2D36-44B5-ACEB-BA16210FA448}" type="pres">
      <dgm:prSet presAssocID="{6BD6320E-3D92-41CF-BF73-8CAD480DA0E8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2FCA0B9-0AD4-4AAF-BE97-CAAA0445D22F}" type="pres">
      <dgm:prSet presAssocID="{6BD6320E-3D92-41CF-BF73-8CAD480DA0E8}" presName="wedge2" presStyleLbl="node1" presStyleIdx="1" presStyleCnt="3" custLinFactNeighborX="-1863" custLinFactNeighborY="1352"/>
      <dgm:spPr/>
      <dgm:t>
        <a:bodyPr/>
        <a:lstStyle/>
        <a:p>
          <a:endParaRPr lang="cs-CZ"/>
        </a:p>
      </dgm:t>
    </dgm:pt>
    <dgm:pt modelId="{8C8FA1A7-509A-4CBA-BAB6-7E041AED59C6}" type="pres">
      <dgm:prSet presAssocID="{6BD6320E-3D92-41CF-BF73-8CAD480DA0E8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55C37E6-34C5-4A87-AEC9-832B17884EE8}" type="pres">
      <dgm:prSet presAssocID="{6BD6320E-3D92-41CF-BF73-8CAD480DA0E8}" presName="wedge3" presStyleLbl="node1" presStyleIdx="2" presStyleCnt="3" custScaleX="102496" custScaleY="101135" custLinFactNeighborX="-7195" custLinFactNeighborY="-4952"/>
      <dgm:spPr/>
      <dgm:t>
        <a:bodyPr/>
        <a:lstStyle/>
        <a:p>
          <a:endParaRPr lang="cs-CZ"/>
        </a:p>
      </dgm:t>
    </dgm:pt>
    <dgm:pt modelId="{9883A6FE-AA08-49B6-A0F4-DC8E953462B6}" type="pres">
      <dgm:prSet presAssocID="{6BD6320E-3D92-41CF-BF73-8CAD480DA0E8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AE3117C8-F45A-4A28-AD82-8B13769BE357}" srcId="{6BD6320E-3D92-41CF-BF73-8CAD480DA0E8}" destId="{E4C79E7F-E64C-461A-A1AA-1B3411A6AD6C}" srcOrd="0" destOrd="0" parTransId="{FB66A06B-64D7-43C3-BFDD-F8AB21F7FF01}" sibTransId="{AF38A287-7D2A-4D07-8F40-D67E86C2E2AA}"/>
    <dgm:cxn modelId="{79EF9323-B75F-4F7C-A04A-35984D9C4B29}" type="presOf" srcId="{AA0557D2-BEE5-4F6A-90D3-3CAA2323C0A4}" destId="{C2FCA0B9-0AD4-4AAF-BE97-CAAA0445D22F}" srcOrd="0" destOrd="0" presId="urn:microsoft.com/office/officeart/2005/8/layout/chart3"/>
    <dgm:cxn modelId="{8C778213-7D7C-4ABD-B312-B079875AD8A1}" type="presOf" srcId="{E4C79E7F-E64C-461A-A1AA-1B3411A6AD6C}" destId="{2A6E0453-48AE-422C-9009-1C9B102D03FE}" srcOrd="0" destOrd="0" presId="urn:microsoft.com/office/officeart/2005/8/layout/chart3"/>
    <dgm:cxn modelId="{C8A767F0-D7FB-4D7A-8680-8ECB00351BAE}" type="presOf" srcId="{6CDBCE1D-0C5B-47F7-B4CC-8826136FADAB}" destId="{355C37E6-34C5-4A87-AEC9-832B17884EE8}" srcOrd="0" destOrd="0" presId="urn:microsoft.com/office/officeart/2005/8/layout/chart3"/>
    <dgm:cxn modelId="{A201736C-70BF-4401-A1CB-4D179DD7BDB7}" type="presOf" srcId="{E4C79E7F-E64C-461A-A1AA-1B3411A6AD6C}" destId="{F27A47F7-2D36-44B5-ACEB-BA16210FA448}" srcOrd="1" destOrd="0" presId="urn:microsoft.com/office/officeart/2005/8/layout/chart3"/>
    <dgm:cxn modelId="{46167CFC-8590-4D4B-958F-8BB342F8AD1F}" srcId="{6BD6320E-3D92-41CF-BF73-8CAD480DA0E8}" destId="{6CDBCE1D-0C5B-47F7-B4CC-8826136FADAB}" srcOrd="2" destOrd="0" parTransId="{3C735484-F62A-4C55-8AE9-1642E6634DB6}" sibTransId="{0F49BB33-5893-4B45-A26F-980440C72143}"/>
    <dgm:cxn modelId="{3E748F2E-68FD-4F83-9512-88957EA616E1}" type="presOf" srcId="{6CDBCE1D-0C5B-47F7-B4CC-8826136FADAB}" destId="{9883A6FE-AA08-49B6-A0F4-DC8E953462B6}" srcOrd="1" destOrd="0" presId="urn:microsoft.com/office/officeart/2005/8/layout/chart3"/>
    <dgm:cxn modelId="{602550F6-55EC-4FCB-A664-4211CE2817F3}" srcId="{6BD6320E-3D92-41CF-BF73-8CAD480DA0E8}" destId="{AA0557D2-BEE5-4F6A-90D3-3CAA2323C0A4}" srcOrd="1" destOrd="0" parTransId="{D2B6B05C-E180-4E9A-87BE-6D7E4D8CC74E}" sibTransId="{DD4348E0-3932-4D32-A361-449A6BF5D13F}"/>
    <dgm:cxn modelId="{38C50525-D53A-496B-8337-49183043386A}" type="presOf" srcId="{6BD6320E-3D92-41CF-BF73-8CAD480DA0E8}" destId="{8AC962CC-0EC7-4E16-9122-235FD0349D23}" srcOrd="0" destOrd="0" presId="urn:microsoft.com/office/officeart/2005/8/layout/chart3"/>
    <dgm:cxn modelId="{9F7D6059-8669-4C9C-AFEA-0150BFD907DB}" type="presOf" srcId="{AA0557D2-BEE5-4F6A-90D3-3CAA2323C0A4}" destId="{8C8FA1A7-509A-4CBA-BAB6-7E041AED59C6}" srcOrd="1" destOrd="0" presId="urn:microsoft.com/office/officeart/2005/8/layout/chart3"/>
    <dgm:cxn modelId="{2238E25B-62DE-4415-AD28-273C84432E73}" type="presParOf" srcId="{8AC962CC-0EC7-4E16-9122-235FD0349D23}" destId="{2A6E0453-48AE-422C-9009-1C9B102D03FE}" srcOrd="0" destOrd="0" presId="urn:microsoft.com/office/officeart/2005/8/layout/chart3"/>
    <dgm:cxn modelId="{378E518C-5DA8-49E9-8683-24A802E550F9}" type="presParOf" srcId="{8AC962CC-0EC7-4E16-9122-235FD0349D23}" destId="{F27A47F7-2D36-44B5-ACEB-BA16210FA448}" srcOrd="1" destOrd="0" presId="urn:microsoft.com/office/officeart/2005/8/layout/chart3"/>
    <dgm:cxn modelId="{EDD3B5C6-E1B6-4EA3-BA3B-87D8F74A3C56}" type="presParOf" srcId="{8AC962CC-0EC7-4E16-9122-235FD0349D23}" destId="{C2FCA0B9-0AD4-4AAF-BE97-CAAA0445D22F}" srcOrd="2" destOrd="0" presId="urn:microsoft.com/office/officeart/2005/8/layout/chart3"/>
    <dgm:cxn modelId="{AC3A4BC7-C752-4DC8-A7F3-1C0E2C0DEF76}" type="presParOf" srcId="{8AC962CC-0EC7-4E16-9122-235FD0349D23}" destId="{8C8FA1A7-509A-4CBA-BAB6-7E041AED59C6}" srcOrd="3" destOrd="0" presId="urn:microsoft.com/office/officeart/2005/8/layout/chart3"/>
    <dgm:cxn modelId="{BBB53A4B-B532-4B0D-8A99-017D65663F2D}" type="presParOf" srcId="{8AC962CC-0EC7-4E16-9122-235FD0349D23}" destId="{355C37E6-34C5-4A87-AEC9-832B17884EE8}" srcOrd="4" destOrd="0" presId="urn:microsoft.com/office/officeart/2005/8/layout/chart3"/>
    <dgm:cxn modelId="{964292A3-3849-42A2-BD52-F2BCD3AB5E33}" type="presParOf" srcId="{8AC962CC-0EC7-4E16-9122-235FD0349D23}" destId="{9883A6FE-AA08-49B6-A0F4-DC8E953462B6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BD6320E-3D92-41CF-BF73-8CAD480DA0E8}" type="doc">
      <dgm:prSet loTypeId="urn:microsoft.com/office/officeart/2005/8/layout/chart3" loCatId="cycle" qsTypeId="urn:microsoft.com/office/officeart/2005/8/quickstyle/simple5" qsCatId="simple" csTypeId="urn:microsoft.com/office/officeart/2005/8/colors/colorful4" csCatId="colorful" phldr="1"/>
      <dgm:spPr/>
    </dgm:pt>
    <dgm:pt modelId="{E4C79E7F-E64C-461A-A1AA-1B3411A6AD6C}">
      <dgm:prSet phldrT="[Text]" custT="1"/>
      <dgm:spPr/>
      <dgm:t>
        <a:bodyPr/>
        <a:lstStyle/>
        <a:p>
          <a:r>
            <a:rPr lang="cs-CZ" sz="2000" b="0" dirty="0">
              <a:solidFill>
                <a:schemeClr val="tx1"/>
              </a:solidFill>
            </a:rPr>
            <a:t>kognitivní</a:t>
          </a:r>
        </a:p>
      </dgm:t>
    </dgm:pt>
    <dgm:pt modelId="{FB66A06B-64D7-43C3-BFDD-F8AB21F7FF01}" type="parTrans" cxnId="{AE3117C8-F45A-4A28-AD82-8B13769BE357}">
      <dgm:prSet/>
      <dgm:spPr/>
      <dgm:t>
        <a:bodyPr/>
        <a:lstStyle/>
        <a:p>
          <a:endParaRPr lang="cs-CZ"/>
        </a:p>
      </dgm:t>
    </dgm:pt>
    <dgm:pt modelId="{AF38A287-7D2A-4D07-8F40-D67E86C2E2AA}" type="sibTrans" cxnId="{AE3117C8-F45A-4A28-AD82-8B13769BE357}">
      <dgm:prSet/>
      <dgm:spPr/>
      <dgm:t>
        <a:bodyPr/>
        <a:lstStyle/>
        <a:p>
          <a:endParaRPr lang="cs-CZ"/>
        </a:p>
      </dgm:t>
    </dgm:pt>
    <dgm:pt modelId="{AA0557D2-BEE5-4F6A-90D3-3CAA2323C0A4}">
      <dgm:prSet phldrT="[Text]" custT="1"/>
      <dgm:spPr/>
      <dgm:t>
        <a:bodyPr/>
        <a:lstStyle/>
        <a:p>
          <a:r>
            <a:rPr lang="cs-CZ" sz="3200" b="1" dirty="0">
              <a:solidFill>
                <a:schemeClr val="tx1"/>
              </a:solidFill>
            </a:rPr>
            <a:t>Volní</a:t>
          </a:r>
        </a:p>
      </dgm:t>
    </dgm:pt>
    <dgm:pt modelId="{D2B6B05C-E180-4E9A-87BE-6D7E4D8CC74E}" type="parTrans" cxnId="{602550F6-55EC-4FCB-A664-4211CE2817F3}">
      <dgm:prSet/>
      <dgm:spPr/>
      <dgm:t>
        <a:bodyPr/>
        <a:lstStyle/>
        <a:p>
          <a:endParaRPr lang="cs-CZ"/>
        </a:p>
      </dgm:t>
    </dgm:pt>
    <dgm:pt modelId="{DD4348E0-3932-4D32-A361-449A6BF5D13F}" type="sibTrans" cxnId="{602550F6-55EC-4FCB-A664-4211CE2817F3}">
      <dgm:prSet/>
      <dgm:spPr/>
      <dgm:t>
        <a:bodyPr/>
        <a:lstStyle/>
        <a:p>
          <a:endParaRPr lang="cs-CZ"/>
        </a:p>
      </dgm:t>
    </dgm:pt>
    <dgm:pt modelId="{6CDBCE1D-0C5B-47F7-B4CC-8826136FADAB}">
      <dgm:prSet phldrT="[Text]" custT="1"/>
      <dgm:spPr/>
      <dgm:t>
        <a:bodyPr/>
        <a:lstStyle/>
        <a:p>
          <a:r>
            <a:rPr lang="cs-CZ" sz="1800" b="0" dirty="0"/>
            <a:t>Emocionální</a:t>
          </a:r>
        </a:p>
      </dgm:t>
    </dgm:pt>
    <dgm:pt modelId="{3C735484-F62A-4C55-8AE9-1642E6634DB6}" type="parTrans" cxnId="{46167CFC-8590-4D4B-958F-8BB342F8AD1F}">
      <dgm:prSet/>
      <dgm:spPr/>
      <dgm:t>
        <a:bodyPr/>
        <a:lstStyle/>
        <a:p>
          <a:endParaRPr lang="cs-CZ"/>
        </a:p>
      </dgm:t>
    </dgm:pt>
    <dgm:pt modelId="{0F49BB33-5893-4B45-A26F-980440C72143}" type="sibTrans" cxnId="{46167CFC-8590-4D4B-958F-8BB342F8AD1F}">
      <dgm:prSet/>
      <dgm:spPr/>
      <dgm:t>
        <a:bodyPr/>
        <a:lstStyle/>
        <a:p>
          <a:endParaRPr lang="cs-CZ"/>
        </a:p>
      </dgm:t>
    </dgm:pt>
    <dgm:pt modelId="{8AC962CC-0EC7-4E16-9122-235FD0349D23}" type="pres">
      <dgm:prSet presAssocID="{6BD6320E-3D92-41CF-BF73-8CAD480DA0E8}" presName="compositeShape" presStyleCnt="0">
        <dgm:presLayoutVars>
          <dgm:chMax val="7"/>
          <dgm:dir/>
          <dgm:resizeHandles val="exact"/>
        </dgm:presLayoutVars>
      </dgm:prSet>
      <dgm:spPr/>
    </dgm:pt>
    <dgm:pt modelId="{2A6E0453-48AE-422C-9009-1C9B102D03FE}" type="pres">
      <dgm:prSet presAssocID="{6BD6320E-3D92-41CF-BF73-8CAD480DA0E8}" presName="wedge1" presStyleLbl="node1" presStyleIdx="0" presStyleCnt="3" custLinFactNeighborX="-3702" custLinFactNeighborY="8706"/>
      <dgm:spPr/>
      <dgm:t>
        <a:bodyPr/>
        <a:lstStyle/>
        <a:p>
          <a:endParaRPr lang="cs-CZ"/>
        </a:p>
      </dgm:t>
    </dgm:pt>
    <dgm:pt modelId="{F27A47F7-2D36-44B5-ACEB-BA16210FA448}" type="pres">
      <dgm:prSet presAssocID="{6BD6320E-3D92-41CF-BF73-8CAD480DA0E8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C2FCA0B9-0AD4-4AAF-BE97-CAAA0445D22F}" type="pres">
      <dgm:prSet presAssocID="{6BD6320E-3D92-41CF-BF73-8CAD480DA0E8}" presName="wedge2" presStyleLbl="node1" presStyleIdx="1" presStyleCnt="3" custLinFactNeighborX="239" custLinFactNeighborY="6635"/>
      <dgm:spPr/>
      <dgm:t>
        <a:bodyPr/>
        <a:lstStyle/>
        <a:p>
          <a:endParaRPr lang="cs-CZ"/>
        </a:p>
      </dgm:t>
    </dgm:pt>
    <dgm:pt modelId="{8C8FA1A7-509A-4CBA-BAB6-7E041AED59C6}" type="pres">
      <dgm:prSet presAssocID="{6BD6320E-3D92-41CF-BF73-8CAD480DA0E8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55C37E6-34C5-4A87-AEC9-832B17884EE8}" type="pres">
      <dgm:prSet presAssocID="{6BD6320E-3D92-41CF-BF73-8CAD480DA0E8}" presName="wedge3" presStyleLbl="node1" presStyleIdx="2" presStyleCnt="3" custScaleX="99024" custScaleY="101135" custLinFactNeighborX="-1181" custLinFactNeighborY="5162"/>
      <dgm:spPr/>
      <dgm:t>
        <a:bodyPr/>
        <a:lstStyle/>
        <a:p>
          <a:endParaRPr lang="cs-CZ"/>
        </a:p>
      </dgm:t>
    </dgm:pt>
    <dgm:pt modelId="{9883A6FE-AA08-49B6-A0F4-DC8E953462B6}" type="pres">
      <dgm:prSet presAssocID="{6BD6320E-3D92-41CF-BF73-8CAD480DA0E8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0CD170CA-6CB3-47DD-B4D6-1E1E9208E6B3}" type="presOf" srcId="{E4C79E7F-E64C-461A-A1AA-1B3411A6AD6C}" destId="{2A6E0453-48AE-422C-9009-1C9B102D03FE}" srcOrd="0" destOrd="0" presId="urn:microsoft.com/office/officeart/2005/8/layout/chart3"/>
    <dgm:cxn modelId="{54FDF731-F9E8-4B2D-B011-2C2C5DE51E04}" type="presOf" srcId="{6CDBCE1D-0C5B-47F7-B4CC-8826136FADAB}" destId="{355C37E6-34C5-4A87-AEC9-832B17884EE8}" srcOrd="0" destOrd="0" presId="urn:microsoft.com/office/officeart/2005/8/layout/chart3"/>
    <dgm:cxn modelId="{AE3117C8-F45A-4A28-AD82-8B13769BE357}" srcId="{6BD6320E-3D92-41CF-BF73-8CAD480DA0E8}" destId="{E4C79E7F-E64C-461A-A1AA-1B3411A6AD6C}" srcOrd="0" destOrd="0" parTransId="{FB66A06B-64D7-43C3-BFDD-F8AB21F7FF01}" sibTransId="{AF38A287-7D2A-4D07-8F40-D67E86C2E2AA}"/>
    <dgm:cxn modelId="{CF540002-87E1-4EE7-B2A2-CD13F44A79E1}" type="presOf" srcId="{AA0557D2-BEE5-4F6A-90D3-3CAA2323C0A4}" destId="{8C8FA1A7-509A-4CBA-BAB6-7E041AED59C6}" srcOrd="1" destOrd="0" presId="urn:microsoft.com/office/officeart/2005/8/layout/chart3"/>
    <dgm:cxn modelId="{2DF97912-45C1-4EE4-AA3F-F30AB31E7202}" type="presOf" srcId="{AA0557D2-BEE5-4F6A-90D3-3CAA2323C0A4}" destId="{C2FCA0B9-0AD4-4AAF-BE97-CAAA0445D22F}" srcOrd="0" destOrd="0" presId="urn:microsoft.com/office/officeart/2005/8/layout/chart3"/>
    <dgm:cxn modelId="{46167CFC-8590-4D4B-958F-8BB342F8AD1F}" srcId="{6BD6320E-3D92-41CF-BF73-8CAD480DA0E8}" destId="{6CDBCE1D-0C5B-47F7-B4CC-8826136FADAB}" srcOrd="2" destOrd="0" parTransId="{3C735484-F62A-4C55-8AE9-1642E6634DB6}" sibTransId="{0F49BB33-5893-4B45-A26F-980440C72143}"/>
    <dgm:cxn modelId="{BFBA1BD5-F137-4709-BFDB-4EBE68073DE5}" type="presOf" srcId="{6BD6320E-3D92-41CF-BF73-8CAD480DA0E8}" destId="{8AC962CC-0EC7-4E16-9122-235FD0349D23}" srcOrd="0" destOrd="0" presId="urn:microsoft.com/office/officeart/2005/8/layout/chart3"/>
    <dgm:cxn modelId="{602550F6-55EC-4FCB-A664-4211CE2817F3}" srcId="{6BD6320E-3D92-41CF-BF73-8CAD480DA0E8}" destId="{AA0557D2-BEE5-4F6A-90D3-3CAA2323C0A4}" srcOrd="1" destOrd="0" parTransId="{D2B6B05C-E180-4E9A-87BE-6D7E4D8CC74E}" sibTransId="{DD4348E0-3932-4D32-A361-449A6BF5D13F}"/>
    <dgm:cxn modelId="{FC9A51D4-1377-46AB-9DB5-ACE0D5395F62}" type="presOf" srcId="{6CDBCE1D-0C5B-47F7-B4CC-8826136FADAB}" destId="{9883A6FE-AA08-49B6-A0F4-DC8E953462B6}" srcOrd="1" destOrd="0" presId="urn:microsoft.com/office/officeart/2005/8/layout/chart3"/>
    <dgm:cxn modelId="{49BF27C2-616C-450C-84DB-13A57FAC7ECC}" type="presOf" srcId="{E4C79E7F-E64C-461A-A1AA-1B3411A6AD6C}" destId="{F27A47F7-2D36-44B5-ACEB-BA16210FA448}" srcOrd="1" destOrd="0" presId="urn:microsoft.com/office/officeart/2005/8/layout/chart3"/>
    <dgm:cxn modelId="{05C6DC0B-6971-4C55-92E9-C77EA7234975}" type="presParOf" srcId="{8AC962CC-0EC7-4E16-9122-235FD0349D23}" destId="{2A6E0453-48AE-422C-9009-1C9B102D03FE}" srcOrd="0" destOrd="0" presId="urn:microsoft.com/office/officeart/2005/8/layout/chart3"/>
    <dgm:cxn modelId="{9EC98206-6C4A-4466-8848-182E8E9C2A13}" type="presParOf" srcId="{8AC962CC-0EC7-4E16-9122-235FD0349D23}" destId="{F27A47F7-2D36-44B5-ACEB-BA16210FA448}" srcOrd="1" destOrd="0" presId="urn:microsoft.com/office/officeart/2005/8/layout/chart3"/>
    <dgm:cxn modelId="{5E3D362C-5054-4FC3-80CC-B20FB58FDA64}" type="presParOf" srcId="{8AC962CC-0EC7-4E16-9122-235FD0349D23}" destId="{C2FCA0B9-0AD4-4AAF-BE97-CAAA0445D22F}" srcOrd="2" destOrd="0" presId="urn:microsoft.com/office/officeart/2005/8/layout/chart3"/>
    <dgm:cxn modelId="{32A54BF7-17A8-4575-BF74-9E5A79322BAF}" type="presParOf" srcId="{8AC962CC-0EC7-4E16-9122-235FD0349D23}" destId="{8C8FA1A7-509A-4CBA-BAB6-7E041AED59C6}" srcOrd="3" destOrd="0" presId="urn:microsoft.com/office/officeart/2005/8/layout/chart3"/>
    <dgm:cxn modelId="{0C5370C6-8740-4B39-8271-D6FCB850E2D4}" type="presParOf" srcId="{8AC962CC-0EC7-4E16-9122-235FD0349D23}" destId="{355C37E6-34C5-4A87-AEC9-832B17884EE8}" srcOrd="4" destOrd="0" presId="urn:microsoft.com/office/officeart/2005/8/layout/chart3"/>
    <dgm:cxn modelId="{28EAC093-2562-44C0-BBAE-BC634D2E02DE}" type="presParOf" srcId="{8AC962CC-0EC7-4E16-9122-235FD0349D23}" destId="{9883A6FE-AA08-49B6-A0F4-DC8E953462B6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6E0453-48AE-422C-9009-1C9B102D03FE}">
      <dsp:nvSpPr>
        <dsp:cNvPr id="0" name=""/>
        <dsp:cNvSpPr/>
      </dsp:nvSpPr>
      <dsp:spPr>
        <a:xfrm>
          <a:off x="2265989" y="321488"/>
          <a:ext cx="4374036" cy="4147185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400" kern="1200" dirty="0">
              <a:solidFill>
                <a:schemeClr val="tx1"/>
              </a:solidFill>
            </a:rPr>
            <a:t>Kognitivní</a:t>
          </a:r>
        </a:p>
      </dsp:txBody>
      <dsp:txXfrm>
        <a:off x="4644111" y="1086742"/>
        <a:ext cx="1484047" cy="1382395"/>
      </dsp:txXfrm>
    </dsp:sp>
    <dsp:sp modelId="{C2FCA0B9-0AD4-4AAF-BE97-CAAA0445D22F}">
      <dsp:nvSpPr>
        <dsp:cNvPr id="0" name=""/>
        <dsp:cNvSpPr/>
      </dsp:nvSpPr>
      <dsp:spPr>
        <a:xfrm>
          <a:off x="2165637" y="444916"/>
          <a:ext cx="4147185" cy="4147185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4">
                <a:hueOff val="4013302"/>
                <a:satOff val="-15334"/>
                <a:lumOff val="-1568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4">
                <a:hueOff val="4013302"/>
                <a:satOff val="-15334"/>
                <a:lumOff val="-1568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4">
                <a:hueOff val="4013302"/>
                <a:satOff val="-15334"/>
                <a:lumOff val="-1568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900" kern="1200" dirty="0"/>
            <a:t>Volní</a:t>
          </a:r>
        </a:p>
      </dsp:txBody>
      <dsp:txXfrm>
        <a:off x="3301176" y="3061592"/>
        <a:ext cx="1876107" cy="1283652"/>
      </dsp:txXfrm>
    </dsp:sp>
    <dsp:sp modelId="{355C37E6-34C5-4A87-AEC9-832B17884EE8}">
      <dsp:nvSpPr>
        <dsp:cNvPr id="0" name=""/>
        <dsp:cNvSpPr/>
      </dsp:nvSpPr>
      <dsp:spPr>
        <a:xfrm>
          <a:off x="2185876" y="421381"/>
          <a:ext cx="4106708" cy="4194255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4">
                <a:hueOff val="8026603"/>
                <a:satOff val="-30667"/>
                <a:lumOff val="-3137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4">
                <a:hueOff val="8026603"/>
                <a:satOff val="-30667"/>
                <a:lumOff val="-3137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4">
                <a:hueOff val="8026603"/>
                <a:satOff val="-30667"/>
                <a:lumOff val="-3137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900" kern="1200" dirty="0"/>
            <a:t>Emocionální</a:t>
          </a:r>
        </a:p>
      </dsp:txBody>
      <dsp:txXfrm>
        <a:off x="2625880" y="1245252"/>
        <a:ext cx="1393347" cy="13980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6E0453-48AE-422C-9009-1C9B102D03FE}">
      <dsp:nvSpPr>
        <dsp:cNvPr id="0" name=""/>
        <dsp:cNvSpPr/>
      </dsp:nvSpPr>
      <dsp:spPr>
        <a:xfrm>
          <a:off x="2258131" y="459631"/>
          <a:ext cx="4147185" cy="4147185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0" kern="1200" dirty="0">
              <a:solidFill>
                <a:schemeClr val="tx1"/>
              </a:solidFill>
            </a:rPr>
            <a:t>kognitivní</a:t>
          </a:r>
        </a:p>
      </dsp:txBody>
      <dsp:txXfrm>
        <a:off x="4512916" y="1224885"/>
        <a:ext cx="1407080" cy="1382395"/>
      </dsp:txXfrm>
    </dsp:sp>
    <dsp:sp modelId="{C2FCA0B9-0AD4-4AAF-BE97-CAAA0445D22F}">
      <dsp:nvSpPr>
        <dsp:cNvPr id="0" name=""/>
        <dsp:cNvSpPr/>
      </dsp:nvSpPr>
      <dsp:spPr>
        <a:xfrm>
          <a:off x="2170967" y="500986"/>
          <a:ext cx="4147185" cy="4147185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4">
                <a:hueOff val="4013302"/>
                <a:satOff val="-15334"/>
                <a:lumOff val="-1568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4">
                <a:hueOff val="4013302"/>
                <a:satOff val="-15334"/>
                <a:lumOff val="-1568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4">
                <a:hueOff val="4013302"/>
                <a:satOff val="-15334"/>
                <a:lumOff val="-1568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/>
            <a:t>Volní</a:t>
          </a:r>
        </a:p>
      </dsp:txBody>
      <dsp:txXfrm>
        <a:off x="3306505" y="3117662"/>
        <a:ext cx="1876107" cy="1283652"/>
      </dsp:txXfrm>
    </dsp:sp>
    <dsp:sp modelId="{355C37E6-34C5-4A87-AEC9-832B17884EE8}">
      <dsp:nvSpPr>
        <dsp:cNvPr id="0" name=""/>
        <dsp:cNvSpPr/>
      </dsp:nvSpPr>
      <dsp:spPr>
        <a:xfrm>
          <a:off x="1898082" y="216012"/>
          <a:ext cx="4250698" cy="4194255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4">
                <a:hueOff val="8026603"/>
                <a:satOff val="-30667"/>
                <a:lumOff val="-3137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4">
                <a:hueOff val="8026603"/>
                <a:satOff val="-30667"/>
                <a:lumOff val="-3137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4">
                <a:hueOff val="8026603"/>
                <a:satOff val="-30667"/>
                <a:lumOff val="-3137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0" kern="1200" dirty="0"/>
            <a:t>Emocionální</a:t>
          </a:r>
        </a:p>
      </dsp:txBody>
      <dsp:txXfrm>
        <a:off x="2353514" y="1039884"/>
        <a:ext cx="1442201" cy="139808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6E0453-48AE-422C-9009-1C9B102D03FE}">
      <dsp:nvSpPr>
        <dsp:cNvPr id="0" name=""/>
        <dsp:cNvSpPr/>
      </dsp:nvSpPr>
      <dsp:spPr>
        <a:xfrm>
          <a:off x="2282599" y="682542"/>
          <a:ext cx="4147185" cy="4147185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0" kern="1200" dirty="0">
              <a:solidFill>
                <a:schemeClr val="tx1"/>
              </a:solidFill>
            </a:rPr>
            <a:t>kognitivní</a:t>
          </a:r>
        </a:p>
      </dsp:txBody>
      <dsp:txXfrm>
        <a:off x="4537384" y="1447796"/>
        <a:ext cx="1407080" cy="1382395"/>
      </dsp:txXfrm>
    </dsp:sp>
    <dsp:sp modelId="{C2FCA0B9-0AD4-4AAF-BE97-CAAA0445D22F}">
      <dsp:nvSpPr>
        <dsp:cNvPr id="0" name=""/>
        <dsp:cNvSpPr/>
      </dsp:nvSpPr>
      <dsp:spPr>
        <a:xfrm>
          <a:off x="2232262" y="720082"/>
          <a:ext cx="4147185" cy="4147185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4">
                <a:hueOff val="4013302"/>
                <a:satOff val="-15334"/>
                <a:lumOff val="-1568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4">
                <a:hueOff val="4013302"/>
                <a:satOff val="-15334"/>
                <a:lumOff val="-1568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4">
                <a:hueOff val="4013302"/>
                <a:satOff val="-15334"/>
                <a:lumOff val="-1568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200" b="1" kern="1200" dirty="0">
              <a:solidFill>
                <a:schemeClr val="tx1"/>
              </a:solidFill>
            </a:rPr>
            <a:t>Volní</a:t>
          </a:r>
        </a:p>
      </dsp:txBody>
      <dsp:txXfrm>
        <a:off x="3367801" y="3336758"/>
        <a:ext cx="1876107" cy="1283652"/>
      </dsp:txXfrm>
    </dsp:sp>
    <dsp:sp modelId="{355C37E6-34C5-4A87-AEC9-832B17884EE8}">
      <dsp:nvSpPr>
        <dsp:cNvPr id="0" name=""/>
        <dsp:cNvSpPr/>
      </dsp:nvSpPr>
      <dsp:spPr>
        <a:xfrm>
          <a:off x="2193610" y="635458"/>
          <a:ext cx="4106708" cy="4194255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4">
                <a:hueOff val="8026603"/>
                <a:satOff val="-30667"/>
                <a:lumOff val="-3137"/>
                <a:alphaOff val="0"/>
                <a:tint val="94000"/>
                <a:satMod val="103000"/>
                <a:lumMod val="102000"/>
              </a:schemeClr>
            </a:gs>
            <a:gs pos="50000">
              <a:schemeClr val="accent4">
                <a:hueOff val="8026603"/>
                <a:satOff val="-30667"/>
                <a:lumOff val="-3137"/>
                <a:alphaOff val="0"/>
                <a:shade val="100000"/>
                <a:satMod val="110000"/>
                <a:lumMod val="100000"/>
              </a:schemeClr>
            </a:gs>
            <a:gs pos="100000">
              <a:schemeClr val="accent4">
                <a:hueOff val="8026603"/>
                <a:satOff val="-30667"/>
                <a:lumOff val="-3137"/>
                <a:alphaOff val="0"/>
                <a:shade val="78000"/>
                <a:satMod val="120000"/>
                <a:lumMod val="99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b="0" kern="1200" dirty="0"/>
            <a:t>Emocionální</a:t>
          </a:r>
        </a:p>
      </dsp:txBody>
      <dsp:txXfrm>
        <a:off x="2633615" y="1459330"/>
        <a:ext cx="1393347" cy="13980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31CB8B-3CD8-4454-BCFF-14B7264772B2}" type="datetimeFigureOut">
              <a:rPr lang="cs-CZ" smtClean="0"/>
              <a:t>28.10.2020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162957-6A14-4D53-A490-6C560EEE1E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8162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955078D-FC06-4392-A5C6-58AAA90D76E1}" type="slidenum">
              <a:rPr lang="cs-CZ" altLang="cs-CZ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cs-CZ" altLang="cs-CZ">
              <a:latin typeface="Arial" charset="0"/>
              <a:cs typeface="Arial" charset="0"/>
            </a:endParaRPr>
          </a:p>
        </p:txBody>
      </p:sp>
      <p:sp>
        <p:nvSpPr>
          <p:cNvPr id="156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667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0628062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A1C62FD-3288-45F1-BD68-B0A3D4DEAEE8}" type="slidenum">
              <a:rPr lang="cs-CZ" altLang="cs-CZ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cs-CZ" altLang="cs-CZ">
              <a:latin typeface="Arial" charset="0"/>
              <a:cs typeface="Arial" charset="0"/>
            </a:endParaRPr>
          </a:p>
        </p:txBody>
      </p:sp>
      <p:sp>
        <p:nvSpPr>
          <p:cNvPr id="161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179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55691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39A9A-B4B0-4B32-B8CD-2E25E95134C4}" type="datetimeFigureOut">
              <a:rPr lang="en-US" dirty="0"/>
              <a:t>10/28/2020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518A9-B687-4302-9395-2322403C6656}" type="datetimeFigureOut">
              <a:rPr lang="en-US" dirty="0"/>
              <a:t>10/28/2020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9A684-0CB7-41E9-A4DF-5D1C2CA5BF6F}" type="datetimeFigureOut">
              <a:rPr lang="en-US" dirty="0"/>
              <a:t>10/28/2020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DD7C35-9E19-4518-A4B2-3B09CD8CC756}" type="datetimeFigureOut">
              <a:rPr lang="en-US" dirty="0"/>
              <a:t>10/28/2020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96DA8-8897-4DDF-BFB6-5D83863C837A}" type="datetimeFigureOut">
              <a:rPr lang="en-US" dirty="0"/>
              <a:t>10/28/2020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BA708-C5F0-412D-90E2-1919F0D196AE}" type="datetimeFigureOut">
              <a:rPr lang="en-US" dirty="0"/>
              <a:t>10/28/2020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8F8FA-EF43-4642-9368-3F4E33039BD9}" type="datetimeFigureOut">
              <a:rPr lang="en-US" dirty="0"/>
              <a:t>10/28/2020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1E721-B01C-4D5D-A3CA-2E5518383F10}" type="datetimeFigureOut">
              <a:rPr lang="en-US" dirty="0"/>
              <a:t>10/28/2020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513FEF9-69D0-4F8C-A336-59491FBEDC47}" type="datetimeFigureOut">
              <a:rPr lang="en-US" dirty="0"/>
              <a:t>10/28/2020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09600" y="6243638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737600" y="6243638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DF2914-5A33-4562-9D84-212E2806D34C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1133792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21DC-8981-44E6-BC8C-2BA8F673FFBB}" type="datetimeFigureOut">
              <a:rPr lang="en-US" dirty="0"/>
              <a:t>10/28/2020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9C5D3-0140-4E75-8D7F-C0623D06DFD7}" type="datetimeFigureOut">
              <a:rPr lang="en-US" dirty="0"/>
              <a:t>10/28/2020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5666F9-5B40-48E0-8DFD-99EF944CDD22}" type="datetimeFigureOut">
              <a:rPr lang="en-US" dirty="0"/>
              <a:t>10/28/2020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698D6B-2C72-4E21-9893-A649C6E2A47D}" type="datetimeFigureOut">
              <a:rPr lang="en-US" dirty="0"/>
              <a:t>10/28/2020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6811C9-A66C-49F0-970E-F7B68D9109A0}" type="datetimeFigureOut">
              <a:rPr lang="en-US" dirty="0"/>
              <a:t>10/28/2020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1AE78-96A2-4A23-B183-3B6DB4374FE7}" type="datetimeFigureOut">
              <a:rPr lang="en-US" dirty="0"/>
              <a:t>10/28/2020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E0757-B101-4811-9189-10EB2F458E2D}" type="datetimeFigureOut">
              <a:rPr lang="en-US" dirty="0"/>
              <a:t>10/28/2020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DC078-589F-40E3-816C-EE21D62B5BBA}" type="datetimeFigureOut">
              <a:rPr lang="en-US" dirty="0"/>
              <a:t>10/28/2020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20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004436-CA73-4D53-89B4-2A5C7347BF2F}" type="datetimeFigureOut">
              <a:rPr lang="en-US" dirty="0"/>
              <a:t>10/28/2020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  <p:sldLayoutId id="2147483669" r:id="rId1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slideplayer.cz/slide/3165574/" TargetMode="Externa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7577" y="3228182"/>
            <a:ext cx="8224437" cy="1646237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cs-CZ" dirty="0"/>
              <a:t>Základní  pojmy psychologie osobnosti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080081" y="2954337"/>
            <a:ext cx="5827713" cy="1096963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cs-CZ" dirty="0"/>
              <a:t>4. přednáška</a:t>
            </a:r>
          </a:p>
          <a:p>
            <a:pPr>
              <a:defRPr/>
            </a:pPr>
            <a:r>
              <a:rPr lang="cs-CZ" dirty="0"/>
              <a:t>PhDr. Lenka </a:t>
            </a:r>
            <a:r>
              <a:rPr lang="cs-CZ" dirty="0" err="1"/>
              <a:t>Emrová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69327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Psychické jevy</a:t>
            </a:r>
          </a:p>
        </p:txBody>
      </p:sp>
      <p:graphicFrame>
        <p:nvGraphicFramePr>
          <p:cNvPr id="3111" name="Group 3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5496116"/>
              </p:ext>
            </p:extLst>
          </p:nvPr>
        </p:nvGraphicFramePr>
        <p:xfrm>
          <a:off x="0" y="1992046"/>
          <a:ext cx="8686800" cy="4746627"/>
        </p:xfrm>
        <a:graphic>
          <a:graphicData uri="http://schemas.openxmlformats.org/drawingml/2006/table">
            <a:tbl>
              <a:tblPr/>
              <a:tblGrid>
                <a:gridCol w="21717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717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28062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06277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1316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6520" marR="96520"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Kognitivní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poznávací</a:t>
                      </a:r>
                    </a:p>
                  </a:txBody>
                  <a:tcPr marL="96520" marR="965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Emocionální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citové</a:t>
                      </a:r>
                    </a:p>
                  </a:txBody>
                  <a:tcPr marL="96520" marR="965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Konativní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volní</a:t>
                      </a:r>
                    </a:p>
                  </a:txBody>
                  <a:tcPr marL="96520" marR="965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3532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procesy</a:t>
                      </a:r>
                    </a:p>
                  </a:txBody>
                  <a:tcPr marL="96520" marR="96520"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Čití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Vnímání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Představování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Myšlení</a:t>
                      </a:r>
                    </a:p>
                  </a:txBody>
                  <a:tcPr marL="96520" marR="965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Emoce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City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6520" marR="965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Vůle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6520" marR="965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300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stavy</a:t>
                      </a:r>
                    </a:p>
                  </a:txBody>
                  <a:tcPr marL="96520" marR="96520"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Paměť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Pozornost</a:t>
                      </a:r>
                    </a:p>
                  </a:txBody>
                  <a:tcPr marL="96520" marR="965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Nálady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6520" marR="965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Rozhodování</a:t>
                      </a:r>
                    </a:p>
                  </a:txBody>
                  <a:tcPr marL="96520" marR="965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1316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vlastnosti</a:t>
                      </a:r>
                    </a:p>
                  </a:txBody>
                  <a:tcPr marL="96520" marR="96520"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Schopnosti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Inteligence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6520" marR="965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Temperament</a:t>
                      </a:r>
                    </a:p>
                  </a:txBody>
                  <a:tcPr marL="96520" marR="965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Charakter</a:t>
                      </a:r>
                    </a:p>
                  </a:txBody>
                  <a:tcPr marL="96520" marR="965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7819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Vlastnosti osobnosti</a:t>
            </a:r>
          </a:p>
        </p:txBody>
      </p:sp>
      <p:sp>
        <p:nvSpPr>
          <p:cNvPr id="14745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/>
              <a:t>Kognitivní vlastnosti osobnosti – </a:t>
            </a:r>
            <a:r>
              <a:rPr lang="cs-CZ" altLang="cs-CZ" b="1">
                <a:solidFill>
                  <a:schemeClr val="folHlink"/>
                </a:solidFill>
              </a:rPr>
              <a:t>schopnosti</a:t>
            </a:r>
          </a:p>
          <a:p>
            <a:r>
              <a:rPr lang="cs-CZ" altLang="cs-CZ"/>
              <a:t>Emocionální vlastnosti osobnosti – </a:t>
            </a:r>
          </a:p>
          <a:p>
            <a:pPr>
              <a:buFontTx/>
              <a:buNone/>
            </a:pPr>
            <a:r>
              <a:rPr lang="cs-CZ" altLang="cs-CZ"/>
              <a:t>	</a:t>
            </a:r>
            <a:r>
              <a:rPr lang="cs-CZ" altLang="cs-CZ" b="1">
                <a:solidFill>
                  <a:schemeClr val="folHlink"/>
                </a:solidFill>
              </a:rPr>
              <a:t>temperament</a:t>
            </a:r>
          </a:p>
          <a:p>
            <a:r>
              <a:rPr lang="cs-CZ" altLang="cs-CZ"/>
              <a:t>Konativní vlastnosti osobnosti –</a:t>
            </a:r>
          </a:p>
          <a:p>
            <a:pPr>
              <a:buFontTx/>
              <a:buNone/>
            </a:pPr>
            <a:r>
              <a:rPr lang="cs-CZ" altLang="cs-CZ"/>
              <a:t>	</a:t>
            </a:r>
            <a:r>
              <a:rPr lang="cs-CZ" altLang="cs-CZ" b="1">
                <a:solidFill>
                  <a:schemeClr val="folHlink"/>
                </a:solidFill>
              </a:rPr>
              <a:t>charakter</a:t>
            </a: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635347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Schopnosti</a:t>
            </a:r>
          </a:p>
        </p:txBody>
      </p:sp>
      <p:sp>
        <p:nvSpPr>
          <p:cNvPr id="14848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/>
              <a:t>Jsou kognitivní vlastnosti osobnosti</a:t>
            </a:r>
          </a:p>
          <a:p>
            <a:pPr>
              <a:lnSpc>
                <a:spcPct val="90000"/>
              </a:lnSpc>
            </a:pPr>
            <a:r>
              <a:rPr lang="cs-CZ" altLang="cs-CZ">
                <a:solidFill>
                  <a:schemeClr val="folHlink"/>
                </a:solidFill>
              </a:rPr>
              <a:t>Obecné a trvalé předpoklady</a:t>
            </a:r>
            <a:r>
              <a:rPr lang="cs-CZ" altLang="cs-CZ"/>
              <a:t> pro získávání vědomostí a dovedností</a:t>
            </a:r>
          </a:p>
          <a:p>
            <a:pPr>
              <a:lnSpc>
                <a:spcPct val="90000"/>
              </a:lnSpc>
            </a:pPr>
            <a:r>
              <a:rPr lang="cs-CZ" altLang="cs-CZ"/>
              <a:t>Aktuálně se projevují poznávacími procesy</a:t>
            </a:r>
          </a:p>
          <a:p>
            <a:pPr>
              <a:lnSpc>
                <a:spcPct val="90000"/>
              </a:lnSpc>
            </a:pPr>
            <a:r>
              <a:rPr lang="cs-CZ" altLang="cs-CZ"/>
              <a:t>Jsou předpokladem výkonu</a:t>
            </a:r>
          </a:p>
          <a:p>
            <a:pPr>
              <a:lnSpc>
                <a:spcPct val="90000"/>
              </a:lnSpc>
            </a:pPr>
            <a:r>
              <a:rPr lang="cs-CZ" altLang="cs-CZ"/>
              <a:t>Vznikají učením na základě </a:t>
            </a:r>
            <a:r>
              <a:rPr lang="cs-CZ" altLang="cs-CZ">
                <a:solidFill>
                  <a:schemeClr val="folHlink"/>
                </a:solidFill>
              </a:rPr>
              <a:t>vloh</a:t>
            </a:r>
            <a:r>
              <a:rPr lang="cs-CZ" altLang="cs-CZ"/>
              <a:t> </a:t>
            </a:r>
            <a:r>
              <a:rPr lang="cs-CZ" altLang="cs-CZ"/>
              <a:t>(biologický vrozený předpoklad pro utváření schopností)</a:t>
            </a:r>
          </a:p>
          <a:p>
            <a:pPr>
              <a:lnSpc>
                <a:spcPct val="90000"/>
              </a:lnSpc>
            </a:pPr>
            <a:r>
              <a:rPr lang="cs-CZ" altLang="cs-CZ">
                <a:solidFill>
                  <a:schemeClr val="folHlink"/>
                </a:solidFill>
              </a:rPr>
              <a:t>Obecné = inteligence</a:t>
            </a:r>
          </a:p>
          <a:p>
            <a:pPr>
              <a:lnSpc>
                <a:spcPct val="90000"/>
              </a:lnSpc>
            </a:pPr>
            <a:r>
              <a:rPr lang="cs-CZ" altLang="cs-CZ">
                <a:solidFill>
                  <a:schemeClr val="folHlink"/>
                </a:solidFill>
              </a:rPr>
              <a:t>Speciální – umělecké, sportovní, řečnické</a:t>
            </a:r>
          </a:p>
          <a:p>
            <a:pPr>
              <a:lnSpc>
                <a:spcPct val="90000"/>
              </a:lnSpc>
              <a:buFontTx/>
              <a:buNone/>
            </a:pPr>
            <a:endParaRPr lang="cs-CZ" altLang="cs-CZ"/>
          </a:p>
          <a:p>
            <a:pPr>
              <a:lnSpc>
                <a:spcPct val="90000"/>
              </a:lnSpc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642424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/>
              <a:t>Posuzování  schopností – </a:t>
            </a:r>
            <a:r>
              <a:rPr lang="cs-CZ" sz="4000">
                <a:solidFill>
                  <a:schemeClr val="folHlink"/>
                </a:solidFill>
              </a:rPr>
              <a:t>inteligence IQ</a:t>
            </a:r>
          </a:p>
        </p:txBody>
      </p:sp>
      <p:sp>
        <p:nvSpPr>
          <p:cNvPr id="14950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/>
              <a:t>Schopnost správně  (rychle a přesně vnímat, myslet a reagovat). Soubor schopností: verbální, neverbální, numerická</a:t>
            </a:r>
          </a:p>
          <a:p>
            <a:r>
              <a:rPr lang="cs-CZ" altLang="cs-CZ"/>
              <a:t>Vrozená – neverbální složka inteligence 80%</a:t>
            </a:r>
          </a:p>
          <a:p>
            <a:r>
              <a:rPr lang="cs-CZ" altLang="cs-CZ"/>
              <a:t>Získaná – naučená, verbální – 20%</a:t>
            </a:r>
          </a:p>
          <a:p>
            <a:pPr>
              <a:buFontTx/>
              <a:buNone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305497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29" name="Rectangle 4"/>
          <p:cNvSpPr>
            <a:spLocks noGrp="1" noChangeArrowheads="1"/>
          </p:cNvSpPr>
          <p:nvPr>
            <p:ph type="title"/>
          </p:nvPr>
        </p:nvSpPr>
        <p:spPr>
          <a:xfrm>
            <a:off x="1763714" y="188913"/>
            <a:ext cx="7500937" cy="1320800"/>
          </a:xfrm>
        </p:spPr>
        <p:txBody>
          <a:bodyPr/>
          <a:lstStyle/>
          <a:p>
            <a:r>
              <a:rPr lang="cs-CZ"/>
              <a:t>Pásma inteligenčního kvocientu</a:t>
            </a:r>
          </a:p>
        </p:txBody>
      </p:sp>
      <p:graphicFrame>
        <p:nvGraphicFramePr>
          <p:cNvPr id="10384" name="Group 14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8629998"/>
              </p:ext>
            </p:extLst>
          </p:nvPr>
        </p:nvGraphicFramePr>
        <p:xfrm>
          <a:off x="150811" y="1509713"/>
          <a:ext cx="10268196" cy="5440364"/>
        </p:xfrm>
        <a:graphic>
          <a:graphicData uri="http://schemas.openxmlformats.org/drawingml/2006/table">
            <a:tbl>
              <a:tblPr/>
              <a:tblGrid>
                <a:gridCol w="342273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42273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42273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111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Pásmo IQ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Název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% zastoupení v populaci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111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Nad 130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Vysoký nadprůměr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2 %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1277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120 – 130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Výrazný nadprůměr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7 %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111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110 - 120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Lehký nadprůměr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16 %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111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90 - 110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Průměr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50 %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111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80 - 90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Lehký podprůměr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16 %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111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70 – 80 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Výrazný podprůměr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7 %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6401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50 - 70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Lehká mentální retardace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6401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35 - 50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Středně těžká mentální retardace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6401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20 - 35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Těžká mentální retardace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6401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Pod 20 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Hluboká mentální retardace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150580" name="AutoShape 73"/>
          <p:cNvSpPr>
            <a:spLocks/>
          </p:cNvSpPr>
          <p:nvPr/>
        </p:nvSpPr>
        <p:spPr bwMode="auto">
          <a:xfrm>
            <a:off x="7896225" y="4221163"/>
            <a:ext cx="215900" cy="2087562"/>
          </a:xfrm>
          <a:prstGeom prst="rightBrace">
            <a:avLst>
              <a:gd name="adj1" fmla="val 80576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 altLang="cs-CZ"/>
          </a:p>
        </p:txBody>
      </p:sp>
      <p:sp>
        <p:nvSpPr>
          <p:cNvPr id="150581" name="Text Box 74"/>
          <p:cNvSpPr txBox="1">
            <a:spLocks noChangeArrowheads="1"/>
          </p:cNvSpPr>
          <p:nvPr/>
        </p:nvSpPr>
        <p:spPr bwMode="auto">
          <a:xfrm>
            <a:off x="8380413" y="4960938"/>
            <a:ext cx="51328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altLang="cs-CZ"/>
              <a:t>2 %</a:t>
            </a:r>
          </a:p>
        </p:txBody>
      </p:sp>
    </p:spTree>
    <p:extLst>
      <p:ext uri="{BB962C8B-B14F-4D97-AF65-F5344CB8AC3E}">
        <p14:creationId xmlns:p14="http://schemas.microsoft.com/office/powerpoint/2010/main" val="19273851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Temperament</a:t>
            </a:r>
          </a:p>
        </p:txBody>
      </p:sp>
      <p:sp>
        <p:nvSpPr>
          <p:cNvPr id="151554" name="Rectangle 3"/>
          <p:cNvSpPr>
            <a:spLocks noGrp="1" noChangeArrowheads="1"/>
          </p:cNvSpPr>
          <p:nvPr>
            <p:ph idx="1"/>
          </p:nvPr>
        </p:nvSpPr>
        <p:spPr>
          <a:xfrm>
            <a:off x="409978" y="2128234"/>
            <a:ext cx="8229600" cy="49974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cs-CZ" altLang="cs-CZ" sz="2800" dirty="0">
                <a:solidFill>
                  <a:schemeClr val="folHlink"/>
                </a:solidFill>
              </a:rPr>
              <a:t>Emocionální psychická vlastnost</a:t>
            </a:r>
          </a:p>
          <a:p>
            <a:pPr>
              <a:lnSpc>
                <a:spcPct val="80000"/>
              </a:lnSpc>
            </a:pPr>
            <a:r>
              <a:rPr lang="cs-CZ" altLang="cs-CZ" sz="2800" dirty="0"/>
              <a:t>Soubor vlastností, které se projevují způsobem vzniku, délky trvání, průběhu citových procesů a jejich výrazu</a:t>
            </a:r>
          </a:p>
          <a:p>
            <a:pPr>
              <a:lnSpc>
                <a:spcPct val="80000"/>
              </a:lnSpc>
            </a:pPr>
            <a:r>
              <a:rPr lang="cs-CZ" altLang="cs-CZ" sz="2800" dirty="0">
                <a:solidFill>
                  <a:schemeClr val="folHlink"/>
                </a:solidFill>
              </a:rPr>
              <a:t>80% zděděné</a:t>
            </a:r>
            <a:r>
              <a:rPr lang="cs-CZ" altLang="cs-CZ" sz="2800" dirty="0"/>
              <a:t>: </a:t>
            </a:r>
            <a:r>
              <a:rPr lang="cs-CZ" altLang="cs-CZ" sz="1600" dirty="0"/>
              <a:t>agresivita, alkoholismus, autismus, deprese, empatie, aktivita, odolnost vůči stresu, tradicionalismus, plachost, slabá vůle, dominance, vzrušivost, vzteklost, orientace na lidi, předměty</a:t>
            </a:r>
          </a:p>
          <a:p>
            <a:pPr>
              <a:lnSpc>
                <a:spcPct val="80000"/>
              </a:lnSpc>
            </a:pPr>
            <a:r>
              <a:rPr lang="cs-CZ" altLang="cs-CZ" sz="2800" dirty="0"/>
              <a:t>Co ovlivňuje temperament: </a:t>
            </a:r>
            <a:r>
              <a:rPr lang="cs-CZ" altLang="cs-CZ" sz="1400" dirty="0"/>
              <a:t>podněty, možnost si hrát, možnost vyjadřovat afekty, přítomnost rodičů, přítomnost dalších dětí, přirozené vyjadřování emocí v rodině, míra kontroly – meze, disciplína</a:t>
            </a:r>
          </a:p>
          <a:p>
            <a:pPr>
              <a:lnSpc>
                <a:spcPct val="80000"/>
              </a:lnSpc>
            </a:pPr>
            <a:r>
              <a:rPr lang="cs-CZ" altLang="cs-CZ" sz="2800" dirty="0"/>
              <a:t>Částečně se mění i v průběhu vývoje – manifestní, latentní</a:t>
            </a:r>
            <a:endParaRPr lang="cs-CZ" altLang="cs-CZ" sz="1400" dirty="0"/>
          </a:p>
          <a:p>
            <a:pPr>
              <a:lnSpc>
                <a:spcPct val="80000"/>
              </a:lnSpc>
            </a:pPr>
            <a:r>
              <a:rPr lang="cs-CZ" altLang="cs-CZ" sz="2800" b="1" dirty="0">
                <a:solidFill>
                  <a:srgbClr val="FFC000"/>
                </a:solidFill>
              </a:rPr>
              <a:t>Nesnažte se lidi měnit</a:t>
            </a:r>
            <a:endParaRPr lang="cs-CZ" altLang="cs-CZ" sz="2800" dirty="0">
              <a:solidFill>
                <a:srgbClr val="FFC000"/>
              </a:solidFill>
            </a:endParaRPr>
          </a:p>
          <a:p>
            <a:pPr>
              <a:lnSpc>
                <a:spcPct val="80000"/>
              </a:lnSpc>
            </a:pPr>
            <a:endParaRPr lang="cs-CZ" altLang="cs-CZ" sz="1400" dirty="0"/>
          </a:p>
        </p:txBody>
      </p:sp>
    </p:spTree>
    <p:extLst>
      <p:ext uri="{BB962C8B-B14F-4D97-AF65-F5344CB8AC3E}">
        <p14:creationId xmlns:p14="http://schemas.microsoft.com/office/powerpoint/2010/main" val="4584597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Rectangle 2"/>
          <p:cNvSpPr>
            <a:spLocks noGrp="1" noChangeArrowheads="1"/>
          </p:cNvSpPr>
          <p:nvPr>
            <p:ph type="title"/>
          </p:nvPr>
        </p:nvSpPr>
        <p:spPr>
          <a:xfrm>
            <a:off x="119287" y="398089"/>
            <a:ext cx="7345362" cy="1320800"/>
          </a:xfrm>
        </p:spPr>
        <p:txBody>
          <a:bodyPr/>
          <a:lstStyle/>
          <a:p>
            <a:r>
              <a:rPr lang="cs-CZ" sz="4000" dirty="0"/>
              <a:t>Druhy temperamentů od raných Řeků po dnešní dobu</a:t>
            </a:r>
          </a:p>
        </p:txBody>
      </p:sp>
      <p:graphicFrame>
        <p:nvGraphicFramePr>
          <p:cNvPr id="14449" name="Group 11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3322730"/>
              </p:ext>
            </p:extLst>
          </p:nvPr>
        </p:nvGraphicFramePr>
        <p:xfrm>
          <a:off x="119287" y="1718889"/>
          <a:ext cx="8352928" cy="5139111"/>
        </p:xfrm>
        <a:graphic>
          <a:graphicData uri="http://schemas.openxmlformats.org/drawingml/2006/table">
            <a:tbl>
              <a:tblPr/>
              <a:tblGrid>
                <a:gridCol w="167090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7090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6929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7090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67090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4934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zdroj</a:t>
                      </a:r>
                    </a:p>
                  </a:txBody>
                  <a:tcPr marL="96520" marR="96520"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78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mytologie</a:t>
                      </a:r>
                    </a:p>
                  </a:txBody>
                  <a:tcPr marL="96520" marR="96520"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vzduch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oheň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země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voda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78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Hippokrates</a:t>
                      </a:r>
                    </a:p>
                  </a:txBody>
                  <a:tcPr marL="96520" marR="96520"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melancholik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cholerik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flegmatik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sangvinik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244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I.P. Pavlov</a:t>
                      </a:r>
                    </a:p>
                  </a:txBody>
                  <a:tcPr marL="96520" marR="96520"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slabý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Silný nevyrovnaný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pohyblivý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Silný, vyrovnaný, nepohyblivý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Silný, vyrovnaný, pohyblivý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477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H. Eysenck</a:t>
                      </a:r>
                    </a:p>
                  </a:txBody>
                  <a:tcPr marL="96520" marR="96520"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Labilní introvert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Labilní extrovert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Stabilní introvert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Stabilní extrovert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278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Kretschmer</a:t>
                      </a:r>
                    </a:p>
                  </a:txBody>
                  <a:tcPr marL="96520" marR="96520"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asthenický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atletický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pyknický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278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Jung</a:t>
                      </a:r>
                    </a:p>
                  </a:txBody>
                  <a:tcPr marL="96520" marR="96520"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myslící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intuitivní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vnímavý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citový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938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Myers, Briggs</a:t>
                      </a:r>
                    </a:p>
                  </a:txBody>
                  <a:tcPr marL="96520" marR="96520"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Ex/In 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Smyslový/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Intuitivní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Myslící/Citový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Pozorující/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usuzující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278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Sociální styly</a:t>
                      </a:r>
                    </a:p>
                  </a:txBody>
                  <a:tcPr marL="96520" marR="96520"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expresivní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vedoucí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analytický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přátelský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2783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Blanchard</a:t>
                      </a:r>
                    </a:p>
                  </a:txBody>
                  <a:tcPr marL="96520" marR="96520" marT="45711" marB="4571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delegující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ovlivňující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účasný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směňující</a:t>
                      </a:r>
                    </a:p>
                  </a:txBody>
                  <a:tcPr marL="96520" marR="96520" marT="45711" marB="4571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23921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Charakter</a:t>
            </a:r>
          </a:p>
        </p:txBody>
      </p:sp>
      <p:sp>
        <p:nvSpPr>
          <p:cNvPr id="153602" name="Rectangle 3"/>
          <p:cNvSpPr>
            <a:spLocks noGrp="1" noChangeArrowheads="1"/>
          </p:cNvSpPr>
          <p:nvPr>
            <p:ph idx="1"/>
          </p:nvPr>
        </p:nvSpPr>
        <p:spPr>
          <a:xfrm>
            <a:off x="395332" y="2253042"/>
            <a:ext cx="8229600" cy="4997450"/>
          </a:xfrm>
        </p:spPr>
        <p:txBody>
          <a:bodyPr/>
          <a:lstStyle/>
          <a:p>
            <a:r>
              <a:rPr lang="cs-CZ" altLang="cs-CZ" sz="2800" dirty="0" err="1"/>
              <a:t>Nonkognitivní</a:t>
            </a:r>
            <a:r>
              <a:rPr lang="cs-CZ" altLang="cs-CZ" sz="2800" dirty="0"/>
              <a:t> vlastnost osobnosti, která se projevuje v jednání člověka</a:t>
            </a:r>
          </a:p>
          <a:p>
            <a:r>
              <a:rPr lang="cs-CZ" altLang="cs-CZ" sz="2800" dirty="0"/>
              <a:t>Projevuje se ve vztazích člověka ke skutečnosti:</a:t>
            </a:r>
          </a:p>
          <a:p>
            <a:pPr lvl="2"/>
            <a:r>
              <a:rPr lang="cs-CZ" altLang="cs-CZ" b="1" dirty="0">
                <a:solidFill>
                  <a:schemeClr val="folHlink"/>
                </a:solidFill>
              </a:rPr>
              <a:t>Vztahy k práci, činnosti</a:t>
            </a:r>
            <a:r>
              <a:rPr lang="cs-CZ" altLang="cs-CZ" dirty="0"/>
              <a:t> – pracovitost, lenost, svědomitost, pečlivost, vytrvalost, odpovědnost</a:t>
            </a:r>
          </a:p>
          <a:p>
            <a:pPr lvl="2"/>
            <a:r>
              <a:rPr lang="cs-CZ" altLang="cs-CZ" b="1" dirty="0">
                <a:solidFill>
                  <a:schemeClr val="folHlink"/>
                </a:solidFill>
              </a:rPr>
              <a:t>Vztahy k lidem</a:t>
            </a:r>
            <a:r>
              <a:rPr lang="cs-CZ" altLang="cs-CZ" dirty="0"/>
              <a:t> – uctivost, vulgárnost, věrnost, takt</a:t>
            </a:r>
          </a:p>
          <a:p>
            <a:pPr lvl="2"/>
            <a:r>
              <a:rPr lang="cs-CZ" altLang="cs-CZ" b="1" dirty="0">
                <a:solidFill>
                  <a:schemeClr val="folHlink"/>
                </a:solidFill>
              </a:rPr>
              <a:t>Vztahy k sobě samému</a:t>
            </a:r>
            <a:r>
              <a:rPr lang="cs-CZ" altLang="cs-CZ" dirty="0"/>
              <a:t> – lhostejnost, namyšlenost, skromnost, náročnost, sebeláska</a:t>
            </a:r>
          </a:p>
          <a:p>
            <a:pPr lvl="2"/>
            <a:r>
              <a:rPr lang="cs-CZ" altLang="cs-CZ" b="1" dirty="0">
                <a:solidFill>
                  <a:schemeClr val="folHlink"/>
                </a:solidFill>
              </a:rPr>
              <a:t>Vztahy k věcem</a:t>
            </a:r>
            <a:r>
              <a:rPr lang="cs-CZ" altLang="cs-CZ" dirty="0"/>
              <a:t> – šetrnost, hrabivost, </a:t>
            </a:r>
            <a:r>
              <a:rPr lang="cs-CZ" altLang="cs-CZ" dirty="0" err="1"/>
              <a:t>ohleduplnost,nedbalost</a:t>
            </a:r>
            <a:r>
              <a:rPr lang="cs-CZ" altLang="cs-CZ" dirty="0"/>
              <a:t>, povrchnost</a:t>
            </a:r>
          </a:p>
          <a:p>
            <a:r>
              <a:rPr lang="cs-CZ" altLang="cs-CZ" dirty="0"/>
              <a:t>získaná</a:t>
            </a:r>
          </a:p>
          <a:p>
            <a:pPr lvl="2"/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789351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5" name="Nadpis 1"/>
          <p:cNvSpPr>
            <a:spLocks noGrp="1"/>
          </p:cNvSpPr>
          <p:nvPr>
            <p:ph type="ctrTitle"/>
          </p:nvPr>
        </p:nvSpPr>
        <p:spPr>
          <a:xfrm>
            <a:off x="1426068" y="2907519"/>
            <a:ext cx="7116763" cy="1470025"/>
          </a:xfrm>
        </p:spPr>
        <p:txBody>
          <a:bodyPr/>
          <a:lstStyle/>
          <a:p>
            <a:r>
              <a:rPr lang="cs-CZ" altLang="cs-CZ" dirty="0">
                <a:ea typeface="Trebuchet MS" pitchFamily="34" charset="0"/>
                <a:cs typeface="Trebuchet MS" pitchFamily="34" charset="0"/>
              </a:rPr>
              <a:t>Emoce</a:t>
            </a:r>
            <a:br>
              <a:rPr lang="cs-CZ" altLang="cs-CZ" dirty="0">
                <a:ea typeface="Trebuchet MS" pitchFamily="34" charset="0"/>
                <a:cs typeface="Trebuchet MS" pitchFamily="34" charset="0"/>
              </a:rPr>
            </a:br>
            <a:endParaRPr lang="cs-CZ" altLang="cs-CZ" sz="2400" dirty="0">
              <a:ea typeface="Trebuchet MS" pitchFamily="34" charset="0"/>
              <a:cs typeface="Trebuchet MS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533651" y="4776788"/>
            <a:ext cx="7116763" cy="862012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cs-CZ" dirty="0" err="1"/>
              <a:t>Emovere</a:t>
            </a:r>
            <a:r>
              <a:rPr lang="cs-CZ" dirty="0"/>
              <a:t> = vyrušit, narušit (Machač)</a:t>
            </a:r>
          </a:p>
          <a:p>
            <a:pPr>
              <a:defRPr/>
            </a:pPr>
            <a:r>
              <a:rPr lang="cs-CZ" dirty="0" err="1"/>
              <a:t>Motio</a:t>
            </a:r>
            <a:r>
              <a:rPr lang="cs-CZ" dirty="0"/>
              <a:t> = pohyb - zahrnuje i fyziologickou reakci (</a:t>
            </a:r>
            <a:r>
              <a:rPr lang="cs-CZ" dirty="0" err="1"/>
              <a:t>Nakonečný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668204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4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s-CZ">
                <a:ea typeface="Trebuchet MS" pitchFamily="34" charset="0"/>
                <a:cs typeface="Trebuchet MS" pitchFamily="34" charset="0"/>
              </a:rPr>
              <a:t>Teorie a</a:t>
            </a:r>
            <a:r>
              <a:rPr lang="cs-CZ" altLang="cs-CZ">
                <a:ea typeface="Trebuchet MS" pitchFamily="34" charset="0"/>
                <a:cs typeface="Trebuchet MS" pitchFamily="34" charset="0"/>
              </a:rPr>
              <a:t> terminologie v oblasti emocí</a:t>
            </a:r>
            <a:endParaRPr lang="en-US" altLang="cs-CZ" sz="3000">
              <a:ea typeface="Trebuchet MS" pitchFamily="34" charset="0"/>
              <a:cs typeface="Trebuchet MS" pitchFamily="34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19288" y="1700214"/>
            <a:ext cx="5105400" cy="4530725"/>
          </a:xfrm>
        </p:spPr>
        <p:txBody>
          <a:bodyPr rtlCol="0">
            <a:normAutofit fontScale="92500" lnSpcReduction="10000"/>
          </a:bodyPr>
          <a:lstStyle/>
          <a:p>
            <a:pPr marL="495300" indent="-495300">
              <a:buNone/>
              <a:defRPr/>
            </a:pPr>
            <a:r>
              <a:rPr lang="cs-CZ" altLang="cs-CZ" sz="2400" b="1" dirty="0">
                <a:solidFill>
                  <a:schemeClr val="accent2"/>
                </a:solidFill>
              </a:rPr>
              <a:t>Emoce</a:t>
            </a:r>
            <a:r>
              <a:rPr lang="cs-CZ" altLang="cs-CZ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495300" indent="-495300">
              <a:buFont typeface="Wingdings 2" charset="2"/>
              <a:buChar char=""/>
              <a:defRPr/>
            </a:pPr>
            <a:r>
              <a:rPr lang="cs-CZ" altLang="cs-CZ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komplexní psychické jevy;</a:t>
            </a:r>
          </a:p>
          <a:p>
            <a:pPr marL="495300" indent="-495300">
              <a:buFont typeface="Wingdings 2" charset="2"/>
              <a:buChar char=""/>
              <a:defRPr/>
            </a:pPr>
            <a:r>
              <a:rPr lang="cs-CZ" altLang="cs-CZ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obtížné definovat – pro jejich subjektivitu</a:t>
            </a:r>
          </a:p>
          <a:p>
            <a:pPr marL="495300" indent="-495300">
              <a:buFont typeface="Wingdings 2" charset="2"/>
              <a:buChar char=""/>
              <a:defRPr/>
            </a:pPr>
            <a:r>
              <a:rPr lang="cs-CZ" altLang="cs-CZ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fylogeneticky vznikly jako evaluační systém, který měl usnadnit adekvátní reakci na významné podněty z vnějšího a vnitřního prostředí.</a:t>
            </a:r>
          </a:p>
          <a:p>
            <a:pPr marL="495300" indent="-495300">
              <a:buFont typeface="Wingdings 2" charset="2"/>
              <a:buChar char=""/>
              <a:defRPr/>
            </a:pPr>
            <a:r>
              <a:rPr lang="cs-CZ" altLang="cs-CZ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Centrum emocí – limbický systém a amygdala</a:t>
            </a:r>
          </a:p>
          <a:p>
            <a:pPr marL="495300" indent="-495300">
              <a:buFontTx/>
              <a:buChar char="-"/>
              <a:defRPr/>
            </a:pPr>
            <a:endParaRPr lang="cs-CZ" altLang="cs-CZ" sz="2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95300" indent="-495300">
              <a:buFontTx/>
              <a:buChar char="-"/>
              <a:defRPr/>
            </a:pPr>
            <a:endParaRPr lang="cs-CZ" altLang="cs-CZ" sz="2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95300" indent="-495300">
              <a:lnSpc>
                <a:spcPct val="80000"/>
              </a:lnSpc>
              <a:buNone/>
              <a:defRPr/>
            </a:pPr>
            <a:r>
              <a:rPr lang="cs-CZ" altLang="cs-CZ" sz="15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cs-CZ" altLang="cs-CZ" sz="15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cs-CZ" altLang="cs-CZ" sz="15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770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Osobnost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>
              <a:buFont typeface="Wingdings 3" charset="2"/>
              <a:buChar char=""/>
              <a:defRPr/>
            </a:pPr>
            <a:r>
              <a:rPr lang="cs-CZ" alt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Je uspořádaný, organický celek, struktura složek, které mají různé funkce, ale nefungují izolovaně, ale systémově, integrovaně, ovlivňují se, podmiňují a tím se jejich fungování konkretizuje</a:t>
            </a:r>
          </a:p>
          <a:p>
            <a:pPr>
              <a:buFont typeface="Wingdings 3" charset="2"/>
              <a:buChar char=""/>
              <a:defRPr/>
            </a:pPr>
            <a:r>
              <a:rPr lang="cs-CZ" alt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Individuální jednota vlastností a procesů</a:t>
            </a:r>
          </a:p>
          <a:p>
            <a:pPr>
              <a:buFont typeface="Wingdings 3" charset="2"/>
              <a:buChar char=""/>
              <a:defRPr/>
            </a:pPr>
            <a:r>
              <a:rPr lang="cs-CZ" alt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Relativně stálá</a:t>
            </a:r>
          </a:p>
          <a:p>
            <a:pPr>
              <a:buFont typeface="Wingdings 3" charset="2"/>
              <a:buChar char=""/>
              <a:defRPr/>
            </a:pPr>
            <a:r>
              <a:rPr lang="cs-CZ" alt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Projevuje se v interakci s okolím</a:t>
            </a:r>
          </a:p>
          <a:p>
            <a:pPr>
              <a:buFont typeface="Wingdings 3" charset="2"/>
              <a:buChar char=""/>
              <a:defRPr/>
            </a:pPr>
            <a:r>
              <a:rPr lang="cs-CZ" alt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Neustále se vyvíjí na základě interakcí vrozeného a naučeného</a:t>
            </a:r>
          </a:p>
          <a:p>
            <a:pPr>
              <a:buNone/>
              <a:defRPr/>
            </a:pPr>
            <a:r>
              <a:rPr lang="cs-CZ" altLang="cs-CZ" sz="2800" b="1" dirty="0">
                <a:solidFill>
                  <a:schemeClr val="folHlink"/>
                </a:solidFill>
              </a:rPr>
              <a:t>Statika osobnosti</a:t>
            </a:r>
            <a:r>
              <a:rPr lang="cs-CZ" alt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vlastnosti osobnosti (schopnosti, temperament, charakter)</a:t>
            </a:r>
          </a:p>
          <a:p>
            <a:pPr>
              <a:buNone/>
              <a:defRPr/>
            </a:pPr>
            <a:r>
              <a:rPr lang="cs-CZ" altLang="cs-CZ" sz="2800" b="1" dirty="0">
                <a:solidFill>
                  <a:schemeClr val="folHlink"/>
                </a:solidFill>
              </a:rPr>
              <a:t>Dynamika osobnosti</a:t>
            </a:r>
            <a:r>
              <a:rPr lang="cs-CZ" alt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– motivační vlastnosti – potřeby, hodnoty, zájmy, postoje</a:t>
            </a:r>
          </a:p>
        </p:txBody>
      </p:sp>
    </p:spTree>
    <p:extLst>
      <p:ext uri="{BB962C8B-B14F-4D97-AF65-F5344CB8AC3E}">
        <p14:creationId xmlns:p14="http://schemas.microsoft.com/office/powerpoint/2010/main" val="55700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721" name="Picture 2" descr="Výsledek obrázku pro limbický systém a amygdala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74825" y="404814"/>
            <a:ext cx="699135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679263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solidFill>
                  <a:srgbClr val="FFC000"/>
                </a:solidFill>
                <a:ea typeface="Trebuchet MS" pitchFamily="34" charset="0"/>
                <a:cs typeface="Trebuchet MS" pitchFamily="34" charset="0"/>
              </a:rPr>
              <a:t>Emoce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fontScale="77500" lnSpcReduction="20000"/>
          </a:bodyPr>
          <a:lstStyle/>
          <a:p>
            <a:pPr>
              <a:lnSpc>
                <a:spcPct val="80000"/>
              </a:lnSpc>
              <a:buFont typeface="Wingdings 2" charset="2"/>
              <a:buChar char=""/>
              <a:defRPr/>
            </a:pPr>
            <a:r>
              <a:rPr lang="cs-CZ" alt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Emoce je prvním a spontánním citovým vyjádřením </a:t>
            </a:r>
          </a:p>
          <a:p>
            <a:pPr>
              <a:lnSpc>
                <a:spcPct val="80000"/>
              </a:lnSpc>
              <a:buFont typeface="Wingdings 2" charset="2"/>
              <a:buChar char=""/>
              <a:defRPr/>
            </a:pPr>
            <a:r>
              <a:rPr lang="cs-CZ" alt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našeho vztahu ke světu v následujících polaritách:</a:t>
            </a:r>
          </a:p>
          <a:p>
            <a:pPr algn="ctr">
              <a:lnSpc>
                <a:spcPct val="80000"/>
              </a:lnSpc>
              <a:buNone/>
              <a:defRPr/>
            </a:pPr>
            <a:r>
              <a:rPr lang="cs-CZ" altLang="cs-CZ" sz="2800" b="1" dirty="0">
                <a:solidFill>
                  <a:srgbClr val="FFC000"/>
                </a:solidFill>
              </a:rPr>
              <a:t>Přitažlivost/odpor</a:t>
            </a:r>
          </a:p>
          <a:p>
            <a:pPr algn="ctr">
              <a:lnSpc>
                <a:spcPct val="80000"/>
              </a:lnSpc>
              <a:buNone/>
              <a:defRPr/>
            </a:pPr>
            <a:r>
              <a:rPr lang="cs-CZ" altLang="cs-CZ" sz="2800" b="1" dirty="0">
                <a:solidFill>
                  <a:srgbClr val="FFC000"/>
                </a:solidFill>
              </a:rPr>
              <a:t>Příjemné/nepříjemné</a:t>
            </a:r>
          </a:p>
          <a:p>
            <a:pPr algn="ctr">
              <a:lnSpc>
                <a:spcPct val="80000"/>
              </a:lnSpc>
              <a:buNone/>
              <a:defRPr/>
            </a:pPr>
            <a:r>
              <a:rPr lang="cs-CZ" altLang="cs-CZ" sz="2800" b="1" dirty="0">
                <a:solidFill>
                  <a:srgbClr val="FFC000"/>
                </a:solidFill>
              </a:rPr>
              <a:t>Napětí/uvolnění</a:t>
            </a:r>
          </a:p>
          <a:p>
            <a:pPr>
              <a:lnSpc>
                <a:spcPct val="80000"/>
              </a:lnSpc>
              <a:buFont typeface="Wingdings 2" charset="2"/>
              <a:buChar char=""/>
              <a:defRPr/>
            </a:pPr>
            <a:r>
              <a:rPr lang="cs-CZ" alt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které provází fyziologické změny a motorické 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	projevy (mimika, gestikulace)</a:t>
            </a:r>
          </a:p>
          <a:p>
            <a:pPr>
              <a:buFont typeface="Wingdings 2" charset="2"/>
              <a:buChar char="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jsou to stavy určité pohotovosti a zaměřenosti (např. láska, strach aj.) </a:t>
            </a:r>
          </a:p>
          <a:p>
            <a:pPr>
              <a:buFont typeface="Wingdings 2" charset="2"/>
              <a:buChar char=""/>
              <a:defRPr/>
            </a:pP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lze u nich zjišťovat </a:t>
            </a:r>
            <a:r>
              <a:rPr lang="cs-CZ" sz="2800" b="1" dirty="0">
                <a:solidFill>
                  <a:srgbClr val="FFC000"/>
                </a:solidFill>
              </a:rPr>
              <a:t>směr</a:t>
            </a:r>
            <a:r>
              <a:rPr lang="cs-CZ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přibližování či vzdalování, </a:t>
            </a:r>
            <a:r>
              <a:rPr lang="cs-CZ" sz="2800" b="1" dirty="0">
                <a:solidFill>
                  <a:srgbClr val="FFC000"/>
                </a:solidFill>
              </a:rPr>
              <a:t>intenzitu a čas trvání</a:t>
            </a:r>
            <a:r>
              <a:rPr 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  <a:p>
            <a:pPr>
              <a:lnSpc>
                <a:spcPct val="80000"/>
              </a:lnSpc>
              <a:buNone/>
              <a:defRPr/>
            </a:pPr>
            <a:endParaRPr lang="cs-CZ" altLang="cs-CZ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80000"/>
              </a:lnSpc>
              <a:buNone/>
              <a:defRPr/>
            </a:pPr>
            <a:endParaRPr lang="cs-CZ" altLang="cs-CZ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80000"/>
              </a:lnSpc>
              <a:buNone/>
              <a:defRPr/>
            </a:pPr>
            <a:endParaRPr lang="cs-CZ" altLang="cs-CZ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44079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cs-CZ">
                <a:ea typeface="Trebuchet MS" pitchFamily="34" charset="0"/>
                <a:cs typeface="Trebuchet MS" pitchFamily="34" charset="0"/>
              </a:rPr>
              <a:t>Teorie a</a:t>
            </a:r>
            <a:r>
              <a:rPr lang="cs-CZ" altLang="cs-CZ">
                <a:ea typeface="Trebuchet MS" pitchFamily="34" charset="0"/>
                <a:cs typeface="Trebuchet MS" pitchFamily="34" charset="0"/>
              </a:rPr>
              <a:t> terminologie v oblasti emocí</a:t>
            </a:r>
            <a:endParaRPr lang="en-US" altLang="cs-CZ" sz="3000">
              <a:ea typeface="Trebuchet MS" pitchFamily="34" charset="0"/>
              <a:cs typeface="Trebuchet MS" pitchFamily="34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47850" y="1143000"/>
            <a:ext cx="5105400" cy="5087938"/>
          </a:xfrm>
        </p:spPr>
        <p:txBody>
          <a:bodyPr rtlCol="0">
            <a:normAutofit lnSpcReduction="10000"/>
          </a:bodyPr>
          <a:lstStyle/>
          <a:p>
            <a:pPr marL="495300" indent="-495300">
              <a:buNone/>
              <a:defRPr/>
            </a:pPr>
            <a:endParaRPr lang="cs-CZ" altLang="cs-CZ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  <a:defRPr/>
            </a:pPr>
            <a:r>
              <a:rPr lang="cs-CZ" altLang="cs-CZ" sz="3000" b="1" dirty="0">
                <a:solidFill>
                  <a:srgbClr val="FFC000"/>
                </a:solidFill>
              </a:rPr>
              <a:t>Složky emocí </a:t>
            </a:r>
          </a:p>
          <a:p>
            <a:pPr marL="763588" lvl="1" indent="-419100">
              <a:buFont typeface="Wingdings 2" charset="2"/>
              <a:buChar char=""/>
              <a:defRPr/>
            </a:pPr>
            <a:r>
              <a:rPr lang="cs-CZ" altLang="cs-CZ" sz="2000" b="1" dirty="0">
                <a:solidFill>
                  <a:schemeClr val="tx2"/>
                </a:solidFill>
              </a:rPr>
              <a:t>subjektivní prožitek</a:t>
            </a:r>
            <a:r>
              <a:rPr lang="cs-CZ" alt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obsahující jak afektivní (</a:t>
            </a:r>
            <a:r>
              <a:rPr lang="cs-CZ" altLang="cs-CZ" sz="20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libé-nelibé</a:t>
            </a:r>
            <a:r>
              <a:rPr lang="cs-CZ" alt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tak kognitivní hodnocení (významu situace a vlastních možností ji zvládat),</a:t>
            </a:r>
          </a:p>
          <a:p>
            <a:pPr marL="763588" lvl="1" indent="-419100">
              <a:buFont typeface="Wingdings 2" charset="2"/>
              <a:buChar char=""/>
              <a:defRPr/>
            </a:pPr>
            <a:endParaRPr lang="cs-CZ" altLang="cs-CZ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763588" lvl="1" indent="-419100">
              <a:buFont typeface="Wingdings 2" charset="2"/>
              <a:buChar char=""/>
              <a:defRPr/>
            </a:pPr>
            <a:r>
              <a:rPr lang="cs-CZ" altLang="cs-CZ" sz="2000" b="1" dirty="0">
                <a:solidFill>
                  <a:schemeClr val="tx2"/>
                </a:solidFill>
              </a:rPr>
              <a:t>tělesné změny</a:t>
            </a:r>
            <a:r>
              <a:rPr lang="cs-CZ" alt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(spojené se změnami v autonomní a neurální aktivaci), </a:t>
            </a:r>
          </a:p>
          <a:p>
            <a:pPr marL="763588" lvl="1" indent="-419100">
              <a:buFont typeface="Wingdings 2" charset="2"/>
              <a:buChar char=""/>
              <a:defRPr/>
            </a:pPr>
            <a:endParaRPr lang="cs-CZ" altLang="cs-CZ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763588" lvl="1" indent="-419100">
              <a:buFont typeface="Wingdings 2" charset="2"/>
              <a:buChar char=""/>
              <a:defRPr/>
            </a:pPr>
            <a:r>
              <a:rPr lang="cs-CZ" altLang="cs-CZ" sz="2000" b="1" dirty="0">
                <a:solidFill>
                  <a:schemeClr val="tx2"/>
                </a:solidFill>
              </a:rPr>
              <a:t>emocionální výraz</a:t>
            </a:r>
            <a:r>
              <a:rPr lang="cs-CZ" alt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</a:p>
          <a:p>
            <a:pPr marL="763588" lvl="1" indent="-419100">
              <a:buNone/>
              <a:defRPr/>
            </a:pPr>
            <a:endParaRPr lang="cs-CZ" altLang="cs-CZ" sz="2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763588" lvl="1" indent="-419100">
              <a:buFont typeface="Wingdings 2" charset="2"/>
              <a:buChar char=""/>
              <a:defRPr/>
            </a:pPr>
            <a:r>
              <a:rPr lang="cs-CZ" altLang="cs-CZ" sz="2000" b="1" dirty="0">
                <a:solidFill>
                  <a:schemeClr val="tx2"/>
                </a:solidFill>
              </a:rPr>
              <a:t>připravenost k jednání</a:t>
            </a:r>
            <a:r>
              <a:rPr lang="cs-CZ" altLang="cs-CZ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(jako stav aktivace i tendence ke specifickému jednání).</a:t>
            </a:r>
            <a:r>
              <a:rPr lang="cs-CZ" alt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altLang="cs-CZ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60771" name="Picture 2" descr="Výsledek obrázku pro limbický systém a amygdal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04063" y="2492376"/>
            <a:ext cx="2963862" cy="2519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563492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ea typeface="Trebuchet MS" pitchFamily="34" charset="0"/>
                <a:cs typeface="Trebuchet MS" pitchFamily="34" charset="0"/>
              </a:rPr>
              <a:t>Vlastnosti emocí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600201"/>
            <a:ext cx="8686800" cy="4708525"/>
          </a:xfrm>
        </p:spPr>
        <p:txBody>
          <a:bodyPr rtlCol="0">
            <a:normAutofit/>
          </a:bodyPr>
          <a:lstStyle/>
          <a:p>
            <a:pPr>
              <a:buFont typeface="Wingdings 2" charset="2"/>
              <a:buChar char=""/>
              <a:defRPr/>
            </a:pPr>
            <a:endParaRPr lang="cs-CZ" alt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2" charset="2"/>
              <a:buChar char=""/>
              <a:defRPr/>
            </a:pPr>
            <a:r>
              <a:rPr lang="cs-CZ" alt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Subjektivita  - zcela individuální</a:t>
            </a:r>
          </a:p>
          <a:p>
            <a:pPr>
              <a:buFont typeface="Wingdings 2" charset="2"/>
              <a:buChar char=""/>
              <a:defRPr/>
            </a:pPr>
            <a:r>
              <a:rPr lang="cs-CZ" alt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Univerzalita - n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ejsou vázány na specifické smyslové orgány, a proto se jeví obtížná i jejich lokalizace v těle</a:t>
            </a:r>
          </a:p>
          <a:p>
            <a:pPr>
              <a:buFont typeface="Wingdings 2" charset="2"/>
              <a:buChar char=""/>
              <a:defRPr/>
            </a:pPr>
            <a:r>
              <a:rPr lang="cs-CZ" alt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Intenzita</a:t>
            </a:r>
          </a:p>
          <a:p>
            <a:pPr>
              <a:buFont typeface="Wingdings 2" charset="2"/>
              <a:buChar char=""/>
              <a:defRPr/>
            </a:pPr>
            <a:r>
              <a:rPr lang="cs-CZ" alt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Polarita – radost x smutek, láska x nenávist  	</a:t>
            </a:r>
          </a:p>
          <a:p>
            <a:pPr lvl="1">
              <a:buFont typeface="Wingdings 2" charset="2"/>
              <a:buChar char=""/>
              <a:defRPr/>
            </a:pPr>
            <a:r>
              <a:rPr lang="cs-CZ" alt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stenické – příjemné, dodávají energii</a:t>
            </a:r>
          </a:p>
          <a:p>
            <a:pPr lvl="1">
              <a:buFont typeface="Wingdings 2" charset="2"/>
              <a:buChar char=""/>
              <a:defRPr/>
            </a:pPr>
            <a:r>
              <a:rPr lang="cs-CZ" alt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astenické – nepříjemné, zpomalují a brzdí</a:t>
            </a:r>
          </a:p>
          <a:p>
            <a:pPr>
              <a:buFont typeface="Wingdings 2" charset="2"/>
              <a:buChar char=""/>
              <a:defRPr/>
            </a:pPr>
            <a:r>
              <a:rPr lang="cs-CZ" alt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Ambivalence</a:t>
            </a:r>
          </a:p>
          <a:p>
            <a:pPr>
              <a:buFont typeface="Wingdings 2" charset="2"/>
              <a:buChar char=""/>
              <a:defRPr/>
            </a:pPr>
            <a:r>
              <a:rPr lang="cs-CZ" alt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Aktuálnost – neopakovatelnost</a:t>
            </a:r>
          </a:p>
          <a:p>
            <a:pPr>
              <a:buFont typeface="Wingdings 2" charset="2"/>
              <a:buChar char=""/>
              <a:defRPr/>
            </a:pPr>
            <a:r>
              <a:rPr lang="cs-CZ" alt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Nakažlivost </a:t>
            </a:r>
          </a:p>
          <a:p>
            <a:pPr marL="0" indent="0">
              <a:buNone/>
              <a:defRPr/>
            </a:pPr>
            <a:endParaRPr lang="cs-CZ" alt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2" charset="2"/>
              <a:buChar char=""/>
              <a:defRPr/>
            </a:pPr>
            <a:endParaRPr lang="cs-CZ" alt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5294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ea typeface="Trebuchet MS" pitchFamily="34" charset="0"/>
                <a:cs typeface="Trebuchet MS" pitchFamily="34" charset="0"/>
              </a:rPr>
              <a:t>Dělení emocí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0" indent="0">
              <a:buNone/>
              <a:defRPr/>
            </a:pPr>
            <a:r>
              <a:rPr lang="cs-CZ" b="1" dirty="0">
                <a:solidFill>
                  <a:schemeClr val="tx2"/>
                </a:solidFill>
              </a:rPr>
              <a:t>Podle hierarchie je dělí na:</a:t>
            </a:r>
          </a:p>
          <a:p>
            <a:pPr marL="0" indent="0">
              <a:buNone/>
              <a:defRPr/>
            </a:pPr>
            <a:r>
              <a:rPr lang="cs-CZ" dirty="0">
                <a:solidFill>
                  <a:schemeClr val="tx2"/>
                </a:solidFill>
              </a:rPr>
              <a:t>a)nižší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vyskytují se u lidí i na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subhumánní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úrovni, jsou spojeny s uspokojováním základních potřeb;</a:t>
            </a:r>
          </a:p>
          <a:p>
            <a:pPr marL="0" indent="0">
              <a:buNone/>
              <a:defRPr/>
            </a:pPr>
            <a:r>
              <a:rPr lang="cs-CZ" dirty="0">
                <a:solidFill>
                  <a:schemeClr val="tx2"/>
                </a:solidFill>
              </a:rPr>
              <a:t>b) vyšší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(specificky lidské, podmíněné sociálně) rozlišujeme zde city </a:t>
            </a:r>
          </a:p>
          <a:p>
            <a:pPr>
              <a:buFont typeface="Wingdings 2" charset="2"/>
              <a:buChar char="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sociální, etické, estetické a intelektuální. Jsou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vulnerabilnější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než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niţší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city, směřují mimo osobu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kvyšším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cílům a zájmům</a:t>
            </a:r>
          </a:p>
          <a:p>
            <a:pPr>
              <a:buFont typeface="Wingdings 2" charset="2"/>
              <a:buChar char="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2" charset="2"/>
              <a:buChar char="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13081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ea typeface="Trebuchet MS" pitchFamily="34" charset="0"/>
                <a:cs typeface="Trebuchet MS" pitchFamily="34" charset="0"/>
              </a:rPr>
              <a:t>Dělení emocí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0" indent="0">
              <a:buNone/>
              <a:defRPr/>
            </a:pPr>
            <a:r>
              <a:rPr lang="cs-CZ" b="1" dirty="0">
                <a:solidFill>
                  <a:schemeClr val="tx2"/>
                </a:solidFill>
              </a:rPr>
              <a:t>Podle základního přízvuku:</a:t>
            </a:r>
          </a:p>
          <a:p>
            <a:pPr>
              <a:buFont typeface="Wingdings 2" charset="2"/>
              <a:buAutoNum type="alphaLcParenR"/>
              <a:defRPr/>
            </a:pPr>
            <a:r>
              <a:rPr lang="cs-CZ" dirty="0">
                <a:solidFill>
                  <a:schemeClr val="tx2"/>
                </a:solidFill>
              </a:rPr>
              <a:t>libé</a:t>
            </a:r>
          </a:p>
          <a:p>
            <a:pPr>
              <a:buFont typeface="Wingdings 2" charset="2"/>
              <a:buAutoNum type="alphaLcParenR"/>
              <a:defRPr/>
            </a:pPr>
            <a:r>
              <a:rPr lang="cs-CZ" dirty="0">
                <a:solidFill>
                  <a:schemeClr val="tx2"/>
                </a:solidFill>
              </a:rPr>
              <a:t>nelibé</a:t>
            </a:r>
          </a:p>
          <a:p>
            <a:pPr marL="0" indent="0">
              <a:buNone/>
              <a:defRPr/>
            </a:pPr>
            <a:endParaRPr lang="cs-CZ" dirty="0">
              <a:solidFill>
                <a:schemeClr val="tx2"/>
              </a:solidFill>
            </a:endParaRPr>
          </a:p>
          <a:p>
            <a:pPr marL="0" indent="0">
              <a:buNone/>
              <a:defRPr/>
            </a:pPr>
            <a:r>
              <a:rPr lang="cs-CZ" b="1" dirty="0">
                <a:solidFill>
                  <a:schemeClr val="tx2"/>
                </a:solidFill>
              </a:rPr>
              <a:t>Podle vlivu na svého nositele</a:t>
            </a:r>
          </a:p>
          <a:p>
            <a:pPr marL="0" indent="0">
              <a:buNone/>
              <a:defRPr/>
            </a:pPr>
            <a:r>
              <a:rPr lang="cs-CZ" dirty="0">
                <a:solidFill>
                  <a:schemeClr val="tx2"/>
                </a:solidFill>
              </a:rPr>
              <a:t>a) stenické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mobilizující (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hněv,zlost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aktivizují člověka, zvýrazňují energii</a:t>
            </a:r>
          </a:p>
          <a:p>
            <a:pPr marL="0" indent="0">
              <a:buNone/>
              <a:defRPr/>
            </a:pPr>
            <a:r>
              <a:rPr lang="cs-CZ" dirty="0">
                <a:solidFill>
                  <a:schemeClr val="tx2"/>
                </a:solidFill>
              </a:rPr>
              <a:t>b) astenické 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</a:t>
            </a:r>
            <a:r>
              <a:rPr lang="cs-CZ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demobilizující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(smutek), pasivní emoce, inaktivují člověka</a:t>
            </a:r>
          </a:p>
        </p:txBody>
      </p:sp>
    </p:spTree>
    <p:extLst>
      <p:ext uri="{BB962C8B-B14F-4D97-AF65-F5344CB8AC3E}">
        <p14:creationId xmlns:p14="http://schemas.microsoft.com/office/powerpoint/2010/main" val="10067353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8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ea typeface="Trebuchet MS" pitchFamily="34" charset="0"/>
                <a:cs typeface="Trebuchet MS" pitchFamily="34" charset="0"/>
              </a:rPr>
              <a:t>Dělení emocí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buFont typeface="Wingdings 2" charset="2"/>
              <a:buChar char=""/>
              <a:defRPr/>
            </a:pPr>
            <a:r>
              <a:rPr lang="cs-CZ" dirty="0">
                <a:solidFill>
                  <a:schemeClr val="tx2"/>
                </a:solidFill>
              </a:rPr>
              <a:t>Podle intenzity a časového průběhu</a:t>
            </a:r>
          </a:p>
          <a:p>
            <a:pPr marL="800100" lvl="1" indent="-342900">
              <a:buFont typeface="Wingdings 2" charset="2"/>
              <a:buAutoNum type="alphaLcParenR"/>
              <a:defRPr/>
            </a:pPr>
            <a:r>
              <a:rPr lang="cs-CZ" dirty="0">
                <a:solidFill>
                  <a:schemeClr val="tx2"/>
                </a:solidFill>
              </a:rPr>
              <a:t>Afekty</a:t>
            </a:r>
          </a:p>
          <a:p>
            <a:pPr marL="800100" lvl="1" indent="-342900">
              <a:buFont typeface="Wingdings 2" charset="2"/>
              <a:buAutoNum type="alphaLcParenR"/>
              <a:defRPr/>
            </a:pPr>
            <a:r>
              <a:rPr lang="cs-CZ" dirty="0">
                <a:solidFill>
                  <a:schemeClr val="tx2"/>
                </a:solidFill>
              </a:rPr>
              <a:t>City</a:t>
            </a:r>
          </a:p>
          <a:p>
            <a:pPr marL="800100" lvl="1" indent="-342900">
              <a:buFont typeface="Wingdings 2" charset="2"/>
              <a:buAutoNum type="alphaLcParenR"/>
              <a:defRPr/>
            </a:pPr>
            <a:r>
              <a:rPr lang="cs-CZ" dirty="0">
                <a:solidFill>
                  <a:schemeClr val="tx2"/>
                </a:solidFill>
              </a:rPr>
              <a:t>Nálady</a:t>
            </a:r>
          </a:p>
          <a:p>
            <a:pPr marL="800100" lvl="1" indent="-342900">
              <a:buFont typeface="Wingdings 2" charset="2"/>
              <a:buAutoNum type="alphaLcParenR"/>
              <a:defRPr/>
            </a:pPr>
            <a:r>
              <a:rPr lang="cs-CZ" dirty="0">
                <a:solidFill>
                  <a:schemeClr val="tx2"/>
                </a:solidFill>
              </a:rPr>
              <a:t>Vášně</a:t>
            </a:r>
          </a:p>
          <a:p>
            <a:pPr marL="457200" lvl="1" indent="0">
              <a:buNone/>
              <a:defRPr/>
            </a:pPr>
            <a:endParaRPr lang="cs-CZ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2026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3" name="Rectangle 2"/>
          <p:cNvSpPr>
            <a:spLocks noGrp="1" noChangeArrowheads="1"/>
          </p:cNvSpPr>
          <p:nvPr>
            <p:ph type="title"/>
          </p:nvPr>
        </p:nvSpPr>
        <p:spPr>
          <a:xfrm>
            <a:off x="209192" y="832858"/>
            <a:ext cx="7124700" cy="923925"/>
          </a:xfrm>
        </p:spPr>
        <p:txBody>
          <a:bodyPr/>
          <a:lstStyle/>
          <a:p>
            <a:r>
              <a:rPr lang="cs-CZ" altLang="cs-CZ" dirty="0">
                <a:ea typeface="Trebuchet MS" pitchFamily="34" charset="0"/>
                <a:cs typeface="Trebuchet MS" pitchFamily="34" charset="0"/>
              </a:rPr>
              <a:t>Základní emoce podle </a:t>
            </a:r>
            <a:r>
              <a:rPr lang="cs-CZ" altLang="cs-CZ" dirty="0" err="1">
                <a:ea typeface="Trebuchet MS" pitchFamily="34" charset="0"/>
                <a:cs typeface="Trebuchet MS" pitchFamily="34" charset="0"/>
              </a:rPr>
              <a:t>Ekmana</a:t>
            </a:r>
            <a:endParaRPr lang="cs-CZ" altLang="cs-CZ" dirty="0">
              <a:ea typeface="Trebuchet MS" pitchFamily="34" charset="0"/>
              <a:cs typeface="Trebuchet MS" pitchFamily="34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209192" y="1988423"/>
            <a:ext cx="8229600" cy="5256212"/>
          </a:xfrm>
        </p:spPr>
        <p:txBody>
          <a:bodyPr rtlCol="0">
            <a:normAutofit lnSpcReduction="10000"/>
          </a:bodyPr>
          <a:lstStyle/>
          <a:p>
            <a:pPr>
              <a:buFont typeface="Wingdings 2" charset="2"/>
              <a:buChar char=""/>
              <a:defRPr/>
            </a:pPr>
            <a:r>
              <a:rPr lang="cs-CZ" altLang="cs-CZ" sz="2800" b="1" u="sng" dirty="0">
                <a:solidFill>
                  <a:schemeClr val="tx2"/>
                </a:solidFill>
              </a:rPr>
              <a:t>Hněv</a:t>
            </a:r>
            <a:r>
              <a:rPr lang="cs-CZ" altLang="cs-CZ" sz="2800" dirty="0">
                <a:solidFill>
                  <a:schemeClr val="tx2"/>
                </a:solidFill>
              </a:rPr>
              <a:t> </a:t>
            </a:r>
            <a:r>
              <a:rPr lang="cs-CZ" alt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je reakcí na nespravedlnost, frustraci, ohrožení, nejintenzivnější, vyžaduje největší sebekontrolu</a:t>
            </a:r>
          </a:p>
          <a:p>
            <a:pPr>
              <a:buFont typeface="Wingdings 2" charset="2"/>
              <a:buChar char=""/>
              <a:defRPr/>
            </a:pPr>
            <a:r>
              <a:rPr lang="cs-CZ" altLang="cs-CZ" sz="2800" b="1" u="sng" dirty="0">
                <a:solidFill>
                  <a:schemeClr val="tx2"/>
                </a:solidFill>
              </a:rPr>
              <a:t>Strach</a:t>
            </a:r>
            <a:r>
              <a:rPr lang="cs-CZ" alt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alt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je vyvolaný určitou jasně danou situací, konkrétní událostí, upozorňuje na riziko, umožňuje předvídat, mívá nejkratší trvání</a:t>
            </a:r>
          </a:p>
          <a:p>
            <a:pPr lvl="1">
              <a:buFont typeface="Wingdings 2" charset="2"/>
              <a:buChar char=""/>
              <a:defRPr/>
            </a:pPr>
            <a:r>
              <a:rPr lang="cs-CZ" alt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Úzkost – nemá jednoznačný spouštěcí faktor, průběh a konec</a:t>
            </a:r>
          </a:p>
          <a:p>
            <a:pPr lvl="1">
              <a:buFont typeface="Wingdings 2" charset="2"/>
              <a:buChar char=""/>
              <a:defRPr/>
            </a:pPr>
            <a:r>
              <a:rPr lang="cs-CZ" alt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Fobie – trvalý, neúměrný, iracionální strach</a:t>
            </a:r>
          </a:p>
          <a:p>
            <a:pPr>
              <a:buFont typeface="Wingdings 2" charset="2"/>
              <a:buChar char=""/>
              <a:defRPr/>
            </a:pPr>
            <a:r>
              <a:rPr lang="cs-CZ" altLang="cs-CZ" sz="2800" b="1" u="sng" dirty="0">
                <a:solidFill>
                  <a:schemeClr val="tx2"/>
                </a:solidFill>
              </a:rPr>
              <a:t>Radost</a:t>
            </a:r>
            <a:r>
              <a:rPr lang="cs-CZ" altLang="cs-CZ" sz="2800" dirty="0">
                <a:solidFill>
                  <a:srgbClr val="800000"/>
                </a:solidFill>
              </a:rPr>
              <a:t> </a:t>
            </a:r>
            <a:r>
              <a:rPr lang="cs-CZ" alt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</a:t>
            </a:r>
            <a:r>
              <a:rPr lang="cs-CZ" alt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vede k uvolnění a snižuje práh ostražitosti, v literatuře se objevuje 17x méně, má různě dlouhé trvání a intenzitu</a:t>
            </a:r>
          </a:p>
          <a:p>
            <a:pPr>
              <a:buFont typeface="Wingdings 2" charset="2"/>
              <a:buChar char=""/>
              <a:defRPr/>
            </a:pPr>
            <a:r>
              <a:rPr lang="cs-CZ" altLang="cs-CZ" sz="2800" b="1" u="sng" dirty="0">
                <a:solidFill>
                  <a:schemeClr val="tx2"/>
                </a:solidFill>
              </a:rPr>
              <a:t>Smutek</a:t>
            </a:r>
            <a:r>
              <a:rPr lang="cs-CZ" altLang="cs-CZ" sz="2800" dirty="0">
                <a:solidFill>
                  <a:schemeClr val="tx2"/>
                </a:solidFill>
              </a:rPr>
              <a:t> </a:t>
            </a:r>
            <a:r>
              <a:rPr lang="cs-CZ" alt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</a:t>
            </a:r>
            <a:r>
              <a:rPr lang="cs-CZ" alt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reakce na zklamání, ztrátu, nedostatek, odmítnutí, má nejdelší trvání</a:t>
            </a:r>
          </a:p>
          <a:p>
            <a:pPr>
              <a:buFont typeface="Wingdings 2" charset="2"/>
              <a:buChar char=""/>
              <a:defRPr/>
            </a:pPr>
            <a:r>
              <a:rPr lang="cs-CZ" altLang="cs-CZ" sz="2800" b="1" u="sng" dirty="0">
                <a:solidFill>
                  <a:schemeClr val="tx2"/>
                </a:solidFill>
              </a:rPr>
              <a:t>Stud</a:t>
            </a:r>
            <a:r>
              <a:rPr lang="cs-CZ" altLang="cs-CZ" sz="2800" dirty="0">
                <a:solidFill>
                  <a:schemeClr val="tx2"/>
                </a:solidFill>
              </a:rPr>
              <a:t> </a:t>
            </a:r>
            <a:r>
              <a:rPr lang="cs-CZ" altLang="cs-CZ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</a:t>
            </a:r>
            <a:r>
              <a:rPr lang="cs-CZ" altLang="cs-CZ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je reakcí na osobní nedokonalost, často nemá konkrétní podnět, blízký emoci strachu</a:t>
            </a:r>
          </a:p>
          <a:p>
            <a:pPr>
              <a:buFont typeface="Wingdings 2" charset="2"/>
              <a:buChar char=""/>
              <a:defRPr/>
            </a:pPr>
            <a:r>
              <a:rPr lang="cs-CZ" altLang="cs-CZ" sz="2800" b="1" u="sng" dirty="0">
                <a:solidFill>
                  <a:schemeClr val="tx2"/>
                </a:solidFill>
              </a:rPr>
              <a:t>Překvapení</a:t>
            </a:r>
          </a:p>
          <a:p>
            <a:pPr>
              <a:buNone/>
              <a:defRPr/>
            </a:pPr>
            <a:endParaRPr lang="cs-CZ" altLang="cs-CZ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03647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ea typeface="Trebuchet MS" pitchFamily="34" charset="0"/>
                <a:cs typeface="Trebuchet MS" pitchFamily="34" charset="0"/>
              </a:rPr>
              <a:t>Nálady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buFont typeface="Wingdings 2" charset="2"/>
              <a:buChar char="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citové stavy slabé intenzity a dlouhého trvání</a:t>
            </a:r>
          </a:p>
          <a:p>
            <a:pPr>
              <a:buFont typeface="Wingdings 2" charset="2"/>
              <a:buChar char="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Vytvářejí určité „pozadí“, na němž se jako „figura“ odlišují jednotlivé kvality prožívání</a:t>
            </a:r>
          </a:p>
          <a:p>
            <a:pPr>
              <a:buFont typeface="Wingdings 2" charset="2"/>
              <a:buChar char="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nostalgie (teskná touha), splín (pocit životní únavy), skleslost (sklíčenost), rozmrzelost, útočnost, podrážděnost a další</a:t>
            </a:r>
          </a:p>
          <a:p>
            <a:pPr>
              <a:buFont typeface="Wingdings 2" charset="2"/>
              <a:buChar char="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2515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ea typeface="Trebuchet MS" pitchFamily="34" charset="0"/>
                <a:cs typeface="Trebuchet MS" pitchFamily="34" charset="0"/>
              </a:rPr>
              <a:t>Vášně</a:t>
            </a:r>
          </a:p>
        </p:txBody>
      </p:sp>
      <p:sp>
        <p:nvSpPr>
          <p:cNvPr id="168962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cs-CZ"/>
              <a:t>Silné citové vztahy </a:t>
            </a:r>
          </a:p>
          <a:p>
            <a:r>
              <a:rPr lang="cs-CZ" altLang="cs-CZ"/>
              <a:t> „silný citový vztah ovládající člověka“. </a:t>
            </a:r>
          </a:p>
          <a:p>
            <a:r>
              <a:rPr lang="cs-CZ" altLang="cs-CZ"/>
              <a:t>Významně ovlivňují myšlení a činnost člověka, např. vášeň sběratelská, cestovatelská aj. </a:t>
            </a:r>
          </a:p>
          <a:p>
            <a:r>
              <a:rPr lang="cs-CZ" altLang="cs-CZ"/>
              <a:t>jsou spjaté s hodnotovým systémem jedince a projevují se velmi intenzivně a dlouhodobě)</a:t>
            </a:r>
          </a:p>
          <a:p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54517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Osobnost</a:t>
            </a:r>
          </a:p>
        </p:txBody>
      </p:sp>
      <p:sp>
        <p:nvSpPr>
          <p:cNvPr id="139266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Psychologové osobnosti se snaží </a:t>
            </a:r>
          </a:p>
          <a:p>
            <a:pPr lvl="1"/>
            <a:r>
              <a:rPr lang="cs-CZ"/>
              <a:t>Popsat a vysvětlit individuální rozdíly mezi lidmi</a:t>
            </a:r>
          </a:p>
          <a:p>
            <a:pPr lvl="1"/>
            <a:r>
              <a:rPr lang="cs-CZ"/>
              <a:t>Vytvořit integrovaný popis celé osobnosti</a:t>
            </a:r>
          </a:p>
          <a:p>
            <a:pPr lvl="1"/>
            <a:endParaRPr lang="cs-CZ"/>
          </a:p>
          <a:p>
            <a:pPr lvl="1"/>
            <a:endParaRPr lang="cs-CZ"/>
          </a:p>
        </p:txBody>
      </p:sp>
      <p:pic>
        <p:nvPicPr>
          <p:cNvPr id="139267" name="Obrázek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1088" y="3716338"/>
            <a:ext cx="5473700" cy="28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573814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ea typeface="Trebuchet MS" pitchFamily="34" charset="0"/>
                <a:cs typeface="Trebuchet MS" pitchFamily="34" charset="0"/>
              </a:rPr>
              <a:t>Afekty</a:t>
            </a:r>
            <a:br>
              <a:rPr lang="cs-CZ" altLang="cs-CZ">
                <a:ea typeface="Trebuchet MS" pitchFamily="34" charset="0"/>
                <a:cs typeface="Trebuchet MS" pitchFamily="34" charset="0"/>
              </a:rPr>
            </a:br>
            <a:r>
              <a:rPr lang="cs-CZ" altLang="cs-CZ">
                <a:solidFill>
                  <a:schemeClr val="tx2"/>
                </a:solidFill>
                <a:ea typeface="Trebuchet MS" pitchFamily="34" charset="0"/>
                <a:cs typeface="Trebuchet MS" pitchFamily="34" charset="0"/>
              </a:rPr>
              <a:t>afficere - ovlivnit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>
              <a:buFont typeface="Wingdings 2" charset="2"/>
              <a:buChar char="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náhlé krátkodobé citové reakce vysoké intenzity, jsou to emoce v užším slova smyslu mající negativní vliv na regulaci činnosti a chování jedince. </a:t>
            </a:r>
          </a:p>
          <a:p>
            <a:pPr>
              <a:buFont typeface="Wingdings 2" charset="2"/>
              <a:buChar char="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 afektů jsou silně nápadné  změny v motorice, verbálním projevu a vegetativních funkcí. </a:t>
            </a:r>
          </a:p>
          <a:p>
            <a:pPr>
              <a:buFont typeface="Wingdings 2" charset="2"/>
              <a:buChar char="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2" charset="2"/>
              <a:buChar char=""/>
              <a:defRPr/>
            </a:pPr>
            <a:r>
              <a:rPr lang="cs-CZ" dirty="0">
                <a:solidFill>
                  <a:schemeClr val="tx2"/>
                </a:solidFill>
              </a:rPr>
              <a:t>afektivita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= pohotovost k emočním reakcím</a:t>
            </a:r>
          </a:p>
          <a:p>
            <a:pPr marL="0" indent="0">
              <a:buNone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0029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0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ea typeface="Trebuchet MS" pitchFamily="34" charset="0"/>
                <a:cs typeface="Trebuchet MS" pitchFamily="34" charset="0"/>
              </a:rPr>
              <a:t>Vyšší city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>
              <a:buFont typeface="Wingdings 2" charset="2"/>
              <a:buChar char="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citové stavy, které vyplývají z prožívání hodnot</a:t>
            </a:r>
          </a:p>
          <a:p>
            <a:pPr>
              <a:buFont typeface="Wingdings 2" charset="2"/>
              <a:buChar char="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Dělíme je na vyšší city </a:t>
            </a:r>
          </a:p>
          <a:p>
            <a:pPr lvl="1">
              <a:buFont typeface="Wingdings 2" charset="2"/>
              <a:buChar char=""/>
              <a:defRPr/>
            </a:pPr>
            <a:r>
              <a:rPr lang="cs-CZ" dirty="0">
                <a:solidFill>
                  <a:schemeClr val="tx2"/>
                </a:solidFill>
              </a:rPr>
              <a:t>kognitivní (intelektuální), </a:t>
            </a:r>
          </a:p>
          <a:p>
            <a:pPr lvl="1">
              <a:buFont typeface="Wingdings 2" charset="2"/>
              <a:buChar char=""/>
              <a:defRPr/>
            </a:pPr>
            <a:r>
              <a:rPr lang="cs-CZ" dirty="0">
                <a:solidFill>
                  <a:schemeClr val="tx2"/>
                </a:solidFill>
              </a:rPr>
              <a:t>mravní, </a:t>
            </a:r>
          </a:p>
          <a:p>
            <a:pPr lvl="1">
              <a:buFont typeface="Wingdings 2" charset="2"/>
              <a:buChar char=""/>
              <a:defRPr/>
            </a:pPr>
            <a:r>
              <a:rPr lang="cs-CZ" dirty="0">
                <a:solidFill>
                  <a:schemeClr val="tx2"/>
                </a:solidFill>
              </a:rPr>
              <a:t>sociální  </a:t>
            </a:r>
          </a:p>
          <a:p>
            <a:pPr lvl="1">
              <a:buFont typeface="Wingdings 2" charset="2"/>
              <a:buChar char=""/>
              <a:defRPr/>
            </a:pPr>
            <a:r>
              <a:rPr lang="cs-CZ" dirty="0">
                <a:solidFill>
                  <a:schemeClr val="tx2"/>
                </a:solidFill>
              </a:rPr>
              <a:t>estetické.</a:t>
            </a: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0" indent="0">
              <a:buNone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 typeface="Wingdings 2" charset="2"/>
              <a:buChar char="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souvisí s charakterem, jehož profil je vyjádřením hierarchie </a:t>
            </a:r>
          </a:p>
          <a:p>
            <a:pPr marL="0" indent="0">
              <a:buNone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hodnot, v němž jsou vyšší city úzce spjaty se světovým názorem. </a:t>
            </a:r>
          </a:p>
          <a:p>
            <a:pPr>
              <a:buFont typeface="Wingdings 2" charset="2"/>
              <a:buChar char="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 jejich formování se uplatňují individuální zážitky, ale i vlivy výchovy a vzdělávání. </a:t>
            </a:r>
          </a:p>
          <a:p>
            <a:pPr>
              <a:buFont typeface="Wingdings 2" charset="2"/>
              <a:buChar char="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498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8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Chceme-li osobnost poznat, je nutné vědět</a:t>
            </a:r>
          </a:p>
        </p:txBody>
      </p:sp>
      <p:sp>
        <p:nvSpPr>
          <p:cNvPr id="140290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Jak člověk vypadá – tělesná konstituce</a:t>
            </a:r>
          </a:p>
          <a:p>
            <a:r>
              <a:rPr lang="cs-CZ"/>
              <a:t>Jaká je jeho dynamika – temperament</a:t>
            </a:r>
          </a:p>
          <a:p>
            <a:r>
              <a:rPr lang="cs-CZ"/>
              <a:t>Co chce a nechce – zaměřenost – motivace</a:t>
            </a:r>
          </a:p>
          <a:p>
            <a:r>
              <a:rPr lang="cs-CZ"/>
              <a:t>Co umí a dovede – schopnosti, znalosti, dovednosti </a:t>
            </a:r>
          </a:p>
          <a:p>
            <a:r>
              <a:rPr lang="cs-CZ"/>
              <a:t>Jaký je, jakou má morálku – charakter</a:t>
            </a:r>
          </a:p>
          <a:p>
            <a:r>
              <a:rPr lang="cs-CZ"/>
              <a:t>Odkud a kam jde – životní dráha osobnosti</a:t>
            </a:r>
          </a:p>
          <a:p>
            <a:r>
              <a:rPr lang="cs-CZ"/>
              <a:t>Jak jsou složky uspořádány – integrita osobnosti </a:t>
            </a:r>
          </a:p>
        </p:txBody>
      </p:sp>
    </p:spTree>
    <p:extLst>
      <p:ext uri="{BB962C8B-B14F-4D97-AF65-F5344CB8AC3E}">
        <p14:creationId xmlns:p14="http://schemas.microsoft.com/office/powerpoint/2010/main" val="3018548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3" name="Nadpis 1"/>
          <p:cNvSpPr>
            <a:spLocks noGrp="1"/>
          </p:cNvSpPr>
          <p:nvPr>
            <p:ph type="title"/>
          </p:nvPr>
        </p:nvSpPr>
        <p:spPr>
          <a:xfrm>
            <a:off x="2133601" y="609600"/>
            <a:ext cx="6348413" cy="1320800"/>
          </a:xfrm>
        </p:spPr>
        <p:txBody>
          <a:bodyPr/>
          <a:lstStyle/>
          <a:p>
            <a:r>
              <a:rPr lang="cs-CZ"/>
              <a:t>Psychické jevy – funkce lidské psychiky</a:t>
            </a:r>
          </a:p>
        </p:txBody>
      </p:sp>
      <p:sp>
        <p:nvSpPr>
          <p:cNvPr id="141314" name="Zástupný symbol pro text 3"/>
          <p:cNvSpPr>
            <a:spLocks noGrp="1"/>
          </p:cNvSpPr>
          <p:nvPr>
            <p:ph type="body" idx="1"/>
          </p:nvPr>
        </p:nvSpPr>
        <p:spPr>
          <a:xfrm>
            <a:off x="2133601" y="2160588"/>
            <a:ext cx="3090863" cy="576262"/>
          </a:xfrm>
        </p:spPr>
        <p:txBody>
          <a:bodyPr/>
          <a:lstStyle/>
          <a:p>
            <a:r>
              <a:rPr lang="cs-CZ"/>
              <a:t>Obecná psychologie </a:t>
            </a:r>
          </a:p>
        </p:txBody>
      </p:sp>
      <p:sp>
        <p:nvSpPr>
          <p:cNvPr id="141315" name="Zástupný symbol pro obsah 4"/>
          <p:cNvSpPr>
            <a:spLocks noGrp="1"/>
          </p:cNvSpPr>
          <p:nvPr>
            <p:ph sz="half" idx="2"/>
          </p:nvPr>
        </p:nvSpPr>
        <p:spPr>
          <a:xfrm>
            <a:off x="2133601" y="2736851"/>
            <a:ext cx="3090863" cy="3305175"/>
          </a:xfrm>
        </p:spPr>
        <p:txBody>
          <a:bodyPr/>
          <a:lstStyle/>
          <a:p>
            <a:r>
              <a:rPr lang="cs-CZ"/>
              <a:t>Vymezuje předmět </a:t>
            </a:r>
          </a:p>
          <a:p>
            <a:r>
              <a:rPr lang="cs-CZ"/>
              <a:t>Poskytuje základní pojmový aparát</a:t>
            </a:r>
          </a:p>
          <a:p>
            <a:r>
              <a:rPr lang="cs-CZ"/>
              <a:t>Vymezuje základní pojmy</a:t>
            </a:r>
          </a:p>
        </p:txBody>
      </p:sp>
      <p:sp>
        <p:nvSpPr>
          <p:cNvPr id="141316" name="Zástupný symbol pro text 5"/>
          <p:cNvSpPr>
            <a:spLocks noGrp="1"/>
          </p:cNvSpPr>
          <p:nvPr>
            <p:ph type="body" sz="quarter" idx="3"/>
          </p:nvPr>
        </p:nvSpPr>
        <p:spPr>
          <a:xfrm>
            <a:off x="5391151" y="2160588"/>
            <a:ext cx="3090863" cy="576262"/>
          </a:xfrm>
        </p:spPr>
        <p:txBody>
          <a:bodyPr>
            <a:normAutofit fontScale="92500"/>
          </a:bodyPr>
          <a:lstStyle/>
          <a:p>
            <a:r>
              <a:rPr lang="cs-CZ"/>
              <a:t>Psychologie osobnosti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4"/>
          </p:nvPr>
        </p:nvSpPr>
        <p:spPr>
          <a:xfrm>
            <a:off x="5391151" y="2736851"/>
            <a:ext cx="3090863" cy="3305175"/>
          </a:xfrm>
        </p:spPr>
        <p:txBody>
          <a:bodyPr rtlCol="0">
            <a:normAutofit lnSpcReduction="10000"/>
          </a:bodyPr>
          <a:lstStyle/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Definuje osobnost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Zabývá se teoriemi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 čeho se skládá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Jak funguje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Jak ji lze poznat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Proč se člověk chová právě takto</a:t>
            </a:r>
          </a:p>
          <a:p>
            <a:pPr>
              <a:buFont typeface="Wingdings 3" charset="2"/>
              <a:buChar char=""/>
              <a:defRPr/>
            </a:pPr>
            <a:r>
              <a:rPr lang="cs-CZ" dirty="0">
                <a:solidFill>
                  <a:schemeClr val="tx1">
                    <a:lumMod val="75000"/>
                    <a:lumOff val="25000"/>
                  </a:schemeClr>
                </a:solidFill>
              </a:rPr>
              <a:t>Jak lze ovlivnit chování člověka</a:t>
            </a:r>
          </a:p>
          <a:p>
            <a:pPr>
              <a:buFont typeface="Wingdings 3" charset="2"/>
              <a:buChar char=""/>
              <a:defRPr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418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>
                <a:solidFill>
                  <a:srgbClr val="7B9899"/>
                </a:solidFill>
              </a:rPr>
              <a:t>Psychické jevy</a:t>
            </a:r>
          </a:p>
        </p:txBody>
      </p:sp>
      <p:graphicFrame>
        <p:nvGraphicFramePr>
          <p:cNvPr id="3111" name="Group 3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5454662"/>
              </p:ext>
            </p:extLst>
          </p:nvPr>
        </p:nvGraphicFramePr>
        <p:xfrm>
          <a:off x="0" y="1834166"/>
          <a:ext cx="10419008" cy="5123769"/>
        </p:xfrm>
        <a:graphic>
          <a:graphicData uri="http://schemas.openxmlformats.org/drawingml/2006/table">
            <a:tbl>
              <a:tblPr/>
              <a:tblGrid>
                <a:gridCol w="260475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0894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3120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7411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4383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6520" marR="96520"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Kognitivní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Poznávací</a:t>
                      </a:r>
                    </a:p>
                  </a:txBody>
                  <a:tcPr marL="96520" marR="965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Emocionální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citové</a:t>
                      </a:r>
                    </a:p>
                  </a:txBody>
                  <a:tcPr marL="96520" marR="965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Konativní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volní</a:t>
                      </a:r>
                    </a:p>
                  </a:txBody>
                  <a:tcPr marL="96520" marR="965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336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Procesy</a:t>
                      </a:r>
                    </a:p>
                  </a:txBody>
                  <a:tcPr marL="96520" marR="96520"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Čití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Vnímání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Představování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Myšlení a řeč</a:t>
                      </a:r>
                    </a:p>
                  </a:txBody>
                  <a:tcPr marL="96520" marR="965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Emoce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City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6520" marR="965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Vůle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6520" marR="965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642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Stavy</a:t>
                      </a:r>
                    </a:p>
                  </a:txBody>
                  <a:tcPr marL="96520" marR="96520"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Paměť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Pozornost</a:t>
                      </a:r>
                    </a:p>
                  </a:txBody>
                  <a:tcPr marL="96520" marR="965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Nálady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6520" marR="965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Rozhodování</a:t>
                      </a:r>
                    </a:p>
                  </a:txBody>
                  <a:tcPr marL="96520" marR="965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0657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Vlastnosti</a:t>
                      </a:r>
                    </a:p>
                  </a:txBody>
                  <a:tcPr marL="96520" marR="96520"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Schopnosti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Inteligence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6520" marR="965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Temperament</a:t>
                      </a:r>
                    </a:p>
                  </a:txBody>
                  <a:tcPr marL="96520" marR="965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Charakter</a:t>
                      </a:r>
                    </a:p>
                  </a:txBody>
                  <a:tcPr marL="96520" marR="96520"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5007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1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Kognitivní psychické jevy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8809849"/>
              </p:ext>
            </p:extLst>
          </p:nvPr>
        </p:nvGraphicFramePr>
        <p:xfrm>
          <a:off x="-579237" y="1834166"/>
          <a:ext cx="8805664" cy="4937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Obdélník 7"/>
          <p:cNvSpPr/>
          <p:nvPr/>
        </p:nvSpPr>
        <p:spPr>
          <a:xfrm>
            <a:off x="6319840" y="2187575"/>
            <a:ext cx="1906587" cy="3151187"/>
          </a:xfrm>
          <a:prstGeom prst="rect">
            <a:avLst/>
          </a:prstGeom>
          <a:solidFill>
            <a:schemeClr val="accent4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 dirty="0"/>
          </a:p>
        </p:txBody>
      </p:sp>
      <p:sp>
        <p:nvSpPr>
          <p:cNvPr id="143364" name="TextovéPole 4"/>
          <p:cNvSpPr txBox="1">
            <a:spLocks noChangeArrowheads="1"/>
          </p:cNvSpPr>
          <p:nvPr/>
        </p:nvSpPr>
        <p:spPr bwMode="auto">
          <a:xfrm>
            <a:off x="6464302" y="2187575"/>
            <a:ext cx="1762125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cs-CZ" b="1" dirty="0"/>
              <a:t>Čití</a:t>
            </a:r>
          </a:p>
          <a:p>
            <a:pPr>
              <a:spcBef>
                <a:spcPct val="20000"/>
              </a:spcBef>
            </a:pPr>
            <a:r>
              <a:rPr lang="cs-CZ" b="1" dirty="0"/>
              <a:t>Vnímání</a:t>
            </a:r>
          </a:p>
          <a:p>
            <a:pPr>
              <a:spcBef>
                <a:spcPct val="20000"/>
              </a:spcBef>
            </a:pPr>
            <a:r>
              <a:rPr lang="cs-CZ" b="1" dirty="0"/>
              <a:t>Představování</a:t>
            </a:r>
          </a:p>
          <a:p>
            <a:pPr>
              <a:spcBef>
                <a:spcPct val="20000"/>
              </a:spcBef>
            </a:pPr>
            <a:r>
              <a:rPr lang="cs-CZ" b="1" dirty="0"/>
              <a:t>Myšlení a řeč</a:t>
            </a:r>
          </a:p>
          <a:p>
            <a:endParaRPr lang="cs-CZ" dirty="0">
              <a:latin typeface="Trebuchet MS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6464302" y="3536759"/>
            <a:ext cx="1336675" cy="15319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Paměť</a:t>
            </a:r>
          </a:p>
          <a:p>
            <a:pPr>
              <a:spcBef>
                <a:spcPct val="20000"/>
              </a:spcBef>
              <a:defRPr/>
            </a:pPr>
            <a:r>
              <a:rPr lang="cs-CZ" b="1" dirty="0">
                <a:solidFill>
                  <a:schemeClr val="accent1">
                    <a:lumMod val="50000"/>
                  </a:schemeClr>
                </a:solidFill>
              </a:rPr>
              <a:t>Pozornost</a:t>
            </a:r>
          </a:p>
          <a:p>
            <a:pPr>
              <a:defRPr/>
            </a:pPr>
            <a:endParaRPr lang="cs-CZ" dirty="0"/>
          </a:p>
          <a:p>
            <a:pPr>
              <a:defRPr/>
            </a:pP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Schopnosti</a:t>
            </a:r>
          </a:p>
          <a:p>
            <a:pPr>
              <a:defRPr/>
            </a:pPr>
            <a:r>
              <a:rPr lang="cs-CZ" dirty="0">
                <a:solidFill>
                  <a:schemeClr val="accent5">
                    <a:lumMod val="50000"/>
                  </a:schemeClr>
                </a:solidFill>
              </a:rPr>
              <a:t>Inteligence</a:t>
            </a:r>
          </a:p>
        </p:txBody>
      </p:sp>
    </p:spTree>
    <p:extLst>
      <p:ext uri="{BB962C8B-B14F-4D97-AF65-F5344CB8AC3E}">
        <p14:creationId xmlns:p14="http://schemas.microsoft.com/office/powerpoint/2010/main" val="2370808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5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Emocionální psychické jevy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0349684"/>
              </p:ext>
            </p:extLst>
          </p:nvPr>
        </p:nvGraphicFramePr>
        <p:xfrm>
          <a:off x="4183869" y="1920875"/>
          <a:ext cx="8805664" cy="4937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4387" name="Obdélník 2"/>
          <p:cNvSpPr>
            <a:spLocks noChangeArrowheads="1"/>
          </p:cNvSpPr>
          <p:nvPr/>
        </p:nvSpPr>
        <p:spPr bwMode="auto">
          <a:xfrm>
            <a:off x="4487215" y="2447925"/>
            <a:ext cx="936625" cy="701675"/>
          </a:xfrm>
          <a:prstGeom prst="rect">
            <a:avLst/>
          </a:prstGeom>
          <a:solidFill>
            <a:srgbClr val="885444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r>
              <a:rPr lang="cs-CZ"/>
              <a:t>Emoce</a:t>
            </a:r>
          </a:p>
          <a:p>
            <a:pPr>
              <a:spcBef>
                <a:spcPct val="20000"/>
              </a:spcBef>
            </a:pPr>
            <a:r>
              <a:rPr lang="cs-CZ"/>
              <a:t>City</a:t>
            </a:r>
          </a:p>
        </p:txBody>
      </p:sp>
      <p:sp>
        <p:nvSpPr>
          <p:cNvPr id="144388" name="Obdélník 5"/>
          <p:cNvSpPr>
            <a:spLocks noChangeArrowheads="1"/>
          </p:cNvSpPr>
          <p:nvPr/>
        </p:nvSpPr>
        <p:spPr bwMode="auto">
          <a:xfrm>
            <a:off x="4487215" y="3320066"/>
            <a:ext cx="901700" cy="368300"/>
          </a:xfrm>
          <a:prstGeom prst="rect">
            <a:avLst/>
          </a:prstGeom>
          <a:solidFill>
            <a:srgbClr val="885444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cs-CZ" dirty="0"/>
              <a:t>Nálady</a:t>
            </a:r>
          </a:p>
        </p:txBody>
      </p:sp>
      <p:sp>
        <p:nvSpPr>
          <p:cNvPr id="144389" name="Obdélník 6"/>
          <p:cNvSpPr>
            <a:spLocks noChangeArrowheads="1"/>
          </p:cNvSpPr>
          <p:nvPr/>
        </p:nvSpPr>
        <p:spPr bwMode="auto">
          <a:xfrm>
            <a:off x="3775845" y="3858832"/>
            <a:ext cx="1613070" cy="369332"/>
          </a:xfrm>
          <a:prstGeom prst="rect">
            <a:avLst/>
          </a:prstGeom>
          <a:solidFill>
            <a:srgbClr val="885444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cs-CZ" dirty="0"/>
              <a:t>Temperament</a:t>
            </a:r>
          </a:p>
        </p:txBody>
      </p:sp>
    </p:spTree>
    <p:extLst>
      <p:ext uri="{BB962C8B-B14F-4D97-AF65-F5344CB8AC3E}">
        <p14:creationId xmlns:p14="http://schemas.microsoft.com/office/powerpoint/2010/main" val="33249389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09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Volní psychické jevy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1675283"/>
              </p:ext>
            </p:extLst>
          </p:nvPr>
        </p:nvGraphicFramePr>
        <p:xfrm>
          <a:off x="1775520" y="1228180"/>
          <a:ext cx="8805664" cy="4937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bdélník 4"/>
          <p:cNvSpPr/>
          <p:nvPr/>
        </p:nvSpPr>
        <p:spPr>
          <a:xfrm>
            <a:off x="2640013" y="5732464"/>
            <a:ext cx="1871662" cy="72072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>
                <a:solidFill>
                  <a:schemeClr val="tx1"/>
                </a:solidFill>
              </a:rPr>
              <a:t>Vůle</a:t>
            </a:r>
          </a:p>
          <a:p>
            <a:pPr algn="ctr">
              <a:defRPr/>
            </a:pPr>
            <a:r>
              <a:rPr lang="cs-CZ" dirty="0">
                <a:solidFill>
                  <a:schemeClr val="tx1"/>
                </a:solidFill>
              </a:rPr>
              <a:t>rozhodování</a:t>
            </a:r>
          </a:p>
        </p:txBody>
      </p:sp>
      <p:sp>
        <p:nvSpPr>
          <p:cNvPr id="6" name="Obdélník 5"/>
          <p:cNvSpPr/>
          <p:nvPr/>
        </p:nvSpPr>
        <p:spPr>
          <a:xfrm>
            <a:off x="7751763" y="5662614"/>
            <a:ext cx="1873250" cy="7905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cs-CZ" dirty="0">
                <a:solidFill>
                  <a:schemeClr val="tx1"/>
                </a:solidFill>
              </a:rPr>
              <a:t>Charakter</a:t>
            </a:r>
          </a:p>
        </p:txBody>
      </p:sp>
    </p:spTree>
    <p:extLst>
      <p:ext uri="{BB962C8B-B14F-4D97-AF65-F5344CB8AC3E}">
        <p14:creationId xmlns:p14="http://schemas.microsoft.com/office/powerpoint/2010/main" val="2546696757"/>
      </p:ext>
    </p:extLst>
  </p:cSld>
  <p:clrMapOvr>
    <a:masterClrMapping/>
  </p:clrMapOvr>
</p:sld>
</file>

<file path=ppt/theme/theme1.xml><?xml version="1.0" encoding="utf-8"?>
<a:theme xmlns:a="http://schemas.openxmlformats.org/drawingml/2006/main" name="Berlín">
  <a:themeElements>
    <a:clrScheme name="Berlin">
      <a:dk1>
        <a:sysClr val="windowText" lastClr="000000"/>
      </a:dk1>
      <a:lt1>
        <a:sysClr val="window" lastClr="FFFFFF"/>
      </a:lt1>
      <a:dk2>
        <a:srgbClr val="6A9C41"/>
      </a:dk2>
      <a:lt2>
        <a:srgbClr val="E7E6E6"/>
      </a:lt2>
      <a:accent1>
        <a:srgbClr val="A7D535"/>
      </a:accent1>
      <a:accent2>
        <a:srgbClr val="EACA4F"/>
      </a:accent2>
      <a:accent3>
        <a:srgbClr val="FD9850"/>
      </a:accent3>
      <a:accent4>
        <a:srgbClr val="F46442"/>
      </a:accent4>
      <a:accent5>
        <a:srgbClr val="54D289"/>
      </a:accent5>
      <a:accent6>
        <a:srgbClr val="6AD8CB"/>
      </a:accent6>
      <a:hlink>
        <a:srgbClr val="CAFB50"/>
      </a:hlink>
      <a:folHlink>
        <a:srgbClr val="DEFF8B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3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06000"/>
                <a:satMod val="120000"/>
                <a:lumMod val="7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B587E4A9-1405-4B4F-8BC3-512EE08D2EBF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TM04033917[[fn=Berlín]]</Template>
  <TotalTime>5</TotalTime>
  <Words>1311</Words>
  <Application>Microsoft Office PowerPoint</Application>
  <PresentationFormat>Širokoúhlá obrazovka</PresentationFormat>
  <Paragraphs>326</Paragraphs>
  <Slides>31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37" baseType="lpstr">
      <vt:lpstr>Arial</vt:lpstr>
      <vt:lpstr>Calibri</vt:lpstr>
      <vt:lpstr>Trebuchet MS</vt:lpstr>
      <vt:lpstr>Wingdings 2</vt:lpstr>
      <vt:lpstr>Wingdings 3</vt:lpstr>
      <vt:lpstr>Berlín</vt:lpstr>
      <vt:lpstr>Základní  pojmy psychologie osobnosti </vt:lpstr>
      <vt:lpstr>Osobnost</vt:lpstr>
      <vt:lpstr>Osobnost</vt:lpstr>
      <vt:lpstr>Chceme-li osobnost poznat, je nutné vědět</vt:lpstr>
      <vt:lpstr>Psychické jevy – funkce lidské psychiky</vt:lpstr>
      <vt:lpstr>Psychické jevy</vt:lpstr>
      <vt:lpstr>Kognitivní psychické jevy</vt:lpstr>
      <vt:lpstr>Emocionální psychické jevy</vt:lpstr>
      <vt:lpstr>Volní psychické jevy</vt:lpstr>
      <vt:lpstr>Psychické jevy</vt:lpstr>
      <vt:lpstr>Vlastnosti osobnosti</vt:lpstr>
      <vt:lpstr>Schopnosti</vt:lpstr>
      <vt:lpstr>Posuzování  schopností – inteligence IQ</vt:lpstr>
      <vt:lpstr>Pásma inteligenčního kvocientu</vt:lpstr>
      <vt:lpstr>Temperament</vt:lpstr>
      <vt:lpstr>Druhy temperamentů od raných Řeků po dnešní dobu</vt:lpstr>
      <vt:lpstr>Charakter</vt:lpstr>
      <vt:lpstr>Emoce </vt:lpstr>
      <vt:lpstr>Teorie a terminologie v oblasti emocí</vt:lpstr>
      <vt:lpstr>Prezentace aplikace PowerPoint</vt:lpstr>
      <vt:lpstr>Emoce</vt:lpstr>
      <vt:lpstr>Teorie a terminologie v oblasti emocí</vt:lpstr>
      <vt:lpstr>Vlastnosti emocí</vt:lpstr>
      <vt:lpstr>Dělení emocí</vt:lpstr>
      <vt:lpstr>Dělení emocí</vt:lpstr>
      <vt:lpstr>Dělení emocí</vt:lpstr>
      <vt:lpstr>Základní emoce podle Ekmana</vt:lpstr>
      <vt:lpstr>Nálady</vt:lpstr>
      <vt:lpstr>Vášně</vt:lpstr>
      <vt:lpstr>Afekty afficere - ovlivnit</vt:lpstr>
      <vt:lpstr>Vyšší city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Základní  pojmy psychologie osobnosti </dc:title>
  <dc:creator>Lenka</dc:creator>
  <cp:lastModifiedBy>Lenka</cp:lastModifiedBy>
  <cp:revision>1</cp:revision>
  <dcterms:created xsi:type="dcterms:W3CDTF">2020-10-28T14:11:44Z</dcterms:created>
  <dcterms:modified xsi:type="dcterms:W3CDTF">2020-10-28T14:16:52Z</dcterms:modified>
</cp:coreProperties>
</file>