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304" r:id="rId12"/>
    <p:sldId id="305" r:id="rId13"/>
    <p:sldId id="296" r:id="rId14"/>
    <p:sldId id="295" r:id="rId15"/>
    <p:sldId id="297" r:id="rId16"/>
    <p:sldId id="265" r:id="rId17"/>
    <p:sldId id="292" r:id="rId18"/>
    <p:sldId id="294" r:id="rId19"/>
    <p:sldId id="267" r:id="rId20"/>
    <p:sldId id="277" r:id="rId21"/>
    <p:sldId id="290" r:id="rId22"/>
    <p:sldId id="279" r:id="rId23"/>
    <p:sldId id="316" r:id="rId24"/>
    <p:sldId id="321" r:id="rId25"/>
    <p:sldId id="322" r:id="rId26"/>
    <p:sldId id="323" r:id="rId27"/>
    <p:sldId id="324" r:id="rId28"/>
    <p:sldId id="268" r:id="rId29"/>
    <p:sldId id="269" r:id="rId30"/>
    <p:sldId id="270" r:id="rId31"/>
    <p:sldId id="325" r:id="rId32"/>
    <p:sldId id="326" r:id="rId33"/>
    <p:sldId id="271" r:id="rId34"/>
    <p:sldId id="274" r:id="rId35"/>
    <p:sldId id="275" r:id="rId36"/>
    <p:sldId id="327" r:id="rId37"/>
    <p:sldId id="291" r:id="rId38"/>
    <p:sldId id="329" r:id="rId39"/>
    <p:sldId id="330" r:id="rId40"/>
    <p:sldId id="284" r:id="rId41"/>
    <p:sldId id="282" r:id="rId42"/>
    <p:sldId id="288" r:id="rId43"/>
    <p:sldId id="331" r:id="rId44"/>
    <p:sldId id="289" r:id="rId45"/>
    <p:sldId id="285" r:id="rId46"/>
    <p:sldId id="286" r:id="rId47"/>
    <p:sldId id="287" r:id="rId48"/>
    <p:sldId id="306" r:id="rId49"/>
    <p:sldId id="318" r:id="rId50"/>
    <p:sldId id="276" r:id="rId51"/>
    <p:sldId id="307" r:id="rId52"/>
    <p:sldId id="299" r:id="rId53"/>
    <p:sldId id="310" r:id="rId54"/>
    <p:sldId id="300" r:id="rId55"/>
    <p:sldId id="312" r:id="rId56"/>
    <p:sldId id="308" r:id="rId57"/>
    <p:sldId id="309" r:id="rId58"/>
    <p:sldId id="319" r:id="rId5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84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6CBB1-4822-4C53-BC1E-560448E05E12}" type="datetimeFigureOut">
              <a:rPr lang="cs-CZ" smtClean="0"/>
              <a:t>2.9.2012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953D6-10EE-4EE8-8046-D4F8FFDCD0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3768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6CBB1-4822-4C53-BC1E-560448E05E12}" type="datetimeFigureOut">
              <a:rPr lang="cs-CZ" smtClean="0"/>
              <a:t>2.9.2012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953D6-10EE-4EE8-8046-D4F8FFDCD0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2501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6CBB1-4822-4C53-BC1E-560448E05E12}" type="datetimeFigureOut">
              <a:rPr lang="cs-CZ" smtClean="0"/>
              <a:t>2.9.2012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953D6-10EE-4EE8-8046-D4F8FFDCD0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2824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6CBB1-4822-4C53-BC1E-560448E05E12}" type="datetimeFigureOut">
              <a:rPr lang="cs-CZ" smtClean="0"/>
              <a:t>2.9.2012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953D6-10EE-4EE8-8046-D4F8FFDCD0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2562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6CBB1-4822-4C53-BC1E-560448E05E12}" type="datetimeFigureOut">
              <a:rPr lang="cs-CZ" smtClean="0"/>
              <a:t>2.9.2012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953D6-10EE-4EE8-8046-D4F8FFDCD0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7326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6CBB1-4822-4C53-BC1E-560448E05E12}" type="datetimeFigureOut">
              <a:rPr lang="cs-CZ" smtClean="0"/>
              <a:t>2.9.2012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953D6-10EE-4EE8-8046-D4F8FFDCD0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3995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6CBB1-4822-4C53-BC1E-560448E05E12}" type="datetimeFigureOut">
              <a:rPr lang="cs-CZ" smtClean="0"/>
              <a:t>2.9.2012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953D6-10EE-4EE8-8046-D4F8FFDCD0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9651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6CBB1-4822-4C53-BC1E-560448E05E12}" type="datetimeFigureOut">
              <a:rPr lang="cs-CZ" smtClean="0"/>
              <a:t>2.9.2012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953D6-10EE-4EE8-8046-D4F8FFDCD0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1665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6CBB1-4822-4C53-BC1E-560448E05E12}" type="datetimeFigureOut">
              <a:rPr lang="cs-CZ" smtClean="0"/>
              <a:t>2.9.2012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953D6-10EE-4EE8-8046-D4F8FFDCD0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0697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6CBB1-4822-4C53-BC1E-560448E05E12}" type="datetimeFigureOut">
              <a:rPr lang="cs-CZ" smtClean="0"/>
              <a:t>2.9.2012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953D6-10EE-4EE8-8046-D4F8FFDCD0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9139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6CBB1-4822-4C53-BC1E-560448E05E12}" type="datetimeFigureOut">
              <a:rPr lang="cs-CZ" smtClean="0"/>
              <a:t>2.9.2012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953D6-10EE-4EE8-8046-D4F8FFDCD0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2142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06CBB1-4822-4C53-BC1E-560448E05E12}" type="datetimeFigureOut">
              <a:rPr lang="cs-CZ" smtClean="0"/>
              <a:t>2.9.2012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4953D6-10EE-4EE8-8046-D4F8FFDCD0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6571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microsoft.com/office/2007/relationships/hdphoto" Target="../media/hdphoto10.wdp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3.wdp"/><Relationship Id="rId4" Type="http://schemas.openxmlformats.org/officeDocument/2006/relationships/image" Target="../media/image38.jpe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3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microsoft.com/office/2007/relationships/hdphoto" Target="../media/hdphoto15.wdp"/><Relationship Id="rId7" Type="http://schemas.microsoft.com/office/2007/relationships/hdphoto" Target="../media/hdphoto17.wdp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microsoft.com/office/2007/relationships/hdphoto" Target="../media/hdphoto16.wdp"/><Relationship Id="rId4" Type="http://schemas.openxmlformats.org/officeDocument/2006/relationships/image" Target="../media/image56.jpeg"/><Relationship Id="rId9" Type="http://schemas.microsoft.com/office/2007/relationships/hdphoto" Target="../media/hdphoto18.wdp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0.wdp"/><Relationship Id="rId4" Type="http://schemas.openxmlformats.org/officeDocument/2006/relationships/image" Target="../media/image60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65.png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2.wdp"/><Relationship Id="rId4" Type="http://schemas.openxmlformats.org/officeDocument/2006/relationships/image" Target="../media/image68.png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microsoft.com/office/2007/relationships/hdphoto" Target="../media/hdphoto5.wdp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263691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cs-CZ" sz="5300" dirty="0" smtClean="0"/>
              <a:t>Břicho</a:t>
            </a:r>
            <a:br>
              <a:rPr lang="cs-CZ" sz="5300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GIT, játra, žlučník, </a:t>
            </a:r>
            <a:br>
              <a:rPr lang="cs-CZ" dirty="0" smtClean="0"/>
            </a:br>
            <a:r>
              <a:rPr lang="cs-CZ" dirty="0" smtClean="0"/>
              <a:t>žlučové cesty, pankreas</a:t>
            </a:r>
            <a:br>
              <a:rPr lang="cs-CZ" dirty="0" smtClean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273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rtg\Desktop\endos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51" y="1703332"/>
            <a:ext cx="4106650" cy="4317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rtg\Desktop\erc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1703332"/>
            <a:ext cx="4179069" cy="4317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06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</a:t>
            </a:r>
            <a:r>
              <a:rPr lang="cs-CZ" dirty="0" smtClean="0"/>
              <a:t>olonoskopie</a:t>
            </a:r>
            <a:endParaRPr lang="cs-CZ" dirty="0"/>
          </a:p>
        </p:txBody>
      </p:sp>
      <p:pic>
        <p:nvPicPr>
          <p:cNvPr id="9218" name="Picture 2" descr="C:\Users\rtg\Desktop\F1_mediu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5" y="1152449"/>
            <a:ext cx="8668501" cy="555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48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rtg\Desktop\ko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608" y="1463595"/>
            <a:ext cx="5905857" cy="4423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438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Cholecystografie</a:t>
            </a:r>
            <a:endParaRPr lang="cs-CZ" dirty="0"/>
          </a:p>
        </p:txBody>
      </p:sp>
      <p:pic>
        <p:nvPicPr>
          <p:cNvPr id="6146" name="Picture 2" descr="C:\Users\rtg\Desktop\cholecys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8000"/>
                    </a14:imgEffect>
                    <a14:imgEffect>
                      <a14:brightnessContrast bright="12000" contrast="-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54081"/>
            <a:ext cx="8008652" cy="4019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480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Cholangiografie</a:t>
            </a:r>
            <a:endParaRPr lang="cs-CZ" dirty="0"/>
          </a:p>
        </p:txBody>
      </p:sp>
      <p:pic>
        <p:nvPicPr>
          <p:cNvPr id="5123" name="Picture 3" descr="C:\Users\rtg\Desktop\t dren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9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12776"/>
            <a:ext cx="5688632" cy="4977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822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PTC</a:t>
            </a:r>
            <a:endParaRPr lang="cs-CZ" dirty="0"/>
          </a:p>
        </p:txBody>
      </p:sp>
      <p:pic>
        <p:nvPicPr>
          <p:cNvPr id="7171" name="Picture 3" descr="C:\Users\rtg\Desktop\ptc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38312"/>
            <a:ext cx="7516437" cy="3706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Ultrazvuk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Zobrazení tenkého střeva, tračníku, žaludku</a:t>
            </a:r>
          </a:p>
          <a:p>
            <a:r>
              <a:rPr lang="cs-CZ" dirty="0" smtClean="0"/>
              <a:t>Hodnocení spádových lymfatických uzlin</a:t>
            </a:r>
          </a:p>
          <a:p>
            <a:r>
              <a:rPr lang="cs-CZ" dirty="0" err="1" smtClean="0"/>
              <a:t>Staging</a:t>
            </a:r>
            <a:r>
              <a:rPr lang="cs-CZ" dirty="0" smtClean="0"/>
              <a:t> tumorů jícnu, kardie a rekta</a:t>
            </a:r>
          </a:p>
          <a:p>
            <a:r>
              <a:rPr lang="cs-CZ" dirty="0" smtClean="0"/>
              <a:t>Traumatická postižení břicha</a:t>
            </a:r>
          </a:p>
          <a:p>
            <a:r>
              <a:rPr lang="cs-CZ" dirty="0" smtClean="0"/>
              <a:t>Hodnocení jater a žlučníku</a:t>
            </a:r>
          </a:p>
          <a:p>
            <a:r>
              <a:rPr lang="cs-CZ" dirty="0" smtClean="0"/>
              <a:t>Hodnocení </a:t>
            </a:r>
            <a:r>
              <a:rPr lang="cs-CZ" dirty="0" err="1" smtClean="0"/>
              <a:t>appendixu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177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rtg\Desktop\ka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266" y="692696"/>
            <a:ext cx="4697734" cy="3299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rtg\Desktop\41317-Afbeelding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178" y="3439535"/>
            <a:ext cx="4590821" cy="3300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rtg\Desktop\ab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25" y="1283902"/>
            <a:ext cx="4388454" cy="4553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45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C:\Users\rtg\Desktop\Figure4cpancmet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4104456" cy="299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rtg\Desktop\aorta-mw-thumb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60648"/>
            <a:ext cx="4330325" cy="299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rtg\Desktop\inj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58566"/>
            <a:ext cx="4668789" cy="3223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rtg\Desktop\le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6880" y="3258565"/>
            <a:ext cx="4093551" cy="3219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83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Vyšetření s kontrastní náplní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381947"/>
          </a:xfrm>
        </p:spPr>
        <p:txBody>
          <a:bodyPr/>
          <a:lstStyle/>
          <a:p>
            <a:r>
              <a:rPr lang="cs-CZ" dirty="0" smtClean="0"/>
              <a:t>Polykací akt</a:t>
            </a:r>
          </a:p>
          <a:p>
            <a:r>
              <a:rPr lang="cs-CZ" dirty="0" smtClean="0"/>
              <a:t>Vyšetření jícnu</a:t>
            </a:r>
          </a:p>
          <a:p>
            <a:r>
              <a:rPr lang="cs-CZ" dirty="0" smtClean="0"/>
              <a:t>Vyšetření žaludku a duodena</a:t>
            </a:r>
          </a:p>
          <a:p>
            <a:r>
              <a:rPr lang="cs-CZ" dirty="0" smtClean="0"/>
              <a:t>Vyšetření tenkého střeva</a:t>
            </a:r>
          </a:p>
          <a:p>
            <a:r>
              <a:rPr lang="cs-CZ" dirty="0" smtClean="0"/>
              <a:t>Vyšetření tlustého střeva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78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C:\Users\rtg\Desktop\GI-system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9000"/>
                    </a14:imgEffect>
                    <a14:imgEffect>
                      <a14:brightnessContrast bright="-4000" contrast="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567108" cy="6425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604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rtg\Desktop\44744-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039" y="332656"/>
            <a:ext cx="7937561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23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rtg\Desktop\ža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2"/>
            <a:ext cx="7158143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97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rtg\Desktop\t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799" y="1470201"/>
            <a:ext cx="5448070" cy="4362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rtg\Desktop\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481452"/>
            <a:ext cx="5291508" cy="4237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702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tg\Desktop\BARIUM STUDY OF GI TRACT LABELL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04664"/>
            <a:ext cx="4862230" cy="5997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858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/>
          <a:lstStyle/>
          <a:p>
            <a:r>
              <a:rPr lang="cs-CZ" dirty="0" smtClean="0"/>
              <a:t>Vyšetření hltanu a jícnu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757398" y="1628800"/>
            <a:ext cx="742716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/>
              <a:t>Fibroskopické vyšetření jícnu je dnes obvykle metodou první volby. </a:t>
            </a:r>
            <a:endParaRPr lang="cs-CZ" sz="2000" b="1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/>
              <a:t>Tato </a:t>
            </a:r>
            <a:r>
              <a:rPr lang="cs-CZ" sz="2000" dirty="0"/>
              <a:t>metoda je však pro posouzení struktur </a:t>
            </a:r>
            <a:r>
              <a:rPr lang="cs-CZ" sz="2000" dirty="0" err="1"/>
              <a:t>hypofaryngu</a:t>
            </a:r>
            <a:r>
              <a:rPr lang="cs-CZ" sz="2000" dirty="0"/>
              <a:t> nedostatečná </a:t>
            </a:r>
            <a:endParaRPr lang="cs-CZ" sz="2000" dirty="0" smtClean="0"/>
          </a:p>
          <a:p>
            <a:endParaRPr lang="cs-CZ" sz="2000" b="1" dirty="0"/>
          </a:p>
          <a:p>
            <a:r>
              <a:rPr lang="cs-CZ" sz="2000" b="1" dirty="0" err="1"/>
              <a:t>D</a:t>
            </a:r>
            <a:r>
              <a:rPr lang="cs-CZ" sz="2000" b="1" dirty="0" err="1" smtClean="0"/>
              <a:t>vojkontrastní</a:t>
            </a:r>
            <a:r>
              <a:rPr lang="cs-CZ" sz="2000" b="1" dirty="0" smtClean="0"/>
              <a:t> </a:t>
            </a:r>
            <a:r>
              <a:rPr lang="cs-CZ" sz="2000" b="1" dirty="0"/>
              <a:t>vyšetření jícnu a hltanu </a:t>
            </a:r>
          </a:p>
          <a:p>
            <a:endParaRPr lang="cs-CZ" sz="2000" dirty="0" smtClean="0"/>
          </a:p>
          <a:p>
            <a:r>
              <a:rPr lang="cs-CZ" sz="2000" b="1" dirty="0" err="1" smtClean="0"/>
              <a:t>Endosonografie</a:t>
            </a:r>
            <a:r>
              <a:rPr lang="cs-CZ" sz="2000" b="1" dirty="0" smtClean="0"/>
              <a:t> </a:t>
            </a:r>
            <a:r>
              <a:rPr lang="cs-CZ" sz="2000" dirty="0" smtClean="0"/>
              <a:t>(k </a:t>
            </a:r>
            <a:r>
              <a:rPr lang="cs-CZ" sz="2000" dirty="0"/>
              <a:t>posouzení infiltrace stěny), </a:t>
            </a:r>
            <a:endParaRPr lang="cs-CZ" sz="2000" dirty="0" smtClean="0"/>
          </a:p>
          <a:p>
            <a:endParaRPr lang="cs-CZ" sz="2000" b="1" dirty="0"/>
          </a:p>
          <a:p>
            <a:r>
              <a:rPr lang="cs-CZ" sz="2000" b="1" dirty="0" smtClean="0"/>
              <a:t>CT, MR </a:t>
            </a:r>
            <a:r>
              <a:rPr lang="cs-CZ" sz="2000" dirty="0" smtClean="0"/>
              <a:t>(k </a:t>
            </a:r>
            <a:r>
              <a:rPr lang="cs-CZ" sz="2000" dirty="0"/>
              <a:t>posouzení lumen, stěny a okolních struktur, mediastina, uzlin aj.) </a:t>
            </a:r>
          </a:p>
          <a:p>
            <a:endParaRPr lang="cs-CZ" sz="2000" dirty="0" smtClean="0"/>
          </a:p>
          <a:p>
            <a:r>
              <a:rPr lang="cs-CZ" sz="2000" b="1" dirty="0" smtClean="0"/>
              <a:t>PET/CT</a:t>
            </a:r>
            <a:r>
              <a:rPr lang="cs-CZ" sz="2000" dirty="0" smtClean="0"/>
              <a:t> (nádorová diagnostika)</a:t>
            </a:r>
          </a:p>
        </p:txBody>
      </p:sp>
    </p:spTree>
    <p:extLst>
      <p:ext uri="{BB962C8B-B14F-4D97-AF65-F5344CB8AC3E}">
        <p14:creationId xmlns:p14="http://schemas.microsoft.com/office/powerpoint/2010/main" val="162654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/>
          </a:bodyPr>
          <a:lstStyle/>
          <a:p>
            <a:r>
              <a:rPr lang="cs-CZ" sz="3200" b="1" dirty="0" smtClean="0"/>
              <a:t>Vyšetření jícnu </a:t>
            </a:r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51520" y="1268760"/>
            <a:ext cx="8208912" cy="48737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400" b="1" dirty="0" smtClean="0"/>
              <a:t>Indikací k vyšetření vodnou kontrastní látkou je:</a:t>
            </a:r>
          </a:p>
          <a:p>
            <a:r>
              <a:rPr lang="cs-CZ" sz="2400" dirty="0" smtClean="0"/>
              <a:t>podezření na perforaci jícnu, při píštělích, </a:t>
            </a:r>
          </a:p>
          <a:p>
            <a:r>
              <a:rPr lang="cs-CZ" sz="2400" dirty="0" smtClean="0"/>
              <a:t>podezření na komunikaci s dýchacími cestami, </a:t>
            </a:r>
          </a:p>
          <a:p>
            <a:r>
              <a:rPr lang="cs-CZ" sz="2400" dirty="0"/>
              <a:t>p</a:t>
            </a:r>
            <a:r>
              <a:rPr lang="cs-CZ" sz="2400" dirty="0" smtClean="0"/>
              <a:t>odezření na výrazné riziko aspirace nebo polknuté cizí těleso,</a:t>
            </a:r>
          </a:p>
          <a:p>
            <a:r>
              <a:rPr lang="cs-CZ" dirty="0"/>
              <a:t>obtížné polykání, pocit váznutí sousta, bolesti na hrudi vázané na příjem potravy (odynofagie, </a:t>
            </a:r>
            <a:r>
              <a:rPr lang="cs-CZ" dirty="0" smtClean="0"/>
              <a:t>dysfagie)</a:t>
            </a:r>
            <a:endParaRPr lang="cs-CZ" sz="2400" dirty="0" smtClean="0"/>
          </a:p>
          <a:p>
            <a:r>
              <a:rPr lang="cs-CZ" sz="2400" dirty="0" smtClean="0"/>
              <a:t>u pooperačních stavů </a:t>
            </a:r>
          </a:p>
          <a:p>
            <a:r>
              <a:rPr lang="cs-CZ" sz="2400" dirty="0" smtClean="0"/>
              <a:t>U malých dětí potom při kongenitálním uzávěru části jícnu.</a:t>
            </a:r>
          </a:p>
          <a:p>
            <a:r>
              <a:rPr lang="cs-CZ" sz="2400" b="1" dirty="0" smtClean="0"/>
              <a:t>Průnik barya do mediastina a ve větším množství do dýchacích cest působí těžké zánětlivé reakce</a:t>
            </a:r>
          </a:p>
          <a:p>
            <a:pPr marL="0" indent="0">
              <a:buNone/>
            </a:pPr>
            <a:r>
              <a:rPr lang="cs-CZ" sz="2400" b="1" dirty="0" smtClean="0"/>
              <a:t>     (</a:t>
            </a:r>
            <a:r>
              <a:rPr lang="cs-CZ" sz="2400" b="1" dirty="0" err="1" smtClean="0"/>
              <a:t>mediastinitida</a:t>
            </a:r>
            <a:r>
              <a:rPr lang="cs-CZ" sz="2400" b="1" dirty="0" smtClean="0"/>
              <a:t>, nekrotizující pneumonie).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45444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/>
          </a:bodyPr>
          <a:lstStyle/>
          <a:p>
            <a:r>
              <a:rPr lang="cs-CZ" sz="3200" dirty="0" smtClean="0"/>
              <a:t>Akutní vyšetření jícnu</a:t>
            </a:r>
            <a:endParaRPr lang="cs-CZ" sz="3200" dirty="0"/>
          </a:p>
        </p:txBody>
      </p:sp>
      <p:sp>
        <p:nvSpPr>
          <p:cNvPr id="3" name="Obdélník 2"/>
          <p:cNvSpPr/>
          <p:nvPr/>
        </p:nvSpPr>
        <p:spPr>
          <a:xfrm>
            <a:off x="467544" y="1268760"/>
            <a:ext cx="75608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 smtClean="0"/>
              <a:t>provádějí se nejčastěji </a:t>
            </a:r>
            <a:r>
              <a:rPr lang="cs-CZ" sz="2000" b="1" dirty="0"/>
              <a:t>při podezření na cizí tělesa v jícnu (např. kosti</a:t>
            </a:r>
            <a:r>
              <a:rPr lang="cs-CZ" sz="2000" b="1" dirty="0" smtClean="0"/>
              <a:t>).</a:t>
            </a:r>
          </a:p>
          <a:p>
            <a:pPr marL="342900" indent="-342900">
              <a:buFont typeface="Arial" pitchFamily="34" charset="0"/>
              <a:buChar char="•"/>
            </a:pPr>
            <a:endParaRPr lang="cs-CZ" sz="2000" b="1" dirty="0"/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/>
              <a:t>Při </a:t>
            </a:r>
            <a:r>
              <a:rPr lang="cs-CZ" sz="2000" dirty="0"/>
              <a:t>těchto </a:t>
            </a:r>
            <a:r>
              <a:rPr lang="cs-CZ" sz="2000" dirty="0" smtClean="0"/>
              <a:t>indikacích </a:t>
            </a:r>
            <a:r>
              <a:rPr lang="cs-CZ" sz="2000" dirty="0"/>
              <a:t>se využívá </a:t>
            </a:r>
            <a:r>
              <a:rPr lang="cs-CZ" sz="2000" dirty="0" smtClean="0"/>
              <a:t>prostý </a:t>
            </a:r>
            <a:r>
              <a:rPr lang="cs-CZ" sz="2000" dirty="0"/>
              <a:t>snímek </a:t>
            </a:r>
            <a:r>
              <a:rPr lang="cs-CZ" sz="2000" dirty="0" err="1"/>
              <a:t>hypofaryngu</a:t>
            </a:r>
            <a:r>
              <a:rPr lang="cs-CZ" sz="2000" dirty="0"/>
              <a:t> ve dvou projekcích a pasáž jícnem se smotkem vaty, která je na močena v jódové kontrastní látce. </a:t>
            </a:r>
            <a:endParaRPr lang="cs-CZ" sz="2000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sz="20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/>
              <a:t>Smotek </a:t>
            </a:r>
            <a:r>
              <a:rPr lang="cs-CZ" sz="2000" dirty="0"/>
              <a:t>vaty nepřímo vizualizuje místo léze. </a:t>
            </a:r>
            <a:endParaRPr lang="cs-CZ" sz="2000" dirty="0" smtClean="0"/>
          </a:p>
          <a:p>
            <a:pPr marL="342900" indent="-342900">
              <a:buFont typeface="Arial" pitchFamily="34" charset="0"/>
              <a:buChar char="•"/>
            </a:pPr>
            <a:endParaRPr lang="cs-CZ" sz="20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/>
              <a:t>Vyšetření </a:t>
            </a:r>
            <a:r>
              <a:rPr lang="cs-CZ" sz="2000" dirty="0"/>
              <a:t>se obvykle provádí před fibroskopií k vyloučení stenózy a k posouzení možné perforace cizím tělesem do mediastina. </a:t>
            </a:r>
          </a:p>
        </p:txBody>
      </p:sp>
    </p:spTree>
    <p:extLst>
      <p:ext uri="{BB962C8B-B14F-4D97-AF65-F5344CB8AC3E}">
        <p14:creationId xmlns:p14="http://schemas.microsoft.com/office/powerpoint/2010/main" val="152344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8160" y="188640"/>
            <a:ext cx="7467600" cy="864096"/>
          </a:xfrm>
        </p:spPr>
        <p:txBody>
          <a:bodyPr/>
          <a:lstStyle/>
          <a:p>
            <a:r>
              <a:rPr lang="cs-CZ" dirty="0" smtClean="0"/>
              <a:t>Patologie jícnu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683568" y="1556792"/>
            <a:ext cx="705678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cs-CZ" sz="2400" dirty="0" smtClean="0"/>
              <a:t>divertikly</a:t>
            </a:r>
            <a:r>
              <a:rPr lang="cs-CZ" sz="2400" dirty="0"/>
              <a:t>, </a:t>
            </a:r>
            <a:endParaRPr lang="cs-CZ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sz="2400" dirty="0" smtClean="0"/>
              <a:t>hiátové </a:t>
            </a:r>
            <a:r>
              <a:rPr lang="cs-CZ" sz="2400" dirty="0"/>
              <a:t>hernie, </a:t>
            </a:r>
            <a:endParaRPr lang="cs-CZ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sz="2400" dirty="0" err="1" smtClean="0"/>
              <a:t>gastroezofageální</a:t>
            </a:r>
            <a:r>
              <a:rPr lang="cs-CZ" sz="2400" dirty="0" smtClean="0"/>
              <a:t> </a:t>
            </a:r>
            <a:r>
              <a:rPr lang="cs-CZ" sz="2400" dirty="0"/>
              <a:t>reflux (GER), </a:t>
            </a:r>
            <a:endParaRPr lang="cs-CZ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sz="2400" dirty="0" smtClean="0"/>
              <a:t>refluxní </a:t>
            </a:r>
            <a:r>
              <a:rPr lang="cs-CZ" sz="2400" dirty="0"/>
              <a:t>ezofagitida nebo záněty jiné etiologie, </a:t>
            </a:r>
            <a:endParaRPr lang="cs-CZ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sz="2400" dirty="0" smtClean="0"/>
              <a:t>ulcerace</a:t>
            </a:r>
            <a:r>
              <a:rPr lang="cs-CZ" sz="2400" dirty="0"/>
              <a:t>, </a:t>
            </a:r>
            <a:endParaRPr lang="cs-CZ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sz="2400" dirty="0" smtClean="0"/>
              <a:t>varixy</a:t>
            </a:r>
            <a:r>
              <a:rPr lang="cs-CZ" sz="2400" dirty="0"/>
              <a:t>, </a:t>
            </a:r>
            <a:endParaRPr lang="cs-CZ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sz="2400" dirty="0" smtClean="0"/>
              <a:t>nádory </a:t>
            </a:r>
            <a:r>
              <a:rPr lang="cs-CZ" sz="2400" dirty="0"/>
              <a:t>(manifestující se nejčastěji jako </a:t>
            </a:r>
            <a:r>
              <a:rPr lang="cs-CZ" sz="2400" dirty="0" smtClean="0"/>
              <a:t>stenózy)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400" dirty="0" err="1" smtClean="0"/>
              <a:t>achalázie</a:t>
            </a:r>
            <a:r>
              <a:rPr lang="cs-CZ" sz="2400" dirty="0" smtClean="0"/>
              <a:t> </a:t>
            </a:r>
          </a:p>
          <a:p>
            <a:pPr marL="342900" indent="-342900">
              <a:buFont typeface="Arial" pitchFamily="34" charset="0"/>
              <a:buChar char="•"/>
            </a:pPr>
            <a:endParaRPr lang="cs-CZ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cs-CZ" sz="2400" b="1" dirty="0" smtClean="0"/>
              <a:t>Akutní </a:t>
            </a:r>
            <a:r>
              <a:rPr lang="cs-CZ" sz="2400" b="1" dirty="0"/>
              <a:t>vyšetření se provádějí nejčastěji při podezření na cizí tělesa v jícnu (např. kosti).</a:t>
            </a:r>
          </a:p>
        </p:txBody>
      </p:sp>
    </p:spTree>
    <p:extLst>
      <p:ext uri="{BB962C8B-B14F-4D97-AF65-F5344CB8AC3E}">
        <p14:creationId xmlns:p14="http://schemas.microsoft.com/office/powerpoint/2010/main" val="3014493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Polykací akt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pic>
        <p:nvPicPr>
          <p:cNvPr id="1026" name="Picture 2" descr="C:\Users\rtg\Desktop\hyp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573684"/>
            <a:ext cx="3346831" cy="458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rtg\Desktop\dsc00017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37000"/>
                    </a14:imgEffect>
                    <a14:imgEffect>
                      <a14:brightnessContrast bright="3000" contrast="-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573684"/>
            <a:ext cx="2743200" cy="458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rtg\Desktop\dsc0000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437" y="1576388"/>
            <a:ext cx="2835849" cy="458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569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Vyšetření jícnu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48064" y="1617309"/>
            <a:ext cx="3888432" cy="4497363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Normální imprese jícnu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sz="2800" dirty="0" smtClean="0"/>
              <a:t>1/ aorta –</a:t>
            </a:r>
          </a:p>
          <a:p>
            <a:pPr marL="0" indent="0">
              <a:buNone/>
            </a:pPr>
            <a:r>
              <a:rPr lang="cs-CZ" sz="2800" dirty="0"/>
              <a:t> </a:t>
            </a:r>
            <a:r>
              <a:rPr lang="cs-CZ" sz="2800" dirty="0" smtClean="0"/>
              <a:t>       </a:t>
            </a:r>
            <a:r>
              <a:rPr lang="cs-CZ" sz="2800" i="1" dirty="0" smtClean="0"/>
              <a:t>22,5 cm od řezáků</a:t>
            </a:r>
          </a:p>
          <a:p>
            <a:pPr marL="0" indent="0">
              <a:buNone/>
            </a:pPr>
            <a:r>
              <a:rPr lang="cs-CZ" sz="2800" dirty="0" smtClean="0"/>
              <a:t>2/ levý bronchus – </a:t>
            </a:r>
          </a:p>
          <a:p>
            <a:pPr marL="0" indent="0">
              <a:buNone/>
            </a:pPr>
            <a:r>
              <a:rPr lang="cs-CZ" sz="2800" dirty="0"/>
              <a:t> </a:t>
            </a:r>
            <a:r>
              <a:rPr lang="cs-CZ" sz="2800" dirty="0" smtClean="0"/>
              <a:t>       </a:t>
            </a:r>
            <a:r>
              <a:rPr lang="cs-CZ" sz="2800" i="1" dirty="0" smtClean="0"/>
              <a:t>27,5 cm od řezáků</a:t>
            </a:r>
            <a:endParaRPr lang="cs-CZ" sz="2800" i="1" dirty="0"/>
          </a:p>
        </p:txBody>
      </p:sp>
      <p:pic>
        <p:nvPicPr>
          <p:cNvPr id="2050" name="Picture 2" descr="C:\Users\rtg\Desktop\barium-swallow-right-anterior-oblique-view-showing-normal-indentations-of-esophagus-2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-6000" contrast="-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4593251" cy="5194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275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Metody vyšetřování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772816"/>
            <a:ext cx="8291264" cy="4353347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Prostý snímek</a:t>
            </a:r>
          </a:p>
          <a:p>
            <a:r>
              <a:rPr lang="cs-CZ" dirty="0" smtClean="0"/>
              <a:t>Endoskopické metody</a:t>
            </a:r>
          </a:p>
          <a:p>
            <a:r>
              <a:rPr lang="cs-CZ" dirty="0" smtClean="0"/>
              <a:t>RTG cholangiografie</a:t>
            </a:r>
          </a:p>
          <a:p>
            <a:r>
              <a:rPr lang="cs-CZ" dirty="0"/>
              <a:t>Ultrasonografie</a:t>
            </a:r>
          </a:p>
          <a:p>
            <a:r>
              <a:rPr lang="cs-CZ" dirty="0" smtClean="0"/>
              <a:t>Vyšetření s kontrastní náplní</a:t>
            </a:r>
          </a:p>
          <a:p>
            <a:r>
              <a:rPr lang="cs-CZ" dirty="0" smtClean="0"/>
              <a:t>Výpočetní tomografie</a:t>
            </a:r>
          </a:p>
          <a:p>
            <a:r>
              <a:rPr lang="cs-CZ" dirty="0" smtClean="0"/>
              <a:t>Magnetická rezonance</a:t>
            </a:r>
          </a:p>
          <a:p>
            <a:r>
              <a:rPr lang="cs-CZ" dirty="0" smtClean="0"/>
              <a:t>Nukleární medicína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84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rtg\Desktop\5e5eef4a48968d506cb51bef518de7_galle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025446"/>
            <a:ext cx="4986417" cy="518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rtg\Desktop\C0037199-Healthy_oesophagus,_X-ray-SP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12" y="985838"/>
            <a:ext cx="2299419" cy="5225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243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 fontScale="90000"/>
          </a:bodyPr>
          <a:lstStyle/>
          <a:p>
            <a:r>
              <a:rPr lang="cs-CZ" dirty="0"/>
              <a:t>Vyšetření žaludku</a:t>
            </a:r>
          </a:p>
        </p:txBody>
      </p:sp>
      <p:sp>
        <p:nvSpPr>
          <p:cNvPr id="3" name="Obdélník 2"/>
          <p:cNvSpPr/>
          <p:nvPr/>
        </p:nvSpPr>
        <p:spPr>
          <a:xfrm>
            <a:off x="368964" y="1412776"/>
            <a:ext cx="813690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cs-CZ" sz="2000" b="1" dirty="0" err="1" smtClean="0"/>
              <a:t>Gastrofibroskopie</a:t>
            </a:r>
            <a:r>
              <a:rPr lang="cs-CZ" sz="2000" b="1" dirty="0" smtClean="0"/>
              <a:t> </a:t>
            </a:r>
            <a:r>
              <a:rPr lang="cs-CZ" sz="2000" dirty="0" smtClean="0"/>
              <a:t>- vizuální </a:t>
            </a:r>
            <a:r>
              <a:rPr lang="cs-CZ" sz="2000" dirty="0"/>
              <a:t>posouzení sliznice, </a:t>
            </a:r>
            <a:endParaRPr lang="cs-CZ" sz="2000" dirty="0" smtClean="0"/>
          </a:p>
          <a:p>
            <a:r>
              <a:rPr lang="cs-CZ" sz="2000" dirty="0"/>
              <a:t> </a:t>
            </a:r>
            <a:r>
              <a:rPr lang="cs-CZ" sz="2000" dirty="0" smtClean="0"/>
              <a:t>                                        - odebrání </a:t>
            </a:r>
            <a:r>
              <a:rPr lang="cs-CZ" sz="2000" dirty="0"/>
              <a:t>histologie </a:t>
            </a:r>
          </a:p>
          <a:p>
            <a:r>
              <a:rPr lang="cs-CZ" sz="2000" dirty="0" smtClean="0"/>
              <a:t>                                         - terapeutický </a:t>
            </a:r>
            <a:r>
              <a:rPr lang="cs-CZ" sz="2000" dirty="0"/>
              <a:t>výkon (sklerotizace, opich </a:t>
            </a:r>
            <a:endParaRPr lang="cs-CZ" sz="2000" dirty="0" smtClean="0"/>
          </a:p>
          <a:p>
            <a:r>
              <a:rPr lang="cs-CZ" sz="2000" dirty="0"/>
              <a:t> </a:t>
            </a:r>
            <a:r>
              <a:rPr lang="cs-CZ" sz="2000" dirty="0" smtClean="0"/>
              <a:t>                                                     krvácení</a:t>
            </a:r>
            <a:r>
              <a:rPr lang="cs-CZ" sz="2000" dirty="0"/>
              <a:t>, snesení polypu). </a:t>
            </a:r>
            <a:endParaRPr lang="cs-CZ" sz="2000" dirty="0" smtClean="0"/>
          </a:p>
          <a:p>
            <a:endParaRPr lang="cs-CZ" sz="20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cs-CZ" sz="2000" b="1" dirty="0" smtClean="0"/>
              <a:t>Skiaskopi</a:t>
            </a:r>
            <a:r>
              <a:rPr lang="cs-CZ" sz="2000" dirty="0" smtClean="0"/>
              <a:t>e -  při </a:t>
            </a:r>
            <a:r>
              <a:rPr lang="cs-CZ" sz="2000" dirty="0"/>
              <a:t>nejasném výsledku endoskopie (intolerance </a:t>
            </a:r>
            <a:endParaRPr lang="cs-CZ" sz="2000" dirty="0" smtClean="0"/>
          </a:p>
          <a:p>
            <a:r>
              <a:rPr lang="cs-CZ" sz="2000" dirty="0"/>
              <a:t> </a:t>
            </a:r>
            <a:r>
              <a:rPr lang="cs-CZ" sz="2000" dirty="0" smtClean="0"/>
              <a:t>                            pacienta</a:t>
            </a:r>
            <a:r>
              <a:rPr lang="cs-CZ" sz="2000" dirty="0"/>
              <a:t>, stenóza), </a:t>
            </a:r>
            <a:endParaRPr lang="cs-CZ" sz="2000" dirty="0" smtClean="0"/>
          </a:p>
          <a:p>
            <a:r>
              <a:rPr lang="cs-CZ" sz="2000" dirty="0"/>
              <a:t> </a:t>
            </a:r>
            <a:r>
              <a:rPr lang="cs-CZ" sz="2000" dirty="0" smtClean="0"/>
              <a:t>            </a:t>
            </a:r>
            <a:r>
              <a:rPr lang="cs-CZ" sz="2000" dirty="0"/>
              <a:t> </a:t>
            </a:r>
            <a:r>
              <a:rPr lang="cs-CZ" sz="2000" dirty="0" smtClean="0"/>
              <a:t>            -  vyšší senzitivita </a:t>
            </a:r>
            <a:r>
              <a:rPr lang="cs-CZ" sz="2000" dirty="0"/>
              <a:t>a </a:t>
            </a:r>
            <a:r>
              <a:rPr lang="cs-CZ" sz="2000" dirty="0" smtClean="0"/>
              <a:t>specificita </a:t>
            </a:r>
            <a:r>
              <a:rPr lang="cs-CZ" sz="2000" dirty="0"/>
              <a:t>při posuzování </a:t>
            </a:r>
            <a:endParaRPr lang="cs-CZ" sz="2000" dirty="0" smtClean="0"/>
          </a:p>
          <a:p>
            <a:r>
              <a:rPr lang="cs-CZ" sz="2000" dirty="0"/>
              <a:t> </a:t>
            </a:r>
            <a:r>
              <a:rPr lang="cs-CZ" sz="2000" dirty="0" smtClean="0"/>
              <a:t>                            infiltrace </a:t>
            </a:r>
            <a:r>
              <a:rPr lang="cs-CZ" sz="2000" dirty="0"/>
              <a:t>stěny žaludku</a:t>
            </a:r>
            <a:r>
              <a:rPr lang="cs-CZ" sz="2000" dirty="0" smtClean="0"/>
              <a:t>. 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                        - detekce jemných změn na </a:t>
            </a:r>
            <a:r>
              <a:rPr lang="cs-CZ" sz="2000" dirty="0"/>
              <a:t>úrovni </a:t>
            </a:r>
            <a:r>
              <a:rPr lang="cs-CZ" sz="2000" dirty="0" err="1"/>
              <a:t>areae</a:t>
            </a:r>
            <a:r>
              <a:rPr lang="cs-CZ" sz="2000" dirty="0"/>
              <a:t> </a:t>
            </a:r>
            <a:r>
              <a:rPr lang="cs-CZ" sz="2000" dirty="0" err="1"/>
              <a:t>gastricae</a:t>
            </a:r>
            <a:r>
              <a:rPr lang="cs-CZ" sz="2000" dirty="0"/>
              <a:t>, </a:t>
            </a:r>
            <a:endParaRPr lang="cs-CZ" sz="2000" dirty="0" smtClean="0"/>
          </a:p>
          <a:p>
            <a:endParaRPr lang="cs-CZ" sz="2000" dirty="0"/>
          </a:p>
          <a:p>
            <a:pPr marL="342900" indent="-342900">
              <a:buFont typeface="Arial" pitchFamily="34" charset="0"/>
              <a:buChar char="•"/>
            </a:pPr>
            <a:r>
              <a:rPr lang="cs-CZ" sz="2000" b="1" dirty="0" err="1" smtClean="0"/>
              <a:t>Endosonografie</a:t>
            </a:r>
            <a:endParaRPr lang="cs-CZ" sz="2000" b="1" dirty="0"/>
          </a:p>
          <a:p>
            <a:pPr marL="342900" indent="-342900">
              <a:buFont typeface="Arial" pitchFamily="34" charset="0"/>
              <a:buChar char="•"/>
            </a:pPr>
            <a:endParaRPr lang="cs-CZ" sz="2000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cs-CZ" sz="2000" dirty="0" smtClean="0"/>
              <a:t> </a:t>
            </a:r>
            <a:r>
              <a:rPr lang="cs-CZ" sz="2000" b="1" dirty="0" smtClean="0"/>
              <a:t>CT</a:t>
            </a:r>
            <a:r>
              <a:rPr lang="cs-CZ" sz="2000" dirty="0" smtClean="0"/>
              <a:t> </a:t>
            </a:r>
            <a:r>
              <a:rPr lang="cs-CZ" sz="2000" dirty="0"/>
              <a:t> </a:t>
            </a:r>
            <a:r>
              <a:rPr lang="cs-CZ" sz="2000" dirty="0" smtClean="0"/>
              <a:t>- posouzení </a:t>
            </a:r>
            <a:r>
              <a:rPr lang="cs-CZ" sz="2000" dirty="0"/>
              <a:t>šíře stěny a propagaci patologických změn do </a:t>
            </a:r>
            <a:r>
              <a:rPr lang="cs-CZ" sz="2000" dirty="0" smtClean="0"/>
              <a:t>           </a:t>
            </a:r>
          </a:p>
          <a:p>
            <a:r>
              <a:rPr lang="cs-CZ" sz="2000" dirty="0"/>
              <a:t> </a:t>
            </a:r>
            <a:r>
              <a:rPr lang="cs-CZ" sz="2000" dirty="0" smtClean="0"/>
              <a:t>              okolí </a:t>
            </a:r>
            <a:r>
              <a:rPr lang="cs-CZ" sz="2000" dirty="0"/>
              <a:t>a naopak. </a:t>
            </a:r>
          </a:p>
        </p:txBody>
      </p:sp>
    </p:spTree>
    <p:extLst>
      <p:ext uri="{BB962C8B-B14F-4D97-AF65-F5344CB8AC3E}">
        <p14:creationId xmlns:p14="http://schemas.microsoft.com/office/powerpoint/2010/main" val="99453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Patologické nálezy na žaludku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323528" y="2060848"/>
            <a:ext cx="80648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cs-CZ" sz="2400" dirty="0" err="1" smtClean="0"/>
              <a:t>herniace</a:t>
            </a:r>
            <a:r>
              <a:rPr lang="cs-CZ" sz="2400" dirty="0" smtClean="0"/>
              <a:t> </a:t>
            </a:r>
            <a:r>
              <a:rPr lang="cs-CZ" sz="2400" dirty="0"/>
              <a:t>části žaludku do hrudníku (hiátová hernie), </a:t>
            </a:r>
            <a:endParaRPr lang="cs-CZ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sz="2400" dirty="0" err="1" smtClean="0"/>
              <a:t>gastroezofageální</a:t>
            </a:r>
            <a:r>
              <a:rPr lang="cs-CZ" sz="2400" dirty="0" smtClean="0"/>
              <a:t> </a:t>
            </a:r>
            <a:r>
              <a:rPr lang="cs-CZ" sz="2400" dirty="0"/>
              <a:t>reflux, </a:t>
            </a:r>
            <a:endParaRPr lang="cs-CZ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sz="2400" dirty="0" smtClean="0"/>
              <a:t>ulcerace</a:t>
            </a:r>
            <a:r>
              <a:rPr lang="cs-CZ" sz="2400" dirty="0"/>
              <a:t>, </a:t>
            </a:r>
            <a:endParaRPr lang="cs-CZ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sz="2400" dirty="0" smtClean="0"/>
              <a:t>nádory</a:t>
            </a:r>
            <a:r>
              <a:rPr lang="cs-CZ" sz="2400" dirty="0"/>
              <a:t>, </a:t>
            </a:r>
            <a:endParaRPr lang="cs-CZ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sz="2400" dirty="0" smtClean="0"/>
              <a:t>záněty</a:t>
            </a:r>
            <a:r>
              <a:rPr lang="cs-CZ" sz="2400" dirty="0"/>
              <a:t>, </a:t>
            </a:r>
            <a:endParaRPr lang="cs-CZ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sz="2400" dirty="0" smtClean="0"/>
              <a:t>polypy</a:t>
            </a:r>
            <a:r>
              <a:rPr lang="cs-CZ" sz="2400" dirty="0"/>
              <a:t>, </a:t>
            </a:r>
            <a:endParaRPr lang="cs-CZ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sz="2400" dirty="0" smtClean="0"/>
              <a:t>infiltrace </a:t>
            </a:r>
            <a:r>
              <a:rPr lang="cs-CZ" sz="2400" dirty="0"/>
              <a:t>stěny při postižení pankreatu, </a:t>
            </a:r>
            <a:endParaRPr lang="cs-CZ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sz="2400" dirty="0" smtClean="0"/>
              <a:t>divertikly (zejména duodena),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400" dirty="0" err="1" smtClean="0"/>
              <a:t>postulcerózní</a:t>
            </a:r>
            <a:r>
              <a:rPr lang="cs-CZ" sz="2400" dirty="0" smtClean="0"/>
              <a:t> </a:t>
            </a:r>
            <a:r>
              <a:rPr lang="cs-CZ" sz="2400" dirty="0"/>
              <a:t>deformace bulbu duodena, </a:t>
            </a:r>
            <a:endParaRPr lang="cs-CZ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cs-CZ" sz="2400" dirty="0" smtClean="0"/>
              <a:t>stenózy </a:t>
            </a:r>
            <a:r>
              <a:rPr lang="cs-CZ" sz="2400" dirty="0"/>
              <a:t>duodena při postižení slinivky.</a:t>
            </a:r>
          </a:p>
        </p:txBody>
      </p:sp>
    </p:spTree>
    <p:extLst>
      <p:ext uri="{BB962C8B-B14F-4D97-AF65-F5344CB8AC3E}">
        <p14:creationId xmlns:p14="http://schemas.microsoft.com/office/powerpoint/2010/main" val="40182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Vyšetření žaludku a duodena</a:t>
            </a:r>
            <a:endParaRPr lang="cs-CZ" dirty="0"/>
          </a:p>
        </p:txBody>
      </p:sp>
      <p:pic>
        <p:nvPicPr>
          <p:cNvPr id="4100" name="Picture 4" descr="C:\Users\rtg\Desktop\hyperstenic%20PA%20stomach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" contras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4446"/>
            <a:ext cx="3995936" cy="4476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rtg\Desktop\APstomach%20spot%20film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1000" contras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656902"/>
            <a:ext cx="4392488" cy="4463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383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:\Users\rtg\Desktop\RAO%20stomach%20x-ray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3000" contras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37785"/>
            <a:ext cx="6945923" cy="615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50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Vyšetření tenkého střeva</a:t>
            </a:r>
            <a:endParaRPr lang="cs-CZ" dirty="0"/>
          </a:p>
        </p:txBody>
      </p:sp>
      <p:pic>
        <p:nvPicPr>
          <p:cNvPr id="8194" name="Picture 2" descr="C:\Users\rtg\Desktop\15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88840"/>
            <a:ext cx="2910707" cy="4079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rtg\Desktop\small%20bowel%2030%20minut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988840"/>
            <a:ext cx="2900755" cy="4079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C:\Users\rtg\Desktop\small%20bowel%20hou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988840"/>
            <a:ext cx="2900755" cy="4079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6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Vyšetření tenkého střeva</a:t>
            </a:r>
          </a:p>
        </p:txBody>
      </p:sp>
      <p:sp>
        <p:nvSpPr>
          <p:cNvPr id="3" name="Obdélník 2"/>
          <p:cNvSpPr/>
          <p:nvPr/>
        </p:nvSpPr>
        <p:spPr>
          <a:xfrm>
            <a:off x="827584" y="1700808"/>
            <a:ext cx="770485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/>
              <a:t>Skiaskopie</a:t>
            </a:r>
            <a:r>
              <a:rPr lang="cs-CZ" sz="2000" dirty="0"/>
              <a:t> </a:t>
            </a:r>
            <a:r>
              <a:rPr lang="cs-CZ" sz="2000" dirty="0" smtClean="0"/>
              <a:t>   -    frakcionovaná </a:t>
            </a:r>
            <a:r>
              <a:rPr lang="cs-CZ" sz="2000" dirty="0"/>
              <a:t>pasáž</a:t>
            </a:r>
          </a:p>
          <a:p>
            <a:r>
              <a:rPr lang="cs-CZ" sz="2000" dirty="0"/>
              <a:t>                       - </a:t>
            </a:r>
            <a:r>
              <a:rPr lang="cs-CZ" sz="2000" dirty="0" smtClean="0"/>
              <a:t>  </a:t>
            </a:r>
            <a:r>
              <a:rPr lang="cs-CZ" sz="2000" dirty="0" err="1" smtClean="0"/>
              <a:t>enteroklýza</a:t>
            </a:r>
            <a:endParaRPr lang="cs-CZ" sz="2000" dirty="0"/>
          </a:p>
          <a:p>
            <a:endParaRPr lang="cs-CZ" sz="2000" dirty="0"/>
          </a:p>
          <a:p>
            <a:r>
              <a:rPr lang="cs-CZ" sz="2000" b="1" dirty="0"/>
              <a:t>Ultrasonografie</a:t>
            </a:r>
            <a:r>
              <a:rPr lang="cs-CZ" sz="2000" dirty="0"/>
              <a:t> – sledování dynamiky procesu u 				nemocných s Crohnovou chorobou</a:t>
            </a:r>
          </a:p>
          <a:p>
            <a:endParaRPr lang="cs-CZ" sz="2000" dirty="0"/>
          </a:p>
          <a:p>
            <a:r>
              <a:rPr lang="cs-CZ" sz="2000" b="1" dirty="0"/>
              <a:t>CT a MR </a:t>
            </a:r>
            <a:r>
              <a:rPr lang="cs-CZ" sz="2000" dirty="0"/>
              <a:t>– vyšetření pacientů s Crohnovou chorobou 	          </a:t>
            </a:r>
            <a:endParaRPr lang="cs-CZ" sz="2000" dirty="0" smtClean="0"/>
          </a:p>
          <a:p>
            <a:r>
              <a:rPr lang="cs-CZ" sz="2000" dirty="0"/>
              <a:t> </a:t>
            </a:r>
            <a:r>
              <a:rPr lang="cs-CZ" sz="2000" dirty="0" smtClean="0"/>
              <a:t>               - </a:t>
            </a:r>
            <a:r>
              <a:rPr lang="cs-CZ" sz="2000" dirty="0"/>
              <a:t>přinášejí komfort pro pacienta, protože v </a:t>
            </a:r>
            <a:r>
              <a:rPr lang="cs-CZ" sz="2000" dirty="0" smtClean="0"/>
              <a:t> </a:t>
            </a:r>
            <a:r>
              <a:rPr lang="cs-CZ" sz="2000" dirty="0"/>
              <a:t>drtivé většině </a:t>
            </a:r>
            <a:r>
              <a:rPr lang="cs-CZ" sz="2000" dirty="0" smtClean="0"/>
              <a:t>  	vyšetření </a:t>
            </a:r>
            <a:r>
              <a:rPr lang="cs-CZ" sz="2000" dirty="0"/>
              <a:t>je dostatečný </a:t>
            </a:r>
            <a:r>
              <a:rPr lang="cs-CZ" sz="2000" dirty="0" smtClean="0"/>
              <a:t> </a:t>
            </a:r>
            <a:r>
              <a:rPr lang="cs-CZ" sz="2000" dirty="0"/>
              <a:t>výsledek pouze při pití kontrastní látky.</a:t>
            </a:r>
          </a:p>
          <a:p>
            <a:endParaRPr lang="cs-CZ" sz="2000" dirty="0"/>
          </a:p>
          <a:p>
            <a:r>
              <a:rPr lang="cs-CZ" sz="2000" b="1" dirty="0"/>
              <a:t>Příprava pacienta na vyšetření tenkého střeva spočívá v lačnění</a:t>
            </a:r>
            <a:r>
              <a:rPr lang="cs-CZ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027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Enteroklýza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88024" y="2276872"/>
            <a:ext cx="4104456" cy="3849291"/>
          </a:xfrm>
        </p:spPr>
        <p:txBody>
          <a:bodyPr/>
          <a:lstStyle/>
          <a:p>
            <a:pPr marL="0" indent="0">
              <a:buNone/>
            </a:pPr>
            <a:r>
              <a:rPr lang="cs-CZ" dirty="0" err="1" smtClean="0"/>
              <a:t>Nasojejunální</a:t>
            </a:r>
            <a:r>
              <a:rPr lang="cs-CZ" dirty="0" smtClean="0"/>
              <a:t> sondou podáváme 250 - 400ml KL , poté roztok </a:t>
            </a:r>
            <a:r>
              <a:rPr lang="cs-CZ" dirty="0" err="1" smtClean="0"/>
              <a:t>metylcelulózy</a:t>
            </a:r>
            <a:endParaRPr lang="cs-CZ" dirty="0"/>
          </a:p>
        </p:txBody>
      </p:sp>
      <p:pic>
        <p:nvPicPr>
          <p:cNvPr id="5122" name="Picture 2" descr="C:\Users\rtg\Desktop\nic_k221_1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318582"/>
            <a:ext cx="4289135" cy="484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859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 fontScale="90000"/>
          </a:bodyPr>
          <a:lstStyle/>
          <a:p>
            <a:r>
              <a:rPr lang="cs-CZ" dirty="0"/>
              <a:t>Vyšetření tlustého střeva</a:t>
            </a:r>
          </a:p>
        </p:txBody>
      </p:sp>
      <p:sp>
        <p:nvSpPr>
          <p:cNvPr id="3" name="Obdélník 2"/>
          <p:cNvSpPr/>
          <p:nvPr/>
        </p:nvSpPr>
        <p:spPr>
          <a:xfrm>
            <a:off x="323528" y="1412776"/>
            <a:ext cx="777686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b="1" dirty="0" smtClean="0"/>
              <a:t>Kolonoskopie </a:t>
            </a:r>
            <a:r>
              <a:rPr lang="cs-CZ" sz="2000" dirty="0" smtClean="0"/>
              <a:t>- metoda </a:t>
            </a:r>
            <a:r>
              <a:rPr lang="cs-CZ" sz="2000" dirty="0"/>
              <a:t>první </a:t>
            </a:r>
            <a:r>
              <a:rPr lang="cs-CZ" sz="2000" dirty="0" smtClean="0"/>
              <a:t>volby</a:t>
            </a:r>
          </a:p>
          <a:p>
            <a:pPr>
              <a:lnSpc>
                <a:spcPct val="150000"/>
              </a:lnSpc>
            </a:pPr>
            <a:r>
              <a:rPr lang="cs-CZ" sz="2000" dirty="0" smtClean="0"/>
              <a:t>                           - možnost </a:t>
            </a:r>
            <a:r>
              <a:rPr lang="cs-CZ" sz="2000" dirty="0"/>
              <a:t>odběru histologie a </a:t>
            </a:r>
            <a:r>
              <a:rPr lang="cs-CZ" sz="2000" dirty="0" smtClean="0"/>
              <a:t>terapeutického 			   zásahu</a:t>
            </a:r>
            <a:r>
              <a:rPr lang="cs-CZ" sz="2000" dirty="0"/>
              <a:t>, některé části tlustého třeba </a:t>
            </a:r>
            <a:r>
              <a:rPr lang="cs-CZ" sz="2000" dirty="0" smtClean="0"/>
              <a:t>zobrazit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	 </a:t>
            </a:r>
            <a:r>
              <a:rPr lang="cs-CZ" sz="2000" dirty="0" smtClean="0"/>
              <a:t>             - netolerance pacienta či těsná stenóza</a:t>
            </a:r>
          </a:p>
          <a:p>
            <a:pPr>
              <a:lnSpc>
                <a:spcPct val="150000"/>
              </a:lnSpc>
            </a:pPr>
            <a:endParaRPr lang="cs-CZ" sz="2000" dirty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b="1" dirty="0" err="1" smtClean="0"/>
              <a:t>Irrigografie</a:t>
            </a:r>
            <a:endParaRPr lang="cs-CZ" sz="2000" b="1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b="1" dirty="0"/>
              <a:t>UZ		</a:t>
            </a:r>
            <a:r>
              <a:rPr lang="cs-CZ" sz="2000" dirty="0"/>
              <a:t>- </a:t>
            </a:r>
            <a:r>
              <a:rPr lang="cs-CZ" sz="2000" dirty="0" smtClean="0"/>
              <a:t>diagnostika střevních </a:t>
            </a:r>
            <a:r>
              <a:rPr lang="cs-CZ" sz="2000" dirty="0"/>
              <a:t>zánětů 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b="1" dirty="0"/>
              <a:t>CT</a:t>
            </a:r>
            <a:r>
              <a:rPr lang="cs-CZ" sz="2000" dirty="0"/>
              <a:t>		- postižení stěny střevní, tak i změny v okolí</a:t>
            </a:r>
            <a:endParaRPr lang="cs-CZ" sz="20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cs-CZ" sz="2000" b="1" dirty="0"/>
              <a:t>MR</a:t>
            </a:r>
            <a:r>
              <a:rPr lang="cs-CZ" sz="2000" dirty="0"/>
              <a:t>		- </a:t>
            </a:r>
            <a:r>
              <a:rPr lang="cs-CZ" sz="2000" dirty="0" err="1" smtClean="0"/>
              <a:t>staging</a:t>
            </a:r>
            <a:r>
              <a:rPr lang="cs-CZ" sz="2000" dirty="0" smtClean="0"/>
              <a:t> </a:t>
            </a:r>
            <a:r>
              <a:rPr lang="cs-CZ" sz="2000" dirty="0"/>
              <a:t>tumorů </a:t>
            </a:r>
            <a:r>
              <a:rPr lang="cs-CZ" sz="2000" dirty="0" smtClean="0"/>
              <a:t>rekta</a:t>
            </a:r>
          </a:p>
          <a:p>
            <a:pPr>
              <a:lnSpc>
                <a:spcPct val="150000"/>
              </a:lnSpc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99311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Irrigografie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611560" y="1859340"/>
            <a:ext cx="74888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cs-CZ" sz="2000" dirty="0"/>
              <a:t>Před vyšetřením zavádíme do análního otvoru rektální rourku natřenou </a:t>
            </a:r>
            <a:r>
              <a:rPr lang="cs-CZ" sz="2000" dirty="0" err="1"/>
              <a:t>Mesocain</a:t>
            </a:r>
            <a:r>
              <a:rPr lang="cs-CZ" sz="2000" dirty="0"/>
              <a:t> gelem a aplikujeme intravenózně 2ml </a:t>
            </a:r>
            <a:r>
              <a:rPr lang="cs-CZ" sz="2000" dirty="0" err="1"/>
              <a:t>Buscopanu</a:t>
            </a:r>
            <a:r>
              <a:rPr lang="cs-CZ" sz="2000" dirty="0" smtClean="0"/>
              <a:t>.</a:t>
            </a:r>
          </a:p>
          <a:p>
            <a:r>
              <a:rPr lang="cs-CZ" sz="2000" dirty="0" smtClean="0"/>
              <a:t>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2000" dirty="0" smtClean="0"/>
              <a:t>Výhodné </a:t>
            </a:r>
            <a:r>
              <a:rPr lang="cs-CZ" sz="2000" dirty="0"/>
              <a:t>je použití rektální rourky s balónkem, který po nafouknutí zabraňuje vytékání kontrastní látky</a:t>
            </a:r>
            <a:r>
              <a:rPr lang="cs-CZ" sz="2000" dirty="0" smtClean="0"/>
              <a:t>.</a:t>
            </a:r>
          </a:p>
          <a:p>
            <a:pPr marL="285750" indent="-285750">
              <a:buFont typeface="Arial" pitchFamily="34" charset="0"/>
              <a:buChar char="•"/>
            </a:pPr>
            <a:endParaRPr lang="cs-CZ" sz="20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cs-CZ" sz="2000" dirty="0" smtClean="0"/>
              <a:t>Tlusté </a:t>
            </a:r>
            <a:r>
              <a:rPr lang="cs-CZ" sz="2000" dirty="0"/>
              <a:t>střevo plníme postupně asi 500 ml baryové suspenze a poté insuflujeme vzduch</a:t>
            </a:r>
            <a:r>
              <a:rPr lang="cs-CZ" sz="2000" dirty="0" smtClean="0"/>
              <a:t>.</a:t>
            </a:r>
          </a:p>
          <a:p>
            <a:r>
              <a:rPr lang="cs-CZ" sz="2000" dirty="0" smtClean="0"/>
              <a:t>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2000" dirty="0" smtClean="0"/>
              <a:t>Vzduch </a:t>
            </a:r>
            <a:r>
              <a:rPr lang="cs-CZ" sz="2000" dirty="0"/>
              <a:t>posouvá kontrastní látku do céka a terminálního ilea. </a:t>
            </a:r>
          </a:p>
        </p:txBody>
      </p:sp>
    </p:spTree>
    <p:extLst>
      <p:ext uri="{BB962C8B-B14F-4D97-AF65-F5344CB8AC3E}">
        <p14:creationId xmlns:p14="http://schemas.microsoft.com/office/powerpoint/2010/main" val="135947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cs-CZ" dirty="0" smtClean="0"/>
              <a:t>Prostý snímek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060848"/>
            <a:ext cx="8208912" cy="4065315"/>
          </a:xfrm>
        </p:spPr>
        <p:txBody>
          <a:bodyPr/>
          <a:lstStyle/>
          <a:p>
            <a:r>
              <a:rPr lang="cs-CZ" dirty="0"/>
              <a:t>N</a:t>
            </a:r>
            <a:r>
              <a:rPr lang="cs-CZ" dirty="0" smtClean="0"/>
              <a:t>áhlá příhoda břišní </a:t>
            </a:r>
          </a:p>
          <a:p>
            <a:pPr marL="0" indent="0">
              <a:buNone/>
            </a:pPr>
            <a:r>
              <a:rPr lang="cs-CZ" dirty="0" smtClean="0"/>
              <a:t>                 (perforace nebo  neprůchodnost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trávicí trubice)</a:t>
            </a:r>
          </a:p>
          <a:p>
            <a:r>
              <a:rPr lang="cs-CZ" dirty="0" smtClean="0"/>
              <a:t>Zobrazení plynem naplněných úseků TT</a:t>
            </a:r>
          </a:p>
          <a:p>
            <a:r>
              <a:rPr lang="cs-CZ" dirty="0"/>
              <a:t>L</a:t>
            </a:r>
            <a:r>
              <a:rPr lang="cs-CZ" dirty="0" smtClean="0"/>
              <a:t>okalizace cizích těles</a:t>
            </a:r>
          </a:p>
          <a:p>
            <a:r>
              <a:rPr lang="cs-CZ" dirty="0"/>
              <a:t>V</a:t>
            </a:r>
            <a:r>
              <a:rPr lang="cs-CZ" dirty="0" smtClean="0"/>
              <a:t>estoje, vleže, horizontálním paprskem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465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957" y="188640"/>
            <a:ext cx="8229600" cy="1143000"/>
          </a:xfrm>
        </p:spPr>
        <p:txBody>
          <a:bodyPr/>
          <a:lstStyle/>
          <a:p>
            <a:r>
              <a:rPr lang="cs-CZ" dirty="0" err="1" smtClean="0"/>
              <a:t>Irrigografie</a:t>
            </a:r>
            <a:endParaRPr lang="cs-CZ" dirty="0"/>
          </a:p>
        </p:txBody>
      </p:sp>
      <p:pic>
        <p:nvPicPr>
          <p:cNvPr id="9218" name="Picture 2" descr="C:\Users\rtg\Desktop\barium%20fill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88" y="1584503"/>
            <a:ext cx="4661099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rtg\Desktop\barium%20enema%20ti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202354"/>
            <a:ext cx="3946716" cy="3655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416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rtg\Desktop\st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15" y="1124744"/>
            <a:ext cx="4481015" cy="518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rtg\Desktop\RAO%20be%20xra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817" y="1124744"/>
            <a:ext cx="4079640" cy="5179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209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rtg\Desktop\ir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4320480" cy="5593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 descr="C:\My Documents\Charis\Radiology\JPEGs\Abdomen\enema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60"/>
          <a:stretch>
            <a:fillRect/>
          </a:stretch>
        </p:blipFill>
        <p:spPr bwMode="auto">
          <a:xfrm>
            <a:off x="4572000" y="836712"/>
            <a:ext cx="4393200" cy="5472608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939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Příprava pacienta na </a:t>
            </a:r>
            <a:r>
              <a:rPr lang="cs-CZ" dirty="0" err="1" smtClean="0"/>
              <a:t>irrigografii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683568" y="1859340"/>
            <a:ext cx="734481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/>
              <a:t>k</a:t>
            </a:r>
            <a:r>
              <a:rPr lang="cs-CZ" sz="2000" b="1" dirty="0" smtClean="0"/>
              <a:t>valitní vyprázdnění </a:t>
            </a:r>
            <a:r>
              <a:rPr lang="cs-CZ" sz="2000" b="1" dirty="0"/>
              <a:t>trávicí </a:t>
            </a:r>
            <a:r>
              <a:rPr lang="cs-CZ" sz="2000" b="1" dirty="0" smtClean="0"/>
              <a:t>trubice</a:t>
            </a:r>
          </a:p>
          <a:p>
            <a:endParaRPr lang="cs-CZ" sz="2000" b="1" dirty="0" smtClean="0"/>
          </a:p>
          <a:p>
            <a:r>
              <a:rPr lang="cs-CZ" sz="2000" b="1" dirty="0" smtClean="0"/>
              <a:t>úprava jídelníčku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2000" dirty="0"/>
              <a:t>2</a:t>
            </a:r>
            <a:r>
              <a:rPr lang="cs-CZ" sz="2000" dirty="0" smtClean="0"/>
              <a:t>dny </a:t>
            </a:r>
            <a:r>
              <a:rPr lang="cs-CZ" sz="2000" dirty="0"/>
              <a:t>před vyšetřením podáváme pacientovi bezezbytkovou stravu, nejlépe </a:t>
            </a:r>
            <a:r>
              <a:rPr lang="cs-CZ" sz="2000" dirty="0" smtClean="0"/>
              <a:t>tekutiny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2000" dirty="0" smtClean="0"/>
              <a:t>1 den </a:t>
            </a:r>
            <a:r>
              <a:rPr lang="cs-CZ" sz="2000" dirty="0"/>
              <a:t>před vyšetřením pije projímavé </a:t>
            </a:r>
            <a:r>
              <a:rPr lang="cs-CZ" sz="2000" dirty="0" smtClean="0"/>
              <a:t>roztoky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sz="2000" dirty="0" smtClean="0"/>
              <a:t>v </a:t>
            </a:r>
            <a:r>
              <a:rPr lang="cs-CZ" sz="2000" dirty="0"/>
              <a:t>den vyšetření </a:t>
            </a:r>
            <a:r>
              <a:rPr lang="cs-CZ" sz="2000" dirty="0" smtClean="0"/>
              <a:t>nalačno</a:t>
            </a:r>
          </a:p>
          <a:p>
            <a:pPr marL="285750" indent="-285750">
              <a:buFont typeface="Arial" pitchFamily="34" charset="0"/>
              <a:buChar char="•"/>
            </a:pPr>
            <a:endParaRPr lang="cs-CZ" sz="2000" dirty="0" smtClean="0"/>
          </a:p>
          <a:p>
            <a:r>
              <a:rPr lang="cs-CZ" sz="2000" b="1" dirty="0" smtClean="0"/>
              <a:t>Bez </a:t>
            </a:r>
            <a:r>
              <a:rPr lang="cs-CZ" sz="2000" b="1" dirty="0"/>
              <a:t>důkladné přípravy nelze pacienta vyšetřit, protože zbytky stolice by mohly vést ke znehodnocení výsledku vyšetření. </a:t>
            </a:r>
          </a:p>
        </p:txBody>
      </p:sp>
    </p:spTree>
    <p:extLst>
      <p:ext uri="{BB962C8B-B14F-4D97-AF65-F5344CB8AC3E}">
        <p14:creationId xmlns:p14="http://schemas.microsoft.com/office/powerpoint/2010/main" val="20807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37150" y="1340768"/>
            <a:ext cx="3394720" cy="1143000"/>
          </a:xfrm>
        </p:spPr>
        <p:txBody>
          <a:bodyPr>
            <a:normAutofit fontScale="90000"/>
          </a:bodyPr>
          <a:lstStyle/>
          <a:p>
            <a:r>
              <a:rPr lang="cs-CZ" sz="3600" dirty="0" smtClean="0"/>
              <a:t>Defekty v náplni (stolice)</a:t>
            </a:r>
            <a:endParaRPr lang="cs-CZ" sz="3600" dirty="0"/>
          </a:p>
        </p:txBody>
      </p:sp>
      <p:pic>
        <p:nvPicPr>
          <p:cNvPr id="18434" name="Picture 2" descr="C:\Users\rtg\Desktop\def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541"/>
          <a:stretch/>
        </p:blipFill>
        <p:spPr bwMode="auto">
          <a:xfrm>
            <a:off x="467544" y="369362"/>
            <a:ext cx="4869606" cy="63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206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042" y="188640"/>
            <a:ext cx="8848906" cy="5760640"/>
          </a:xfrm>
        </p:spPr>
        <p:txBody>
          <a:bodyPr>
            <a:normAutofit/>
          </a:bodyPr>
          <a:lstStyle/>
          <a:p>
            <a:r>
              <a:rPr lang="cs-CZ" sz="3600" dirty="0" err="1" smtClean="0"/>
              <a:t>Appendikografie</a:t>
            </a: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2800" dirty="0" smtClean="0"/>
              <a:t>                                                     večer vypijeme KL </a:t>
            </a:r>
            <a:br>
              <a:rPr lang="cs-CZ" sz="2800" dirty="0" smtClean="0"/>
            </a:br>
            <a:r>
              <a:rPr lang="cs-CZ" sz="2800" dirty="0"/>
              <a:t> </a:t>
            </a:r>
            <a:r>
              <a:rPr lang="cs-CZ" sz="2800" dirty="0" smtClean="0"/>
              <a:t>  </a:t>
            </a:r>
            <a:br>
              <a:rPr lang="cs-CZ" sz="2800" dirty="0" smtClean="0"/>
            </a:br>
            <a:r>
              <a:rPr lang="cs-CZ" sz="2800" dirty="0"/>
              <a:t> </a:t>
            </a:r>
            <a:r>
              <a:rPr lang="cs-CZ" sz="2800" dirty="0" smtClean="0"/>
              <a:t>                                               2.den vyšetření</a:t>
            </a:r>
            <a:endParaRPr lang="cs-CZ" sz="2800" dirty="0"/>
          </a:p>
        </p:txBody>
      </p:sp>
      <p:pic>
        <p:nvPicPr>
          <p:cNvPr id="14338" name="Picture 2" descr="C:\Users\rtg\Desktop\illealcec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61" y="1772817"/>
            <a:ext cx="4999592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063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Defekografie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916832"/>
            <a:ext cx="8748464" cy="468052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cs-CZ" dirty="0"/>
              <a:t>dynamické vyšetření rektální </a:t>
            </a:r>
            <a:r>
              <a:rPr lang="cs-CZ" dirty="0" smtClean="0"/>
              <a:t>evakuace 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detekuje </a:t>
            </a:r>
            <a:r>
              <a:rPr lang="cs-CZ" dirty="0"/>
              <a:t>abnormality, které nemohou být diagnostikovány klinickým, či jiným </a:t>
            </a:r>
            <a:r>
              <a:rPr lang="cs-CZ" dirty="0" smtClean="0"/>
              <a:t>vyšetřením 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poruchy defekace </a:t>
            </a:r>
            <a:r>
              <a:rPr lang="cs-CZ" dirty="0"/>
              <a:t>ve smyslu </a:t>
            </a:r>
            <a:r>
              <a:rPr lang="cs-CZ" dirty="0" smtClean="0"/>
              <a:t>obstipace, </a:t>
            </a:r>
            <a:r>
              <a:rPr lang="cs-CZ" dirty="0"/>
              <a:t>inkontinence</a:t>
            </a:r>
            <a:r>
              <a:rPr lang="cs-CZ" dirty="0" smtClean="0"/>
              <a:t>,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pánevní či </a:t>
            </a:r>
            <a:r>
              <a:rPr lang="cs-CZ" dirty="0" err="1"/>
              <a:t>perianální</a:t>
            </a:r>
            <a:r>
              <a:rPr lang="cs-CZ" dirty="0"/>
              <a:t> </a:t>
            </a:r>
            <a:r>
              <a:rPr lang="cs-CZ" dirty="0" smtClean="0"/>
              <a:t> bolesti </a:t>
            </a:r>
            <a:r>
              <a:rPr lang="cs-CZ" dirty="0"/>
              <a:t>související </a:t>
            </a:r>
            <a:r>
              <a:rPr lang="cs-CZ" dirty="0" smtClean="0"/>
              <a:t>s defekací,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pacienti </a:t>
            </a:r>
            <a:r>
              <a:rPr lang="cs-CZ" dirty="0"/>
              <a:t>s </a:t>
            </a:r>
            <a:r>
              <a:rPr lang="cs-CZ" dirty="0" smtClean="0"/>
              <a:t>poruchami </a:t>
            </a:r>
            <a:r>
              <a:rPr lang="cs-CZ" dirty="0"/>
              <a:t>sfinkterů, </a:t>
            </a:r>
            <a:r>
              <a:rPr lang="cs-CZ" dirty="0" smtClean="0"/>
              <a:t> vaginálními </a:t>
            </a:r>
            <a:r>
              <a:rPr lang="cs-CZ" dirty="0"/>
              <a:t>či </a:t>
            </a:r>
            <a:r>
              <a:rPr lang="cs-CZ" dirty="0" smtClean="0"/>
              <a:t>rektálními prolapsy </a:t>
            </a:r>
            <a:r>
              <a:rPr lang="cs-CZ" dirty="0"/>
              <a:t>či v rámci </a:t>
            </a:r>
            <a:r>
              <a:rPr lang="cs-CZ" dirty="0" smtClean="0"/>
              <a:t>funkčního předoperačního a pooperačního vyšetření</a:t>
            </a:r>
            <a:r>
              <a:rPr lang="cs-CZ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6534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rtg\Desktop\defek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16" y="1844824"/>
            <a:ext cx="3024336" cy="430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rtg\Desktop\Defecography%20lateral%20anal%20canal%20and%20rectum%20straining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99" y="1772816"/>
            <a:ext cx="5239899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00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CT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Staging</a:t>
            </a:r>
            <a:r>
              <a:rPr lang="cs-CZ" dirty="0" smtClean="0"/>
              <a:t> tumorů</a:t>
            </a:r>
          </a:p>
          <a:p>
            <a:r>
              <a:rPr lang="cs-CZ" dirty="0" smtClean="0"/>
              <a:t>Šíření tumoru do okolí</a:t>
            </a:r>
          </a:p>
          <a:p>
            <a:r>
              <a:rPr lang="cs-CZ" dirty="0" smtClean="0"/>
              <a:t>Pankreatitidy</a:t>
            </a:r>
          </a:p>
          <a:p>
            <a:r>
              <a:rPr lang="cs-CZ" dirty="0" smtClean="0"/>
              <a:t>Komplikace zánětlivých onemocnění </a:t>
            </a:r>
            <a:r>
              <a:rPr lang="cs-CZ" dirty="0" err="1" smtClean="0"/>
              <a:t>GITu</a:t>
            </a:r>
            <a:endParaRPr lang="cs-CZ" dirty="0" smtClean="0"/>
          </a:p>
          <a:p>
            <a:r>
              <a:rPr lang="cs-CZ" dirty="0" smtClean="0"/>
              <a:t>Komplikace chirurgických výkonů na </a:t>
            </a:r>
            <a:r>
              <a:rPr lang="cs-CZ" dirty="0" err="1" smtClean="0"/>
              <a:t>GITu</a:t>
            </a:r>
            <a:endParaRPr lang="cs-CZ" dirty="0" smtClean="0"/>
          </a:p>
          <a:p>
            <a:r>
              <a:rPr lang="cs-CZ" dirty="0" smtClean="0"/>
              <a:t>Postižení uzlin</a:t>
            </a:r>
          </a:p>
          <a:p>
            <a:r>
              <a:rPr lang="cs-CZ" dirty="0" smtClean="0"/>
              <a:t>Vzdálené metastázy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564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rtg\Desktop\PANCREAS CT NORMAL ANATOM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65" y="188640"/>
            <a:ext cx="8458200" cy="642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2096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C:\Users\rtg\Desktop\Clinical-Radrex-05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40" y="548680"/>
            <a:ext cx="4283968" cy="5203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rtg\Desktop\bř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2000" contras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808" y="557808"/>
            <a:ext cx="4312830" cy="5203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947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3314" name="Picture 2" descr="C:\Users\rtg\Desktop\spleen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54" y="260648"/>
            <a:ext cx="4106090" cy="2878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rtg\Desktop\imagesCATPMI72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2000" contras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61" y="3139529"/>
            <a:ext cx="4267876" cy="3184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C:\Users\rtg\Desktop\tu pan.pn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2000"/>
                    </a14:imgEffect>
                    <a14:imgEffect>
                      <a14:brightnessContrast bright="-4000" contras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287" y="260648"/>
            <a:ext cx="4421707" cy="2878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C:\Users\rtg\Desktop\F15_large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34000"/>
                    </a14:imgEffect>
                    <a14:imgEffect>
                      <a14:brightnessContrast bright="-1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288" y="3139529"/>
            <a:ext cx="4421706" cy="3069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3874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CT </a:t>
            </a:r>
            <a:r>
              <a:rPr lang="cs-CZ" dirty="0" err="1" smtClean="0"/>
              <a:t>enterografie</a:t>
            </a:r>
            <a:endParaRPr lang="cs-CZ" dirty="0"/>
          </a:p>
        </p:txBody>
      </p:sp>
      <p:pic>
        <p:nvPicPr>
          <p:cNvPr id="14338" name="Picture 2" descr="C:\Users\rtg\Desktop\ct ente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8000"/>
                    </a14:imgEffect>
                    <a14:imgEffect>
                      <a14:brightnessContrast bright="-41000" contras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62341"/>
            <a:ext cx="4320480" cy="479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C:\Users\rtg\Desktop\enterog2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9000" contrast="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562341"/>
            <a:ext cx="4392488" cy="479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85997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620688" y="0"/>
            <a:ext cx="12666960" cy="1143000"/>
          </a:xfrm>
        </p:spPr>
        <p:txBody>
          <a:bodyPr/>
          <a:lstStyle/>
          <a:p>
            <a:r>
              <a:rPr lang="cs-CZ" dirty="0" smtClean="0"/>
              <a:t>CT </a:t>
            </a:r>
            <a:r>
              <a:rPr lang="cs-CZ" dirty="0" err="1" smtClean="0"/>
              <a:t>kolonografie</a:t>
            </a:r>
            <a:endParaRPr lang="cs-CZ" dirty="0"/>
          </a:p>
        </p:txBody>
      </p:sp>
      <p:pic>
        <p:nvPicPr>
          <p:cNvPr id="11266" name="Picture 2" descr="C:\Users\rtg\Desktop\img-colonosco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5040561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rtg\Desktop\abdom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916832"/>
            <a:ext cx="3438400" cy="3266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402189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MR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132856"/>
            <a:ext cx="9145016" cy="3993307"/>
          </a:xfrm>
        </p:spPr>
        <p:txBody>
          <a:bodyPr/>
          <a:lstStyle/>
          <a:p>
            <a:r>
              <a:rPr lang="cs-CZ" dirty="0" smtClean="0"/>
              <a:t>Ložiska v játrech – cysty, hemangiomy, metastázy</a:t>
            </a:r>
          </a:p>
          <a:p>
            <a:r>
              <a:rPr lang="cs-CZ" dirty="0" smtClean="0"/>
              <a:t>Difuzní patologické jaterní procesy (cirhóza, steatóza)</a:t>
            </a:r>
          </a:p>
          <a:p>
            <a:r>
              <a:rPr lang="cs-CZ" dirty="0" smtClean="0"/>
              <a:t>Pankreas – tumory</a:t>
            </a:r>
          </a:p>
          <a:p>
            <a:r>
              <a:rPr lang="cs-CZ" dirty="0" smtClean="0"/>
              <a:t>Žlučové cesty</a:t>
            </a:r>
          </a:p>
          <a:p>
            <a:r>
              <a:rPr lang="cs-CZ" dirty="0" smtClean="0"/>
              <a:t>MRA aorty, renálních tepen, </a:t>
            </a:r>
            <a:r>
              <a:rPr lang="cs-CZ" dirty="0" err="1" smtClean="0"/>
              <a:t>v.portae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24681931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C:\Users\rtg\Desktop\mrc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612" y="3619330"/>
            <a:ext cx="3421700" cy="2853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rtg\Desktop\imagesCA4RH49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576" y="3619331"/>
            <a:ext cx="2987012" cy="285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624" y="620688"/>
            <a:ext cx="3096344" cy="3035274"/>
          </a:xfrm>
          <a:prstGeom prst="rect">
            <a:avLst/>
          </a:prstGeom>
          <a:noFill/>
        </p:spPr>
      </p:pic>
      <p:pic>
        <p:nvPicPr>
          <p:cNvPr id="13" name="Picture 5" descr="C:\Users\rtg\Desktop\JATRA.jpg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394" y="620688"/>
            <a:ext cx="3303917" cy="306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165115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8864" y="0"/>
            <a:ext cx="8229600" cy="1143000"/>
          </a:xfrm>
        </p:spPr>
        <p:txBody>
          <a:bodyPr/>
          <a:lstStyle/>
          <a:p>
            <a:r>
              <a:rPr lang="cs-CZ" dirty="0" smtClean="0"/>
              <a:t>MR </a:t>
            </a:r>
            <a:r>
              <a:rPr lang="cs-CZ" dirty="0" err="1" smtClean="0"/>
              <a:t>enterografie</a:t>
            </a:r>
            <a:endParaRPr lang="cs-CZ" dirty="0"/>
          </a:p>
        </p:txBody>
      </p:sp>
      <p:pic>
        <p:nvPicPr>
          <p:cNvPr id="2050" name="Picture 2" descr="C:\Users\rtg\Desktop\ec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0000" contras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196751"/>
            <a:ext cx="4320480" cy="529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00000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" contrast="-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65" y="1193776"/>
            <a:ext cx="5027937" cy="529653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78927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9188" y="0"/>
            <a:ext cx="8229600" cy="1143000"/>
          </a:xfrm>
        </p:spPr>
        <p:txBody>
          <a:bodyPr/>
          <a:lstStyle/>
          <a:p>
            <a:r>
              <a:rPr lang="cs-CZ" dirty="0" err="1" smtClean="0"/>
              <a:t>Cholescintigrafie</a:t>
            </a:r>
            <a:endParaRPr lang="cs-CZ" dirty="0"/>
          </a:p>
        </p:txBody>
      </p:sp>
      <p:pic>
        <p:nvPicPr>
          <p:cNvPr id="7" name="Picture 2" descr="C:\Users\rtg\Desktop\nuc-med-gastro-live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79000"/>
                    </a14:imgEffect>
                    <a14:imgEffect>
                      <a14:brightnessContrast bright="-6000" contrast="-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679" y="908720"/>
            <a:ext cx="5850943" cy="5615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7328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88856" y="2191598"/>
            <a:ext cx="325514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1 – játra</a:t>
            </a:r>
          </a:p>
          <a:p>
            <a:pPr marL="0" indent="0">
              <a:buNone/>
            </a:pPr>
            <a:r>
              <a:rPr lang="cs-CZ" sz="2400" dirty="0" smtClean="0"/>
              <a:t>2 – dolní dutá žíla</a:t>
            </a:r>
          </a:p>
          <a:p>
            <a:pPr marL="0" indent="0">
              <a:buNone/>
            </a:pPr>
            <a:r>
              <a:rPr lang="cs-CZ" sz="2400" dirty="0" smtClean="0"/>
              <a:t>3 – břišní aorta</a:t>
            </a:r>
          </a:p>
          <a:p>
            <a:pPr marL="0" indent="0">
              <a:buNone/>
            </a:pPr>
            <a:r>
              <a:rPr lang="cs-CZ" sz="2400" dirty="0" smtClean="0"/>
              <a:t>4 – slezina</a:t>
            </a:r>
          </a:p>
          <a:p>
            <a:pPr marL="0" indent="0">
              <a:buNone/>
            </a:pPr>
            <a:r>
              <a:rPr lang="cs-CZ" sz="2400" dirty="0" smtClean="0"/>
              <a:t>5 – slinivka břišní</a:t>
            </a:r>
          </a:p>
          <a:p>
            <a:pPr marL="0" indent="0">
              <a:buNone/>
            </a:pPr>
            <a:r>
              <a:rPr lang="cs-CZ" sz="2400" dirty="0" smtClean="0"/>
              <a:t>6 – levá ledvina</a:t>
            </a:r>
            <a:endParaRPr lang="cs-CZ" sz="24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57" y="1710189"/>
            <a:ext cx="5457825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2483768" y="3789040"/>
            <a:ext cx="445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2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3059832" y="3973705"/>
            <a:ext cx="373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3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4427984" y="42699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4</a:t>
            </a:r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3433526" y="3501007"/>
            <a:ext cx="394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5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3827577" y="445458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6</a:t>
            </a:r>
            <a:endParaRPr lang="cs-CZ" dirty="0"/>
          </a:p>
        </p:txBody>
      </p:sp>
      <p:sp>
        <p:nvSpPr>
          <p:cNvPr id="1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dirty="0" smtClean="0"/>
              <a:t>Trochu anatomie</a:t>
            </a:r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1259632" y="378904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274376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64088" y="1636703"/>
            <a:ext cx="7832630" cy="4514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/>
              <a:t>1 – játra</a:t>
            </a:r>
          </a:p>
          <a:p>
            <a:pPr marL="0" indent="0">
              <a:buNone/>
            </a:pPr>
            <a:r>
              <a:rPr lang="cs-CZ" sz="2400" dirty="0" smtClean="0"/>
              <a:t>2 – DDŽ</a:t>
            </a:r>
          </a:p>
          <a:p>
            <a:pPr marL="0" indent="0">
              <a:buNone/>
            </a:pPr>
            <a:r>
              <a:rPr lang="cs-CZ" sz="2400" dirty="0" smtClean="0"/>
              <a:t>3 – jaterní žíla</a:t>
            </a:r>
          </a:p>
          <a:p>
            <a:pPr marL="0" indent="0">
              <a:buNone/>
            </a:pPr>
            <a:r>
              <a:rPr lang="cs-CZ" sz="2400" dirty="0" smtClean="0"/>
              <a:t>4 – aorta</a:t>
            </a:r>
          </a:p>
          <a:p>
            <a:pPr marL="0" indent="0">
              <a:buNone/>
            </a:pPr>
            <a:r>
              <a:rPr lang="cs-CZ" sz="2400" dirty="0" smtClean="0"/>
              <a:t>5 – žaludek</a:t>
            </a:r>
          </a:p>
          <a:p>
            <a:pPr marL="0" indent="0">
              <a:buNone/>
            </a:pPr>
            <a:r>
              <a:rPr lang="cs-CZ" sz="2400" dirty="0" smtClean="0"/>
              <a:t>6 – slezina</a:t>
            </a:r>
          </a:p>
          <a:p>
            <a:pPr marL="0" indent="0">
              <a:buNone/>
            </a:pPr>
            <a:r>
              <a:rPr lang="cs-CZ" sz="2400" dirty="0" smtClean="0"/>
              <a:t>7 – pravá ledvina</a:t>
            </a:r>
          </a:p>
          <a:p>
            <a:pPr marL="0" indent="0">
              <a:buNone/>
            </a:pPr>
            <a:r>
              <a:rPr lang="cs-CZ" sz="2400" dirty="0" smtClean="0"/>
              <a:t>8 – </a:t>
            </a:r>
            <a:r>
              <a:rPr lang="cs-CZ" sz="2400" dirty="0" err="1" smtClean="0"/>
              <a:t>m.psoas</a:t>
            </a:r>
            <a:endParaRPr lang="cs-CZ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8" y="1636703"/>
            <a:ext cx="4933950" cy="451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971600" y="2636912"/>
            <a:ext cx="445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1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2051720" y="2636912"/>
            <a:ext cx="384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2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1750034" y="220658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3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2500143" y="2575916"/>
            <a:ext cx="429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4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2987824" y="220658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5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3707904" y="257591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6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1619672" y="3356992"/>
            <a:ext cx="432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7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1900877" y="4293096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8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551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Ileus tenkého a tlustého střeva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 descr="C:\Users\rtg\Desktop\ten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3888432" cy="4891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rtg\Desktop\ten a t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6064" y="1556791"/>
            <a:ext cx="4094730" cy="489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726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AP a horizontální snímek novorozence</a:t>
            </a:r>
            <a:endParaRPr lang="cs-CZ" dirty="0"/>
          </a:p>
        </p:txBody>
      </p:sp>
      <p:pic>
        <p:nvPicPr>
          <p:cNvPr id="3074" name="Picture 2" descr="C:\Users\rtg\Desktop\image0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15542"/>
            <a:ext cx="2621237" cy="3851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rtg\Desktop\h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605" y="1715542"/>
            <a:ext cx="5209084" cy="3851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74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252536" y="548680"/>
            <a:ext cx="4896545" cy="2376264"/>
          </a:xfrm>
        </p:spPr>
        <p:txBody>
          <a:bodyPr>
            <a:normAutofit/>
          </a:bodyPr>
          <a:lstStyle/>
          <a:p>
            <a:r>
              <a:rPr lang="cs-CZ" dirty="0" smtClean="0"/>
              <a:t>ERCP </a:t>
            </a:r>
            <a:br>
              <a:rPr lang="cs-CZ" dirty="0" smtClean="0"/>
            </a:br>
            <a:r>
              <a:rPr lang="cs-CZ" sz="2800" dirty="0" smtClean="0"/>
              <a:t>(Endoskopická retrográdní </a:t>
            </a:r>
            <a:r>
              <a:rPr lang="cs-CZ" sz="2800" dirty="0" err="1" smtClean="0"/>
              <a:t>cholangiopankretikografie</a:t>
            </a:r>
            <a:r>
              <a:rPr lang="cs-CZ" sz="2800" dirty="0" smtClean="0"/>
              <a:t>)</a:t>
            </a:r>
            <a:endParaRPr lang="cs-CZ" sz="2800" dirty="0"/>
          </a:p>
        </p:txBody>
      </p:sp>
      <p:pic>
        <p:nvPicPr>
          <p:cNvPr id="4098" name="Picture 2" descr="C:\Users\rtg\Desktop\endoskop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886" y="1022648"/>
            <a:ext cx="456902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rtg\Desktop\ercp p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75" y="3284984"/>
            <a:ext cx="4352926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rtg\Desktop\ercp pr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201" y="3284984"/>
            <a:ext cx="4333705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342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260648" y="188640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dirty="0" smtClean="0"/>
              <a:t>Poloha endoskopu</a:t>
            </a:r>
            <a:endParaRPr lang="cs-CZ" sz="3200" dirty="0"/>
          </a:p>
        </p:txBody>
      </p:sp>
      <p:pic>
        <p:nvPicPr>
          <p:cNvPr id="5122" name="Picture 2" descr="C:\Users\rtg\Desktop\end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52736"/>
            <a:ext cx="7128792" cy="5637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541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1747</TotalTime>
  <Words>873</Words>
  <Application>Microsoft Office PowerPoint</Application>
  <PresentationFormat>Předvádění na obrazovce (4:3)</PresentationFormat>
  <Paragraphs>209</Paragraphs>
  <Slides>58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58</vt:i4>
      </vt:variant>
    </vt:vector>
  </HeadingPairs>
  <TitlesOfParts>
    <vt:vector size="59" baseType="lpstr">
      <vt:lpstr>Motiv systému Office</vt:lpstr>
      <vt:lpstr>Břicho   GIT, játra, žlučník,  žlučové cesty, pankreas </vt:lpstr>
      <vt:lpstr>Prezentace aplikace PowerPoint</vt:lpstr>
      <vt:lpstr>Metody vyšetřování</vt:lpstr>
      <vt:lpstr>Prostý snímek</vt:lpstr>
      <vt:lpstr>Prezentace aplikace PowerPoint</vt:lpstr>
      <vt:lpstr>Ileus tenkého a tlustého střeva</vt:lpstr>
      <vt:lpstr>AP a horizontální snímek novorozence</vt:lpstr>
      <vt:lpstr>ERCP  (Endoskopická retrográdní cholangiopankretikografie)</vt:lpstr>
      <vt:lpstr>Poloha endoskopu</vt:lpstr>
      <vt:lpstr>Prezentace aplikace PowerPoint</vt:lpstr>
      <vt:lpstr>Kolonoskopie</vt:lpstr>
      <vt:lpstr>Prezentace aplikace PowerPoint</vt:lpstr>
      <vt:lpstr>Cholecystografie</vt:lpstr>
      <vt:lpstr>Cholangiografie</vt:lpstr>
      <vt:lpstr>PTC</vt:lpstr>
      <vt:lpstr>Ultrazvuk </vt:lpstr>
      <vt:lpstr>Prezentace aplikace PowerPoint</vt:lpstr>
      <vt:lpstr>Prezentace aplikace PowerPoint</vt:lpstr>
      <vt:lpstr>Vyšetření s kontrastní náplní</vt:lpstr>
      <vt:lpstr>Prezentace aplikace PowerPoint</vt:lpstr>
      <vt:lpstr>Prezentace aplikace PowerPoint</vt:lpstr>
      <vt:lpstr>Prezentace aplikace PowerPoint</vt:lpstr>
      <vt:lpstr>Prezentace aplikace PowerPoint</vt:lpstr>
      <vt:lpstr>Vyšetření hltanu a jícnu</vt:lpstr>
      <vt:lpstr>Vyšetření jícnu </vt:lpstr>
      <vt:lpstr>Akutní vyšetření jícnu</vt:lpstr>
      <vt:lpstr>Patologie jícnu</vt:lpstr>
      <vt:lpstr>Polykací akt</vt:lpstr>
      <vt:lpstr>Vyšetření jícnu</vt:lpstr>
      <vt:lpstr>Prezentace aplikace PowerPoint</vt:lpstr>
      <vt:lpstr>Vyšetření žaludku</vt:lpstr>
      <vt:lpstr>Patologické nálezy na žaludku</vt:lpstr>
      <vt:lpstr>Vyšetření žaludku a duodena</vt:lpstr>
      <vt:lpstr>Prezentace aplikace PowerPoint</vt:lpstr>
      <vt:lpstr>Vyšetření tenkého střeva</vt:lpstr>
      <vt:lpstr>Vyšetření tenkého střeva</vt:lpstr>
      <vt:lpstr>Enteroklýza</vt:lpstr>
      <vt:lpstr>Vyšetření tlustého střeva</vt:lpstr>
      <vt:lpstr>Irrigografie</vt:lpstr>
      <vt:lpstr>Irrigografie</vt:lpstr>
      <vt:lpstr>Prezentace aplikace PowerPoint</vt:lpstr>
      <vt:lpstr>Prezentace aplikace PowerPoint</vt:lpstr>
      <vt:lpstr>Příprava pacienta na irrigografii</vt:lpstr>
      <vt:lpstr>Defekty v náplni (stolice)</vt:lpstr>
      <vt:lpstr>Appendikografie                                                            večer vypijeme KL                                                      2.den vyšetření</vt:lpstr>
      <vt:lpstr>Defekografie</vt:lpstr>
      <vt:lpstr>Prezentace aplikace PowerPoint</vt:lpstr>
      <vt:lpstr>CT vyšetření</vt:lpstr>
      <vt:lpstr>Prezentace aplikace PowerPoint</vt:lpstr>
      <vt:lpstr>Prezentace aplikace PowerPoint</vt:lpstr>
      <vt:lpstr>CT enterografie</vt:lpstr>
      <vt:lpstr>CT kolonografie</vt:lpstr>
      <vt:lpstr>MR vyšetření</vt:lpstr>
      <vt:lpstr>Prezentace aplikace PowerPoint</vt:lpstr>
      <vt:lpstr>MR enterografie</vt:lpstr>
      <vt:lpstr>Cholescintigrafie</vt:lpstr>
      <vt:lpstr>Trochu anatomie</vt:lpstr>
      <vt:lpstr>Prezentace aplikace PowerPoint</vt:lpstr>
    </vt:vector>
  </TitlesOfParts>
  <Company>ATC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GIT</dc:title>
  <dc:creator>RTG</dc:creator>
  <cp:lastModifiedBy>NTB</cp:lastModifiedBy>
  <cp:revision>67</cp:revision>
  <dcterms:created xsi:type="dcterms:W3CDTF">2011-11-02T06:29:37Z</dcterms:created>
  <dcterms:modified xsi:type="dcterms:W3CDTF">2012-09-02T16:15:01Z</dcterms:modified>
</cp:coreProperties>
</file>