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7" r:id="rId2"/>
    <p:sldId id="278" r:id="rId3"/>
    <p:sldId id="279" r:id="rId4"/>
    <p:sldId id="280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86" r:id="rId19"/>
    <p:sldId id="287" r:id="rId20"/>
    <p:sldId id="271" r:id="rId21"/>
    <p:sldId id="281" r:id="rId22"/>
    <p:sldId id="289" r:id="rId23"/>
    <p:sldId id="272" r:id="rId24"/>
    <p:sldId id="282" r:id="rId25"/>
    <p:sldId id="273" r:id="rId26"/>
    <p:sldId id="274" r:id="rId27"/>
    <p:sldId id="275" r:id="rId28"/>
    <p:sldId id="276" r:id="rId29"/>
    <p:sldId id="283" r:id="rId30"/>
    <p:sldId id="284" r:id="rId31"/>
    <p:sldId id="277" r:id="rId32"/>
    <p:sldId id="285" r:id="rId33"/>
    <p:sldId id="290" r:id="rId3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87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F2F398-4E51-43CD-8BC8-114DFFA9E9C7}" type="datetimeFigureOut">
              <a:rPr lang="cs-CZ" smtClean="0"/>
              <a:t>30.10.2012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A0C3A9-CF07-4FE3-AEBB-FC78C68C70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9324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44DAF-1BF7-41F4-AC37-D015D892EEEA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7486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44DAF-1BF7-41F4-AC37-D015D892EEEA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1837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0F3E3E1-1129-482B-880C-E7948995C069}" type="datetimeFigureOut">
              <a:rPr lang="cs-CZ" smtClean="0"/>
              <a:t>30.10.2012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3DBE7C5-4E57-450C-BB0A-D49928497C67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3E3E1-1129-482B-880C-E7948995C069}" type="datetimeFigureOut">
              <a:rPr lang="cs-CZ" smtClean="0"/>
              <a:t>30.10.2012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BE7C5-4E57-450C-BB0A-D49928497C6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3E3E1-1129-482B-880C-E7948995C069}" type="datetimeFigureOut">
              <a:rPr lang="cs-CZ" smtClean="0"/>
              <a:t>30.10.2012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BE7C5-4E57-450C-BB0A-D49928497C6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0F3E3E1-1129-482B-880C-E7948995C069}" type="datetimeFigureOut">
              <a:rPr lang="cs-CZ" smtClean="0"/>
              <a:t>30.10.2012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3DBE7C5-4E57-450C-BB0A-D49928497C67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0F3E3E1-1129-482B-880C-E7948995C069}" type="datetimeFigureOut">
              <a:rPr lang="cs-CZ" smtClean="0"/>
              <a:t>30.10.2012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3DBE7C5-4E57-450C-BB0A-D49928497C67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3E3E1-1129-482B-880C-E7948995C069}" type="datetimeFigureOut">
              <a:rPr lang="cs-CZ" smtClean="0"/>
              <a:t>30.10.2012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BE7C5-4E57-450C-BB0A-D49928497C67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3E3E1-1129-482B-880C-E7948995C069}" type="datetimeFigureOut">
              <a:rPr lang="cs-CZ" smtClean="0"/>
              <a:t>30.10.2012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BE7C5-4E57-450C-BB0A-D49928497C67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0F3E3E1-1129-482B-880C-E7948995C069}" type="datetimeFigureOut">
              <a:rPr lang="cs-CZ" smtClean="0"/>
              <a:t>30.10.2012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3DBE7C5-4E57-450C-BB0A-D49928497C67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3E3E1-1129-482B-880C-E7948995C069}" type="datetimeFigureOut">
              <a:rPr lang="cs-CZ" smtClean="0"/>
              <a:t>30.10.2012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BE7C5-4E57-450C-BB0A-D49928497C6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0F3E3E1-1129-482B-880C-E7948995C069}" type="datetimeFigureOut">
              <a:rPr lang="cs-CZ" smtClean="0"/>
              <a:t>30.10.2012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3DBE7C5-4E57-450C-BB0A-D49928497C67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0F3E3E1-1129-482B-880C-E7948995C069}" type="datetimeFigureOut">
              <a:rPr lang="cs-CZ" smtClean="0"/>
              <a:t>30.10.2012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3DBE7C5-4E57-450C-BB0A-D49928497C67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0F3E3E1-1129-482B-880C-E7948995C069}" type="datetimeFigureOut">
              <a:rPr lang="cs-CZ" smtClean="0"/>
              <a:t>30.10.2012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3DBE7C5-4E57-450C-BB0A-D49928497C67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microsoft.com/office/2007/relationships/hdphoto" Target="../media/hdphoto4.wdp"/><Relationship Id="rId7" Type="http://schemas.openxmlformats.org/officeDocument/2006/relationships/image" Target="../media/image30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Vyšetřování </a:t>
            </a:r>
            <a:r>
              <a:rPr lang="cs-CZ" dirty="0" smtClean="0"/>
              <a:t>urogenitálního traktu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3006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91264" cy="922114"/>
          </a:xfrm>
        </p:spPr>
        <p:txBody>
          <a:bodyPr/>
          <a:lstStyle/>
          <a:p>
            <a:r>
              <a:rPr lang="cs-CZ" dirty="0" smtClean="0"/>
              <a:t>Intravenózní vylučovací urografie - IVU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7931224" cy="4873752"/>
          </a:xfrm>
        </p:spPr>
        <p:txBody>
          <a:bodyPr>
            <a:normAutofit/>
          </a:bodyPr>
          <a:lstStyle/>
          <a:p>
            <a:r>
              <a:rPr lang="cs-CZ" dirty="0" smtClean="0"/>
              <a:t>NN – centrace, vyprázdnění</a:t>
            </a:r>
          </a:p>
          <a:p>
            <a:r>
              <a:rPr lang="cs-CZ" dirty="0" smtClean="0"/>
              <a:t>intravenózní podání </a:t>
            </a:r>
            <a:r>
              <a:rPr lang="cs-CZ" dirty="0" err="1" smtClean="0"/>
              <a:t>nefrotropní</a:t>
            </a:r>
            <a:r>
              <a:rPr lang="cs-CZ" dirty="0" smtClean="0"/>
              <a:t> jodové kontrastní látky</a:t>
            </a:r>
          </a:p>
          <a:p>
            <a:r>
              <a:rPr lang="cs-CZ" dirty="0" smtClean="0"/>
              <a:t>Množství </a:t>
            </a:r>
            <a:r>
              <a:rPr lang="cs-CZ" dirty="0"/>
              <a:t>podávané kontrastní látky je obvykle 60-80 ml dle hmotnosti </a:t>
            </a:r>
            <a:r>
              <a:rPr lang="cs-CZ" dirty="0" smtClean="0"/>
              <a:t>pacienta</a:t>
            </a:r>
          </a:p>
          <a:p>
            <a:r>
              <a:rPr lang="cs-CZ" dirty="0" smtClean="0"/>
              <a:t>Snímky provádíme v intervalech 7, 14 a 21 minut po aplikaci KL</a:t>
            </a:r>
          </a:p>
          <a:p>
            <a:r>
              <a:rPr lang="cs-CZ" dirty="0"/>
              <a:t>s</a:t>
            </a:r>
            <a:r>
              <a:rPr lang="cs-CZ" dirty="0" smtClean="0"/>
              <a:t>ledování vylučování KL ledvinami a transport moči</a:t>
            </a:r>
          </a:p>
          <a:p>
            <a:r>
              <a:rPr lang="cs-CZ" dirty="0"/>
              <a:t>h</a:t>
            </a:r>
            <a:r>
              <a:rPr lang="cs-CZ" dirty="0" smtClean="0"/>
              <a:t>odnotíme kontury, uložení a velikost ledvin, </a:t>
            </a:r>
            <a:r>
              <a:rPr lang="cs-CZ" dirty="0" err="1" smtClean="0"/>
              <a:t>kalichopánvičkový</a:t>
            </a:r>
            <a:r>
              <a:rPr lang="cs-CZ" dirty="0" smtClean="0"/>
              <a:t> systém, postup vylučování, šíři ureterů, náplň MM před a po mikci</a:t>
            </a:r>
          </a:p>
          <a:p>
            <a:pPr marL="0" indent="0">
              <a:buNone/>
            </a:pPr>
            <a:endParaRPr lang="cs-CZ" b="1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325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r>
              <a:rPr lang="cs-CZ" dirty="0" smtClean="0"/>
              <a:t>Normální obraz IVU</a:t>
            </a: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7000" contrast="-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7597899" cy="5794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088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576064"/>
          </a:xfrm>
        </p:spPr>
        <p:txBody>
          <a:bodyPr/>
          <a:lstStyle/>
          <a:p>
            <a:r>
              <a:rPr lang="cs-CZ" dirty="0" smtClean="0"/>
              <a:t>Mikční </a:t>
            </a:r>
            <a:r>
              <a:rPr lang="cs-CZ" dirty="0" err="1" smtClean="0"/>
              <a:t>cystouretrografie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052736"/>
            <a:ext cx="8568952" cy="5472608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doplňuje zobrazení během mikce, je častým vyšetřením v dětském věku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 smtClean="0"/>
              <a:t> </a:t>
            </a:r>
          </a:p>
          <a:p>
            <a:r>
              <a:rPr lang="cs-CZ" dirty="0"/>
              <a:t>Sestupná (</a:t>
            </a:r>
            <a:r>
              <a:rPr lang="cs-CZ" dirty="0" err="1"/>
              <a:t>antegrádní</a:t>
            </a:r>
            <a:r>
              <a:rPr lang="cs-CZ" dirty="0"/>
              <a:t>) cystografie navazuje na IVU. </a:t>
            </a:r>
          </a:p>
          <a:p>
            <a:r>
              <a:rPr lang="cs-CZ" dirty="0"/>
              <a:t>Vzestupná (retrográdní) </a:t>
            </a:r>
            <a:r>
              <a:rPr lang="cs-CZ" dirty="0" smtClean="0"/>
              <a:t>cystografie </a:t>
            </a:r>
            <a:r>
              <a:rPr lang="cs-CZ" dirty="0"/>
              <a:t>spočívá v zobrazení močového</a:t>
            </a:r>
          </a:p>
          <a:p>
            <a:pPr marL="0" indent="0">
              <a:buNone/>
            </a:pPr>
            <a:r>
              <a:rPr lang="cs-CZ" dirty="0"/>
              <a:t>měchýře a </a:t>
            </a:r>
            <a:r>
              <a:rPr lang="cs-CZ" dirty="0" err="1"/>
              <a:t>uretry</a:t>
            </a:r>
            <a:r>
              <a:rPr lang="cs-CZ" dirty="0"/>
              <a:t> při retrográdní aplikaci kontrastní látky, ta se aplikuje zpravidla cévkou s balónkem. 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U </a:t>
            </a:r>
            <a:r>
              <a:rPr lang="cs-CZ" dirty="0"/>
              <a:t>žen se kontrastní látka aplikuje </a:t>
            </a:r>
            <a:r>
              <a:rPr lang="cs-CZ" dirty="0" smtClean="0"/>
              <a:t>infuzí cévkou přímo do močového </a:t>
            </a:r>
            <a:r>
              <a:rPr lang="cs-CZ" dirty="0"/>
              <a:t>měchýře </a:t>
            </a:r>
          </a:p>
          <a:p>
            <a:r>
              <a:rPr lang="cs-CZ" dirty="0"/>
              <a:t>U mužů se cévka zavádí jen do </a:t>
            </a:r>
            <a:r>
              <a:rPr lang="cs-CZ" dirty="0" smtClean="0"/>
              <a:t>močové trubice</a:t>
            </a:r>
            <a:r>
              <a:rPr lang="cs-CZ" dirty="0"/>
              <a:t>, v níž se za zevním ústím </a:t>
            </a:r>
            <a:r>
              <a:rPr lang="cs-CZ" dirty="0" smtClean="0"/>
              <a:t>močové </a:t>
            </a:r>
            <a:r>
              <a:rPr lang="pl-PL" dirty="0" smtClean="0"/>
              <a:t>trubice </a:t>
            </a:r>
            <a:r>
              <a:rPr lang="pl-PL" dirty="0"/>
              <a:t>zafixuje balonkem a aplikuje </a:t>
            </a:r>
            <a:r>
              <a:rPr lang="pl-PL" dirty="0" smtClean="0"/>
              <a:t>se </a:t>
            </a:r>
            <a:r>
              <a:rPr lang="cs-CZ" dirty="0" smtClean="0"/>
              <a:t>kontrastní látka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Při </a:t>
            </a:r>
            <a:r>
              <a:rPr lang="cs-CZ" dirty="0"/>
              <a:t>normálním nálezu se naplní pouze močový měchýř, nemělo </a:t>
            </a:r>
            <a:r>
              <a:rPr lang="cs-CZ" dirty="0" smtClean="0"/>
              <a:t>by dojít </a:t>
            </a:r>
            <a:r>
              <a:rPr lang="cs-CZ" dirty="0"/>
              <a:t>k naplnění ureterů. Snímkuje se po naplnění močového měchýře </a:t>
            </a:r>
            <a:r>
              <a:rPr lang="cs-CZ" dirty="0" smtClean="0"/>
              <a:t>v </a:t>
            </a:r>
            <a:r>
              <a:rPr lang="cs-CZ" dirty="0"/>
              <a:t>AP a šikmých projekcích.</a:t>
            </a:r>
          </a:p>
        </p:txBody>
      </p:sp>
    </p:spTree>
    <p:extLst>
      <p:ext uri="{BB962C8B-B14F-4D97-AF65-F5344CB8AC3E}">
        <p14:creationId xmlns:p14="http://schemas.microsoft.com/office/powerpoint/2010/main" val="2517457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" y="307281"/>
            <a:ext cx="7608887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282006"/>
            <a:ext cx="5932487" cy="500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871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Ascendentní pyelografie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19256" cy="4209331"/>
          </a:xfrm>
        </p:spPr>
        <p:txBody>
          <a:bodyPr>
            <a:normAutofit fontScale="92500"/>
          </a:bodyPr>
          <a:lstStyle/>
          <a:p>
            <a:r>
              <a:rPr lang="cs-CZ" dirty="0" smtClean="0"/>
              <a:t>Provádíme hlavně u vyšetření, kdy je porušen normální tok moči z ledvin do močového měchýře</a:t>
            </a:r>
          </a:p>
          <a:p>
            <a:r>
              <a:rPr lang="cs-CZ" dirty="0" smtClean="0"/>
              <a:t>Vyšetření </a:t>
            </a:r>
            <a:r>
              <a:rPr lang="cs-CZ" dirty="0"/>
              <a:t>začíná cystoskopií a </a:t>
            </a:r>
            <a:r>
              <a:rPr lang="cs-CZ" dirty="0" smtClean="0"/>
              <a:t>cystoskopickým zavedením </a:t>
            </a:r>
            <a:r>
              <a:rPr lang="cs-CZ" dirty="0"/>
              <a:t>tenké cévky </a:t>
            </a:r>
            <a:r>
              <a:rPr lang="cs-CZ" dirty="0" smtClean="0"/>
              <a:t>do močovodu </a:t>
            </a:r>
          </a:p>
          <a:p>
            <a:r>
              <a:rPr lang="cs-CZ" dirty="0" smtClean="0"/>
              <a:t>následuje aplikace </a:t>
            </a:r>
            <a:r>
              <a:rPr lang="cs-CZ" dirty="0" err="1" smtClean="0"/>
              <a:t>nefrotropní</a:t>
            </a:r>
            <a:r>
              <a:rPr lang="cs-CZ" dirty="0" smtClean="0"/>
              <a:t>  JKL </a:t>
            </a:r>
            <a:r>
              <a:rPr lang="cs-CZ" dirty="0"/>
              <a:t>v nižších koncentracích přímo </a:t>
            </a:r>
            <a:r>
              <a:rPr lang="cs-CZ" dirty="0" smtClean="0"/>
              <a:t>do </a:t>
            </a:r>
            <a:r>
              <a:rPr lang="cs-CZ" dirty="0" err="1" smtClean="0"/>
              <a:t>kalichopánvičkového</a:t>
            </a:r>
            <a:r>
              <a:rPr lang="cs-CZ" dirty="0" smtClean="0"/>
              <a:t> </a:t>
            </a:r>
            <a:r>
              <a:rPr lang="cs-CZ" dirty="0"/>
              <a:t>systému </a:t>
            </a:r>
            <a:r>
              <a:rPr lang="cs-CZ" dirty="0" smtClean="0"/>
              <a:t>ledviny </a:t>
            </a:r>
            <a:r>
              <a:rPr lang="pl-PL" dirty="0" smtClean="0"/>
              <a:t>a močovodu</a:t>
            </a:r>
          </a:p>
          <a:p>
            <a:r>
              <a:rPr lang="pl-PL" dirty="0"/>
              <a:t>k</a:t>
            </a:r>
            <a:r>
              <a:rPr lang="pl-PL" dirty="0" smtClean="0"/>
              <a:t>ontrastní </a:t>
            </a:r>
            <a:r>
              <a:rPr lang="pl-PL" dirty="0"/>
              <a:t>látka je </a:t>
            </a:r>
            <a:r>
              <a:rPr lang="pl-PL" dirty="0" smtClean="0"/>
              <a:t>aplikována </a:t>
            </a:r>
            <a:r>
              <a:rPr lang="cs-CZ" dirty="0" smtClean="0"/>
              <a:t>pod </a:t>
            </a:r>
            <a:r>
              <a:rPr lang="cs-CZ" dirty="0"/>
              <a:t>skiaskopickou </a:t>
            </a:r>
            <a:r>
              <a:rPr lang="cs-CZ" dirty="0" smtClean="0"/>
              <a:t>kontrolou</a:t>
            </a:r>
          </a:p>
          <a:p>
            <a:r>
              <a:rPr lang="cs-CZ" dirty="0"/>
              <a:t>dnes </a:t>
            </a:r>
            <a:r>
              <a:rPr lang="cs-CZ" dirty="0" smtClean="0"/>
              <a:t>se provádí pouze výběrově</a:t>
            </a:r>
            <a:r>
              <a:rPr lang="cs-CZ" dirty="0"/>
              <a:t>, jen pokud ostatní neinvazivní metody nepřinesou dostatek diagnostických informací.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72414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6231"/>
            <a:ext cx="5249863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lum bright="1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37444"/>
            <a:ext cx="5819775" cy="499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823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Descendentní pyelografie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988840"/>
            <a:ext cx="8363272" cy="4137323"/>
          </a:xfrm>
        </p:spPr>
        <p:txBody>
          <a:bodyPr>
            <a:normAutofit/>
          </a:bodyPr>
          <a:lstStyle/>
          <a:p>
            <a:r>
              <a:rPr lang="cs-CZ" dirty="0" smtClean="0"/>
              <a:t>p</a:t>
            </a:r>
            <a:r>
              <a:rPr lang="pt-BR" dirty="0" smtClean="0"/>
              <a:t>římou </a:t>
            </a:r>
            <a:r>
              <a:rPr lang="pt-BR" dirty="0"/>
              <a:t>punkcí ledviny se cestou </a:t>
            </a:r>
            <a:r>
              <a:rPr lang="cs-CZ" dirty="0" smtClean="0"/>
              <a:t>dolního</a:t>
            </a:r>
            <a:r>
              <a:rPr lang="cs-CZ" dirty="0"/>
              <a:t>, příp. středního </a:t>
            </a:r>
            <a:r>
              <a:rPr lang="cs-CZ" dirty="0" smtClean="0"/>
              <a:t>kalichu zavede </a:t>
            </a:r>
            <a:r>
              <a:rPr lang="cs-CZ" dirty="0"/>
              <a:t>do oblasti pánvičky </a:t>
            </a:r>
            <a:r>
              <a:rPr lang="cs-CZ" dirty="0" err="1" smtClean="0"/>
              <a:t>nefrostomický</a:t>
            </a:r>
            <a:r>
              <a:rPr lang="cs-CZ" dirty="0" smtClean="0"/>
              <a:t> drén </a:t>
            </a:r>
            <a:r>
              <a:rPr lang="cs-CZ" dirty="0"/>
              <a:t>- </a:t>
            </a:r>
            <a:r>
              <a:rPr lang="cs-CZ" dirty="0" err="1"/>
              <a:t>pig-tail</a:t>
            </a:r>
            <a:r>
              <a:rPr lang="cs-CZ" dirty="0"/>
              <a:t> </a:t>
            </a:r>
            <a:r>
              <a:rPr lang="cs-CZ" dirty="0" smtClean="0"/>
              <a:t> </a:t>
            </a:r>
          </a:p>
          <a:p>
            <a:r>
              <a:rPr lang="cs-CZ" dirty="0"/>
              <a:t>p</a:t>
            </a:r>
            <a:r>
              <a:rPr lang="es-ES" dirty="0" smtClean="0"/>
              <a:t>řím</a:t>
            </a:r>
            <a:r>
              <a:rPr lang="cs-CZ" dirty="0" smtClean="0"/>
              <a:t>á aplikaci </a:t>
            </a:r>
            <a:r>
              <a:rPr lang="cs-CZ" dirty="0" err="1"/>
              <a:t>nefrotropní</a:t>
            </a:r>
            <a:r>
              <a:rPr lang="cs-CZ" dirty="0"/>
              <a:t> JKL v nižší </a:t>
            </a:r>
            <a:r>
              <a:rPr lang="cs-CZ" dirty="0" smtClean="0"/>
              <a:t>koncentraci </a:t>
            </a:r>
            <a:r>
              <a:rPr lang="pl-PL" dirty="0" smtClean="0"/>
              <a:t>a </a:t>
            </a:r>
            <a:r>
              <a:rPr lang="pl-PL" dirty="0"/>
              <a:t>za skiaskopické kontroly do </a:t>
            </a:r>
            <a:r>
              <a:rPr lang="pl-PL" dirty="0" smtClean="0"/>
              <a:t>kalichopánvičkového </a:t>
            </a:r>
            <a:r>
              <a:rPr lang="cs-CZ" dirty="0" smtClean="0"/>
              <a:t>systému </a:t>
            </a:r>
            <a:r>
              <a:rPr lang="cs-CZ" dirty="0"/>
              <a:t>ledviny a močovodu</a:t>
            </a:r>
          </a:p>
        </p:txBody>
      </p:sp>
    </p:spTree>
    <p:extLst>
      <p:ext uri="{BB962C8B-B14F-4D97-AF65-F5344CB8AC3E}">
        <p14:creationId xmlns:p14="http://schemas.microsoft.com/office/powerpoint/2010/main" val="148015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rtg\Desktop\antegr.pyelogra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0000"/>
                    </a14:imgEffect>
                    <a14:imgEffect>
                      <a14:brightnessContrast bright="-1000" contras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745"/>
          <a:stretch/>
        </p:blipFill>
        <p:spPr bwMode="auto">
          <a:xfrm>
            <a:off x="1804497" y="885448"/>
            <a:ext cx="5072131" cy="59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15081"/>
            <a:ext cx="549275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969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r>
              <a:rPr lang="cs-CZ" dirty="0" err="1"/>
              <a:t>Hysterosalpingografie</a:t>
            </a:r>
            <a:r>
              <a:rPr lang="cs-CZ" dirty="0"/>
              <a:t> (HSG)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Aplikace 7-10 ml vodné jodové kontrastní látky do děložní dutiny </a:t>
            </a:r>
            <a:r>
              <a:rPr lang="cs-CZ" dirty="0" err="1"/>
              <a:t>Schulzeho</a:t>
            </a:r>
            <a:r>
              <a:rPr lang="cs-CZ" dirty="0"/>
              <a:t> stříkačkou, za skiaskopické kontroly</a:t>
            </a:r>
          </a:p>
          <a:p>
            <a:r>
              <a:rPr lang="cs-CZ" dirty="0"/>
              <a:t>Snímkování děložní dutiny a vejcovodů v chabé náplni, masivní náplni a po průniku </a:t>
            </a:r>
            <a:r>
              <a:rPr lang="cs-CZ" dirty="0" err="1"/>
              <a:t>k.l</a:t>
            </a:r>
            <a:r>
              <a:rPr lang="cs-CZ" dirty="0"/>
              <a:t>. do peritoneální dutiny.</a:t>
            </a:r>
          </a:p>
          <a:p>
            <a:r>
              <a:rPr lang="cs-CZ" dirty="0"/>
              <a:t>Průkaz anomálií dělohy a průchodnosti vejcovodů.</a:t>
            </a:r>
          </a:p>
          <a:p>
            <a:r>
              <a:rPr lang="cs-CZ" dirty="0"/>
              <a:t>Indikace - poruchy plodnosti (sterilita, infertilita)</a:t>
            </a:r>
          </a:p>
          <a:p>
            <a:r>
              <a:rPr lang="cs-CZ" dirty="0"/>
              <a:t>Kontraindikace - záněty, nádory, těhotenství, období bezprostředně kolem menstruace (vhodná doba je 10. den po menses)</a:t>
            </a:r>
          </a:p>
          <a:p>
            <a:r>
              <a:rPr lang="cs-CZ" dirty="0"/>
              <a:t>V současnosti se nahrazuje kontrastní ultrasonografií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16078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HSG</a:t>
            </a:r>
            <a:endParaRPr lang="cs-CZ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29000"/>
            <a:ext cx="4702714" cy="3045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461" y="260648"/>
            <a:ext cx="3925887" cy="386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2180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r>
              <a:rPr lang="cs-CZ" dirty="0"/>
              <a:t>U</a:t>
            </a:r>
            <a:r>
              <a:rPr lang="cs-CZ" dirty="0" smtClean="0"/>
              <a:t>rogenitální trakt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4" r="-3786"/>
          <a:stretch/>
        </p:blipFill>
        <p:spPr bwMode="auto">
          <a:xfrm>
            <a:off x="1115616" y="1196752"/>
            <a:ext cx="5724000" cy="5242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20752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/>
          <a:lstStyle/>
          <a:p>
            <a:r>
              <a:rPr lang="cs-CZ" dirty="0" smtClean="0"/>
              <a:t>Ultrasonografie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19256" cy="4209331"/>
          </a:xfrm>
        </p:spPr>
        <p:txBody>
          <a:bodyPr>
            <a:normAutofit/>
          </a:bodyPr>
          <a:lstStyle/>
          <a:p>
            <a:r>
              <a:rPr lang="cs-CZ" sz="2800" dirty="0" smtClean="0"/>
              <a:t>Ledviny – velikost, </a:t>
            </a:r>
            <a:r>
              <a:rPr lang="cs-CZ" sz="2800" dirty="0" err="1" smtClean="0"/>
              <a:t>hydronefróza</a:t>
            </a:r>
            <a:r>
              <a:rPr lang="cs-CZ" sz="2800" dirty="0" smtClean="0"/>
              <a:t>, TU, abscesy,</a:t>
            </a:r>
          </a:p>
          <a:p>
            <a:pPr marL="0" indent="0">
              <a:buNone/>
            </a:pPr>
            <a:r>
              <a:rPr lang="cs-CZ" sz="2800" dirty="0"/>
              <a:t> </a:t>
            </a:r>
            <a:r>
              <a:rPr lang="cs-CZ" sz="2800" dirty="0" smtClean="0"/>
              <a:t>                    cysty, traumata, po transplantaci</a:t>
            </a:r>
          </a:p>
          <a:p>
            <a:r>
              <a:rPr lang="cs-CZ" sz="2800" dirty="0" smtClean="0"/>
              <a:t>Uretery, </a:t>
            </a:r>
            <a:r>
              <a:rPr lang="cs-CZ" sz="2800" dirty="0" err="1" smtClean="0"/>
              <a:t>vesikoureterální</a:t>
            </a:r>
            <a:r>
              <a:rPr lang="cs-CZ" sz="2800" dirty="0" smtClean="0"/>
              <a:t> reflux</a:t>
            </a:r>
          </a:p>
          <a:p>
            <a:r>
              <a:rPr lang="cs-CZ" sz="2800" dirty="0" smtClean="0"/>
              <a:t>Močový měchýř</a:t>
            </a:r>
          </a:p>
          <a:p>
            <a:r>
              <a:rPr lang="cs-CZ" sz="2800" dirty="0" smtClean="0"/>
              <a:t>Renální tepny a žíly - Doppler</a:t>
            </a:r>
          </a:p>
          <a:p>
            <a:r>
              <a:rPr lang="cs-CZ" sz="2800" dirty="0" smtClean="0"/>
              <a:t>Prostata, děloha</a:t>
            </a:r>
          </a:p>
          <a:p>
            <a:r>
              <a:rPr lang="cs-CZ" sz="2800" dirty="0" smtClean="0"/>
              <a:t>Plod 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3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39136" cy="778098"/>
          </a:xfrm>
        </p:spPr>
        <p:txBody>
          <a:bodyPr/>
          <a:lstStyle/>
          <a:p>
            <a:r>
              <a:rPr lang="cs-CZ" dirty="0"/>
              <a:t>Ultrasonografie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9896"/>
            <a:ext cx="4548010" cy="367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968" y="1340768"/>
            <a:ext cx="4395755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11751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r>
              <a:rPr lang="cs-CZ" dirty="0" smtClean="0"/>
              <a:t>US plodu</a:t>
            </a:r>
            <a:endParaRPr lang="cs-CZ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8" t="11749" r="16146" b="11749"/>
          <a:stretch/>
        </p:blipFill>
        <p:spPr bwMode="auto">
          <a:xfrm>
            <a:off x="729884" y="1077386"/>
            <a:ext cx="3194044" cy="2404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7" t="26076" r="873" b="4410"/>
          <a:stretch/>
        </p:blipFill>
        <p:spPr bwMode="auto">
          <a:xfrm>
            <a:off x="379934" y="3482314"/>
            <a:ext cx="3659316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5" t="19281" r="21821" b="4808"/>
          <a:stretch/>
        </p:blipFill>
        <p:spPr bwMode="auto">
          <a:xfrm>
            <a:off x="4429336" y="188640"/>
            <a:ext cx="3384376" cy="280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206808"/>
            <a:ext cx="4419600" cy="337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36468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Výpočetní tomografie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47248" cy="4873752"/>
          </a:xfrm>
        </p:spPr>
        <p:txBody>
          <a:bodyPr>
            <a:normAutofit/>
          </a:bodyPr>
          <a:lstStyle/>
          <a:p>
            <a:r>
              <a:rPr lang="cs-CZ" dirty="0" smtClean="0"/>
              <a:t>1/ </a:t>
            </a:r>
            <a:r>
              <a:rPr lang="cs-CZ" b="1" dirty="0" smtClean="0"/>
              <a:t>spirální </a:t>
            </a:r>
            <a:r>
              <a:rPr lang="cs-CZ" b="1" dirty="0"/>
              <a:t>CT ledvin </a:t>
            </a:r>
            <a:r>
              <a:rPr lang="cs-CZ" dirty="0" smtClean="0"/>
              <a:t>- vyšetření </a:t>
            </a:r>
            <a:r>
              <a:rPr lang="cs-CZ" dirty="0"/>
              <a:t>z indikace podezření na urolitiázu se provádí </a:t>
            </a:r>
            <a:r>
              <a:rPr lang="cs-CZ" dirty="0" smtClean="0"/>
              <a:t>nativně</a:t>
            </a:r>
          </a:p>
          <a:p>
            <a:r>
              <a:rPr lang="cs-CZ" dirty="0" smtClean="0"/>
              <a:t>2/ </a:t>
            </a:r>
            <a:r>
              <a:rPr lang="cs-CZ" b="1" dirty="0" smtClean="0"/>
              <a:t>aplikace  </a:t>
            </a:r>
            <a:r>
              <a:rPr lang="cs-CZ" b="1" dirty="0"/>
              <a:t>kontrastní </a:t>
            </a:r>
            <a:r>
              <a:rPr lang="cs-CZ" b="1" dirty="0" smtClean="0"/>
              <a:t>látky </a:t>
            </a:r>
            <a:r>
              <a:rPr lang="cs-CZ" dirty="0"/>
              <a:t>intravenózně </a:t>
            </a:r>
            <a:r>
              <a:rPr lang="cs-CZ" dirty="0" smtClean="0"/>
              <a:t>často </a:t>
            </a:r>
            <a:r>
              <a:rPr lang="cs-CZ" dirty="0"/>
              <a:t>je vhodné provést vícefázové vyšetření včetně odložených snímku ve vylučovací fázi</a:t>
            </a:r>
            <a:r>
              <a:rPr lang="cs-CZ" dirty="0" smtClean="0"/>
              <a:t>.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Indikace: </a:t>
            </a:r>
          </a:p>
          <a:p>
            <a:r>
              <a:rPr lang="cs-CZ" sz="2000" dirty="0" smtClean="0"/>
              <a:t>USG </a:t>
            </a:r>
            <a:r>
              <a:rPr lang="cs-CZ" sz="2000" dirty="0"/>
              <a:t>vyšetření </a:t>
            </a:r>
            <a:r>
              <a:rPr lang="cs-CZ" sz="2000" dirty="0" smtClean="0"/>
              <a:t>nelze provést(obézní </a:t>
            </a:r>
            <a:r>
              <a:rPr lang="cs-CZ" sz="2000" dirty="0"/>
              <a:t>pacient, meteorismus) </a:t>
            </a:r>
          </a:p>
          <a:p>
            <a:r>
              <a:rPr lang="cs-CZ" sz="2000" dirty="0" smtClean="0"/>
              <a:t>USG </a:t>
            </a:r>
            <a:r>
              <a:rPr lang="cs-CZ" sz="2000" dirty="0"/>
              <a:t>nález není jednoznačný </a:t>
            </a:r>
          </a:p>
          <a:p>
            <a:r>
              <a:rPr lang="cs-CZ" sz="2000" dirty="0" smtClean="0"/>
              <a:t>podezření </a:t>
            </a:r>
            <a:r>
              <a:rPr lang="cs-CZ" sz="2000" dirty="0"/>
              <a:t>na maligní patologickou lézi z USG k jejímu potvrzení, event. potom jako  </a:t>
            </a:r>
            <a:r>
              <a:rPr lang="cs-CZ" sz="2000" dirty="0" smtClean="0"/>
              <a:t>předoperační </a:t>
            </a:r>
            <a:r>
              <a:rPr lang="cs-CZ" sz="2000" dirty="0"/>
              <a:t>vyšetření </a:t>
            </a:r>
          </a:p>
          <a:p>
            <a:r>
              <a:rPr lang="cs-CZ" sz="2000" dirty="0" smtClean="0"/>
              <a:t>u </a:t>
            </a:r>
            <a:r>
              <a:rPr lang="cs-CZ" sz="2000" dirty="0"/>
              <a:t>malignit rovněž jako </a:t>
            </a:r>
            <a:r>
              <a:rPr lang="cs-CZ" sz="2000" dirty="0" err="1"/>
              <a:t>stagingové</a:t>
            </a:r>
            <a:r>
              <a:rPr lang="cs-CZ" sz="2000" dirty="0"/>
              <a:t> vyšetření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29371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922114"/>
          </a:xfrm>
        </p:spPr>
        <p:txBody>
          <a:bodyPr/>
          <a:lstStyle/>
          <a:p>
            <a:r>
              <a:rPr lang="cs-CZ" dirty="0" smtClean="0"/>
              <a:t>CT</a:t>
            </a:r>
            <a:endParaRPr lang="cs-CZ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58898"/>
            <a:ext cx="3741575" cy="295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6438"/>
          <a:stretch/>
        </p:blipFill>
        <p:spPr bwMode="auto">
          <a:xfrm>
            <a:off x="3923928" y="1394098"/>
            <a:ext cx="4921449" cy="395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25162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/>
          <a:lstStyle/>
          <a:p>
            <a:r>
              <a:rPr lang="cs-CZ" dirty="0" smtClean="0"/>
              <a:t>CT angiografie renálních tepen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375" b="11843"/>
          <a:stretch/>
        </p:blipFill>
        <p:spPr bwMode="auto">
          <a:xfrm>
            <a:off x="395536" y="1844824"/>
            <a:ext cx="8352928" cy="4685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53583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467600" cy="86637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Magnetická rezonance </a:t>
            </a:r>
            <a:r>
              <a:rPr lang="cs-CZ" dirty="0" err="1" smtClean="0"/>
              <a:t>retroperitonea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zobrazovací modalita </a:t>
            </a:r>
            <a:r>
              <a:rPr lang="cs-CZ" dirty="0"/>
              <a:t>doplňující USG a </a:t>
            </a:r>
            <a:r>
              <a:rPr lang="cs-CZ" dirty="0" smtClean="0"/>
              <a:t>CT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Indikace:</a:t>
            </a:r>
          </a:p>
          <a:p>
            <a:r>
              <a:rPr lang="cs-CZ" dirty="0" smtClean="0"/>
              <a:t>Zobrazení ledvin a nadledvin</a:t>
            </a:r>
          </a:p>
          <a:p>
            <a:r>
              <a:rPr lang="cs-CZ" dirty="0" smtClean="0"/>
              <a:t>Zobrazení vývodných cest močových (MR urografie)</a:t>
            </a:r>
          </a:p>
          <a:p>
            <a:r>
              <a:rPr lang="cs-CZ" dirty="0" smtClean="0"/>
              <a:t>Nádorová onemocnění </a:t>
            </a:r>
          </a:p>
          <a:p>
            <a:r>
              <a:rPr lang="cs-CZ" dirty="0" smtClean="0"/>
              <a:t>MRA renálních arterií</a:t>
            </a:r>
          </a:p>
        </p:txBody>
      </p:sp>
    </p:spTree>
    <p:extLst>
      <p:ext uri="{BB962C8B-B14F-4D97-AF65-F5344CB8AC3E}">
        <p14:creationId xmlns:p14="http://schemas.microsoft.com/office/powerpoint/2010/main" val="4288925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Picture 5" descr="C:\Users\rtg\Desktop\v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99" y="3375590"/>
            <a:ext cx="3592016" cy="344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1" name="Picture 7" descr="C:\Users\rtg\Desktop\le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520" y="15280"/>
            <a:ext cx="3889952" cy="408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rtg\Desktop\bbb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04" y="27974"/>
            <a:ext cx="3592016" cy="3745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C:\Users\rtg\Desktop\ccc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520" y="3128821"/>
            <a:ext cx="3889952" cy="3688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2808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MR angiografie renálních tepen</a:t>
            </a:r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75047"/>
            <a:ext cx="4012069" cy="3887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1" t="11543" r="4951" b="20172"/>
          <a:stretch/>
        </p:blipFill>
        <p:spPr bwMode="auto">
          <a:xfrm>
            <a:off x="3851920" y="1586879"/>
            <a:ext cx="4928451" cy="38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71874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r>
              <a:rPr lang="cs-CZ" dirty="0" smtClean="0"/>
              <a:t>MR</a:t>
            </a:r>
            <a:endParaRPr lang="cs-CZ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4332"/>
          <a:stretch/>
        </p:blipFill>
        <p:spPr bwMode="auto">
          <a:xfrm>
            <a:off x="4221831" y="466878"/>
            <a:ext cx="3584759" cy="30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908720"/>
            <a:ext cx="3756917" cy="271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06" b="123"/>
          <a:stretch/>
        </p:blipFill>
        <p:spPr bwMode="auto">
          <a:xfrm>
            <a:off x="4219549" y="3348977"/>
            <a:ext cx="3592811" cy="3342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07" b="2737"/>
          <a:stretch/>
        </p:blipFill>
        <p:spPr bwMode="auto">
          <a:xfrm>
            <a:off x="450850" y="3526878"/>
            <a:ext cx="3727502" cy="3164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9419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8449129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72535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39136" cy="778098"/>
          </a:xfrm>
        </p:spPr>
        <p:txBody>
          <a:bodyPr/>
          <a:lstStyle/>
          <a:p>
            <a:r>
              <a:rPr lang="cs-CZ" dirty="0" smtClean="0"/>
              <a:t>MR plodu</a:t>
            </a:r>
            <a:endParaRPr lang="cs-CZ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5" t="4432" r="5017" b="6928"/>
          <a:stretch/>
        </p:blipFill>
        <p:spPr bwMode="auto">
          <a:xfrm>
            <a:off x="202046" y="1022349"/>
            <a:ext cx="3898900" cy="487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000125"/>
            <a:ext cx="4681537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97508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850106"/>
          </a:xfrm>
        </p:spPr>
        <p:txBody>
          <a:bodyPr/>
          <a:lstStyle/>
          <a:p>
            <a:r>
              <a:rPr lang="cs-CZ" dirty="0" smtClean="0"/>
              <a:t>Digitální subtrakční angiografie </a:t>
            </a:r>
            <a:r>
              <a:rPr lang="cs-CZ" dirty="0"/>
              <a:t>(DSA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zlatým standardem zobrazení renálních </a:t>
            </a:r>
            <a:r>
              <a:rPr lang="cs-CZ" dirty="0" smtClean="0"/>
              <a:t>tepen</a:t>
            </a:r>
          </a:p>
          <a:p>
            <a:r>
              <a:rPr lang="cs-CZ" dirty="0" smtClean="0"/>
              <a:t>metoda </a:t>
            </a:r>
            <a:r>
              <a:rPr lang="cs-CZ" dirty="0"/>
              <a:t>invazivní, </a:t>
            </a:r>
            <a:r>
              <a:rPr lang="cs-CZ" dirty="0" smtClean="0"/>
              <a:t>spojená </a:t>
            </a:r>
            <a:r>
              <a:rPr lang="cs-CZ" dirty="0"/>
              <a:t>s radiační zátěží a  nutností podání jodové kontrastní </a:t>
            </a:r>
            <a:r>
              <a:rPr lang="cs-CZ" dirty="0" smtClean="0"/>
              <a:t>látky</a:t>
            </a:r>
          </a:p>
          <a:p>
            <a:r>
              <a:rPr lang="cs-CZ" dirty="0" smtClean="0"/>
              <a:t>umožňuje kromě </a:t>
            </a:r>
            <a:r>
              <a:rPr lang="cs-CZ" dirty="0"/>
              <a:t>diagnostiky definitivní terapeutické výkony (PTA a implantace stentu).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79527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83152" cy="850106"/>
          </a:xfrm>
        </p:spPr>
        <p:txBody>
          <a:bodyPr/>
          <a:lstStyle/>
          <a:p>
            <a:r>
              <a:rPr lang="cs-CZ" dirty="0" smtClean="0"/>
              <a:t>DSA renálních tepen</a:t>
            </a:r>
            <a:endParaRPr lang="cs-CZ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340768"/>
            <a:ext cx="5152156" cy="5152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56424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066"/>
          </a:xfrm>
        </p:spPr>
        <p:txBody>
          <a:bodyPr>
            <a:normAutofit fontScale="90000"/>
          </a:bodyPr>
          <a:lstStyle/>
          <a:p>
            <a:r>
              <a:rPr lang="cs-CZ" dirty="0"/>
              <a:t>Nukleární medicína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95536" y="980728"/>
            <a:ext cx="7529264" cy="5493224"/>
          </a:xfrm>
        </p:spPr>
        <p:txBody>
          <a:bodyPr/>
          <a:lstStyle/>
          <a:p>
            <a:r>
              <a:rPr lang="cs-CZ" dirty="0"/>
              <a:t>Dynamická scintigrafie ledvin</a:t>
            </a:r>
          </a:p>
          <a:p>
            <a:r>
              <a:rPr lang="cs-CZ" dirty="0"/>
              <a:t>Statická scintigrafie ledvin</a:t>
            </a:r>
          </a:p>
          <a:p>
            <a:r>
              <a:rPr lang="cs-CZ" dirty="0"/>
              <a:t>Radionuklidová mikční cystografie</a:t>
            </a:r>
          </a:p>
          <a:p>
            <a:endParaRPr lang="cs-CZ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051" y="2348880"/>
            <a:ext cx="5670996" cy="4173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6351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31" b="6165"/>
          <a:stretch/>
        </p:blipFill>
        <p:spPr bwMode="auto">
          <a:xfrm>
            <a:off x="187715" y="260648"/>
            <a:ext cx="7840669" cy="5999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0820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Způsoby vyšetření </a:t>
            </a:r>
            <a:r>
              <a:rPr lang="cs-CZ" dirty="0" smtClean="0"/>
              <a:t>urogenitálního traktu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Nativní snímek</a:t>
            </a:r>
          </a:p>
          <a:p>
            <a:endParaRPr lang="cs-CZ" dirty="0"/>
          </a:p>
          <a:p>
            <a:r>
              <a:rPr lang="cs-CZ" dirty="0" smtClean="0"/>
              <a:t>Kontrastní RTG metody</a:t>
            </a:r>
          </a:p>
          <a:p>
            <a:endParaRPr lang="cs-CZ" dirty="0" smtClean="0"/>
          </a:p>
          <a:p>
            <a:r>
              <a:rPr lang="cs-CZ" dirty="0" smtClean="0"/>
              <a:t>Ultrasonografie</a:t>
            </a:r>
          </a:p>
          <a:p>
            <a:endParaRPr lang="cs-CZ" dirty="0" smtClean="0"/>
          </a:p>
          <a:p>
            <a:r>
              <a:rPr lang="cs-CZ" dirty="0" smtClean="0"/>
              <a:t>Výpočetní tomografie </a:t>
            </a:r>
          </a:p>
          <a:p>
            <a:endParaRPr lang="cs-CZ" dirty="0" smtClean="0"/>
          </a:p>
          <a:p>
            <a:r>
              <a:rPr lang="cs-CZ" dirty="0" smtClean="0"/>
              <a:t>Magnetická rezonance</a:t>
            </a:r>
          </a:p>
          <a:p>
            <a:endParaRPr lang="cs-CZ" dirty="0" smtClean="0"/>
          </a:p>
          <a:p>
            <a:r>
              <a:rPr lang="cs-CZ" dirty="0" smtClean="0"/>
              <a:t>Angiografie</a:t>
            </a:r>
          </a:p>
          <a:p>
            <a:endParaRPr lang="cs-CZ" dirty="0" smtClean="0"/>
          </a:p>
          <a:p>
            <a:r>
              <a:rPr lang="cs-CZ" dirty="0" smtClean="0"/>
              <a:t>PET/CT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322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6" name="Picture 8" descr="C:\Users\rtg\Desktop\180PX-~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24" y="260648"/>
            <a:ext cx="3744111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1" name="Picture 13" descr="C:\Users\rtg\Desktop\Kidney-Ston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559484"/>
            <a:ext cx="4584163" cy="3988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45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7899648" cy="706090"/>
          </a:xfrm>
        </p:spPr>
        <p:txBody>
          <a:bodyPr>
            <a:normAutofit fontScale="90000"/>
          </a:bodyPr>
          <a:lstStyle/>
          <a:p>
            <a:r>
              <a:rPr lang="cs-CZ" dirty="0"/>
              <a:t>Nativní snímek břicha </a:t>
            </a:r>
            <a:r>
              <a:rPr lang="cs-CZ" dirty="0" smtClean="0"/>
              <a:t>– nativní </a:t>
            </a:r>
            <a:r>
              <a:rPr lang="cs-CZ" dirty="0" err="1" smtClean="0"/>
              <a:t>nefrogram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23528" y="1340768"/>
            <a:ext cx="8208912" cy="4873752"/>
          </a:xfrm>
        </p:spPr>
        <p:txBody>
          <a:bodyPr>
            <a:normAutofit/>
          </a:bodyPr>
          <a:lstStyle/>
          <a:p>
            <a:r>
              <a:rPr lang="cs-CZ" dirty="0" smtClean="0"/>
              <a:t>Snímkujeme v AP projekci </a:t>
            </a:r>
            <a:r>
              <a:rPr lang="cs-CZ" dirty="0"/>
              <a:t>vleže na </a:t>
            </a:r>
            <a:r>
              <a:rPr lang="cs-CZ" dirty="0" smtClean="0"/>
              <a:t>zádech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 smtClean="0"/>
              <a:t>Indikace:</a:t>
            </a:r>
          </a:p>
          <a:p>
            <a:r>
              <a:rPr lang="cs-CZ" dirty="0" smtClean="0"/>
              <a:t>zobrazení </a:t>
            </a:r>
            <a:r>
              <a:rPr lang="cs-CZ" dirty="0" err="1" smtClean="0"/>
              <a:t>rentgenkontrastních</a:t>
            </a:r>
            <a:r>
              <a:rPr lang="cs-CZ" dirty="0" smtClean="0"/>
              <a:t> konkrementů a kalcifikací, nelze </a:t>
            </a:r>
            <a:r>
              <a:rPr lang="cs-CZ" dirty="0"/>
              <a:t>odlišit </a:t>
            </a:r>
            <a:r>
              <a:rPr lang="cs-CZ" dirty="0" err="1"/>
              <a:t>flebolity</a:t>
            </a:r>
            <a:r>
              <a:rPr lang="cs-CZ" dirty="0"/>
              <a:t> v pánvi od </a:t>
            </a:r>
            <a:r>
              <a:rPr lang="cs-CZ" dirty="0" smtClean="0"/>
              <a:t>urolitiázy</a:t>
            </a:r>
          </a:p>
          <a:p>
            <a:endParaRPr lang="cs-CZ" dirty="0" smtClean="0"/>
          </a:p>
          <a:p>
            <a:r>
              <a:rPr lang="cs-CZ" dirty="0"/>
              <a:t>posuzujeme uložení, velikost a tvar obou ledvin, stíny m. </a:t>
            </a:r>
            <a:r>
              <a:rPr lang="cs-CZ" dirty="0" err="1"/>
              <a:t>psoas</a:t>
            </a:r>
            <a:r>
              <a:rPr lang="cs-CZ" dirty="0"/>
              <a:t>, rozložení střevního plynu</a:t>
            </a:r>
          </a:p>
          <a:p>
            <a:endParaRPr lang="cs-CZ" dirty="0"/>
          </a:p>
          <a:p>
            <a:r>
              <a:rPr lang="cs-CZ" dirty="0"/>
              <a:t>nedílná součást </a:t>
            </a:r>
            <a:r>
              <a:rPr lang="cs-CZ" dirty="0" smtClean="0"/>
              <a:t>IVU – kontrola, zda je pacient řádně vyprázdněn a správná centrace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68734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6449144" cy="562074"/>
          </a:xfrm>
        </p:spPr>
        <p:txBody>
          <a:bodyPr/>
          <a:lstStyle/>
          <a:p>
            <a:r>
              <a:rPr lang="cs-CZ" dirty="0"/>
              <a:t>nativní </a:t>
            </a:r>
            <a:r>
              <a:rPr lang="cs-CZ" dirty="0" err="1"/>
              <a:t>nefrogram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9000" contras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106" y="908720"/>
            <a:ext cx="4446813" cy="518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92" y="908720"/>
            <a:ext cx="4279900" cy="518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9622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Kontrastní RTG metody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420888"/>
            <a:ext cx="8219256" cy="3705275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IVU (intravenózní vylučovací urografie)</a:t>
            </a:r>
          </a:p>
          <a:p>
            <a:endParaRPr lang="cs-CZ" dirty="0" smtClean="0"/>
          </a:p>
          <a:p>
            <a:r>
              <a:rPr lang="cs-CZ" dirty="0"/>
              <a:t>Mikční </a:t>
            </a:r>
            <a:r>
              <a:rPr lang="cs-CZ" dirty="0" err="1" smtClean="0"/>
              <a:t>cystouretrografie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Ascendentní pyelografie</a:t>
            </a:r>
          </a:p>
          <a:p>
            <a:endParaRPr lang="cs-CZ" dirty="0" smtClean="0"/>
          </a:p>
          <a:p>
            <a:r>
              <a:rPr lang="cs-CZ" dirty="0" smtClean="0"/>
              <a:t>Descendentní </a:t>
            </a:r>
            <a:r>
              <a:rPr lang="cs-CZ" dirty="0" smtClean="0"/>
              <a:t>pyelografie</a:t>
            </a:r>
          </a:p>
          <a:p>
            <a:endParaRPr lang="cs-CZ" dirty="0"/>
          </a:p>
          <a:p>
            <a:r>
              <a:rPr lang="cs-CZ" dirty="0" smtClean="0"/>
              <a:t>HSG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634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31</TotalTime>
  <Words>679</Words>
  <Application>Microsoft Office PowerPoint</Application>
  <PresentationFormat>Předvádění na obrazovce (4:3)</PresentationFormat>
  <Paragraphs>116</Paragraphs>
  <Slides>33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4" baseType="lpstr">
      <vt:lpstr>Arkýř</vt:lpstr>
      <vt:lpstr>Vyšetřování urogenitálního traktu</vt:lpstr>
      <vt:lpstr>Urogenitální trakt</vt:lpstr>
      <vt:lpstr>Prezentace aplikace PowerPoint</vt:lpstr>
      <vt:lpstr>Prezentace aplikace PowerPoint</vt:lpstr>
      <vt:lpstr>Způsoby vyšetření urogenitálního traktu</vt:lpstr>
      <vt:lpstr>Prezentace aplikace PowerPoint</vt:lpstr>
      <vt:lpstr>Nativní snímek břicha – nativní nefrogram</vt:lpstr>
      <vt:lpstr>nativní nefrogram</vt:lpstr>
      <vt:lpstr>Kontrastní RTG metody</vt:lpstr>
      <vt:lpstr>Intravenózní vylučovací urografie - IVU</vt:lpstr>
      <vt:lpstr>Normální obraz IVU</vt:lpstr>
      <vt:lpstr>Mikční cystouretrografie</vt:lpstr>
      <vt:lpstr>Prezentace aplikace PowerPoint</vt:lpstr>
      <vt:lpstr>Ascendentní pyelografie</vt:lpstr>
      <vt:lpstr>Prezentace aplikace PowerPoint</vt:lpstr>
      <vt:lpstr>Descendentní pyelografie</vt:lpstr>
      <vt:lpstr>Prezentace aplikace PowerPoint</vt:lpstr>
      <vt:lpstr>Hysterosalpingografie (HSG)</vt:lpstr>
      <vt:lpstr>HSG</vt:lpstr>
      <vt:lpstr>Ultrasonografie</vt:lpstr>
      <vt:lpstr>Ultrasonografie</vt:lpstr>
      <vt:lpstr>US plodu</vt:lpstr>
      <vt:lpstr>Výpočetní tomografie</vt:lpstr>
      <vt:lpstr>CT</vt:lpstr>
      <vt:lpstr>CT angiografie renálních tepen</vt:lpstr>
      <vt:lpstr>Magnetická rezonance retroperitonea</vt:lpstr>
      <vt:lpstr>Prezentace aplikace PowerPoint</vt:lpstr>
      <vt:lpstr>MR angiografie renálních tepen</vt:lpstr>
      <vt:lpstr>MR</vt:lpstr>
      <vt:lpstr>MR plodu</vt:lpstr>
      <vt:lpstr>Digitální subtrakční angiografie (DSA)</vt:lpstr>
      <vt:lpstr>DSA renálních tepen</vt:lpstr>
      <vt:lpstr>Nukleární medicína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NTB</dc:creator>
  <cp:lastModifiedBy>NTB</cp:lastModifiedBy>
  <cp:revision>5</cp:revision>
  <dcterms:created xsi:type="dcterms:W3CDTF">2012-10-30T20:49:36Z</dcterms:created>
  <dcterms:modified xsi:type="dcterms:W3CDTF">2012-10-30T21:24:55Z</dcterms:modified>
</cp:coreProperties>
</file>