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57"/>
  </p:notesMasterIdLst>
  <p:handoutMasterIdLst>
    <p:handoutMasterId r:id="rId58"/>
  </p:handoutMasterIdLst>
  <p:sldIdLst>
    <p:sldId id="288" r:id="rId5"/>
    <p:sldId id="281" r:id="rId6"/>
    <p:sldId id="317" r:id="rId7"/>
    <p:sldId id="318" r:id="rId8"/>
    <p:sldId id="319" r:id="rId9"/>
    <p:sldId id="282" r:id="rId10"/>
    <p:sldId id="283" r:id="rId11"/>
    <p:sldId id="335" r:id="rId12"/>
    <p:sldId id="285" r:id="rId13"/>
    <p:sldId id="286" r:id="rId14"/>
    <p:sldId id="287" r:id="rId15"/>
    <p:sldId id="284" r:id="rId16"/>
    <p:sldId id="290" r:id="rId17"/>
    <p:sldId id="294" r:id="rId18"/>
    <p:sldId id="295" r:id="rId19"/>
    <p:sldId id="306" r:id="rId20"/>
    <p:sldId id="307" r:id="rId21"/>
    <p:sldId id="308" r:id="rId22"/>
    <p:sldId id="292" r:id="rId23"/>
    <p:sldId id="293" r:id="rId24"/>
    <p:sldId id="309" r:id="rId25"/>
    <p:sldId id="289" r:id="rId26"/>
    <p:sldId id="291" r:id="rId27"/>
    <p:sldId id="336" r:id="rId28"/>
    <p:sldId id="337" r:id="rId29"/>
    <p:sldId id="296" r:id="rId30"/>
    <p:sldId id="316" r:id="rId31"/>
    <p:sldId id="297" r:id="rId32"/>
    <p:sldId id="343" r:id="rId33"/>
    <p:sldId id="344" r:id="rId34"/>
    <p:sldId id="345" r:id="rId35"/>
    <p:sldId id="346" r:id="rId36"/>
    <p:sldId id="347" r:id="rId37"/>
    <p:sldId id="348" r:id="rId38"/>
    <p:sldId id="349" r:id="rId39"/>
    <p:sldId id="339" r:id="rId40"/>
    <p:sldId id="340" r:id="rId41"/>
    <p:sldId id="341" r:id="rId42"/>
    <p:sldId id="342" r:id="rId43"/>
    <p:sldId id="310" r:id="rId44"/>
    <p:sldId id="311" r:id="rId45"/>
    <p:sldId id="325" r:id="rId46"/>
    <p:sldId id="326" r:id="rId47"/>
    <p:sldId id="327" r:id="rId48"/>
    <p:sldId id="328" r:id="rId49"/>
    <p:sldId id="329" r:id="rId50"/>
    <p:sldId id="330" r:id="rId51"/>
    <p:sldId id="332" r:id="rId52"/>
    <p:sldId id="333" r:id="rId53"/>
    <p:sldId id="334" r:id="rId54"/>
    <p:sldId id="350" r:id="rId55"/>
    <p:sldId id="320" r:id="rId56"/>
  </p:sldIdLst>
  <p:sldSz cx="12188825" cy="6858000"/>
  <p:notesSz cx="6858000" cy="9144000"/>
  <p:defaultTextStyle>
    <a:defPPr rtl="0">
      <a:defRPr lang="cs-CZ"/>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46" d="100"/>
          <a:sy n="46" d="100"/>
        </p:scale>
        <p:origin x="780" y="60"/>
      </p:cViewPr>
      <p:guideLst>
        <p:guide pos="3839"/>
        <p:guide orient="horz" pos="2160"/>
      </p:guideLst>
    </p:cSldViewPr>
  </p:slideViewPr>
  <p:notesTextViewPr>
    <p:cViewPr>
      <p:scale>
        <a:sx n="1" d="1"/>
        <a:sy n="1" d="1"/>
      </p:scale>
      <p:origin x="0" y="0"/>
    </p:cViewPr>
  </p:notesTextViewPr>
  <p:sorterViewPr>
    <p:cViewPr varScale="1">
      <p:scale>
        <a:sx n="100" d="100"/>
        <a:sy n="100" d="100"/>
      </p:scale>
      <p:origin x="0" y="-15900"/>
    </p:cViewPr>
  </p:sorterViewPr>
  <p:notesViewPr>
    <p:cSldViewPr>
      <p:cViewPr varScale="1">
        <p:scale>
          <a:sx n="68" d="100"/>
          <a:sy n="68" d="100"/>
        </p:scale>
        <p:origin x="280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F8EC2-95B7-4C82-B59C-22705ED987A0}"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cs-CZ"/>
        </a:p>
      </dgm:t>
    </dgm:pt>
    <dgm:pt modelId="{EBB35321-DF89-44E0-BA34-07855C14CE8B}">
      <dgm:prSet phldrT="[Text]"/>
      <dgm:spPr/>
      <dgm:t>
        <a:bodyPr/>
        <a:lstStyle/>
        <a:p>
          <a:r>
            <a:rPr lang="cs-CZ" dirty="0"/>
            <a:t>PÉČE</a:t>
          </a:r>
        </a:p>
        <a:p>
          <a:r>
            <a:rPr lang="cs-CZ" dirty="0"/>
            <a:t>MATERNALISMUS</a:t>
          </a:r>
        </a:p>
        <a:p>
          <a:r>
            <a:rPr lang="cs-CZ" dirty="0"/>
            <a:t>HETERONOMIE</a:t>
          </a:r>
        </a:p>
      </dgm:t>
    </dgm:pt>
    <dgm:pt modelId="{F59B6A5D-EA9A-4A03-8845-A00B0D4AE898}" type="parTrans" cxnId="{E5F5D33E-0A5B-489F-92CE-9A66F0C79F63}">
      <dgm:prSet/>
      <dgm:spPr/>
      <dgm:t>
        <a:bodyPr/>
        <a:lstStyle/>
        <a:p>
          <a:endParaRPr lang="cs-CZ"/>
        </a:p>
      </dgm:t>
    </dgm:pt>
    <dgm:pt modelId="{55BAD2AF-5EB5-43A2-8E57-CE98E053CD63}" type="sibTrans" cxnId="{E5F5D33E-0A5B-489F-92CE-9A66F0C79F63}">
      <dgm:prSet/>
      <dgm:spPr/>
      <dgm:t>
        <a:bodyPr/>
        <a:lstStyle/>
        <a:p>
          <a:endParaRPr lang="cs-CZ"/>
        </a:p>
      </dgm:t>
    </dgm:pt>
    <dgm:pt modelId="{744FDCA7-FDE4-43E7-A6E4-BEB536B3DE03}">
      <dgm:prSet phldrT="[Text]"/>
      <dgm:spPr/>
      <dgm:t>
        <a:bodyPr/>
        <a:lstStyle/>
        <a:p>
          <a:endParaRPr lang="cs-CZ" dirty="0"/>
        </a:p>
      </dgm:t>
    </dgm:pt>
    <dgm:pt modelId="{4D1C14D2-D082-4C34-986D-B7A25911A137}" type="parTrans" cxnId="{94917ADA-765F-4E34-A2A8-8EDC04254492}">
      <dgm:prSet/>
      <dgm:spPr/>
      <dgm:t>
        <a:bodyPr/>
        <a:lstStyle/>
        <a:p>
          <a:endParaRPr lang="cs-CZ"/>
        </a:p>
      </dgm:t>
    </dgm:pt>
    <dgm:pt modelId="{ED24F725-24B3-47CE-A2F2-65FC4D393834}" type="sibTrans" cxnId="{94917ADA-765F-4E34-A2A8-8EDC04254492}">
      <dgm:prSet/>
      <dgm:spPr/>
      <dgm:t>
        <a:bodyPr/>
        <a:lstStyle/>
        <a:p>
          <a:endParaRPr lang="cs-CZ"/>
        </a:p>
      </dgm:t>
    </dgm:pt>
    <dgm:pt modelId="{E1930499-9ECD-4D37-8D31-BD5ABABCC7EC}">
      <dgm:prSet phldrT="[Text]"/>
      <dgm:spPr/>
      <dgm:t>
        <a:bodyPr/>
        <a:lstStyle/>
        <a:p>
          <a:r>
            <a:rPr lang="cs-CZ" dirty="0"/>
            <a:t>LAISSER FAIRE</a:t>
          </a:r>
        </a:p>
        <a:p>
          <a:r>
            <a:rPr lang="cs-CZ" dirty="0"/>
            <a:t>„TO JE TVŮJ PROBLÉM“</a:t>
          </a:r>
        </a:p>
        <a:p>
          <a:r>
            <a:rPr lang="cs-CZ" dirty="0"/>
            <a:t>AUTONOMIE</a:t>
          </a:r>
        </a:p>
      </dgm:t>
    </dgm:pt>
    <dgm:pt modelId="{EF222C8C-6167-457B-A7C7-6DB4AD3BF74C}" type="parTrans" cxnId="{E44A3F60-3942-4068-8459-AF61F719A523}">
      <dgm:prSet/>
      <dgm:spPr/>
      <dgm:t>
        <a:bodyPr/>
        <a:lstStyle/>
        <a:p>
          <a:endParaRPr lang="cs-CZ"/>
        </a:p>
      </dgm:t>
    </dgm:pt>
    <dgm:pt modelId="{F5AD459B-1EEA-4F2D-BDD7-0235071F3B66}" type="sibTrans" cxnId="{E44A3F60-3942-4068-8459-AF61F719A523}">
      <dgm:prSet/>
      <dgm:spPr/>
      <dgm:t>
        <a:bodyPr/>
        <a:lstStyle/>
        <a:p>
          <a:endParaRPr lang="cs-CZ"/>
        </a:p>
      </dgm:t>
    </dgm:pt>
    <dgm:pt modelId="{D85A030F-8B15-48DA-9839-134D2A991666}">
      <dgm:prSet phldrT="[Text]"/>
      <dgm:spPr/>
      <dgm:t>
        <a:bodyPr/>
        <a:lstStyle/>
        <a:p>
          <a:r>
            <a:rPr lang="cs-CZ" dirty="0"/>
            <a:t>RESPEKT K SAMOSTATNÉ INDIVIDUÁLNÍ VOLBĚ</a:t>
          </a:r>
        </a:p>
      </dgm:t>
    </dgm:pt>
    <dgm:pt modelId="{EE29B695-EEFD-4FAD-A80E-D787CAB75144}" type="parTrans" cxnId="{650C3BA1-6C4E-4603-B47D-3D693ED2B886}">
      <dgm:prSet/>
      <dgm:spPr/>
      <dgm:t>
        <a:bodyPr/>
        <a:lstStyle/>
        <a:p>
          <a:endParaRPr lang="cs-CZ"/>
        </a:p>
      </dgm:t>
    </dgm:pt>
    <dgm:pt modelId="{76BA6FED-106C-4047-B858-120DED6370FC}" type="sibTrans" cxnId="{650C3BA1-6C4E-4603-B47D-3D693ED2B886}">
      <dgm:prSet/>
      <dgm:spPr/>
      <dgm:t>
        <a:bodyPr/>
        <a:lstStyle/>
        <a:p>
          <a:endParaRPr lang="cs-CZ"/>
        </a:p>
      </dgm:t>
    </dgm:pt>
    <dgm:pt modelId="{49852FCF-2E47-41A0-8286-DF6D5C27464F}">
      <dgm:prSet phldrT="[Text]"/>
      <dgm:spPr/>
      <dgm:t>
        <a:bodyPr/>
        <a:lstStyle/>
        <a:p>
          <a:r>
            <a:rPr lang="cs-CZ" dirty="0"/>
            <a:t>PATERNALISMUS</a:t>
          </a:r>
        </a:p>
        <a:p>
          <a:r>
            <a:rPr lang="cs-CZ" dirty="0"/>
            <a:t>HETERONOMIE</a:t>
          </a:r>
        </a:p>
      </dgm:t>
    </dgm:pt>
    <dgm:pt modelId="{A85C06DA-6DBC-4E9D-BACD-C724611608BE}" type="parTrans" cxnId="{94FABAFF-E61A-4CA9-9E9A-701C40A1ACD0}">
      <dgm:prSet/>
      <dgm:spPr/>
      <dgm:t>
        <a:bodyPr/>
        <a:lstStyle/>
        <a:p>
          <a:endParaRPr lang="cs-CZ"/>
        </a:p>
      </dgm:t>
    </dgm:pt>
    <dgm:pt modelId="{66432873-7BD6-4323-8191-7DAEFECD0FCA}" type="sibTrans" cxnId="{94FABAFF-E61A-4CA9-9E9A-701C40A1ACD0}">
      <dgm:prSet/>
      <dgm:spPr/>
      <dgm:t>
        <a:bodyPr/>
        <a:lstStyle/>
        <a:p>
          <a:endParaRPr lang="cs-CZ"/>
        </a:p>
      </dgm:t>
    </dgm:pt>
    <dgm:pt modelId="{C2C7F661-5E77-4279-9501-4D896209BB27}">
      <dgm:prSet phldrT="[Text]"/>
      <dgm:spPr/>
      <dgm:t>
        <a:bodyPr/>
        <a:lstStyle/>
        <a:p>
          <a:endParaRPr lang="cs-CZ" dirty="0"/>
        </a:p>
      </dgm:t>
    </dgm:pt>
    <dgm:pt modelId="{3A21CF5F-A6CF-4EC3-A59A-CB58FD3C53C5}" type="parTrans" cxnId="{B6CDF1FE-415D-48B3-8FCA-820E821F5EF4}">
      <dgm:prSet/>
      <dgm:spPr/>
      <dgm:t>
        <a:bodyPr/>
        <a:lstStyle/>
        <a:p>
          <a:endParaRPr lang="cs-CZ"/>
        </a:p>
      </dgm:t>
    </dgm:pt>
    <dgm:pt modelId="{C84C26A2-7BB7-44D5-B4F3-22BD84DB7FCE}" type="sibTrans" cxnId="{B6CDF1FE-415D-48B3-8FCA-820E821F5EF4}">
      <dgm:prSet/>
      <dgm:spPr/>
      <dgm:t>
        <a:bodyPr/>
        <a:lstStyle/>
        <a:p>
          <a:endParaRPr lang="cs-CZ"/>
        </a:p>
      </dgm:t>
    </dgm:pt>
    <dgm:pt modelId="{48800EEC-1670-4CA7-91F9-B92051CEAF8E}">
      <dgm:prSet phldrT="[Text]"/>
      <dgm:spPr/>
      <dgm:t>
        <a:bodyPr/>
        <a:lstStyle/>
        <a:p>
          <a:r>
            <a:rPr lang="cs-CZ" dirty="0"/>
            <a:t>PARTNERSTVÍ</a:t>
          </a:r>
        </a:p>
        <a:p>
          <a:r>
            <a:rPr lang="cs-CZ" dirty="0"/>
            <a:t>KONSENSUS</a:t>
          </a:r>
        </a:p>
        <a:p>
          <a:r>
            <a:rPr lang="cs-CZ" dirty="0"/>
            <a:t>AUTONOMIE</a:t>
          </a:r>
        </a:p>
        <a:p>
          <a:endParaRPr lang="cs-CZ" dirty="0"/>
        </a:p>
      </dgm:t>
    </dgm:pt>
    <dgm:pt modelId="{F70A9328-55F0-4520-AD2D-13FFCD178A16}" type="sibTrans" cxnId="{9637B059-E9B4-402A-9E83-2EADFA46D8CF}">
      <dgm:prSet/>
      <dgm:spPr/>
      <dgm:t>
        <a:bodyPr/>
        <a:lstStyle/>
        <a:p>
          <a:endParaRPr lang="cs-CZ"/>
        </a:p>
      </dgm:t>
    </dgm:pt>
    <dgm:pt modelId="{EBF1910E-F382-40AA-9727-7F6BE322C87E}" type="parTrans" cxnId="{9637B059-E9B4-402A-9E83-2EADFA46D8CF}">
      <dgm:prSet/>
      <dgm:spPr/>
      <dgm:t>
        <a:bodyPr/>
        <a:lstStyle/>
        <a:p>
          <a:endParaRPr lang="cs-CZ"/>
        </a:p>
      </dgm:t>
    </dgm:pt>
    <dgm:pt modelId="{BA872244-421E-4552-B92A-F8B7F651DDE8}">
      <dgm:prSet/>
      <dgm:spPr/>
      <dgm:t>
        <a:bodyPr/>
        <a:lstStyle/>
        <a:p>
          <a:r>
            <a:rPr lang="cs-CZ" dirty="0"/>
            <a:t>MÁLO PODPORY</a:t>
          </a:r>
        </a:p>
      </dgm:t>
    </dgm:pt>
    <dgm:pt modelId="{65A0F9D9-77B2-4F71-AC8B-1A58A2D575A1}" type="parTrans" cxnId="{B8064F1C-E9FC-4C8B-8F02-796EA2225AB9}">
      <dgm:prSet/>
      <dgm:spPr/>
      <dgm:t>
        <a:bodyPr/>
        <a:lstStyle/>
        <a:p>
          <a:endParaRPr lang="cs-CZ"/>
        </a:p>
      </dgm:t>
    </dgm:pt>
    <dgm:pt modelId="{FB6E2B15-9A57-4E80-9BE8-123234FCA734}" type="sibTrans" cxnId="{B8064F1C-E9FC-4C8B-8F02-796EA2225AB9}">
      <dgm:prSet/>
      <dgm:spPr/>
      <dgm:t>
        <a:bodyPr/>
        <a:lstStyle/>
        <a:p>
          <a:endParaRPr lang="cs-CZ"/>
        </a:p>
      </dgm:t>
    </dgm:pt>
    <dgm:pt modelId="{DA580F73-9534-4A44-9367-77F5A2978EB1}">
      <dgm:prSet/>
      <dgm:spPr/>
      <dgm:t>
        <a:bodyPr/>
        <a:lstStyle/>
        <a:p>
          <a:r>
            <a:rPr lang="cs-CZ" dirty="0"/>
            <a:t>MÁLO LIMITŮ</a:t>
          </a:r>
        </a:p>
      </dgm:t>
    </dgm:pt>
    <dgm:pt modelId="{A8B1C9B9-84E5-4BC9-8511-9ED04956A163}" type="parTrans" cxnId="{49B07C5E-CA4F-4E7B-83B5-449EF42879EA}">
      <dgm:prSet/>
      <dgm:spPr/>
      <dgm:t>
        <a:bodyPr/>
        <a:lstStyle/>
        <a:p>
          <a:endParaRPr lang="cs-CZ"/>
        </a:p>
      </dgm:t>
    </dgm:pt>
    <dgm:pt modelId="{7E6A390C-FDC4-40AC-A55E-19DD57F8C7C3}" type="sibTrans" cxnId="{49B07C5E-CA4F-4E7B-83B5-449EF42879EA}">
      <dgm:prSet/>
      <dgm:spPr/>
      <dgm:t>
        <a:bodyPr/>
        <a:lstStyle/>
        <a:p>
          <a:endParaRPr lang="cs-CZ"/>
        </a:p>
      </dgm:t>
    </dgm:pt>
    <dgm:pt modelId="{6F83D230-2A92-46CB-9CCE-9E5015EC8BD1}">
      <dgm:prSet phldrT="[Text]"/>
      <dgm:spPr/>
      <dgm:t>
        <a:bodyPr/>
        <a:lstStyle/>
        <a:p>
          <a:endParaRPr lang="cs-CZ" dirty="0"/>
        </a:p>
      </dgm:t>
    </dgm:pt>
    <dgm:pt modelId="{95935C48-DD81-45E5-B489-C354AA994C8E}" type="parTrans" cxnId="{EA5E8B89-F9E8-4834-9B07-825E534B3B38}">
      <dgm:prSet/>
      <dgm:spPr/>
      <dgm:t>
        <a:bodyPr/>
        <a:lstStyle/>
        <a:p>
          <a:endParaRPr lang="cs-CZ"/>
        </a:p>
      </dgm:t>
    </dgm:pt>
    <dgm:pt modelId="{3AE7D901-3CEA-48B6-B399-7E9C19193483}" type="sibTrans" cxnId="{EA5E8B89-F9E8-4834-9B07-825E534B3B38}">
      <dgm:prSet/>
      <dgm:spPr/>
      <dgm:t>
        <a:bodyPr/>
        <a:lstStyle/>
        <a:p>
          <a:endParaRPr lang="cs-CZ"/>
        </a:p>
      </dgm:t>
    </dgm:pt>
    <dgm:pt modelId="{BDFAB9FB-6F7A-4D61-A53C-D57EF0E5B30F}">
      <dgm:prSet phldrT="[Text]"/>
      <dgm:spPr/>
      <dgm:t>
        <a:bodyPr/>
        <a:lstStyle/>
        <a:p>
          <a:r>
            <a:rPr lang="cs-CZ" dirty="0"/>
            <a:t>MÁM PROBLÉM A VÍM, CO S NÍM CHCI DĚLAT</a:t>
          </a:r>
        </a:p>
      </dgm:t>
    </dgm:pt>
    <dgm:pt modelId="{2FA80F1D-2832-4AA3-943C-A972C564310D}" type="parTrans" cxnId="{999FF522-4DA9-43A2-943C-6C976ABF3BB3}">
      <dgm:prSet/>
      <dgm:spPr/>
      <dgm:t>
        <a:bodyPr/>
        <a:lstStyle/>
        <a:p>
          <a:endParaRPr lang="cs-CZ"/>
        </a:p>
      </dgm:t>
    </dgm:pt>
    <dgm:pt modelId="{C9343BDA-E5C6-4CB9-9BFE-6FDD15E31937}" type="sibTrans" cxnId="{999FF522-4DA9-43A2-943C-6C976ABF3BB3}">
      <dgm:prSet/>
      <dgm:spPr/>
      <dgm:t>
        <a:bodyPr/>
        <a:lstStyle/>
        <a:p>
          <a:endParaRPr lang="cs-CZ"/>
        </a:p>
      </dgm:t>
    </dgm:pt>
    <dgm:pt modelId="{9A2F27C2-0A58-4EEE-B670-8435EFB62D87}">
      <dgm:prSet/>
      <dgm:spPr/>
      <dgm:t>
        <a:bodyPr/>
        <a:lstStyle/>
        <a:p>
          <a:r>
            <a:rPr lang="cs-CZ" dirty="0"/>
            <a:t>DOPORUČENÍ, PODNĚCOVÁNÍ, FACILITACE, ZÁJEM , PARTNERSKÝ POSTOJ, ZÁJEM</a:t>
          </a:r>
        </a:p>
      </dgm:t>
    </dgm:pt>
    <dgm:pt modelId="{D89CA170-3957-4AED-86E3-F934EB39CE9A}" type="parTrans" cxnId="{6B782C22-BB93-46E0-9543-2AC7AA1AABCB}">
      <dgm:prSet/>
      <dgm:spPr/>
      <dgm:t>
        <a:bodyPr/>
        <a:lstStyle/>
        <a:p>
          <a:endParaRPr lang="cs-CZ"/>
        </a:p>
      </dgm:t>
    </dgm:pt>
    <dgm:pt modelId="{CBA74F77-0BB9-42DC-B91A-A4AF9873684E}" type="sibTrans" cxnId="{6B782C22-BB93-46E0-9543-2AC7AA1AABCB}">
      <dgm:prSet/>
      <dgm:spPr/>
      <dgm:t>
        <a:bodyPr/>
        <a:lstStyle/>
        <a:p>
          <a:endParaRPr lang="cs-CZ"/>
        </a:p>
      </dgm:t>
    </dgm:pt>
    <dgm:pt modelId="{51057B79-6247-47EA-A8B0-9FB2889284FB}">
      <dgm:prSet/>
      <dgm:spPr/>
      <dgm:t>
        <a:bodyPr/>
        <a:lstStyle/>
        <a:p>
          <a:endParaRPr lang="cs-CZ" dirty="0"/>
        </a:p>
      </dgm:t>
    </dgm:pt>
    <dgm:pt modelId="{4DC1B600-5AF7-4F30-AE9B-76768A1BB37D}" type="parTrans" cxnId="{02C6AFD9-ED2C-4461-AD03-0A8A1C4DE6A5}">
      <dgm:prSet/>
      <dgm:spPr/>
      <dgm:t>
        <a:bodyPr/>
        <a:lstStyle/>
        <a:p>
          <a:endParaRPr lang="cs-CZ"/>
        </a:p>
      </dgm:t>
    </dgm:pt>
    <dgm:pt modelId="{0832215C-02F1-4A22-80F9-7B8F1B25C678}" type="sibTrans" cxnId="{02C6AFD9-ED2C-4461-AD03-0A8A1C4DE6A5}">
      <dgm:prSet/>
      <dgm:spPr/>
      <dgm:t>
        <a:bodyPr/>
        <a:lstStyle/>
        <a:p>
          <a:endParaRPr lang="cs-CZ"/>
        </a:p>
      </dgm:t>
    </dgm:pt>
    <dgm:pt modelId="{813672F7-CA94-498A-898C-79B1F4BFDD8A}">
      <dgm:prSet/>
      <dgm:spPr/>
      <dgm:t>
        <a:bodyPr/>
        <a:lstStyle/>
        <a:p>
          <a:r>
            <a:rPr lang="cs-CZ" dirty="0"/>
            <a:t>VÍCE PODPORY</a:t>
          </a:r>
        </a:p>
      </dgm:t>
    </dgm:pt>
    <dgm:pt modelId="{7287CFCD-4419-46CC-9B4A-A3B5FA7892A7}" type="parTrans" cxnId="{F17D5E56-E11D-4A3C-9A55-62B49687C447}">
      <dgm:prSet/>
      <dgm:spPr/>
      <dgm:t>
        <a:bodyPr/>
        <a:lstStyle/>
        <a:p>
          <a:endParaRPr lang="cs-CZ"/>
        </a:p>
      </dgm:t>
    </dgm:pt>
    <dgm:pt modelId="{E398FB6C-0D3A-489F-ACDA-DE06B00B0380}" type="sibTrans" cxnId="{F17D5E56-E11D-4A3C-9A55-62B49687C447}">
      <dgm:prSet/>
      <dgm:spPr/>
      <dgm:t>
        <a:bodyPr/>
        <a:lstStyle/>
        <a:p>
          <a:endParaRPr lang="cs-CZ"/>
        </a:p>
      </dgm:t>
    </dgm:pt>
    <dgm:pt modelId="{413E5AE6-9B98-43CB-9958-FCE9A43F2DA6}">
      <dgm:prSet/>
      <dgm:spPr/>
      <dgm:t>
        <a:bodyPr/>
        <a:lstStyle/>
        <a:p>
          <a:r>
            <a:rPr lang="cs-CZ" dirty="0"/>
            <a:t>MÉNĚ LIMITŮ</a:t>
          </a:r>
        </a:p>
      </dgm:t>
    </dgm:pt>
    <dgm:pt modelId="{136428B9-A9E7-48FB-8F28-BC1360042206}" type="parTrans" cxnId="{3C7B7C93-3469-46B7-B79A-EA66839BB3DC}">
      <dgm:prSet/>
      <dgm:spPr/>
      <dgm:t>
        <a:bodyPr/>
        <a:lstStyle/>
        <a:p>
          <a:endParaRPr lang="cs-CZ"/>
        </a:p>
      </dgm:t>
    </dgm:pt>
    <dgm:pt modelId="{34B8C612-601C-468D-976D-AD324D5C9898}" type="sibTrans" cxnId="{3C7B7C93-3469-46B7-B79A-EA66839BB3DC}">
      <dgm:prSet/>
      <dgm:spPr/>
      <dgm:t>
        <a:bodyPr/>
        <a:lstStyle/>
        <a:p>
          <a:endParaRPr lang="cs-CZ"/>
        </a:p>
      </dgm:t>
    </dgm:pt>
    <dgm:pt modelId="{8AFCAA9F-5AED-4952-A657-88EB85911E66}">
      <dgm:prSet phldrT="[Text]"/>
      <dgm:spPr/>
      <dgm:t>
        <a:bodyPr/>
        <a:lstStyle/>
        <a:p>
          <a:r>
            <a:rPr lang="cs-CZ" dirty="0"/>
            <a:t>EXPERTNÍ POSTOJ - ŘÍZENÍ, ROZHODOVÁNÍ</a:t>
          </a:r>
        </a:p>
      </dgm:t>
    </dgm:pt>
    <dgm:pt modelId="{D9C332E0-FB6A-45C7-AF5D-70F641258DA3}" type="parTrans" cxnId="{6936A8B0-7ED9-4D33-8049-CEFBAE66E15D}">
      <dgm:prSet/>
      <dgm:spPr/>
      <dgm:t>
        <a:bodyPr/>
        <a:lstStyle/>
        <a:p>
          <a:endParaRPr lang="cs-CZ"/>
        </a:p>
      </dgm:t>
    </dgm:pt>
    <dgm:pt modelId="{A3F3D4F4-3445-45DD-AF40-4FD085A034B1}" type="sibTrans" cxnId="{6936A8B0-7ED9-4D33-8049-CEFBAE66E15D}">
      <dgm:prSet/>
      <dgm:spPr/>
      <dgm:t>
        <a:bodyPr/>
        <a:lstStyle/>
        <a:p>
          <a:endParaRPr lang="cs-CZ"/>
        </a:p>
      </dgm:t>
    </dgm:pt>
    <dgm:pt modelId="{5C5CA96C-9878-4D23-A97C-90648233DEAF}">
      <dgm:prSet/>
      <dgm:spPr/>
      <dgm:t>
        <a:bodyPr/>
        <a:lstStyle/>
        <a:p>
          <a:r>
            <a:rPr lang="cs-CZ"/>
            <a:t>NERESPEKT</a:t>
          </a:r>
          <a:endParaRPr lang="cs-CZ" dirty="0"/>
        </a:p>
      </dgm:t>
    </dgm:pt>
    <dgm:pt modelId="{B3493555-E7A1-4F56-B04B-578621C3B0F8}" type="parTrans" cxnId="{9F54F2DE-774C-46BA-8630-7472E96CDB00}">
      <dgm:prSet/>
      <dgm:spPr/>
      <dgm:t>
        <a:bodyPr/>
        <a:lstStyle/>
        <a:p>
          <a:endParaRPr lang="cs-CZ"/>
        </a:p>
      </dgm:t>
    </dgm:pt>
    <dgm:pt modelId="{991BC5E5-04C8-47D4-AA96-592EA0C3DD84}" type="sibTrans" cxnId="{9F54F2DE-774C-46BA-8630-7472E96CDB00}">
      <dgm:prSet/>
      <dgm:spPr/>
      <dgm:t>
        <a:bodyPr/>
        <a:lstStyle/>
        <a:p>
          <a:endParaRPr lang="cs-CZ"/>
        </a:p>
      </dgm:t>
    </dgm:pt>
    <dgm:pt modelId="{EB5FA1F0-AFC5-4086-A2BB-32B556509CA1}">
      <dgm:prSet/>
      <dgm:spPr/>
      <dgm:t>
        <a:bodyPr/>
        <a:lstStyle/>
        <a:p>
          <a:r>
            <a:rPr lang="cs-CZ"/>
            <a:t>PASIVNÍ POSTOJ PACIENTA</a:t>
          </a:r>
          <a:endParaRPr lang="cs-CZ" dirty="0"/>
        </a:p>
      </dgm:t>
    </dgm:pt>
    <dgm:pt modelId="{57865532-F33E-4139-A2F9-080E593C657A}" type="parTrans" cxnId="{A000CBC6-4F8A-4E13-A472-8DDB454D5B99}">
      <dgm:prSet/>
      <dgm:spPr/>
      <dgm:t>
        <a:bodyPr/>
        <a:lstStyle/>
        <a:p>
          <a:endParaRPr lang="cs-CZ"/>
        </a:p>
      </dgm:t>
    </dgm:pt>
    <dgm:pt modelId="{03C8ECDF-D4CD-46FF-99D2-93BCEA9C844B}" type="sibTrans" cxnId="{A000CBC6-4F8A-4E13-A472-8DDB454D5B99}">
      <dgm:prSet/>
      <dgm:spPr/>
      <dgm:t>
        <a:bodyPr/>
        <a:lstStyle/>
        <a:p>
          <a:endParaRPr lang="cs-CZ"/>
        </a:p>
      </dgm:t>
    </dgm:pt>
    <dgm:pt modelId="{1E24BD64-82B4-4BB5-9806-1F505B9E8BA1}">
      <dgm:prSet/>
      <dgm:spPr/>
      <dgm:t>
        <a:bodyPr/>
        <a:lstStyle/>
        <a:p>
          <a:r>
            <a:rPr lang="cs-CZ"/>
            <a:t>MÁLO PODPORY</a:t>
          </a:r>
          <a:endParaRPr lang="cs-CZ" dirty="0"/>
        </a:p>
      </dgm:t>
    </dgm:pt>
    <dgm:pt modelId="{71F44A45-8A5E-4A54-B002-69CB3204F6D9}" type="parTrans" cxnId="{CB9E9B90-CF6A-49E3-8D70-2542D2B30926}">
      <dgm:prSet/>
      <dgm:spPr/>
      <dgm:t>
        <a:bodyPr/>
        <a:lstStyle/>
        <a:p>
          <a:endParaRPr lang="cs-CZ"/>
        </a:p>
      </dgm:t>
    </dgm:pt>
    <dgm:pt modelId="{E4902C62-7AB9-4169-A588-2354BF025F98}" type="sibTrans" cxnId="{CB9E9B90-CF6A-49E3-8D70-2542D2B30926}">
      <dgm:prSet/>
      <dgm:spPr/>
      <dgm:t>
        <a:bodyPr/>
        <a:lstStyle/>
        <a:p>
          <a:endParaRPr lang="cs-CZ"/>
        </a:p>
      </dgm:t>
    </dgm:pt>
    <dgm:pt modelId="{A79D118B-6361-4B1E-9546-646DB119F7CD}">
      <dgm:prSet/>
      <dgm:spPr/>
      <dgm:t>
        <a:bodyPr/>
        <a:lstStyle/>
        <a:p>
          <a:r>
            <a:rPr lang="cs-CZ" dirty="0"/>
            <a:t>HODNĚ LIMITŮ</a:t>
          </a:r>
        </a:p>
      </dgm:t>
    </dgm:pt>
    <dgm:pt modelId="{50B4BAE8-DEF7-4C07-B5D3-32B27F714906}" type="parTrans" cxnId="{C3737A63-015B-4236-B62E-74D4D081A23B}">
      <dgm:prSet/>
      <dgm:spPr/>
      <dgm:t>
        <a:bodyPr/>
        <a:lstStyle/>
        <a:p>
          <a:endParaRPr lang="cs-CZ"/>
        </a:p>
      </dgm:t>
    </dgm:pt>
    <dgm:pt modelId="{BC619125-7DE8-446A-AD7C-5CB4DB44F04B}" type="sibTrans" cxnId="{C3737A63-015B-4236-B62E-74D4D081A23B}">
      <dgm:prSet/>
      <dgm:spPr/>
      <dgm:t>
        <a:bodyPr/>
        <a:lstStyle/>
        <a:p>
          <a:endParaRPr lang="cs-CZ"/>
        </a:p>
      </dgm:t>
    </dgm:pt>
    <dgm:pt modelId="{532ECF78-A4A4-40F5-A159-B68768E739EA}">
      <dgm:prSet/>
      <dgm:spPr/>
      <dgm:t>
        <a:bodyPr/>
        <a:lstStyle/>
        <a:p>
          <a:r>
            <a:rPr lang="cs-CZ"/>
            <a:t>EXPERTNÍ POSTOJ</a:t>
          </a:r>
          <a:endParaRPr lang="cs-CZ" dirty="0"/>
        </a:p>
      </dgm:t>
    </dgm:pt>
    <dgm:pt modelId="{33DB987F-B91E-4FBA-AA88-3369E8EA254F}" type="parTrans" cxnId="{4183DB31-9439-4861-B5C0-6243B58A27CC}">
      <dgm:prSet/>
      <dgm:spPr/>
      <dgm:t>
        <a:bodyPr/>
        <a:lstStyle/>
        <a:p>
          <a:endParaRPr lang="cs-CZ"/>
        </a:p>
      </dgm:t>
    </dgm:pt>
    <dgm:pt modelId="{894F7054-A371-45B2-AA8F-09E703BDD6AC}" type="sibTrans" cxnId="{4183DB31-9439-4861-B5C0-6243B58A27CC}">
      <dgm:prSet/>
      <dgm:spPr/>
      <dgm:t>
        <a:bodyPr/>
        <a:lstStyle/>
        <a:p>
          <a:endParaRPr lang="cs-CZ"/>
        </a:p>
      </dgm:t>
    </dgm:pt>
    <dgm:pt modelId="{254013A5-03F6-418E-8A4E-8F335E79981E}">
      <dgm:prSet/>
      <dgm:spPr/>
      <dgm:t>
        <a:bodyPr/>
        <a:lstStyle/>
        <a:p>
          <a:r>
            <a:rPr lang="cs-CZ"/>
            <a:t>HYPERPROTEKTIVITA</a:t>
          </a:r>
          <a:endParaRPr lang="cs-CZ" dirty="0"/>
        </a:p>
      </dgm:t>
    </dgm:pt>
    <dgm:pt modelId="{FB01C335-E67E-4B71-B6B7-2740451A841D}" type="parTrans" cxnId="{67CF0A6F-938E-494B-A6D4-9F56B46697B3}">
      <dgm:prSet/>
      <dgm:spPr/>
      <dgm:t>
        <a:bodyPr/>
        <a:lstStyle/>
        <a:p>
          <a:endParaRPr lang="cs-CZ"/>
        </a:p>
      </dgm:t>
    </dgm:pt>
    <dgm:pt modelId="{7237303E-2C57-4B12-84F2-B619C9FBA1AA}" type="sibTrans" cxnId="{67CF0A6F-938E-494B-A6D4-9F56B46697B3}">
      <dgm:prSet/>
      <dgm:spPr/>
      <dgm:t>
        <a:bodyPr/>
        <a:lstStyle/>
        <a:p>
          <a:endParaRPr lang="cs-CZ"/>
        </a:p>
      </dgm:t>
    </dgm:pt>
    <dgm:pt modelId="{A4E29EF4-86A2-4CBA-94DD-DCFBEE062013}">
      <dgm:prSet/>
      <dgm:spPr/>
      <dgm:t>
        <a:bodyPr/>
        <a:lstStyle/>
        <a:p>
          <a:r>
            <a:rPr lang="cs-CZ"/>
            <a:t>PASIVNÍ POSTOJ PACIENTA</a:t>
          </a:r>
          <a:endParaRPr lang="cs-CZ" dirty="0"/>
        </a:p>
      </dgm:t>
    </dgm:pt>
    <dgm:pt modelId="{9F371397-4902-4F05-99BB-81287A79C3CF}" type="parTrans" cxnId="{CC1C716F-D683-43DC-ABB7-6AD51698880C}">
      <dgm:prSet/>
      <dgm:spPr/>
      <dgm:t>
        <a:bodyPr/>
        <a:lstStyle/>
        <a:p>
          <a:endParaRPr lang="cs-CZ"/>
        </a:p>
      </dgm:t>
    </dgm:pt>
    <dgm:pt modelId="{D418EFCB-0B07-452E-BC35-D32D894729F9}" type="sibTrans" cxnId="{CC1C716F-D683-43DC-ABB7-6AD51698880C}">
      <dgm:prSet/>
      <dgm:spPr/>
      <dgm:t>
        <a:bodyPr/>
        <a:lstStyle/>
        <a:p>
          <a:endParaRPr lang="cs-CZ"/>
        </a:p>
      </dgm:t>
    </dgm:pt>
    <dgm:pt modelId="{C178499D-ADBA-413A-937C-9488DCC23EEC}">
      <dgm:prSet/>
      <dgm:spPr/>
      <dgm:t>
        <a:bodyPr/>
        <a:lstStyle/>
        <a:p>
          <a:r>
            <a:rPr lang="cs-CZ"/>
            <a:t>HODNĚ PODPORY</a:t>
          </a:r>
          <a:endParaRPr lang="cs-CZ" dirty="0"/>
        </a:p>
      </dgm:t>
    </dgm:pt>
    <dgm:pt modelId="{5C01E1BC-1EAB-49CB-B508-47247D53AB7A}" type="parTrans" cxnId="{CFB81E7C-250D-4306-A96D-A924AB9823FD}">
      <dgm:prSet/>
      <dgm:spPr/>
      <dgm:t>
        <a:bodyPr/>
        <a:lstStyle/>
        <a:p>
          <a:endParaRPr lang="cs-CZ"/>
        </a:p>
      </dgm:t>
    </dgm:pt>
    <dgm:pt modelId="{88D59A51-5B0C-4744-AA08-EC7EA5335EF7}" type="sibTrans" cxnId="{CFB81E7C-250D-4306-A96D-A924AB9823FD}">
      <dgm:prSet/>
      <dgm:spPr/>
      <dgm:t>
        <a:bodyPr/>
        <a:lstStyle/>
        <a:p>
          <a:endParaRPr lang="cs-CZ"/>
        </a:p>
      </dgm:t>
    </dgm:pt>
    <dgm:pt modelId="{0A9D8EC9-3656-4366-8DC4-F03AFF140357}">
      <dgm:prSet/>
      <dgm:spPr/>
      <dgm:t>
        <a:bodyPr/>
        <a:lstStyle/>
        <a:p>
          <a:r>
            <a:rPr lang="cs-CZ"/>
            <a:t>HODNĚ LIMITŮ</a:t>
          </a:r>
          <a:endParaRPr lang="cs-CZ" dirty="0"/>
        </a:p>
      </dgm:t>
    </dgm:pt>
    <dgm:pt modelId="{E5742075-61BB-4E8A-9C67-DE0D163809E5}" type="parTrans" cxnId="{9DB3CFA5-8747-4142-9270-F417B8E85AD5}">
      <dgm:prSet/>
      <dgm:spPr/>
      <dgm:t>
        <a:bodyPr/>
        <a:lstStyle/>
        <a:p>
          <a:endParaRPr lang="cs-CZ"/>
        </a:p>
      </dgm:t>
    </dgm:pt>
    <dgm:pt modelId="{2D082C7D-2A84-488F-9C2E-854675BB6C66}" type="sibTrans" cxnId="{9DB3CFA5-8747-4142-9270-F417B8E85AD5}">
      <dgm:prSet/>
      <dgm:spPr/>
      <dgm:t>
        <a:bodyPr/>
        <a:lstStyle/>
        <a:p>
          <a:endParaRPr lang="cs-CZ"/>
        </a:p>
      </dgm:t>
    </dgm:pt>
    <dgm:pt modelId="{816B0561-2BA7-431C-B6E1-43B086F16027}">
      <dgm:prSet/>
      <dgm:spPr/>
      <dgm:t>
        <a:bodyPr/>
        <a:lstStyle/>
        <a:p>
          <a:endParaRPr lang="cs-CZ"/>
        </a:p>
      </dgm:t>
    </dgm:pt>
    <dgm:pt modelId="{360E2351-5F23-42B1-83C9-2E4ADB47DFC8}" type="parTrans" cxnId="{3EEF3DA1-4E3D-4E97-B586-0226DBE99865}">
      <dgm:prSet/>
      <dgm:spPr/>
      <dgm:t>
        <a:bodyPr/>
        <a:lstStyle/>
        <a:p>
          <a:endParaRPr lang="cs-CZ"/>
        </a:p>
      </dgm:t>
    </dgm:pt>
    <dgm:pt modelId="{DFEB9E4C-2BBD-49A9-9526-160BF05B2972}" type="sibTrans" cxnId="{3EEF3DA1-4E3D-4E97-B586-0226DBE99865}">
      <dgm:prSet/>
      <dgm:spPr/>
      <dgm:t>
        <a:bodyPr/>
        <a:lstStyle/>
        <a:p>
          <a:endParaRPr lang="cs-CZ"/>
        </a:p>
      </dgm:t>
    </dgm:pt>
    <dgm:pt modelId="{7F1364FB-B8E2-46C6-A66D-C4D7063EE616}">
      <dgm:prSet/>
      <dgm:spPr/>
      <dgm:t>
        <a:bodyPr/>
        <a:lstStyle/>
        <a:p>
          <a:endParaRPr lang="cs-CZ"/>
        </a:p>
      </dgm:t>
    </dgm:pt>
    <dgm:pt modelId="{5776FC4E-36E4-475B-A3AB-3012DD1ADCCA}" type="parTrans" cxnId="{870E4749-D298-4CC2-8594-451E1B71F5B8}">
      <dgm:prSet/>
      <dgm:spPr/>
      <dgm:t>
        <a:bodyPr/>
        <a:lstStyle/>
        <a:p>
          <a:endParaRPr lang="cs-CZ"/>
        </a:p>
      </dgm:t>
    </dgm:pt>
    <dgm:pt modelId="{1231D4FC-8F9A-44CA-8E22-D5E6B01FB889}" type="sibTrans" cxnId="{870E4749-D298-4CC2-8594-451E1B71F5B8}">
      <dgm:prSet/>
      <dgm:spPr/>
      <dgm:t>
        <a:bodyPr/>
        <a:lstStyle/>
        <a:p>
          <a:endParaRPr lang="cs-CZ"/>
        </a:p>
      </dgm:t>
    </dgm:pt>
    <dgm:pt modelId="{71B785FE-DA4A-4809-9831-8D9A6666F937}">
      <dgm:prSet/>
      <dgm:spPr/>
      <dgm:t>
        <a:bodyPr/>
        <a:lstStyle/>
        <a:p>
          <a:endParaRPr lang="cs-CZ"/>
        </a:p>
      </dgm:t>
    </dgm:pt>
    <dgm:pt modelId="{0CEEF397-16AE-45C6-A04B-F75608483EA2}" type="parTrans" cxnId="{B1628786-5C54-41A5-A918-759481775953}">
      <dgm:prSet/>
      <dgm:spPr/>
      <dgm:t>
        <a:bodyPr/>
        <a:lstStyle/>
        <a:p>
          <a:endParaRPr lang="cs-CZ"/>
        </a:p>
      </dgm:t>
    </dgm:pt>
    <dgm:pt modelId="{4C2DFD56-7EFD-40A8-A987-52F047CFE33B}" type="sibTrans" cxnId="{B1628786-5C54-41A5-A918-759481775953}">
      <dgm:prSet/>
      <dgm:spPr/>
      <dgm:t>
        <a:bodyPr/>
        <a:lstStyle/>
        <a:p>
          <a:endParaRPr lang="cs-CZ"/>
        </a:p>
      </dgm:t>
    </dgm:pt>
    <dgm:pt modelId="{95D519AD-F501-4B01-830A-248F93B795BF}">
      <dgm:prSet/>
      <dgm:spPr/>
      <dgm:t>
        <a:bodyPr/>
        <a:lstStyle/>
        <a:p>
          <a:endParaRPr lang="cs-CZ"/>
        </a:p>
      </dgm:t>
    </dgm:pt>
    <dgm:pt modelId="{72063C5C-B75B-4D93-BEA8-2FEF1F27BC70}" type="parTrans" cxnId="{3984C56A-50B0-4294-83E9-B4AAC8E9B807}">
      <dgm:prSet/>
      <dgm:spPr/>
      <dgm:t>
        <a:bodyPr/>
        <a:lstStyle/>
        <a:p>
          <a:endParaRPr lang="cs-CZ"/>
        </a:p>
      </dgm:t>
    </dgm:pt>
    <dgm:pt modelId="{AC52A310-24FF-4B69-BE5C-B69CEBC7021E}" type="sibTrans" cxnId="{3984C56A-50B0-4294-83E9-B4AAC8E9B807}">
      <dgm:prSet/>
      <dgm:spPr/>
      <dgm:t>
        <a:bodyPr/>
        <a:lstStyle/>
        <a:p>
          <a:endParaRPr lang="cs-CZ"/>
        </a:p>
      </dgm:t>
    </dgm:pt>
    <dgm:pt modelId="{4FD2B979-4253-4672-B669-F46F24DCC7C7}">
      <dgm:prSet/>
      <dgm:spPr/>
      <dgm:t>
        <a:bodyPr/>
        <a:lstStyle/>
        <a:p>
          <a:endParaRPr lang="cs-CZ"/>
        </a:p>
      </dgm:t>
    </dgm:pt>
    <dgm:pt modelId="{BCA5C9BF-E52A-47D2-9F2C-1EA813E163D7}" type="parTrans" cxnId="{819FE65B-536D-4B0F-8449-BB5E914D5A9A}">
      <dgm:prSet/>
      <dgm:spPr/>
      <dgm:t>
        <a:bodyPr/>
        <a:lstStyle/>
        <a:p>
          <a:endParaRPr lang="cs-CZ"/>
        </a:p>
      </dgm:t>
    </dgm:pt>
    <dgm:pt modelId="{76CD6D33-4B48-4409-859B-75CD099379EC}" type="sibTrans" cxnId="{819FE65B-536D-4B0F-8449-BB5E914D5A9A}">
      <dgm:prSet/>
      <dgm:spPr/>
      <dgm:t>
        <a:bodyPr/>
        <a:lstStyle/>
        <a:p>
          <a:endParaRPr lang="cs-CZ"/>
        </a:p>
      </dgm:t>
    </dgm:pt>
    <dgm:pt modelId="{9965072F-42F4-4DF9-A778-5FD6AA0BE4A8}" type="pres">
      <dgm:prSet presAssocID="{990F8EC2-95B7-4C82-B59C-22705ED987A0}" presName="cycleMatrixDiagram" presStyleCnt="0">
        <dgm:presLayoutVars>
          <dgm:chMax val="1"/>
          <dgm:dir/>
          <dgm:animLvl val="lvl"/>
          <dgm:resizeHandles val="exact"/>
        </dgm:presLayoutVars>
      </dgm:prSet>
      <dgm:spPr/>
      <dgm:t>
        <a:bodyPr/>
        <a:lstStyle/>
        <a:p>
          <a:endParaRPr lang="cs-CZ"/>
        </a:p>
      </dgm:t>
    </dgm:pt>
    <dgm:pt modelId="{38C11A56-9B28-409F-A472-68DC0BE71414}" type="pres">
      <dgm:prSet presAssocID="{990F8EC2-95B7-4C82-B59C-22705ED987A0}" presName="children" presStyleCnt="0"/>
      <dgm:spPr/>
    </dgm:pt>
    <dgm:pt modelId="{E6BFC1B0-0AC0-4023-91AA-25BF494A891D}" type="pres">
      <dgm:prSet presAssocID="{990F8EC2-95B7-4C82-B59C-22705ED987A0}" presName="child1group" presStyleCnt="0"/>
      <dgm:spPr/>
    </dgm:pt>
    <dgm:pt modelId="{523150FF-5B59-4BD2-B29E-44FF6A80BE32}" type="pres">
      <dgm:prSet presAssocID="{990F8EC2-95B7-4C82-B59C-22705ED987A0}" presName="child1" presStyleLbl="bgAcc1" presStyleIdx="0" presStyleCnt="4"/>
      <dgm:spPr/>
      <dgm:t>
        <a:bodyPr/>
        <a:lstStyle/>
        <a:p>
          <a:endParaRPr lang="cs-CZ"/>
        </a:p>
      </dgm:t>
    </dgm:pt>
    <dgm:pt modelId="{5B510149-6A34-4D50-B2EF-B29C5940751B}" type="pres">
      <dgm:prSet presAssocID="{990F8EC2-95B7-4C82-B59C-22705ED987A0}" presName="child1Text" presStyleLbl="bgAcc1" presStyleIdx="0" presStyleCnt="4">
        <dgm:presLayoutVars>
          <dgm:bulletEnabled val="1"/>
        </dgm:presLayoutVars>
      </dgm:prSet>
      <dgm:spPr/>
      <dgm:t>
        <a:bodyPr/>
        <a:lstStyle/>
        <a:p>
          <a:endParaRPr lang="cs-CZ"/>
        </a:p>
      </dgm:t>
    </dgm:pt>
    <dgm:pt modelId="{D2EFEDA3-CD7D-4DB1-A410-2EFC0B024D8C}" type="pres">
      <dgm:prSet presAssocID="{990F8EC2-95B7-4C82-B59C-22705ED987A0}" presName="child2group" presStyleCnt="0"/>
      <dgm:spPr/>
    </dgm:pt>
    <dgm:pt modelId="{E232E0CE-70D4-4F54-B9DB-0B9131AC03FF}" type="pres">
      <dgm:prSet presAssocID="{990F8EC2-95B7-4C82-B59C-22705ED987A0}" presName="child2" presStyleLbl="bgAcc1" presStyleIdx="1" presStyleCnt="4"/>
      <dgm:spPr/>
      <dgm:t>
        <a:bodyPr/>
        <a:lstStyle/>
        <a:p>
          <a:endParaRPr lang="cs-CZ"/>
        </a:p>
      </dgm:t>
    </dgm:pt>
    <dgm:pt modelId="{6EC807B3-C06A-45D6-B78D-E54E3C16AFB1}" type="pres">
      <dgm:prSet presAssocID="{990F8EC2-95B7-4C82-B59C-22705ED987A0}" presName="child2Text" presStyleLbl="bgAcc1" presStyleIdx="1" presStyleCnt="4">
        <dgm:presLayoutVars>
          <dgm:bulletEnabled val="1"/>
        </dgm:presLayoutVars>
      </dgm:prSet>
      <dgm:spPr/>
      <dgm:t>
        <a:bodyPr/>
        <a:lstStyle/>
        <a:p>
          <a:endParaRPr lang="cs-CZ"/>
        </a:p>
      </dgm:t>
    </dgm:pt>
    <dgm:pt modelId="{CF63F2EF-CDF6-4DAC-A525-56C8567AB217}" type="pres">
      <dgm:prSet presAssocID="{990F8EC2-95B7-4C82-B59C-22705ED987A0}" presName="child3group" presStyleCnt="0"/>
      <dgm:spPr/>
    </dgm:pt>
    <dgm:pt modelId="{E8CF0E03-8639-4BE7-A16E-79E12C8EEC44}" type="pres">
      <dgm:prSet presAssocID="{990F8EC2-95B7-4C82-B59C-22705ED987A0}" presName="child3" presStyleLbl="bgAcc1" presStyleIdx="2" presStyleCnt="4"/>
      <dgm:spPr/>
      <dgm:t>
        <a:bodyPr/>
        <a:lstStyle/>
        <a:p>
          <a:endParaRPr lang="cs-CZ"/>
        </a:p>
      </dgm:t>
    </dgm:pt>
    <dgm:pt modelId="{A4391002-A77F-4317-8DD0-51A7D80DEED3}" type="pres">
      <dgm:prSet presAssocID="{990F8EC2-95B7-4C82-B59C-22705ED987A0}" presName="child3Text" presStyleLbl="bgAcc1" presStyleIdx="2" presStyleCnt="4">
        <dgm:presLayoutVars>
          <dgm:bulletEnabled val="1"/>
        </dgm:presLayoutVars>
      </dgm:prSet>
      <dgm:spPr/>
      <dgm:t>
        <a:bodyPr/>
        <a:lstStyle/>
        <a:p>
          <a:endParaRPr lang="cs-CZ"/>
        </a:p>
      </dgm:t>
    </dgm:pt>
    <dgm:pt modelId="{920F0D84-6300-4272-997E-9309F0605869}" type="pres">
      <dgm:prSet presAssocID="{990F8EC2-95B7-4C82-B59C-22705ED987A0}" presName="child4group" presStyleCnt="0"/>
      <dgm:spPr/>
    </dgm:pt>
    <dgm:pt modelId="{B61C5129-6ADE-47C7-8737-4631D72EADE6}" type="pres">
      <dgm:prSet presAssocID="{990F8EC2-95B7-4C82-B59C-22705ED987A0}" presName="child4" presStyleLbl="bgAcc1" presStyleIdx="3" presStyleCnt="4"/>
      <dgm:spPr/>
      <dgm:t>
        <a:bodyPr/>
        <a:lstStyle/>
        <a:p>
          <a:endParaRPr lang="cs-CZ"/>
        </a:p>
      </dgm:t>
    </dgm:pt>
    <dgm:pt modelId="{13DF952A-8FCD-4F94-A2BB-3C0D1B72A6AD}" type="pres">
      <dgm:prSet presAssocID="{990F8EC2-95B7-4C82-B59C-22705ED987A0}" presName="child4Text" presStyleLbl="bgAcc1" presStyleIdx="3" presStyleCnt="4">
        <dgm:presLayoutVars>
          <dgm:bulletEnabled val="1"/>
        </dgm:presLayoutVars>
      </dgm:prSet>
      <dgm:spPr/>
      <dgm:t>
        <a:bodyPr/>
        <a:lstStyle/>
        <a:p>
          <a:endParaRPr lang="cs-CZ"/>
        </a:p>
      </dgm:t>
    </dgm:pt>
    <dgm:pt modelId="{45586582-9D41-4BAA-984F-CB34E91C40DC}" type="pres">
      <dgm:prSet presAssocID="{990F8EC2-95B7-4C82-B59C-22705ED987A0}" presName="childPlaceholder" presStyleCnt="0"/>
      <dgm:spPr/>
    </dgm:pt>
    <dgm:pt modelId="{DDFB4671-13A2-4732-AEE7-7E363039AE70}" type="pres">
      <dgm:prSet presAssocID="{990F8EC2-95B7-4C82-B59C-22705ED987A0}" presName="circle" presStyleCnt="0"/>
      <dgm:spPr/>
    </dgm:pt>
    <dgm:pt modelId="{FDF5D32F-71D6-427C-A581-D1A8A8EE8B7B}" type="pres">
      <dgm:prSet presAssocID="{990F8EC2-95B7-4C82-B59C-22705ED987A0}" presName="quadrant1" presStyleLbl="node1" presStyleIdx="0" presStyleCnt="4">
        <dgm:presLayoutVars>
          <dgm:chMax val="1"/>
          <dgm:bulletEnabled val="1"/>
        </dgm:presLayoutVars>
      </dgm:prSet>
      <dgm:spPr/>
      <dgm:t>
        <a:bodyPr/>
        <a:lstStyle/>
        <a:p>
          <a:endParaRPr lang="cs-CZ"/>
        </a:p>
      </dgm:t>
    </dgm:pt>
    <dgm:pt modelId="{DC37B252-3CB6-4E63-B94F-CA178F9C17B3}" type="pres">
      <dgm:prSet presAssocID="{990F8EC2-95B7-4C82-B59C-22705ED987A0}" presName="quadrant2" presStyleLbl="node1" presStyleIdx="1" presStyleCnt="4">
        <dgm:presLayoutVars>
          <dgm:chMax val="1"/>
          <dgm:bulletEnabled val="1"/>
        </dgm:presLayoutVars>
      </dgm:prSet>
      <dgm:spPr/>
      <dgm:t>
        <a:bodyPr/>
        <a:lstStyle/>
        <a:p>
          <a:endParaRPr lang="cs-CZ"/>
        </a:p>
      </dgm:t>
    </dgm:pt>
    <dgm:pt modelId="{8A8427F9-527C-472F-8A3F-DBAEFE59A9CA}" type="pres">
      <dgm:prSet presAssocID="{990F8EC2-95B7-4C82-B59C-22705ED987A0}" presName="quadrant3" presStyleLbl="node1" presStyleIdx="2" presStyleCnt="4">
        <dgm:presLayoutVars>
          <dgm:chMax val="1"/>
          <dgm:bulletEnabled val="1"/>
        </dgm:presLayoutVars>
      </dgm:prSet>
      <dgm:spPr/>
      <dgm:t>
        <a:bodyPr/>
        <a:lstStyle/>
        <a:p>
          <a:endParaRPr lang="cs-CZ"/>
        </a:p>
      </dgm:t>
    </dgm:pt>
    <dgm:pt modelId="{A3E04750-202F-4F5D-802C-C29DE973F395}" type="pres">
      <dgm:prSet presAssocID="{990F8EC2-95B7-4C82-B59C-22705ED987A0}" presName="quadrant4" presStyleLbl="node1" presStyleIdx="3" presStyleCnt="4" custLinFactNeighborX="2309" custLinFactNeighborY="-11">
        <dgm:presLayoutVars>
          <dgm:chMax val="1"/>
          <dgm:bulletEnabled val="1"/>
        </dgm:presLayoutVars>
      </dgm:prSet>
      <dgm:spPr/>
      <dgm:t>
        <a:bodyPr/>
        <a:lstStyle/>
        <a:p>
          <a:endParaRPr lang="cs-CZ"/>
        </a:p>
      </dgm:t>
    </dgm:pt>
    <dgm:pt modelId="{9A42EE4C-183D-46E5-B11A-52BA0645B4DD}" type="pres">
      <dgm:prSet presAssocID="{990F8EC2-95B7-4C82-B59C-22705ED987A0}" presName="quadrantPlaceholder" presStyleCnt="0"/>
      <dgm:spPr/>
    </dgm:pt>
    <dgm:pt modelId="{F48088A2-17CF-4CC0-8E97-BB73909D5720}" type="pres">
      <dgm:prSet presAssocID="{990F8EC2-95B7-4C82-B59C-22705ED987A0}" presName="center1" presStyleLbl="fgShp" presStyleIdx="0" presStyleCnt="2"/>
      <dgm:spPr/>
    </dgm:pt>
    <dgm:pt modelId="{2DFF5738-9483-4D8B-A308-CAB5B3F73BC1}" type="pres">
      <dgm:prSet presAssocID="{990F8EC2-95B7-4C82-B59C-22705ED987A0}" presName="center2" presStyleLbl="fgShp" presStyleIdx="1" presStyleCnt="2"/>
      <dgm:spPr/>
    </dgm:pt>
  </dgm:ptLst>
  <dgm:cxnLst>
    <dgm:cxn modelId="{49B07C5E-CA4F-4E7B-83B5-449EF42879EA}" srcId="{E1930499-9ECD-4D37-8D31-BD5ABABCC7EC}" destId="{DA580F73-9534-4A44-9367-77F5A2978EB1}" srcOrd="4" destOrd="0" parTransId="{A8B1C9B9-84E5-4BC9-8511-9ED04956A163}" sibTransId="{7E6A390C-FDC4-40AC-A55E-19DD57F8C7C3}"/>
    <dgm:cxn modelId="{97B16E30-AC1D-4C99-8822-C7118DBB6C79}" type="presOf" srcId="{532ECF78-A4A4-40F5-A159-B68768E739EA}" destId="{523150FF-5B59-4BD2-B29E-44FF6A80BE32}" srcOrd="0" destOrd="1" presId="urn:microsoft.com/office/officeart/2005/8/layout/cycle4"/>
    <dgm:cxn modelId="{94917ADA-765F-4E34-A2A8-8EDC04254492}" srcId="{48800EEC-1670-4CA7-91F9-B92051CEAF8E}" destId="{744FDCA7-FDE4-43E7-A6E4-BEB536B3DE03}" srcOrd="0" destOrd="0" parTransId="{4D1C14D2-D082-4C34-986D-B7A25911A137}" sibTransId="{ED24F725-24B3-47CE-A2F2-65FC4D393834}"/>
    <dgm:cxn modelId="{D55CFE04-83D4-40A9-B022-24E97AAEE3F5}" type="presOf" srcId="{990F8EC2-95B7-4C82-B59C-22705ED987A0}" destId="{9965072F-42F4-4DF9-A778-5FD6AA0BE4A8}" srcOrd="0" destOrd="0" presId="urn:microsoft.com/office/officeart/2005/8/layout/cycle4"/>
    <dgm:cxn modelId="{A6FD92AA-7B06-449F-A976-00B364833703}" type="presOf" srcId="{EB5FA1F0-AFC5-4086-A2BB-32B556509CA1}" destId="{13DF952A-8FCD-4F94-A2BB-3C0D1B72A6AD}" srcOrd="1" destOrd="2" presId="urn:microsoft.com/office/officeart/2005/8/layout/cycle4"/>
    <dgm:cxn modelId="{A9734D0F-D762-492A-9FE5-A08F49114C3D}" type="presOf" srcId="{E1930499-9ECD-4D37-8D31-BD5ABABCC7EC}" destId="{8A8427F9-527C-472F-8A3F-DBAEFE59A9CA}" srcOrd="0" destOrd="0" presId="urn:microsoft.com/office/officeart/2005/8/layout/cycle4"/>
    <dgm:cxn modelId="{3984C56A-50B0-4294-83E9-B4AAC8E9B807}" srcId="{990F8EC2-95B7-4C82-B59C-22705ED987A0}" destId="{95D519AD-F501-4B01-830A-248F93B795BF}" srcOrd="7" destOrd="0" parTransId="{72063C5C-B75B-4D93-BEA8-2FEF1F27BC70}" sibTransId="{AC52A310-24FF-4B69-BE5C-B69CEBC7021E}"/>
    <dgm:cxn modelId="{1FD8510D-46F7-4961-AE8A-2A4C389D0FDA}" type="presOf" srcId="{532ECF78-A4A4-40F5-A159-B68768E739EA}" destId="{5B510149-6A34-4D50-B2EF-B29C5940751B}" srcOrd="1" destOrd="1" presId="urn:microsoft.com/office/officeart/2005/8/layout/cycle4"/>
    <dgm:cxn modelId="{1737995C-799A-4E2F-B4F0-AE96DA159772}" type="presOf" srcId="{EBB35321-DF89-44E0-BA34-07855C14CE8B}" destId="{FDF5D32F-71D6-427C-A581-D1A8A8EE8B7B}" srcOrd="0" destOrd="0" presId="urn:microsoft.com/office/officeart/2005/8/layout/cycle4"/>
    <dgm:cxn modelId="{0952866B-1833-448B-A3BB-8B9FD8DF7C69}" type="presOf" srcId="{413E5AE6-9B98-43CB-9958-FCE9A43F2DA6}" destId="{6EC807B3-C06A-45D6-B78D-E54E3C16AFB1}" srcOrd="1" destOrd="3" presId="urn:microsoft.com/office/officeart/2005/8/layout/cycle4"/>
    <dgm:cxn modelId="{563A0660-E7B5-40B6-BE46-B043DAA842B0}" type="presOf" srcId="{5C5CA96C-9878-4D23-A97C-90648233DEAF}" destId="{13DF952A-8FCD-4F94-A2BB-3C0D1B72A6AD}" srcOrd="1" destOrd="1" presId="urn:microsoft.com/office/officeart/2005/8/layout/cycle4"/>
    <dgm:cxn modelId="{72A1AD67-9018-444F-B1B2-B095F2A28ED9}" type="presOf" srcId="{413E5AE6-9B98-43CB-9958-FCE9A43F2DA6}" destId="{E232E0CE-70D4-4F54-B9DB-0B9131AC03FF}" srcOrd="0" destOrd="3" presId="urn:microsoft.com/office/officeart/2005/8/layout/cycle4"/>
    <dgm:cxn modelId="{C1A26F23-4BC4-435D-AB42-A57A0AA34E42}" type="presOf" srcId="{EB5FA1F0-AFC5-4086-A2BB-32B556509CA1}" destId="{B61C5129-6ADE-47C7-8737-4631D72EADE6}" srcOrd="0" destOrd="2" presId="urn:microsoft.com/office/officeart/2005/8/layout/cycle4"/>
    <dgm:cxn modelId="{2132ECFF-5B6E-4D06-84A0-AC7BDCE33F43}" type="presOf" srcId="{D85A030F-8B15-48DA-9839-134D2A991666}" destId="{A4391002-A77F-4317-8DD0-51A7D80DEED3}" srcOrd="1" destOrd="1" presId="urn:microsoft.com/office/officeart/2005/8/layout/cycle4"/>
    <dgm:cxn modelId="{6B782C22-BB93-46E0-9543-2AC7AA1AABCB}" srcId="{48800EEC-1670-4CA7-91F9-B92051CEAF8E}" destId="{9A2F27C2-0A58-4EEE-B670-8435EFB62D87}" srcOrd="1" destOrd="0" parTransId="{D89CA170-3957-4AED-86E3-F934EB39CE9A}" sibTransId="{CBA74F77-0BB9-42DC-B91A-A4AF9873684E}"/>
    <dgm:cxn modelId="{C3737A63-015B-4236-B62E-74D4D081A23B}" srcId="{49852FCF-2E47-41A0-8286-DF6D5C27464F}" destId="{A79D118B-6361-4B1E-9546-646DB119F7CD}" srcOrd="4" destOrd="0" parTransId="{50B4BAE8-DEF7-4C07-B5D3-32B27F714906}" sibTransId="{BC619125-7DE8-446A-AD7C-5CB4DB44F04B}"/>
    <dgm:cxn modelId="{0F155C2D-CE76-410B-ABEA-47D753016DE9}" type="presOf" srcId="{1E24BD64-82B4-4BB5-9806-1F505B9E8BA1}" destId="{13DF952A-8FCD-4F94-A2BB-3C0D1B72A6AD}" srcOrd="1" destOrd="3" presId="urn:microsoft.com/office/officeart/2005/8/layout/cycle4"/>
    <dgm:cxn modelId="{3C7B7C93-3469-46B7-B79A-EA66839BB3DC}" srcId="{48800EEC-1670-4CA7-91F9-B92051CEAF8E}" destId="{413E5AE6-9B98-43CB-9958-FCE9A43F2DA6}" srcOrd="3" destOrd="0" parTransId="{136428B9-A9E7-48FB-8F28-BC1360042206}" sibTransId="{34B8C612-601C-468D-976D-AD324D5C9898}"/>
    <dgm:cxn modelId="{0F9B827F-5E37-469A-B0B5-C798F888BCC5}" type="presOf" srcId="{813672F7-CA94-498A-898C-79B1F4BFDD8A}" destId="{6EC807B3-C06A-45D6-B78D-E54E3C16AFB1}" srcOrd="1" destOrd="2" presId="urn:microsoft.com/office/officeart/2005/8/layout/cycle4"/>
    <dgm:cxn modelId="{999FF522-4DA9-43A2-943C-6C976ABF3BB3}" srcId="{E1930499-9ECD-4D37-8D31-BD5ABABCC7EC}" destId="{BDFAB9FB-6F7A-4D61-A53C-D57EF0E5B30F}" srcOrd="2" destOrd="0" parTransId="{2FA80F1D-2832-4AA3-943C-A972C564310D}" sibTransId="{C9343BDA-E5C6-4CB9-9BFE-6FDD15E31937}"/>
    <dgm:cxn modelId="{819FE65B-536D-4B0F-8449-BB5E914D5A9A}" srcId="{990F8EC2-95B7-4C82-B59C-22705ED987A0}" destId="{4FD2B979-4253-4672-B669-F46F24DCC7C7}" srcOrd="8" destOrd="0" parTransId="{BCA5C9BF-E52A-47D2-9F2C-1EA813E163D7}" sibTransId="{76CD6D33-4B48-4409-859B-75CD099379EC}"/>
    <dgm:cxn modelId="{02C6AFD9-ED2C-4461-AD03-0A8A1C4DE6A5}" srcId="{48800EEC-1670-4CA7-91F9-B92051CEAF8E}" destId="{51057B79-6247-47EA-A8B0-9FB2889284FB}" srcOrd="4" destOrd="0" parTransId="{4DC1B600-5AF7-4F30-AE9B-76768A1BB37D}" sibTransId="{0832215C-02F1-4A22-80F9-7B8F1B25C678}"/>
    <dgm:cxn modelId="{CB9E9B90-CF6A-49E3-8D70-2542D2B30926}" srcId="{49852FCF-2E47-41A0-8286-DF6D5C27464F}" destId="{1E24BD64-82B4-4BB5-9806-1F505B9E8BA1}" srcOrd="3" destOrd="0" parTransId="{71F44A45-8A5E-4A54-B002-69CB3204F6D9}" sibTransId="{E4902C62-7AB9-4169-A588-2354BF025F98}"/>
    <dgm:cxn modelId="{106EA527-D110-457C-9824-DBEB94A88439}" type="presOf" srcId="{51057B79-6247-47EA-A8B0-9FB2889284FB}" destId="{6EC807B3-C06A-45D6-B78D-E54E3C16AFB1}" srcOrd="1" destOrd="4" presId="urn:microsoft.com/office/officeart/2005/8/layout/cycle4"/>
    <dgm:cxn modelId="{C51841E9-A0F5-464D-96BD-7AFD9C4F46A0}" type="presOf" srcId="{49852FCF-2E47-41A0-8286-DF6D5C27464F}" destId="{A3E04750-202F-4F5D-802C-C29DE973F395}" srcOrd="0" destOrd="0" presId="urn:microsoft.com/office/officeart/2005/8/layout/cycle4"/>
    <dgm:cxn modelId="{9637B059-E9B4-402A-9E83-2EADFA46D8CF}" srcId="{990F8EC2-95B7-4C82-B59C-22705ED987A0}" destId="{48800EEC-1670-4CA7-91F9-B92051CEAF8E}" srcOrd="1" destOrd="0" parTransId="{EBF1910E-F382-40AA-9727-7F6BE322C87E}" sibTransId="{F70A9328-55F0-4520-AD2D-13FFCD178A16}"/>
    <dgm:cxn modelId="{EA5E8B89-F9E8-4834-9B07-825E534B3B38}" srcId="{E1930499-9ECD-4D37-8D31-BD5ABABCC7EC}" destId="{6F83D230-2A92-46CB-9CCE-9E5015EC8BD1}" srcOrd="0" destOrd="0" parTransId="{95935C48-DD81-45E5-B489-C354AA994C8E}" sibTransId="{3AE7D901-3CEA-48B6-B399-7E9C19193483}"/>
    <dgm:cxn modelId="{3EEF3DA1-4E3D-4E97-B586-0226DBE99865}" srcId="{990F8EC2-95B7-4C82-B59C-22705ED987A0}" destId="{816B0561-2BA7-431C-B6E1-43B086F16027}" srcOrd="4" destOrd="0" parTransId="{360E2351-5F23-42B1-83C9-2E4ADB47DFC8}" sibTransId="{DFEB9E4C-2BBD-49A9-9526-160BF05B2972}"/>
    <dgm:cxn modelId="{9DB3CFA5-8747-4142-9270-F417B8E85AD5}" srcId="{EBB35321-DF89-44E0-BA34-07855C14CE8B}" destId="{0A9D8EC9-3656-4366-8DC4-F03AFF140357}" srcOrd="5" destOrd="0" parTransId="{E5742075-61BB-4E8A-9C67-DE0D163809E5}" sibTransId="{2D082C7D-2A84-488F-9C2E-854675BB6C66}"/>
    <dgm:cxn modelId="{CC1C716F-D683-43DC-ABB7-6AD51698880C}" srcId="{EBB35321-DF89-44E0-BA34-07855C14CE8B}" destId="{A4E29EF4-86A2-4CBA-94DD-DCFBEE062013}" srcOrd="3" destOrd="0" parTransId="{9F371397-4902-4F05-99BB-81287A79C3CF}" sibTransId="{D418EFCB-0B07-452E-BC35-D32D894729F9}"/>
    <dgm:cxn modelId="{F17D5E56-E11D-4A3C-9A55-62B49687C447}" srcId="{48800EEC-1670-4CA7-91F9-B92051CEAF8E}" destId="{813672F7-CA94-498A-898C-79B1F4BFDD8A}" srcOrd="2" destOrd="0" parTransId="{7287CFCD-4419-46CC-9B4A-A3B5FA7892A7}" sibTransId="{E398FB6C-0D3A-489F-ACDA-DE06B00B0380}"/>
    <dgm:cxn modelId="{9F54F2DE-774C-46BA-8630-7472E96CDB00}" srcId="{49852FCF-2E47-41A0-8286-DF6D5C27464F}" destId="{5C5CA96C-9878-4D23-A97C-90648233DEAF}" srcOrd="1" destOrd="0" parTransId="{B3493555-E7A1-4F56-B04B-578621C3B0F8}" sibTransId="{991BC5E5-04C8-47D4-AA96-592EA0C3DD84}"/>
    <dgm:cxn modelId="{650C3BA1-6C4E-4603-B47D-3D693ED2B886}" srcId="{E1930499-9ECD-4D37-8D31-BD5ABABCC7EC}" destId="{D85A030F-8B15-48DA-9839-134D2A991666}" srcOrd="1" destOrd="0" parTransId="{EE29B695-EEFD-4FAD-A80E-D787CAB75144}" sibTransId="{76BA6FED-106C-4047-B858-120DED6370FC}"/>
    <dgm:cxn modelId="{29CB7CFA-FCA8-4CFC-96F8-A4BC53E000B2}" type="presOf" srcId="{6F83D230-2A92-46CB-9CCE-9E5015EC8BD1}" destId="{A4391002-A77F-4317-8DD0-51A7D80DEED3}" srcOrd="1" destOrd="0" presId="urn:microsoft.com/office/officeart/2005/8/layout/cycle4"/>
    <dgm:cxn modelId="{096E9B50-92A0-4CDB-8714-787F2DAE33AE}" type="presOf" srcId="{254013A5-03F6-418E-8A4E-8F335E79981E}" destId="{5B510149-6A34-4D50-B2EF-B29C5940751B}" srcOrd="1" destOrd="2" presId="urn:microsoft.com/office/officeart/2005/8/layout/cycle4"/>
    <dgm:cxn modelId="{E8ECEF4E-226A-40A1-A54A-B58205A8D425}" type="presOf" srcId="{DA580F73-9534-4A44-9367-77F5A2978EB1}" destId="{A4391002-A77F-4317-8DD0-51A7D80DEED3}" srcOrd="1" destOrd="4" presId="urn:microsoft.com/office/officeart/2005/8/layout/cycle4"/>
    <dgm:cxn modelId="{1711C202-0883-4F95-BB3B-888D2674B002}" type="presOf" srcId="{8AFCAA9F-5AED-4952-A657-88EB85911E66}" destId="{B61C5129-6ADE-47C7-8737-4631D72EADE6}" srcOrd="0" destOrd="0" presId="urn:microsoft.com/office/officeart/2005/8/layout/cycle4"/>
    <dgm:cxn modelId="{174E4213-807D-4FA4-B34E-FA870FEBCCDE}" type="presOf" srcId="{BDFAB9FB-6F7A-4D61-A53C-D57EF0E5B30F}" destId="{E8CF0E03-8639-4BE7-A16E-79E12C8EEC44}" srcOrd="0" destOrd="2" presId="urn:microsoft.com/office/officeart/2005/8/layout/cycle4"/>
    <dgm:cxn modelId="{6EE5B52E-0331-4E70-9ED6-671F22A8D39F}" type="presOf" srcId="{BA872244-421E-4552-B92A-F8B7F651DDE8}" destId="{A4391002-A77F-4317-8DD0-51A7D80DEED3}" srcOrd="1" destOrd="3" presId="urn:microsoft.com/office/officeart/2005/8/layout/cycle4"/>
    <dgm:cxn modelId="{36D28819-991A-4BD1-A515-8CE7D95D3D2D}" type="presOf" srcId="{DA580F73-9534-4A44-9367-77F5A2978EB1}" destId="{E8CF0E03-8639-4BE7-A16E-79E12C8EEC44}" srcOrd="0" destOrd="4" presId="urn:microsoft.com/office/officeart/2005/8/layout/cycle4"/>
    <dgm:cxn modelId="{6E7AFE8D-B145-43F2-B677-EA27640F8CAD}" type="presOf" srcId="{A79D118B-6361-4B1E-9546-646DB119F7CD}" destId="{13DF952A-8FCD-4F94-A2BB-3C0D1B72A6AD}" srcOrd="1" destOrd="4" presId="urn:microsoft.com/office/officeart/2005/8/layout/cycle4"/>
    <dgm:cxn modelId="{08243989-D3A2-4876-93AE-B512886340CD}" type="presOf" srcId="{9A2F27C2-0A58-4EEE-B670-8435EFB62D87}" destId="{6EC807B3-C06A-45D6-B78D-E54E3C16AFB1}" srcOrd="1" destOrd="1" presId="urn:microsoft.com/office/officeart/2005/8/layout/cycle4"/>
    <dgm:cxn modelId="{B1628786-5C54-41A5-A918-759481775953}" srcId="{990F8EC2-95B7-4C82-B59C-22705ED987A0}" destId="{71B785FE-DA4A-4809-9831-8D9A6666F937}" srcOrd="6" destOrd="0" parTransId="{0CEEF397-16AE-45C6-A04B-F75608483EA2}" sibTransId="{4C2DFD56-7EFD-40A8-A987-52F047CFE33B}"/>
    <dgm:cxn modelId="{B8064F1C-E9FC-4C8B-8F02-796EA2225AB9}" srcId="{E1930499-9ECD-4D37-8D31-BD5ABABCC7EC}" destId="{BA872244-421E-4552-B92A-F8B7F651DDE8}" srcOrd="3" destOrd="0" parTransId="{65A0F9D9-77B2-4F71-AC8B-1A58A2D575A1}" sibTransId="{FB6E2B15-9A57-4E80-9BE8-123234FCA734}"/>
    <dgm:cxn modelId="{94FABAFF-E61A-4CA9-9E9A-701C40A1ACD0}" srcId="{990F8EC2-95B7-4C82-B59C-22705ED987A0}" destId="{49852FCF-2E47-41A0-8286-DF6D5C27464F}" srcOrd="3" destOrd="0" parTransId="{A85C06DA-6DBC-4E9D-BACD-C724611608BE}" sibTransId="{66432873-7BD6-4323-8191-7DAEFECD0FCA}"/>
    <dgm:cxn modelId="{870E4749-D298-4CC2-8594-451E1B71F5B8}" srcId="{990F8EC2-95B7-4C82-B59C-22705ED987A0}" destId="{7F1364FB-B8E2-46C6-A66D-C4D7063EE616}" srcOrd="5" destOrd="0" parTransId="{5776FC4E-36E4-475B-A3AB-3012DD1ADCCA}" sibTransId="{1231D4FC-8F9A-44CA-8E22-D5E6B01FB889}"/>
    <dgm:cxn modelId="{54D7D8EE-2C99-4484-B5DE-9FE8D1729485}" type="presOf" srcId="{254013A5-03F6-418E-8A4E-8F335E79981E}" destId="{523150FF-5B59-4BD2-B29E-44FF6A80BE32}" srcOrd="0" destOrd="2" presId="urn:microsoft.com/office/officeart/2005/8/layout/cycle4"/>
    <dgm:cxn modelId="{6CB52AB5-11EB-4D52-A7FB-C95552854A60}" type="presOf" srcId="{C2C7F661-5E77-4279-9501-4D896209BB27}" destId="{523150FF-5B59-4BD2-B29E-44FF6A80BE32}" srcOrd="0" destOrd="0" presId="urn:microsoft.com/office/officeart/2005/8/layout/cycle4"/>
    <dgm:cxn modelId="{B6CDF1FE-415D-48B3-8FCA-820E821F5EF4}" srcId="{EBB35321-DF89-44E0-BA34-07855C14CE8B}" destId="{C2C7F661-5E77-4279-9501-4D896209BB27}" srcOrd="0" destOrd="0" parTransId="{3A21CF5F-A6CF-4EC3-A59A-CB58FD3C53C5}" sibTransId="{C84C26A2-7BB7-44D5-B4F3-22BD84DB7FCE}"/>
    <dgm:cxn modelId="{DAA2C06E-BE8A-45DF-82F1-8E66BB42501F}" type="presOf" srcId="{D85A030F-8B15-48DA-9839-134D2A991666}" destId="{E8CF0E03-8639-4BE7-A16E-79E12C8EEC44}" srcOrd="0" destOrd="1" presId="urn:microsoft.com/office/officeart/2005/8/layout/cycle4"/>
    <dgm:cxn modelId="{8110F355-C9A1-4045-B7A2-B24680463423}" type="presOf" srcId="{6F83D230-2A92-46CB-9CCE-9E5015EC8BD1}" destId="{E8CF0E03-8639-4BE7-A16E-79E12C8EEC44}" srcOrd="0" destOrd="0" presId="urn:microsoft.com/office/officeart/2005/8/layout/cycle4"/>
    <dgm:cxn modelId="{E5F5D33E-0A5B-489F-92CE-9A66F0C79F63}" srcId="{990F8EC2-95B7-4C82-B59C-22705ED987A0}" destId="{EBB35321-DF89-44E0-BA34-07855C14CE8B}" srcOrd="0" destOrd="0" parTransId="{F59B6A5D-EA9A-4A03-8845-A00B0D4AE898}" sibTransId="{55BAD2AF-5EB5-43A2-8E57-CE98E053CD63}"/>
    <dgm:cxn modelId="{CFB81E7C-250D-4306-A96D-A924AB9823FD}" srcId="{EBB35321-DF89-44E0-BA34-07855C14CE8B}" destId="{C178499D-ADBA-413A-937C-9488DCC23EEC}" srcOrd="4" destOrd="0" parTransId="{5C01E1BC-1EAB-49CB-B508-47247D53AB7A}" sibTransId="{88D59A51-5B0C-4744-AA08-EC7EA5335EF7}"/>
    <dgm:cxn modelId="{A000CBC6-4F8A-4E13-A472-8DDB454D5B99}" srcId="{49852FCF-2E47-41A0-8286-DF6D5C27464F}" destId="{EB5FA1F0-AFC5-4086-A2BB-32B556509CA1}" srcOrd="2" destOrd="0" parTransId="{57865532-F33E-4139-A2F9-080E593C657A}" sibTransId="{03C8ECDF-D4CD-46FF-99D2-93BCEA9C844B}"/>
    <dgm:cxn modelId="{6936A8B0-7ED9-4D33-8049-CEFBAE66E15D}" srcId="{49852FCF-2E47-41A0-8286-DF6D5C27464F}" destId="{8AFCAA9F-5AED-4952-A657-88EB85911E66}" srcOrd="0" destOrd="0" parTransId="{D9C332E0-FB6A-45C7-AF5D-70F641258DA3}" sibTransId="{A3F3D4F4-3445-45DD-AF40-4FD085A034B1}"/>
    <dgm:cxn modelId="{A2A6C67C-17BD-4490-8923-CAC1BB2B01DC}" type="presOf" srcId="{C178499D-ADBA-413A-937C-9488DCC23EEC}" destId="{523150FF-5B59-4BD2-B29E-44FF6A80BE32}" srcOrd="0" destOrd="4" presId="urn:microsoft.com/office/officeart/2005/8/layout/cycle4"/>
    <dgm:cxn modelId="{B52982D7-F3D0-4C73-88AC-9B541C1DEC7F}" type="presOf" srcId="{BA872244-421E-4552-B92A-F8B7F651DDE8}" destId="{E8CF0E03-8639-4BE7-A16E-79E12C8EEC44}" srcOrd="0" destOrd="3" presId="urn:microsoft.com/office/officeart/2005/8/layout/cycle4"/>
    <dgm:cxn modelId="{D9BD2BA8-4E8F-460B-906C-127CEB7A8F26}" type="presOf" srcId="{0A9D8EC9-3656-4366-8DC4-F03AFF140357}" destId="{5B510149-6A34-4D50-B2EF-B29C5940751B}" srcOrd="1" destOrd="5" presId="urn:microsoft.com/office/officeart/2005/8/layout/cycle4"/>
    <dgm:cxn modelId="{DDC4B7D0-C132-4EAC-A0A2-EB80BF6F40B8}" type="presOf" srcId="{8AFCAA9F-5AED-4952-A657-88EB85911E66}" destId="{13DF952A-8FCD-4F94-A2BB-3C0D1B72A6AD}" srcOrd="1" destOrd="0" presId="urn:microsoft.com/office/officeart/2005/8/layout/cycle4"/>
    <dgm:cxn modelId="{66F3D90C-7B6C-41EF-A235-9DADBBDEC592}" type="presOf" srcId="{744FDCA7-FDE4-43E7-A6E4-BEB536B3DE03}" destId="{6EC807B3-C06A-45D6-B78D-E54E3C16AFB1}" srcOrd="1" destOrd="0" presId="urn:microsoft.com/office/officeart/2005/8/layout/cycle4"/>
    <dgm:cxn modelId="{E44A3F60-3942-4068-8459-AF61F719A523}" srcId="{990F8EC2-95B7-4C82-B59C-22705ED987A0}" destId="{E1930499-9ECD-4D37-8D31-BD5ABABCC7EC}" srcOrd="2" destOrd="0" parTransId="{EF222C8C-6167-457B-A7C7-6DB4AD3BF74C}" sibTransId="{F5AD459B-1EEA-4F2D-BDD7-0235071F3B66}"/>
    <dgm:cxn modelId="{818F76B1-E918-4277-96B3-07B30DF38A02}" type="presOf" srcId="{BDFAB9FB-6F7A-4D61-A53C-D57EF0E5B30F}" destId="{A4391002-A77F-4317-8DD0-51A7D80DEED3}" srcOrd="1" destOrd="2" presId="urn:microsoft.com/office/officeart/2005/8/layout/cycle4"/>
    <dgm:cxn modelId="{8025ED84-C860-4F35-9F0C-6CD5B4F4BC16}" type="presOf" srcId="{C2C7F661-5E77-4279-9501-4D896209BB27}" destId="{5B510149-6A34-4D50-B2EF-B29C5940751B}" srcOrd="1" destOrd="0" presId="urn:microsoft.com/office/officeart/2005/8/layout/cycle4"/>
    <dgm:cxn modelId="{159BC83F-7ED7-4825-9605-EF05545B5FD7}" type="presOf" srcId="{C178499D-ADBA-413A-937C-9488DCC23EEC}" destId="{5B510149-6A34-4D50-B2EF-B29C5940751B}" srcOrd="1" destOrd="4" presId="urn:microsoft.com/office/officeart/2005/8/layout/cycle4"/>
    <dgm:cxn modelId="{DC7BFDC0-A9F1-4F31-9131-32B63030BE28}" type="presOf" srcId="{48800EEC-1670-4CA7-91F9-B92051CEAF8E}" destId="{DC37B252-3CB6-4E63-B94F-CA178F9C17B3}" srcOrd="0" destOrd="0" presId="urn:microsoft.com/office/officeart/2005/8/layout/cycle4"/>
    <dgm:cxn modelId="{4183DB31-9439-4861-B5C0-6243B58A27CC}" srcId="{EBB35321-DF89-44E0-BA34-07855C14CE8B}" destId="{532ECF78-A4A4-40F5-A159-B68768E739EA}" srcOrd="1" destOrd="0" parTransId="{33DB987F-B91E-4FBA-AA88-3369E8EA254F}" sibTransId="{894F7054-A371-45B2-AA8F-09E703BDD6AC}"/>
    <dgm:cxn modelId="{8A7EF1DC-1275-47E9-80DA-4577EF58F314}" type="presOf" srcId="{1E24BD64-82B4-4BB5-9806-1F505B9E8BA1}" destId="{B61C5129-6ADE-47C7-8737-4631D72EADE6}" srcOrd="0" destOrd="3" presId="urn:microsoft.com/office/officeart/2005/8/layout/cycle4"/>
    <dgm:cxn modelId="{67CF0A6F-938E-494B-A6D4-9F56B46697B3}" srcId="{EBB35321-DF89-44E0-BA34-07855C14CE8B}" destId="{254013A5-03F6-418E-8A4E-8F335E79981E}" srcOrd="2" destOrd="0" parTransId="{FB01C335-E67E-4B71-B6B7-2740451A841D}" sibTransId="{7237303E-2C57-4B12-84F2-B619C9FBA1AA}"/>
    <dgm:cxn modelId="{739053EF-920E-4ACD-A425-5D9F12955F08}" type="presOf" srcId="{744FDCA7-FDE4-43E7-A6E4-BEB536B3DE03}" destId="{E232E0CE-70D4-4F54-B9DB-0B9131AC03FF}" srcOrd="0" destOrd="0" presId="urn:microsoft.com/office/officeart/2005/8/layout/cycle4"/>
    <dgm:cxn modelId="{203F219D-F0FB-441A-B6FC-F9C8FCF91B8F}" type="presOf" srcId="{0A9D8EC9-3656-4366-8DC4-F03AFF140357}" destId="{523150FF-5B59-4BD2-B29E-44FF6A80BE32}" srcOrd="0" destOrd="5" presId="urn:microsoft.com/office/officeart/2005/8/layout/cycle4"/>
    <dgm:cxn modelId="{D5AB28B4-C8AD-44EE-AC38-CC536110A3D9}" type="presOf" srcId="{9A2F27C2-0A58-4EEE-B670-8435EFB62D87}" destId="{E232E0CE-70D4-4F54-B9DB-0B9131AC03FF}" srcOrd="0" destOrd="1" presId="urn:microsoft.com/office/officeart/2005/8/layout/cycle4"/>
    <dgm:cxn modelId="{77A5B978-BBAF-42ED-BCC5-F9E605E5A246}" type="presOf" srcId="{5C5CA96C-9878-4D23-A97C-90648233DEAF}" destId="{B61C5129-6ADE-47C7-8737-4631D72EADE6}" srcOrd="0" destOrd="1" presId="urn:microsoft.com/office/officeart/2005/8/layout/cycle4"/>
    <dgm:cxn modelId="{F4985B22-5FC2-4B67-A0C1-6703B87CA179}" type="presOf" srcId="{A4E29EF4-86A2-4CBA-94DD-DCFBEE062013}" destId="{523150FF-5B59-4BD2-B29E-44FF6A80BE32}" srcOrd="0" destOrd="3" presId="urn:microsoft.com/office/officeart/2005/8/layout/cycle4"/>
    <dgm:cxn modelId="{4790F055-21E9-44D4-B400-58065675F173}" type="presOf" srcId="{813672F7-CA94-498A-898C-79B1F4BFDD8A}" destId="{E232E0CE-70D4-4F54-B9DB-0B9131AC03FF}" srcOrd="0" destOrd="2" presId="urn:microsoft.com/office/officeart/2005/8/layout/cycle4"/>
    <dgm:cxn modelId="{85B26550-5C4F-434C-819B-053F67F871E1}" type="presOf" srcId="{A79D118B-6361-4B1E-9546-646DB119F7CD}" destId="{B61C5129-6ADE-47C7-8737-4631D72EADE6}" srcOrd="0" destOrd="4" presId="urn:microsoft.com/office/officeart/2005/8/layout/cycle4"/>
    <dgm:cxn modelId="{59E22317-C04C-4BC0-89CF-B1EF7FD478B8}" type="presOf" srcId="{51057B79-6247-47EA-A8B0-9FB2889284FB}" destId="{E232E0CE-70D4-4F54-B9DB-0B9131AC03FF}" srcOrd="0" destOrd="4" presId="urn:microsoft.com/office/officeart/2005/8/layout/cycle4"/>
    <dgm:cxn modelId="{D4C35C44-5550-4B00-B825-0F5A57A82E2A}" type="presOf" srcId="{A4E29EF4-86A2-4CBA-94DD-DCFBEE062013}" destId="{5B510149-6A34-4D50-B2EF-B29C5940751B}" srcOrd="1" destOrd="3" presId="urn:microsoft.com/office/officeart/2005/8/layout/cycle4"/>
    <dgm:cxn modelId="{005BB656-87CB-4A5D-B4BF-6BD4BED24F0F}" type="presParOf" srcId="{9965072F-42F4-4DF9-A778-5FD6AA0BE4A8}" destId="{38C11A56-9B28-409F-A472-68DC0BE71414}" srcOrd="0" destOrd="0" presId="urn:microsoft.com/office/officeart/2005/8/layout/cycle4"/>
    <dgm:cxn modelId="{625536E8-049F-44C2-98C9-9FA1B9B7F61E}" type="presParOf" srcId="{38C11A56-9B28-409F-A472-68DC0BE71414}" destId="{E6BFC1B0-0AC0-4023-91AA-25BF494A891D}" srcOrd="0" destOrd="0" presId="urn:microsoft.com/office/officeart/2005/8/layout/cycle4"/>
    <dgm:cxn modelId="{7E57B50C-81DF-4D68-B8B9-1F9441C1DD84}" type="presParOf" srcId="{E6BFC1B0-0AC0-4023-91AA-25BF494A891D}" destId="{523150FF-5B59-4BD2-B29E-44FF6A80BE32}" srcOrd="0" destOrd="0" presId="urn:microsoft.com/office/officeart/2005/8/layout/cycle4"/>
    <dgm:cxn modelId="{1ABDC393-66A8-4594-9B7E-4AD15421300C}" type="presParOf" srcId="{E6BFC1B0-0AC0-4023-91AA-25BF494A891D}" destId="{5B510149-6A34-4D50-B2EF-B29C5940751B}" srcOrd="1" destOrd="0" presId="urn:microsoft.com/office/officeart/2005/8/layout/cycle4"/>
    <dgm:cxn modelId="{B4509FC2-F98D-4E48-A240-D1EFA9770EA6}" type="presParOf" srcId="{38C11A56-9B28-409F-A472-68DC0BE71414}" destId="{D2EFEDA3-CD7D-4DB1-A410-2EFC0B024D8C}" srcOrd="1" destOrd="0" presId="urn:microsoft.com/office/officeart/2005/8/layout/cycle4"/>
    <dgm:cxn modelId="{353BAE2A-0CB3-480B-B374-86D506E46EDB}" type="presParOf" srcId="{D2EFEDA3-CD7D-4DB1-A410-2EFC0B024D8C}" destId="{E232E0CE-70D4-4F54-B9DB-0B9131AC03FF}" srcOrd="0" destOrd="0" presId="urn:microsoft.com/office/officeart/2005/8/layout/cycle4"/>
    <dgm:cxn modelId="{8B4688E9-6A16-4FA3-A4D1-66298AC58EB7}" type="presParOf" srcId="{D2EFEDA3-CD7D-4DB1-A410-2EFC0B024D8C}" destId="{6EC807B3-C06A-45D6-B78D-E54E3C16AFB1}" srcOrd="1" destOrd="0" presId="urn:microsoft.com/office/officeart/2005/8/layout/cycle4"/>
    <dgm:cxn modelId="{1FF3D804-0AD2-4097-89F3-51F5C49639C3}" type="presParOf" srcId="{38C11A56-9B28-409F-A472-68DC0BE71414}" destId="{CF63F2EF-CDF6-4DAC-A525-56C8567AB217}" srcOrd="2" destOrd="0" presId="urn:microsoft.com/office/officeart/2005/8/layout/cycle4"/>
    <dgm:cxn modelId="{1092C42A-A3D8-4B7D-85F7-4B7379E52B0E}" type="presParOf" srcId="{CF63F2EF-CDF6-4DAC-A525-56C8567AB217}" destId="{E8CF0E03-8639-4BE7-A16E-79E12C8EEC44}" srcOrd="0" destOrd="0" presId="urn:microsoft.com/office/officeart/2005/8/layout/cycle4"/>
    <dgm:cxn modelId="{7E777AAD-16BB-4FE0-9B76-72E3F4FB7606}" type="presParOf" srcId="{CF63F2EF-CDF6-4DAC-A525-56C8567AB217}" destId="{A4391002-A77F-4317-8DD0-51A7D80DEED3}" srcOrd="1" destOrd="0" presId="urn:microsoft.com/office/officeart/2005/8/layout/cycle4"/>
    <dgm:cxn modelId="{CFE9FF1D-3069-4EE6-B5B5-9D40C3E31681}" type="presParOf" srcId="{38C11A56-9B28-409F-A472-68DC0BE71414}" destId="{920F0D84-6300-4272-997E-9309F0605869}" srcOrd="3" destOrd="0" presId="urn:microsoft.com/office/officeart/2005/8/layout/cycle4"/>
    <dgm:cxn modelId="{5BBD3751-C0D3-427E-9EAC-E266F09FC02A}" type="presParOf" srcId="{920F0D84-6300-4272-997E-9309F0605869}" destId="{B61C5129-6ADE-47C7-8737-4631D72EADE6}" srcOrd="0" destOrd="0" presId="urn:microsoft.com/office/officeart/2005/8/layout/cycle4"/>
    <dgm:cxn modelId="{B17F26CA-535E-4AA4-B1A0-DBCAEE3FF2D7}" type="presParOf" srcId="{920F0D84-6300-4272-997E-9309F0605869}" destId="{13DF952A-8FCD-4F94-A2BB-3C0D1B72A6AD}" srcOrd="1" destOrd="0" presId="urn:microsoft.com/office/officeart/2005/8/layout/cycle4"/>
    <dgm:cxn modelId="{2BCF9EB2-AF8B-461E-9EE2-ECD21BD4C9E7}" type="presParOf" srcId="{38C11A56-9B28-409F-A472-68DC0BE71414}" destId="{45586582-9D41-4BAA-984F-CB34E91C40DC}" srcOrd="4" destOrd="0" presId="urn:microsoft.com/office/officeart/2005/8/layout/cycle4"/>
    <dgm:cxn modelId="{AAD9C666-FEDA-4299-9E8D-2D0E08FF62CB}" type="presParOf" srcId="{9965072F-42F4-4DF9-A778-5FD6AA0BE4A8}" destId="{DDFB4671-13A2-4732-AEE7-7E363039AE70}" srcOrd="1" destOrd="0" presId="urn:microsoft.com/office/officeart/2005/8/layout/cycle4"/>
    <dgm:cxn modelId="{34C80EE7-2C8E-42B7-ADB3-37C12BF0717D}" type="presParOf" srcId="{DDFB4671-13A2-4732-AEE7-7E363039AE70}" destId="{FDF5D32F-71D6-427C-A581-D1A8A8EE8B7B}" srcOrd="0" destOrd="0" presId="urn:microsoft.com/office/officeart/2005/8/layout/cycle4"/>
    <dgm:cxn modelId="{A6EE8E05-AAB2-4B9B-AFF6-D4723E085C86}" type="presParOf" srcId="{DDFB4671-13A2-4732-AEE7-7E363039AE70}" destId="{DC37B252-3CB6-4E63-B94F-CA178F9C17B3}" srcOrd="1" destOrd="0" presId="urn:microsoft.com/office/officeart/2005/8/layout/cycle4"/>
    <dgm:cxn modelId="{39372BC7-8D12-4921-80F3-BDD2FC72416A}" type="presParOf" srcId="{DDFB4671-13A2-4732-AEE7-7E363039AE70}" destId="{8A8427F9-527C-472F-8A3F-DBAEFE59A9CA}" srcOrd="2" destOrd="0" presId="urn:microsoft.com/office/officeart/2005/8/layout/cycle4"/>
    <dgm:cxn modelId="{D4E50325-77F3-4B2E-AB72-82F49910BA9C}" type="presParOf" srcId="{DDFB4671-13A2-4732-AEE7-7E363039AE70}" destId="{A3E04750-202F-4F5D-802C-C29DE973F395}" srcOrd="3" destOrd="0" presId="urn:microsoft.com/office/officeart/2005/8/layout/cycle4"/>
    <dgm:cxn modelId="{49F56CEA-E80D-40CB-8BC7-4082631733D9}" type="presParOf" srcId="{DDFB4671-13A2-4732-AEE7-7E363039AE70}" destId="{9A42EE4C-183D-46E5-B11A-52BA0645B4DD}" srcOrd="4" destOrd="0" presId="urn:microsoft.com/office/officeart/2005/8/layout/cycle4"/>
    <dgm:cxn modelId="{593EE969-BBD6-4E27-AD69-5A3619942B9F}" type="presParOf" srcId="{9965072F-42F4-4DF9-A778-5FD6AA0BE4A8}" destId="{F48088A2-17CF-4CC0-8E97-BB73909D5720}" srcOrd="2" destOrd="0" presId="urn:microsoft.com/office/officeart/2005/8/layout/cycle4"/>
    <dgm:cxn modelId="{0143D84A-33BB-4FB5-8B35-D4D16A92B13C}" type="presParOf" srcId="{9965072F-42F4-4DF9-A778-5FD6AA0BE4A8}" destId="{2DFF5738-9483-4D8B-A308-CAB5B3F73BC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solidFill>
                <a:schemeClr val="tx2"/>
              </a:solidFill>
            </a:endParaRPr>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2C34602F-3339-4A0E-AA0D-AA2DA921D5A0}" type="datetime1">
              <a:rPr lang="cs-CZ" smtClean="0">
                <a:solidFill>
                  <a:schemeClr val="tx2"/>
                </a:solidFill>
              </a:rPr>
              <a:t>21.9.2020</a:t>
            </a:fld>
            <a:endParaRPr lang="cs-CZ" dirty="0">
              <a:solidFill>
                <a:schemeClr val="tx2"/>
              </a:solidFill>
            </a:endParaRPr>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solidFill>
                <a:schemeClr val="tx2"/>
              </a:solidFill>
            </a:endParaRPr>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cs-CZ" smtClean="0">
                <a:solidFill>
                  <a:schemeClr val="tx2"/>
                </a:solidFill>
              </a:rPr>
              <a:pPr algn="r" rtl="0"/>
              <a:t>‹#›</a:t>
            </a:fld>
            <a:endParaRPr lang="cs-CZ"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CD88E919-D898-4855-B8B4-A49ACED4EA41}" type="datetime1">
              <a:rPr lang="cs-CZ" smtClean="0"/>
              <a:pPr/>
              <a:t>21.9.2020</a:t>
            </a:fld>
            <a:endParaRPr lang="cs-CZ" dirty="0"/>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cs-CZ" smtClean="0"/>
              <a:pPr/>
              <a:t>‹#›</a:t>
            </a:fld>
            <a:endParaRPr lang="cs-CZ"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841221E5-7225-48EB-A4EE-420E7BFCF705}" type="slidenum">
              <a:rPr lang="cs-CZ" smtClean="0"/>
              <a:pPr rtl="0"/>
              <a:t>2</a:t>
            </a:fld>
            <a:endParaRPr lang="cs-CZ" dirty="0"/>
          </a:p>
        </p:txBody>
      </p:sp>
    </p:spTree>
    <p:extLst>
      <p:ext uri="{BB962C8B-B14F-4D97-AF65-F5344CB8AC3E}">
        <p14:creationId xmlns:p14="http://schemas.microsoft.com/office/powerpoint/2010/main" val="249672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841221E5-7225-48EB-A4EE-420E7BFCF705}" type="slidenum">
              <a:rPr lang="cs-CZ" noProof="0" smtClean="0"/>
              <a:pPr rtl="0"/>
              <a:t>3</a:t>
            </a:fld>
            <a:endParaRPr lang="cs-CZ" noProof="0" dirty="0"/>
          </a:p>
        </p:txBody>
      </p:sp>
    </p:spTree>
    <p:extLst>
      <p:ext uri="{BB962C8B-B14F-4D97-AF65-F5344CB8AC3E}">
        <p14:creationId xmlns:p14="http://schemas.microsoft.com/office/powerpoint/2010/main" val="168571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cs-CZ"/>
              <a:t>Kliknutím lze upravit styl.</a:t>
            </a:r>
            <a:endParaRPr lang="cs-CZ" dirty="0"/>
          </a:p>
        </p:txBody>
      </p:sp>
      <p:sp>
        <p:nvSpPr>
          <p:cNvPr id="3" name="Podnadpis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cs-CZ"/>
              <a:t>Kliknutím lze upravit styl předlohy.</a:t>
            </a:r>
            <a:endParaRPr lang="cs-CZ"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rtl="0">
              <a:defRPr/>
            </a:lvl1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3D34C125-697B-4DD5-8970-E335CEB95B3E}" type="datetime1">
              <a:rPr lang="cs-CZ" smtClean="0"/>
              <a:pPr/>
              <a:t>21.9.2020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591C5AD9-787D-40FA-8A4D-16A055B9AF81}" type="slidenum">
              <a:rPr lang="cs-CZ" smtClean="0"/>
              <a:t>‹#›</a:t>
            </a:fld>
            <a:endParaRPr lang="cs-CZ"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852633" y="274638"/>
            <a:ext cx="1422030" cy="5897561"/>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117309" y="274638"/>
            <a:ext cx="8532178" cy="5897561"/>
          </a:xfrm>
        </p:spPr>
        <p:txBody>
          <a:bodyPr vert="eaVert" rtlCol="0"/>
          <a:lstStyle>
            <a:lvl1pPr rtl="0">
              <a:defRPr/>
            </a:lvl1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9462C969-A9D3-4701-9D6C-99CE49BBA082}" type="datetime1">
              <a:rPr lang="cs-CZ" smtClean="0"/>
              <a:pPr/>
              <a:t>21.9.2020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591C5AD9-787D-40FA-8A4D-16A055B9AF81}" type="slidenum">
              <a:rPr lang="cs-CZ" smtClean="0"/>
              <a:t>‹#›</a:t>
            </a:fld>
            <a:endParaRPr lang="cs-CZ"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hasCustomPrompt="1"/>
          </p:nvPr>
        </p:nvSpPr>
        <p:spPr/>
        <p:txBody>
          <a:bodyPr rtlCol="0"/>
          <a:lstStyle>
            <a:lvl1pPr rtl="0">
              <a:defRPr/>
            </a:lvl1pPr>
            <a:lvl5pPr algn="l" rtl="0">
              <a:defRPr/>
            </a:lvl5pPr>
            <a:lvl6pPr algn="l" rtl="0">
              <a:defRPr/>
            </a:lvl6pPr>
            <a:lvl7pPr algn="l" rtl="0">
              <a:defRPr baseline="0"/>
            </a:lvl7pPr>
            <a:lvl8pPr algn="l" rtl="0">
              <a:defRPr baseline="0"/>
            </a:lvl8pPr>
            <a:lvl9pPr algn="l" rtl="0">
              <a:defRPr baseline="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10"/>
          </p:nvPr>
        </p:nvSpPr>
        <p:spPr/>
        <p:txBody>
          <a:bodyPr rtlCol="0"/>
          <a:lstStyle>
            <a:lvl1pPr>
              <a:defRPr/>
            </a:lvl1pPr>
          </a:lstStyle>
          <a:p>
            <a:fld id="{B67340E1-BF88-4310-8568-E9F8381A48D4}" type="datetime1">
              <a:rPr lang="cs-CZ" smtClean="0"/>
              <a:pPr/>
              <a:t>21.9.2020</a:t>
            </a:fld>
            <a:endParaRPr lang="cs-CZ" dirty="0"/>
          </a:p>
        </p:txBody>
      </p:sp>
      <p:sp>
        <p:nvSpPr>
          <p:cNvPr id="5" name="Zástupný symbol pro zápatí 4"/>
          <p:cNvSpPr>
            <a:spLocks noGrp="1"/>
          </p:cNvSpPr>
          <p:nvPr>
            <p:ph type="ftr" sz="quarter" idx="11"/>
          </p:nvPr>
        </p:nvSpPr>
        <p:spPr/>
        <p:txBody>
          <a:bodyPr rtlCol="0"/>
          <a:lstStyle/>
          <a:p>
            <a:pPr rtl="0"/>
            <a:endParaRPr lang="cs-CZ" dirty="0"/>
          </a:p>
        </p:txBody>
      </p:sp>
      <p:sp>
        <p:nvSpPr>
          <p:cNvPr id="6" name="Zástupný symbol pro číslo snímku 5"/>
          <p:cNvSpPr>
            <a:spLocks noGrp="1"/>
          </p:cNvSpPr>
          <p:nvPr>
            <p:ph type="sldNum" sz="quarter" idx="12"/>
          </p:nvPr>
        </p:nvSpPr>
        <p:spPr/>
        <p:txBody>
          <a:bodyPr rtlCol="0"/>
          <a:lstStyle/>
          <a:p>
            <a:pPr rtl="0"/>
            <a:fld id="{DA60BA0E-20D0-4E7C-B286-26C960A6788F}" type="slidenum">
              <a:rPr lang="cs-CZ" smtClean="0"/>
              <a:t>‹#›</a:t>
            </a:fld>
            <a:endParaRPr lang="cs-CZ"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cs-CZ" dirty="0"/>
              <a:t>Kliknutím lze upravit styly předlohy textu.</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datum 4"/>
          <p:cNvSpPr>
            <a:spLocks noGrp="1"/>
          </p:cNvSpPr>
          <p:nvPr>
            <p:ph type="dt" sz="half" idx="10"/>
          </p:nvPr>
        </p:nvSpPr>
        <p:spPr/>
        <p:txBody>
          <a:bodyPr rtlCol="0"/>
          <a:lstStyle>
            <a:lvl1pPr>
              <a:defRPr/>
            </a:lvl1pPr>
          </a:lstStyle>
          <a:p>
            <a:fld id="{0D437D4F-ECE9-4981-A371-4B910D36769F}" type="datetime1">
              <a:rPr lang="cs-CZ" smtClean="0"/>
              <a:pPr/>
              <a:t>21.9.2020</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a:t>Kliknutím lze upravit styly předlohy textu.</a:t>
            </a:r>
          </a:p>
        </p:txBody>
      </p:sp>
      <p:sp>
        <p:nvSpPr>
          <p:cNvPr id="4" name="Zástupný symbol pro obsah 3"/>
          <p:cNvSpPr>
            <a:spLocks noGrp="1"/>
          </p:cNvSpPr>
          <p:nvPr>
            <p:ph sz="half" idx="2" hasCustomPrompt="1"/>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cs-CZ" dirty="0"/>
              <a:t>Kliknutím lze upravit styly předlohy textu.</a:t>
            </a:r>
          </a:p>
        </p:txBody>
      </p:sp>
      <p:sp>
        <p:nvSpPr>
          <p:cNvPr id="6" name="Zástupný symbol pro obsah 5"/>
          <p:cNvSpPr>
            <a:spLocks noGrp="1"/>
          </p:cNvSpPr>
          <p:nvPr>
            <p:ph sz="quarter" idx="4" hasCustomPrompt="1"/>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7" name="Zástupný symbol pro datum 6"/>
          <p:cNvSpPr>
            <a:spLocks noGrp="1"/>
          </p:cNvSpPr>
          <p:nvPr>
            <p:ph type="dt" sz="half" idx="10"/>
          </p:nvPr>
        </p:nvSpPr>
        <p:spPr/>
        <p:txBody>
          <a:bodyPr rtlCol="0"/>
          <a:lstStyle>
            <a:lvl1pPr>
              <a:defRPr/>
            </a:lvl1pPr>
          </a:lstStyle>
          <a:p>
            <a:fld id="{F26A3AEE-21EA-49A5-9BC0-4C051EBE3D81}" type="datetime1">
              <a:rPr lang="cs-CZ" smtClean="0"/>
              <a:pPr/>
              <a:t>21.9.2020</a:t>
            </a:fld>
            <a:endParaRPr lang="cs-CZ" dirty="0"/>
          </a:p>
        </p:txBody>
      </p:sp>
      <p:sp>
        <p:nvSpPr>
          <p:cNvPr id="8" name="Zástupný symbol pro zápatí 7"/>
          <p:cNvSpPr>
            <a:spLocks noGrp="1"/>
          </p:cNvSpPr>
          <p:nvPr>
            <p:ph type="ftr" sz="quarter" idx="11"/>
          </p:nvPr>
        </p:nvSpPr>
        <p:spPr/>
        <p:txBody>
          <a:bodyPr rtlCol="0"/>
          <a:lstStyle/>
          <a:p>
            <a:pPr rtl="0"/>
            <a:endParaRPr lang="cs-CZ" dirty="0"/>
          </a:p>
        </p:txBody>
      </p:sp>
      <p:sp>
        <p:nvSpPr>
          <p:cNvPr id="9" name="Zástupný symbol pro číslo snímku 8"/>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datum 2"/>
          <p:cNvSpPr>
            <a:spLocks noGrp="1"/>
          </p:cNvSpPr>
          <p:nvPr>
            <p:ph type="dt" sz="half" idx="10"/>
          </p:nvPr>
        </p:nvSpPr>
        <p:spPr/>
        <p:txBody>
          <a:bodyPr rtlCol="0"/>
          <a:lstStyle>
            <a:lvl1pPr>
              <a:defRPr/>
            </a:lvl1pPr>
          </a:lstStyle>
          <a:p>
            <a:fld id="{D2493FBA-751B-49DB-B5B3-1B2194725DD1}" type="datetime1">
              <a:rPr lang="cs-CZ" smtClean="0"/>
              <a:pPr/>
              <a:t>21.9.2020</a:t>
            </a:fld>
            <a:endParaRPr lang="cs-CZ" dirty="0"/>
          </a:p>
        </p:txBody>
      </p:sp>
      <p:sp>
        <p:nvSpPr>
          <p:cNvPr id="4" name="Zástupný symbol pro zápatí 3"/>
          <p:cNvSpPr>
            <a:spLocks noGrp="1"/>
          </p:cNvSpPr>
          <p:nvPr>
            <p:ph type="ftr" sz="quarter" idx="11"/>
          </p:nvPr>
        </p:nvSpPr>
        <p:spPr/>
        <p:txBody>
          <a:bodyPr rtlCol="0"/>
          <a:lstStyle/>
          <a:p>
            <a:pPr rtl="0"/>
            <a:endParaRPr lang="cs-CZ" dirty="0"/>
          </a:p>
        </p:txBody>
      </p:sp>
      <p:sp>
        <p:nvSpPr>
          <p:cNvPr id="5" name="Zástupný symbol pro číslo snímku 4"/>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lvl1pPr>
              <a:defRPr/>
            </a:lvl1pPr>
          </a:lstStyle>
          <a:p>
            <a:fld id="{533B2AB9-7695-4EE9-A8FD-AAA80E361985}" type="datetime1">
              <a:rPr lang="cs-CZ" smtClean="0"/>
              <a:pPr/>
              <a:t>21.9.2020</a:t>
            </a:fld>
            <a:endParaRPr lang="cs-CZ" dirty="0"/>
          </a:p>
        </p:txBody>
      </p:sp>
      <p:sp>
        <p:nvSpPr>
          <p:cNvPr id="3" name="Zástupný symbol pro zápatí 2"/>
          <p:cNvSpPr>
            <a:spLocks noGrp="1"/>
          </p:cNvSpPr>
          <p:nvPr>
            <p:ph type="ftr" sz="quarter" idx="11"/>
          </p:nvPr>
        </p:nvSpPr>
        <p:spPr/>
        <p:txBody>
          <a:bodyPr rtlCol="0"/>
          <a:lstStyle/>
          <a:p>
            <a:pPr rtl="0"/>
            <a:endParaRPr lang="cs-CZ" dirty="0"/>
          </a:p>
        </p:txBody>
      </p:sp>
      <p:sp>
        <p:nvSpPr>
          <p:cNvPr id="4" name="Zástupný symbol pro číslo snímku 3"/>
          <p:cNvSpPr>
            <a:spLocks noGrp="1"/>
          </p:cNvSpPr>
          <p:nvPr>
            <p:ph type="sldNum" sz="quarter" idx="12"/>
          </p:nvPr>
        </p:nvSpPr>
        <p:spPr/>
        <p:txBody>
          <a:bodyPr rtlCol="0"/>
          <a:lstStyle/>
          <a:p>
            <a:pPr rtl="0"/>
            <a:fld id="{EB37DED6-D4C7-42EE-AB49-D2E39E64FDE4}" type="slidenum">
              <a:rPr lang="cs-CZ" smtClean="0"/>
              <a:t>‹#›</a:t>
            </a:fld>
            <a:endParaRPr lang="cs-CZ"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Obdélní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Nadpis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cs-CZ"/>
              <a:t>Kliknutím lze upravit styl.</a:t>
            </a:r>
            <a:endParaRPr lang="cs-CZ" dirty="0"/>
          </a:p>
        </p:txBody>
      </p:sp>
      <p:sp>
        <p:nvSpPr>
          <p:cNvPr id="3" name="Zástupný symbol pro obsah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text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a:t>Kliknutím lze upravit styly předlohy textu.</a:t>
            </a:r>
          </a:p>
        </p:txBody>
      </p:sp>
      <p:sp>
        <p:nvSpPr>
          <p:cNvPr id="5" name="Zástupný symbol pro datum 4"/>
          <p:cNvSpPr>
            <a:spLocks noGrp="1"/>
          </p:cNvSpPr>
          <p:nvPr>
            <p:ph type="dt" sz="half" idx="10"/>
          </p:nvPr>
        </p:nvSpPr>
        <p:spPr/>
        <p:txBody>
          <a:bodyPr rtlCol="0"/>
          <a:lstStyle>
            <a:lvl1pPr>
              <a:defRPr/>
            </a:lvl1pPr>
          </a:lstStyle>
          <a:p>
            <a:fld id="{10A0AD96-6B5A-4186-B341-9B348C9EB365}" type="datetime1">
              <a:rPr lang="cs-CZ" smtClean="0"/>
              <a:pPr/>
              <a:t>21.9.2020</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2DFBB78A-01B4-41F2-96B0-677A4A282832}" type="slidenum">
              <a:rPr lang="cs-CZ" smtClean="0"/>
              <a:t>‹#›</a:t>
            </a:fld>
            <a:endParaRPr lang="cs-CZ"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Obdélní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Nadpis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cs-CZ"/>
              <a:t>Kliknutím lze upravit styl.</a:t>
            </a:r>
            <a:endParaRPr lang="cs-CZ" dirty="0"/>
          </a:p>
        </p:txBody>
      </p:sp>
      <p:sp>
        <p:nvSpPr>
          <p:cNvPr id="3" name="Zástupný symbol obrázk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cs-CZ"/>
              <a:t>Kliknutím na ikonu přidáte obrázek.</a:t>
            </a:r>
            <a:endParaRPr lang="cs-CZ" dirty="0"/>
          </a:p>
        </p:txBody>
      </p:sp>
      <p:sp>
        <p:nvSpPr>
          <p:cNvPr id="4" name="Zástupný symbol pro text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cs-CZ" dirty="0"/>
              <a:t>Kliknutím lze upravit styly předlohy textu.</a:t>
            </a:r>
          </a:p>
        </p:txBody>
      </p:sp>
      <p:sp>
        <p:nvSpPr>
          <p:cNvPr id="5" name="Zástupný symbol pro datum 4"/>
          <p:cNvSpPr>
            <a:spLocks noGrp="1"/>
          </p:cNvSpPr>
          <p:nvPr>
            <p:ph type="dt" sz="half" idx="10"/>
          </p:nvPr>
        </p:nvSpPr>
        <p:spPr/>
        <p:txBody>
          <a:bodyPr rtlCol="0"/>
          <a:lstStyle>
            <a:lvl1pPr>
              <a:defRPr/>
            </a:lvl1pPr>
          </a:lstStyle>
          <a:p>
            <a:fld id="{E71F1ECE-AD0B-4298-833C-44A399FA79BB}" type="datetime1">
              <a:rPr lang="cs-CZ" smtClean="0"/>
              <a:pPr/>
              <a:t>21.9.2020</a:t>
            </a:fld>
            <a:endParaRPr lang="cs-CZ" dirty="0"/>
          </a:p>
        </p:txBody>
      </p:sp>
      <p:sp>
        <p:nvSpPr>
          <p:cNvPr id="6" name="Zástupný symbol pro zápatí 5"/>
          <p:cNvSpPr>
            <a:spLocks noGrp="1"/>
          </p:cNvSpPr>
          <p:nvPr>
            <p:ph type="ftr" sz="quarter" idx="11"/>
          </p:nvPr>
        </p:nvSpPr>
        <p:spPr/>
        <p:txBody>
          <a:bodyPr rtlCol="0"/>
          <a:lstStyle/>
          <a:p>
            <a:pPr rtl="0"/>
            <a:endParaRPr lang="cs-CZ" dirty="0"/>
          </a:p>
        </p:txBody>
      </p:sp>
      <p:sp>
        <p:nvSpPr>
          <p:cNvPr id="7" name="Zástupný symbol pro číslo snímku 6"/>
          <p:cNvSpPr>
            <a:spLocks noGrp="1"/>
          </p:cNvSpPr>
          <p:nvPr>
            <p:ph type="sldNum" sz="quarter" idx="12"/>
          </p:nvPr>
        </p:nvSpPr>
        <p:spPr/>
        <p:txBody>
          <a:bodyPr rtlCol="0"/>
          <a:lstStyle/>
          <a:p>
            <a:pPr rtl="0"/>
            <a:fld id="{2DFBB78A-01B4-41F2-96B0-677A4A282832}" type="slidenum">
              <a:rPr lang="cs-CZ" smtClean="0"/>
              <a:t>‹#›</a:t>
            </a:fld>
            <a:endParaRPr lang="cs-CZ"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Obdélní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cs-CZ" dirty="0"/>
          </a:p>
        </p:txBody>
      </p:sp>
      <p:sp>
        <p:nvSpPr>
          <p:cNvPr id="2" name="Zástupný symbol pro nadpis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datum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AE899414-34D5-487B-96CB-3C45BC7F1C1F}" type="datetime1">
              <a:rPr lang="cs-CZ" smtClean="0"/>
              <a:pPr/>
              <a:t>21.9.2020</a:t>
            </a:fld>
            <a:endParaRPr lang="cs-CZ" dirty="0"/>
          </a:p>
        </p:txBody>
      </p:sp>
      <p:sp>
        <p:nvSpPr>
          <p:cNvPr id="5" name="Zástupný symbol pro zápatí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cs-CZ" dirty="0"/>
          </a:p>
        </p:txBody>
      </p:sp>
      <p:sp>
        <p:nvSpPr>
          <p:cNvPr id="6" name="Zástupný symbol pro číslo snímk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cs-CZ" smtClean="0"/>
              <a:pPr/>
              <a:t>‹#›</a:t>
            </a:fld>
            <a:endParaRPr lang="cs-CZ"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ZOKHGb3QCL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VF4MnV-ZwVk" TargetMode="Externa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Zdravotnická psychologie</a:t>
            </a:r>
          </a:p>
        </p:txBody>
      </p:sp>
      <p:sp>
        <p:nvSpPr>
          <p:cNvPr id="3" name="Podnadpis 2"/>
          <p:cNvSpPr>
            <a:spLocks noGrp="1"/>
          </p:cNvSpPr>
          <p:nvPr>
            <p:ph type="subTitle" idx="1"/>
          </p:nvPr>
        </p:nvSpPr>
        <p:spPr/>
        <p:txBody>
          <a:bodyPr/>
          <a:lstStyle/>
          <a:p>
            <a:r>
              <a:rPr lang="cs-CZ" dirty="0"/>
              <a:t>PhDr. Lenka </a:t>
            </a:r>
            <a:r>
              <a:rPr lang="cs-CZ" dirty="0" err="1"/>
              <a:t>Emrová</a:t>
            </a:r>
            <a:endParaRPr lang="cs-CZ" dirty="0"/>
          </a:p>
        </p:txBody>
      </p:sp>
    </p:spTree>
    <p:extLst>
      <p:ext uri="{BB962C8B-B14F-4D97-AF65-F5344CB8AC3E}">
        <p14:creationId xmlns:p14="http://schemas.microsoft.com/office/powerpoint/2010/main" val="293295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Modely vztahu zdravotník pacient</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044" y="3284984"/>
            <a:ext cx="6516289" cy="3373790"/>
          </a:xfrm>
          <a:prstGeom prst="rect">
            <a:avLst/>
          </a:prstGeom>
        </p:spPr>
      </p:pic>
      <p:sp>
        <p:nvSpPr>
          <p:cNvPr id="3" name="Zástupný symbol pro obsah 2"/>
          <p:cNvSpPr>
            <a:spLocks noGrp="1"/>
          </p:cNvSpPr>
          <p:nvPr>
            <p:ph idx="1"/>
          </p:nvPr>
        </p:nvSpPr>
        <p:spPr/>
        <p:txBody>
          <a:bodyPr/>
          <a:lstStyle/>
          <a:p>
            <a:r>
              <a:rPr lang="cs-CZ" dirty="0"/>
              <a:t>E</a:t>
            </a:r>
            <a:r>
              <a:rPr lang="cs-CZ" b="1" dirty="0"/>
              <a:t>xpertní (vědecký) model</a:t>
            </a:r>
            <a:r>
              <a:rPr lang="cs-CZ" dirty="0"/>
              <a:t>, kdy dominantním zájmem lékaře je vršení odborné erudice, případně vědeckých poznatků a jejich publikací, zatímco pacient je nenápadně odsunut do pozice pozorovaného objektu či pokusné osoby. </a:t>
            </a:r>
          </a:p>
          <a:p>
            <a:endParaRPr lang="cs-CZ" dirty="0"/>
          </a:p>
        </p:txBody>
      </p:sp>
    </p:spTree>
    <p:extLst>
      <p:ext uri="{BB962C8B-B14F-4D97-AF65-F5344CB8AC3E}">
        <p14:creationId xmlns:p14="http://schemas.microsoft.com/office/powerpoint/2010/main" val="12961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Modely vztahu zdravotník pacient</a:t>
            </a:r>
          </a:p>
        </p:txBody>
      </p:sp>
      <p:sp>
        <p:nvSpPr>
          <p:cNvPr id="3" name="Zástupný symbol pro obsah 2"/>
          <p:cNvSpPr>
            <a:spLocks noGrp="1"/>
          </p:cNvSpPr>
          <p:nvPr>
            <p:ph idx="1"/>
          </p:nvPr>
        </p:nvSpPr>
        <p:spPr/>
        <p:txBody>
          <a:bodyPr>
            <a:normAutofit/>
          </a:bodyPr>
          <a:lstStyle/>
          <a:p>
            <a:r>
              <a:rPr lang="cs-CZ" b="1" dirty="0"/>
              <a:t>Komerční (tržní) model</a:t>
            </a:r>
            <a:r>
              <a:rPr lang="cs-CZ" dirty="0"/>
              <a:t>, který imituje vztah mezi výrobcem a spotřebitelem, případně prodejcem a kupcem. Zájmem prvního je maximální zisk, zájmem druhého minimální výdaje. </a:t>
            </a:r>
          </a:p>
          <a:p>
            <a:r>
              <a:rPr lang="cs-CZ" b="1" dirty="0"/>
              <a:t>Juristický (právnický) model</a:t>
            </a:r>
            <a:r>
              <a:rPr lang="cs-CZ" dirty="0"/>
              <a:t>: lékař a pacient se k sobě chovají nedůvěřivě jako odpůrčí strany sporu, kdy pacient představuje stranu potenciálně žalující a lékař potenciálně žalovanou, při jejímž pochybení (skutečném i domnělém) zasahuje soud</a:t>
            </a:r>
          </a:p>
          <a:p>
            <a:endParaRPr lang="cs-CZ" dirty="0"/>
          </a:p>
        </p:txBody>
      </p:sp>
    </p:spTree>
    <p:extLst>
      <p:ext uri="{BB962C8B-B14F-4D97-AF65-F5344CB8AC3E}">
        <p14:creationId xmlns:p14="http://schemas.microsoft.com/office/powerpoint/2010/main" val="28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Nadpis 6"/>
          <p:cNvSpPr>
            <a:spLocks noGrp="1"/>
          </p:cNvSpPr>
          <p:nvPr>
            <p:ph type="title"/>
          </p:nvPr>
        </p:nvSpPr>
        <p:spPr>
          <a:xfrm>
            <a:off x="2133045" y="610336"/>
            <a:ext cx="6346760" cy="874485"/>
          </a:xfrm>
        </p:spPr>
        <p:txBody>
          <a:bodyPr/>
          <a:lstStyle/>
          <a:p>
            <a:r>
              <a:rPr lang="cs-CZ" dirty="0"/>
              <a:t>Sociální role</a:t>
            </a:r>
          </a:p>
        </p:txBody>
      </p:sp>
      <p:sp>
        <p:nvSpPr>
          <p:cNvPr id="183298" name="Zástupný symbol pro text 7"/>
          <p:cNvSpPr>
            <a:spLocks noGrp="1"/>
          </p:cNvSpPr>
          <p:nvPr>
            <p:ph type="body" idx="1"/>
          </p:nvPr>
        </p:nvSpPr>
        <p:spPr>
          <a:xfrm>
            <a:off x="1991795" y="1484819"/>
            <a:ext cx="3088471" cy="576112"/>
          </a:xfrm>
        </p:spPr>
        <p:txBody>
          <a:bodyPr/>
          <a:lstStyle/>
          <a:p>
            <a:r>
              <a:rPr lang="cs-CZ" dirty="0"/>
              <a:t>Role zdravotníka</a:t>
            </a:r>
          </a:p>
        </p:txBody>
      </p:sp>
      <p:sp>
        <p:nvSpPr>
          <p:cNvPr id="9" name="Zástupný symbol pro obsah 8"/>
          <p:cNvSpPr>
            <a:spLocks noGrp="1"/>
          </p:cNvSpPr>
          <p:nvPr>
            <p:ph sz="half" idx="2"/>
          </p:nvPr>
        </p:nvSpPr>
        <p:spPr>
          <a:xfrm>
            <a:off x="2133045" y="2737032"/>
            <a:ext cx="3090058" cy="3304314"/>
          </a:xfrm>
        </p:spPr>
        <p:txBody>
          <a:bodyPr rtlCol="0">
            <a:normAutofit fontScale="62500" lnSpcReduction="20000"/>
          </a:bodyPr>
          <a:lstStyle/>
          <a:p>
            <a:pPr>
              <a:buFont typeface="Wingdings 3" charset="2"/>
              <a:buChar char=""/>
              <a:defRPr/>
            </a:pPr>
            <a:r>
              <a:rPr lang="cs-CZ" dirty="0">
                <a:solidFill>
                  <a:schemeClr val="tx1">
                    <a:lumMod val="75000"/>
                    <a:lumOff val="25000"/>
                  </a:schemeClr>
                </a:solidFill>
              </a:rPr>
              <a:t>Profesionál – odborník</a:t>
            </a:r>
          </a:p>
          <a:p>
            <a:pPr>
              <a:buFont typeface="Wingdings 3" charset="2"/>
              <a:buChar char=""/>
              <a:defRPr/>
            </a:pPr>
            <a:r>
              <a:rPr lang="cs-CZ" dirty="0">
                <a:solidFill>
                  <a:schemeClr val="tx1">
                    <a:lumMod val="75000"/>
                    <a:lumOff val="25000"/>
                  </a:schemeClr>
                </a:solidFill>
              </a:rPr>
              <a:t>Na domácí půdě</a:t>
            </a:r>
          </a:p>
          <a:p>
            <a:pPr>
              <a:buFont typeface="Wingdings 3" charset="2"/>
              <a:buChar char=""/>
              <a:defRPr/>
            </a:pPr>
            <a:r>
              <a:rPr lang="cs-CZ" dirty="0">
                <a:solidFill>
                  <a:schemeClr val="tx1">
                    <a:lumMod val="75000"/>
                    <a:lumOff val="25000"/>
                  </a:schemeClr>
                </a:solidFill>
              </a:rPr>
              <a:t>Každodenní záležitost</a:t>
            </a:r>
          </a:p>
          <a:p>
            <a:pPr>
              <a:buFont typeface="Wingdings 3" charset="2"/>
              <a:buChar char=""/>
              <a:defRPr/>
            </a:pPr>
            <a:r>
              <a:rPr lang="cs-CZ" dirty="0">
                <a:solidFill>
                  <a:schemeClr val="tx1">
                    <a:lumMod val="75000"/>
                    <a:lumOff val="25000"/>
                  </a:schemeClr>
                </a:solidFill>
              </a:rPr>
              <a:t>Nebývá emočně zaangažovaný/á</a:t>
            </a:r>
          </a:p>
          <a:p>
            <a:pPr>
              <a:buFont typeface="Wingdings 3" charset="2"/>
              <a:buChar char=""/>
              <a:defRPr/>
            </a:pPr>
            <a:r>
              <a:rPr lang="cs-CZ" dirty="0">
                <a:solidFill>
                  <a:schemeClr val="tx1">
                    <a:lumMod val="75000"/>
                    <a:lumOff val="25000"/>
                  </a:schemeClr>
                </a:solidFill>
              </a:rPr>
              <a:t>Vyšší sociální statut</a:t>
            </a:r>
          </a:p>
          <a:p>
            <a:pPr>
              <a:buFont typeface="Wingdings 3" charset="2"/>
              <a:buChar char=""/>
              <a:defRPr/>
            </a:pPr>
            <a:r>
              <a:rPr lang="cs-CZ" dirty="0">
                <a:solidFill>
                  <a:schemeClr val="tx1">
                    <a:lumMod val="75000"/>
                    <a:lumOff val="25000"/>
                  </a:schemeClr>
                </a:solidFill>
              </a:rPr>
              <a:t>Poskytuje pomoc</a:t>
            </a:r>
          </a:p>
          <a:p>
            <a:pPr>
              <a:buFont typeface="Wingdings 3" charset="2"/>
              <a:buChar char=""/>
              <a:defRPr/>
            </a:pPr>
            <a:r>
              <a:rPr lang="cs-CZ" dirty="0">
                <a:solidFill>
                  <a:schemeClr val="tx1">
                    <a:lumMod val="75000"/>
                    <a:lumOff val="25000"/>
                  </a:schemeClr>
                </a:solidFill>
              </a:rPr>
              <a:t>Nese odpovědnost</a:t>
            </a:r>
          </a:p>
          <a:p>
            <a:pPr>
              <a:buFont typeface="Wingdings 3" charset="2"/>
              <a:buChar char=""/>
              <a:defRPr/>
            </a:pPr>
            <a:r>
              <a:rPr lang="cs-CZ" dirty="0">
                <a:solidFill>
                  <a:schemeClr val="tx1">
                    <a:lumMod val="75000"/>
                    <a:lumOff val="25000"/>
                  </a:schemeClr>
                </a:solidFill>
              </a:rPr>
              <a:t>Vstupuje do intimního prostoru rodičky/pacienta</a:t>
            </a:r>
          </a:p>
          <a:p>
            <a:pPr>
              <a:buFont typeface="Wingdings 3" charset="2"/>
              <a:buChar char=""/>
              <a:defRPr/>
            </a:pPr>
            <a:endParaRPr lang="cs-CZ" dirty="0">
              <a:solidFill>
                <a:schemeClr val="tx1">
                  <a:lumMod val="75000"/>
                  <a:lumOff val="25000"/>
                </a:schemeClr>
              </a:solidFill>
            </a:endParaRPr>
          </a:p>
        </p:txBody>
      </p:sp>
      <p:sp>
        <p:nvSpPr>
          <p:cNvPr id="183300" name="Zástupný symbol pro text 9"/>
          <p:cNvSpPr>
            <a:spLocks noGrp="1"/>
          </p:cNvSpPr>
          <p:nvPr>
            <p:ph type="body" sz="quarter" idx="3"/>
          </p:nvPr>
        </p:nvSpPr>
        <p:spPr>
          <a:xfrm>
            <a:off x="7098065" y="1490275"/>
            <a:ext cx="3440804" cy="576113"/>
          </a:xfrm>
        </p:spPr>
        <p:txBody>
          <a:bodyPr/>
          <a:lstStyle/>
          <a:p>
            <a:r>
              <a:rPr lang="cs-CZ" dirty="0"/>
              <a:t>Role pacienta</a:t>
            </a:r>
          </a:p>
        </p:txBody>
      </p:sp>
      <p:sp>
        <p:nvSpPr>
          <p:cNvPr id="183301" name="Zástupný symbol pro obsah 10"/>
          <p:cNvSpPr>
            <a:spLocks noGrp="1"/>
          </p:cNvSpPr>
          <p:nvPr>
            <p:ph sz="quarter" idx="4"/>
          </p:nvPr>
        </p:nvSpPr>
        <p:spPr>
          <a:xfrm>
            <a:off x="7678588" y="2737032"/>
            <a:ext cx="3090058" cy="3304314"/>
          </a:xfrm>
        </p:spPr>
        <p:txBody>
          <a:bodyPr>
            <a:normAutofit fontScale="92500" lnSpcReduction="10000"/>
          </a:bodyPr>
          <a:lstStyle/>
          <a:p>
            <a:r>
              <a:rPr lang="cs-CZ" dirty="0"/>
              <a:t>Laik</a:t>
            </a:r>
          </a:p>
          <a:p>
            <a:r>
              <a:rPr lang="cs-CZ" dirty="0"/>
              <a:t>Vstupuje na „cizí“ půdu</a:t>
            </a:r>
          </a:p>
          <a:p>
            <a:r>
              <a:rPr lang="cs-CZ" dirty="0"/>
              <a:t>Výjimečná událost, nová a neznámá</a:t>
            </a:r>
          </a:p>
          <a:p>
            <a:r>
              <a:rPr lang="cs-CZ" dirty="0"/>
              <a:t>Emočně zaangažovaná/ý</a:t>
            </a:r>
          </a:p>
          <a:p>
            <a:r>
              <a:rPr lang="cs-CZ" dirty="0"/>
              <a:t>Závislá/ý, odkázaná/ý</a:t>
            </a:r>
          </a:p>
        </p:txBody>
      </p:sp>
      <p:sp>
        <p:nvSpPr>
          <p:cNvPr id="183302" name="TextovéPole 11"/>
          <p:cNvSpPr txBox="1">
            <a:spLocks noChangeArrowheads="1"/>
          </p:cNvSpPr>
          <p:nvPr/>
        </p:nvSpPr>
        <p:spPr bwMode="auto">
          <a:xfrm>
            <a:off x="3923279" y="2124415"/>
            <a:ext cx="3174786" cy="461417"/>
          </a:xfrm>
          <a:prstGeom prst="rect">
            <a:avLst/>
          </a:prstGeom>
          <a:noFill/>
          <a:ln w="9525">
            <a:noFill/>
            <a:miter lim="800000"/>
            <a:headEnd/>
            <a:tailEnd/>
          </a:ln>
        </p:spPr>
        <p:txBody>
          <a:bodyPr wrap="none">
            <a:spAutoFit/>
          </a:bodyPr>
          <a:lstStyle/>
          <a:p>
            <a:r>
              <a:rPr lang="cs-CZ" sz="2399" b="1" dirty="0">
                <a:solidFill>
                  <a:srgbClr val="FFC000"/>
                </a:solidFill>
                <a:latin typeface="Trebuchet MS" pitchFamily="34" charset="0"/>
              </a:rPr>
              <a:t>ASYMETRICKÝ VZTAH</a:t>
            </a:r>
          </a:p>
        </p:txBody>
      </p:sp>
    </p:spTree>
    <p:extLst>
      <p:ext uri="{BB962C8B-B14F-4D97-AF65-F5344CB8AC3E}">
        <p14:creationId xmlns:p14="http://schemas.microsoft.com/office/powerpoint/2010/main" val="88587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330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330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3301">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3301">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3301">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3301">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3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p:bldP spid="9" grpId="0" build="p"/>
      <p:bldP spid="183300" grpId="0" build="p"/>
      <p:bldP spid="183301" grpId="0" build="p"/>
      <p:bldP spid="1833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Paternalistický x partnerský vztah</a:t>
            </a:r>
          </a:p>
        </p:txBody>
      </p:sp>
      <p:sp>
        <p:nvSpPr>
          <p:cNvPr id="4" name="Zástupný symbol pro text 3"/>
          <p:cNvSpPr>
            <a:spLocks noGrp="1"/>
          </p:cNvSpPr>
          <p:nvPr>
            <p:ph type="body" idx="1"/>
          </p:nvPr>
        </p:nvSpPr>
        <p:spPr/>
        <p:txBody>
          <a:bodyPr/>
          <a:lstStyle/>
          <a:p>
            <a:r>
              <a:rPr lang="cs-CZ" dirty="0"/>
              <a:t>Paternalistický vztah</a:t>
            </a:r>
          </a:p>
        </p:txBody>
      </p:sp>
      <p:sp>
        <p:nvSpPr>
          <p:cNvPr id="5" name="Zástupný symbol pro obsah 4"/>
          <p:cNvSpPr>
            <a:spLocks noGrp="1"/>
          </p:cNvSpPr>
          <p:nvPr>
            <p:ph sz="half" idx="2"/>
          </p:nvPr>
        </p:nvSpPr>
        <p:spPr>
          <a:xfrm>
            <a:off x="1117309" y="2209800"/>
            <a:ext cx="4977104" cy="4387552"/>
          </a:xfrm>
        </p:spPr>
        <p:txBody>
          <a:bodyPr>
            <a:normAutofit/>
          </a:bodyPr>
          <a:lstStyle/>
          <a:p>
            <a:r>
              <a:rPr lang="cs-CZ" dirty="0" smtClean="0"/>
              <a:t>Tvrdý </a:t>
            </a:r>
            <a:r>
              <a:rPr lang="cs-CZ" dirty="0"/>
              <a:t>paternalismus - akutní záchrana života, odmítnutí léčby, která odporuje svědomí lékaře </a:t>
            </a:r>
          </a:p>
          <a:p>
            <a:r>
              <a:rPr lang="cs-CZ" dirty="0"/>
              <a:t>Měkký paternalismus – přesvědčování, manipulace</a:t>
            </a:r>
          </a:p>
          <a:p>
            <a:r>
              <a:rPr lang="cs-CZ" dirty="0"/>
              <a:t>Podstatou je asymetrie </a:t>
            </a:r>
          </a:p>
          <a:p>
            <a:pPr lvl="1"/>
            <a:r>
              <a:rPr lang="cs-CZ" dirty="0" err="1"/>
              <a:t>Direktivita</a:t>
            </a:r>
            <a:r>
              <a:rPr lang="cs-CZ" dirty="0"/>
              <a:t> </a:t>
            </a:r>
          </a:p>
          <a:p>
            <a:pPr lvl="1"/>
            <a:r>
              <a:rPr lang="cs-CZ" dirty="0"/>
              <a:t>Heteronomie– rozhodování zvnějšku</a:t>
            </a:r>
          </a:p>
        </p:txBody>
      </p:sp>
      <p:sp>
        <p:nvSpPr>
          <p:cNvPr id="6" name="Zástupný symbol pro text 5"/>
          <p:cNvSpPr>
            <a:spLocks noGrp="1"/>
          </p:cNvSpPr>
          <p:nvPr>
            <p:ph type="body" sz="quarter" idx="3"/>
          </p:nvPr>
        </p:nvSpPr>
        <p:spPr/>
        <p:txBody>
          <a:bodyPr/>
          <a:lstStyle/>
          <a:p>
            <a:r>
              <a:rPr lang="cs-CZ" dirty="0"/>
              <a:t>Partnerský vztah</a:t>
            </a:r>
          </a:p>
        </p:txBody>
      </p:sp>
      <p:sp>
        <p:nvSpPr>
          <p:cNvPr id="7" name="Zástupný symbol pro obsah 6"/>
          <p:cNvSpPr>
            <a:spLocks noGrp="1"/>
          </p:cNvSpPr>
          <p:nvPr>
            <p:ph sz="quarter" idx="4"/>
          </p:nvPr>
        </p:nvSpPr>
        <p:spPr/>
        <p:txBody>
          <a:bodyPr>
            <a:normAutofit fontScale="85000" lnSpcReduction="20000"/>
          </a:bodyPr>
          <a:lstStyle/>
          <a:p>
            <a:r>
              <a:rPr lang="cs-CZ" dirty="0"/>
              <a:t>V takovém přístupu je zdůrazněna spolupráce, hledání konsensu, a tedy větší aktivita pacienta, respekt k jeho autonomii.</a:t>
            </a:r>
          </a:p>
          <a:p>
            <a:pPr lvl="1"/>
            <a:r>
              <a:rPr lang="cs-CZ" dirty="0"/>
              <a:t>Obecnější rovina: důraz na přístup k pacientovi jako k lidské bytosti s inherentní důstojností,</a:t>
            </a:r>
          </a:p>
          <a:p>
            <a:pPr lvl="1"/>
            <a:r>
              <a:rPr lang="cs-CZ" dirty="0"/>
              <a:t>Užší rovina: pacient je co nejvíce informovaný a v léčbě jde co nejvíce o jeho vlastní volbu (co se léčí, jak se to léčí, kým, kde, v jakých podmínkách…). </a:t>
            </a:r>
          </a:p>
          <a:p>
            <a:r>
              <a:rPr lang="cs-CZ" dirty="0"/>
              <a:t>Může být pojímán tak, že zdravotník a pacient jsou si </a:t>
            </a:r>
            <a:r>
              <a:rPr lang="cs-CZ" b="1" dirty="0"/>
              <a:t>zcela rovní </a:t>
            </a:r>
            <a:r>
              <a:rPr lang="cs-CZ" dirty="0"/>
              <a:t>ve všech ohledech. </a:t>
            </a:r>
            <a:endParaRPr lang="cs-CZ" dirty="0" smtClean="0"/>
          </a:p>
          <a:p>
            <a:r>
              <a:rPr lang="cs-CZ" dirty="0" smtClean="0"/>
              <a:t>Vztahová symetrie, odborná asymetrie</a:t>
            </a:r>
            <a:endParaRPr lang="cs-CZ" dirty="0"/>
          </a:p>
        </p:txBody>
      </p:sp>
    </p:spTree>
    <p:extLst>
      <p:ext uri="{BB962C8B-B14F-4D97-AF65-F5344CB8AC3E}">
        <p14:creationId xmlns:p14="http://schemas.microsoft.com/office/powerpoint/2010/main" val="295227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3772" y="76200"/>
            <a:ext cx="11855053" cy="1397000"/>
          </a:xfrm>
        </p:spPr>
        <p:txBody>
          <a:bodyPr>
            <a:normAutofit/>
          </a:bodyPr>
          <a:lstStyle/>
          <a:p>
            <a:r>
              <a:rPr lang="cs-CZ" dirty="0" err="1"/>
              <a:t>Maternalistický</a:t>
            </a:r>
            <a:r>
              <a:rPr lang="cs-CZ" dirty="0"/>
              <a:t> vztah x paternalistický vztah</a:t>
            </a:r>
          </a:p>
        </p:txBody>
      </p:sp>
      <p:grpSp>
        <p:nvGrpSpPr>
          <p:cNvPr id="3" name="Skupina 2"/>
          <p:cNvGrpSpPr/>
          <p:nvPr/>
        </p:nvGrpSpPr>
        <p:grpSpPr>
          <a:xfrm>
            <a:off x="1485900" y="1628800"/>
            <a:ext cx="8762720" cy="5103800"/>
            <a:chOff x="2782907" y="1414650"/>
            <a:chExt cx="8762720" cy="5103800"/>
          </a:xfrm>
        </p:grpSpPr>
        <p:sp>
          <p:nvSpPr>
            <p:cNvPr id="4" name="Rovnoramenný trojúhelník 3"/>
            <p:cNvSpPr/>
            <p:nvPr/>
          </p:nvSpPr>
          <p:spPr>
            <a:xfrm rot="10800000">
              <a:off x="3358820" y="2031967"/>
              <a:ext cx="6623011" cy="3959409"/>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sz="2399" dirty="0"/>
            </a:p>
          </p:txBody>
        </p:sp>
        <p:sp>
          <p:nvSpPr>
            <p:cNvPr id="5" name="TextovéPole 4"/>
            <p:cNvSpPr txBox="1"/>
            <p:nvPr/>
          </p:nvSpPr>
          <p:spPr>
            <a:xfrm>
              <a:off x="6280736" y="6057033"/>
              <a:ext cx="779178" cy="461417"/>
            </a:xfrm>
            <a:prstGeom prst="rect">
              <a:avLst/>
            </a:prstGeom>
            <a:noFill/>
            <a:ln>
              <a:solidFill>
                <a:schemeClr val="tx2">
                  <a:lumMod val="20000"/>
                  <a:lumOff val="80000"/>
                </a:schemeClr>
              </a:solidFill>
            </a:ln>
          </p:spPr>
          <p:txBody>
            <a:bodyPr wrap="none" rtlCol="0" anchor="ctr" anchorCtr="1">
              <a:spAutoFit/>
            </a:bodyPr>
            <a:lstStyle/>
            <a:p>
              <a:r>
                <a:rPr lang="cs-CZ" sz="2399" dirty="0"/>
                <a:t>DÍTĚ</a:t>
              </a:r>
            </a:p>
          </p:txBody>
        </p:sp>
        <p:sp>
          <p:nvSpPr>
            <p:cNvPr id="6" name="TextovéPole 5"/>
            <p:cNvSpPr txBox="1"/>
            <p:nvPr/>
          </p:nvSpPr>
          <p:spPr>
            <a:xfrm>
              <a:off x="8518023" y="1414650"/>
              <a:ext cx="3027604" cy="461417"/>
            </a:xfrm>
            <a:prstGeom prst="rect">
              <a:avLst/>
            </a:prstGeom>
            <a:noFill/>
            <a:ln>
              <a:solidFill>
                <a:schemeClr val="tx2">
                  <a:lumMod val="20000"/>
                  <a:lumOff val="80000"/>
                </a:schemeClr>
              </a:solidFill>
            </a:ln>
          </p:spPr>
          <p:txBody>
            <a:bodyPr wrap="none" rtlCol="0" anchor="ctr" anchorCtr="1">
              <a:spAutoFit/>
            </a:bodyPr>
            <a:lstStyle/>
            <a:p>
              <a:r>
                <a:rPr lang="cs-CZ" sz="2399" dirty="0"/>
                <a:t>OTCOVSKÝ PŘÍSTUP</a:t>
              </a:r>
            </a:p>
          </p:txBody>
        </p:sp>
        <p:sp>
          <p:nvSpPr>
            <p:cNvPr id="7" name="TextovéPole 6"/>
            <p:cNvSpPr txBox="1"/>
            <p:nvPr/>
          </p:nvSpPr>
          <p:spPr>
            <a:xfrm>
              <a:off x="2782907" y="1429910"/>
              <a:ext cx="2886577" cy="461417"/>
            </a:xfrm>
            <a:prstGeom prst="rect">
              <a:avLst/>
            </a:prstGeom>
            <a:noFill/>
            <a:ln>
              <a:solidFill>
                <a:schemeClr val="tx2">
                  <a:lumMod val="20000"/>
                  <a:lumOff val="80000"/>
                </a:schemeClr>
              </a:solidFill>
            </a:ln>
          </p:spPr>
          <p:txBody>
            <a:bodyPr wrap="none" rtlCol="0" anchor="ctr" anchorCtr="1">
              <a:spAutoFit/>
            </a:bodyPr>
            <a:lstStyle/>
            <a:p>
              <a:r>
                <a:rPr lang="cs-CZ" sz="2399" dirty="0"/>
                <a:t>MATEŘSKÝ PŘÍSTUP</a:t>
              </a:r>
            </a:p>
          </p:txBody>
        </p:sp>
        <p:cxnSp>
          <p:nvCxnSpPr>
            <p:cNvPr id="15" name="Přímá spojnice se šipkou 14"/>
            <p:cNvCxnSpPr/>
            <p:nvPr/>
          </p:nvCxnSpPr>
          <p:spPr>
            <a:xfrm flipV="1">
              <a:off x="7174251" y="2133194"/>
              <a:ext cx="2879570" cy="3527473"/>
            </a:xfrm>
            <a:prstGeom prst="straightConnector1">
              <a:avLst/>
            </a:prstGeom>
            <a:ln w="127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8596883" y="3918185"/>
              <a:ext cx="1694254" cy="461417"/>
            </a:xfrm>
            <a:prstGeom prst="rect">
              <a:avLst/>
            </a:prstGeom>
            <a:noFill/>
            <a:ln>
              <a:solidFill>
                <a:schemeClr val="tx2">
                  <a:lumMod val="20000"/>
                  <a:lumOff val="80000"/>
                </a:schemeClr>
              </a:solidFill>
            </a:ln>
          </p:spPr>
          <p:txBody>
            <a:bodyPr wrap="none" rtlCol="0" anchor="ctr" anchorCtr="1">
              <a:spAutoFit/>
            </a:bodyPr>
            <a:lstStyle/>
            <a:p>
              <a:r>
                <a:rPr lang="cs-CZ" sz="2399" dirty="0"/>
                <a:t>ZÁVISLOST</a:t>
              </a:r>
            </a:p>
          </p:txBody>
        </p:sp>
        <p:cxnSp>
          <p:nvCxnSpPr>
            <p:cNvPr id="20" name="Přímá spojnice se šipkou 19"/>
            <p:cNvCxnSpPr/>
            <p:nvPr/>
          </p:nvCxnSpPr>
          <p:spPr>
            <a:xfrm>
              <a:off x="3358820" y="2133194"/>
              <a:ext cx="2807581" cy="3527473"/>
            </a:xfrm>
            <a:prstGeom prst="straightConnector1">
              <a:avLst/>
            </a:prstGeom>
            <a:ln w="1270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3358822" y="3930940"/>
              <a:ext cx="1694254" cy="461417"/>
            </a:xfrm>
            <a:prstGeom prst="rect">
              <a:avLst/>
            </a:prstGeom>
            <a:noFill/>
            <a:ln>
              <a:solidFill>
                <a:schemeClr val="tx2">
                  <a:lumMod val="20000"/>
                  <a:lumOff val="80000"/>
                </a:schemeClr>
              </a:solidFill>
            </a:ln>
          </p:spPr>
          <p:txBody>
            <a:bodyPr wrap="none" rtlCol="0" anchor="ctr" anchorCtr="1">
              <a:spAutoFit/>
            </a:bodyPr>
            <a:lstStyle/>
            <a:p>
              <a:r>
                <a:rPr lang="cs-CZ" sz="2399" dirty="0"/>
                <a:t>ZÁVISLOST</a:t>
              </a:r>
            </a:p>
          </p:txBody>
        </p:sp>
        <p:sp>
          <p:nvSpPr>
            <p:cNvPr id="22" name="Obdélník 21"/>
            <p:cNvSpPr/>
            <p:nvPr/>
          </p:nvSpPr>
          <p:spPr>
            <a:xfrm>
              <a:off x="5518498" y="2133194"/>
              <a:ext cx="2591613" cy="129580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sz="2399" dirty="0"/>
                <a:t>VÍM, CO JE PRO TEBE NEJLEPŠÍ</a:t>
              </a:r>
            </a:p>
          </p:txBody>
        </p:sp>
      </p:grpSp>
    </p:spTree>
    <p:extLst>
      <p:ext uri="{BB962C8B-B14F-4D97-AF65-F5344CB8AC3E}">
        <p14:creationId xmlns:p14="http://schemas.microsoft.com/office/powerpoint/2010/main" val="73960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2359698" y="479854"/>
          <a:ext cx="8123767" cy="5415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Skupina 15"/>
          <p:cNvGrpSpPr/>
          <p:nvPr/>
        </p:nvGrpSpPr>
        <p:grpSpPr>
          <a:xfrm>
            <a:off x="2278982" y="387436"/>
            <a:ext cx="7955179" cy="6119086"/>
            <a:chOff x="2277988" y="476672"/>
            <a:chExt cx="7651203" cy="6120680"/>
          </a:xfrm>
        </p:grpSpPr>
        <p:cxnSp>
          <p:nvCxnSpPr>
            <p:cNvPr id="10" name="Přímá spojnice se šipkou 9"/>
            <p:cNvCxnSpPr/>
            <p:nvPr/>
          </p:nvCxnSpPr>
          <p:spPr>
            <a:xfrm>
              <a:off x="2710036" y="6597352"/>
              <a:ext cx="6768752" cy="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093671" y="6091890"/>
              <a:ext cx="4835520" cy="461537"/>
            </a:xfrm>
            <a:prstGeom prst="rect">
              <a:avLst/>
            </a:prstGeom>
            <a:noFill/>
            <a:ln>
              <a:noFill/>
            </a:ln>
          </p:spPr>
          <p:txBody>
            <a:bodyPr wrap="none" rtlCol="0" anchor="ctr" anchorCtr="1">
              <a:spAutoFit/>
            </a:bodyPr>
            <a:lstStyle/>
            <a:p>
              <a:r>
                <a:rPr lang="cs-CZ" sz="2399" dirty="0"/>
                <a:t>PACIENT – AUTONOMIE, ZRALOST</a:t>
              </a:r>
            </a:p>
          </p:txBody>
        </p:sp>
        <p:cxnSp>
          <p:nvCxnSpPr>
            <p:cNvPr id="13" name="Přímá spojnice se šipkou 12"/>
            <p:cNvCxnSpPr/>
            <p:nvPr/>
          </p:nvCxnSpPr>
          <p:spPr>
            <a:xfrm flipV="1">
              <a:off x="2277988" y="476672"/>
              <a:ext cx="0" cy="603065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rot="16200000">
              <a:off x="-232754" y="3259851"/>
              <a:ext cx="5516254" cy="443786"/>
            </a:xfrm>
            <a:prstGeom prst="rect">
              <a:avLst/>
            </a:prstGeom>
            <a:noFill/>
            <a:ln>
              <a:noFill/>
            </a:ln>
          </p:spPr>
          <p:txBody>
            <a:bodyPr wrap="none" rtlCol="0" anchor="ctr" anchorCtr="1">
              <a:spAutoFit/>
            </a:bodyPr>
            <a:lstStyle/>
            <a:p>
              <a:r>
                <a:rPr lang="cs-CZ" sz="2399" dirty="0"/>
                <a:t>VZTAHOVÉ CHOVÁNÍ ZDRAVOTNÍKA</a:t>
              </a:r>
            </a:p>
          </p:txBody>
        </p:sp>
      </p:grpSp>
    </p:spTree>
    <p:extLst>
      <p:ext uri="{BB962C8B-B14F-4D97-AF65-F5344CB8AC3E}">
        <p14:creationId xmlns:p14="http://schemas.microsoft.com/office/powerpoint/2010/main" val="82236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na emoce „pečovatel“</a:t>
            </a:r>
          </a:p>
        </p:txBody>
      </p:sp>
      <p:sp>
        <p:nvSpPr>
          <p:cNvPr id="3" name="Zástupný symbol pro obsah 2"/>
          <p:cNvSpPr>
            <a:spLocks noGrp="1"/>
          </p:cNvSpPr>
          <p:nvPr>
            <p:ph idx="1"/>
          </p:nvPr>
        </p:nvSpPr>
        <p:spPr>
          <a:xfrm>
            <a:off x="837981" y="1520204"/>
            <a:ext cx="10512862" cy="5336903"/>
          </a:xfrm>
        </p:spPr>
        <p:txBody>
          <a:bodyPr>
            <a:normAutofit fontScale="55000" lnSpcReduction="20000"/>
          </a:bodyPr>
          <a:lstStyle/>
          <a:p>
            <a:pPr marL="0" indent="0">
              <a:buNone/>
            </a:pPr>
            <a:r>
              <a:rPr lang="cs-CZ" dirty="0"/>
              <a:t>Pro tišitele je nepříjemné až bolestné, když vidí smutek či zlost u druhých.  Negativní emoce považují za nebezpečné a hlavně zbytečné, proto je nutné se jim vyhnout, ideálně je vymazat ze života. Takový zdravotník nejčastěji ignoruje, snižuje nebo přehlíží negativní emoce pacienta. Velmi často se snaží pacienta utišit, uklidnit či rozveselit tím, že odvede pozornost. Např. takto:</a:t>
            </a:r>
          </a:p>
          <a:p>
            <a:r>
              <a:rPr lang="cs-CZ" dirty="0"/>
              <a:t>„To nic není. To bude dobré.“</a:t>
            </a:r>
          </a:p>
          <a:p>
            <a:r>
              <a:rPr lang="cs-CZ" dirty="0"/>
              <a:t> „To nebyla Vaše chyba, udělal/a jste vše, co jste mohl/a. </a:t>
            </a:r>
          </a:p>
          <a:p>
            <a:r>
              <a:rPr lang="cs-CZ" dirty="0"/>
              <a:t>„Nebuďte smutná/ý. Nebojte se. Neplačte.“</a:t>
            </a:r>
          </a:p>
          <a:p>
            <a:r>
              <a:rPr lang="cs-CZ" dirty="0"/>
              <a:t>„Myslete pozitivně, na svoji dceru. </a:t>
            </a:r>
          </a:p>
          <a:p>
            <a:r>
              <a:rPr lang="cs-CZ" dirty="0"/>
              <a:t>„Jiní jsou na tom hůře“</a:t>
            </a:r>
          </a:p>
          <a:p>
            <a:pPr marL="0" indent="0">
              <a:buNone/>
            </a:pPr>
            <a:r>
              <a:rPr lang="cs-CZ" b="1" dirty="0"/>
              <a:t>Jak se cítí pacient?</a:t>
            </a:r>
            <a:r>
              <a:rPr lang="cs-CZ" dirty="0"/>
              <a:t> </a:t>
            </a:r>
          </a:p>
          <a:p>
            <a:r>
              <a:rPr lang="cs-CZ" dirty="0"/>
              <a:t>Jako dítě, jehož emoce jsou ignorované a přehlížené. </a:t>
            </a:r>
          </a:p>
          <a:p>
            <a:r>
              <a:rPr lang="cs-CZ" dirty="0"/>
              <a:t>Bojí se svých emocí a nedůvěřuje jim.</a:t>
            </a:r>
          </a:p>
          <a:p>
            <a:r>
              <a:rPr lang="cs-CZ" dirty="0"/>
              <a:t>Naučí se je potlačovat, nevyjadřovat, dostává se do tzv. „pocitové ilegality“</a:t>
            </a:r>
          </a:p>
          <a:p>
            <a:r>
              <a:rPr lang="cs-CZ" dirty="0"/>
              <a:t>Oddaluje ho to od ostatních, nechce zklamat, selhat, zarmoutit</a:t>
            </a:r>
          </a:p>
          <a:p>
            <a:r>
              <a:rPr lang="cs-CZ" dirty="0"/>
              <a:t>Narušuje to vztahy</a:t>
            </a:r>
          </a:p>
          <a:p>
            <a:r>
              <a:rPr lang="cs-CZ" dirty="0"/>
              <a:t>Snižuje se jeho sebevědomí a sebeúcta</a:t>
            </a:r>
          </a:p>
        </p:txBody>
      </p:sp>
    </p:spTree>
    <p:extLst>
      <p:ext uri="{BB962C8B-B14F-4D97-AF65-F5344CB8AC3E}">
        <p14:creationId xmlns:p14="http://schemas.microsoft.com/office/powerpoint/2010/main" val="37034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na emoce „kritik-paternalista“</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I pro kritika jsou negativní emoce nepříjemné. Dokonce je považují za nebezpečné. Nejčastěji se od svých rodičů naučili, že vyhrůžka a trest jsou nejefektivnější cesty, jak toto nepřijatelné chování vymýtit ze života. Např. takto:</a:t>
            </a:r>
          </a:p>
          <a:p>
            <a:r>
              <a:rPr lang="cs-CZ" dirty="0"/>
              <a:t>„Musíte být statečná/ý. Nesmíte takto přemýšlet.“</a:t>
            </a:r>
          </a:p>
          <a:p>
            <a:r>
              <a:rPr lang="cs-CZ" dirty="0"/>
              <a:t>„Tohle neříkejte nebo za Vámi nebudu chodit. Přestaňte se takto chovat</a:t>
            </a:r>
          </a:p>
          <a:p>
            <a:r>
              <a:rPr lang="cs-CZ" dirty="0"/>
              <a:t>„Už jste velká holka, to musíte zvládnout, nechovejte se tak dětinsky.“</a:t>
            </a:r>
          </a:p>
          <a:p>
            <a:r>
              <a:rPr lang="cs-CZ" dirty="0"/>
              <a:t>„Musíte to brát pozitivně. To se může stát každému, nejste jediný/á na světě.“</a:t>
            </a:r>
          </a:p>
          <a:p>
            <a:pPr marL="0" indent="0">
              <a:buNone/>
            </a:pPr>
            <a:r>
              <a:rPr lang="cs-CZ" b="1" dirty="0"/>
              <a:t>Jak se cítí pacient:</a:t>
            </a:r>
            <a:endParaRPr lang="cs-CZ" dirty="0"/>
          </a:p>
          <a:p>
            <a:r>
              <a:rPr lang="cs-CZ" dirty="0"/>
              <a:t>Pacient se cítí, že s ním něco není v pořádku, když cítí smutek, rozčilení nebo vztek. Cítí se jako dítě, které je moralizované, poučované, vysmívané, znehodnocované </a:t>
            </a:r>
          </a:p>
          <a:p>
            <a:r>
              <a:rPr lang="cs-CZ" dirty="0"/>
              <a:t>Přestane se projevovat, cítí se nepochopený, ponížený, osamocený</a:t>
            </a:r>
          </a:p>
          <a:p>
            <a:r>
              <a:rPr lang="cs-CZ" dirty="0"/>
              <a:t>Stydí se za svoje projevy emocí.</a:t>
            </a:r>
          </a:p>
        </p:txBody>
      </p:sp>
    </p:spTree>
    <p:extLst>
      <p:ext uri="{BB962C8B-B14F-4D97-AF65-F5344CB8AC3E}">
        <p14:creationId xmlns:p14="http://schemas.microsoft.com/office/powerpoint/2010/main" val="425089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na emoce „</a:t>
            </a:r>
            <a:r>
              <a:rPr lang="cs-CZ" dirty="0" err="1"/>
              <a:t>laiser</a:t>
            </a:r>
            <a:r>
              <a:rPr lang="cs-CZ" dirty="0"/>
              <a:t> </a:t>
            </a:r>
            <a:r>
              <a:rPr lang="cs-CZ" dirty="0" err="1"/>
              <a:t>faire</a:t>
            </a:r>
            <a:r>
              <a:rPr lang="cs-CZ" dirty="0"/>
              <a:t>“ </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b="1" dirty="0"/>
              <a:t>Tito zdravotníci </a:t>
            </a:r>
            <a:r>
              <a:rPr lang="cs-CZ" dirty="0"/>
              <a:t>věří, že emoce jsou přirozenou součástí lidského života. Dávají prostor k jejich vyjádření, projevení, nechají na sebe křičet, snaží se vyhovět ve všem pacientům</a:t>
            </a:r>
          </a:p>
          <a:p>
            <a:r>
              <a:rPr lang="cs-CZ" dirty="0"/>
              <a:t>„Jen se vyplakejte, to Vám pomůže.“</a:t>
            </a:r>
          </a:p>
          <a:p>
            <a:r>
              <a:rPr lang="cs-CZ" dirty="0"/>
              <a:t>„Jestli chcete, klidně křičte.“</a:t>
            </a:r>
          </a:p>
          <a:p>
            <a:r>
              <a:rPr lang="cs-CZ" dirty="0"/>
              <a:t>„Ok, ať je po Vašem.“</a:t>
            </a:r>
          </a:p>
          <a:p>
            <a:r>
              <a:rPr lang="cs-CZ" dirty="0"/>
              <a:t>„Mně to nevadí, cokoli chcete dělat, je v pořádku.“</a:t>
            </a:r>
          </a:p>
          <a:p>
            <a:pPr marL="0" indent="0">
              <a:buNone/>
            </a:pPr>
            <a:r>
              <a:rPr lang="cs-CZ" b="1" dirty="0"/>
              <a:t>Jak se cítí pacient:</a:t>
            </a:r>
            <a:endParaRPr lang="cs-CZ" dirty="0"/>
          </a:p>
          <a:p>
            <a:r>
              <a:rPr lang="cs-CZ" dirty="0"/>
              <a:t>Cítí se svobodně ve vyjadřování emocí a projevuje je bez obav, chybí mu ovšem vedení v tom, jak si s některými emocemi poradit. Vyjadřuje svoje emoce správné, ale neřídí je a může přesahovat hranice druhých. </a:t>
            </a:r>
          </a:p>
          <a:p>
            <a:r>
              <a:rPr lang="cs-CZ" dirty="0"/>
              <a:t>Často mu chybí schopnost uklidnit se v případě rozčilení, smutku nebo nazlobení.</a:t>
            </a:r>
          </a:p>
          <a:p>
            <a:r>
              <a:rPr lang="cs-CZ" dirty="0"/>
              <a:t>Požaduje víc, než je reálné pro vyrovnaný vztah, zdravotník je v defenzivě.</a:t>
            </a:r>
          </a:p>
        </p:txBody>
      </p:sp>
    </p:spTree>
    <p:extLst>
      <p:ext uri="{BB962C8B-B14F-4D97-AF65-F5344CB8AC3E}">
        <p14:creationId xmlns:p14="http://schemas.microsoft.com/office/powerpoint/2010/main" val="273197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Autonomie má své hranice - </a:t>
            </a:r>
            <a:r>
              <a:rPr lang="cs-CZ" dirty="0" err="1"/>
              <a:t>pseudoautonomie</a:t>
            </a:r>
            <a:endParaRPr lang="cs-CZ" dirty="0"/>
          </a:p>
        </p:txBody>
      </p:sp>
      <p:sp>
        <p:nvSpPr>
          <p:cNvPr id="3" name="Zástupný symbol pro obsah 2"/>
          <p:cNvSpPr>
            <a:spLocks noGrp="1"/>
          </p:cNvSpPr>
          <p:nvPr>
            <p:ph idx="1"/>
          </p:nvPr>
        </p:nvSpPr>
        <p:spPr/>
        <p:txBody>
          <a:bodyPr>
            <a:normAutofit/>
          </a:bodyPr>
          <a:lstStyle/>
          <a:p>
            <a:r>
              <a:rPr lang="cs-CZ" dirty="0"/>
              <a:t>Autonomie je stav, který má určité přirozené limity</a:t>
            </a:r>
          </a:p>
          <a:p>
            <a:r>
              <a:rPr lang="cs-CZ" dirty="0"/>
              <a:t>Hranice pacientovy autonomie jsou dány mj. tím, kdy by již svým chováním narušoval autonomii někoho jiného, nebo sám sebe poškozoval. </a:t>
            </a:r>
          </a:p>
          <a:p>
            <a:r>
              <a:rPr lang="cs-CZ" dirty="0"/>
              <a:t>Autonomie je však zároveň i procesem, který souvisí se zralostí osobnosti. Nezralá autonomie nebo </a:t>
            </a:r>
            <a:r>
              <a:rPr lang="cs-CZ" dirty="0" err="1"/>
              <a:t>pseudoautonomie</a:t>
            </a:r>
            <a:r>
              <a:rPr lang="cs-CZ" dirty="0"/>
              <a:t> je pak charakteristická právě nedostatečným vnímáním těchto limitů a vede k neadekvátním nárokům a </a:t>
            </a:r>
            <a:r>
              <a:rPr lang="cs-CZ" dirty="0" err="1"/>
              <a:t>pseudokompetenci</a:t>
            </a:r>
            <a:r>
              <a:rPr lang="cs-CZ" dirty="0"/>
              <a:t> (tzv. expertní pacienti apod.). To je situace, kdy pak lehce dojde k vychýlení mocenské rovnováhy, tentokrát více na stranu pacientů. </a:t>
            </a:r>
          </a:p>
        </p:txBody>
      </p:sp>
    </p:spTree>
    <p:extLst>
      <p:ext uri="{BB962C8B-B14F-4D97-AF65-F5344CB8AC3E}">
        <p14:creationId xmlns:p14="http://schemas.microsoft.com/office/powerpoint/2010/main" val="3232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p:txBody>
          <a:bodyPr rtlCol="0"/>
          <a:lstStyle/>
          <a:p>
            <a:r>
              <a:rPr lang="cs-CZ" dirty="0"/>
              <a:t>Zdravotnická psychologie</a:t>
            </a:r>
          </a:p>
        </p:txBody>
      </p:sp>
      <p:sp>
        <p:nvSpPr>
          <p:cNvPr id="14" name="Zástupný symbol pro obsah 13"/>
          <p:cNvSpPr>
            <a:spLocks noGrp="1"/>
          </p:cNvSpPr>
          <p:nvPr>
            <p:ph idx="1"/>
          </p:nvPr>
        </p:nvSpPr>
        <p:spPr/>
        <p:txBody>
          <a:bodyPr rtlCol="0">
            <a:normAutofit fontScale="92500" lnSpcReduction="20000"/>
          </a:bodyPr>
          <a:lstStyle/>
          <a:p>
            <a:pPr marL="0" indent="0">
              <a:buNone/>
            </a:pPr>
            <a:r>
              <a:rPr lang="cs-CZ" sz="3599" dirty="0"/>
              <a:t>= </a:t>
            </a:r>
            <a:r>
              <a:rPr lang="cs-CZ" dirty="0"/>
              <a:t>psychologie zdravotnické činnosti</a:t>
            </a:r>
          </a:p>
          <a:p>
            <a:r>
              <a:rPr lang="cs-CZ" dirty="0"/>
              <a:t>Zabývá se psychologickými vlivy terapeutické a ošetřovatelské činnosti na nemocného</a:t>
            </a:r>
          </a:p>
          <a:p>
            <a:pPr lvl="1"/>
            <a:r>
              <a:rPr lang="cs-CZ" sz="2799" b="1" dirty="0"/>
              <a:t>Vliv léčebného prostředí na nemocného</a:t>
            </a:r>
          </a:p>
          <a:p>
            <a:pPr lvl="1"/>
            <a:r>
              <a:rPr lang="cs-CZ" sz="2799" b="1" dirty="0"/>
              <a:t>Vztah lékař pacient</a:t>
            </a:r>
          </a:p>
          <a:p>
            <a:pPr lvl="1"/>
            <a:r>
              <a:rPr lang="cs-CZ" sz="2799" b="1" dirty="0"/>
              <a:t>Vztah zdravotní sestra pacient</a:t>
            </a:r>
          </a:p>
          <a:p>
            <a:pPr lvl="1"/>
            <a:r>
              <a:rPr lang="cs-CZ" sz="2799" b="1" dirty="0"/>
              <a:t>Vztahy mezi pacienty</a:t>
            </a:r>
          </a:p>
          <a:p>
            <a:pPr lvl="1"/>
            <a:r>
              <a:rPr lang="cs-CZ" sz="2799" b="1" dirty="0"/>
              <a:t>Vztahy mezi zdravotníky</a:t>
            </a:r>
          </a:p>
          <a:p>
            <a:pPr lvl="1"/>
            <a:r>
              <a:rPr lang="cs-CZ" sz="2799" b="1" dirty="0"/>
              <a:t> Osobnostní a psychosociální předpoklady nemoci a léčebných zákroků</a:t>
            </a:r>
          </a:p>
          <a:p>
            <a:pPr lvl="1"/>
            <a:endParaRPr lang="cs-CZ" sz="3199" b="1" dirty="0"/>
          </a:p>
        </p:txBody>
      </p:sp>
    </p:spTree>
    <p:extLst>
      <p:ext uri="{BB962C8B-B14F-4D97-AF65-F5344CB8AC3E}">
        <p14:creationId xmlns:p14="http://schemas.microsoft.com/office/powerpoint/2010/main" val="86707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Opačný pól: nezájem o pacienta a malá podpora</a:t>
            </a:r>
          </a:p>
        </p:txBody>
      </p:sp>
      <p:sp>
        <p:nvSpPr>
          <p:cNvPr id="3" name="Zástupný symbol pro obsah 2"/>
          <p:cNvSpPr>
            <a:spLocks noGrp="1"/>
          </p:cNvSpPr>
          <p:nvPr>
            <p:ph idx="1"/>
          </p:nvPr>
        </p:nvSpPr>
        <p:spPr/>
        <p:txBody>
          <a:bodyPr/>
          <a:lstStyle/>
          <a:p>
            <a:r>
              <a:rPr lang="cs-CZ" dirty="0" err="1"/>
              <a:t>Libertariánský</a:t>
            </a:r>
            <a:r>
              <a:rPr lang="cs-CZ" dirty="0"/>
              <a:t> paternalismus (</a:t>
            </a:r>
            <a:r>
              <a:rPr lang="cs-CZ" dirty="0" err="1"/>
              <a:t>Sunstein</a:t>
            </a:r>
            <a:r>
              <a:rPr lang="cs-CZ" dirty="0"/>
              <a:t> a </a:t>
            </a:r>
            <a:r>
              <a:rPr lang="cs-CZ" dirty="0" err="1"/>
              <a:t>Thaler</a:t>
            </a:r>
            <a:r>
              <a:rPr lang="cs-CZ" dirty="0"/>
              <a:t> – </a:t>
            </a:r>
            <a:r>
              <a:rPr lang="cs-CZ" dirty="0" err="1"/>
              <a:t>Nudge</a:t>
            </a:r>
            <a:r>
              <a:rPr lang="cs-CZ" dirty="0"/>
              <a:t>)</a:t>
            </a:r>
          </a:p>
          <a:p>
            <a:pPr lvl="1"/>
            <a:r>
              <a:rPr lang="cs-CZ" dirty="0"/>
              <a:t>Lidé potřebují postrčit v rozhodnutích, která jsou složitá a nepříliš častá, u kterých nemají rychlou zpětnou vazbu a kde mají potíže převést všechny stránky dané situace do jazyka, kterému lehce porozumí. Nejde o to, rozhodovat za druhého člověka, ale pomoci mu k dobrému rozhodnutí. Postrčení má být jednoduché a má být snadné se mu vyhnout. </a:t>
            </a:r>
          </a:p>
        </p:txBody>
      </p:sp>
    </p:spTree>
    <p:extLst>
      <p:ext uri="{BB962C8B-B14F-4D97-AF65-F5344CB8AC3E}">
        <p14:creationId xmlns:p14="http://schemas.microsoft.com/office/powerpoint/2010/main" val="105367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na emoce „partner“ </a:t>
            </a:r>
          </a:p>
        </p:txBody>
      </p:sp>
      <p:sp>
        <p:nvSpPr>
          <p:cNvPr id="3" name="Zástupný symbol pro obsah 2"/>
          <p:cNvSpPr>
            <a:spLocks noGrp="1"/>
          </p:cNvSpPr>
          <p:nvPr>
            <p:ph idx="1"/>
          </p:nvPr>
        </p:nvSpPr>
        <p:spPr>
          <a:xfrm>
            <a:off x="837981" y="1455826"/>
            <a:ext cx="10512862" cy="5060079"/>
          </a:xfrm>
        </p:spPr>
        <p:txBody>
          <a:bodyPr>
            <a:normAutofit fontScale="62500" lnSpcReduction="20000"/>
          </a:bodyPr>
          <a:lstStyle/>
          <a:p>
            <a:pPr marL="0" indent="0">
              <a:buNone/>
            </a:pPr>
            <a:r>
              <a:rPr lang="cs-CZ" dirty="0"/>
              <a:t>Dokáže rozeznat, o jakou emoci se jedná. Chápe emoce jako příležitost navázat vztah s pacientem. Empaticky naslouchá a snaží se pochopit, co pacient cítí. Pomůže pacientovi emoci pojmenovat. Stanoví hranice a pomůže najít cestu ven. </a:t>
            </a:r>
          </a:p>
          <a:p>
            <a:pPr lvl="1">
              <a:buFont typeface="Wingdings" panose="05000000000000000000" pitchFamily="2" charset="2"/>
              <a:buChar char="§"/>
            </a:pPr>
            <a:r>
              <a:rPr lang="cs-CZ" dirty="0"/>
              <a:t>„Řekněte mi, jak se cítíte. To je samozřejmé, že jste zaskočená, když… a proto je teď dobré zaměřit se na to, co Vám pomůže. Pojďme spolu vymyslet, co by bylo pro Vás teď nejlepší.“</a:t>
            </a:r>
          </a:p>
          <a:p>
            <a:pPr lvl="1">
              <a:buFont typeface="Wingdings" panose="05000000000000000000" pitchFamily="2" charset="2"/>
              <a:buChar char="§"/>
            </a:pPr>
            <a:r>
              <a:rPr lang="cs-CZ" dirty="0"/>
              <a:t>Vím, že jste naštvaný, že ještě nemůžete jít domů, ale není možné, abyste porušoval pravidla nemocničního řádu. Je mi to nepříjemné a mám strach, aby se Vám něco nestalo. </a:t>
            </a:r>
          </a:p>
          <a:p>
            <a:pPr lvl="1">
              <a:buFont typeface="Wingdings" panose="05000000000000000000" pitchFamily="2" charset="2"/>
              <a:buChar char="§"/>
            </a:pPr>
            <a:r>
              <a:rPr lang="cs-CZ" dirty="0"/>
              <a:t>Vím, že jste zoufalá a nešťastná a strašně ráda bych Vám pomohla a přála si, abyste se mohla uzdravit, teď jsem však bezmocná. </a:t>
            </a:r>
          </a:p>
          <a:p>
            <a:pPr marL="0" indent="0">
              <a:buNone/>
            </a:pPr>
            <a:r>
              <a:rPr lang="cs-CZ" b="1" dirty="0"/>
              <a:t>Jak se cítí pacient:</a:t>
            </a:r>
            <a:endParaRPr lang="cs-CZ" dirty="0"/>
          </a:p>
          <a:p>
            <a:r>
              <a:rPr lang="cs-CZ" dirty="0"/>
              <a:t>Pacient chápe, že pociťovat emoce je přirozené a přínosné. Pojmenovává je a tím je uvolňuje a vytváří tak prostor pro racionální uvažování. Pochopí také, že jeho práva končí tam, kde začínají práva druhého člověka a naučí se tedy emoce správně řídit.</a:t>
            </a:r>
          </a:p>
          <a:p>
            <a:r>
              <a:rPr lang="cs-CZ" dirty="0"/>
              <a:t>Zdravé sebevědomí.</a:t>
            </a:r>
          </a:p>
          <a:p>
            <a:r>
              <a:rPr lang="cs-CZ" dirty="0"/>
              <a:t>Schopnost navazovat vyrovnané a upřímné vztahy.</a:t>
            </a:r>
          </a:p>
          <a:p>
            <a:r>
              <a:rPr lang="cs-CZ" dirty="0"/>
              <a:t>Schopnost zpracovat své emoce.</a:t>
            </a:r>
          </a:p>
          <a:p>
            <a:r>
              <a:rPr lang="cs-CZ" dirty="0"/>
              <a:t>Schopnost hledat řešení. </a:t>
            </a:r>
          </a:p>
          <a:p>
            <a:endParaRPr lang="cs-CZ" dirty="0"/>
          </a:p>
        </p:txBody>
      </p:sp>
    </p:spTree>
    <p:extLst>
      <p:ext uri="{BB962C8B-B14F-4D97-AF65-F5344CB8AC3E}">
        <p14:creationId xmlns:p14="http://schemas.microsoft.com/office/powerpoint/2010/main" val="185667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Nadpis 1"/>
          <p:cNvSpPr>
            <a:spLocks noGrp="1"/>
          </p:cNvSpPr>
          <p:nvPr>
            <p:ph type="title"/>
          </p:nvPr>
        </p:nvSpPr>
        <p:spPr>
          <a:xfrm>
            <a:off x="693812" y="163905"/>
            <a:ext cx="9937104" cy="1320456"/>
          </a:xfrm>
        </p:spPr>
        <p:txBody>
          <a:bodyPr>
            <a:normAutofit/>
          </a:bodyPr>
          <a:lstStyle/>
          <a:p>
            <a:r>
              <a:rPr lang="cs-CZ" dirty="0"/>
              <a:t>Přechod od paternalistického k partnerskému přístupu</a:t>
            </a:r>
          </a:p>
        </p:txBody>
      </p:sp>
      <p:sp>
        <p:nvSpPr>
          <p:cNvPr id="192514" name="Zástupný symbol pro text 8"/>
          <p:cNvSpPr>
            <a:spLocks noGrp="1"/>
          </p:cNvSpPr>
          <p:nvPr>
            <p:ph type="body" idx="1"/>
          </p:nvPr>
        </p:nvSpPr>
        <p:spPr>
          <a:xfrm>
            <a:off x="189756" y="1698054"/>
            <a:ext cx="3090057" cy="576112"/>
          </a:xfrm>
        </p:spPr>
        <p:txBody>
          <a:bodyPr/>
          <a:lstStyle/>
          <a:p>
            <a:r>
              <a:rPr lang="cs-CZ" dirty="0"/>
              <a:t>Co očekává zdravotník</a:t>
            </a:r>
          </a:p>
        </p:txBody>
      </p:sp>
      <p:sp>
        <p:nvSpPr>
          <p:cNvPr id="192515" name="Zástupný symbol pro obsah 9"/>
          <p:cNvSpPr>
            <a:spLocks noGrp="1"/>
          </p:cNvSpPr>
          <p:nvPr>
            <p:ph sz="half" idx="2"/>
          </p:nvPr>
        </p:nvSpPr>
        <p:spPr>
          <a:xfrm>
            <a:off x="2346606" y="1794592"/>
            <a:ext cx="3090058" cy="1339501"/>
          </a:xfrm>
        </p:spPr>
        <p:txBody>
          <a:bodyPr>
            <a:normAutofit fontScale="92500" lnSpcReduction="20000"/>
          </a:bodyPr>
          <a:lstStyle/>
          <a:p>
            <a:r>
              <a:rPr lang="cs-CZ" dirty="0"/>
              <a:t>Poslušnost</a:t>
            </a:r>
          </a:p>
          <a:p>
            <a:r>
              <a:rPr lang="cs-CZ" dirty="0" err="1"/>
              <a:t>Submisivitu</a:t>
            </a:r>
            <a:endParaRPr lang="cs-CZ" dirty="0"/>
          </a:p>
          <a:p>
            <a:r>
              <a:rPr lang="cs-CZ" dirty="0"/>
              <a:t>Vděčnost</a:t>
            </a:r>
          </a:p>
          <a:p>
            <a:endParaRPr lang="cs-CZ" dirty="0"/>
          </a:p>
        </p:txBody>
      </p:sp>
      <p:sp>
        <p:nvSpPr>
          <p:cNvPr id="192516" name="Zástupný symbol pro text 10"/>
          <p:cNvSpPr>
            <a:spLocks noGrp="1"/>
          </p:cNvSpPr>
          <p:nvPr>
            <p:ph type="body" sz="quarter" idx="3"/>
          </p:nvPr>
        </p:nvSpPr>
        <p:spPr>
          <a:xfrm>
            <a:off x="8391" y="3134808"/>
            <a:ext cx="3090058" cy="576113"/>
          </a:xfrm>
        </p:spPr>
        <p:txBody>
          <a:bodyPr/>
          <a:lstStyle/>
          <a:p>
            <a:r>
              <a:rPr lang="cs-CZ" dirty="0"/>
              <a:t>Jak vystupuje</a:t>
            </a:r>
          </a:p>
        </p:txBody>
      </p:sp>
      <p:sp>
        <p:nvSpPr>
          <p:cNvPr id="192517" name="Zástupný symbol pro obsah 11"/>
          <p:cNvSpPr>
            <a:spLocks noGrp="1"/>
          </p:cNvSpPr>
          <p:nvPr>
            <p:ph sz="quarter" idx="4"/>
          </p:nvPr>
        </p:nvSpPr>
        <p:spPr>
          <a:xfrm>
            <a:off x="2241988" y="3555273"/>
            <a:ext cx="3090057" cy="3302727"/>
          </a:xfrm>
        </p:spPr>
        <p:txBody>
          <a:bodyPr>
            <a:normAutofit lnSpcReduction="10000"/>
          </a:bodyPr>
          <a:lstStyle/>
          <a:p>
            <a:r>
              <a:rPr lang="cs-CZ" dirty="0"/>
              <a:t>Dominantně</a:t>
            </a:r>
          </a:p>
          <a:p>
            <a:r>
              <a:rPr lang="cs-CZ" dirty="0"/>
              <a:t>Radí, dává příkazy, zakazuje, vyhrožuje, zastrašuje</a:t>
            </a:r>
          </a:p>
          <a:p>
            <a:r>
              <a:rPr lang="cs-CZ" dirty="0"/>
              <a:t>Zodpovědně</a:t>
            </a:r>
          </a:p>
          <a:p>
            <a:r>
              <a:rPr lang="cs-CZ" dirty="0"/>
              <a:t>Jako odborník</a:t>
            </a:r>
          </a:p>
          <a:p>
            <a:r>
              <a:rPr lang="cs-CZ" dirty="0"/>
              <a:t>Všechno ví „vím, co je pro tebe nejlepší“</a:t>
            </a:r>
          </a:p>
        </p:txBody>
      </p:sp>
      <p:grpSp>
        <p:nvGrpSpPr>
          <p:cNvPr id="2" name="Skupina 1"/>
          <p:cNvGrpSpPr/>
          <p:nvPr/>
        </p:nvGrpSpPr>
        <p:grpSpPr>
          <a:xfrm>
            <a:off x="5654789" y="2421200"/>
            <a:ext cx="4772369" cy="3875668"/>
            <a:chOff x="5654789" y="2421200"/>
            <a:chExt cx="4772369" cy="3875668"/>
          </a:xfrm>
        </p:grpSpPr>
        <p:sp>
          <p:nvSpPr>
            <p:cNvPr id="192518" name="TextovéPole 12"/>
            <p:cNvSpPr txBox="1">
              <a:spLocks noChangeArrowheads="1"/>
            </p:cNvSpPr>
            <p:nvPr/>
          </p:nvSpPr>
          <p:spPr bwMode="auto">
            <a:xfrm>
              <a:off x="6599107" y="2421200"/>
              <a:ext cx="1268083" cy="461842"/>
            </a:xfrm>
            <a:prstGeom prst="rect">
              <a:avLst/>
            </a:prstGeom>
            <a:noFill/>
            <a:ln w="9525">
              <a:noFill/>
              <a:miter lim="800000"/>
              <a:headEnd/>
              <a:tailEnd/>
            </a:ln>
          </p:spPr>
          <p:txBody>
            <a:bodyPr wrap="none">
              <a:spAutoFit/>
            </a:bodyPr>
            <a:lstStyle/>
            <a:p>
              <a:r>
                <a:rPr lang="cs-CZ" sz="2399" b="1" dirty="0">
                  <a:solidFill>
                    <a:srgbClr val="FFC000"/>
                  </a:solidFill>
                  <a:latin typeface="Trebuchet MS" pitchFamily="34" charset="0"/>
                </a:rPr>
                <a:t>partner</a:t>
              </a:r>
            </a:p>
          </p:txBody>
        </p:sp>
        <p:sp>
          <p:nvSpPr>
            <p:cNvPr id="192519" name="TextovéPole 13"/>
            <p:cNvSpPr txBox="1">
              <a:spLocks noChangeArrowheads="1"/>
            </p:cNvSpPr>
            <p:nvPr/>
          </p:nvSpPr>
          <p:spPr bwMode="auto">
            <a:xfrm>
              <a:off x="7565643" y="2737032"/>
              <a:ext cx="1525190" cy="461843"/>
            </a:xfrm>
            <a:prstGeom prst="rect">
              <a:avLst/>
            </a:prstGeom>
            <a:noFill/>
            <a:ln w="9525">
              <a:noFill/>
              <a:miter lim="800000"/>
              <a:headEnd/>
              <a:tailEnd/>
            </a:ln>
          </p:spPr>
          <p:txBody>
            <a:bodyPr wrap="none">
              <a:spAutoFit/>
            </a:bodyPr>
            <a:lstStyle/>
            <a:p>
              <a:r>
                <a:rPr lang="cs-CZ" sz="2399" b="1">
                  <a:solidFill>
                    <a:srgbClr val="FFC000"/>
                  </a:solidFill>
                  <a:latin typeface="Trebuchet MS" pitchFamily="34" charset="0"/>
                </a:rPr>
                <a:t>průvodce</a:t>
              </a:r>
            </a:p>
          </p:txBody>
        </p:sp>
        <p:sp>
          <p:nvSpPr>
            <p:cNvPr id="192520" name="TextovéPole 14"/>
            <p:cNvSpPr txBox="1">
              <a:spLocks noChangeArrowheads="1"/>
            </p:cNvSpPr>
            <p:nvPr/>
          </p:nvSpPr>
          <p:spPr bwMode="auto">
            <a:xfrm>
              <a:off x="5913484" y="3281403"/>
              <a:ext cx="1821975" cy="460255"/>
            </a:xfrm>
            <a:prstGeom prst="rect">
              <a:avLst/>
            </a:prstGeom>
            <a:noFill/>
            <a:ln w="9525">
              <a:noFill/>
              <a:miter lim="800000"/>
              <a:headEnd/>
              <a:tailEnd/>
            </a:ln>
          </p:spPr>
          <p:txBody>
            <a:bodyPr wrap="none">
              <a:spAutoFit/>
            </a:bodyPr>
            <a:lstStyle/>
            <a:p>
              <a:r>
                <a:rPr lang="cs-CZ" sz="2399" b="1">
                  <a:solidFill>
                    <a:srgbClr val="FFC000"/>
                  </a:solidFill>
                  <a:latin typeface="Trebuchet MS" pitchFamily="34" charset="0"/>
                </a:rPr>
                <a:t>vede dialog</a:t>
              </a:r>
            </a:p>
          </p:txBody>
        </p:sp>
        <p:sp>
          <p:nvSpPr>
            <p:cNvPr id="192521" name="TextovéPole 15"/>
            <p:cNvSpPr txBox="1">
              <a:spLocks noChangeArrowheads="1"/>
            </p:cNvSpPr>
            <p:nvPr/>
          </p:nvSpPr>
          <p:spPr bwMode="auto">
            <a:xfrm>
              <a:off x="7430739" y="3640083"/>
              <a:ext cx="2837711" cy="461842"/>
            </a:xfrm>
            <a:prstGeom prst="rect">
              <a:avLst/>
            </a:prstGeom>
            <a:noFill/>
            <a:ln w="9525">
              <a:noFill/>
              <a:miter lim="800000"/>
              <a:headEnd/>
              <a:tailEnd/>
            </a:ln>
          </p:spPr>
          <p:txBody>
            <a:bodyPr wrap="none">
              <a:spAutoFit/>
            </a:bodyPr>
            <a:lstStyle/>
            <a:p>
              <a:r>
                <a:rPr lang="cs-CZ" sz="2399" b="1" dirty="0">
                  <a:solidFill>
                    <a:srgbClr val="FFC000"/>
                  </a:solidFill>
                  <a:latin typeface="Trebuchet MS" pitchFamily="34" charset="0"/>
                </a:rPr>
                <a:t>ptá se a poslouchá</a:t>
              </a:r>
            </a:p>
          </p:txBody>
        </p:sp>
        <p:sp>
          <p:nvSpPr>
            <p:cNvPr id="192522" name="TextovéPole 16"/>
            <p:cNvSpPr txBox="1">
              <a:spLocks noChangeArrowheads="1"/>
            </p:cNvSpPr>
            <p:nvPr/>
          </p:nvSpPr>
          <p:spPr bwMode="auto">
            <a:xfrm>
              <a:off x="5786519" y="4414583"/>
              <a:ext cx="4510500" cy="460255"/>
            </a:xfrm>
            <a:prstGeom prst="rect">
              <a:avLst/>
            </a:prstGeom>
            <a:noFill/>
            <a:ln w="9525">
              <a:noFill/>
              <a:miter lim="800000"/>
              <a:headEnd/>
              <a:tailEnd/>
            </a:ln>
          </p:spPr>
          <p:txBody>
            <a:bodyPr wrap="none">
              <a:spAutoFit/>
            </a:bodyPr>
            <a:lstStyle/>
            <a:p>
              <a:r>
                <a:rPr lang="cs-CZ" sz="2399" b="1">
                  <a:solidFill>
                    <a:srgbClr val="FFC000"/>
                  </a:solidFill>
                  <a:latin typeface="Trebuchet MS" pitchFamily="34" charset="0"/>
                </a:rPr>
                <a:t>ukazuje cesty, benefity, rizika</a:t>
              </a:r>
            </a:p>
          </p:txBody>
        </p:sp>
        <p:sp>
          <p:nvSpPr>
            <p:cNvPr id="192523" name="TextovéPole 17"/>
            <p:cNvSpPr txBox="1">
              <a:spLocks noChangeArrowheads="1"/>
            </p:cNvSpPr>
            <p:nvPr/>
          </p:nvSpPr>
          <p:spPr bwMode="auto">
            <a:xfrm>
              <a:off x="7662455" y="5003391"/>
              <a:ext cx="2220335" cy="461843"/>
            </a:xfrm>
            <a:prstGeom prst="rect">
              <a:avLst/>
            </a:prstGeom>
            <a:noFill/>
            <a:ln w="9525">
              <a:noFill/>
              <a:miter lim="800000"/>
              <a:headEnd/>
              <a:tailEnd/>
            </a:ln>
          </p:spPr>
          <p:txBody>
            <a:bodyPr wrap="none">
              <a:spAutoFit/>
            </a:bodyPr>
            <a:lstStyle/>
            <a:p>
              <a:r>
                <a:rPr lang="cs-CZ" sz="2399" b="1">
                  <a:solidFill>
                    <a:srgbClr val="FFC000"/>
                  </a:solidFill>
                  <a:latin typeface="Trebuchet MS" pitchFamily="34" charset="0"/>
                </a:rPr>
                <a:t>zplnomocňuje</a:t>
              </a:r>
            </a:p>
          </p:txBody>
        </p:sp>
        <p:sp>
          <p:nvSpPr>
            <p:cNvPr id="192524" name="TextovéPole 18"/>
            <p:cNvSpPr txBox="1">
              <a:spLocks noChangeArrowheads="1"/>
            </p:cNvSpPr>
            <p:nvPr/>
          </p:nvSpPr>
          <p:spPr bwMode="auto">
            <a:xfrm>
              <a:off x="5654789" y="5835025"/>
              <a:ext cx="4772369" cy="461843"/>
            </a:xfrm>
            <a:prstGeom prst="rect">
              <a:avLst/>
            </a:prstGeom>
            <a:noFill/>
            <a:ln w="9525">
              <a:noFill/>
              <a:miter lim="800000"/>
              <a:headEnd/>
              <a:tailEnd/>
            </a:ln>
          </p:spPr>
          <p:txBody>
            <a:bodyPr wrap="none">
              <a:spAutoFit/>
            </a:bodyPr>
            <a:lstStyle/>
            <a:p>
              <a:r>
                <a:rPr lang="cs-CZ" sz="2399" b="1">
                  <a:solidFill>
                    <a:srgbClr val="FFC000"/>
                  </a:solidFill>
                  <a:latin typeface="Trebuchet MS" pitchFamily="34" charset="0"/>
                </a:rPr>
                <a:t>„ty víš, co je pro tebe nejlepší“</a:t>
              </a:r>
            </a:p>
          </p:txBody>
        </p:sp>
      </p:grpSp>
    </p:spTree>
    <p:extLst>
      <p:ext uri="{BB962C8B-B14F-4D97-AF65-F5344CB8AC3E}">
        <p14:creationId xmlns:p14="http://schemas.microsoft.com/office/powerpoint/2010/main" val="24323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5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5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51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51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51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51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build="p"/>
      <p:bldP spid="192515" grpId="0" build="p"/>
      <p:bldP spid="192516" grpId="0" build="p"/>
      <p:bldP spid="19251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Kdy nelze uplatňovat partnerský model</a:t>
            </a:r>
          </a:p>
        </p:txBody>
      </p:sp>
      <p:sp>
        <p:nvSpPr>
          <p:cNvPr id="3" name="Zástupný symbol pro obsah 2"/>
          <p:cNvSpPr>
            <a:spLocks noGrp="1"/>
          </p:cNvSpPr>
          <p:nvPr>
            <p:ph idx="1"/>
          </p:nvPr>
        </p:nvSpPr>
        <p:spPr/>
        <p:txBody>
          <a:bodyPr>
            <a:normAutofit fontScale="92500" lnSpcReduction="10000"/>
          </a:bodyPr>
          <a:lstStyle/>
          <a:p>
            <a:r>
              <a:rPr lang="cs-CZ" dirty="0"/>
              <a:t>Tam, kde </a:t>
            </a:r>
            <a:r>
              <a:rPr lang="cs-CZ" b="1" dirty="0"/>
              <a:t>sám pacient </a:t>
            </a:r>
            <a:r>
              <a:rPr lang="cs-CZ" dirty="0"/>
              <a:t>jinou možnost nepřipouští </a:t>
            </a:r>
          </a:p>
          <a:p>
            <a:pPr lvl="1"/>
            <a:r>
              <a:rPr lang="cs-CZ" dirty="0"/>
              <a:t>u psychicky nevyzrálých jedinců, pasivních a závislých, u nichž nejde o pouhou reaktivní regresi, </a:t>
            </a:r>
          </a:p>
          <a:p>
            <a:pPr lvl="1"/>
            <a:r>
              <a:rPr lang="cs-CZ" i="1" dirty="0"/>
              <a:t>u dětí</a:t>
            </a:r>
            <a:r>
              <a:rPr lang="cs-CZ" dirty="0"/>
              <a:t> předškolního a raného školního věku, kdy odpovídá dosažené míře zralosti, ale ani pak nepřiměřeně </a:t>
            </a:r>
            <a:r>
              <a:rPr lang="cs-CZ" dirty="0" err="1"/>
              <a:t>neinfantilizujeme</a:t>
            </a:r>
            <a:r>
              <a:rPr lang="cs-CZ" dirty="0"/>
              <a:t>, </a:t>
            </a:r>
          </a:p>
          <a:p>
            <a:pPr lvl="1"/>
            <a:r>
              <a:rPr lang="cs-CZ" dirty="0"/>
              <a:t>při kvantitativních i kvalitativních poruchách vědomí (včetně narkózy),</a:t>
            </a:r>
          </a:p>
          <a:p>
            <a:pPr lvl="1"/>
            <a:r>
              <a:rPr lang="cs-CZ" dirty="0"/>
              <a:t>v psychotických stavech, </a:t>
            </a:r>
          </a:p>
          <a:p>
            <a:pPr lvl="1"/>
            <a:r>
              <a:rPr lang="cs-CZ" dirty="0"/>
              <a:t>při hlubší demenci apod. </a:t>
            </a:r>
          </a:p>
          <a:p>
            <a:pPr lvl="1"/>
            <a:endParaRPr lang="cs-CZ" dirty="0"/>
          </a:p>
          <a:p>
            <a:pPr lvl="1"/>
            <a:r>
              <a:rPr lang="cs-CZ" dirty="0"/>
              <a:t>Nejsou schopni – příliš mnoho odborných informací, oslabeni nemocí</a:t>
            </a:r>
          </a:p>
          <a:p>
            <a:pPr lvl="1"/>
            <a:r>
              <a:rPr lang="cs-CZ" dirty="0"/>
              <a:t>Nejsou ochotni „Lidé chtějí více pomoci od svých potíží než svou autonomii“, podstata vztahu je vždy asymetrická (odborná asymetrie, vztahová symetrie)</a:t>
            </a:r>
          </a:p>
          <a:p>
            <a:pPr lvl="1"/>
            <a:endParaRPr lang="cs-CZ" dirty="0"/>
          </a:p>
        </p:txBody>
      </p:sp>
    </p:spTree>
    <p:extLst>
      <p:ext uri="{BB962C8B-B14F-4D97-AF65-F5344CB8AC3E}">
        <p14:creationId xmlns:p14="http://schemas.microsoft.com/office/powerpoint/2010/main" val="348695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PCA versus PCC</a:t>
            </a:r>
            <a:endParaRPr lang="cs-CZ" dirty="0"/>
          </a:p>
        </p:txBody>
      </p:sp>
      <p:sp>
        <p:nvSpPr>
          <p:cNvPr id="4" name="Zástupný symbol pro text 3"/>
          <p:cNvSpPr>
            <a:spLocks noGrp="1"/>
          </p:cNvSpPr>
          <p:nvPr>
            <p:ph type="body" idx="1"/>
          </p:nvPr>
        </p:nvSpPr>
        <p:spPr/>
        <p:txBody>
          <a:bodyPr/>
          <a:lstStyle/>
          <a:p>
            <a:r>
              <a:rPr lang="cs-CZ" dirty="0" smtClean="0"/>
              <a:t>Principy PCA – C. R. </a:t>
            </a:r>
            <a:r>
              <a:rPr lang="cs-CZ" dirty="0" err="1" smtClean="0"/>
              <a:t>Rogers</a:t>
            </a:r>
            <a:endParaRPr lang="cs-CZ" dirty="0"/>
          </a:p>
        </p:txBody>
      </p:sp>
      <p:sp>
        <p:nvSpPr>
          <p:cNvPr id="5" name="Zástupný symbol pro obsah 4"/>
          <p:cNvSpPr>
            <a:spLocks noGrp="1"/>
          </p:cNvSpPr>
          <p:nvPr>
            <p:ph sz="half" idx="2"/>
          </p:nvPr>
        </p:nvSpPr>
        <p:spPr/>
        <p:txBody>
          <a:bodyPr/>
          <a:lstStyle/>
          <a:p>
            <a:r>
              <a:rPr lang="cs-CZ" dirty="0" err="1" smtClean="0"/>
              <a:t>Kongruence</a:t>
            </a:r>
            <a:r>
              <a:rPr lang="cs-CZ" dirty="0" smtClean="0"/>
              <a:t>, opravdovost, autentičnost – soulad vnitřního prožívání a chování jedince, přijetí sebe sama</a:t>
            </a:r>
          </a:p>
          <a:p>
            <a:r>
              <a:rPr lang="cs-CZ" dirty="0" smtClean="0"/>
              <a:t>Bezpodmínečné pozitivní přijetí osoby – bez hodnocení</a:t>
            </a:r>
          </a:p>
          <a:p>
            <a:r>
              <a:rPr lang="cs-CZ" dirty="0" smtClean="0"/>
              <a:t>Empatie – schopnost vstoupit do percepčního světa druhých</a:t>
            </a:r>
            <a:endParaRPr lang="cs-CZ" dirty="0"/>
          </a:p>
        </p:txBody>
      </p:sp>
      <p:sp>
        <p:nvSpPr>
          <p:cNvPr id="6" name="Zástupný symbol pro text 5"/>
          <p:cNvSpPr>
            <a:spLocks noGrp="1"/>
          </p:cNvSpPr>
          <p:nvPr>
            <p:ph type="body" sz="quarter" idx="3"/>
          </p:nvPr>
        </p:nvSpPr>
        <p:spPr/>
        <p:txBody>
          <a:bodyPr/>
          <a:lstStyle/>
          <a:p>
            <a:r>
              <a:rPr lang="cs-CZ" dirty="0" smtClean="0"/>
              <a:t>Principy PCC – M. a E. </a:t>
            </a:r>
            <a:r>
              <a:rPr lang="cs-CZ" dirty="0" err="1" smtClean="0"/>
              <a:t>Balintovi</a:t>
            </a:r>
            <a:endParaRPr lang="cs-CZ" dirty="0"/>
          </a:p>
        </p:txBody>
      </p:sp>
      <p:sp>
        <p:nvSpPr>
          <p:cNvPr id="7" name="Zástupný symbol pro obsah 6"/>
          <p:cNvSpPr>
            <a:spLocks noGrp="1"/>
          </p:cNvSpPr>
          <p:nvPr>
            <p:ph sz="quarter" idx="4"/>
          </p:nvPr>
        </p:nvSpPr>
        <p:spPr/>
        <p:txBody>
          <a:bodyPr>
            <a:normAutofit fontScale="92500" lnSpcReduction="20000"/>
          </a:bodyPr>
          <a:lstStyle/>
          <a:p>
            <a:r>
              <a:rPr lang="cs-CZ" dirty="0" smtClean="0"/>
              <a:t>Biopsychosociální perspektiva „být zodpovědný za nemedicínské aspekty problémů (</a:t>
            </a:r>
            <a:r>
              <a:rPr lang="cs-CZ" dirty="0" err="1" smtClean="0"/>
              <a:t>Grol</a:t>
            </a:r>
            <a:r>
              <a:rPr lang="cs-CZ" dirty="0" smtClean="0"/>
              <a:t>, 1990), skrytá agenda (</a:t>
            </a:r>
            <a:r>
              <a:rPr lang="cs-CZ" dirty="0" err="1" smtClean="0"/>
              <a:t>Lipkin</a:t>
            </a:r>
            <a:r>
              <a:rPr lang="cs-CZ" dirty="0" smtClean="0"/>
              <a:t>, 1984)</a:t>
            </a:r>
          </a:p>
          <a:p>
            <a:r>
              <a:rPr lang="cs-CZ" dirty="0" smtClean="0"/>
              <a:t>Pacient jako „osoba“ – životní zkušenosti pacienta, přenos</a:t>
            </a:r>
          </a:p>
          <a:p>
            <a:r>
              <a:rPr lang="cs-CZ" dirty="0" smtClean="0"/>
              <a:t>Sdílení moci a odpovědnosti „pacient jako odborník na svou nemoc“</a:t>
            </a:r>
          </a:p>
          <a:p>
            <a:r>
              <a:rPr lang="cs-CZ" dirty="0" smtClean="0"/>
              <a:t>Terapeutická aliance (zdravotník jako droga)</a:t>
            </a:r>
          </a:p>
          <a:p>
            <a:r>
              <a:rPr lang="cs-CZ" dirty="0" smtClean="0"/>
              <a:t>Zdravotník jako „osoba“, protipřenos</a:t>
            </a:r>
          </a:p>
          <a:p>
            <a:endParaRPr lang="cs-CZ" dirty="0" smtClean="0"/>
          </a:p>
          <a:p>
            <a:endParaRPr lang="cs-CZ" dirty="0"/>
          </a:p>
        </p:txBody>
      </p:sp>
    </p:spTree>
    <p:extLst>
      <p:ext uri="{BB962C8B-B14F-4D97-AF65-F5344CB8AC3E}">
        <p14:creationId xmlns:p14="http://schemas.microsoft.com/office/powerpoint/2010/main" val="383470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33772" y="-684226"/>
            <a:ext cx="10157354" cy="1397000"/>
          </a:xfrm>
        </p:spPr>
        <p:txBody>
          <a:bodyPr/>
          <a:lstStyle/>
          <a:p>
            <a:r>
              <a:rPr lang="cs-CZ" dirty="0" smtClean="0"/>
              <a:t>Typické znaky PCA a PCC</a:t>
            </a:r>
            <a:endParaRPr lang="cs-CZ" dirty="0"/>
          </a:p>
        </p:txBody>
      </p:sp>
      <p:sp>
        <p:nvSpPr>
          <p:cNvPr id="8" name="Zástupný symbol pro obsah 7"/>
          <p:cNvSpPr>
            <a:spLocks noGrp="1"/>
          </p:cNvSpPr>
          <p:nvPr>
            <p:ph idx="1"/>
          </p:nvPr>
        </p:nvSpPr>
        <p:spPr>
          <a:xfrm>
            <a:off x="189756" y="692696"/>
            <a:ext cx="10157354" cy="5039568"/>
          </a:xfrm>
        </p:spPr>
        <p:txBody>
          <a:bodyPr>
            <a:noAutofit/>
          </a:bodyPr>
          <a:lstStyle/>
          <a:p>
            <a:r>
              <a:rPr lang="cs-CZ" sz="1600" b="1" dirty="0"/>
              <a:t>Empatie</a:t>
            </a:r>
            <a:r>
              <a:rPr lang="cs-CZ" sz="1600" dirty="0"/>
              <a:t> znamená vstoupit do světa pacienta, „vidět svět jeho očima“, „chodit v jeho botách“, a zahrnuje podtémata </a:t>
            </a:r>
            <a:r>
              <a:rPr lang="cs-CZ" sz="1600" dirty="0" smtClean="0"/>
              <a:t>jako </a:t>
            </a:r>
            <a:r>
              <a:rPr lang="cs-CZ" sz="1600" dirty="0"/>
              <a:t>emocionální podpora a porozumění. </a:t>
            </a:r>
            <a:endParaRPr lang="cs-CZ" sz="1600" dirty="0" smtClean="0"/>
          </a:p>
          <a:p>
            <a:r>
              <a:rPr lang="cs-CZ" sz="1600" b="1" dirty="0" smtClean="0"/>
              <a:t>Respekt</a:t>
            </a:r>
            <a:r>
              <a:rPr lang="cs-CZ" sz="1600" dirty="0" smtClean="0"/>
              <a:t> </a:t>
            </a:r>
            <a:r>
              <a:rPr lang="cs-CZ" sz="1600" dirty="0"/>
              <a:t>je vnímán jako respektování </a:t>
            </a:r>
            <a:r>
              <a:rPr lang="cs-CZ" sz="1600" dirty="0" smtClean="0"/>
              <a:t>pacientových </a:t>
            </a:r>
            <a:r>
              <a:rPr lang="cs-CZ" sz="1600" dirty="0"/>
              <a:t>přesvědčení, </a:t>
            </a:r>
            <a:r>
              <a:rPr lang="cs-CZ" sz="1600" dirty="0" smtClean="0"/>
              <a:t>hodnot </a:t>
            </a:r>
            <a:r>
              <a:rPr lang="cs-CZ" sz="1600" dirty="0"/>
              <a:t>a </a:t>
            </a:r>
            <a:r>
              <a:rPr lang="cs-CZ" sz="1600" dirty="0" smtClean="0"/>
              <a:t>voleb, </a:t>
            </a:r>
            <a:r>
              <a:rPr lang="cs-CZ" sz="1600" dirty="0"/>
              <a:t>rovněž podporování důstojnosti. </a:t>
            </a:r>
            <a:endParaRPr lang="cs-CZ" sz="1600" dirty="0" smtClean="0"/>
          </a:p>
          <a:p>
            <a:r>
              <a:rPr lang="cs-CZ" sz="1600" b="1" dirty="0" smtClean="0"/>
              <a:t>Zapojení</a:t>
            </a:r>
            <a:r>
              <a:rPr lang="cs-CZ" sz="1600" dirty="0" smtClean="0"/>
              <a:t> </a:t>
            </a:r>
            <a:r>
              <a:rPr lang="cs-CZ" sz="1600" dirty="0"/>
              <a:t>je vnímáno, jako dát </a:t>
            </a:r>
            <a:r>
              <a:rPr lang="cs-CZ" sz="1600" dirty="0" smtClean="0"/>
              <a:t>pacientovi </a:t>
            </a:r>
            <a:r>
              <a:rPr lang="cs-CZ" sz="1600" dirty="0"/>
              <a:t>či osobě čas, a to nejen objektivní, ale také subjektivní ve smyslu „být přítomný a angažovaný“. </a:t>
            </a:r>
          </a:p>
          <a:p>
            <a:r>
              <a:rPr lang="cs-CZ" sz="1600" b="1" dirty="0" smtClean="0"/>
              <a:t>Vztah</a:t>
            </a:r>
            <a:r>
              <a:rPr lang="cs-CZ" sz="1600" b="1" dirty="0"/>
              <a:t>.</a:t>
            </a:r>
            <a:r>
              <a:rPr lang="cs-CZ" sz="1600" dirty="0"/>
              <a:t> Toto téma zahrnuje subtémata jako partnerství, vzájemnou důvěru, terapeutický vztah. </a:t>
            </a:r>
            <a:endParaRPr lang="cs-CZ" sz="1600" dirty="0" smtClean="0"/>
          </a:p>
          <a:p>
            <a:r>
              <a:rPr lang="cs-CZ" sz="1600" b="1" dirty="0" smtClean="0"/>
              <a:t>Komunikace </a:t>
            </a:r>
            <a:r>
              <a:rPr lang="cs-CZ" sz="1600" dirty="0"/>
              <a:t>je vnímána jako oboustranná interakce mezi zdravotníkem a pacientem, kde informace jsou předávány a sdíleny. </a:t>
            </a:r>
            <a:endParaRPr lang="cs-CZ" sz="1600" dirty="0" smtClean="0"/>
          </a:p>
          <a:p>
            <a:r>
              <a:rPr lang="cs-CZ" sz="1600" b="1" dirty="0" smtClean="0"/>
              <a:t>Sdílené </a:t>
            </a:r>
            <a:r>
              <a:rPr lang="cs-CZ" sz="1600" b="1" dirty="0"/>
              <a:t>rozhodování</a:t>
            </a:r>
            <a:r>
              <a:rPr lang="cs-CZ" sz="1600" dirty="0"/>
              <a:t> znamená, že pacient je aktivní osobou v procesu léčení. Toto téma často zahrnuje zmocnění, autonomii, účast v léčebném </a:t>
            </a:r>
            <a:r>
              <a:rPr lang="cs-CZ" sz="1600" dirty="0" smtClean="0"/>
              <a:t>procesu</a:t>
            </a:r>
          </a:p>
          <a:p>
            <a:r>
              <a:rPr lang="cs-CZ" sz="1600" b="1" dirty="0"/>
              <a:t>Holistický přístup. </a:t>
            </a:r>
            <a:r>
              <a:rPr lang="cs-CZ" sz="1600" dirty="0"/>
              <a:t>Toto téma zahrnuje následující subtémata: biopsychosociální přístup, nelékařské problémy jsou považovány za relevantní, kontext pacienta má vliv. </a:t>
            </a:r>
            <a:endParaRPr lang="cs-CZ" sz="1600" dirty="0" smtClean="0"/>
          </a:p>
          <a:p>
            <a:r>
              <a:rPr lang="cs-CZ" sz="1600" b="1" dirty="0" smtClean="0"/>
              <a:t>Individuální </a:t>
            </a:r>
            <a:r>
              <a:rPr lang="cs-CZ" sz="1600" b="1" dirty="0"/>
              <a:t>přístup </a:t>
            </a:r>
            <a:r>
              <a:rPr lang="cs-CZ" sz="1600" dirty="0"/>
              <a:t>zahrnuje přistupovat k pacientovi jako k jedinečné bytosti, s respektem k jeho jedinečnému životu </a:t>
            </a:r>
            <a:endParaRPr lang="cs-CZ" sz="1600" dirty="0" smtClean="0"/>
          </a:p>
          <a:p>
            <a:r>
              <a:rPr lang="cs-CZ" sz="1600" b="1" dirty="0" smtClean="0"/>
              <a:t>Koordinovaná </a:t>
            </a:r>
            <a:r>
              <a:rPr lang="cs-CZ" sz="1600" b="1" dirty="0"/>
              <a:t>péče </a:t>
            </a:r>
            <a:r>
              <a:rPr lang="cs-CZ" sz="1600" dirty="0"/>
              <a:t>znamená, že péče je koordinována napříč zdravotníky, institucemi a času. Téma zahrnuje subtémata jako je koordinace napříč zdravotnickým systémem, mezioborová spolupráce, koordinace času. </a:t>
            </a:r>
          </a:p>
        </p:txBody>
      </p:sp>
    </p:spTree>
    <p:extLst>
      <p:ext uri="{BB962C8B-B14F-4D97-AF65-F5344CB8AC3E}">
        <p14:creationId xmlns:p14="http://schemas.microsoft.com/office/powerpoint/2010/main" val="333420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1764" y="3432865"/>
            <a:ext cx="9334771" cy="1930400"/>
          </a:xfrm>
        </p:spPr>
        <p:txBody>
          <a:bodyPr>
            <a:normAutofit fontScale="90000"/>
          </a:bodyPr>
          <a:lstStyle/>
          <a:p>
            <a:r>
              <a:rPr lang="cs-CZ" sz="4900" b="1" dirty="0"/>
              <a:t>Partnerský model</a:t>
            </a:r>
            <a:r>
              <a:rPr lang="cs-CZ" sz="4900" dirty="0"/>
              <a:t>, v němž zdravotník i pacient otevřeně komunikují jako svébytné svobodné lidské bytosti</a:t>
            </a:r>
            <a:r>
              <a:rPr lang="cs-CZ" dirty="0"/>
              <a:t>.</a:t>
            </a:r>
            <a:br>
              <a:rPr lang="cs-CZ" dirty="0"/>
            </a:br>
            <a:r>
              <a:rPr lang="cs-CZ" dirty="0"/>
              <a:t>2. cvičení: </a:t>
            </a:r>
            <a:r>
              <a:rPr lang="cs-CZ" dirty="0">
                <a:latin typeface="icon-small" pitchFamily="2" charset="0"/>
              </a:rPr>
              <a:t></a:t>
            </a:r>
            <a:r>
              <a:rPr lang="cs-CZ" dirty="0"/>
              <a:t> </a:t>
            </a:r>
            <a:br>
              <a:rPr lang="cs-CZ" dirty="0"/>
            </a:b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162882"/>
            <a:ext cx="5381967" cy="321873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8451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nice se šipkou 6"/>
          <p:cNvCxnSpPr/>
          <p:nvPr/>
        </p:nvCxnSpPr>
        <p:spPr>
          <a:xfrm flipV="1">
            <a:off x="2926060" y="1124744"/>
            <a:ext cx="0" cy="4752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V="1">
            <a:off x="2926060" y="5805264"/>
            <a:ext cx="5616624"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621804" y="709245"/>
            <a:ext cx="2154757" cy="1200329"/>
          </a:xfrm>
          <a:prstGeom prst="rect">
            <a:avLst/>
          </a:prstGeom>
          <a:noFill/>
        </p:spPr>
        <p:txBody>
          <a:bodyPr wrap="none" rtlCol="0">
            <a:spAutoFit/>
          </a:bodyPr>
          <a:lstStyle/>
          <a:p>
            <a:r>
              <a:rPr lang="cs-CZ" dirty="0"/>
              <a:t>Zdravotník</a:t>
            </a:r>
          </a:p>
          <a:p>
            <a:r>
              <a:rPr lang="cs-CZ" dirty="0"/>
              <a:t>Výhra-prohra</a:t>
            </a:r>
          </a:p>
          <a:p>
            <a:r>
              <a:rPr lang="cs-CZ" dirty="0"/>
              <a:t>paternalista</a:t>
            </a:r>
          </a:p>
        </p:txBody>
      </p:sp>
      <p:sp>
        <p:nvSpPr>
          <p:cNvPr id="11" name="TextovéPole 10"/>
          <p:cNvSpPr txBox="1"/>
          <p:nvPr/>
        </p:nvSpPr>
        <p:spPr>
          <a:xfrm>
            <a:off x="8817643" y="5122338"/>
            <a:ext cx="2959465" cy="1569660"/>
          </a:xfrm>
          <a:prstGeom prst="rect">
            <a:avLst/>
          </a:prstGeom>
          <a:noFill/>
        </p:spPr>
        <p:txBody>
          <a:bodyPr wrap="none" rtlCol="0">
            <a:spAutoFit/>
          </a:bodyPr>
          <a:lstStyle/>
          <a:p>
            <a:r>
              <a:rPr lang="cs-CZ" dirty="0"/>
              <a:t>Pacient</a:t>
            </a:r>
          </a:p>
          <a:p>
            <a:r>
              <a:rPr lang="cs-CZ" dirty="0"/>
              <a:t>Výhra-prohra</a:t>
            </a:r>
          </a:p>
          <a:p>
            <a:r>
              <a:rPr lang="cs-CZ" dirty="0" err="1"/>
              <a:t>Laisser-faire</a:t>
            </a:r>
            <a:r>
              <a:rPr lang="cs-CZ" dirty="0"/>
              <a:t>, </a:t>
            </a:r>
          </a:p>
          <a:p>
            <a:r>
              <a:rPr lang="cs-CZ" dirty="0" err="1"/>
              <a:t>pseudoautonomie</a:t>
            </a:r>
            <a:endParaRPr lang="cs-CZ" dirty="0"/>
          </a:p>
        </p:txBody>
      </p:sp>
      <p:sp>
        <p:nvSpPr>
          <p:cNvPr id="12" name="TextovéPole 11"/>
          <p:cNvSpPr txBox="1"/>
          <p:nvPr/>
        </p:nvSpPr>
        <p:spPr>
          <a:xfrm>
            <a:off x="771303" y="5841268"/>
            <a:ext cx="2585964" cy="830997"/>
          </a:xfrm>
          <a:prstGeom prst="rect">
            <a:avLst/>
          </a:prstGeom>
          <a:noFill/>
        </p:spPr>
        <p:txBody>
          <a:bodyPr wrap="none" rtlCol="0">
            <a:spAutoFit/>
          </a:bodyPr>
          <a:lstStyle/>
          <a:p>
            <a:r>
              <a:rPr lang="cs-CZ" dirty="0"/>
              <a:t>Prohra-prohra</a:t>
            </a:r>
          </a:p>
          <a:p>
            <a:r>
              <a:rPr lang="cs-CZ" dirty="0"/>
              <a:t>Negativní reverz</a:t>
            </a:r>
          </a:p>
        </p:txBody>
      </p:sp>
      <p:sp>
        <p:nvSpPr>
          <p:cNvPr id="13" name="TextovéPole 12"/>
          <p:cNvSpPr txBox="1"/>
          <p:nvPr/>
        </p:nvSpPr>
        <p:spPr>
          <a:xfrm>
            <a:off x="7246540" y="836712"/>
            <a:ext cx="3203121" cy="1200329"/>
          </a:xfrm>
          <a:prstGeom prst="rect">
            <a:avLst/>
          </a:prstGeom>
          <a:noFill/>
        </p:spPr>
        <p:txBody>
          <a:bodyPr wrap="none" rtlCol="0">
            <a:spAutoFit/>
          </a:bodyPr>
          <a:lstStyle/>
          <a:p>
            <a:r>
              <a:rPr lang="cs-CZ" dirty="0"/>
              <a:t>Výhra-výhra</a:t>
            </a:r>
          </a:p>
          <a:p>
            <a:r>
              <a:rPr lang="cs-CZ" dirty="0"/>
              <a:t>Partnerství</a:t>
            </a:r>
          </a:p>
          <a:p>
            <a:r>
              <a:rPr lang="cs-CZ" dirty="0"/>
              <a:t>Sdílené </a:t>
            </a:r>
            <a:r>
              <a:rPr lang="cs-CZ" dirty="0" smtClean="0"/>
              <a:t>rozhodování</a:t>
            </a:r>
            <a:endParaRPr lang="cs-CZ" dirty="0"/>
          </a:p>
        </p:txBody>
      </p:sp>
      <p:sp>
        <p:nvSpPr>
          <p:cNvPr id="14" name="Ovál 13"/>
          <p:cNvSpPr/>
          <p:nvPr/>
        </p:nvSpPr>
        <p:spPr>
          <a:xfrm rot="19520551">
            <a:off x="4850623" y="1433779"/>
            <a:ext cx="4248472" cy="2016224"/>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p:cNvSpPr txBox="1"/>
          <p:nvPr/>
        </p:nvSpPr>
        <p:spPr>
          <a:xfrm>
            <a:off x="5163330" y="3501008"/>
            <a:ext cx="1830950" cy="461665"/>
          </a:xfrm>
          <a:prstGeom prst="rect">
            <a:avLst/>
          </a:prstGeom>
          <a:noFill/>
        </p:spPr>
        <p:txBody>
          <a:bodyPr wrap="none" rtlCol="0">
            <a:spAutoFit/>
          </a:bodyPr>
          <a:lstStyle/>
          <a:p>
            <a:r>
              <a:rPr lang="cs-CZ" dirty="0"/>
              <a:t>Kompromis</a:t>
            </a:r>
          </a:p>
        </p:txBody>
      </p:sp>
      <p:cxnSp>
        <p:nvCxnSpPr>
          <p:cNvPr id="17" name="Přímá spojnice 16"/>
          <p:cNvCxnSpPr/>
          <p:nvPr/>
        </p:nvCxnSpPr>
        <p:spPr>
          <a:xfrm>
            <a:off x="3214092" y="1124744"/>
            <a:ext cx="3780188"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flipV="1">
            <a:off x="8386437" y="2757121"/>
            <a:ext cx="0" cy="287412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3" name="Přímá spojnice 22"/>
          <p:cNvCxnSpPr/>
          <p:nvPr/>
        </p:nvCxnSpPr>
        <p:spPr>
          <a:xfrm>
            <a:off x="3070076" y="1309409"/>
            <a:ext cx="5256584" cy="432183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65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72" y="141290"/>
            <a:ext cx="7045644" cy="2501203"/>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076" y="2996952"/>
            <a:ext cx="5555930" cy="3651039"/>
          </a:xfrm>
          <a:prstGeom prst="rect">
            <a:avLst/>
          </a:prstGeom>
        </p:spPr>
      </p:pic>
      <p:sp>
        <p:nvSpPr>
          <p:cNvPr id="4" name="TextovéPole 3"/>
          <p:cNvSpPr txBox="1"/>
          <p:nvPr/>
        </p:nvSpPr>
        <p:spPr>
          <a:xfrm>
            <a:off x="117748" y="4077072"/>
            <a:ext cx="3456384" cy="646331"/>
          </a:xfrm>
          <a:prstGeom prst="rect">
            <a:avLst/>
          </a:prstGeom>
          <a:noFill/>
        </p:spPr>
        <p:txBody>
          <a:bodyPr wrap="square" rtlCol="0">
            <a:spAutoFit/>
          </a:bodyPr>
          <a:lstStyle/>
          <a:p>
            <a:r>
              <a:rPr lang="cs-CZ" sz="3600" dirty="0"/>
              <a:t>3. cvičení </a:t>
            </a:r>
            <a:r>
              <a:rPr lang="cs-CZ" sz="3600" dirty="0">
                <a:latin typeface="icon-small" pitchFamily="2" charset="0"/>
              </a:rPr>
              <a:t></a:t>
            </a:r>
            <a:endParaRPr lang="cs-CZ" sz="3600" dirty="0"/>
          </a:p>
        </p:txBody>
      </p:sp>
    </p:spTree>
    <p:extLst>
      <p:ext uri="{BB962C8B-B14F-4D97-AF65-F5344CB8AC3E}">
        <p14:creationId xmlns:p14="http://schemas.microsoft.com/office/powerpoint/2010/main" val="151230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Co jsou to emoce</a:t>
            </a:r>
          </a:p>
        </p:txBody>
      </p:sp>
      <p:sp>
        <p:nvSpPr>
          <p:cNvPr id="3" name="Zástupný symbol pro obsah 2"/>
          <p:cNvSpPr>
            <a:spLocks noGrp="1"/>
          </p:cNvSpPr>
          <p:nvPr>
            <p:ph idx="1"/>
          </p:nvPr>
        </p:nvSpPr>
        <p:spPr/>
        <p:txBody>
          <a:bodyPr>
            <a:normAutofit fontScale="77500" lnSpcReduction="20000"/>
          </a:bodyPr>
          <a:lstStyle/>
          <a:p>
            <a:r>
              <a:rPr lang="cs-CZ" b="1" dirty="0"/>
              <a:t>Emoce jsou vrozené funkce důležité pro naše přežití</a:t>
            </a:r>
          </a:p>
          <a:p>
            <a:r>
              <a:rPr lang="cs-CZ" b="1" dirty="0"/>
              <a:t>Emoce jsou základní motivací lidského chování.</a:t>
            </a:r>
          </a:p>
          <a:p>
            <a:r>
              <a:rPr lang="cs-CZ" altLang="cs-CZ" dirty="0"/>
              <a:t>Emoce jsou prvním a spontánním citovým vyjádřením našeho vztahu ke světu v následujících polaritách:</a:t>
            </a:r>
          </a:p>
          <a:p>
            <a:pPr algn="ctr">
              <a:lnSpc>
                <a:spcPct val="80000"/>
              </a:lnSpc>
              <a:buNone/>
              <a:defRPr/>
            </a:pPr>
            <a:r>
              <a:rPr lang="cs-CZ" altLang="cs-CZ" b="1" dirty="0">
                <a:solidFill>
                  <a:srgbClr val="FFC000"/>
                </a:solidFill>
              </a:rPr>
              <a:t>Přitažlivost/odpor</a:t>
            </a:r>
          </a:p>
          <a:p>
            <a:pPr algn="ctr">
              <a:lnSpc>
                <a:spcPct val="80000"/>
              </a:lnSpc>
              <a:buNone/>
              <a:defRPr/>
            </a:pPr>
            <a:r>
              <a:rPr lang="cs-CZ" altLang="cs-CZ" b="1" dirty="0">
                <a:solidFill>
                  <a:srgbClr val="FFC000"/>
                </a:solidFill>
              </a:rPr>
              <a:t>Příjemné/nepříjemné</a:t>
            </a:r>
          </a:p>
          <a:p>
            <a:pPr algn="ctr">
              <a:lnSpc>
                <a:spcPct val="80000"/>
              </a:lnSpc>
              <a:buNone/>
              <a:defRPr/>
            </a:pPr>
            <a:r>
              <a:rPr lang="cs-CZ" altLang="cs-CZ" b="1" dirty="0">
                <a:solidFill>
                  <a:srgbClr val="FFC000"/>
                </a:solidFill>
              </a:rPr>
              <a:t>Napětí/uvolnění</a:t>
            </a:r>
          </a:p>
          <a:p>
            <a:pPr>
              <a:lnSpc>
                <a:spcPct val="80000"/>
              </a:lnSpc>
              <a:defRPr/>
            </a:pPr>
            <a:r>
              <a:rPr lang="cs-CZ" altLang="cs-CZ" dirty="0"/>
              <a:t>které provází fyziologické změny a motorické </a:t>
            </a:r>
          </a:p>
          <a:p>
            <a:pPr marL="0" indent="0">
              <a:lnSpc>
                <a:spcPct val="80000"/>
              </a:lnSpc>
              <a:buNone/>
              <a:defRPr/>
            </a:pPr>
            <a:r>
              <a:rPr lang="cs-CZ" altLang="cs-CZ" dirty="0"/>
              <a:t>	projevy (mimika, gestikulace)</a:t>
            </a:r>
          </a:p>
          <a:p>
            <a:pPr>
              <a:defRPr/>
            </a:pPr>
            <a:r>
              <a:rPr lang="cs-CZ" dirty="0"/>
              <a:t>jsou to stavy určité pohotovosti a zaměřenosti (např. láska, strach aj.) </a:t>
            </a:r>
          </a:p>
          <a:p>
            <a:pPr>
              <a:defRPr/>
            </a:pPr>
            <a:r>
              <a:rPr lang="cs-CZ" dirty="0"/>
              <a:t>lze u nich zjišťovat </a:t>
            </a:r>
            <a:r>
              <a:rPr lang="cs-CZ" b="1" dirty="0">
                <a:solidFill>
                  <a:srgbClr val="FFC000"/>
                </a:solidFill>
              </a:rPr>
              <a:t>směr</a:t>
            </a:r>
            <a:r>
              <a:rPr lang="cs-CZ" b="1" dirty="0"/>
              <a:t>,</a:t>
            </a:r>
            <a:r>
              <a:rPr lang="cs-CZ" dirty="0"/>
              <a:t> přibližování či vzdalování</a:t>
            </a:r>
            <a:r>
              <a:rPr lang="cs-CZ" dirty="0">
                <a:solidFill>
                  <a:srgbClr val="FFC000"/>
                </a:solidFill>
              </a:rPr>
              <a:t>, </a:t>
            </a:r>
            <a:r>
              <a:rPr lang="cs-CZ" b="1" dirty="0">
                <a:solidFill>
                  <a:srgbClr val="FFC000"/>
                </a:solidFill>
              </a:rPr>
              <a:t>intenzitu a čas trvání</a:t>
            </a:r>
            <a:r>
              <a:rPr lang="cs-CZ" dirty="0"/>
              <a:t>. </a:t>
            </a:r>
          </a:p>
          <a:p>
            <a:pPr>
              <a:lnSpc>
                <a:spcPct val="80000"/>
              </a:lnSpc>
              <a:buNone/>
              <a:defRPr/>
            </a:pPr>
            <a:endParaRPr lang="cs-CZ" altLang="cs-CZ" b="1" dirty="0"/>
          </a:p>
          <a:p>
            <a:endParaRPr lang="cs-CZ" dirty="0"/>
          </a:p>
        </p:txBody>
      </p:sp>
    </p:spTree>
    <p:extLst>
      <p:ext uri="{BB962C8B-B14F-4D97-AF65-F5344CB8AC3E}">
        <p14:creationId xmlns:p14="http://schemas.microsoft.com/office/powerpoint/2010/main" val="409240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Zdravotnická psychologie</a:t>
            </a:r>
          </a:p>
        </p:txBody>
      </p:sp>
      <p:sp>
        <p:nvSpPr>
          <p:cNvPr id="4" name="Zástupný symbol pro text 3"/>
          <p:cNvSpPr>
            <a:spLocks noGrp="1"/>
          </p:cNvSpPr>
          <p:nvPr>
            <p:ph type="body" idx="1"/>
          </p:nvPr>
        </p:nvSpPr>
        <p:spPr/>
        <p:txBody>
          <a:bodyPr/>
          <a:lstStyle/>
          <a:p>
            <a:r>
              <a:rPr lang="cs-CZ" dirty="0"/>
              <a:t>Všeobecná část</a:t>
            </a:r>
          </a:p>
        </p:txBody>
      </p:sp>
      <p:sp>
        <p:nvSpPr>
          <p:cNvPr id="5" name="Zástupný symbol pro obsah 4"/>
          <p:cNvSpPr>
            <a:spLocks noGrp="1"/>
          </p:cNvSpPr>
          <p:nvPr>
            <p:ph sz="half" idx="2"/>
          </p:nvPr>
        </p:nvSpPr>
        <p:spPr/>
        <p:txBody>
          <a:bodyPr>
            <a:normAutofit fontScale="85000" lnSpcReduction="20000"/>
          </a:bodyPr>
          <a:lstStyle/>
          <a:p>
            <a:r>
              <a:rPr lang="cs-CZ" dirty="0"/>
              <a:t>Základní pojmy zdraví a nemoci</a:t>
            </a:r>
          </a:p>
          <a:p>
            <a:r>
              <a:rPr lang="cs-CZ" dirty="0"/>
              <a:t>Osobnost nemocného</a:t>
            </a:r>
          </a:p>
          <a:p>
            <a:r>
              <a:rPr lang="cs-CZ" dirty="0"/>
              <a:t>Bio-psycho-sociální přístup k nemoci a nemocnému</a:t>
            </a:r>
          </a:p>
          <a:p>
            <a:r>
              <a:rPr lang="cs-CZ" dirty="0"/>
              <a:t>Změny v chování a prožívání během nemoci</a:t>
            </a:r>
          </a:p>
          <a:p>
            <a:r>
              <a:rPr lang="cs-CZ" dirty="0"/>
              <a:t>Reakce na nemoc, bolest</a:t>
            </a:r>
          </a:p>
          <a:p>
            <a:r>
              <a:rPr lang="cs-CZ" dirty="0"/>
              <a:t>Vztahy mezi lékařem, sestrou a nemocným</a:t>
            </a:r>
          </a:p>
          <a:p>
            <a:r>
              <a:rPr lang="cs-CZ" dirty="0"/>
              <a:t>Problematika svízelných životních situací</a:t>
            </a:r>
          </a:p>
          <a:p>
            <a:r>
              <a:rPr lang="cs-CZ" dirty="0"/>
              <a:t>Duševní hygiena zdravotníka</a:t>
            </a:r>
          </a:p>
        </p:txBody>
      </p:sp>
      <p:sp>
        <p:nvSpPr>
          <p:cNvPr id="6" name="Zástupný symbol pro text 5"/>
          <p:cNvSpPr>
            <a:spLocks noGrp="1"/>
          </p:cNvSpPr>
          <p:nvPr>
            <p:ph type="body" sz="quarter" idx="3"/>
          </p:nvPr>
        </p:nvSpPr>
        <p:spPr/>
        <p:txBody>
          <a:bodyPr/>
          <a:lstStyle/>
          <a:p>
            <a:r>
              <a:rPr lang="cs-CZ" dirty="0"/>
              <a:t>Speciální část</a:t>
            </a:r>
          </a:p>
        </p:txBody>
      </p:sp>
      <p:sp>
        <p:nvSpPr>
          <p:cNvPr id="7" name="Zástupný symbol pro obsah 6"/>
          <p:cNvSpPr>
            <a:spLocks noGrp="1"/>
          </p:cNvSpPr>
          <p:nvPr>
            <p:ph sz="quarter" idx="4"/>
          </p:nvPr>
        </p:nvSpPr>
        <p:spPr/>
        <p:txBody>
          <a:bodyPr>
            <a:normAutofit fontScale="85000" lnSpcReduction="10000"/>
          </a:bodyPr>
          <a:lstStyle/>
          <a:p>
            <a:r>
              <a:rPr lang="cs-CZ" dirty="0"/>
              <a:t>Různé odvětví lékařské vědy ve vztahu k psychice nemocného člověka</a:t>
            </a:r>
          </a:p>
          <a:p>
            <a:r>
              <a:rPr lang="cs-CZ" dirty="0"/>
              <a:t>Objasňuje souvislosti nemoci ve vybraných oborech zdravotnické činnosti </a:t>
            </a:r>
          </a:p>
          <a:p>
            <a:pPr marL="0" indent="0">
              <a:buNone/>
            </a:pPr>
            <a:r>
              <a:rPr lang="cs-CZ" dirty="0"/>
              <a:t>(psychologický přístup k dítěti, psychologické problémy v interní medicíně, traumatologii, v gynekologii a porodnictví)</a:t>
            </a:r>
          </a:p>
          <a:p>
            <a:r>
              <a:rPr lang="cs-CZ" dirty="0"/>
              <a:t>Objasňuje zvláštnosti v přístupu k jedincům s mentálním, smyslovým a tělesným defektem, </a:t>
            </a:r>
          </a:p>
          <a:p>
            <a:r>
              <a:rPr lang="cs-CZ" dirty="0"/>
              <a:t>Zabývá se psychologickou problematikou stáří, umírání a smrti </a:t>
            </a:r>
          </a:p>
        </p:txBody>
      </p:sp>
    </p:spTree>
    <p:extLst>
      <p:ext uri="{BB962C8B-B14F-4D97-AF65-F5344CB8AC3E}">
        <p14:creationId xmlns:p14="http://schemas.microsoft.com/office/powerpoint/2010/main" val="223789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060" y="116632"/>
            <a:ext cx="6454080" cy="6454080"/>
          </a:xfrm>
        </p:spPr>
      </p:pic>
    </p:spTree>
    <p:extLst>
      <p:ext uri="{BB962C8B-B14F-4D97-AF65-F5344CB8AC3E}">
        <p14:creationId xmlns:p14="http://schemas.microsoft.com/office/powerpoint/2010/main" val="35321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Nadpis 1"/>
          <p:cNvSpPr>
            <a:spLocks noGrp="1"/>
          </p:cNvSpPr>
          <p:nvPr>
            <p:ph type="title"/>
          </p:nvPr>
        </p:nvSpPr>
        <p:spPr/>
        <p:txBody>
          <a:bodyPr/>
          <a:lstStyle/>
          <a:p>
            <a:r>
              <a:rPr lang="cs-CZ" altLang="cs-CZ" dirty="0">
                <a:ea typeface="Trebuchet MS" pitchFamily="34" charset="0"/>
                <a:cs typeface="Trebuchet MS" pitchFamily="34" charset="0"/>
              </a:rPr>
              <a:t>Dělení emocí</a:t>
            </a:r>
          </a:p>
        </p:txBody>
      </p:sp>
      <p:sp>
        <p:nvSpPr>
          <p:cNvPr id="3" name="Zástupný symbol pro obsah 2"/>
          <p:cNvSpPr>
            <a:spLocks noGrp="1"/>
          </p:cNvSpPr>
          <p:nvPr>
            <p:ph idx="1"/>
          </p:nvPr>
        </p:nvSpPr>
        <p:spPr>
          <a:xfrm>
            <a:off x="909836" y="1772816"/>
            <a:ext cx="10157354" cy="4896544"/>
          </a:xfrm>
        </p:spPr>
        <p:txBody>
          <a:bodyPr rtlCol="0">
            <a:normAutofit fontScale="77500" lnSpcReduction="20000"/>
          </a:bodyPr>
          <a:lstStyle/>
          <a:p>
            <a:pPr marL="0" indent="0">
              <a:buNone/>
              <a:defRPr/>
            </a:pPr>
            <a:r>
              <a:rPr lang="cs-CZ" b="1" dirty="0">
                <a:solidFill>
                  <a:schemeClr val="tx2"/>
                </a:solidFill>
              </a:rPr>
              <a:t>Podle hierarchie je dělíme na:</a:t>
            </a:r>
          </a:p>
          <a:p>
            <a:pPr marL="0" indent="0">
              <a:buNone/>
              <a:defRPr/>
            </a:pPr>
            <a:r>
              <a:rPr lang="cs-CZ" b="1" dirty="0">
                <a:solidFill>
                  <a:srgbClr val="FFC000"/>
                </a:solidFill>
              </a:rPr>
              <a:t>a)nižší </a:t>
            </a:r>
            <a:endParaRPr lang="cs-CZ" b="1" dirty="0">
              <a:solidFill>
                <a:schemeClr val="tx1">
                  <a:lumMod val="75000"/>
                  <a:lumOff val="25000"/>
                </a:schemeClr>
              </a:solidFill>
            </a:endParaRPr>
          </a:p>
          <a:p>
            <a:pPr marL="0" indent="0">
              <a:buNone/>
              <a:defRPr/>
            </a:pPr>
            <a:r>
              <a:rPr lang="cs-CZ" dirty="0"/>
              <a:t>vyskytují se u lidí i na </a:t>
            </a:r>
            <a:r>
              <a:rPr lang="cs-CZ" dirty="0" err="1"/>
              <a:t>subhumánní</a:t>
            </a:r>
            <a:r>
              <a:rPr lang="cs-CZ" dirty="0"/>
              <a:t> úrovni, jsou spojeny s uspokojováním základních potřeb; v</a:t>
            </a:r>
            <a:r>
              <a:rPr lang="cs-CZ" b="1" dirty="0"/>
              <a:t>ycházející ze základních životních potřeb, například hlad a sex.</a:t>
            </a:r>
            <a:r>
              <a:rPr lang="cs-CZ" dirty="0"/>
              <a:t> Mezi ně se řadí pocity somatické, jako je pocit únavy, bolesti, hladu a jiné a city obranné či útočné, které slouží jako jakýsi obranný mechanismus proti zevním vlivům. Nižší emoce mohou mít podobu afektu, nálady i dlouhodobého emočního stavu</a:t>
            </a:r>
            <a:r>
              <a:rPr lang="cs-CZ" dirty="0" smtClean="0"/>
              <a:t>. </a:t>
            </a:r>
            <a:r>
              <a:rPr lang="cs-CZ" dirty="0" err="1" smtClean="0"/>
              <a:t>Ekman</a:t>
            </a:r>
            <a:r>
              <a:rPr lang="cs-CZ" dirty="0" smtClean="0"/>
              <a:t> udává 6 základních emocí: strach, hněv, radost, smutek, znechucení, překvapení</a:t>
            </a:r>
            <a:endParaRPr lang="cs-CZ" dirty="0"/>
          </a:p>
          <a:p>
            <a:pPr marL="0" indent="0">
              <a:buNone/>
              <a:defRPr/>
            </a:pPr>
            <a:r>
              <a:rPr lang="cs-CZ" b="1" dirty="0">
                <a:solidFill>
                  <a:srgbClr val="FFC000"/>
                </a:solidFill>
              </a:rPr>
              <a:t>b) vyšší </a:t>
            </a:r>
          </a:p>
          <a:p>
            <a:pPr marL="0" indent="0">
              <a:buNone/>
              <a:defRPr/>
            </a:pPr>
            <a:r>
              <a:rPr lang="cs-CZ" dirty="0">
                <a:solidFill>
                  <a:schemeClr val="tx1">
                    <a:lumMod val="75000"/>
                    <a:lumOff val="25000"/>
                  </a:schemeClr>
                </a:solidFill>
              </a:rPr>
              <a:t>specificky lidské, podmíněné </a:t>
            </a:r>
            <a:r>
              <a:rPr lang="cs-CZ" dirty="0" smtClean="0">
                <a:solidFill>
                  <a:schemeClr val="tx1">
                    <a:lumMod val="75000"/>
                    <a:lumOff val="25000"/>
                  </a:schemeClr>
                </a:solidFill>
              </a:rPr>
              <a:t>sociálně </a:t>
            </a:r>
          </a:p>
          <a:p>
            <a:pPr marL="0" indent="0">
              <a:buNone/>
              <a:defRPr/>
            </a:pPr>
            <a:r>
              <a:rPr lang="cs-CZ" dirty="0" smtClean="0">
                <a:solidFill>
                  <a:schemeClr val="tx1">
                    <a:lumMod val="75000"/>
                    <a:lumOff val="25000"/>
                  </a:schemeClr>
                </a:solidFill>
              </a:rPr>
              <a:t>Rozlišujeme: </a:t>
            </a:r>
            <a:endParaRPr lang="cs-CZ" dirty="0">
              <a:solidFill>
                <a:schemeClr val="tx1">
                  <a:lumMod val="75000"/>
                  <a:lumOff val="25000"/>
                </a:schemeClr>
              </a:solidFill>
            </a:endParaRPr>
          </a:p>
          <a:p>
            <a:pPr marL="0" indent="0">
              <a:buNone/>
              <a:defRPr/>
            </a:pPr>
            <a:r>
              <a:rPr lang="cs-CZ" dirty="0" smtClean="0">
                <a:solidFill>
                  <a:schemeClr val="tx1">
                    <a:lumMod val="75000"/>
                    <a:lumOff val="25000"/>
                  </a:schemeClr>
                </a:solidFill>
              </a:rPr>
              <a:t>Sociální </a:t>
            </a:r>
            <a:r>
              <a:rPr lang="cs-CZ" dirty="0">
                <a:solidFill>
                  <a:schemeClr val="tx1">
                    <a:lumMod val="75000"/>
                    <a:lumOff val="25000"/>
                  </a:schemeClr>
                </a:solidFill>
              </a:rPr>
              <a:t>- vina, stud, rozpaky, žárlivost, závist, vděčnost, hrdost, úcta, </a:t>
            </a:r>
            <a:r>
              <a:rPr lang="cs-CZ" dirty="0" smtClean="0">
                <a:solidFill>
                  <a:schemeClr val="tx1">
                    <a:lumMod val="75000"/>
                    <a:lumOff val="25000"/>
                  </a:schemeClr>
                </a:solidFill>
              </a:rPr>
              <a:t>naděje</a:t>
            </a:r>
            <a:endParaRPr lang="cs-CZ" dirty="0">
              <a:solidFill>
                <a:schemeClr val="tx1">
                  <a:lumMod val="75000"/>
                  <a:lumOff val="25000"/>
                </a:schemeClr>
              </a:solidFill>
            </a:endParaRPr>
          </a:p>
          <a:p>
            <a:pPr marL="0" indent="0">
              <a:buNone/>
              <a:defRPr/>
            </a:pPr>
            <a:r>
              <a:rPr lang="cs-CZ" dirty="0" smtClean="0">
                <a:solidFill>
                  <a:schemeClr val="tx1">
                    <a:lumMod val="75000"/>
                    <a:lumOff val="25000"/>
                  </a:schemeClr>
                </a:solidFill>
              </a:rPr>
              <a:t>etické</a:t>
            </a:r>
            <a:r>
              <a:rPr lang="cs-CZ" dirty="0">
                <a:solidFill>
                  <a:schemeClr val="tx1">
                    <a:lumMod val="75000"/>
                    <a:lumOff val="25000"/>
                  </a:schemeClr>
                </a:solidFill>
              </a:rPr>
              <a:t>, estetické a intelektuální. Jsou </a:t>
            </a:r>
            <a:r>
              <a:rPr lang="cs-CZ" dirty="0" err="1">
                <a:solidFill>
                  <a:schemeClr val="tx1">
                    <a:lumMod val="75000"/>
                    <a:lumOff val="25000"/>
                  </a:schemeClr>
                </a:solidFill>
              </a:rPr>
              <a:t>vulnerabilnější</a:t>
            </a:r>
            <a:r>
              <a:rPr lang="cs-CZ" dirty="0">
                <a:solidFill>
                  <a:schemeClr val="tx1">
                    <a:lumMod val="75000"/>
                    <a:lumOff val="25000"/>
                  </a:schemeClr>
                </a:solidFill>
              </a:rPr>
              <a:t> než nižší city, směřují mimo osobu k vyšším cílům a zájmům</a:t>
            </a:r>
          </a:p>
          <a:p>
            <a:pPr marL="0" indent="0">
              <a:buNone/>
              <a:defRPr/>
            </a:pPr>
            <a:endParaRPr lang="cs-CZ" dirty="0">
              <a:solidFill>
                <a:schemeClr val="tx1">
                  <a:lumMod val="75000"/>
                  <a:lumOff val="25000"/>
                </a:schemeClr>
              </a:solidFill>
            </a:endParaRPr>
          </a:p>
          <a:p>
            <a:pPr>
              <a:buFont typeface="Wingdings 2" charset="2"/>
              <a:buChar char=""/>
              <a:defRPr/>
            </a:pPr>
            <a:endParaRPr lang="cs-CZ" dirty="0">
              <a:solidFill>
                <a:schemeClr val="tx1">
                  <a:lumMod val="75000"/>
                  <a:lumOff val="25000"/>
                </a:schemeClr>
              </a:solidFill>
            </a:endParaRPr>
          </a:p>
        </p:txBody>
      </p:sp>
    </p:spTree>
    <p:extLst>
      <p:ext uri="{BB962C8B-B14F-4D97-AF65-F5344CB8AC3E}">
        <p14:creationId xmlns:p14="http://schemas.microsoft.com/office/powerpoint/2010/main" val="84328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Nadpis 1"/>
          <p:cNvSpPr>
            <a:spLocks noGrp="1"/>
          </p:cNvSpPr>
          <p:nvPr>
            <p:ph type="title"/>
          </p:nvPr>
        </p:nvSpPr>
        <p:spPr/>
        <p:txBody>
          <a:bodyPr>
            <a:normAutofit/>
          </a:bodyPr>
          <a:lstStyle/>
          <a:p>
            <a:r>
              <a:rPr lang="cs-CZ" altLang="cs-CZ" dirty="0">
                <a:ea typeface="Trebuchet MS" pitchFamily="34" charset="0"/>
                <a:cs typeface="Trebuchet MS" pitchFamily="34" charset="0"/>
              </a:rPr>
              <a:t>Dělení emocí podle základního přízvuku</a:t>
            </a:r>
          </a:p>
        </p:txBody>
      </p:sp>
      <p:sp>
        <p:nvSpPr>
          <p:cNvPr id="3" name="Zástupný symbol pro obsah 2"/>
          <p:cNvSpPr>
            <a:spLocks noGrp="1"/>
          </p:cNvSpPr>
          <p:nvPr>
            <p:ph idx="1"/>
          </p:nvPr>
        </p:nvSpPr>
        <p:spPr/>
        <p:txBody>
          <a:bodyPr rtlCol="0">
            <a:normAutofit/>
          </a:bodyPr>
          <a:lstStyle/>
          <a:p>
            <a:pPr>
              <a:buFont typeface="Wingdings 2" charset="2"/>
              <a:buAutoNum type="alphaLcParenR"/>
              <a:defRPr/>
            </a:pPr>
            <a:r>
              <a:rPr lang="cs-CZ" b="1" dirty="0">
                <a:solidFill>
                  <a:srgbClr val="FFC000"/>
                </a:solidFill>
              </a:rPr>
              <a:t>libé</a:t>
            </a:r>
          </a:p>
          <a:p>
            <a:pPr>
              <a:buFont typeface="Wingdings 2" charset="2"/>
              <a:buAutoNum type="alphaLcParenR"/>
              <a:defRPr/>
            </a:pPr>
            <a:r>
              <a:rPr lang="cs-CZ" b="1" dirty="0">
                <a:solidFill>
                  <a:srgbClr val="FFC000"/>
                </a:solidFill>
              </a:rPr>
              <a:t>nelibé</a:t>
            </a:r>
          </a:p>
          <a:p>
            <a:pPr marL="0" indent="0">
              <a:buNone/>
              <a:defRPr/>
            </a:pPr>
            <a:endParaRPr lang="cs-CZ" dirty="0">
              <a:solidFill>
                <a:schemeClr val="tx2"/>
              </a:solidFill>
            </a:endParaRPr>
          </a:p>
          <a:p>
            <a:pPr marL="0" indent="0">
              <a:buNone/>
              <a:defRPr/>
            </a:pPr>
            <a:r>
              <a:rPr lang="cs-CZ" b="1" dirty="0">
                <a:solidFill>
                  <a:schemeClr val="tx2"/>
                </a:solidFill>
              </a:rPr>
              <a:t>Podle vlivu na svého nositele</a:t>
            </a:r>
          </a:p>
          <a:p>
            <a:pPr marL="0" indent="0">
              <a:buNone/>
              <a:defRPr/>
            </a:pPr>
            <a:r>
              <a:rPr lang="cs-CZ" b="1" dirty="0">
                <a:solidFill>
                  <a:srgbClr val="FFC000"/>
                </a:solidFill>
              </a:rPr>
              <a:t>a) stenické </a:t>
            </a:r>
            <a:r>
              <a:rPr lang="cs-CZ" dirty="0">
                <a:solidFill>
                  <a:schemeClr val="tx1">
                    <a:lumMod val="75000"/>
                    <a:lumOff val="25000"/>
                  </a:schemeClr>
                </a:solidFill>
              </a:rPr>
              <a:t>- mobilizující (</a:t>
            </a:r>
            <a:r>
              <a:rPr lang="cs-CZ" dirty="0" smtClean="0">
                <a:solidFill>
                  <a:schemeClr val="tx1">
                    <a:lumMod val="75000"/>
                    <a:lumOff val="25000"/>
                  </a:schemeClr>
                </a:solidFill>
              </a:rPr>
              <a:t>hněv, zlost, radost, strach) </a:t>
            </a:r>
            <a:r>
              <a:rPr lang="cs-CZ" dirty="0">
                <a:solidFill>
                  <a:schemeClr val="tx1">
                    <a:lumMod val="75000"/>
                    <a:lumOff val="25000"/>
                  </a:schemeClr>
                </a:solidFill>
              </a:rPr>
              <a:t>aktivizují člověka, zvýrazňují energii</a:t>
            </a:r>
          </a:p>
          <a:p>
            <a:pPr marL="0" indent="0">
              <a:buNone/>
              <a:defRPr/>
            </a:pPr>
            <a:r>
              <a:rPr lang="cs-CZ" b="1" dirty="0">
                <a:solidFill>
                  <a:srgbClr val="FFC000"/>
                </a:solidFill>
              </a:rPr>
              <a:t>b) astenické </a:t>
            </a:r>
            <a:r>
              <a:rPr lang="cs-CZ" dirty="0">
                <a:solidFill>
                  <a:schemeClr val="tx1">
                    <a:lumMod val="75000"/>
                    <a:lumOff val="25000"/>
                  </a:schemeClr>
                </a:solidFill>
              </a:rPr>
              <a:t>- </a:t>
            </a:r>
            <a:r>
              <a:rPr lang="cs-CZ" dirty="0" err="1">
                <a:solidFill>
                  <a:schemeClr val="tx1">
                    <a:lumMod val="75000"/>
                    <a:lumOff val="25000"/>
                  </a:schemeClr>
                </a:solidFill>
              </a:rPr>
              <a:t>demobilizující</a:t>
            </a:r>
            <a:r>
              <a:rPr lang="cs-CZ" dirty="0">
                <a:solidFill>
                  <a:schemeClr val="tx1">
                    <a:lumMod val="75000"/>
                    <a:lumOff val="25000"/>
                  </a:schemeClr>
                </a:solidFill>
              </a:rPr>
              <a:t> (</a:t>
            </a:r>
            <a:r>
              <a:rPr lang="cs-CZ" dirty="0" smtClean="0">
                <a:solidFill>
                  <a:schemeClr val="tx1">
                    <a:lumMod val="75000"/>
                    <a:lumOff val="25000"/>
                  </a:schemeClr>
                </a:solidFill>
              </a:rPr>
              <a:t>smutek, strach), </a:t>
            </a:r>
            <a:r>
              <a:rPr lang="cs-CZ" dirty="0">
                <a:solidFill>
                  <a:schemeClr val="tx1">
                    <a:lumMod val="75000"/>
                    <a:lumOff val="25000"/>
                  </a:schemeClr>
                </a:solidFill>
              </a:rPr>
              <a:t>pasivní emoce, inaktivují člověka</a:t>
            </a:r>
          </a:p>
        </p:txBody>
      </p:sp>
    </p:spTree>
    <p:extLst>
      <p:ext uri="{BB962C8B-B14F-4D97-AF65-F5344CB8AC3E}">
        <p14:creationId xmlns:p14="http://schemas.microsoft.com/office/powerpoint/2010/main" val="64483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Nadpis 1"/>
          <p:cNvSpPr>
            <a:spLocks noGrp="1"/>
          </p:cNvSpPr>
          <p:nvPr>
            <p:ph type="title"/>
          </p:nvPr>
        </p:nvSpPr>
        <p:spPr>
          <a:xfrm>
            <a:off x="333772" y="476672"/>
            <a:ext cx="10157354" cy="1397000"/>
          </a:xfrm>
        </p:spPr>
        <p:txBody>
          <a:bodyPr>
            <a:normAutofit fontScale="90000"/>
          </a:bodyPr>
          <a:lstStyle/>
          <a:p>
            <a:r>
              <a:rPr lang="cs-CZ" altLang="cs-CZ" dirty="0">
                <a:latin typeface="+mn-lt"/>
                <a:ea typeface="Trebuchet MS" pitchFamily="34" charset="0"/>
                <a:cs typeface="Trebuchet MS" pitchFamily="34" charset="0"/>
              </a:rPr>
              <a:t>Dělení emocí </a:t>
            </a:r>
            <a:r>
              <a:rPr lang="cs-CZ" altLang="cs-CZ" dirty="0">
                <a:latin typeface="+mn-lt"/>
              </a:rPr>
              <a:t>p</a:t>
            </a:r>
            <a:r>
              <a:rPr lang="cs-CZ" dirty="0">
                <a:latin typeface="+mn-lt"/>
              </a:rPr>
              <a:t>odle intenzity a časového průběhu</a:t>
            </a:r>
            <a:br>
              <a:rPr lang="cs-CZ" dirty="0">
                <a:latin typeface="+mn-lt"/>
              </a:rPr>
            </a:br>
            <a:endParaRPr lang="cs-CZ" altLang="cs-CZ" dirty="0">
              <a:latin typeface="+mn-lt"/>
              <a:ea typeface="Trebuchet MS" pitchFamily="34" charset="0"/>
              <a:cs typeface="Trebuchet MS" pitchFamily="34" charset="0"/>
            </a:endParaRPr>
          </a:p>
        </p:txBody>
      </p:sp>
      <p:sp>
        <p:nvSpPr>
          <p:cNvPr id="3" name="Zástupný symbol pro obsah 2"/>
          <p:cNvSpPr>
            <a:spLocks noGrp="1"/>
          </p:cNvSpPr>
          <p:nvPr>
            <p:ph idx="1"/>
          </p:nvPr>
        </p:nvSpPr>
        <p:spPr/>
        <p:txBody>
          <a:bodyPr rtlCol="0">
            <a:normAutofit fontScale="77500" lnSpcReduction="20000"/>
          </a:bodyPr>
          <a:lstStyle/>
          <a:p>
            <a:pPr marL="799860" lvl="1" indent="-342797">
              <a:buFont typeface="Wingdings 2" charset="2"/>
              <a:buAutoNum type="alphaLcParenR"/>
              <a:defRPr/>
            </a:pPr>
            <a:r>
              <a:rPr lang="cs-CZ" b="1" dirty="0">
                <a:solidFill>
                  <a:srgbClr val="FFC000"/>
                </a:solidFill>
              </a:rPr>
              <a:t>Afekty</a:t>
            </a:r>
            <a:r>
              <a:rPr lang="cs-CZ" dirty="0">
                <a:solidFill>
                  <a:schemeClr val="tx2"/>
                </a:solidFill>
              </a:rPr>
              <a:t> – </a:t>
            </a:r>
          </a:p>
          <a:p>
            <a:pPr marL="457063" lvl="1" indent="0">
              <a:buNone/>
              <a:defRPr/>
            </a:pPr>
            <a:r>
              <a:rPr lang="cs-CZ" dirty="0">
                <a:solidFill>
                  <a:schemeClr val="tx2"/>
                </a:solidFill>
              </a:rPr>
              <a:t>j</a:t>
            </a:r>
            <a:r>
              <a:rPr lang="cs-CZ" dirty="0"/>
              <a:t>sou intenzivní a prudké emoční reakce na různé zážitky (výbuchy hněvu, zlosti, spontánní smích, radost a další).  Vyznačují se rychlým vznikem, bouřlivým průběhem a krátkým trváním a také nedostatkem racionální kontroly nad naším chování v těchto okamžicích. Mají tendence k okamžitému jednání a nedojde-li k „vybití“ tohoto afektu, dojde k jeho městnání a hrozí, že i nepatrný zážitek pak vyvolá další reakci v budoucnu.</a:t>
            </a:r>
            <a:endParaRPr lang="cs-CZ" dirty="0">
              <a:solidFill>
                <a:schemeClr val="tx2"/>
              </a:solidFill>
            </a:endParaRPr>
          </a:p>
          <a:p>
            <a:pPr marL="457063" lvl="1" indent="0">
              <a:buNone/>
              <a:defRPr/>
            </a:pPr>
            <a:r>
              <a:rPr lang="cs-CZ" b="1" dirty="0">
                <a:solidFill>
                  <a:srgbClr val="FFC000"/>
                </a:solidFill>
              </a:rPr>
              <a:t>b) Nálady </a:t>
            </a:r>
            <a:r>
              <a:rPr lang="cs-CZ" dirty="0">
                <a:solidFill>
                  <a:schemeClr val="tx2"/>
                </a:solidFill>
              </a:rPr>
              <a:t>– </a:t>
            </a:r>
          </a:p>
          <a:p>
            <a:pPr marL="457063" lvl="1" indent="0">
              <a:buNone/>
              <a:defRPr/>
            </a:pPr>
            <a:r>
              <a:rPr lang="cs-CZ" dirty="0">
                <a:solidFill>
                  <a:schemeClr val="tx2"/>
                </a:solidFill>
              </a:rPr>
              <a:t>v</a:t>
            </a:r>
            <a:r>
              <a:rPr lang="cs-CZ" dirty="0"/>
              <a:t>yjadřují trvalejší stav a vyznačují se malou intenzitou a delším trváním. Ovlivňují ostatní psychické funkce jako je pozornost, paměť, motivace, zájmy, postoje.</a:t>
            </a:r>
            <a:endParaRPr lang="cs-CZ" dirty="0">
              <a:solidFill>
                <a:schemeClr val="tx2"/>
              </a:solidFill>
            </a:endParaRPr>
          </a:p>
          <a:p>
            <a:pPr marL="457063" lvl="1" indent="0">
              <a:buNone/>
              <a:defRPr/>
            </a:pPr>
            <a:r>
              <a:rPr lang="cs-CZ" b="1" dirty="0">
                <a:solidFill>
                  <a:srgbClr val="FFC000"/>
                </a:solidFill>
              </a:rPr>
              <a:t>c) Vášně </a:t>
            </a:r>
            <a:r>
              <a:rPr lang="cs-CZ" b="1" dirty="0"/>
              <a:t>–</a:t>
            </a:r>
          </a:p>
          <a:p>
            <a:pPr marL="457063" lvl="1" indent="0">
              <a:buNone/>
              <a:defRPr/>
            </a:pPr>
            <a:r>
              <a:rPr lang="cs-CZ" b="1" dirty="0"/>
              <a:t>dlouhodobé citové vztahy, </a:t>
            </a:r>
            <a:r>
              <a:rPr lang="cs-CZ" dirty="0"/>
              <a:t>které jsou zaměřeny ke konkrétní bytosti (například </a:t>
            </a:r>
            <a:r>
              <a:rPr lang="cs-CZ" b="1" dirty="0"/>
              <a:t>láska </a:t>
            </a:r>
            <a:r>
              <a:rPr lang="cs-CZ" dirty="0"/>
              <a:t>k určitému člověku, nebo k domácímu mazlíčkovi), věci (například láska k plyšovému medvídkovi, autu), ideje (například náboženské vyznání …) nebo aktivity (například zájmy a koníčky).</a:t>
            </a:r>
            <a:endParaRPr lang="cs-CZ" dirty="0">
              <a:solidFill>
                <a:schemeClr val="tx2"/>
              </a:solidFill>
            </a:endParaRPr>
          </a:p>
          <a:p>
            <a:pPr marL="457063" lvl="1" indent="0">
              <a:buNone/>
              <a:defRPr/>
            </a:pPr>
            <a:r>
              <a:rPr lang="cs-CZ" b="1" dirty="0">
                <a:solidFill>
                  <a:srgbClr val="FFC000"/>
                </a:solidFill>
              </a:rPr>
              <a:t>d) City </a:t>
            </a:r>
            <a:r>
              <a:rPr lang="cs-CZ" dirty="0">
                <a:solidFill>
                  <a:schemeClr val="tx2"/>
                </a:solidFill>
              </a:rPr>
              <a:t>-</a:t>
            </a:r>
            <a:r>
              <a:rPr lang="cs-CZ" b="1" dirty="0"/>
              <a:t> </a:t>
            </a:r>
          </a:p>
          <a:p>
            <a:pPr marL="457063" lvl="1" indent="0">
              <a:buNone/>
              <a:defRPr/>
            </a:pPr>
            <a:r>
              <a:rPr lang="cs-CZ" b="1" dirty="0"/>
              <a:t>(pohrdání, láska, touha, soucit, hrdost, stud, něžnost, takt, lítost atd.) jsou trvalejší emoce</a:t>
            </a:r>
            <a:r>
              <a:rPr lang="cs-CZ" dirty="0"/>
              <a:t>, které </a:t>
            </a:r>
            <a:r>
              <a:rPr lang="cs-CZ" b="1" dirty="0"/>
              <a:t>vyjadřují vztah</a:t>
            </a:r>
            <a:r>
              <a:rPr lang="cs-CZ" dirty="0"/>
              <a:t> k osobám, věcem, ale i pojmům jako je třeba pravda, spravedlnost, svoboda a jiné.</a:t>
            </a:r>
            <a:endParaRPr lang="cs-CZ" dirty="0">
              <a:solidFill>
                <a:schemeClr val="tx1">
                  <a:lumMod val="75000"/>
                  <a:lumOff val="25000"/>
                </a:schemeClr>
              </a:solidFill>
            </a:endParaRPr>
          </a:p>
          <a:p>
            <a:pPr marL="457063" lvl="1" indent="0">
              <a:buNone/>
              <a:defRPr/>
            </a:pPr>
            <a:endParaRPr lang="cs-CZ" dirty="0">
              <a:solidFill>
                <a:schemeClr val="tx2"/>
              </a:solidFill>
            </a:endParaRPr>
          </a:p>
          <a:p>
            <a:pPr marL="457063" lvl="1" indent="0">
              <a:buNone/>
              <a:defRPr/>
            </a:pPr>
            <a:endParaRPr lang="cs-CZ" dirty="0">
              <a:solidFill>
                <a:schemeClr val="tx2"/>
              </a:solidFill>
            </a:endParaRPr>
          </a:p>
        </p:txBody>
      </p:sp>
    </p:spTree>
    <p:extLst>
      <p:ext uri="{BB962C8B-B14F-4D97-AF65-F5344CB8AC3E}">
        <p14:creationId xmlns:p14="http://schemas.microsoft.com/office/powerpoint/2010/main" val="3112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09" name="Picture 2"/>
          <p:cNvPicPr>
            <a:picLocks noChangeAspect="1" noChangeArrowheads="1"/>
          </p:cNvPicPr>
          <p:nvPr/>
        </p:nvPicPr>
        <p:blipFill>
          <a:blip r:embed="rId2"/>
          <a:srcRect/>
          <a:stretch>
            <a:fillRect/>
          </a:stretch>
        </p:blipFill>
        <p:spPr bwMode="auto">
          <a:xfrm>
            <a:off x="1550583" y="-72112"/>
            <a:ext cx="9141619" cy="6929220"/>
          </a:xfrm>
          <a:prstGeom prst="rect">
            <a:avLst/>
          </a:prstGeom>
          <a:noFill/>
          <a:ln w="9525">
            <a:noFill/>
            <a:miter lim="800000"/>
            <a:headEnd/>
            <a:tailEnd/>
          </a:ln>
        </p:spPr>
      </p:pic>
      <p:sp>
        <p:nvSpPr>
          <p:cNvPr id="247811" name="Obdélník 7"/>
          <p:cNvSpPr>
            <a:spLocks noChangeArrowheads="1"/>
          </p:cNvSpPr>
          <p:nvPr/>
        </p:nvSpPr>
        <p:spPr bwMode="auto">
          <a:xfrm>
            <a:off x="1737860" y="4293096"/>
            <a:ext cx="3599512" cy="2307723"/>
          </a:xfrm>
          <a:prstGeom prst="rect">
            <a:avLst/>
          </a:prstGeom>
          <a:noFill/>
          <a:ln w="9525">
            <a:noFill/>
            <a:miter lim="800000"/>
            <a:headEnd/>
            <a:tailEnd/>
          </a:ln>
        </p:spPr>
        <p:txBody>
          <a:bodyPr>
            <a:spAutoFit/>
          </a:bodyPr>
          <a:lstStyle/>
          <a:p>
            <a:r>
              <a:rPr lang="cs-CZ" sz="2399" dirty="0">
                <a:solidFill>
                  <a:schemeClr val="bg1"/>
                </a:solidFill>
                <a:latin typeface="Trebuchet MS" pitchFamily="34" charset="0"/>
              </a:rPr>
              <a:t> </a:t>
            </a:r>
            <a:r>
              <a:rPr lang="cs-CZ" sz="3199" b="1" dirty="0">
                <a:solidFill>
                  <a:srgbClr val="FF0000"/>
                </a:solidFill>
                <a:latin typeface="Trebuchet MS" pitchFamily="34" charset="0"/>
              </a:rPr>
              <a:t>A</a:t>
            </a:r>
            <a:r>
              <a:rPr lang="cs-CZ" sz="2399" dirty="0">
                <a:solidFill>
                  <a:srgbClr val="FF0000"/>
                </a:solidFill>
                <a:latin typeface="Trebuchet MS" pitchFamily="34" charset="0"/>
              </a:rPr>
              <a:t> </a:t>
            </a:r>
            <a:r>
              <a:rPr lang="cs-CZ" sz="1600" dirty="0">
                <a:solidFill>
                  <a:srgbClr val="FF0000"/>
                </a:solidFill>
                <a:latin typeface="Trebuchet MS" pitchFamily="34" charset="0"/>
              </a:rPr>
              <a:t>zkratka, horká linka do</a:t>
            </a:r>
          </a:p>
          <a:p>
            <a:r>
              <a:rPr lang="cs-CZ" sz="1600" dirty="0">
                <a:solidFill>
                  <a:srgbClr val="FF0000"/>
                </a:solidFill>
                <a:latin typeface="Trebuchet MS" pitchFamily="34" charset="0"/>
              </a:rPr>
              <a:t>amygdaly. Ta zalarmuje ostatní</a:t>
            </a:r>
          </a:p>
          <a:p>
            <a:r>
              <a:rPr lang="cs-CZ" sz="1600" dirty="0">
                <a:solidFill>
                  <a:srgbClr val="FF0000"/>
                </a:solidFill>
                <a:latin typeface="Trebuchet MS" pitchFamily="34" charset="0"/>
              </a:rPr>
              <a:t>části mozku. Důsledkem je</a:t>
            </a:r>
          </a:p>
          <a:p>
            <a:r>
              <a:rPr lang="cs-CZ" sz="1600" dirty="0">
                <a:solidFill>
                  <a:srgbClr val="FF0000"/>
                </a:solidFill>
                <a:latin typeface="Trebuchet MS" pitchFamily="34" charset="0"/>
              </a:rPr>
              <a:t>úleková nebo útoková reakce, zpocené ruce,</a:t>
            </a:r>
          </a:p>
          <a:p>
            <a:r>
              <a:rPr lang="cs-CZ" sz="1600" dirty="0">
                <a:solidFill>
                  <a:srgbClr val="FF0000"/>
                </a:solidFill>
                <a:latin typeface="Trebuchet MS" pitchFamily="34" charset="0"/>
              </a:rPr>
              <a:t>zrychlený puls, vzestup TK,</a:t>
            </a:r>
          </a:p>
          <a:p>
            <a:r>
              <a:rPr lang="cs-CZ" sz="1600" dirty="0">
                <a:solidFill>
                  <a:srgbClr val="FF0000"/>
                </a:solidFill>
                <a:latin typeface="Trebuchet MS" pitchFamily="34" charset="0"/>
              </a:rPr>
              <a:t>výdej adrenalinu. To vše př</a:t>
            </a:r>
            <a:r>
              <a:rPr lang="cs-CZ" sz="1600" i="1" dirty="0">
                <a:solidFill>
                  <a:srgbClr val="FF0000"/>
                </a:solidFill>
                <a:latin typeface="Trebuchet MS" pitchFamily="34" charset="0"/>
              </a:rPr>
              <a:t>ed</a:t>
            </a:r>
          </a:p>
          <a:p>
            <a:r>
              <a:rPr lang="cs-CZ" sz="1600" dirty="0">
                <a:solidFill>
                  <a:srgbClr val="FF0000"/>
                </a:solidFill>
                <a:latin typeface="Trebuchet MS" pitchFamily="34" charset="0"/>
              </a:rPr>
              <a:t>uvědoměním si situace</a:t>
            </a:r>
          </a:p>
        </p:txBody>
      </p:sp>
      <p:sp>
        <p:nvSpPr>
          <p:cNvPr id="247812" name="Obdélník 8"/>
          <p:cNvSpPr>
            <a:spLocks noChangeArrowheads="1"/>
          </p:cNvSpPr>
          <p:nvPr/>
        </p:nvSpPr>
        <p:spPr bwMode="auto">
          <a:xfrm>
            <a:off x="5524649" y="4581225"/>
            <a:ext cx="4570809" cy="2121935"/>
          </a:xfrm>
          <a:prstGeom prst="rect">
            <a:avLst/>
          </a:prstGeom>
          <a:noFill/>
          <a:ln w="9525">
            <a:noFill/>
            <a:miter lim="800000"/>
            <a:headEnd/>
            <a:tailEnd/>
          </a:ln>
        </p:spPr>
        <p:txBody>
          <a:bodyPr>
            <a:spAutoFit/>
          </a:bodyPr>
          <a:lstStyle/>
          <a:p>
            <a:r>
              <a:rPr lang="cs-CZ" sz="3599" b="1" dirty="0">
                <a:solidFill>
                  <a:schemeClr val="tx1">
                    <a:lumMod val="60000"/>
                    <a:lumOff val="40000"/>
                  </a:schemeClr>
                </a:solidFill>
                <a:latin typeface="Trebuchet MS" pitchFamily="34" charset="0"/>
              </a:rPr>
              <a:t>B</a:t>
            </a:r>
            <a:r>
              <a:rPr lang="cs-CZ" sz="3599" b="1" dirty="0">
                <a:solidFill>
                  <a:srgbClr val="FF6600"/>
                </a:solidFill>
                <a:latin typeface="Trebuchet MS" pitchFamily="34" charset="0"/>
              </a:rPr>
              <a:t> </a:t>
            </a:r>
            <a:r>
              <a:rPr lang="cs-CZ" sz="1600" b="1" dirty="0">
                <a:solidFill>
                  <a:schemeClr val="tx1">
                    <a:lumMod val="60000"/>
                    <a:lumOff val="40000"/>
                  </a:schemeClr>
                </a:solidFill>
                <a:latin typeface="Trebuchet MS" pitchFamily="34" charset="0"/>
              </a:rPr>
              <a:t>hlavní dráha. Teprve </a:t>
            </a:r>
            <a:r>
              <a:rPr lang="cs-CZ" sz="1600" b="1" i="1" dirty="0">
                <a:solidFill>
                  <a:schemeClr val="tx1">
                    <a:lumMod val="60000"/>
                    <a:lumOff val="40000"/>
                  </a:schemeClr>
                </a:solidFill>
                <a:latin typeface="Trebuchet MS" pitchFamily="34" charset="0"/>
              </a:rPr>
              <a:t>po </a:t>
            </a:r>
            <a:r>
              <a:rPr lang="cs-CZ" sz="1600" b="1" dirty="0">
                <a:solidFill>
                  <a:schemeClr val="tx1">
                    <a:lumMod val="60000"/>
                    <a:lumOff val="40000"/>
                  </a:schemeClr>
                </a:solidFill>
                <a:latin typeface="Trebuchet MS" pitchFamily="34" charset="0"/>
              </a:rPr>
              <a:t>aktivaci</a:t>
            </a:r>
          </a:p>
          <a:p>
            <a:r>
              <a:rPr lang="cs-CZ" sz="1600" b="1" dirty="0">
                <a:solidFill>
                  <a:schemeClr val="tx1">
                    <a:lumMod val="60000"/>
                    <a:lumOff val="40000"/>
                  </a:schemeClr>
                </a:solidFill>
                <a:latin typeface="Trebuchet MS" pitchFamily="34" charset="0"/>
              </a:rPr>
              <a:t>strachu se zařadí vědomá mysl.</a:t>
            </a:r>
          </a:p>
          <a:p>
            <a:r>
              <a:rPr lang="cs-CZ" sz="1600" b="1" dirty="0">
                <a:solidFill>
                  <a:schemeClr val="tx1">
                    <a:lumMod val="60000"/>
                    <a:lumOff val="40000"/>
                  </a:schemeClr>
                </a:solidFill>
                <a:latin typeface="Trebuchet MS" pitchFamily="34" charset="0"/>
              </a:rPr>
              <a:t>Část senzorické informace putuje</a:t>
            </a:r>
          </a:p>
          <a:p>
            <a:r>
              <a:rPr lang="pt-BR" sz="1600" b="1" dirty="0">
                <a:solidFill>
                  <a:schemeClr val="tx1">
                    <a:lumMod val="60000"/>
                    <a:lumOff val="40000"/>
                  </a:schemeClr>
                </a:solidFill>
                <a:latin typeface="Trebuchet MS" pitchFamily="34" charset="0"/>
              </a:rPr>
              <a:t>do talamu (“processing hub“) a dál</a:t>
            </a:r>
          </a:p>
          <a:p>
            <a:r>
              <a:rPr lang="pl-PL" sz="1600" b="1" dirty="0">
                <a:solidFill>
                  <a:schemeClr val="tx1">
                    <a:lumMod val="60000"/>
                    <a:lumOff val="40000"/>
                  </a:schemeClr>
                </a:solidFill>
                <a:latin typeface="Trebuchet MS" pitchFamily="34" charset="0"/>
              </a:rPr>
              <a:t>do kůry. Ta je zpracovává a</a:t>
            </a:r>
          </a:p>
          <a:p>
            <a:r>
              <a:rPr lang="cs-CZ" sz="1600" b="1" dirty="0">
                <a:solidFill>
                  <a:schemeClr val="tx1">
                    <a:lumMod val="60000"/>
                    <a:lumOff val="40000"/>
                  </a:schemeClr>
                </a:solidFill>
                <a:latin typeface="Trebuchet MS" pitchFamily="34" charset="0"/>
              </a:rPr>
              <a:t>rozhoduje, zda vyžadují alarm.</a:t>
            </a:r>
          </a:p>
          <a:p>
            <a:r>
              <a:rPr lang="cs-CZ" sz="1600" b="1" dirty="0">
                <a:solidFill>
                  <a:schemeClr val="tx1">
                    <a:lumMod val="60000"/>
                    <a:lumOff val="40000"/>
                  </a:schemeClr>
                </a:solidFill>
                <a:latin typeface="Trebuchet MS" pitchFamily="34" charset="0"/>
              </a:rPr>
              <a:t>Jestliže ano, spustí amygdalu.</a:t>
            </a:r>
          </a:p>
        </p:txBody>
      </p:sp>
      <p:sp>
        <p:nvSpPr>
          <p:cNvPr id="11" name="Šipka doprava 10"/>
          <p:cNvSpPr/>
          <p:nvPr/>
        </p:nvSpPr>
        <p:spPr>
          <a:xfrm rot="7862781">
            <a:off x="8071923" y="2506904"/>
            <a:ext cx="526913" cy="320591"/>
          </a:xfrm>
          <a:prstGeom prst="rightArrow">
            <a:avLst/>
          </a:prstGeom>
          <a:solidFill>
            <a:srgbClr val="D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2399"/>
          </a:p>
        </p:txBody>
      </p:sp>
      <p:sp>
        <p:nvSpPr>
          <p:cNvPr id="2" name="TextovéPole 1"/>
          <p:cNvSpPr txBox="1"/>
          <p:nvPr/>
        </p:nvSpPr>
        <p:spPr>
          <a:xfrm>
            <a:off x="1568440" y="0"/>
            <a:ext cx="4073551" cy="2308324"/>
          </a:xfrm>
          <a:prstGeom prst="rect">
            <a:avLst/>
          </a:prstGeom>
          <a:noFill/>
        </p:spPr>
        <p:txBody>
          <a:bodyPr wrap="none" rtlCol="0">
            <a:spAutoFit/>
          </a:bodyPr>
          <a:lstStyle/>
          <a:p>
            <a:r>
              <a:rPr lang="cs-CZ" sz="1800" dirty="0">
                <a:solidFill>
                  <a:schemeClr val="bg1"/>
                </a:solidFill>
              </a:rPr>
              <a:t>Amygdala generuje emoce jako </a:t>
            </a:r>
          </a:p>
          <a:p>
            <a:r>
              <a:rPr lang="cs-CZ" sz="1800" dirty="0">
                <a:solidFill>
                  <a:schemeClr val="bg1"/>
                </a:solidFill>
              </a:rPr>
              <a:t>vztek, hněv, strach,</a:t>
            </a:r>
          </a:p>
          <a:p>
            <a:r>
              <a:rPr lang="cs-CZ" sz="1800" dirty="0">
                <a:solidFill>
                  <a:schemeClr val="bg1"/>
                </a:solidFill>
              </a:rPr>
              <a:t> úzkost a další. Když se aktivuje, </a:t>
            </a:r>
          </a:p>
          <a:p>
            <a:r>
              <a:rPr lang="cs-CZ" sz="1800" dirty="0">
                <a:solidFill>
                  <a:schemeClr val="bg1"/>
                </a:solidFill>
              </a:rPr>
              <a:t>přebírá vládu nad </a:t>
            </a:r>
          </a:p>
          <a:p>
            <a:r>
              <a:rPr lang="cs-CZ" sz="1800" dirty="0" err="1">
                <a:solidFill>
                  <a:schemeClr val="bg1"/>
                </a:solidFill>
              </a:rPr>
              <a:t>neokortexem</a:t>
            </a:r>
            <a:r>
              <a:rPr lang="cs-CZ" sz="1800" dirty="0">
                <a:solidFill>
                  <a:schemeClr val="bg1"/>
                </a:solidFill>
              </a:rPr>
              <a:t> a člověk není </a:t>
            </a:r>
          </a:p>
          <a:p>
            <a:r>
              <a:rPr lang="cs-CZ" sz="1800" dirty="0">
                <a:solidFill>
                  <a:schemeClr val="bg1"/>
                </a:solidFill>
              </a:rPr>
              <a:t>schopen naslouchat </a:t>
            </a:r>
          </a:p>
          <a:p>
            <a:r>
              <a:rPr lang="cs-CZ" sz="1800" dirty="0">
                <a:solidFill>
                  <a:schemeClr val="bg1"/>
                </a:solidFill>
              </a:rPr>
              <a:t>či racionálně myslet – říká se tomu </a:t>
            </a:r>
          </a:p>
          <a:p>
            <a:r>
              <a:rPr lang="cs-CZ" sz="1800" dirty="0" err="1">
                <a:solidFill>
                  <a:schemeClr val="bg1"/>
                </a:solidFill>
              </a:rPr>
              <a:t>amygdalický</a:t>
            </a:r>
            <a:r>
              <a:rPr lang="cs-CZ" sz="1800" dirty="0">
                <a:solidFill>
                  <a:schemeClr val="bg1"/>
                </a:solidFill>
              </a:rPr>
              <a:t> únos.  </a:t>
            </a:r>
          </a:p>
        </p:txBody>
      </p:sp>
    </p:spTree>
    <p:extLst>
      <p:ext uri="{BB962C8B-B14F-4D97-AF65-F5344CB8AC3E}">
        <p14:creationId xmlns:p14="http://schemas.microsoft.com/office/powerpoint/2010/main" val="111009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78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P spid="247812"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Vliv oxytocinu na emoce</a:t>
            </a:r>
          </a:p>
        </p:txBody>
      </p:sp>
      <p:sp>
        <p:nvSpPr>
          <p:cNvPr id="3" name="Zástupný symbol pro obsah 2"/>
          <p:cNvSpPr>
            <a:spLocks noGrp="1"/>
          </p:cNvSpPr>
          <p:nvPr>
            <p:ph idx="1"/>
          </p:nvPr>
        </p:nvSpPr>
        <p:spPr/>
        <p:txBody>
          <a:bodyPr/>
          <a:lstStyle/>
          <a:p>
            <a:r>
              <a:rPr lang="cs-CZ" b="1" dirty="0"/>
              <a:t>Když vědomě kultivujeme vřelé, pozitivní emoce, jako je vděk, radost, nadšení, fascinace, inspirace, důvěra, laskavost a podobně, uvolňuje se v mozku neuropeptid oxytocin, který přirozeně vypíná receptory v amygdale, a tak můžeme využívat </a:t>
            </a:r>
            <a:r>
              <a:rPr lang="cs-CZ" b="1" dirty="0" err="1"/>
              <a:t>neokortex</a:t>
            </a:r>
            <a:r>
              <a:rPr lang="cs-CZ" b="1" dirty="0"/>
              <a:t> k racionálnímu a kreativnímu myšlení.</a:t>
            </a:r>
            <a:r>
              <a:rPr lang="cs-CZ" dirty="0"/>
              <a:t> </a:t>
            </a:r>
          </a:p>
          <a:p>
            <a:r>
              <a:rPr lang="cs-CZ" dirty="0"/>
              <a:t>Oxytocin je důležitý pro integritu mozkových oblastí souvisejících se strachem a s pocity nervozity, obav, strachu či znepokojení. </a:t>
            </a:r>
            <a:r>
              <a:rPr lang="cs-CZ" b="1" dirty="0"/>
              <a:t>Oxytocin zlepšuje náladu a redukuje stresovou odezvu.</a:t>
            </a:r>
            <a:r>
              <a:rPr lang="cs-CZ" dirty="0"/>
              <a:t>  </a:t>
            </a:r>
          </a:p>
          <a:p>
            <a:r>
              <a:rPr lang="cs-CZ" b="1" dirty="0"/>
              <a:t>oxytocin vstupuje do hry zcela specificky jen v mezilidských vztazích.</a:t>
            </a:r>
            <a:endParaRPr lang="cs-CZ" dirty="0"/>
          </a:p>
          <a:p>
            <a:endParaRPr lang="cs-CZ" dirty="0"/>
          </a:p>
        </p:txBody>
      </p:sp>
    </p:spTree>
    <p:extLst>
      <p:ext uri="{BB962C8B-B14F-4D97-AF65-F5344CB8AC3E}">
        <p14:creationId xmlns:p14="http://schemas.microsoft.com/office/powerpoint/2010/main" val="170970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cs-CZ" altLang="cs-CZ"/>
              <a:t>Empatie</a:t>
            </a:r>
          </a:p>
        </p:txBody>
      </p:sp>
      <p:sp>
        <p:nvSpPr>
          <p:cNvPr id="3075" name="Rectangle 3"/>
          <p:cNvSpPr>
            <a:spLocks noGrp="1" noChangeArrowheads="1"/>
          </p:cNvSpPr>
          <p:nvPr>
            <p:ph type="body" idx="1"/>
          </p:nvPr>
        </p:nvSpPr>
        <p:spPr/>
        <p:txBody>
          <a:bodyPr>
            <a:normAutofit fontScale="92500"/>
          </a:bodyPr>
          <a:lstStyle/>
          <a:p>
            <a:r>
              <a:rPr lang="cs-CZ" altLang="cs-CZ" sz="2800" dirty="0"/>
              <a:t>je respektující porozumění tomu, co druzí prožívají</a:t>
            </a:r>
          </a:p>
          <a:p>
            <a:r>
              <a:rPr lang="cs-CZ" altLang="cs-CZ" sz="2800" dirty="0"/>
              <a:t>vyžaduje naslouchání celou bytostí</a:t>
            </a:r>
          </a:p>
          <a:p>
            <a:r>
              <a:rPr lang="cs-CZ" altLang="cs-CZ" sz="2800" dirty="0"/>
              <a:t>potřebujeme být při ní zbaveni všech domněnek, představ a soudů o druhých lidech </a:t>
            </a:r>
            <a:r>
              <a:rPr lang="cs-CZ" altLang="cs-CZ" sz="2000" dirty="0"/>
              <a:t>„jak to má být“, „jak je to správně“</a:t>
            </a:r>
          </a:p>
          <a:p>
            <a:r>
              <a:rPr lang="cs-CZ" altLang="cs-CZ" sz="2800" dirty="0"/>
              <a:t>vyžaduje přítomnost, nic z minulosti</a:t>
            </a:r>
          </a:p>
          <a:p>
            <a:r>
              <a:rPr lang="cs-CZ" altLang="cs-CZ" sz="2800" dirty="0"/>
              <a:t>empatie vůči trpícímu je velmi těžká </a:t>
            </a:r>
            <a:r>
              <a:rPr lang="cs-CZ" altLang="cs-CZ" sz="2800" dirty="0" smtClean="0"/>
              <a:t>věc</a:t>
            </a:r>
          </a:p>
          <a:p>
            <a:r>
              <a:rPr lang="cs-CZ" sz="2800" dirty="0">
                <a:hlinkClick r:id="rId2"/>
              </a:rPr>
              <a:t>https://www.youtube.com/watch?v=ZOKHGb3QCL8</a:t>
            </a:r>
            <a:r>
              <a:rPr lang="cs-CZ" sz="2800" dirty="0"/>
              <a:t> </a:t>
            </a:r>
            <a:br>
              <a:rPr lang="cs-CZ" sz="2800" dirty="0"/>
            </a:br>
            <a:endParaRPr lang="cs-CZ" altLang="cs-CZ" sz="2800" dirty="0"/>
          </a:p>
        </p:txBody>
      </p:sp>
    </p:spTree>
    <p:extLst>
      <p:ext uri="{BB962C8B-B14F-4D97-AF65-F5344CB8AC3E}">
        <p14:creationId xmlns:p14="http://schemas.microsoft.com/office/powerpoint/2010/main" val="206404276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ltLang="cs-CZ"/>
              <a:t>Co není empatie</a:t>
            </a:r>
          </a:p>
        </p:txBody>
      </p:sp>
      <p:sp>
        <p:nvSpPr>
          <p:cNvPr id="4099" name="Rectangle 3"/>
          <p:cNvSpPr>
            <a:spLocks noGrp="1" noChangeArrowheads="1"/>
          </p:cNvSpPr>
          <p:nvPr>
            <p:ph type="body" idx="1"/>
          </p:nvPr>
        </p:nvSpPr>
        <p:spPr>
          <a:xfrm>
            <a:off x="1979612" y="1600200"/>
            <a:ext cx="8229600" cy="4997450"/>
          </a:xfrm>
        </p:spPr>
        <p:txBody>
          <a:bodyPr>
            <a:normAutofit fontScale="85000" lnSpcReduction="20000"/>
          </a:bodyPr>
          <a:lstStyle/>
          <a:p>
            <a:pPr>
              <a:lnSpc>
                <a:spcPct val="90000"/>
              </a:lnSpc>
            </a:pPr>
            <a:r>
              <a:rPr lang="cs-CZ" altLang="cs-CZ" sz="2800"/>
              <a:t>Dávání rad </a:t>
            </a:r>
            <a:r>
              <a:rPr lang="cs-CZ" altLang="cs-CZ" sz="2000"/>
              <a:t>„měla byste…, bylo by dobré…“</a:t>
            </a:r>
          </a:p>
          <a:p>
            <a:pPr>
              <a:lnSpc>
                <a:spcPct val="90000"/>
              </a:lnSpc>
            </a:pPr>
            <a:r>
              <a:rPr lang="cs-CZ" altLang="cs-CZ" sz="2800"/>
              <a:t>Zlehčování </a:t>
            </a:r>
            <a:r>
              <a:rPr lang="cs-CZ" altLang="cs-CZ" sz="2000"/>
              <a:t>„to nic není, jsou horší věci, hlavně </a:t>
            </a:r>
          </a:p>
          <a:p>
            <a:pPr>
              <a:lnSpc>
                <a:spcPct val="90000"/>
              </a:lnSpc>
              <a:buFontTx/>
              <a:buNone/>
            </a:pPr>
            <a:r>
              <a:rPr lang="cs-CZ" altLang="cs-CZ" sz="2000"/>
              <a:t>	že…“</a:t>
            </a:r>
          </a:p>
          <a:p>
            <a:pPr>
              <a:lnSpc>
                <a:spcPct val="90000"/>
              </a:lnSpc>
            </a:pPr>
            <a:r>
              <a:rPr lang="cs-CZ" altLang="cs-CZ" sz="2800"/>
              <a:t>Vychovávání </a:t>
            </a:r>
            <a:r>
              <a:rPr lang="cs-CZ" altLang="cs-CZ" sz="2000"/>
              <a:t>„musíte to brát pozitivně…“</a:t>
            </a:r>
          </a:p>
          <a:p>
            <a:pPr>
              <a:lnSpc>
                <a:spcPct val="90000"/>
              </a:lnSpc>
            </a:pPr>
            <a:r>
              <a:rPr lang="cs-CZ" altLang="cs-CZ" sz="2800"/>
              <a:t>Utěšování </a:t>
            </a:r>
            <a:r>
              <a:rPr lang="cs-CZ" altLang="cs-CZ" sz="2000"/>
              <a:t>„to nebyla Vaše chyba, udělala jste všechno, </a:t>
            </a:r>
          </a:p>
          <a:p>
            <a:pPr>
              <a:lnSpc>
                <a:spcPct val="90000"/>
              </a:lnSpc>
              <a:buFontTx/>
              <a:buNone/>
            </a:pPr>
            <a:r>
              <a:rPr lang="cs-CZ" altLang="cs-CZ" sz="2000"/>
              <a:t>	co jste mohla“</a:t>
            </a:r>
          </a:p>
          <a:p>
            <a:pPr>
              <a:lnSpc>
                <a:spcPct val="90000"/>
              </a:lnSpc>
            </a:pPr>
            <a:r>
              <a:rPr lang="cs-CZ" altLang="cs-CZ" sz="2800"/>
              <a:t>Vyprávění příhod </a:t>
            </a:r>
            <a:r>
              <a:rPr lang="cs-CZ" altLang="cs-CZ" sz="2000"/>
              <a:t>„měli jsme tady pacientku…“</a:t>
            </a:r>
          </a:p>
          <a:p>
            <a:pPr>
              <a:lnSpc>
                <a:spcPct val="90000"/>
              </a:lnSpc>
            </a:pPr>
            <a:r>
              <a:rPr lang="cs-CZ" altLang="cs-CZ" sz="2800"/>
              <a:t>Povzbuzování </a:t>
            </a:r>
            <a:r>
              <a:rPr lang="cs-CZ" altLang="cs-CZ" sz="2000"/>
              <a:t>„to bude dobré, vzmužte se, musíte být statečná, silná, nebuďte smutná…“</a:t>
            </a:r>
          </a:p>
          <a:p>
            <a:pPr>
              <a:lnSpc>
                <a:spcPct val="90000"/>
              </a:lnSpc>
            </a:pPr>
            <a:r>
              <a:rPr lang="cs-CZ" altLang="cs-CZ" sz="2800"/>
              <a:t>Projevování soucitu</a:t>
            </a:r>
            <a:r>
              <a:rPr lang="cs-CZ" altLang="cs-CZ" sz="2000"/>
              <a:t> „ to je mi líto, chudinko…“</a:t>
            </a:r>
          </a:p>
          <a:p>
            <a:pPr>
              <a:lnSpc>
                <a:spcPct val="90000"/>
              </a:lnSpc>
            </a:pPr>
            <a:r>
              <a:rPr lang="cs-CZ" altLang="cs-CZ" sz="2800"/>
              <a:t>Vysvětlování </a:t>
            </a:r>
            <a:r>
              <a:rPr lang="cs-CZ" altLang="cs-CZ" sz="2000"/>
              <a:t>„to je protože…“</a:t>
            </a:r>
            <a:r>
              <a:rPr lang="cs-CZ" altLang="cs-CZ"/>
              <a:t> </a:t>
            </a:r>
          </a:p>
        </p:txBody>
      </p:sp>
    </p:spTree>
    <p:extLst>
      <p:ext uri="{BB962C8B-B14F-4D97-AF65-F5344CB8AC3E}">
        <p14:creationId xmlns:p14="http://schemas.microsoft.com/office/powerpoint/2010/main" val="50561827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a:t>Empatie</a:t>
            </a:r>
          </a:p>
        </p:txBody>
      </p:sp>
      <p:sp>
        <p:nvSpPr>
          <p:cNvPr id="5124" name="Rectangle 4"/>
          <p:cNvSpPr>
            <a:spLocks noGrp="1" noChangeArrowheads="1"/>
          </p:cNvSpPr>
          <p:nvPr>
            <p:ph type="body" sz="half" idx="1"/>
          </p:nvPr>
        </p:nvSpPr>
        <p:spPr>
          <a:xfrm>
            <a:off x="1785938" y="1598614"/>
            <a:ext cx="3624263" cy="4497387"/>
          </a:xfrm>
        </p:spPr>
        <p:txBody>
          <a:bodyPr>
            <a:normAutofit fontScale="92500" lnSpcReduction="10000"/>
          </a:bodyPr>
          <a:lstStyle/>
          <a:p>
            <a:pPr>
              <a:lnSpc>
                <a:spcPct val="80000"/>
              </a:lnSpc>
            </a:pPr>
            <a:r>
              <a:rPr lang="cs-CZ" altLang="cs-CZ" dirty="0">
                <a:solidFill>
                  <a:schemeClr val="tx2"/>
                </a:solidFill>
              </a:rPr>
              <a:t>Reflektujte čili pojmenovávejte emoce</a:t>
            </a:r>
          </a:p>
          <a:p>
            <a:pPr lvl="1">
              <a:lnSpc>
                <a:spcPct val="80000"/>
              </a:lnSpc>
            </a:pPr>
            <a:r>
              <a:rPr lang="cs-CZ" altLang="cs-CZ" dirty="0"/>
              <a:t>Jste nešťastná, zoufalá</a:t>
            </a:r>
          </a:p>
          <a:p>
            <a:pPr lvl="1">
              <a:lnSpc>
                <a:spcPct val="80000"/>
              </a:lnSpc>
              <a:buFontTx/>
              <a:buNone/>
            </a:pPr>
            <a:endParaRPr lang="cs-CZ" altLang="cs-CZ" dirty="0"/>
          </a:p>
          <a:p>
            <a:pPr lvl="1">
              <a:lnSpc>
                <a:spcPct val="80000"/>
              </a:lnSpc>
            </a:pPr>
            <a:r>
              <a:rPr lang="cs-CZ" altLang="cs-CZ" dirty="0"/>
              <a:t>Moc Vás to bolí</a:t>
            </a:r>
          </a:p>
          <a:p>
            <a:pPr lvl="1">
              <a:lnSpc>
                <a:spcPct val="80000"/>
              </a:lnSpc>
            </a:pPr>
            <a:endParaRPr lang="cs-CZ" altLang="cs-CZ" dirty="0"/>
          </a:p>
          <a:p>
            <a:pPr lvl="1">
              <a:lnSpc>
                <a:spcPct val="80000"/>
              </a:lnSpc>
            </a:pPr>
            <a:r>
              <a:rPr lang="cs-CZ" altLang="cs-CZ" dirty="0"/>
              <a:t>Máte strach, bojíte se</a:t>
            </a:r>
          </a:p>
          <a:p>
            <a:pPr lvl="1">
              <a:lnSpc>
                <a:spcPct val="80000"/>
              </a:lnSpc>
              <a:buFontTx/>
              <a:buNone/>
            </a:pPr>
            <a:endParaRPr lang="cs-CZ" altLang="cs-CZ" dirty="0"/>
          </a:p>
          <a:p>
            <a:pPr lvl="1">
              <a:lnSpc>
                <a:spcPct val="80000"/>
              </a:lnSpc>
            </a:pPr>
            <a:r>
              <a:rPr lang="cs-CZ" altLang="cs-CZ" dirty="0"/>
              <a:t>Máte </a:t>
            </a:r>
            <a:r>
              <a:rPr lang="cs-CZ" altLang="cs-CZ" dirty="0" smtClean="0"/>
              <a:t>vztek, vyčítáte si</a:t>
            </a:r>
            <a:endParaRPr lang="cs-CZ" altLang="cs-CZ" dirty="0"/>
          </a:p>
          <a:p>
            <a:pPr lvl="1">
              <a:lnSpc>
                <a:spcPct val="80000"/>
              </a:lnSpc>
              <a:buFontTx/>
              <a:buNone/>
            </a:pPr>
            <a:endParaRPr lang="cs-CZ" altLang="cs-CZ" dirty="0"/>
          </a:p>
          <a:p>
            <a:pPr lvl="1">
              <a:lnSpc>
                <a:spcPct val="80000"/>
              </a:lnSpc>
              <a:buFontTx/>
              <a:buNone/>
            </a:pPr>
            <a:endParaRPr lang="cs-CZ" altLang="cs-CZ" dirty="0"/>
          </a:p>
          <a:p>
            <a:pPr lvl="1">
              <a:lnSpc>
                <a:spcPct val="80000"/>
              </a:lnSpc>
            </a:pPr>
            <a:r>
              <a:rPr lang="cs-CZ" altLang="cs-CZ" dirty="0"/>
              <a:t>Jste nejistá</a:t>
            </a:r>
          </a:p>
          <a:p>
            <a:pPr lvl="1">
              <a:lnSpc>
                <a:spcPct val="80000"/>
              </a:lnSpc>
              <a:buFontTx/>
              <a:buNone/>
            </a:pPr>
            <a:endParaRPr lang="cs-CZ" altLang="cs-CZ" dirty="0"/>
          </a:p>
        </p:txBody>
      </p:sp>
      <p:sp>
        <p:nvSpPr>
          <p:cNvPr id="5125" name="Rectangle 5"/>
          <p:cNvSpPr>
            <a:spLocks noGrp="1" noChangeArrowheads="1"/>
          </p:cNvSpPr>
          <p:nvPr>
            <p:ph type="body" sz="half" idx="2"/>
          </p:nvPr>
        </p:nvSpPr>
        <p:spPr>
          <a:xfrm>
            <a:off x="5548313" y="1598614"/>
            <a:ext cx="3624263" cy="4497387"/>
          </a:xfrm>
        </p:spPr>
        <p:txBody>
          <a:bodyPr>
            <a:normAutofit fontScale="92500" lnSpcReduction="10000"/>
          </a:bodyPr>
          <a:lstStyle/>
          <a:p>
            <a:pPr>
              <a:lnSpc>
                <a:spcPct val="80000"/>
              </a:lnSpc>
            </a:pPr>
            <a:r>
              <a:rPr lang="cs-CZ" altLang="cs-CZ">
                <a:solidFill>
                  <a:schemeClr val="tx2"/>
                </a:solidFill>
              </a:rPr>
              <a:t>Parafrázujte čili opakujte, co klientka říká</a:t>
            </a:r>
          </a:p>
          <a:p>
            <a:pPr lvl="1">
              <a:lnSpc>
                <a:spcPct val="80000"/>
              </a:lnSpc>
            </a:pPr>
            <a:r>
              <a:rPr lang="cs-CZ" altLang="cs-CZ"/>
              <a:t>protože nevíte, co bude s miminkem</a:t>
            </a:r>
          </a:p>
          <a:p>
            <a:pPr lvl="1">
              <a:lnSpc>
                <a:spcPct val="80000"/>
              </a:lnSpc>
            </a:pPr>
            <a:r>
              <a:rPr lang="cs-CZ" altLang="cs-CZ"/>
              <a:t>že Vaše miminko zemřelo</a:t>
            </a:r>
          </a:p>
          <a:p>
            <a:pPr lvl="1">
              <a:lnSpc>
                <a:spcPct val="80000"/>
              </a:lnSpc>
            </a:pPr>
            <a:r>
              <a:rPr lang="cs-CZ" altLang="cs-CZ"/>
              <a:t>jak to zvládnete, neumíte si představit se na sebe podívat</a:t>
            </a:r>
          </a:p>
          <a:p>
            <a:pPr lvl="1">
              <a:lnSpc>
                <a:spcPct val="80000"/>
              </a:lnSpc>
            </a:pPr>
            <a:r>
              <a:rPr lang="cs-CZ" altLang="cs-CZ"/>
              <a:t>že jste více neodpočívala</a:t>
            </a:r>
          </a:p>
          <a:p>
            <a:pPr lvl="1">
              <a:lnSpc>
                <a:spcPct val="80000"/>
              </a:lnSpc>
            </a:pPr>
            <a:endParaRPr lang="cs-CZ" altLang="cs-CZ"/>
          </a:p>
          <a:p>
            <a:pPr lvl="1">
              <a:lnSpc>
                <a:spcPct val="80000"/>
              </a:lnSpc>
            </a:pPr>
            <a:r>
              <a:rPr lang="cs-CZ" altLang="cs-CZ"/>
              <a:t>protože potřebujete více informací od lékaře</a:t>
            </a:r>
          </a:p>
        </p:txBody>
      </p:sp>
    </p:spTree>
    <p:extLst>
      <p:ext uri="{BB962C8B-B14F-4D97-AF65-F5344CB8AC3E}">
        <p14:creationId xmlns:p14="http://schemas.microsoft.com/office/powerpoint/2010/main" val="153877190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altLang="cs-CZ"/>
              <a:t>K čemu vede empatie</a:t>
            </a:r>
          </a:p>
        </p:txBody>
      </p:sp>
      <p:sp>
        <p:nvSpPr>
          <p:cNvPr id="7171" name="Rectangle 3"/>
          <p:cNvSpPr>
            <a:spLocks noGrp="1" noChangeArrowheads="1"/>
          </p:cNvSpPr>
          <p:nvPr>
            <p:ph type="body" idx="1"/>
          </p:nvPr>
        </p:nvSpPr>
        <p:spPr/>
        <p:txBody>
          <a:bodyPr>
            <a:normAutofit lnSpcReduction="10000"/>
          </a:bodyPr>
          <a:lstStyle/>
          <a:p>
            <a:pPr>
              <a:lnSpc>
                <a:spcPct val="90000"/>
              </a:lnSpc>
            </a:pPr>
            <a:r>
              <a:rPr lang="cs-CZ" altLang="cs-CZ"/>
              <a:t>K uvolnění napětí – projevení emocí</a:t>
            </a:r>
          </a:p>
          <a:p>
            <a:pPr>
              <a:lnSpc>
                <a:spcPct val="90000"/>
              </a:lnSpc>
            </a:pPr>
            <a:r>
              <a:rPr lang="cs-CZ" altLang="cs-CZ"/>
              <a:t>K pocitům porozumění – ubývá slov</a:t>
            </a:r>
          </a:p>
          <a:p>
            <a:pPr>
              <a:lnSpc>
                <a:spcPct val="90000"/>
              </a:lnSpc>
            </a:pPr>
            <a:r>
              <a:rPr lang="cs-CZ" altLang="cs-CZ"/>
              <a:t>Pacientka může zůstat v kontaktu se svými pocity a nemusí je potlačovat, bojovat s nimi</a:t>
            </a:r>
          </a:p>
          <a:p>
            <a:pPr lvl="1">
              <a:lnSpc>
                <a:spcPct val="90000"/>
              </a:lnSpc>
            </a:pPr>
            <a:r>
              <a:rPr lang="cs-CZ" altLang="cs-CZ"/>
              <a:t>„mohu být smutná, naštvaná…“</a:t>
            </a:r>
          </a:p>
          <a:p>
            <a:pPr lvl="1">
              <a:lnSpc>
                <a:spcPct val="90000"/>
              </a:lnSpc>
            </a:pPr>
            <a:r>
              <a:rPr lang="cs-CZ" altLang="cs-CZ"/>
              <a:t>„nemusím nic předstírat, sama se sebou bojovat“</a:t>
            </a:r>
          </a:p>
          <a:p>
            <a:pPr lvl="1">
              <a:lnSpc>
                <a:spcPct val="90000"/>
              </a:lnSpc>
            </a:pPr>
            <a:r>
              <a:rPr lang="cs-CZ" altLang="cs-CZ"/>
              <a:t>„mohu se uvolnit“</a:t>
            </a:r>
          </a:p>
          <a:p>
            <a:pPr>
              <a:lnSpc>
                <a:spcPct val="90000"/>
              </a:lnSpc>
            </a:pPr>
            <a:r>
              <a:rPr lang="cs-CZ" altLang="cs-CZ"/>
              <a:t>Pacientky často chtějí „udělat radost“ nebo „splnit očekávání“, v horším případě nezklamat, proto říkají, že jsou v pohodě a předstírají i před sebou, že se nic neděje – to vede k hromadění napětí a postupnému vytěsňování emocí </a:t>
            </a:r>
          </a:p>
        </p:txBody>
      </p:sp>
      <p:sp>
        <p:nvSpPr>
          <p:cNvPr id="7172" name="Line 4"/>
          <p:cNvSpPr>
            <a:spLocks noChangeShapeType="1"/>
          </p:cNvSpPr>
          <p:nvPr/>
        </p:nvSpPr>
        <p:spPr bwMode="auto">
          <a:xfrm>
            <a:off x="2349500" y="609282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73" name="Text Box 5"/>
          <p:cNvSpPr txBox="1">
            <a:spLocks noChangeArrowheads="1"/>
          </p:cNvSpPr>
          <p:nvPr/>
        </p:nvSpPr>
        <p:spPr bwMode="auto">
          <a:xfrm>
            <a:off x="3141662" y="5876925"/>
            <a:ext cx="5928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000" b="1"/>
              <a:t>larvované deprese a postraumatický syndrom</a:t>
            </a:r>
          </a:p>
        </p:txBody>
      </p:sp>
    </p:spTree>
    <p:extLst>
      <p:ext uri="{BB962C8B-B14F-4D97-AF65-F5344CB8AC3E}">
        <p14:creationId xmlns:p14="http://schemas.microsoft.com/office/powerpoint/2010/main" val="12318047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Literatura ke studiu</a:t>
            </a:r>
          </a:p>
        </p:txBody>
      </p:sp>
      <p:sp>
        <p:nvSpPr>
          <p:cNvPr id="5" name="Zástupný symbol pro obsah 4"/>
          <p:cNvSpPr>
            <a:spLocks noGrp="1"/>
          </p:cNvSpPr>
          <p:nvPr>
            <p:ph idx="1"/>
          </p:nvPr>
        </p:nvSpPr>
        <p:spPr>
          <a:xfrm>
            <a:off x="1903413" y="1600200"/>
            <a:ext cx="9472824" cy="5141168"/>
          </a:xfrm>
        </p:spPr>
        <p:txBody>
          <a:bodyPr>
            <a:normAutofit fontScale="55000" lnSpcReduction="20000"/>
          </a:bodyPr>
          <a:lstStyle/>
          <a:p>
            <a:r>
              <a:rPr lang="cs-CZ" sz="3300" b="1" dirty="0">
                <a:solidFill>
                  <a:srgbClr val="FF0000"/>
                </a:solidFill>
              </a:rPr>
              <a:t>ZACHAROVÁ, E.: Zdravotnická </a:t>
            </a:r>
            <a:r>
              <a:rPr lang="cs-CZ" sz="3300" b="1" dirty="0" err="1">
                <a:solidFill>
                  <a:srgbClr val="FF0000"/>
                </a:solidFill>
              </a:rPr>
              <a:t>psycholologie</a:t>
            </a:r>
            <a:r>
              <a:rPr lang="cs-CZ" sz="3300" b="1" dirty="0">
                <a:solidFill>
                  <a:srgbClr val="FF0000"/>
                </a:solidFill>
              </a:rPr>
              <a:t>: teorie a praktická cvičení. 2. aktualizované a dopl. vydání. </a:t>
            </a:r>
            <a:r>
              <a:rPr lang="cs-CZ" sz="3300" b="1" dirty="0" err="1">
                <a:solidFill>
                  <a:srgbClr val="FF0000"/>
                </a:solidFill>
              </a:rPr>
              <a:t>Grada</a:t>
            </a:r>
            <a:r>
              <a:rPr lang="cs-CZ" sz="3300" b="1" dirty="0">
                <a:solidFill>
                  <a:srgbClr val="FF0000"/>
                </a:solidFill>
              </a:rPr>
              <a:t>. 2017. ISBN 978-80-271-0155-9</a:t>
            </a:r>
          </a:p>
          <a:p>
            <a:r>
              <a:rPr lang="cs-CZ" dirty="0"/>
              <a:t>MELLANOVÁ, A.: Psychosociální problematika v ošetřovatelské profesi. </a:t>
            </a:r>
            <a:r>
              <a:rPr lang="cs-CZ" dirty="0" err="1"/>
              <a:t>Grada</a:t>
            </a:r>
            <a:r>
              <a:rPr lang="cs-CZ" dirty="0"/>
              <a:t>. 2017. ISBN: 978-80-247-5589-2</a:t>
            </a:r>
          </a:p>
          <a:p>
            <a:r>
              <a:rPr lang="cs-CZ" dirty="0"/>
              <a:t>ZACHAROVÁ, E., ŠIMÍČKOVÁ-ČÍŽKOVÁ, J.: Základy psychologie pro zdravotnické obory. </a:t>
            </a:r>
            <a:r>
              <a:rPr lang="cs-CZ" dirty="0" err="1"/>
              <a:t>Grada</a:t>
            </a:r>
            <a:r>
              <a:rPr lang="cs-CZ" dirty="0"/>
              <a:t>. 2011. 978-80-247-4062-1</a:t>
            </a:r>
          </a:p>
          <a:p>
            <a:r>
              <a:rPr lang="cs-CZ" b="1" dirty="0"/>
              <a:t> </a:t>
            </a:r>
            <a:r>
              <a:rPr lang="cs-CZ" dirty="0"/>
              <a:t>PELCÁK, S.: Psychologie zdraví a nemoci, Pedagogická fakulta, Hradec Králové, 2014</a:t>
            </a:r>
          </a:p>
          <a:p>
            <a:r>
              <a:rPr lang="cs-CZ" dirty="0"/>
              <a:t>KEBZA, V. Psychosociální determinanty zdraví. 1. vyd. Praha: ACADEMIA, 2005. 258 s. ISBN 80-200-1307-5 </a:t>
            </a:r>
          </a:p>
          <a:p>
            <a:r>
              <a:rPr lang="cs-CZ" dirty="0"/>
              <a:t>KŘIVOHLAVÝ, J. Psychologie zdraví. Praha: Portál, 2001. ISBN  80-7178-551-2  </a:t>
            </a:r>
          </a:p>
          <a:p>
            <a:r>
              <a:rPr lang="cs-CZ" dirty="0"/>
              <a:t>KŘIVOHLAVÝ, J. Psychologie nemoci. Praha: </a:t>
            </a:r>
            <a:r>
              <a:rPr lang="cs-CZ" dirty="0" err="1"/>
              <a:t>Grada</a:t>
            </a:r>
            <a:r>
              <a:rPr lang="cs-CZ" dirty="0"/>
              <a:t>, 2002. ISBN 80-2470-179-0 </a:t>
            </a:r>
          </a:p>
          <a:p>
            <a:r>
              <a:rPr lang="cs-CZ" dirty="0"/>
              <a:t>SLEZÁČKOVÁ A. Průvodce pozitivní psychologií. 1.vyd. Praha: </a:t>
            </a:r>
            <a:r>
              <a:rPr lang="cs-CZ" dirty="0" err="1"/>
              <a:t>Grada</a:t>
            </a:r>
            <a:r>
              <a:rPr lang="cs-CZ" dirty="0"/>
              <a:t> </a:t>
            </a:r>
            <a:r>
              <a:rPr lang="cs-CZ" dirty="0" err="1"/>
              <a:t>Publishing</a:t>
            </a:r>
            <a:r>
              <a:rPr lang="cs-CZ" dirty="0"/>
              <a:t>, 2012. 304 s. ISBN 978-80-247-3507-1 </a:t>
            </a:r>
          </a:p>
          <a:p>
            <a:r>
              <a:rPr lang="cs-CZ" dirty="0"/>
              <a:t>JANÁČKOVÁ, L. Bolest a její zvládání. 1.vyd.Praha:Portál,2007.192s. ISBN 978-807367-210-2 </a:t>
            </a:r>
          </a:p>
          <a:p>
            <a:r>
              <a:rPr lang="cs-CZ" sz="2900" dirty="0">
                <a:solidFill>
                  <a:srgbClr val="FF0000"/>
                </a:solidFill>
              </a:rPr>
              <a:t>VENGLÁŘOVÁ, M. a kol. Sestry v nouzi. Syndrom vyhoření, </a:t>
            </a:r>
            <a:r>
              <a:rPr lang="cs-CZ" sz="2900" dirty="0" err="1">
                <a:solidFill>
                  <a:srgbClr val="FF0000"/>
                </a:solidFill>
              </a:rPr>
              <a:t>mobbing</a:t>
            </a:r>
            <a:r>
              <a:rPr lang="cs-CZ" sz="2900" dirty="0">
                <a:solidFill>
                  <a:srgbClr val="FF0000"/>
                </a:solidFill>
              </a:rPr>
              <a:t>, bossing.1.vyd. Praha: </a:t>
            </a:r>
            <a:r>
              <a:rPr lang="cs-CZ" sz="2900" dirty="0" err="1">
                <a:solidFill>
                  <a:srgbClr val="FF0000"/>
                </a:solidFill>
              </a:rPr>
              <a:t>Grada</a:t>
            </a:r>
            <a:r>
              <a:rPr lang="cs-CZ" sz="2900" dirty="0">
                <a:solidFill>
                  <a:srgbClr val="FF0000"/>
                </a:solidFill>
              </a:rPr>
              <a:t> Publishing,2011. ISBN 978-80-247-3174-2</a:t>
            </a:r>
          </a:p>
          <a:p>
            <a:r>
              <a:rPr lang="cs-CZ" dirty="0"/>
              <a:t>VYMĚTAL, J. Lékařská psychologie. 3. vyd. Praha: Portál, 2003. ISBN 80-7178-740</a:t>
            </a:r>
          </a:p>
        </p:txBody>
      </p:sp>
    </p:spTree>
    <p:extLst>
      <p:ext uri="{BB962C8B-B14F-4D97-AF65-F5344CB8AC3E}">
        <p14:creationId xmlns:p14="http://schemas.microsoft.com/office/powerpoint/2010/main" val="271218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854360" y="667356"/>
            <a:ext cx="908660" cy="1323094"/>
          </a:xfrm>
          <a:prstGeom prst="rect">
            <a:avLst/>
          </a:prstGeom>
          <a:noFill/>
        </p:spPr>
        <p:txBody>
          <a:bodyPr wrap="square" lIns="91416" tIns="45708" rIns="91416" bIns="45708">
            <a:spAutoFit/>
          </a:bodyPr>
          <a:lstStyle/>
          <a:p>
            <a:pPr algn="ctr"/>
            <a:r>
              <a:rPr lang="cs-CZ" sz="7998" b="1" dirty="0">
                <a:ln w="22225">
                  <a:solidFill>
                    <a:schemeClr val="accent2"/>
                  </a:solidFill>
                  <a:prstDash val="solid"/>
                </a:ln>
                <a:solidFill>
                  <a:schemeClr val="accent2">
                    <a:lumMod val="40000"/>
                    <a:lumOff val="60000"/>
                  </a:schemeClr>
                </a:solidFill>
              </a:rPr>
              <a:t>N</a:t>
            </a:r>
          </a:p>
        </p:txBody>
      </p:sp>
      <p:sp>
        <p:nvSpPr>
          <p:cNvPr id="5" name="Obdélník 4"/>
          <p:cNvSpPr/>
          <p:nvPr/>
        </p:nvSpPr>
        <p:spPr>
          <a:xfrm>
            <a:off x="3095161" y="1626558"/>
            <a:ext cx="914932" cy="1323094"/>
          </a:xfrm>
          <a:prstGeom prst="rect">
            <a:avLst/>
          </a:prstGeom>
          <a:noFill/>
        </p:spPr>
        <p:txBody>
          <a:bodyPr wrap="square" lIns="91416" tIns="45708" rIns="91416" bIns="45708">
            <a:spAutoFit/>
          </a:bodyPr>
          <a:lstStyle/>
          <a:p>
            <a:pPr algn="ctr"/>
            <a:r>
              <a:rPr lang="cs-CZ" sz="7998" b="1" dirty="0">
                <a:ln w="22225">
                  <a:solidFill>
                    <a:schemeClr val="accent2"/>
                  </a:solidFill>
                  <a:prstDash val="solid"/>
                </a:ln>
                <a:solidFill>
                  <a:schemeClr val="accent2">
                    <a:lumMod val="40000"/>
                    <a:lumOff val="60000"/>
                  </a:schemeClr>
                </a:solidFill>
              </a:rPr>
              <a:t>U</a:t>
            </a:r>
          </a:p>
        </p:txBody>
      </p:sp>
      <p:sp>
        <p:nvSpPr>
          <p:cNvPr id="6" name="Obdélník 5"/>
          <p:cNvSpPr/>
          <p:nvPr/>
        </p:nvSpPr>
        <p:spPr>
          <a:xfrm>
            <a:off x="5364488" y="583639"/>
            <a:ext cx="779178" cy="1322774"/>
          </a:xfrm>
          <a:prstGeom prst="rect">
            <a:avLst/>
          </a:prstGeom>
          <a:noFill/>
        </p:spPr>
        <p:txBody>
          <a:bodyPr wrap="none" lIns="91416" tIns="45708" rIns="91416" bIns="45708">
            <a:spAutoFit/>
          </a:bodyPr>
          <a:lstStyle/>
          <a:p>
            <a:pPr algn="ctr"/>
            <a:r>
              <a:rPr lang="cs-CZ" sz="7998" b="1" dirty="0">
                <a:ln w="22225">
                  <a:solidFill>
                    <a:schemeClr val="accent2"/>
                  </a:solidFill>
                  <a:prstDash val="solid"/>
                </a:ln>
                <a:solidFill>
                  <a:schemeClr val="accent2">
                    <a:lumMod val="40000"/>
                    <a:lumOff val="60000"/>
                  </a:schemeClr>
                </a:solidFill>
              </a:rPr>
              <a:t>R</a:t>
            </a:r>
          </a:p>
        </p:txBody>
      </p:sp>
      <p:sp>
        <p:nvSpPr>
          <p:cNvPr id="7" name="Obdélník 6"/>
          <p:cNvSpPr/>
          <p:nvPr/>
        </p:nvSpPr>
        <p:spPr>
          <a:xfrm>
            <a:off x="7930851" y="1594843"/>
            <a:ext cx="718279" cy="1322774"/>
          </a:xfrm>
          <a:prstGeom prst="rect">
            <a:avLst/>
          </a:prstGeom>
          <a:noFill/>
        </p:spPr>
        <p:txBody>
          <a:bodyPr wrap="none" lIns="91416" tIns="45708" rIns="91416" bIns="45708">
            <a:spAutoFit/>
          </a:bodyPr>
          <a:lstStyle/>
          <a:p>
            <a:pPr algn="ctr"/>
            <a:r>
              <a:rPr lang="cs-CZ" sz="7998" b="1" dirty="0">
                <a:ln w="22225">
                  <a:solidFill>
                    <a:schemeClr val="accent2"/>
                  </a:solidFill>
                  <a:prstDash val="solid"/>
                </a:ln>
                <a:solidFill>
                  <a:schemeClr val="accent2">
                    <a:lumMod val="40000"/>
                    <a:lumOff val="60000"/>
                  </a:schemeClr>
                </a:solidFill>
              </a:rPr>
              <a:t>S</a:t>
            </a:r>
          </a:p>
        </p:txBody>
      </p:sp>
      <p:sp>
        <p:nvSpPr>
          <p:cNvPr id="8" name="Obdélník 7"/>
          <p:cNvSpPr/>
          <p:nvPr/>
        </p:nvSpPr>
        <p:spPr>
          <a:xfrm>
            <a:off x="10408988" y="583639"/>
            <a:ext cx="718279" cy="1322774"/>
          </a:xfrm>
          <a:prstGeom prst="rect">
            <a:avLst/>
          </a:prstGeom>
          <a:noFill/>
        </p:spPr>
        <p:txBody>
          <a:bodyPr wrap="none" lIns="91416" tIns="45708" rIns="91416" bIns="45708">
            <a:spAutoFit/>
          </a:bodyPr>
          <a:lstStyle/>
          <a:p>
            <a:pPr algn="ctr"/>
            <a:r>
              <a:rPr lang="cs-CZ" sz="7998" b="1" dirty="0">
                <a:ln w="22225">
                  <a:solidFill>
                    <a:schemeClr val="accent2"/>
                  </a:solidFill>
                  <a:prstDash val="solid"/>
                </a:ln>
                <a:solidFill>
                  <a:schemeClr val="accent2">
                    <a:lumMod val="40000"/>
                    <a:lumOff val="60000"/>
                  </a:schemeClr>
                </a:solidFill>
              </a:rPr>
              <a:t>E</a:t>
            </a:r>
          </a:p>
        </p:txBody>
      </p:sp>
      <p:sp>
        <p:nvSpPr>
          <p:cNvPr id="10" name="Obdélník 9"/>
          <p:cNvSpPr/>
          <p:nvPr/>
        </p:nvSpPr>
        <p:spPr>
          <a:xfrm>
            <a:off x="181040" y="2949652"/>
            <a:ext cx="2745550" cy="922770"/>
          </a:xfrm>
          <a:prstGeom prst="rect">
            <a:avLst/>
          </a:prstGeom>
          <a:noFill/>
        </p:spPr>
        <p:txBody>
          <a:bodyPr wrap="none" lIns="91416" tIns="45708" rIns="91416" bIns="45708">
            <a:spAutoFit/>
          </a:bodyPr>
          <a:lstStyle/>
          <a:p>
            <a:pPr algn="ctr"/>
            <a:r>
              <a:rPr lang="cs-CZ" sz="5398"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naming</a:t>
            </a:r>
            <a:endParaRPr lang="cs-CZ" sz="5398"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TextovéPole 10"/>
          <p:cNvSpPr txBox="1"/>
          <p:nvPr/>
        </p:nvSpPr>
        <p:spPr>
          <a:xfrm>
            <a:off x="31244" y="3877908"/>
            <a:ext cx="3173440" cy="461417"/>
          </a:xfrm>
          <a:prstGeom prst="rect">
            <a:avLst/>
          </a:prstGeom>
          <a:noFill/>
        </p:spPr>
        <p:txBody>
          <a:bodyPr wrap="none" rtlCol="0">
            <a:spAutoFit/>
          </a:bodyPr>
          <a:lstStyle/>
          <a:p>
            <a:r>
              <a:rPr lang="cs-CZ" sz="2399" dirty="0"/>
              <a:t>Pojmenování emocí</a:t>
            </a:r>
          </a:p>
        </p:txBody>
      </p:sp>
      <p:sp>
        <p:nvSpPr>
          <p:cNvPr id="12" name="Obdélník 11"/>
          <p:cNvSpPr/>
          <p:nvPr/>
        </p:nvSpPr>
        <p:spPr>
          <a:xfrm>
            <a:off x="1325744" y="4505312"/>
            <a:ext cx="5013208" cy="922770"/>
          </a:xfrm>
          <a:prstGeom prst="rect">
            <a:avLst/>
          </a:prstGeom>
          <a:noFill/>
        </p:spPr>
        <p:txBody>
          <a:bodyPr wrap="none" lIns="91416" tIns="45708" rIns="91416" bIns="45708">
            <a:spAutoFit/>
          </a:bodyPr>
          <a:lstStyle/>
          <a:p>
            <a:pPr algn="ctr"/>
            <a:r>
              <a:rPr lang="cs-CZ" sz="5398"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understanding</a:t>
            </a:r>
            <a:endParaRPr lang="cs-CZ" sz="5398"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TextovéPole 12"/>
          <p:cNvSpPr txBox="1"/>
          <p:nvPr/>
        </p:nvSpPr>
        <p:spPr>
          <a:xfrm>
            <a:off x="2508253" y="5242001"/>
            <a:ext cx="3243954" cy="461417"/>
          </a:xfrm>
          <a:prstGeom prst="rect">
            <a:avLst/>
          </a:prstGeom>
          <a:noFill/>
        </p:spPr>
        <p:txBody>
          <a:bodyPr wrap="none" rtlCol="0">
            <a:spAutoFit/>
          </a:bodyPr>
          <a:lstStyle/>
          <a:p>
            <a:r>
              <a:rPr lang="cs-CZ" sz="2399" dirty="0"/>
              <a:t>Porozumění emocím</a:t>
            </a:r>
          </a:p>
        </p:txBody>
      </p:sp>
      <p:sp>
        <p:nvSpPr>
          <p:cNvPr id="14" name="Obdélník 13"/>
          <p:cNvSpPr/>
          <p:nvPr/>
        </p:nvSpPr>
        <p:spPr>
          <a:xfrm>
            <a:off x="6627100" y="4426415"/>
            <a:ext cx="3726332" cy="922770"/>
          </a:xfrm>
          <a:prstGeom prst="rect">
            <a:avLst/>
          </a:prstGeom>
          <a:noFill/>
        </p:spPr>
        <p:txBody>
          <a:bodyPr wrap="none" lIns="91416" tIns="45708" rIns="91416" bIns="45708">
            <a:spAutoFit/>
          </a:bodyPr>
          <a:lstStyle/>
          <a:p>
            <a:pPr algn="ctr"/>
            <a:r>
              <a:rPr lang="cs-CZ" sz="5398"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supporting</a:t>
            </a:r>
            <a:endParaRPr lang="cs-CZ" sz="5398"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5" name="TextovéPole 14"/>
          <p:cNvSpPr txBox="1"/>
          <p:nvPr/>
        </p:nvSpPr>
        <p:spPr>
          <a:xfrm>
            <a:off x="4726221" y="3842857"/>
            <a:ext cx="3224723" cy="461417"/>
          </a:xfrm>
          <a:prstGeom prst="rect">
            <a:avLst/>
          </a:prstGeom>
          <a:noFill/>
        </p:spPr>
        <p:txBody>
          <a:bodyPr wrap="none" rtlCol="0">
            <a:spAutoFit/>
          </a:bodyPr>
          <a:lstStyle/>
          <a:p>
            <a:r>
              <a:rPr lang="cs-CZ" sz="2399" dirty="0"/>
              <a:t>Respektování emocí</a:t>
            </a:r>
          </a:p>
        </p:txBody>
      </p:sp>
      <p:sp>
        <p:nvSpPr>
          <p:cNvPr id="16" name="Obdélník 15"/>
          <p:cNvSpPr/>
          <p:nvPr/>
        </p:nvSpPr>
        <p:spPr>
          <a:xfrm>
            <a:off x="4232609" y="2914234"/>
            <a:ext cx="3739153" cy="922770"/>
          </a:xfrm>
          <a:prstGeom prst="rect">
            <a:avLst/>
          </a:prstGeom>
          <a:noFill/>
        </p:spPr>
        <p:txBody>
          <a:bodyPr wrap="none" lIns="91416" tIns="45708" rIns="91416" bIns="45708">
            <a:spAutoFit/>
          </a:bodyPr>
          <a:lstStyle/>
          <a:p>
            <a:pPr algn="ctr"/>
            <a:r>
              <a:rPr lang="cs-CZ" sz="5398"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respecting</a:t>
            </a:r>
            <a:endParaRPr lang="cs-CZ" sz="5398"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7" name="TextovéPole 16"/>
          <p:cNvSpPr txBox="1"/>
          <p:nvPr/>
        </p:nvSpPr>
        <p:spPr>
          <a:xfrm>
            <a:off x="7006031" y="5205201"/>
            <a:ext cx="2817666" cy="461417"/>
          </a:xfrm>
          <a:prstGeom prst="rect">
            <a:avLst/>
          </a:prstGeom>
          <a:noFill/>
        </p:spPr>
        <p:txBody>
          <a:bodyPr wrap="none" rtlCol="0">
            <a:spAutoFit/>
          </a:bodyPr>
          <a:lstStyle/>
          <a:p>
            <a:r>
              <a:rPr lang="cs-CZ" sz="2399" dirty="0"/>
              <a:t>Podpora emocím</a:t>
            </a:r>
          </a:p>
        </p:txBody>
      </p:sp>
      <p:sp>
        <p:nvSpPr>
          <p:cNvPr id="18" name="Obdélník 17"/>
          <p:cNvSpPr/>
          <p:nvPr/>
        </p:nvSpPr>
        <p:spPr>
          <a:xfrm>
            <a:off x="8876759" y="2798289"/>
            <a:ext cx="3340109" cy="922770"/>
          </a:xfrm>
          <a:prstGeom prst="rect">
            <a:avLst/>
          </a:prstGeom>
          <a:noFill/>
        </p:spPr>
        <p:txBody>
          <a:bodyPr wrap="none" lIns="91416" tIns="45708" rIns="91416" bIns="45708">
            <a:spAutoFit/>
          </a:bodyPr>
          <a:lstStyle/>
          <a:p>
            <a:pPr algn="ctr"/>
            <a:r>
              <a:rPr lang="cs-CZ" sz="5398"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exploring</a:t>
            </a:r>
            <a:endParaRPr lang="cs-CZ" sz="5398"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9" name="TextovéPole 18"/>
          <p:cNvSpPr txBox="1"/>
          <p:nvPr/>
        </p:nvSpPr>
        <p:spPr>
          <a:xfrm>
            <a:off x="9089102" y="3641713"/>
            <a:ext cx="3118953" cy="461417"/>
          </a:xfrm>
          <a:prstGeom prst="rect">
            <a:avLst/>
          </a:prstGeom>
          <a:noFill/>
        </p:spPr>
        <p:txBody>
          <a:bodyPr wrap="none" rtlCol="0">
            <a:spAutoFit/>
          </a:bodyPr>
          <a:lstStyle/>
          <a:p>
            <a:r>
              <a:rPr lang="cs-CZ" sz="2399" dirty="0"/>
              <a:t>Prozkoumání emocí</a:t>
            </a:r>
          </a:p>
        </p:txBody>
      </p:sp>
    </p:spTree>
    <p:extLst>
      <p:ext uri="{BB962C8B-B14F-4D97-AF65-F5344CB8AC3E}">
        <p14:creationId xmlns:p14="http://schemas.microsoft.com/office/powerpoint/2010/main" val="30400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Naming</a:t>
            </a:r>
            <a:endParaRPr lang="cs-CZ" dirty="0"/>
          </a:p>
        </p:txBody>
      </p:sp>
      <p:sp>
        <p:nvSpPr>
          <p:cNvPr id="3" name="Zástupný symbol pro obsah 2"/>
          <p:cNvSpPr>
            <a:spLocks noGrp="1"/>
          </p:cNvSpPr>
          <p:nvPr>
            <p:ph idx="1"/>
          </p:nvPr>
        </p:nvSpPr>
        <p:spPr/>
        <p:txBody>
          <a:bodyPr/>
          <a:lstStyle/>
          <a:p>
            <a:r>
              <a:rPr lang="cs-CZ" dirty="0"/>
              <a:t>„Vidím, že je to pro Vás velmi těžké.“</a:t>
            </a:r>
          </a:p>
          <a:p>
            <a:r>
              <a:rPr lang="cs-CZ" dirty="0"/>
              <a:t>„Hodně Vás to zarmoutilo, překvapilo.“</a:t>
            </a:r>
          </a:p>
          <a:p>
            <a:r>
              <a:rPr lang="cs-CZ" dirty="0"/>
              <a:t>„Jste nervózní.“</a:t>
            </a:r>
          </a:p>
          <a:p>
            <a:r>
              <a:rPr lang="cs-CZ" dirty="0"/>
              <a:t>„Jste napjatá.“</a:t>
            </a:r>
          </a:p>
        </p:txBody>
      </p:sp>
    </p:spTree>
    <p:extLst>
      <p:ext uri="{BB962C8B-B14F-4D97-AF65-F5344CB8AC3E}">
        <p14:creationId xmlns:p14="http://schemas.microsoft.com/office/powerpoint/2010/main" val="13551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233" y="3405406"/>
            <a:ext cx="4285134" cy="2190179"/>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9569"/>
            <a:ext cx="4285134" cy="2199702"/>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667" y="259091"/>
            <a:ext cx="4285134" cy="2190179"/>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425" y="3405406"/>
            <a:ext cx="4285134" cy="2190179"/>
          </a:xfrm>
          <a:prstGeom prst="rect">
            <a:avLst/>
          </a:prstGeom>
        </p:spPr>
      </p:pic>
      <p:sp>
        <p:nvSpPr>
          <p:cNvPr id="8" name="TextovéPole 7"/>
          <p:cNvSpPr txBox="1"/>
          <p:nvPr/>
        </p:nvSpPr>
        <p:spPr>
          <a:xfrm>
            <a:off x="579399" y="2449271"/>
            <a:ext cx="1545213" cy="461417"/>
          </a:xfrm>
          <a:prstGeom prst="rect">
            <a:avLst/>
          </a:prstGeom>
          <a:noFill/>
        </p:spPr>
        <p:txBody>
          <a:bodyPr wrap="none" rtlCol="0">
            <a:spAutoFit/>
          </a:bodyPr>
          <a:lstStyle/>
          <a:p>
            <a:r>
              <a:rPr lang="cs-CZ" sz="2399" dirty="0"/>
              <a:t>pohrdání</a:t>
            </a:r>
          </a:p>
        </p:txBody>
      </p:sp>
      <p:sp>
        <p:nvSpPr>
          <p:cNvPr id="9" name="TextovéPole 8"/>
          <p:cNvSpPr txBox="1"/>
          <p:nvPr/>
        </p:nvSpPr>
        <p:spPr>
          <a:xfrm>
            <a:off x="2429410" y="2498659"/>
            <a:ext cx="1880153" cy="461417"/>
          </a:xfrm>
          <a:prstGeom prst="rect">
            <a:avLst/>
          </a:prstGeom>
          <a:noFill/>
        </p:spPr>
        <p:txBody>
          <a:bodyPr wrap="none" rtlCol="0">
            <a:spAutoFit/>
          </a:bodyPr>
          <a:lstStyle/>
          <a:p>
            <a:r>
              <a:rPr lang="cs-CZ" sz="2399" dirty="0"/>
              <a:t>překvapení</a:t>
            </a:r>
          </a:p>
        </p:txBody>
      </p:sp>
      <p:sp>
        <p:nvSpPr>
          <p:cNvPr id="10" name="TextovéPole 9"/>
          <p:cNvSpPr txBox="1"/>
          <p:nvPr/>
        </p:nvSpPr>
        <p:spPr>
          <a:xfrm>
            <a:off x="5183756" y="2449271"/>
            <a:ext cx="1239119" cy="461417"/>
          </a:xfrm>
          <a:prstGeom prst="rect">
            <a:avLst/>
          </a:prstGeom>
          <a:noFill/>
        </p:spPr>
        <p:txBody>
          <a:bodyPr wrap="none" rtlCol="0">
            <a:spAutoFit/>
          </a:bodyPr>
          <a:lstStyle/>
          <a:p>
            <a:r>
              <a:rPr lang="cs-CZ" sz="2399" dirty="0"/>
              <a:t>smutek</a:t>
            </a:r>
          </a:p>
        </p:txBody>
      </p:sp>
      <p:sp>
        <p:nvSpPr>
          <p:cNvPr id="11" name="TextovéPole 10"/>
          <p:cNvSpPr txBox="1"/>
          <p:nvPr/>
        </p:nvSpPr>
        <p:spPr>
          <a:xfrm>
            <a:off x="6894820" y="2424545"/>
            <a:ext cx="2003553" cy="461417"/>
          </a:xfrm>
          <a:prstGeom prst="rect">
            <a:avLst/>
          </a:prstGeom>
          <a:noFill/>
        </p:spPr>
        <p:txBody>
          <a:bodyPr wrap="none" rtlCol="0">
            <a:spAutoFit/>
          </a:bodyPr>
          <a:lstStyle/>
          <a:p>
            <a:r>
              <a:rPr lang="cs-CZ" sz="2399" dirty="0"/>
              <a:t>štěstí, radost</a:t>
            </a:r>
          </a:p>
        </p:txBody>
      </p:sp>
      <p:sp>
        <p:nvSpPr>
          <p:cNvPr id="12" name="TextovéPole 11"/>
          <p:cNvSpPr txBox="1"/>
          <p:nvPr/>
        </p:nvSpPr>
        <p:spPr>
          <a:xfrm>
            <a:off x="1765446" y="5595586"/>
            <a:ext cx="1098092" cy="461417"/>
          </a:xfrm>
          <a:prstGeom prst="rect">
            <a:avLst/>
          </a:prstGeom>
          <a:noFill/>
        </p:spPr>
        <p:txBody>
          <a:bodyPr wrap="none" rtlCol="0">
            <a:spAutoFit/>
          </a:bodyPr>
          <a:lstStyle/>
          <a:p>
            <a:r>
              <a:rPr lang="cs-CZ" sz="2399" dirty="0"/>
              <a:t>strach</a:t>
            </a:r>
          </a:p>
        </p:txBody>
      </p:sp>
      <p:sp>
        <p:nvSpPr>
          <p:cNvPr id="13" name="TextovéPole 12"/>
          <p:cNvSpPr txBox="1"/>
          <p:nvPr/>
        </p:nvSpPr>
        <p:spPr>
          <a:xfrm>
            <a:off x="3300956" y="5599043"/>
            <a:ext cx="3825692" cy="461417"/>
          </a:xfrm>
          <a:prstGeom prst="rect">
            <a:avLst/>
          </a:prstGeom>
          <a:noFill/>
        </p:spPr>
        <p:txBody>
          <a:bodyPr wrap="none" rtlCol="0">
            <a:spAutoFit/>
          </a:bodyPr>
          <a:lstStyle/>
          <a:p>
            <a:r>
              <a:rPr lang="cs-CZ" sz="2399" dirty="0"/>
              <a:t>skrývaná zlost, nedůvěra</a:t>
            </a:r>
          </a:p>
        </p:txBody>
      </p:sp>
      <p:sp>
        <p:nvSpPr>
          <p:cNvPr id="14" name="TextovéPole 13"/>
          <p:cNvSpPr txBox="1"/>
          <p:nvPr/>
        </p:nvSpPr>
        <p:spPr>
          <a:xfrm>
            <a:off x="7278863" y="5595586"/>
            <a:ext cx="803216" cy="461417"/>
          </a:xfrm>
          <a:prstGeom prst="rect">
            <a:avLst/>
          </a:prstGeom>
          <a:noFill/>
        </p:spPr>
        <p:txBody>
          <a:bodyPr wrap="none" rtlCol="0">
            <a:spAutoFit/>
          </a:bodyPr>
          <a:lstStyle/>
          <a:p>
            <a:r>
              <a:rPr lang="cs-CZ" sz="2399" dirty="0"/>
              <a:t>zlost</a:t>
            </a:r>
          </a:p>
        </p:txBody>
      </p:sp>
      <p:sp>
        <p:nvSpPr>
          <p:cNvPr id="15" name="TextovéPole 14"/>
          <p:cNvSpPr txBox="1"/>
          <p:nvPr/>
        </p:nvSpPr>
        <p:spPr>
          <a:xfrm>
            <a:off x="8963123" y="5595586"/>
            <a:ext cx="3011579" cy="461417"/>
          </a:xfrm>
          <a:prstGeom prst="rect">
            <a:avLst/>
          </a:prstGeom>
          <a:noFill/>
        </p:spPr>
        <p:txBody>
          <a:bodyPr wrap="none" rtlCol="0">
            <a:spAutoFit/>
          </a:bodyPr>
          <a:lstStyle/>
          <a:p>
            <a:r>
              <a:rPr lang="cs-CZ" sz="2399" dirty="0"/>
              <a:t>znechucení, odpor</a:t>
            </a:r>
          </a:p>
        </p:txBody>
      </p:sp>
    </p:spTree>
    <p:extLst>
      <p:ext uri="{BB962C8B-B14F-4D97-AF65-F5344CB8AC3E}">
        <p14:creationId xmlns:p14="http://schemas.microsoft.com/office/powerpoint/2010/main" val="249404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728" y="-52583"/>
            <a:ext cx="4927904" cy="6856214"/>
          </a:xfrm>
          <a:prstGeom prst="rect">
            <a:avLst/>
          </a:prstGeom>
        </p:spPr>
      </p:pic>
      <p:sp>
        <p:nvSpPr>
          <p:cNvPr id="6" name="Obdélník 5"/>
          <p:cNvSpPr/>
          <p:nvPr/>
        </p:nvSpPr>
        <p:spPr>
          <a:xfrm>
            <a:off x="3888917" y="2452434"/>
            <a:ext cx="2272787" cy="922770"/>
          </a:xfrm>
          <a:prstGeom prst="rect">
            <a:avLst/>
          </a:prstGeom>
          <a:noFill/>
        </p:spPr>
        <p:txBody>
          <a:bodyPr wrap="none" lIns="91416" tIns="45708" rIns="91416" bIns="45708">
            <a:spAutoFit/>
          </a:bodyPr>
          <a:lstStyle/>
          <a:p>
            <a:pPr algn="ctr"/>
            <a:r>
              <a:rPr lang="cs-CZ" sz="5398" b="1" dirty="0">
                <a:ln w="22225">
                  <a:solidFill>
                    <a:schemeClr val="accent2"/>
                  </a:solidFill>
                  <a:prstDash val="solid"/>
                </a:ln>
                <a:solidFill>
                  <a:schemeClr val="accent2">
                    <a:lumMod val="40000"/>
                    <a:lumOff val="60000"/>
                  </a:schemeClr>
                </a:solidFill>
              </a:rPr>
              <a:t>radost</a:t>
            </a:r>
          </a:p>
        </p:txBody>
      </p:sp>
      <p:sp>
        <p:nvSpPr>
          <p:cNvPr id="7" name="Obdélník 6"/>
          <p:cNvSpPr/>
          <p:nvPr/>
        </p:nvSpPr>
        <p:spPr>
          <a:xfrm>
            <a:off x="5981272" y="2452434"/>
            <a:ext cx="2606125" cy="922770"/>
          </a:xfrm>
          <a:prstGeom prst="rect">
            <a:avLst/>
          </a:prstGeom>
          <a:noFill/>
        </p:spPr>
        <p:txBody>
          <a:bodyPr wrap="none" lIns="91416" tIns="45708" rIns="91416" bIns="45708">
            <a:spAutoFit/>
          </a:bodyPr>
          <a:lstStyle/>
          <a:p>
            <a:pPr algn="ctr"/>
            <a:r>
              <a:rPr lang="cs-CZ" sz="5398" b="1" dirty="0">
                <a:ln w="22225">
                  <a:solidFill>
                    <a:schemeClr val="accent2"/>
                  </a:solidFill>
                  <a:prstDash val="solid"/>
                </a:ln>
                <a:solidFill>
                  <a:schemeClr val="accent2">
                    <a:lumMod val="40000"/>
                    <a:lumOff val="60000"/>
                  </a:schemeClr>
                </a:solidFill>
              </a:rPr>
              <a:t>smutek</a:t>
            </a:r>
          </a:p>
        </p:txBody>
      </p:sp>
      <p:sp>
        <p:nvSpPr>
          <p:cNvPr id="8" name="Obdélník 7"/>
          <p:cNvSpPr/>
          <p:nvPr/>
        </p:nvSpPr>
        <p:spPr>
          <a:xfrm>
            <a:off x="3775101" y="5934017"/>
            <a:ext cx="2203877" cy="922770"/>
          </a:xfrm>
          <a:prstGeom prst="rect">
            <a:avLst/>
          </a:prstGeom>
          <a:noFill/>
        </p:spPr>
        <p:txBody>
          <a:bodyPr wrap="none" lIns="91416" tIns="45708" rIns="91416" bIns="45708">
            <a:spAutoFit/>
          </a:bodyPr>
          <a:lstStyle/>
          <a:p>
            <a:pPr algn="ctr"/>
            <a:r>
              <a:rPr lang="cs-CZ" sz="5398" b="1" dirty="0">
                <a:ln w="22225">
                  <a:solidFill>
                    <a:schemeClr val="accent2"/>
                  </a:solidFill>
                  <a:prstDash val="solid"/>
                </a:ln>
                <a:solidFill>
                  <a:schemeClr val="accent2">
                    <a:lumMod val="40000"/>
                    <a:lumOff val="60000"/>
                  </a:schemeClr>
                </a:solidFill>
              </a:rPr>
              <a:t>odpor</a:t>
            </a:r>
          </a:p>
        </p:txBody>
      </p:sp>
      <p:sp>
        <p:nvSpPr>
          <p:cNvPr id="9" name="Obdélník 8"/>
          <p:cNvSpPr/>
          <p:nvPr/>
        </p:nvSpPr>
        <p:spPr>
          <a:xfrm>
            <a:off x="6313006" y="5934017"/>
            <a:ext cx="1942655" cy="922770"/>
          </a:xfrm>
          <a:prstGeom prst="rect">
            <a:avLst/>
          </a:prstGeom>
          <a:noFill/>
        </p:spPr>
        <p:txBody>
          <a:bodyPr wrap="none" lIns="91416" tIns="45708" rIns="91416" bIns="45708">
            <a:spAutoFit/>
          </a:bodyPr>
          <a:lstStyle/>
          <a:p>
            <a:pPr algn="ctr"/>
            <a:r>
              <a:rPr lang="cs-CZ" sz="5398" b="1" dirty="0">
                <a:ln w="22225">
                  <a:solidFill>
                    <a:schemeClr val="accent2"/>
                  </a:solidFill>
                  <a:prstDash val="solid"/>
                </a:ln>
                <a:solidFill>
                  <a:schemeClr val="accent2">
                    <a:lumMod val="40000"/>
                    <a:lumOff val="60000"/>
                  </a:schemeClr>
                </a:solidFill>
              </a:rPr>
              <a:t>vztek</a:t>
            </a:r>
          </a:p>
        </p:txBody>
      </p:sp>
    </p:spTree>
    <p:extLst>
      <p:ext uri="{BB962C8B-B14F-4D97-AF65-F5344CB8AC3E}">
        <p14:creationId xmlns:p14="http://schemas.microsoft.com/office/powerpoint/2010/main" val="192184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Understanding</a:t>
            </a:r>
            <a:endParaRPr lang="cs-CZ" dirty="0"/>
          </a:p>
        </p:txBody>
      </p:sp>
      <p:sp>
        <p:nvSpPr>
          <p:cNvPr id="3" name="Zástupný symbol pro obsah 2"/>
          <p:cNvSpPr>
            <a:spLocks noGrp="1"/>
          </p:cNvSpPr>
          <p:nvPr>
            <p:ph idx="1"/>
          </p:nvPr>
        </p:nvSpPr>
        <p:spPr/>
        <p:txBody>
          <a:bodyPr/>
          <a:lstStyle/>
          <a:p>
            <a:r>
              <a:rPr lang="cs-CZ" dirty="0"/>
              <a:t>„Rozumím tomu správně, že…</a:t>
            </a:r>
          </a:p>
          <a:p>
            <a:r>
              <a:rPr lang="cs-CZ" dirty="0"/>
              <a:t>Můžete mi to vysvětlit, jak to vnímáte, abych Vám dobře porozuměla…“</a:t>
            </a:r>
          </a:p>
          <a:p>
            <a:endParaRPr lang="cs-CZ" dirty="0"/>
          </a:p>
          <a:p>
            <a:endParaRPr lang="cs-CZ" dirty="0"/>
          </a:p>
        </p:txBody>
      </p:sp>
    </p:spTree>
    <p:extLst>
      <p:ext uri="{BB962C8B-B14F-4D97-AF65-F5344CB8AC3E}">
        <p14:creationId xmlns:p14="http://schemas.microsoft.com/office/powerpoint/2010/main" val="172715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Respecting</a:t>
            </a:r>
            <a:r>
              <a:rPr lang="cs-CZ" dirty="0"/>
              <a:t> </a:t>
            </a:r>
          </a:p>
        </p:txBody>
      </p:sp>
      <p:sp>
        <p:nvSpPr>
          <p:cNvPr id="3" name="Zástupný symbol pro obsah 2"/>
          <p:cNvSpPr>
            <a:spLocks noGrp="1"/>
          </p:cNvSpPr>
          <p:nvPr>
            <p:ph idx="1"/>
          </p:nvPr>
        </p:nvSpPr>
        <p:spPr/>
        <p:txBody>
          <a:bodyPr/>
          <a:lstStyle/>
          <a:p>
            <a:r>
              <a:rPr lang="cs-CZ" dirty="0"/>
              <a:t>„je to v pořádku</a:t>
            </a:r>
            <a:r>
              <a:rPr lang="cs-CZ" dirty="0" smtClean="0"/>
              <a:t>,  </a:t>
            </a:r>
            <a:r>
              <a:rPr lang="cs-CZ" dirty="0"/>
              <a:t>že se takto cítíte po tom všem…“</a:t>
            </a:r>
          </a:p>
          <a:p>
            <a:r>
              <a:rPr lang="cs-CZ" dirty="0"/>
              <a:t>„je přirozené, že pláčete…jste naštvaný, když jste se dozvěděl/a takovou zprávu..“</a:t>
            </a:r>
          </a:p>
          <a:p>
            <a:r>
              <a:rPr lang="cs-CZ" dirty="0"/>
              <a:t>„většina pacientů to prožívá stejně jako vy…zlobí se nebo pláčou..“</a:t>
            </a:r>
          </a:p>
          <a:p>
            <a:r>
              <a:rPr lang="cs-CZ" dirty="0"/>
              <a:t>„je zcela legitimní být naštvaný“</a:t>
            </a:r>
          </a:p>
          <a:p>
            <a:r>
              <a:rPr lang="cs-CZ" dirty="0"/>
              <a:t>„musí to být pro Vás velmi těžké“</a:t>
            </a:r>
          </a:p>
          <a:p>
            <a:pPr marL="0" indent="0">
              <a:buNone/>
            </a:pPr>
            <a:endParaRPr lang="cs-CZ" dirty="0"/>
          </a:p>
        </p:txBody>
      </p:sp>
    </p:spTree>
    <p:extLst>
      <p:ext uri="{BB962C8B-B14F-4D97-AF65-F5344CB8AC3E}">
        <p14:creationId xmlns:p14="http://schemas.microsoft.com/office/powerpoint/2010/main" val="63549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Supporting</a:t>
            </a:r>
            <a:endParaRPr lang="cs-CZ" dirty="0"/>
          </a:p>
        </p:txBody>
      </p:sp>
      <p:sp>
        <p:nvSpPr>
          <p:cNvPr id="3" name="Zástupný symbol pro obsah 2"/>
          <p:cNvSpPr>
            <a:spLocks noGrp="1"/>
          </p:cNvSpPr>
          <p:nvPr>
            <p:ph idx="1"/>
          </p:nvPr>
        </p:nvSpPr>
        <p:spPr/>
        <p:txBody>
          <a:bodyPr/>
          <a:lstStyle/>
          <a:p>
            <a:r>
              <a:rPr lang="cs-CZ" dirty="0"/>
              <a:t>„udělám vše, abyste se cítil/a lépe“</a:t>
            </a:r>
          </a:p>
          <a:p>
            <a:r>
              <a:rPr lang="cs-CZ" dirty="0"/>
              <a:t>„jsem tu pro Vás“</a:t>
            </a:r>
          </a:p>
          <a:p>
            <a:r>
              <a:rPr lang="cs-CZ" dirty="0"/>
              <a:t>„náš tým se bude snažit udělat vše, abyste se cítil/a lépe“</a:t>
            </a:r>
          </a:p>
          <a:p>
            <a:r>
              <a:rPr lang="cs-CZ" dirty="0"/>
              <a:t>„jsme tady pro Vás“</a:t>
            </a:r>
          </a:p>
          <a:p>
            <a:r>
              <a:rPr lang="cs-CZ" dirty="0"/>
              <a:t>„nejsem si jistá, co bude pro Vás teď nejlepší“</a:t>
            </a:r>
          </a:p>
          <a:p>
            <a:pPr marL="0" indent="0">
              <a:buNone/>
            </a:pPr>
            <a:endParaRPr lang="cs-CZ" dirty="0"/>
          </a:p>
        </p:txBody>
      </p:sp>
    </p:spTree>
    <p:extLst>
      <p:ext uri="{BB962C8B-B14F-4D97-AF65-F5344CB8AC3E}">
        <p14:creationId xmlns:p14="http://schemas.microsoft.com/office/powerpoint/2010/main" val="102589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Exploring</a:t>
            </a:r>
            <a:endParaRPr lang="cs-CZ" dirty="0"/>
          </a:p>
        </p:txBody>
      </p:sp>
      <p:sp>
        <p:nvSpPr>
          <p:cNvPr id="3" name="Zástupný symbol pro obsah 2"/>
          <p:cNvSpPr>
            <a:spLocks noGrp="1"/>
          </p:cNvSpPr>
          <p:nvPr>
            <p:ph idx="1"/>
          </p:nvPr>
        </p:nvSpPr>
        <p:spPr/>
        <p:txBody>
          <a:bodyPr/>
          <a:lstStyle/>
          <a:p>
            <a:r>
              <a:rPr lang="cs-CZ" dirty="0"/>
              <a:t>„povězte mi o tom víc…“</a:t>
            </a:r>
          </a:p>
          <a:p>
            <a:r>
              <a:rPr lang="cs-CZ" dirty="0"/>
              <a:t>„co máte přesně na mysli tím, když říkáte, že…“</a:t>
            </a:r>
          </a:p>
          <a:p>
            <a:r>
              <a:rPr lang="cs-CZ" dirty="0"/>
              <a:t>„co se Vám teď honí hlavou?“</a:t>
            </a:r>
          </a:p>
          <a:p>
            <a:r>
              <a:rPr lang="cs-CZ" dirty="0"/>
              <a:t>„Jaké obavy Vás trápí?“</a:t>
            </a:r>
          </a:p>
          <a:p>
            <a:r>
              <a:rPr lang="cs-CZ" dirty="0"/>
              <a:t>„co je to nejtěžší pro Vás“</a:t>
            </a:r>
          </a:p>
          <a:p>
            <a:pPr marL="0" indent="0">
              <a:buNone/>
            </a:pPr>
            <a:endParaRPr lang="cs-CZ" dirty="0"/>
          </a:p>
        </p:txBody>
      </p:sp>
    </p:spTree>
    <p:extLst>
      <p:ext uri="{BB962C8B-B14F-4D97-AF65-F5344CB8AC3E}">
        <p14:creationId xmlns:p14="http://schemas.microsoft.com/office/powerpoint/2010/main" val="262136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12" y="0"/>
            <a:ext cx="10287000" cy="6858000"/>
          </a:xfrm>
          <a:prstGeom prst="rect">
            <a:avLst/>
          </a:prstGeom>
        </p:spPr>
      </p:pic>
    </p:spTree>
    <p:extLst>
      <p:ext uri="{BB962C8B-B14F-4D97-AF65-F5344CB8AC3E}">
        <p14:creationId xmlns:p14="http://schemas.microsoft.com/office/powerpoint/2010/main" val="407913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64" y="332656"/>
            <a:ext cx="6096000" cy="4572000"/>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00" y="287933"/>
            <a:ext cx="4630019" cy="4661445"/>
          </a:xfrm>
          <a:prstGeom prst="rect">
            <a:avLst/>
          </a:prstGeom>
        </p:spPr>
      </p:pic>
    </p:spTree>
    <p:extLst>
      <p:ext uri="{BB962C8B-B14F-4D97-AF65-F5344CB8AC3E}">
        <p14:creationId xmlns:p14="http://schemas.microsoft.com/office/powerpoint/2010/main" val="72825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pro ukončení předmětu</a:t>
            </a:r>
          </a:p>
        </p:txBody>
      </p:sp>
      <p:sp>
        <p:nvSpPr>
          <p:cNvPr id="3" name="Zástupný symbol pro obsah 2"/>
          <p:cNvSpPr>
            <a:spLocks noGrp="1"/>
          </p:cNvSpPr>
          <p:nvPr>
            <p:ph idx="1"/>
          </p:nvPr>
        </p:nvSpPr>
        <p:spPr/>
        <p:txBody>
          <a:bodyPr>
            <a:normAutofit fontScale="92500" lnSpcReduction="10000"/>
          </a:bodyPr>
          <a:lstStyle/>
          <a:p>
            <a:r>
              <a:rPr lang="cs-CZ" dirty="0"/>
              <a:t>Zápočet:		</a:t>
            </a:r>
          </a:p>
          <a:p>
            <a:pPr lvl="1"/>
            <a:r>
              <a:rPr lang="cs-CZ" dirty="0"/>
              <a:t>100 % docházka (náhradou za docházku zpracování samostatné práce po dohodě)</a:t>
            </a:r>
          </a:p>
          <a:p>
            <a:pPr lvl="1"/>
            <a:r>
              <a:rPr lang="cs-CZ" dirty="0"/>
              <a:t>3</a:t>
            </a:r>
            <a:r>
              <a:rPr lang="cs-CZ" dirty="0" smtClean="0"/>
              <a:t> kasuistiky </a:t>
            </a:r>
            <a:r>
              <a:rPr lang="cs-CZ" dirty="0"/>
              <a:t>včetně empaticky vedeného rozhovoru s pacientem</a:t>
            </a:r>
          </a:p>
          <a:p>
            <a:pPr lvl="2"/>
            <a:r>
              <a:rPr lang="cs-CZ" dirty="0"/>
              <a:t>Popis případu pacienta, </a:t>
            </a:r>
          </a:p>
          <a:p>
            <a:pPr lvl="3"/>
            <a:r>
              <a:rPr lang="cs-CZ" dirty="0"/>
              <a:t>věk, pohlaví, stav + další anamnestická důležitá data</a:t>
            </a:r>
          </a:p>
          <a:p>
            <a:pPr lvl="3"/>
            <a:r>
              <a:rPr lang="cs-CZ" dirty="0"/>
              <a:t>diagnóza + prognóza</a:t>
            </a:r>
          </a:p>
          <a:p>
            <a:pPr lvl="3"/>
            <a:r>
              <a:rPr lang="cs-CZ" dirty="0"/>
              <a:t>délka a průběh hospitalizace, důvod Vašeho výběru</a:t>
            </a:r>
          </a:p>
          <a:p>
            <a:pPr lvl="3"/>
            <a:r>
              <a:rPr lang="cs-CZ" dirty="0"/>
              <a:t>Vaše hodnocení osobnosti pacienta</a:t>
            </a:r>
          </a:p>
          <a:p>
            <a:pPr lvl="3"/>
            <a:r>
              <a:rPr lang="cs-CZ" dirty="0"/>
              <a:t>podrobný popis problému – o jakou situaci se jedná</a:t>
            </a:r>
          </a:p>
          <a:p>
            <a:pPr lvl="2"/>
            <a:r>
              <a:rPr lang="cs-CZ" dirty="0"/>
              <a:t>Přepis rozhovoru</a:t>
            </a:r>
          </a:p>
          <a:p>
            <a:r>
              <a:rPr lang="cs-CZ" dirty="0"/>
              <a:t>Zkouška z teorie a praxe</a:t>
            </a:r>
          </a:p>
        </p:txBody>
      </p:sp>
    </p:spTree>
    <p:extLst>
      <p:ext uri="{BB962C8B-B14F-4D97-AF65-F5344CB8AC3E}">
        <p14:creationId xmlns:p14="http://schemas.microsoft.com/office/powerpoint/2010/main" val="232318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72" y="188640"/>
            <a:ext cx="6344543" cy="4209791"/>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6420" y="2199662"/>
            <a:ext cx="5943783" cy="4397538"/>
          </a:xfrm>
          <a:prstGeom prst="rect">
            <a:avLst/>
          </a:prstGeom>
        </p:spPr>
      </p:pic>
    </p:spTree>
    <p:extLst>
      <p:ext uri="{BB962C8B-B14F-4D97-AF65-F5344CB8AC3E}">
        <p14:creationId xmlns:p14="http://schemas.microsoft.com/office/powerpoint/2010/main" val="397208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hlinkClick r:id="rId2"/>
              </a:rPr>
              <a:t>https://www.youtube.com/watch?v=VF4MnV-ZwVk</a:t>
            </a:r>
            <a:r>
              <a:rPr lang="cs-CZ" dirty="0" smtClean="0"/>
              <a:t> </a:t>
            </a:r>
            <a:endParaRPr lang="cs-CZ" dirty="0"/>
          </a:p>
        </p:txBody>
      </p:sp>
      <p:sp>
        <p:nvSpPr>
          <p:cNvPr id="5" name="Zástupný symbol pro text 4"/>
          <p:cNvSpPr>
            <a:spLocks noGrp="1"/>
          </p:cNvSpPr>
          <p:nvPr>
            <p:ph type="body" idx="1"/>
          </p:nvPr>
        </p:nvSpPr>
        <p:spPr/>
        <p:txBody>
          <a:bodyPr/>
          <a:lstStyle/>
          <a:p>
            <a:r>
              <a:rPr lang="cs-CZ" dirty="0" smtClean="0"/>
              <a:t>Jak pomoci</a:t>
            </a:r>
            <a:endParaRPr lang="cs-CZ" dirty="0"/>
          </a:p>
        </p:txBody>
      </p:sp>
      <p:sp>
        <p:nvSpPr>
          <p:cNvPr id="3" name="Zástupný symbol pro obsah 2"/>
          <p:cNvSpPr>
            <a:spLocks noGrp="1"/>
          </p:cNvSpPr>
          <p:nvPr>
            <p:ph sz="half" idx="2"/>
          </p:nvPr>
        </p:nvSpPr>
        <p:spPr>
          <a:xfrm>
            <a:off x="839569" y="2505315"/>
            <a:ext cx="5156444" cy="4216599"/>
          </a:xfrm>
        </p:spPr>
        <p:txBody>
          <a:bodyPr>
            <a:normAutofit fontScale="70000" lnSpcReduction="20000"/>
          </a:bodyPr>
          <a:lstStyle/>
          <a:p>
            <a:r>
              <a:rPr lang="cs-CZ" dirty="0" smtClean="0"/>
              <a:t>snažte se ohroženého poslouchat, snažte se, aby mluvil o svém problému, buďte chápavý</a:t>
            </a:r>
            <a:endParaRPr lang="cs-CZ" dirty="0"/>
          </a:p>
          <a:p>
            <a:r>
              <a:rPr lang="cs-CZ" dirty="0" smtClean="0"/>
              <a:t>vyjádřete mu svou snahu pomoci při řešení problému</a:t>
            </a:r>
            <a:endParaRPr lang="cs-CZ" dirty="0"/>
          </a:p>
          <a:p>
            <a:r>
              <a:rPr lang="cs-CZ" dirty="0" smtClean="0"/>
              <a:t>prodiskutujte s ním jiné možnosti řešení, než je sebevražda</a:t>
            </a:r>
            <a:endParaRPr lang="cs-CZ" dirty="0"/>
          </a:p>
          <a:p>
            <a:r>
              <a:rPr lang="cs-CZ" dirty="0" smtClean="0"/>
              <a:t> při podezření na sebevraždu se přímo ptejte na sebevražedné myšlenky, a pokud jsou přítomny, i na konkrétní plány na její uskutečnění</a:t>
            </a:r>
            <a:endParaRPr lang="cs-CZ" dirty="0"/>
          </a:p>
          <a:p>
            <a:r>
              <a:rPr lang="cs-CZ" dirty="0" smtClean="0"/>
              <a:t>z blízkosti člověka ohroženého sebevraždou odstraňte možné prostředky na uskutečnění (léky, ostré předměty, zbraně)</a:t>
            </a:r>
            <a:endParaRPr lang="cs-CZ" dirty="0"/>
          </a:p>
          <a:p>
            <a:r>
              <a:rPr lang="cs-CZ" dirty="0" smtClean="0"/>
              <a:t>snažte se získat čas</a:t>
            </a:r>
          </a:p>
          <a:p>
            <a:r>
              <a:rPr lang="cs-CZ" dirty="0" smtClean="0"/>
              <a:t> nenechávejte ohroženého samotného</a:t>
            </a:r>
            <a:br>
              <a:rPr lang="cs-CZ" dirty="0" smtClean="0"/>
            </a:br>
            <a:endParaRPr lang="cs-CZ" dirty="0"/>
          </a:p>
        </p:txBody>
      </p:sp>
      <p:sp>
        <p:nvSpPr>
          <p:cNvPr id="6" name="Zástupný symbol pro text 5"/>
          <p:cNvSpPr>
            <a:spLocks noGrp="1"/>
          </p:cNvSpPr>
          <p:nvPr>
            <p:ph type="body" sz="quarter" idx="3"/>
          </p:nvPr>
        </p:nvSpPr>
        <p:spPr/>
        <p:txBody>
          <a:bodyPr/>
          <a:lstStyle/>
          <a:p>
            <a:r>
              <a:rPr lang="cs-CZ" dirty="0" smtClean="0"/>
              <a:t>Co nedělat</a:t>
            </a:r>
            <a:endParaRPr lang="cs-CZ" dirty="0"/>
          </a:p>
        </p:txBody>
      </p:sp>
      <p:sp>
        <p:nvSpPr>
          <p:cNvPr id="7" name="Zástupný symbol pro obsah 6"/>
          <p:cNvSpPr>
            <a:spLocks noGrp="1"/>
          </p:cNvSpPr>
          <p:nvPr>
            <p:ph sz="quarter" idx="4"/>
          </p:nvPr>
        </p:nvSpPr>
        <p:spPr/>
        <p:txBody>
          <a:bodyPr>
            <a:normAutofit fontScale="92500" lnSpcReduction="20000"/>
          </a:bodyPr>
          <a:lstStyle/>
          <a:p>
            <a:r>
              <a:rPr lang="cs-CZ" dirty="0" smtClean="0"/>
              <a:t>neignorujte situaci</a:t>
            </a:r>
            <a:br>
              <a:rPr lang="cs-CZ" dirty="0" smtClean="0"/>
            </a:br>
            <a:r>
              <a:rPr lang="cs-CZ" dirty="0" smtClean="0"/>
              <a:t>• nesnažte se ohroženému sebevraždu vymluvit a zlehčovat problém</a:t>
            </a:r>
            <a:br>
              <a:rPr lang="cs-CZ" dirty="0" smtClean="0"/>
            </a:br>
            <a:r>
              <a:rPr lang="cs-CZ" dirty="0" smtClean="0"/>
              <a:t>• neříkejte mu, že všechno bude zase v pořádku</a:t>
            </a:r>
            <a:br>
              <a:rPr lang="cs-CZ" dirty="0" smtClean="0"/>
            </a:br>
            <a:r>
              <a:rPr lang="cs-CZ" dirty="0" smtClean="0"/>
              <a:t>• neříkejte, že situaci musí překonat</a:t>
            </a:r>
            <a:br>
              <a:rPr lang="cs-CZ" dirty="0" smtClean="0"/>
            </a:br>
            <a:r>
              <a:rPr lang="cs-CZ" dirty="0" smtClean="0"/>
              <a:t>• neříkejte mu věty typu:“ Máš přece proč žít, ….“</a:t>
            </a:r>
            <a:br>
              <a:rPr lang="cs-CZ" dirty="0" smtClean="0"/>
            </a:br>
            <a:r>
              <a:rPr lang="cs-CZ" dirty="0" smtClean="0"/>
              <a:t>• nedávejte mu falešné ujištění</a:t>
            </a:r>
            <a:br>
              <a:rPr lang="cs-CZ" dirty="0" smtClean="0"/>
            </a:br>
            <a:r>
              <a:rPr lang="cs-CZ" dirty="0" smtClean="0"/>
              <a:t>• neslibujte mu, že zachováte tajemství o jeho sebevražedných úmyslech</a:t>
            </a:r>
            <a:br>
              <a:rPr lang="cs-CZ" dirty="0" smtClean="0"/>
            </a:br>
            <a:r>
              <a:rPr lang="cs-CZ" dirty="0" smtClean="0"/>
              <a:t>• ohroženého nenechávejte samotného</a:t>
            </a:r>
            <a:br>
              <a:rPr lang="cs-CZ" dirty="0" smtClean="0"/>
            </a:br>
            <a:r>
              <a:rPr lang="cs-CZ" dirty="0" smtClean="0"/>
              <a:t> </a:t>
            </a:r>
            <a:endParaRPr lang="cs-CZ" b="1" dirty="0"/>
          </a:p>
        </p:txBody>
      </p:sp>
    </p:spTree>
    <p:extLst>
      <p:ext uri="{BB962C8B-B14F-4D97-AF65-F5344CB8AC3E}">
        <p14:creationId xmlns:p14="http://schemas.microsoft.com/office/powerpoint/2010/main" val="185214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p:txBody>
          <a:bodyPr/>
          <a:lstStyle/>
          <a:p>
            <a:r>
              <a:rPr lang="cs-CZ" dirty="0"/>
              <a:t>Děkuji Vám za pozornost</a:t>
            </a:r>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180" y="476672"/>
            <a:ext cx="7461696" cy="3730848"/>
          </a:xfrm>
          <a:prstGeom prst="rect">
            <a:avLst/>
          </a:prstGeom>
        </p:spPr>
      </p:pic>
    </p:spTree>
    <p:extLst>
      <p:ext uri="{BB962C8B-B14F-4D97-AF65-F5344CB8AC3E}">
        <p14:creationId xmlns:p14="http://schemas.microsoft.com/office/powerpoint/2010/main" val="332365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519" y="1764840"/>
            <a:ext cx="2356220" cy="4367027"/>
          </a:xfrm>
          <a:prstGeom prst="rect">
            <a:avLst/>
          </a:prstGeom>
        </p:spPr>
      </p:pic>
      <p:sp>
        <p:nvSpPr>
          <p:cNvPr id="4" name="Nadpis 3"/>
          <p:cNvSpPr>
            <a:spLocks noGrp="1"/>
          </p:cNvSpPr>
          <p:nvPr>
            <p:ph type="title"/>
          </p:nvPr>
        </p:nvSpPr>
        <p:spPr/>
        <p:txBody>
          <a:bodyPr/>
          <a:lstStyle/>
          <a:p>
            <a:r>
              <a:rPr lang="cs-CZ" dirty="0"/>
              <a:t>Osobnost</a:t>
            </a:r>
          </a:p>
        </p:txBody>
      </p:sp>
      <p:sp>
        <p:nvSpPr>
          <p:cNvPr id="5" name="Zástupný symbol pro obsah 4"/>
          <p:cNvSpPr>
            <a:spLocks noGrp="1"/>
          </p:cNvSpPr>
          <p:nvPr>
            <p:ph idx="1"/>
          </p:nvPr>
        </p:nvSpPr>
        <p:spPr/>
        <p:txBody>
          <a:bodyPr>
            <a:normAutofit fontScale="77500" lnSpcReduction="20000"/>
          </a:bodyPr>
          <a:lstStyle/>
          <a:p>
            <a:pPr marL="0" indent="0">
              <a:buNone/>
            </a:pPr>
            <a:r>
              <a:rPr lang="cs-CZ" dirty="0"/>
              <a:t>Vlastnosti osobnosti												Dovednosti</a:t>
            </a:r>
          </a:p>
          <a:p>
            <a:pPr marL="0" indent="0">
              <a:buNone/>
            </a:pPr>
            <a:r>
              <a:rPr lang="cs-CZ" dirty="0"/>
              <a:t>Kognitivní 													</a:t>
            </a:r>
            <a:r>
              <a:rPr lang="cs-CZ" dirty="0" smtClean="0"/>
              <a:t>Znalosti</a:t>
            </a:r>
            <a:endParaRPr lang="cs-CZ" dirty="0"/>
          </a:p>
          <a:p>
            <a:r>
              <a:rPr lang="cs-CZ" dirty="0"/>
              <a:t>Schopnosti</a:t>
            </a:r>
          </a:p>
          <a:p>
            <a:r>
              <a:rPr lang="cs-CZ" dirty="0"/>
              <a:t>Inteligence</a:t>
            </a:r>
          </a:p>
          <a:p>
            <a:pPr marL="0" indent="0">
              <a:buNone/>
            </a:pPr>
            <a:r>
              <a:rPr lang="cs-CZ" dirty="0"/>
              <a:t>Emocionální</a:t>
            </a:r>
          </a:p>
          <a:p>
            <a:r>
              <a:rPr lang="cs-CZ" dirty="0"/>
              <a:t>Temperament</a:t>
            </a:r>
          </a:p>
          <a:p>
            <a:pPr marL="0" indent="0">
              <a:buNone/>
            </a:pPr>
            <a:r>
              <a:rPr lang="cs-CZ" dirty="0"/>
              <a:t>Volní</a:t>
            </a:r>
          </a:p>
          <a:p>
            <a:r>
              <a:rPr lang="cs-CZ" dirty="0" smtClean="0"/>
              <a:t>Charakter</a:t>
            </a:r>
          </a:p>
          <a:p>
            <a:pPr marL="0" indent="0">
              <a:buNone/>
            </a:pPr>
            <a:r>
              <a:rPr lang="cs-CZ" dirty="0" smtClean="0"/>
              <a:t>Postoje, Motivy </a:t>
            </a:r>
            <a:endParaRPr lang="cs-CZ" dirty="0"/>
          </a:p>
          <a:p>
            <a:endParaRPr 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5526" y="3382326"/>
            <a:ext cx="2836906" cy="2021295"/>
          </a:xfrm>
          <a:prstGeom prst="rect">
            <a:avLst/>
          </a:prstGeom>
        </p:spPr>
      </p:pic>
    </p:spTree>
    <p:extLst>
      <p:ext uri="{BB962C8B-B14F-4D97-AF65-F5344CB8AC3E}">
        <p14:creationId xmlns:p14="http://schemas.microsoft.com/office/powerpoint/2010/main" val="11939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Vlastnosti a dovednosti zdravotníka</a:t>
            </a:r>
          </a:p>
        </p:txBody>
      </p:sp>
      <p:sp>
        <p:nvSpPr>
          <p:cNvPr id="3" name="Podnadpis 2"/>
          <p:cNvSpPr>
            <a:spLocks noGrp="1"/>
          </p:cNvSpPr>
          <p:nvPr>
            <p:ph type="subTitle" idx="1"/>
          </p:nvPr>
        </p:nvSpPr>
        <p:spPr/>
        <p:txBody>
          <a:bodyPr/>
          <a:lstStyle/>
          <a:p>
            <a:r>
              <a:rPr lang="cs-CZ" dirty="0"/>
              <a:t>1. cvičení </a:t>
            </a:r>
            <a:r>
              <a:rPr lang="cs-CZ" dirty="0">
                <a:latin typeface="icon-small" pitchFamily="2" charset="0"/>
              </a:rPr>
              <a:t></a:t>
            </a:r>
            <a:endParaRPr lang="cs-CZ" dirty="0"/>
          </a:p>
        </p:txBody>
      </p:sp>
    </p:spTree>
    <p:extLst>
      <p:ext uri="{BB962C8B-B14F-4D97-AF65-F5344CB8AC3E}">
        <p14:creationId xmlns:p14="http://schemas.microsoft.com/office/powerpoint/2010/main" val="203204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Modely a přístupy vztahu zdravotník-pacient</a:t>
            </a:r>
            <a:endParaRPr lang="cs-CZ" dirty="0"/>
          </a:p>
        </p:txBody>
      </p:sp>
      <p:sp>
        <p:nvSpPr>
          <p:cNvPr id="8" name="Zástupný symbol pro obsah 7"/>
          <p:cNvSpPr>
            <a:spLocks noGrp="1"/>
          </p:cNvSpPr>
          <p:nvPr>
            <p:ph sz="half" idx="1"/>
          </p:nvPr>
        </p:nvSpPr>
        <p:spPr/>
        <p:txBody>
          <a:bodyPr/>
          <a:lstStyle/>
          <a:p>
            <a:r>
              <a:rPr lang="cs-CZ" dirty="0" smtClean="0"/>
              <a:t>Expertní model </a:t>
            </a:r>
          </a:p>
          <a:p>
            <a:r>
              <a:rPr lang="cs-CZ" dirty="0" smtClean="0"/>
              <a:t>Byrokratický model</a:t>
            </a:r>
          </a:p>
          <a:p>
            <a:r>
              <a:rPr lang="cs-CZ" dirty="0" smtClean="0"/>
              <a:t>Tržní model</a:t>
            </a:r>
          </a:p>
          <a:p>
            <a:r>
              <a:rPr lang="cs-CZ" dirty="0" smtClean="0"/>
              <a:t>Právní model</a:t>
            </a:r>
            <a:endParaRPr lang="cs-CZ" dirty="0"/>
          </a:p>
        </p:txBody>
      </p:sp>
      <p:sp>
        <p:nvSpPr>
          <p:cNvPr id="9" name="Zástupný symbol pro obsah 8"/>
          <p:cNvSpPr>
            <a:spLocks noGrp="1"/>
          </p:cNvSpPr>
          <p:nvPr>
            <p:ph sz="half" idx="2"/>
          </p:nvPr>
        </p:nvSpPr>
        <p:spPr/>
        <p:txBody>
          <a:bodyPr/>
          <a:lstStyle/>
          <a:p>
            <a:r>
              <a:rPr lang="cs-CZ" dirty="0" smtClean="0"/>
              <a:t>Biomedicínský přístup</a:t>
            </a:r>
          </a:p>
          <a:p>
            <a:pPr lvl="1"/>
            <a:r>
              <a:rPr lang="cs-CZ" dirty="0" err="1" smtClean="0"/>
              <a:t>Doctor</a:t>
            </a:r>
            <a:r>
              <a:rPr lang="cs-CZ" dirty="0" smtClean="0"/>
              <a:t> </a:t>
            </a:r>
            <a:r>
              <a:rPr lang="cs-CZ" dirty="0" err="1" smtClean="0"/>
              <a:t>centered</a:t>
            </a:r>
            <a:endParaRPr lang="cs-CZ" dirty="0" smtClean="0"/>
          </a:p>
          <a:p>
            <a:pPr lvl="1"/>
            <a:r>
              <a:rPr lang="cs-CZ" dirty="0" err="1" smtClean="0"/>
              <a:t>Disease</a:t>
            </a:r>
            <a:r>
              <a:rPr lang="cs-CZ" dirty="0" smtClean="0"/>
              <a:t> </a:t>
            </a:r>
            <a:r>
              <a:rPr lang="cs-CZ" dirty="0" err="1" smtClean="0"/>
              <a:t>centered</a:t>
            </a:r>
            <a:endParaRPr lang="cs-CZ" dirty="0" smtClean="0"/>
          </a:p>
          <a:p>
            <a:r>
              <a:rPr lang="cs-CZ" dirty="0" smtClean="0"/>
              <a:t>Bio-psycho-sociální přístup</a:t>
            </a:r>
          </a:p>
          <a:p>
            <a:pPr lvl="1"/>
            <a:r>
              <a:rPr lang="cs-CZ" dirty="0" err="1" smtClean="0"/>
              <a:t>Patient</a:t>
            </a:r>
            <a:r>
              <a:rPr lang="cs-CZ" dirty="0" smtClean="0"/>
              <a:t> </a:t>
            </a:r>
            <a:r>
              <a:rPr lang="cs-CZ" dirty="0" err="1" smtClean="0"/>
              <a:t>centered</a:t>
            </a:r>
            <a:endParaRPr lang="cs-CZ" dirty="0"/>
          </a:p>
        </p:txBody>
      </p:sp>
    </p:spTree>
    <p:extLst>
      <p:ext uri="{BB962C8B-B14F-4D97-AF65-F5344CB8AC3E}">
        <p14:creationId xmlns:p14="http://schemas.microsoft.com/office/powerpoint/2010/main" val="302200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012" y="3822930"/>
            <a:ext cx="6538797" cy="3023212"/>
          </a:xfrm>
          <a:prstGeom prst="rect">
            <a:avLst/>
          </a:prstGeom>
        </p:spPr>
      </p:pic>
      <p:sp>
        <p:nvSpPr>
          <p:cNvPr id="2" name="Nadpis 1"/>
          <p:cNvSpPr>
            <a:spLocks noGrp="1"/>
          </p:cNvSpPr>
          <p:nvPr>
            <p:ph type="title"/>
          </p:nvPr>
        </p:nvSpPr>
        <p:spPr/>
        <p:txBody>
          <a:bodyPr>
            <a:normAutofit/>
          </a:bodyPr>
          <a:lstStyle/>
          <a:p>
            <a:r>
              <a:rPr lang="cs-CZ" dirty="0"/>
              <a:t>Modely vztahu zdravotník pacient</a:t>
            </a:r>
          </a:p>
        </p:txBody>
      </p:sp>
      <p:sp>
        <p:nvSpPr>
          <p:cNvPr id="3" name="Zástupný symbol pro obsah 2"/>
          <p:cNvSpPr>
            <a:spLocks noGrp="1"/>
          </p:cNvSpPr>
          <p:nvPr>
            <p:ph idx="1"/>
          </p:nvPr>
        </p:nvSpPr>
        <p:spPr>
          <a:xfrm>
            <a:off x="387338" y="1743091"/>
            <a:ext cx="10512862" cy="4350205"/>
          </a:xfrm>
        </p:spPr>
        <p:txBody>
          <a:bodyPr>
            <a:normAutofit fontScale="92500"/>
          </a:bodyPr>
          <a:lstStyle/>
          <a:p>
            <a:r>
              <a:rPr lang="cs-CZ" b="1" dirty="0"/>
              <a:t>Byrokratický model </a:t>
            </a:r>
            <a:r>
              <a:rPr lang="cs-CZ" dirty="0"/>
              <a:t>– „depersonalizace pacienta“ -</a:t>
            </a:r>
            <a:r>
              <a:rPr lang="cs-CZ" b="1" dirty="0"/>
              <a:t>depersonalizaci</a:t>
            </a:r>
            <a:r>
              <a:rPr lang="cs-CZ" dirty="0"/>
              <a:t> (odosobnění) vztahu zdravotník-pacient: pacient je vnímán ne jako jedinečná osobnost, ale jako jeden z mnohých, jako ten, který „má diagnózu“, potřebuje recept či zákrok, jako někdo, kdo cosi vyžaduje a obtěžuje. Depersonalizován je i zdravotník. Oboustranná nedůvěra pak vede k vzájemnému odcizení.</a:t>
            </a:r>
          </a:p>
          <a:p>
            <a:pPr marL="0" indent="0">
              <a:buNone/>
            </a:pPr>
            <a:r>
              <a:rPr lang="cs-CZ" b="1" dirty="0"/>
              <a:t>				</a:t>
            </a:r>
          </a:p>
          <a:p>
            <a:pPr marL="0" indent="0">
              <a:buNone/>
            </a:pPr>
            <a:endParaRPr lang="cs-CZ" b="1" dirty="0"/>
          </a:p>
          <a:p>
            <a:pPr marL="0" indent="0">
              <a:buNone/>
            </a:pPr>
            <a:endParaRPr lang="cs-CZ" b="1" dirty="0"/>
          </a:p>
          <a:p>
            <a:pPr marL="0" indent="0">
              <a:buNone/>
            </a:pPr>
            <a:r>
              <a:rPr lang="cs-CZ" b="1" dirty="0"/>
              <a:t>				</a:t>
            </a:r>
            <a:r>
              <a:rPr lang="cs-CZ" b="1" dirty="0" err="1"/>
              <a:t>Disease</a:t>
            </a:r>
            <a:r>
              <a:rPr lang="cs-CZ" b="1" dirty="0"/>
              <a:t> centre</a:t>
            </a:r>
          </a:p>
        </p:txBody>
      </p:sp>
    </p:spTree>
    <p:extLst>
      <p:ext uri="{BB962C8B-B14F-4D97-AF65-F5344CB8AC3E}">
        <p14:creationId xmlns:p14="http://schemas.microsoft.com/office/powerpoint/2010/main" val="243808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nihy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3_TF02787940_TF02787940.potx" id="{797243EA-CA29-42BD-A803-C2ABD6CA0C6F}" vid="{0EF93BC0-5E53-47B3-A615-5E299545B8EC}"/>
    </a:ext>
  </a:extLst>
</a:theme>
</file>

<file path=ppt/theme/theme2.xml><?xml version="1.0" encoding="utf-8"?>
<a:theme xmlns:a="http://schemas.openxmlformats.org/drawingml/2006/main" name="Motiv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Motiv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Modrá prezentace se stohem knih (širokoúhlá)</Template>
  <TotalTime>0</TotalTime>
  <Words>3083</Words>
  <Application>Microsoft Office PowerPoint</Application>
  <PresentationFormat>Vlastní</PresentationFormat>
  <Paragraphs>442</Paragraphs>
  <Slides>52</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52</vt:i4>
      </vt:variant>
    </vt:vector>
  </HeadingPairs>
  <TitlesOfParts>
    <vt:vector size="60" baseType="lpstr">
      <vt:lpstr>Arial</vt:lpstr>
      <vt:lpstr>Century Gothic</vt:lpstr>
      <vt:lpstr>icon-small</vt:lpstr>
      <vt:lpstr>Trebuchet MS</vt:lpstr>
      <vt:lpstr>Wingdings</vt:lpstr>
      <vt:lpstr>Wingdings 2</vt:lpstr>
      <vt:lpstr>Wingdings 3</vt:lpstr>
      <vt:lpstr>Knihy 16:9</vt:lpstr>
      <vt:lpstr>Zdravotnická psychologie</vt:lpstr>
      <vt:lpstr>Zdravotnická psychologie</vt:lpstr>
      <vt:lpstr>Zdravotnická psychologie</vt:lpstr>
      <vt:lpstr>Literatura ke studiu</vt:lpstr>
      <vt:lpstr>Podmínky pro ukončení předmětu</vt:lpstr>
      <vt:lpstr>Osobnost</vt:lpstr>
      <vt:lpstr>Vlastnosti a dovednosti zdravotníka</vt:lpstr>
      <vt:lpstr>Modely a přístupy vztahu zdravotník-pacient</vt:lpstr>
      <vt:lpstr>Modely vztahu zdravotník pacient</vt:lpstr>
      <vt:lpstr>Modely vztahu zdravotník pacient</vt:lpstr>
      <vt:lpstr>Modely vztahu zdravotník pacient</vt:lpstr>
      <vt:lpstr>Sociální role</vt:lpstr>
      <vt:lpstr>Paternalistický x partnerský vztah</vt:lpstr>
      <vt:lpstr>Maternalistický vztah x paternalistický vztah</vt:lpstr>
      <vt:lpstr>Prezentace aplikace PowerPoint</vt:lpstr>
      <vt:lpstr>Jak na emoce „pečovatel“</vt:lpstr>
      <vt:lpstr>Jak na emoce „kritik-paternalista“</vt:lpstr>
      <vt:lpstr>Jak na emoce „laiser faire“ </vt:lpstr>
      <vt:lpstr>Autonomie má své hranice - pseudoautonomie</vt:lpstr>
      <vt:lpstr>Opačný pól: nezájem o pacienta a malá podpora</vt:lpstr>
      <vt:lpstr>Jak na emoce „partner“ </vt:lpstr>
      <vt:lpstr>Přechod od paternalistického k partnerskému přístupu</vt:lpstr>
      <vt:lpstr>Kdy nelze uplatňovat partnerský model</vt:lpstr>
      <vt:lpstr>PCA versus PCC</vt:lpstr>
      <vt:lpstr>Typické znaky PCA a PCC</vt:lpstr>
      <vt:lpstr>Partnerský model, v němž zdravotník i pacient otevřeně komunikují jako svébytné svobodné lidské bytosti. 2. cvičení:   </vt:lpstr>
      <vt:lpstr>Prezentace aplikace PowerPoint</vt:lpstr>
      <vt:lpstr>Prezentace aplikace PowerPoint</vt:lpstr>
      <vt:lpstr>Co jsou to emoce</vt:lpstr>
      <vt:lpstr>Prezentace aplikace PowerPoint</vt:lpstr>
      <vt:lpstr>Dělení emocí</vt:lpstr>
      <vt:lpstr>Dělení emocí podle základního přízvuku</vt:lpstr>
      <vt:lpstr>Dělení emocí podle intenzity a časového průběhu </vt:lpstr>
      <vt:lpstr>Prezentace aplikace PowerPoint</vt:lpstr>
      <vt:lpstr>Vliv oxytocinu na emoce</vt:lpstr>
      <vt:lpstr>Empatie</vt:lpstr>
      <vt:lpstr>Co není empatie</vt:lpstr>
      <vt:lpstr>Empatie</vt:lpstr>
      <vt:lpstr>K čemu vede empatie</vt:lpstr>
      <vt:lpstr>Prezentace aplikace PowerPoint</vt:lpstr>
      <vt:lpstr>Naming</vt:lpstr>
      <vt:lpstr>Prezentace aplikace PowerPoint</vt:lpstr>
      <vt:lpstr>Prezentace aplikace PowerPoint</vt:lpstr>
      <vt:lpstr>Understanding</vt:lpstr>
      <vt:lpstr>Respecting </vt:lpstr>
      <vt:lpstr>Supporting</vt:lpstr>
      <vt:lpstr>Exploring</vt:lpstr>
      <vt:lpstr>Prezentace aplikace PowerPoint</vt:lpstr>
      <vt:lpstr>Prezentace aplikace PowerPoint</vt:lpstr>
      <vt:lpstr>Prezentace aplikace PowerPoint</vt:lpstr>
      <vt:lpstr>https://www.youtube.com/watch?v=VF4MnV-ZwVk </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2018-11-09T21:05:35Z</dcterms:created>
  <dcterms:modified xsi:type="dcterms:W3CDTF">2020-09-21T05:49:03Z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