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445" r:id="rId2"/>
    <p:sldId id="353" r:id="rId3"/>
    <p:sldId id="373" r:id="rId4"/>
    <p:sldId id="372" r:id="rId5"/>
    <p:sldId id="355" r:id="rId6"/>
    <p:sldId id="350" r:id="rId7"/>
    <p:sldId id="375" r:id="rId8"/>
    <p:sldId id="360" r:id="rId9"/>
    <p:sldId id="388" r:id="rId10"/>
    <p:sldId id="358" r:id="rId11"/>
    <p:sldId id="381" r:id="rId12"/>
    <p:sldId id="390" r:id="rId13"/>
    <p:sldId id="378" r:id="rId14"/>
    <p:sldId id="379" r:id="rId15"/>
    <p:sldId id="380" r:id="rId16"/>
    <p:sldId id="376" r:id="rId17"/>
    <p:sldId id="384" r:id="rId18"/>
    <p:sldId id="392" r:id="rId19"/>
    <p:sldId id="393" r:id="rId20"/>
    <p:sldId id="394" r:id="rId21"/>
    <p:sldId id="396" r:id="rId22"/>
    <p:sldId id="398" r:id="rId23"/>
    <p:sldId id="399" r:id="rId24"/>
    <p:sldId id="400" r:id="rId25"/>
    <p:sldId id="401" r:id="rId26"/>
    <p:sldId id="402" r:id="rId27"/>
    <p:sldId id="403" r:id="rId28"/>
    <p:sldId id="404" r:id="rId29"/>
    <p:sldId id="405" r:id="rId30"/>
    <p:sldId id="406" r:id="rId31"/>
    <p:sldId id="407" r:id="rId32"/>
    <p:sldId id="408" r:id="rId33"/>
    <p:sldId id="410" r:id="rId34"/>
    <p:sldId id="412" r:id="rId35"/>
    <p:sldId id="413" r:id="rId36"/>
    <p:sldId id="414" r:id="rId37"/>
    <p:sldId id="415" r:id="rId38"/>
    <p:sldId id="416" r:id="rId39"/>
    <p:sldId id="417" r:id="rId40"/>
    <p:sldId id="418" r:id="rId41"/>
    <p:sldId id="419" r:id="rId42"/>
    <p:sldId id="420" r:id="rId43"/>
    <p:sldId id="374" r:id="rId44"/>
    <p:sldId id="363" r:id="rId45"/>
    <p:sldId id="364" r:id="rId46"/>
    <p:sldId id="366" r:id="rId47"/>
    <p:sldId id="367" r:id="rId48"/>
    <p:sldId id="421" r:id="rId49"/>
    <p:sldId id="422" r:id="rId50"/>
    <p:sldId id="423" r:id="rId51"/>
    <p:sldId id="424" r:id="rId52"/>
    <p:sldId id="425" r:id="rId53"/>
    <p:sldId id="426" r:id="rId54"/>
    <p:sldId id="427" r:id="rId55"/>
    <p:sldId id="428" r:id="rId56"/>
    <p:sldId id="429" r:id="rId57"/>
    <p:sldId id="430" r:id="rId58"/>
    <p:sldId id="431" r:id="rId59"/>
    <p:sldId id="432" r:id="rId60"/>
    <p:sldId id="433" r:id="rId61"/>
    <p:sldId id="434" r:id="rId62"/>
    <p:sldId id="435" r:id="rId63"/>
    <p:sldId id="436" r:id="rId64"/>
    <p:sldId id="437" r:id="rId65"/>
    <p:sldId id="439" r:id="rId66"/>
    <p:sldId id="441" r:id="rId67"/>
    <p:sldId id="442" r:id="rId68"/>
    <p:sldId id="443" r:id="rId69"/>
    <p:sldId id="444" r:id="rId70"/>
  </p:sldIdLst>
  <p:sldSz cx="10287000" cy="6858000" type="35mm"/>
  <p:notesSz cx="6858000" cy="97742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3979" autoAdjust="0"/>
  </p:normalViewPr>
  <p:slideViewPr>
    <p:cSldViewPr>
      <p:cViewPr varScale="1">
        <p:scale>
          <a:sx n="65" d="100"/>
          <a:sy n="65" d="100"/>
        </p:scale>
        <p:origin x="1040" y="40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45.xml"/><Relationship Id="rId13" Type="http://schemas.openxmlformats.org/officeDocument/2006/relationships/slide" Target="slides/slide56.xml"/><Relationship Id="rId3" Type="http://schemas.openxmlformats.org/officeDocument/2006/relationships/slide" Target="slides/slide18.xml"/><Relationship Id="rId7" Type="http://schemas.openxmlformats.org/officeDocument/2006/relationships/slide" Target="slides/slide44.xml"/><Relationship Id="rId12" Type="http://schemas.openxmlformats.org/officeDocument/2006/relationships/slide" Target="slides/slide55.xml"/><Relationship Id="rId2" Type="http://schemas.openxmlformats.org/officeDocument/2006/relationships/slide" Target="slides/slide8.xml"/><Relationship Id="rId1" Type="http://schemas.openxmlformats.org/officeDocument/2006/relationships/slide" Target="slides/slide6.xml"/><Relationship Id="rId6" Type="http://schemas.openxmlformats.org/officeDocument/2006/relationships/slide" Target="slides/slide42.xml"/><Relationship Id="rId11" Type="http://schemas.openxmlformats.org/officeDocument/2006/relationships/slide" Target="slides/slide54.xml"/><Relationship Id="rId5" Type="http://schemas.openxmlformats.org/officeDocument/2006/relationships/slide" Target="slides/slide26.xml"/><Relationship Id="rId15" Type="http://schemas.openxmlformats.org/officeDocument/2006/relationships/slide" Target="slides/slide58.xml"/><Relationship Id="rId10" Type="http://schemas.openxmlformats.org/officeDocument/2006/relationships/slide" Target="slides/slide53.xml"/><Relationship Id="rId4" Type="http://schemas.openxmlformats.org/officeDocument/2006/relationships/slide" Target="slides/slide21.xml"/><Relationship Id="rId9" Type="http://schemas.openxmlformats.org/officeDocument/2006/relationships/slide" Target="slides/slide47.xml"/><Relationship Id="rId14" Type="http://schemas.openxmlformats.org/officeDocument/2006/relationships/slide" Target="slides/slide5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wmf"/><Relationship Id="rId2" Type="http://schemas.openxmlformats.org/officeDocument/2006/relationships/image" Target="../media/image99.wmf"/><Relationship Id="rId1" Type="http://schemas.openxmlformats.org/officeDocument/2006/relationships/image" Target="../media/image98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wmf"/><Relationship Id="rId1" Type="http://schemas.openxmlformats.org/officeDocument/2006/relationships/image" Target="../media/image10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image" Target="../media/image113.wmf"/><Relationship Id="rId1" Type="http://schemas.openxmlformats.org/officeDocument/2006/relationships/image" Target="../media/image112.wmf"/><Relationship Id="rId5" Type="http://schemas.openxmlformats.org/officeDocument/2006/relationships/image" Target="../media/image116.wmf"/><Relationship Id="rId4" Type="http://schemas.openxmlformats.org/officeDocument/2006/relationships/image" Target="../media/image115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wmf"/><Relationship Id="rId2" Type="http://schemas.openxmlformats.org/officeDocument/2006/relationships/image" Target="../media/image118.wmf"/><Relationship Id="rId1" Type="http://schemas.openxmlformats.org/officeDocument/2006/relationships/image" Target="../media/image116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wmf"/><Relationship Id="rId2" Type="http://schemas.openxmlformats.org/officeDocument/2006/relationships/image" Target="../media/image113.wmf"/><Relationship Id="rId1" Type="http://schemas.openxmlformats.org/officeDocument/2006/relationships/image" Target="../media/image112.wmf"/><Relationship Id="rId5" Type="http://schemas.openxmlformats.org/officeDocument/2006/relationships/image" Target="../media/image116.wmf"/><Relationship Id="rId4" Type="http://schemas.openxmlformats.org/officeDocument/2006/relationships/image" Target="../media/image11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wmf"/><Relationship Id="rId1" Type="http://schemas.openxmlformats.org/officeDocument/2006/relationships/image" Target="../media/image121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wmf"/><Relationship Id="rId1" Type="http://schemas.openxmlformats.org/officeDocument/2006/relationships/image" Target="../media/image12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png"/><Relationship Id="rId1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fld id="{23C661E4-A9C1-4EB9-B944-E1ED8D9FD59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98EF12B0-499D-41BE-ACB2-D0D00489C661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fld id="{1B98DED2-8494-43B7-BFFA-5ABF523C703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Click to edit Master notes styles</a:t>
            </a:r>
          </a:p>
          <a:p>
            <a:pPr lvl="1"/>
            <a:r>
              <a:rPr lang="cs-CZ" altLang="cs-CZ" noProof="0" smtClean="0"/>
              <a:t>Second Level</a:t>
            </a:r>
          </a:p>
          <a:p>
            <a:pPr lvl="2"/>
            <a:r>
              <a:rPr lang="cs-CZ" altLang="cs-CZ" noProof="0" smtClean="0"/>
              <a:t>Third Level</a:t>
            </a:r>
          </a:p>
          <a:p>
            <a:pPr lvl="3"/>
            <a:r>
              <a:rPr lang="cs-CZ" altLang="cs-CZ" noProof="0" smtClean="0"/>
              <a:t>Fourth Level</a:t>
            </a:r>
          </a:p>
          <a:p>
            <a:pPr lvl="4"/>
            <a:r>
              <a:rPr lang="cs-CZ" altLang="cs-CZ" noProof="0" smtClean="0"/>
              <a:t>Fifth Level</a:t>
            </a:r>
          </a:p>
        </p:txBody>
      </p:sp>
      <p:sp>
        <p:nvSpPr>
          <p:cNvPr id="49159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847725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9160" name="Rectangle 8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/>
            <a:fld id="{23C7A271-7286-4716-9FCB-A729AE4E98D7}" type="slidenum">
              <a:rPr lang="cs-CZ" altLang="cs-CZ" sz="1400">
                <a:latin typeface="Times New Roman" panose="02020603050405020304" pitchFamily="18" charset="0"/>
              </a:rPr>
              <a:pPr algn="r"/>
              <a:t>‹#›</a:t>
            </a:fld>
            <a:endParaRPr lang="cs-CZ" altLang="cs-CZ" sz="1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D021CB-8D0D-49AB-ADEE-9B27FE20CEA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7631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87EBFB-DFB1-4B64-932D-34935858449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83763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43100" cy="5715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57300" y="228600"/>
            <a:ext cx="5676900" cy="5715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4C3958-A0C6-4F8D-BD62-1AECCAE470E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9407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001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543300" y="6248400"/>
            <a:ext cx="32004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73533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8F5DE42-E2D7-4FF7-A6CE-003957D635E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824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34143E-F022-4C9C-B5F2-836FE11719E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05337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B5C597-AA98-427D-A59F-176562B8DF9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1326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B8EC17-112A-4D68-90EA-504A45C7ED0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821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917DA3-1A59-4FF6-8C57-C2BA1830A246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39199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5EBB53-E02F-432D-B3D2-A7C9A68A72F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96682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35002C-F702-4FBD-91DC-EFB10CA90B4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6508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BBFAB-8C20-4410-8AA9-05392BF96D3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4236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D9BE56-5237-45F7-9A48-8EB15879B57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264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182A6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defTabSz="815975">
              <a:defRPr sz="1500" smtClean="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ctr" defTabSz="815975">
              <a:defRPr sz="1500" smtClean="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r" defTabSz="815975">
              <a:defRPr sz="1500">
                <a:latin typeface="Times New Roman" panose="02020603050405020304" pitchFamily="18" charset="0"/>
              </a:defRPr>
            </a:lvl1pPr>
          </a:lstStyle>
          <a:p>
            <a:fld id="{919F4543-3C73-4010-B0FF-2CCF274A37E1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0" y="0"/>
            <a:ext cx="9537700" cy="6173788"/>
            <a:chOff x="0" y="0"/>
            <a:chExt cx="6009" cy="3889"/>
          </a:xfrm>
        </p:grpSpPr>
        <p:sp>
          <p:nvSpPr>
            <p:cNvPr id="1032" name="Freeform 5"/>
            <p:cNvSpPr>
              <a:spLocks/>
            </p:cNvSpPr>
            <p:nvPr/>
          </p:nvSpPr>
          <p:spPr bwMode="auto">
            <a:xfrm>
              <a:off x="0" y="0"/>
              <a:ext cx="4346" cy="3889"/>
            </a:xfrm>
            <a:custGeom>
              <a:avLst/>
              <a:gdLst>
                <a:gd name="T0" fmla="*/ 4345 w 4346"/>
                <a:gd name="T1" fmla="*/ 3418 h 3889"/>
                <a:gd name="T2" fmla="*/ 514 w 4346"/>
                <a:gd name="T3" fmla="*/ 0 h 3889"/>
                <a:gd name="T4" fmla="*/ 0 w 4346"/>
                <a:gd name="T5" fmla="*/ 0 h 3889"/>
                <a:gd name="T6" fmla="*/ 0 w 4346"/>
                <a:gd name="T7" fmla="*/ 481 h 3889"/>
                <a:gd name="T8" fmla="*/ 3819 w 4346"/>
                <a:gd name="T9" fmla="*/ 3888 h 3889"/>
                <a:gd name="T10" fmla="*/ 4345 w 4346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46" h="3889">
                  <a:moveTo>
                    <a:pt x="4345" y="3418"/>
                  </a:moveTo>
                  <a:lnTo>
                    <a:pt x="514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819" y="3888"/>
                  </a:lnTo>
                  <a:lnTo>
                    <a:pt x="4345" y="3418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3" name="Freeform 6"/>
            <p:cNvSpPr>
              <a:spLocks/>
            </p:cNvSpPr>
            <p:nvPr/>
          </p:nvSpPr>
          <p:spPr bwMode="auto">
            <a:xfrm>
              <a:off x="968" y="0"/>
              <a:ext cx="3818" cy="3223"/>
            </a:xfrm>
            <a:custGeom>
              <a:avLst/>
              <a:gdLst>
                <a:gd name="T0" fmla="*/ 416 w 3818"/>
                <a:gd name="T1" fmla="*/ 0 h 3223"/>
                <a:gd name="T2" fmla="*/ 3817 w 3818"/>
                <a:gd name="T3" fmla="*/ 3036 h 3223"/>
                <a:gd name="T4" fmla="*/ 3609 w 3818"/>
                <a:gd name="T5" fmla="*/ 3222 h 3223"/>
                <a:gd name="T6" fmla="*/ 0 w 3818"/>
                <a:gd name="T7" fmla="*/ 0 h 3223"/>
                <a:gd name="T8" fmla="*/ 416 w 3818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18" h="3223">
                  <a:moveTo>
                    <a:pt x="416" y="0"/>
                  </a:moveTo>
                  <a:lnTo>
                    <a:pt x="3817" y="3036"/>
                  </a:lnTo>
                  <a:lnTo>
                    <a:pt x="3609" y="3222"/>
                  </a:lnTo>
                  <a:lnTo>
                    <a:pt x="0" y="0"/>
                  </a:lnTo>
                  <a:lnTo>
                    <a:pt x="416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" name="Freeform 7"/>
            <p:cNvSpPr>
              <a:spLocks/>
            </p:cNvSpPr>
            <p:nvPr/>
          </p:nvSpPr>
          <p:spPr bwMode="auto">
            <a:xfrm>
              <a:off x="2460" y="0"/>
              <a:ext cx="3217" cy="2556"/>
            </a:xfrm>
            <a:custGeom>
              <a:avLst/>
              <a:gdLst>
                <a:gd name="T0" fmla="*/ 709 w 3217"/>
                <a:gd name="T1" fmla="*/ 0 h 2556"/>
                <a:gd name="T2" fmla="*/ 3216 w 3217"/>
                <a:gd name="T3" fmla="*/ 2238 h 2556"/>
                <a:gd name="T4" fmla="*/ 2861 w 3217"/>
                <a:gd name="T5" fmla="*/ 2555 h 2556"/>
                <a:gd name="T6" fmla="*/ 0 w 3217"/>
                <a:gd name="T7" fmla="*/ 0 h 2556"/>
                <a:gd name="T8" fmla="*/ 709 w 3217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17" h="2556">
                  <a:moveTo>
                    <a:pt x="709" y="0"/>
                  </a:moveTo>
                  <a:lnTo>
                    <a:pt x="3216" y="2238"/>
                  </a:lnTo>
                  <a:lnTo>
                    <a:pt x="2861" y="2555"/>
                  </a:lnTo>
                  <a:lnTo>
                    <a:pt x="0" y="0"/>
                  </a:lnTo>
                  <a:lnTo>
                    <a:pt x="709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" name="Freeform 8"/>
            <p:cNvSpPr>
              <a:spLocks/>
            </p:cNvSpPr>
            <p:nvPr/>
          </p:nvSpPr>
          <p:spPr bwMode="auto">
            <a:xfrm>
              <a:off x="3437" y="0"/>
              <a:ext cx="2572" cy="2121"/>
            </a:xfrm>
            <a:custGeom>
              <a:avLst/>
              <a:gdLst>
                <a:gd name="T0" fmla="*/ 0 w 2572"/>
                <a:gd name="T1" fmla="*/ 0 h 2121"/>
                <a:gd name="T2" fmla="*/ 2375 w 2572"/>
                <a:gd name="T3" fmla="*/ 2120 h 2121"/>
                <a:gd name="T4" fmla="*/ 2571 w 2572"/>
                <a:gd name="T5" fmla="*/ 1945 h 2121"/>
                <a:gd name="T6" fmla="*/ 392 w 2572"/>
                <a:gd name="T7" fmla="*/ 0 h 2121"/>
                <a:gd name="T8" fmla="*/ 0 w 2572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2" h="2121">
                  <a:moveTo>
                    <a:pt x="0" y="0"/>
                  </a:moveTo>
                  <a:lnTo>
                    <a:pt x="2375" y="2120"/>
                  </a:lnTo>
                  <a:lnTo>
                    <a:pt x="2571" y="1945"/>
                  </a:lnTo>
                  <a:lnTo>
                    <a:pt x="392" y="0"/>
                  </a:lnTo>
                  <a:lnTo>
                    <a:pt x="0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text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n"/>
        <a:defRPr sz="3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96925" indent="-3079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5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714500" indent="-24606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n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2050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6622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31194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5766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40338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media10.m4a"/><Relationship Id="rId7" Type="http://schemas.openxmlformats.org/officeDocument/2006/relationships/oleObject" Target="../embeddings/oleObject11.bin"/><Relationship Id="rId2" Type="http://schemas.microsoft.com/office/2007/relationships/media" Target="../media/media10.m4a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wmf"/><Relationship Id="rId11" Type="http://schemas.openxmlformats.org/officeDocument/2006/relationships/image" Target="../media/image1.png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9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audio" Target="../media/media11.m4a"/><Relationship Id="rId7" Type="http://schemas.openxmlformats.org/officeDocument/2006/relationships/oleObject" Target="../embeddings/oleObject14.bin"/><Relationship Id="rId2" Type="http://schemas.microsoft.com/office/2007/relationships/media" Target="../media/media11.m4a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png"/><Relationship Id="rId11" Type="http://schemas.openxmlformats.org/officeDocument/2006/relationships/image" Target="../media/image1.png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0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15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audio" Target="../media/media12.m4a"/><Relationship Id="rId7" Type="http://schemas.openxmlformats.org/officeDocument/2006/relationships/oleObject" Target="../embeddings/oleObject17.bin"/><Relationship Id="rId2" Type="http://schemas.microsoft.com/office/2007/relationships/media" Target="../media/media12.m4a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6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audio" Target="../media/media14.m4a"/><Relationship Id="rId7" Type="http://schemas.openxmlformats.org/officeDocument/2006/relationships/oleObject" Target="../embeddings/oleObject19.bin"/><Relationship Id="rId2" Type="http://schemas.microsoft.com/office/2007/relationships/media" Target="../media/media14.m4a"/><Relationship Id="rId1" Type="http://schemas.openxmlformats.org/officeDocument/2006/relationships/vmlDrawing" Target="../drawings/vmlDrawing8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8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7" Type="http://schemas.openxmlformats.org/officeDocument/2006/relationships/image" Target="../media/image1.png"/><Relationship Id="rId2" Type="http://schemas.microsoft.com/office/2007/relationships/media" Target="../media/media15.m4a"/><Relationship Id="rId1" Type="http://schemas.openxmlformats.org/officeDocument/2006/relationships/vmlDrawing" Target="../drawings/vmlDrawing9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0.bin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audio" Target="../media/media18.m4a"/><Relationship Id="rId7" Type="http://schemas.openxmlformats.org/officeDocument/2006/relationships/oleObject" Target="../embeddings/oleObject22.bin"/><Relationship Id="rId2" Type="http://schemas.microsoft.com/office/2007/relationships/media" Target="../media/media18.m4a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1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.png"/><Relationship Id="rId5" Type="http://schemas.openxmlformats.org/officeDocument/2006/relationships/image" Target="../media/image30.gif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5.gif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30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30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jpe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8.jpeg"/><Relationship Id="rId11" Type="http://schemas.openxmlformats.org/officeDocument/2006/relationships/image" Target="../media/image1.pn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1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1.png"/><Relationship Id="rId5" Type="http://schemas.openxmlformats.org/officeDocument/2006/relationships/image" Target="../media/image30.gif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50.png"/><Relationship Id="rId5" Type="http://schemas.openxmlformats.org/officeDocument/2006/relationships/image" Target="../media/image30.gif"/><Relationship Id="rId10" Type="http://schemas.openxmlformats.org/officeDocument/2006/relationships/image" Target="../media/image1.png"/><Relationship Id="rId4" Type="http://schemas.openxmlformats.org/officeDocument/2006/relationships/image" Target="../media/image49.jpeg"/><Relationship Id="rId9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image" Target="../media/image5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1.pn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audio" Target="../media/media32.m4a"/><Relationship Id="rId7" Type="http://schemas.openxmlformats.org/officeDocument/2006/relationships/oleObject" Target="../embeddings/oleObject24.bin"/><Relationship Id="rId2" Type="http://schemas.microsoft.com/office/2007/relationships/media" Target="../media/media32.m4a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23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5.gif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gif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6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1.png"/><Relationship Id="rId4" Type="http://schemas.openxmlformats.org/officeDocument/2006/relationships/image" Target="../media/image30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1.png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9.pn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10" Type="http://schemas.openxmlformats.org/officeDocument/2006/relationships/image" Target="../media/image1.png"/><Relationship Id="rId4" Type="http://schemas.openxmlformats.org/officeDocument/2006/relationships/image" Target="../media/image66.jpeg"/><Relationship Id="rId9" Type="http://schemas.openxmlformats.org/officeDocument/2006/relationships/image" Target="../media/image71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gif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74.pn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39.m4a"/><Relationship Id="rId7" Type="http://schemas.openxmlformats.org/officeDocument/2006/relationships/image" Target="../media/image76.png"/><Relationship Id="rId2" Type="http://schemas.microsoft.com/office/2007/relationships/media" Target="../media/media39.m4a"/><Relationship Id="rId1" Type="http://schemas.openxmlformats.org/officeDocument/2006/relationships/video" Target="file:///F:\fakulty\1.LF%20UK\elekro1\VFshock-ECG.mpg" TargetMode="External"/><Relationship Id="rId6" Type="http://schemas.openxmlformats.org/officeDocument/2006/relationships/image" Target="../media/image30.gif"/><Relationship Id="rId5" Type="http://schemas.openxmlformats.org/officeDocument/2006/relationships/image" Target="../media/image75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1.png"/><Relationship Id="rId2" Type="http://schemas.microsoft.com/office/2007/relationships/media" Target="../media/media4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1.png"/><Relationship Id="rId5" Type="http://schemas.openxmlformats.org/officeDocument/2006/relationships/image" Target="../media/image30.gif"/><Relationship Id="rId4" Type="http://schemas.openxmlformats.org/officeDocument/2006/relationships/image" Target="../media/image77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1.jpeg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5.jpe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Relationship Id="rId9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1.pn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1.pn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96.jpeg"/><Relationship Id="rId5" Type="http://schemas.openxmlformats.org/officeDocument/2006/relationships/image" Target="../media/image95.wmf"/><Relationship Id="rId4" Type="http://schemas.openxmlformats.org/officeDocument/2006/relationships/image" Target="../media/image9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media49.m4a"/><Relationship Id="rId7" Type="http://schemas.openxmlformats.org/officeDocument/2006/relationships/image" Target="../media/image1.png"/><Relationship Id="rId2" Type="http://schemas.microsoft.com/office/2007/relationships/media" Target="../media/media49.m4a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7.wmf"/><Relationship Id="rId5" Type="http://schemas.openxmlformats.org/officeDocument/2006/relationships/oleObject" Target="../embeddings/oleObject25.bin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oleObject" Target="../embeddings/oleObject6.bin"/><Relationship Id="rId3" Type="http://schemas.openxmlformats.org/officeDocument/2006/relationships/audio" Target="../media/media5.m4a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png"/><Relationship Id="rId2" Type="http://schemas.microsoft.com/office/2007/relationships/media" Target="../media/media5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.png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wmf"/><Relationship Id="rId3" Type="http://schemas.openxmlformats.org/officeDocument/2006/relationships/audio" Target="../media/media50.m4a"/><Relationship Id="rId7" Type="http://schemas.openxmlformats.org/officeDocument/2006/relationships/oleObject" Target="../embeddings/oleObject27.bin"/><Relationship Id="rId2" Type="http://schemas.microsoft.com/office/2007/relationships/media" Target="../media/media50.m4a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8.wmf"/><Relationship Id="rId11" Type="http://schemas.openxmlformats.org/officeDocument/2006/relationships/image" Target="../media/image1.png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100.wmf"/><Relationship Id="rId4" Type="http://schemas.openxmlformats.org/officeDocument/2006/relationships/slideLayout" Target="../slideLayouts/slideLayout2.xml"/><Relationship Id="rId9" Type="http://schemas.openxmlformats.org/officeDocument/2006/relationships/oleObject" Target="../embeddings/oleObject28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1.png"/><Relationship Id="rId4" Type="http://schemas.openxmlformats.org/officeDocument/2006/relationships/image" Target="../media/image10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1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audio" Target="../media/media55.m4a"/><Relationship Id="rId7" Type="http://schemas.openxmlformats.org/officeDocument/2006/relationships/image" Target="../media/image105.wmf"/><Relationship Id="rId2" Type="http://schemas.microsoft.com/office/2007/relationships/media" Target="../media/media55.m4a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107.png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6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1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audio" Target="../media/media6.m4a"/><Relationship Id="rId7" Type="http://schemas.openxmlformats.org/officeDocument/2006/relationships/image" Target="../media/image8.png"/><Relationship Id="rId12" Type="http://schemas.openxmlformats.org/officeDocument/2006/relationships/image" Target="../media/image1.png"/><Relationship Id="rId2" Type="http://schemas.microsoft.com/office/2007/relationships/media" Target="../media/media6.m4a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3.jpeg"/><Relationship Id="rId5" Type="http://schemas.openxmlformats.org/officeDocument/2006/relationships/image" Target="../media/image9.jpeg"/><Relationship Id="rId10" Type="http://schemas.openxmlformats.org/officeDocument/2006/relationships/image" Target="../media/image12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w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1.pn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115.wmf"/><Relationship Id="rId3" Type="http://schemas.openxmlformats.org/officeDocument/2006/relationships/audio" Target="../media/media61.m4a"/><Relationship Id="rId7" Type="http://schemas.openxmlformats.org/officeDocument/2006/relationships/image" Target="../media/image112.wmf"/><Relationship Id="rId12" Type="http://schemas.openxmlformats.org/officeDocument/2006/relationships/oleObject" Target="../embeddings/oleObject34.bin"/><Relationship Id="rId2" Type="http://schemas.microsoft.com/office/2007/relationships/media" Target="../media/media61.m4a"/><Relationship Id="rId16" Type="http://schemas.openxmlformats.org/officeDocument/2006/relationships/image" Target="../media/image1.png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114.wmf"/><Relationship Id="rId5" Type="http://schemas.openxmlformats.org/officeDocument/2006/relationships/image" Target="../media/image117.jpeg"/><Relationship Id="rId15" Type="http://schemas.openxmlformats.org/officeDocument/2006/relationships/image" Target="../media/image116.wmf"/><Relationship Id="rId10" Type="http://schemas.openxmlformats.org/officeDocument/2006/relationships/oleObject" Target="../embeddings/oleObject33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3.wmf"/><Relationship Id="rId14" Type="http://schemas.openxmlformats.org/officeDocument/2006/relationships/oleObject" Target="../embeddings/oleObject35.bin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audio" Target="../media/media62.m4a"/><Relationship Id="rId7" Type="http://schemas.openxmlformats.org/officeDocument/2006/relationships/image" Target="../media/image116.wmf"/><Relationship Id="rId12" Type="http://schemas.openxmlformats.org/officeDocument/2006/relationships/image" Target="../media/image1.png"/><Relationship Id="rId2" Type="http://schemas.microsoft.com/office/2007/relationships/media" Target="../media/media62.m4a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6.bin"/><Relationship Id="rId11" Type="http://schemas.openxmlformats.org/officeDocument/2006/relationships/image" Target="../media/image115.wmf"/><Relationship Id="rId5" Type="http://schemas.openxmlformats.org/officeDocument/2006/relationships/image" Target="../media/image117.jpeg"/><Relationship Id="rId10" Type="http://schemas.openxmlformats.org/officeDocument/2006/relationships/oleObject" Target="../embeddings/oleObject38.bin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18.wmf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image" Target="../media/image115.wmf"/><Relationship Id="rId3" Type="http://schemas.openxmlformats.org/officeDocument/2006/relationships/audio" Target="../media/media63.m4a"/><Relationship Id="rId7" Type="http://schemas.openxmlformats.org/officeDocument/2006/relationships/image" Target="../media/image112.wmf"/><Relationship Id="rId12" Type="http://schemas.openxmlformats.org/officeDocument/2006/relationships/oleObject" Target="../embeddings/oleObject42.bin"/><Relationship Id="rId2" Type="http://schemas.microsoft.com/office/2007/relationships/media" Target="../media/media63.m4a"/><Relationship Id="rId16" Type="http://schemas.openxmlformats.org/officeDocument/2006/relationships/image" Target="../media/image1.png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39.bin"/><Relationship Id="rId11" Type="http://schemas.openxmlformats.org/officeDocument/2006/relationships/image" Target="../media/image114.wmf"/><Relationship Id="rId5" Type="http://schemas.openxmlformats.org/officeDocument/2006/relationships/image" Target="../media/image117.jpeg"/><Relationship Id="rId15" Type="http://schemas.openxmlformats.org/officeDocument/2006/relationships/image" Target="../media/image116.wmf"/><Relationship Id="rId10" Type="http://schemas.openxmlformats.org/officeDocument/2006/relationships/oleObject" Target="../embeddings/oleObject41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3.wmf"/><Relationship Id="rId14" Type="http://schemas.openxmlformats.org/officeDocument/2006/relationships/oleObject" Target="../embeddings/oleObject43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1.png"/><Relationship Id="rId5" Type="http://schemas.openxmlformats.org/officeDocument/2006/relationships/image" Target="../media/image120.png"/><Relationship Id="rId4" Type="http://schemas.openxmlformats.org/officeDocument/2006/relationships/image" Target="../media/image119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4" Type="http://schemas.openxmlformats.org/officeDocument/2006/relationships/image" Target="../media/image1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wmf"/><Relationship Id="rId3" Type="http://schemas.openxmlformats.org/officeDocument/2006/relationships/audio" Target="../media/media66.m4a"/><Relationship Id="rId7" Type="http://schemas.openxmlformats.org/officeDocument/2006/relationships/oleObject" Target="../embeddings/oleObject45.bin"/><Relationship Id="rId2" Type="http://schemas.microsoft.com/office/2007/relationships/media" Target="../media/media66.m4a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21.wmf"/><Relationship Id="rId5" Type="http://schemas.openxmlformats.org/officeDocument/2006/relationships/oleObject" Target="../embeddings/oleObject44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wmf"/><Relationship Id="rId3" Type="http://schemas.openxmlformats.org/officeDocument/2006/relationships/audio" Target="../media/media67.m4a"/><Relationship Id="rId7" Type="http://schemas.openxmlformats.org/officeDocument/2006/relationships/oleObject" Target="../embeddings/oleObject47.bin"/><Relationship Id="rId2" Type="http://schemas.microsoft.com/office/2007/relationships/media" Target="../media/media67.m4a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23.wmf"/><Relationship Id="rId5" Type="http://schemas.openxmlformats.org/officeDocument/2006/relationships/oleObject" Target="../embeddings/oleObject46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4" Type="http://schemas.openxmlformats.org/officeDocument/2006/relationships/image" Target="../media/image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audio" Target="../media/media9.m4a"/><Relationship Id="rId7" Type="http://schemas.openxmlformats.org/officeDocument/2006/relationships/oleObject" Target="../embeddings/oleObject9.bin"/><Relationship Id="rId2" Type="http://schemas.microsoft.com/office/2007/relationships/media" Target="../media/media9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5028" y="1484784"/>
            <a:ext cx="8743950" cy="1470025"/>
          </a:xfrm>
        </p:spPr>
        <p:txBody>
          <a:bodyPr/>
          <a:lstStyle/>
          <a:p>
            <a:r>
              <a:rPr lang="cs-CZ" sz="3600" dirty="0" smtClean="0"/>
              <a:t>Základy molekulární biofyziky,</a:t>
            </a:r>
            <a:br>
              <a:rPr lang="cs-CZ" sz="3600" dirty="0" smtClean="0"/>
            </a:br>
            <a:r>
              <a:rPr lang="cs-CZ" sz="3600" dirty="0" smtClean="0"/>
              <a:t>fyzika krevního oběhu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577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52"/>
    </mc:Choice>
    <mc:Fallback>
      <p:transition spd="slow" advTm="328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cs-CZ" altLang="cs-CZ" sz="3600" b="1" u="sng" smtClean="0"/>
              <a:t>Krev jako tekutina 3</a:t>
            </a:r>
            <a:r>
              <a:rPr lang="cs-CZ" altLang="cs-CZ" smtClean="0"/>
              <a:t> 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763000" cy="48006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altLang="cs-CZ" sz="3200" b="1" smtClean="0">
                <a:solidFill>
                  <a:schemeClr val="tx2"/>
                </a:solidFill>
              </a:rPr>
              <a:t>Plasma  +  erytrocyty  +  leukocyty  +  destičky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3200" b="1" smtClean="0">
                <a:solidFill>
                  <a:schemeClr val="tx2"/>
                </a:solidFill>
              </a:rPr>
              <a:t>                </a:t>
            </a:r>
            <a:r>
              <a:rPr lang="cs-CZ" altLang="cs-CZ" sz="2400" b="1" smtClean="0">
                <a:solidFill>
                  <a:schemeClr val="tx2"/>
                </a:solidFill>
              </a:rPr>
              <a:t>5x10</a:t>
            </a:r>
            <a:r>
              <a:rPr lang="cs-CZ" altLang="cs-CZ" sz="2400" b="1" baseline="30000" smtClean="0">
                <a:solidFill>
                  <a:schemeClr val="tx2"/>
                </a:solidFill>
              </a:rPr>
              <a:t>6</a:t>
            </a:r>
            <a:r>
              <a:rPr lang="cs-CZ" altLang="cs-CZ" sz="2400" b="1" smtClean="0">
                <a:solidFill>
                  <a:schemeClr val="tx2"/>
                </a:solidFill>
              </a:rPr>
              <a:t>/mm</a:t>
            </a:r>
            <a:r>
              <a:rPr lang="cs-CZ" altLang="cs-CZ" sz="2400" b="1" baseline="30000" smtClean="0">
                <a:solidFill>
                  <a:schemeClr val="tx2"/>
                </a:solidFill>
              </a:rPr>
              <a:t>3      </a:t>
            </a:r>
            <a:r>
              <a:rPr lang="cs-CZ" altLang="cs-CZ" sz="2400" b="1" smtClean="0">
                <a:solidFill>
                  <a:schemeClr val="tx2"/>
                </a:solidFill>
              </a:rPr>
              <a:t> 	 	7x10</a:t>
            </a:r>
            <a:r>
              <a:rPr lang="cs-CZ" altLang="cs-CZ" sz="2400" b="1" baseline="30000" smtClean="0">
                <a:solidFill>
                  <a:schemeClr val="tx2"/>
                </a:solidFill>
              </a:rPr>
              <a:t>3</a:t>
            </a:r>
            <a:r>
              <a:rPr lang="cs-CZ" altLang="cs-CZ" sz="2400" b="1" smtClean="0">
                <a:solidFill>
                  <a:schemeClr val="tx2"/>
                </a:solidFill>
              </a:rPr>
              <a:t>/mm</a:t>
            </a:r>
            <a:r>
              <a:rPr lang="cs-CZ" altLang="cs-CZ" sz="2400" b="1" baseline="30000" smtClean="0">
                <a:solidFill>
                  <a:schemeClr val="tx2"/>
                </a:solidFill>
              </a:rPr>
              <a:t>3   	 </a:t>
            </a:r>
            <a:r>
              <a:rPr lang="cs-CZ" altLang="cs-CZ" sz="2400" b="1" smtClean="0">
                <a:solidFill>
                  <a:schemeClr val="tx2"/>
                </a:solidFill>
              </a:rPr>
              <a:t>2x10</a:t>
            </a:r>
            <a:r>
              <a:rPr lang="cs-CZ" altLang="cs-CZ" sz="2400" b="1" baseline="30000" smtClean="0">
                <a:solidFill>
                  <a:schemeClr val="tx2"/>
                </a:solidFill>
              </a:rPr>
              <a:t>5</a:t>
            </a:r>
            <a:r>
              <a:rPr lang="cs-CZ" altLang="cs-CZ" sz="2400" b="1" smtClean="0">
                <a:solidFill>
                  <a:schemeClr val="tx2"/>
                </a:solidFill>
              </a:rPr>
              <a:t>/mm</a:t>
            </a:r>
            <a:r>
              <a:rPr lang="cs-CZ" altLang="cs-CZ" sz="2400" b="1" baseline="30000" smtClean="0">
                <a:solidFill>
                  <a:schemeClr val="tx2"/>
                </a:solidFill>
              </a:rPr>
              <a:t>3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000" b="1" smtClean="0">
                <a:solidFill>
                  <a:schemeClr val="tx2"/>
                </a:solidFill>
              </a:rPr>
              <a:t>Plasma: H</a:t>
            </a:r>
            <a:r>
              <a:rPr lang="cs-CZ" altLang="cs-CZ" sz="2000" b="1" baseline="-25000" smtClean="0">
                <a:solidFill>
                  <a:schemeClr val="tx2"/>
                </a:solidFill>
              </a:rPr>
              <a:t>2</a:t>
            </a:r>
            <a:r>
              <a:rPr lang="cs-CZ" altLang="cs-CZ" sz="2000" b="1" smtClean="0">
                <a:solidFill>
                  <a:schemeClr val="tx2"/>
                </a:solidFill>
              </a:rPr>
              <a:t>O + minerály + bílkoviny ,    Hematokrit = objem</a:t>
            </a:r>
            <a:r>
              <a:rPr lang="cs-CZ" altLang="cs-CZ" sz="2000" b="1" baseline="-25000" smtClean="0">
                <a:solidFill>
                  <a:schemeClr val="tx2"/>
                </a:solidFill>
              </a:rPr>
              <a:t>ery</a:t>
            </a:r>
            <a:r>
              <a:rPr lang="cs-CZ" altLang="cs-CZ" sz="2000" b="1" smtClean="0">
                <a:solidFill>
                  <a:schemeClr val="tx2"/>
                </a:solidFill>
              </a:rPr>
              <a:t>/objem</a:t>
            </a:r>
            <a:r>
              <a:rPr lang="cs-CZ" altLang="cs-CZ" sz="2000" b="1" baseline="-25000" smtClean="0">
                <a:solidFill>
                  <a:schemeClr val="tx2"/>
                </a:solidFill>
              </a:rPr>
              <a:t>celkový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800" b="1" smtClean="0">
                <a:solidFill>
                  <a:schemeClr val="tx2"/>
                </a:solidFill>
              </a:rPr>
              <a:t>Viskozita rheologický parametr</a:t>
            </a:r>
            <a:r>
              <a:rPr lang="cs-CZ" altLang="cs-CZ" sz="3800" b="1" smtClean="0">
                <a:solidFill>
                  <a:schemeClr val="tx2"/>
                </a:solidFill>
              </a:rPr>
              <a:t> </a:t>
            </a:r>
            <a:r>
              <a:rPr lang="cs-CZ" altLang="cs-CZ" sz="2000" b="1" i="1" smtClean="0">
                <a:solidFill>
                  <a:schemeClr val="tx2"/>
                </a:solidFill>
              </a:rPr>
              <a:t>síla tření mezi dvěma vrstvami o jednotkové ploše, jeli rozdíl rychlostí 1m/s</a:t>
            </a:r>
          </a:p>
          <a:p>
            <a:pPr>
              <a:buFont typeface="Symbol" pitchFamily="18" charset="2"/>
              <a:buNone/>
              <a:defRPr/>
            </a:pPr>
            <a:r>
              <a:rPr lang="cs-CZ" altLang="cs-CZ" sz="3200" b="1" smtClean="0">
                <a:solidFill>
                  <a:schemeClr val="tx2"/>
                </a:solidFill>
              </a:rPr>
              <a:t>Rychlost sedimentace</a:t>
            </a:r>
            <a:r>
              <a:rPr lang="cs-CZ" altLang="cs-CZ" sz="3800" b="1" smtClean="0">
                <a:solidFill>
                  <a:schemeClr val="tx2"/>
                </a:solidFill>
              </a:rPr>
              <a:t> – </a:t>
            </a:r>
            <a:r>
              <a:rPr lang="cs-CZ" altLang="cs-CZ" sz="2800" b="1" smtClean="0">
                <a:solidFill>
                  <a:schemeClr val="tx2"/>
                </a:solidFill>
              </a:rPr>
              <a:t>úměrná rozdílu hustot, gravitaci, druhé mocnině poloměru, a nepřímo viskozitě</a:t>
            </a:r>
          </a:p>
          <a:p>
            <a:pPr>
              <a:buFont typeface="Symbol" pitchFamily="18" charset="2"/>
              <a:buNone/>
              <a:defRPr/>
            </a:pPr>
            <a:endParaRPr lang="cs-CZ" altLang="cs-CZ" sz="2800" b="1" smtClean="0">
              <a:solidFill>
                <a:schemeClr val="tx2"/>
              </a:solidFill>
            </a:endParaRP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>
            <a:off x="453390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0245" name="Rectangle 8"/>
          <p:cNvSpPr>
            <a:spLocks noChangeArrowheads="1"/>
          </p:cNvSpPr>
          <p:nvPr/>
        </p:nvSpPr>
        <p:spPr bwMode="auto">
          <a:xfrm>
            <a:off x="453390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0246" name="Object 7"/>
          <p:cNvGraphicFramePr>
            <a:graphicFrameLocks noChangeAspect="1"/>
          </p:cNvGraphicFramePr>
          <p:nvPr/>
        </p:nvGraphicFramePr>
        <p:xfrm>
          <a:off x="457200" y="5181600"/>
          <a:ext cx="3579813" cy="1357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Rovnice" r:id="rId5" imgW="1180588" imgH="444307" progId="Equation.3">
                  <p:embed/>
                </p:oleObj>
              </mc:Choice>
              <mc:Fallback>
                <p:oleObj name="Rovnice" r:id="rId5" imgW="1180588" imgH="444307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181600"/>
                        <a:ext cx="3579813" cy="13573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9"/>
          <p:cNvGraphicFramePr>
            <a:graphicFrameLocks noChangeAspect="1"/>
          </p:cNvGraphicFramePr>
          <p:nvPr/>
        </p:nvGraphicFramePr>
        <p:xfrm>
          <a:off x="4800600" y="4724400"/>
          <a:ext cx="3505200" cy="199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Rastrový obraz" r:id="rId7" imgW="7706801" imgH="5068007" progId="Obraz programu Malování">
                  <p:embed/>
                </p:oleObj>
              </mc:Choice>
              <mc:Fallback>
                <p:oleObj name="Rastrový obraz" r:id="rId7" imgW="7706801" imgH="5068007" progId="Obraz programu Malování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930" t="6393" r="12939" b="21452"/>
                      <a:stretch>
                        <a:fillRect/>
                      </a:stretch>
                    </p:blipFill>
                    <p:spPr bwMode="auto">
                      <a:xfrm>
                        <a:off x="4800600" y="4724400"/>
                        <a:ext cx="3505200" cy="1995488"/>
                      </a:xfrm>
                      <a:prstGeom prst="rect">
                        <a:avLst/>
                      </a:prstGeom>
                      <a:noFill/>
                      <a:ln w="349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Rectangle 11"/>
          <p:cNvSpPr>
            <a:spLocks noChangeArrowheads="1"/>
          </p:cNvSpPr>
          <p:nvPr/>
        </p:nvSpPr>
        <p:spPr bwMode="auto">
          <a:xfrm>
            <a:off x="4824413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0249" name="Object 10"/>
          <p:cNvGraphicFramePr>
            <a:graphicFrameLocks noChangeAspect="1"/>
          </p:cNvGraphicFramePr>
          <p:nvPr/>
        </p:nvGraphicFramePr>
        <p:xfrm>
          <a:off x="8153400" y="3276600"/>
          <a:ext cx="1981200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r:id="rId9" imgW="634725" imgH="393529" progId="Equation.3">
                  <p:embed/>
                </p:oleObj>
              </mc:Choice>
              <mc:Fallback>
                <p:oleObj r:id="rId9" imgW="634725" imgH="393529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3276600"/>
                        <a:ext cx="1981200" cy="1212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49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8474"/>
    </mc:Choice>
    <mc:Fallback>
      <p:transition spd="slow" advTm="238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cs-CZ" altLang="cs-CZ" sz="3600" b="1" u="sng" smtClean="0"/>
              <a:t>Traspotní jevy - Viskozita</a:t>
            </a:r>
            <a:r>
              <a:rPr lang="cs-CZ" altLang="cs-CZ" smtClean="0"/>
              <a:t> 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763000" cy="48006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altLang="cs-CZ" sz="3600" b="1" smtClean="0">
                <a:solidFill>
                  <a:schemeClr val="tx2"/>
                </a:solidFill>
              </a:rPr>
              <a:t>Viskozita rheologický parametr</a:t>
            </a:r>
            <a:r>
              <a:rPr lang="cs-CZ" altLang="cs-CZ" sz="4600" b="1" smtClean="0">
                <a:solidFill>
                  <a:schemeClr val="tx2"/>
                </a:solidFill>
              </a:rPr>
              <a:t> </a:t>
            </a:r>
            <a:r>
              <a:rPr lang="cs-CZ" altLang="cs-CZ" sz="2800" b="1" i="1" smtClean="0">
                <a:solidFill>
                  <a:schemeClr val="tx2"/>
                </a:solidFill>
              </a:rPr>
              <a:t>síla tření mezi dvěma vrstvami o jednotkové ploše, jeli rozdíl rychlostí 1m/s</a:t>
            </a:r>
          </a:p>
          <a:p>
            <a:pPr>
              <a:buFont typeface="Symbol" pitchFamily="18" charset="2"/>
              <a:buNone/>
              <a:defRPr/>
            </a:pPr>
            <a:endParaRPr lang="cs-CZ" altLang="cs-CZ" sz="3600" b="1" smtClean="0">
              <a:solidFill>
                <a:schemeClr val="tx2"/>
              </a:solidFill>
            </a:endParaRPr>
          </a:p>
          <a:p>
            <a:pPr>
              <a:buFont typeface="Symbol" pitchFamily="18" charset="2"/>
              <a:buNone/>
              <a:defRPr/>
            </a:pPr>
            <a:endParaRPr lang="cs-CZ" altLang="cs-CZ" sz="3600" b="1" smtClean="0">
              <a:solidFill>
                <a:schemeClr val="tx2"/>
              </a:solidFill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53390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53390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1270" name="Object 7"/>
          <p:cNvGraphicFramePr>
            <a:graphicFrameLocks noChangeAspect="1"/>
          </p:cNvGraphicFramePr>
          <p:nvPr/>
        </p:nvGraphicFramePr>
        <p:xfrm>
          <a:off x="1614488" y="2349500"/>
          <a:ext cx="5041900" cy="287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3" name="Rastrový obraz" r:id="rId5" imgW="7706801" imgH="5068007" progId="Obraz programu Malování">
                  <p:embed/>
                </p:oleObj>
              </mc:Choice>
              <mc:Fallback>
                <p:oleObj name="Rastrový obraz" r:id="rId5" imgW="7706801" imgH="5068007" progId="Obraz programu Malování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0930" t="6393" r="12939" b="21452"/>
                      <a:stretch>
                        <a:fillRect/>
                      </a:stretch>
                    </p:blipFill>
                    <p:spPr bwMode="auto">
                      <a:xfrm>
                        <a:off x="1614488" y="2349500"/>
                        <a:ext cx="5041900" cy="2871788"/>
                      </a:xfrm>
                      <a:prstGeom prst="rect">
                        <a:avLst/>
                      </a:prstGeom>
                      <a:noFill/>
                      <a:ln w="349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4824413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1272" name="Object 9"/>
          <p:cNvGraphicFramePr>
            <a:graphicFrameLocks noChangeAspect="1"/>
          </p:cNvGraphicFramePr>
          <p:nvPr/>
        </p:nvGraphicFramePr>
        <p:xfrm>
          <a:off x="7375525" y="5084763"/>
          <a:ext cx="1981200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4" r:id="rId7" imgW="634725" imgH="393529" progId="Equation.3">
                  <p:embed/>
                </p:oleObj>
              </mc:Choice>
              <mc:Fallback>
                <p:oleObj r:id="rId7" imgW="634725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5525" y="5084763"/>
                        <a:ext cx="1981200" cy="1212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49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Rectangle 10"/>
          <p:cNvSpPr>
            <a:spLocks noChangeArrowheads="1"/>
          </p:cNvSpPr>
          <p:nvPr/>
        </p:nvSpPr>
        <p:spPr bwMode="auto">
          <a:xfrm>
            <a:off x="7304088" y="2420938"/>
            <a:ext cx="27352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800" b="1" i="1"/>
              <a:t>σ = F/A</a:t>
            </a:r>
            <a:r>
              <a:rPr lang="cs-CZ" altLang="cs-CZ" sz="2800" b="1"/>
              <a:t> (Pa),</a:t>
            </a:r>
            <a:r>
              <a:rPr lang="cs-CZ" altLang="cs-CZ"/>
              <a:t> </a:t>
            </a:r>
          </a:p>
        </p:txBody>
      </p:sp>
      <p:sp>
        <p:nvSpPr>
          <p:cNvPr id="11274" name="Rectangle 12"/>
          <p:cNvSpPr>
            <a:spLocks noChangeArrowheads="1"/>
          </p:cNvSpPr>
          <p:nvPr/>
        </p:nvSpPr>
        <p:spPr bwMode="auto">
          <a:xfrm>
            <a:off x="0" y="30654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1275" name="Object 11"/>
          <p:cNvGraphicFramePr>
            <a:graphicFrameLocks noChangeAspect="1"/>
          </p:cNvGraphicFramePr>
          <p:nvPr/>
        </p:nvGraphicFramePr>
        <p:xfrm>
          <a:off x="7375525" y="3141663"/>
          <a:ext cx="1800225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5" name="Rovnice" r:id="rId9" imgW="634725" imgH="393529" progId="Equation.3">
                  <p:embed/>
                </p:oleObj>
              </mc:Choice>
              <mc:Fallback>
                <p:oleObj name="Rovnice" r:id="rId9" imgW="634725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5525" y="3141663"/>
                        <a:ext cx="1800225" cy="110172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6" name="Rectangle 13"/>
          <p:cNvSpPr>
            <a:spLocks noChangeArrowheads="1"/>
          </p:cNvSpPr>
          <p:nvPr/>
        </p:nvSpPr>
        <p:spPr bwMode="auto">
          <a:xfrm>
            <a:off x="0" y="3455988"/>
            <a:ext cx="1149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2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sz="1600">
                <a:latin typeface="Times New Roman" panose="02020603050405020304" pitchFamily="18" charset="0"/>
              </a:rPr>
              <a:t> </a:t>
            </a:r>
            <a:endParaRPr lang="cs-CZ" altLang="cs-CZ">
              <a:latin typeface="Times New Roman" panose="02020603050405020304" pitchFamily="18" charset="0"/>
            </a:endParaRPr>
          </a:p>
        </p:txBody>
      </p:sp>
      <p:sp>
        <p:nvSpPr>
          <p:cNvPr id="11277" name="Rectangle 14"/>
          <p:cNvSpPr>
            <a:spLocks noChangeArrowheads="1"/>
          </p:cNvSpPr>
          <p:nvPr/>
        </p:nvSpPr>
        <p:spPr bwMode="auto">
          <a:xfrm>
            <a:off x="319088" y="5305425"/>
            <a:ext cx="64389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η je koeficient tření nebo viskozita, a výraz </a:t>
            </a:r>
            <a:r>
              <a:rPr lang="cs-CZ" altLang="cs-CZ" i="1"/>
              <a:t>Δv/Δx</a:t>
            </a:r>
            <a:r>
              <a:rPr lang="cs-CZ" altLang="cs-CZ"/>
              <a:t>  je v limitě pro </a:t>
            </a:r>
            <a:r>
              <a:rPr lang="cs-CZ" altLang="cs-CZ" i="1"/>
              <a:t>Δv</a:t>
            </a:r>
            <a:r>
              <a:rPr lang="cs-CZ" altLang="cs-CZ"/>
              <a:t> → 0 a </a:t>
            </a:r>
            <a:r>
              <a:rPr lang="cs-CZ" altLang="cs-CZ" i="1"/>
              <a:t>Δx</a:t>
            </a:r>
            <a:r>
              <a:rPr lang="cs-CZ" altLang="cs-CZ"/>
              <a:t> → 0 roven vektoru gradientu rychlosti (grad </a:t>
            </a:r>
            <a:r>
              <a:rPr lang="cs-CZ" altLang="cs-CZ" i="1"/>
              <a:t>v</a:t>
            </a:r>
            <a:r>
              <a:rPr lang="cs-CZ" altLang="cs-CZ"/>
              <a:t>) ve směru </a:t>
            </a:r>
            <a:r>
              <a:rPr lang="cs-CZ" altLang="cs-CZ" i="1"/>
              <a:t>x</a:t>
            </a:r>
            <a:r>
              <a:rPr lang="cs-CZ" altLang="cs-CZ"/>
              <a:t>.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576"/>
    </mc:Choice>
    <mc:Fallback>
      <p:transition spd="slow" advTm="725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cs-CZ" altLang="cs-CZ" sz="3600" b="1" u="sng" smtClean="0"/>
              <a:t>Traspotní jevy - Viskozita</a:t>
            </a:r>
            <a:r>
              <a:rPr lang="cs-CZ" altLang="cs-CZ" smtClean="0"/>
              <a:t> 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763000" cy="48006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altLang="cs-CZ" sz="3600" b="1" smtClean="0">
                <a:solidFill>
                  <a:schemeClr val="tx2"/>
                </a:solidFill>
              </a:rPr>
              <a:t>Viskozita rheologický parametr</a:t>
            </a:r>
            <a:r>
              <a:rPr lang="cs-CZ" altLang="cs-CZ" sz="4600" b="1" smtClean="0">
                <a:solidFill>
                  <a:schemeClr val="tx2"/>
                </a:solidFill>
              </a:rPr>
              <a:t> </a:t>
            </a:r>
            <a:r>
              <a:rPr lang="cs-CZ" altLang="cs-CZ" sz="2800" b="1" i="1" smtClean="0">
                <a:solidFill>
                  <a:schemeClr val="tx2"/>
                </a:solidFill>
              </a:rPr>
              <a:t>síla tření mezi dvěma vrstvami o jednotkové ploše, jeli rozdíl rychlostí 1m/s</a:t>
            </a:r>
          </a:p>
          <a:p>
            <a:pPr>
              <a:buFont typeface="Symbol" pitchFamily="18" charset="2"/>
              <a:buNone/>
              <a:defRPr/>
            </a:pPr>
            <a:endParaRPr lang="cs-CZ" altLang="cs-CZ" sz="3600" b="1" smtClean="0">
              <a:solidFill>
                <a:schemeClr val="tx2"/>
              </a:solidFill>
            </a:endParaRPr>
          </a:p>
          <a:p>
            <a:pPr>
              <a:buFont typeface="Symbol" pitchFamily="18" charset="2"/>
              <a:buNone/>
              <a:defRPr/>
            </a:pPr>
            <a:endParaRPr lang="cs-CZ" altLang="cs-CZ" sz="3600" b="1" smtClean="0">
              <a:solidFill>
                <a:schemeClr val="tx2"/>
              </a:solidFill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453390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453390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12294" name="Rectangle 7"/>
          <p:cNvSpPr>
            <a:spLocks noChangeArrowheads="1"/>
          </p:cNvSpPr>
          <p:nvPr/>
        </p:nvSpPr>
        <p:spPr bwMode="auto">
          <a:xfrm>
            <a:off x="5287963" y="2997200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2295" name="Object 8"/>
          <p:cNvGraphicFramePr>
            <a:graphicFrameLocks noChangeAspect="1"/>
          </p:cNvGraphicFramePr>
          <p:nvPr/>
        </p:nvGraphicFramePr>
        <p:xfrm>
          <a:off x="7375525" y="5084763"/>
          <a:ext cx="1981200" cy="121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r:id="rId5" imgW="634725" imgH="393529" progId="Equation.3">
                  <p:embed/>
                </p:oleObj>
              </mc:Choice>
              <mc:Fallback>
                <p:oleObj r:id="rId5" imgW="634725" imgH="393529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5525" y="5084763"/>
                        <a:ext cx="1981200" cy="1212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49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6" name="Rectangle 9"/>
          <p:cNvSpPr>
            <a:spLocks noChangeArrowheads="1"/>
          </p:cNvSpPr>
          <p:nvPr/>
        </p:nvSpPr>
        <p:spPr bwMode="auto">
          <a:xfrm>
            <a:off x="7304088" y="2420938"/>
            <a:ext cx="27352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800" b="1" i="1"/>
              <a:t>σ = F/A</a:t>
            </a:r>
            <a:r>
              <a:rPr lang="cs-CZ" altLang="cs-CZ" sz="2800" b="1"/>
              <a:t> (Pa),</a:t>
            </a:r>
            <a:r>
              <a:rPr lang="cs-CZ" altLang="cs-CZ"/>
              <a:t> </a:t>
            </a:r>
          </a:p>
        </p:txBody>
      </p:sp>
      <p:sp>
        <p:nvSpPr>
          <p:cNvPr id="12297" name="Rectangle 10"/>
          <p:cNvSpPr>
            <a:spLocks noChangeArrowheads="1"/>
          </p:cNvSpPr>
          <p:nvPr/>
        </p:nvSpPr>
        <p:spPr bwMode="auto">
          <a:xfrm>
            <a:off x="0" y="30654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2298" name="Object 11"/>
          <p:cNvGraphicFramePr>
            <a:graphicFrameLocks noChangeAspect="1"/>
          </p:cNvGraphicFramePr>
          <p:nvPr/>
        </p:nvGraphicFramePr>
        <p:xfrm>
          <a:off x="7375525" y="3141663"/>
          <a:ext cx="1800225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Rovnice" r:id="rId7" imgW="634725" imgH="393529" progId="Equation.3">
                  <p:embed/>
                </p:oleObj>
              </mc:Choice>
              <mc:Fallback>
                <p:oleObj name="Rovnice" r:id="rId7" imgW="634725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5525" y="3141663"/>
                        <a:ext cx="1800225" cy="110172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9" name="Rectangle 12"/>
          <p:cNvSpPr>
            <a:spLocks noChangeArrowheads="1"/>
          </p:cNvSpPr>
          <p:nvPr/>
        </p:nvSpPr>
        <p:spPr bwMode="auto">
          <a:xfrm>
            <a:off x="0" y="3455988"/>
            <a:ext cx="1149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2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sz="1600">
                <a:latin typeface="Times New Roman" panose="02020603050405020304" pitchFamily="18" charset="0"/>
              </a:rPr>
              <a:t> </a:t>
            </a:r>
            <a:endParaRPr lang="cs-CZ" altLang="cs-CZ">
              <a:latin typeface="Times New Roman" panose="02020603050405020304" pitchFamily="18" charset="0"/>
            </a:endParaRPr>
          </a:p>
        </p:txBody>
      </p:sp>
      <p:sp>
        <p:nvSpPr>
          <p:cNvPr id="12300" name="Rectangle 15"/>
          <p:cNvSpPr>
            <a:spLocks noChangeArrowheads="1"/>
          </p:cNvSpPr>
          <p:nvPr/>
        </p:nvSpPr>
        <p:spPr bwMode="auto">
          <a:xfrm>
            <a:off x="606425" y="2819400"/>
            <a:ext cx="6007100" cy="301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i="1">
                <a:solidFill>
                  <a:schemeClr val="tx2"/>
                </a:solidFill>
                <a:latin typeface="Times New Roman" panose="02020603050405020304" pitchFamily="18" charset="0"/>
              </a:rPr>
              <a:t>Kromě této tzv. dynamické viskozity η, se též užívá kinematická viskozita ν, definovaná jako dynamická viskozita dělená hustotou ρ </a:t>
            </a:r>
          </a:p>
          <a:p>
            <a:r>
              <a:rPr lang="cs-CZ" altLang="cs-CZ" i="1">
                <a:solidFill>
                  <a:schemeClr val="tx2"/>
                </a:solidFill>
                <a:latin typeface="Times New Roman" panose="02020603050405020304" pitchFamily="18" charset="0"/>
              </a:rPr>
              <a:t>Pokud se hovoří pouze o viskozitě, rozumí se viskozita dynamická. </a:t>
            </a:r>
          </a:p>
          <a:p>
            <a:r>
              <a:rPr lang="cs-CZ" altLang="cs-CZ" i="1">
                <a:solidFill>
                  <a:schemeClr val="tx2"/>
                </a:solidFill>
                <a:latin typeface="Times New Roman" panose="02020603050405020304" pitchFamily="18" charset="0"/>
              </a:rPr>
              <a:t>Jednotkou dynamické viskozity je pascalsekunda, Pa.s. Hlavní jednotkou kinematické viskozity je m2.s-1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318"/>
    </mc:Choice>
    <mc:Fallback>
      <p:transition spd="slow" advTm="31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115888"/>
            <a:ext cx="7772400" cy="792162"/>
          </a:xfrm>
        </p:spPr>
        <p:txBody>
          <a:bodyPr/>
          <a:lstStyle/>
          <a:p>
            <a:pPr>
              <a:defRPr/>
            </a:pPr>
            <a:r>
              <a:rPr lang="cs-CZ" altLang="cs-CZ" sz="3600" b="1" smtClean="0"/>
              <a:t>Viskozita krve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125538"/>
            <a:ext cx="7918450" cy="3959225"/>
          </a:xfrm>
        </p:spPr>
        <p:txBody>
          <a:bodyPr/>
          <a:lstStyle/>
          <a:p>
            <a:pPr marL="647700" indent="-647700">
              <a:buFont typeface="Monotype Sorts" pitchFamily="2" charset="2"/>
              <a:buNone/>
              <a:defRPr/>
            </a:pPr>
            <a:r>
              <a:rPr lang="cs-CZ" altLang="cs-CZ" sz="2800" b="1" smtClean="0">
                <a:solidFill>
                  <a:schemeClr val="tx2"/>
                </a:solidFill>
              </a:rPr>
              <a:t>Viskozita kapalin – byla probírána u krve:</a:t>
            </a:r>
          </a:p>
          <a:p>
            <a:pPr marL="647700" indent="-647700">
              <a:buFont typeface="Monotype Sorts" pitchFamily="2" charset="2"/>
              <a:buAutoNum type="arabicPeriod"/>
              <a:defRPr/>
            </a:pPr>
            <a:r>
              <a:rPr lang="cs-CZ" altLang="cs-CZ" sz="2800" b="1" smtClean="0">
                <a:solidFill>
                  <a:schemeClr val="tx2"/>
                </a:solidFill>
              </a:rPr>
              <a:t>zvyšuje se při více ERY</a:t>
            </a:r>
          </a:p>
          <a:p>
            <a:pPr marL="647700" indent="-647700">
              <a:buFont typeface="Monotype Sorts" pitchFamily="2" charset="2"/>
              <a:buAutoNum type="arabicPeriod"/>
              <a:defRPr/>
            </a:pPr>
            <a:r>
              <a:rPr lang="cs-CZ" altLang="cs-CZ" sz="2800" b="1" smtClean="0">
                <a:solidFill>
                  <a:schemeClr val="tx2"/>
                </a:solidFill>
              </a:rPr>
              <a:t>Je větší ve středu trubice, kde jsou partikule, u stěn je plasma</a:t>
            </a:r>
          </a:p>
          <a:p>
            <a:pPr marL="647700" indent="-647700">
              <a:buFont typeface="Monotype Sorts" pitchFamily="2" charset="2"/>
              <a:buAutoNum type="arabicPeriod"/>
              <a:defRPr/>
            </a:pPr>
            <a:r>
              <a:rPr lang="cs-CZ" altLang="cs-CZ" sz="2800" b="1" smtClean="0">
                <a:solidFill>
                  <a:schemeClr val="tx2"/>
                </a:solidFill>
              </a:rPr>
              <a:t>S teplotou viskozita klesá</a:t>
            </a:r>
          </a:p>
          <a:p>
            <a:pPr marL="647700" indent="-647700">
              <a:buFont typeface="Monotype Sorts" pitchFamily="2" charset="2"/>
              <a:buAutoNum type="arabicPeriod"/>
              <a:defRPr/>
            </a:pPr>
            <a:r>
              <a:rPr lang="cs-CZ" altLang="cs-CZ" sz="2800" b="1" smtClean="0">
                <a:solidFill>
                  <a:schemeClr val="tx2"/>
                </a:solidFill>
              </a:rPr>
              <a:t>Viskozita je vyšší při více bílkovinách</a:t>
            </a:r>
          </a:p>
          <a:p>
            <a:pPr marL="647700" indent="-647700">
              <a:buFont typeface="Monotype Sorts" pitchFamily="2" charset="2"/>
              <a:buAutoNum type="arabicPeriod"/>
              <a:defRPr/>
            </a:pPr>
            <a:r>
              <a:rPr lang="cs-CZ" altLang="cs-CZ" sz="2800" b="1" smtClean="0">
                <a:solidFill>
                  <a:schemeClr val="tx2"/>
                </a:solidFill>
              </a:rPr>
              <a:t>Hodnota je asi 5 až 6 vyšší než voda</a:t>
            </a:r>
          </a:p>
          <a:p>
            <a:pPr marL="647700" indent="-647700">
              <a:buFont typeface="Monotype Sorts" pitchFamily="2" charset="2"/>
              <a:buAutoNum type="arabicPeriod"/>
              <a:defRPr/>
            </a:pPr>
            <a:endParaRPr lang="cs-CZ" altLang="cs-CZ" sz="2800" b="1" smtClean="0">
              <a:solidFill>
                <a:schemeClr val="tx2"/>
              </a:solidFill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020"/>
    </mc:Choice>
    <mc:Fallback>
      <p:transition spd="slow" advTm="28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5254625" cy="968375"/>
          </a:xfrm>
        </p:spPr>
        <p:txBody>
          <a:bodyPr/>
          <a:lstStyle/>
          <a:p>
            <a:pPr>
              <a:defRPr/>
            </a:pPr>
            <a:r>
              <a:rPr lang="cs-CZ" altLang="cs-CZ" b="1" smtClean="0"/>
              <a:t>Difuze</a:t>
            </a:r>
          </a:p>
        </p:txBody>
      </p:sp>
      <p:graphicFrame>
        <p:nvGraphicFramePr>
          <p:cNvPr id="14339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6292850" y="0"/>
          <a:ext cx="3992563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Obrázek" r:id="rId5" imgW="2372579" imgH="1409573" progId="Word.Picture.8">
                  <p:embed/>
                </p:oleObj>
              </mc:Choice>
              <mc:Fallback>
                <p:oleObj name="Obrázek" r:id="rId5" imgW="2372579" imgH="1409573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9247" r="27588" b="22472"/>
                      <a:stretch>
                        <a:fillRect/>
                      </a:stretch>
                    </p:blipFill>
                    <p:spPr bwMode="auto">
                      <a:xfrm>
                        <a:off x="6292850" y="0"/>
                        <a:ext cx="3992563" cy="2898775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4341" name="Object 6"/>
          <p:cNvGraphicFramePr>
            <a:graphicFrameLocks noChangeAspect="1"/>
          </p:cNvGraphicFramePr>
          <p:nvPr/>
        </p:nvGraphicFramePr>
        <p:xfrm>
          <a:off x="606425" y="1125538"/>
          <a:ext cx="262255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" name="Rovnice" r:id="rId7" imgW="863225" imgH="393529" progId="Equation.3">
                  <p:embed/>
                </p:oleObj>
              </mc:Choice>
              <mc:Fallback>
                <p:oleObj name="Rovnice" r:id="rId7" imgW="863225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1125538"/>
                        <a:ext cx="2622550" cy="1181100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Rectangle 8"/>
          <p:cNvSpPr>
            <a:spLocks noChangeArrowheads="1"/>
          </p:cNvSpPr>
          <p:nvPr/>
        </p:nvSpPr>
        <p:spPr bwMode="auto">
          <a:xfrm>
            <a:off x="3343275" y="1916113"/>
            <a:ext cx="2519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b="1" i="1"/>
              <a:t>1. Fickův zákon</a:t>
            </a:r>
            <a:r>
              <a:rPr lang="cs-CZ" altLang="cs-CZ"/>
              <a:t> </a:t>
            </a:r>
          </a:p>
        </p:txBody>
      </p:sp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374650" y="2652713"/>
            <a:ext cx="741362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b="1" i="1"/>
              <a:t>hustotu difuzního toku (n/A), </a:t>
            </a:r>
          </a:p>
          <a:p>
            <a:r>
              <a:rPr lang="cs-CZ" altLang="cs-CZ" b="1" i="1"/>
              <a:t>vyjádřenou v molech na m2 za sekundu</a:t>
            </a:r>
          </a:p>
          <a:p>
            <a:r>
              <a:rPr lang="cs-CZ" altLang="cs-CZ" b="1" i="1"/>
              <a:t> Konstanta D se nazývá difuzní koeficient (m2.s-1)</a:t>
            </a:r>
          </a:p>
          <a:p>
            <a:endParaRPr lang="cs-CZ" altLang="cs-CZ"/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247650" y="4575175"/>
            <a:ext cx="9648825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Difuze je jedním z nejdůležitějších fyzikálních procesů, umožňuje pohyb látek uvnitř buněk</a:t>
            </a:r>
          </a:p>
          <a:p>
            <a:r>
              <a:rPr lang="cs-CZ" altLang="cs-CZ"/>
              <a:t>V živých organismech je ovlivněna mnoha faktory, které znemožňují přesný výpočet její rychlosti, přesto však můžeme z hodnot difúzních koeficientů usuzovat na rychlost četných životních procesů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016"/>
    </mc:Choice>
    <mc:Fallback>
      <p:transition spd="slow" advTm="115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4300" b="1" smtClean="0"/>
              <a:t>Vedení tepla</a:t>
            </a:r>
            <a:br>
              <a:rPr lang="cs-CZ" altLang="cs-CZ" sz="4300" b="1" smtClean="0"/>
            </a:br>
            <a:endParaRPr lang="cs-CZ" altLang="cs-CZ" sz="4300" b="1" smtClean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3550" y="2060575"/>
            <a:ext cx="9144000" cy="4797425"/>
          </a:xfrm>
        </p:spPr>
        <p:txBody>
          <a:bodyPr/>
          <a:lstStyle/>
          <a:p>
            <a:pPr>
              <a:defRPr/>
            </a:pPr>
            <a:r>
              <a:rPr lang="cs-CZ" altLang="cs-CZ" sz="2400" b="1" smtClean="0"/>
              <a:t>předávají kinetickou energii následkem vzájemných srážek</a:t>
            </a:r>
            <a:r>
              <a:rPr lang="cs-CZ" altLang="cs-CZ" smtClean="0"/>
              <a:t> </a:t>
            </a:r>
          </a:p>
          <a:p>
            <a:pPr>
              <a:defRPr/>
            </a:pPr>
            <a:r>
              <a:rPr lang="cs-CZ" altLang="cs-CZ" sz="2800" i="1" smtClean="0"/>
              <a:t>λ</a:t>
            </a:r>
            <a:r>
              <a:rPr lang="cs-CZ" altLang="cs-CZ" sz="2800" smtClean="0"/>
              <a:t> je </a:t>
            </a:r>
            <a:r>
              <a:rPr lang="cs-CZ" altLang="cs-CZ" sz="2800" i="1" smtClean="0"/>
              <a:t>koeficient tepelné vodivosti</a:t>
            </a:r>
            <a:r>
              <a:rPr lang="cs-CZ" altLang="cs-CZ" sz="2800" smtClean="0"/>
              <a:t>,</a:t>
            </a:r>
            <a:r>
              <a:rPr lang="cs-CZ" altLang="cs-CZ" sz="2800" i="1" smtClean="0"/>
              <a:t> tepelná vodivost</a:t>
            </a:r>
            <a:r>
              <a:rPr lang="cs-CZ" altLang="cs-CZ" smtClean="0"/>
              <a:t> </a:t>
            </a:r>
          </a:p>
          <a:p>
            <a:pPr>
              <a:defRPr/>
            </a:pPr>
            <a:r>
              <a:rPr lang="cs-CZ" altLang="cs-CZ" i="1" smtClean="0"/>
              <a:t>Q</a:t>
            </a:r>
            <a:r>
              <a:rPr lang="cs-CZ" altLang="cs-CZ" smtClean="0"/>
              <a:t> je teplo (J) </a:t>
            </a:r>
          </a:p>
          <a:p>
            <a:pPr>
              <a:defRPr/>
            </a:pPr>
            <a:r>
              <a:rPr lang="cs-CZ" altLang="cs-CZ" i="1" smtClean="0"/>
              <a:t>λ</a:t>
            </a:r>
            <a:r>
              <a:rPr lang="cs-CZ" altLang="cs-CZ" smtClean="0"/>
              <a:t> – rozměr W.m</a:t>
            </a:r>
            <a:r>
              <a:rPr lang="cs-CZ" altLang="cs-CZ" baseline="30000" smtClean="0"/>
              <a:t>-1</a:t>
            </a:r>
            <a:r>
              <a:rPr lang="cs-CZ" altLang="cs-CZ" smtClean="0"/>
              <a:t>.K</a:t>
            </a:r>
            <a:r>
              <a:rPr lang="cs-CZ" altLang="cs-CZ" baseline="30000" smtClean="0"/>
              <a:t>-1</a:t>
            </a:r>
          </a:p>
          <a:p>
            <a:pPr algn="ctr">
              <a:buFont typeface="Monotype Sorts" pitchFamily="2" charset="2"/>
              <a:buNone/>
              <a:defRPr/>
            </a:pPr>
            <a:r>
              <a:rPr lang="cs-CZ" altLang="cs-CZ" sz="4400" b="1" u="sng" baseline="30000" smtClean="0">
                <a:solidFill>
                  <a:schemeClr val="tx2"/>
                </a:solidFill>
              </a:rPr>
              <a:t>Transportní jevy</a:t>
            </a:r>
          </a:p>
          <a:p>
            <a:pPr lvl="1" algn="ctr">
              <a:defRPr/>
            </a:pPr>
            <a:r>
              <a:rPr lang="cs-CZ" altLang="cs-CZ" sz="4400" b="1" baseline="30000" smtClean="0">
                <a:solidFill>
                  <a:schemeClr val="tx2"/>
                </a:solidFill>
              </a:rPr>
              <a:t>Difuze</a:t>
            </a:r>
          </a:p>
          <a:p>
            <a:pPr lvl="1" algn="ctr">
              <a:defRPr/>
            </a:pPr>
            <a:r>
              <a:rPr lang="cs-CZ" altLang="cs-CZ" sz="4400" b="1" baseline="30000" smtClean="0">
                <a:solidFill>
                  <a:schemeClr val="tx2"/>
                </a:solidFill>
              </a:rPr>
              <a:t>Viskozita</a:t>
            </a:r>
          </a:p>
          <a:p>
            <a:pPr lvl="1" algn="ctr">
              <a:defRPr/>
            </a:pPr>
            <a:r>
              <a:rPr lang="cs-CZ" altLang="cs-CZ" sz="4400" b="1" baseline="30000" smtClean="0">
                <a:solidFill>
                  <a:schemeClr val="tx2"/>
                </a:solidFill>
              </a:rPr>
              <a:t>Vedení tepla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15365" name="Object 4"/>
          <p:cNvGraphicFramePr>
            <a:graphicFrameLocks noChangeAspect="1"/>
          </p:cNvGraphicFramePr>
          <p:nvPr/>
        </p:nvGraphicFramePr>
        <p:xfrm>
          <a:off x="7015163" y="765175"/>
          <a:ext cx="2840037" cy="126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" name="Rovnice" r:id="rId5" imgW="875920" imgH="393529" progId="Equation.3">
                  <p:embed/>
                </p:oleObj>
              </mc:Choice>
              <mc:Fallback>
                <p:oleObj name="Rovnice" r:id="rId5" imgW="875920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5163" y="765175"/>
                        <a:ext cx="2840037" cy="1265238"/>
                      </a:xfrm>
                      <a:prstGeom prst="rect">
                        <a:avLst/>
                      </a:prstGeom>
                      <a:solidFill>
                        <a:srgbClr val="00CC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1373"/>
    </mc:Choice>
    <mc:Fallback>
      <p:transition spd="slow" advTm="1613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9372600" cy="1219200"/>
          </a:xfrm>
        </p:spPr>
        <p:txBody>
          <a:bodyPr/>
          <a:lstStyle/>
          <a:p>
            <a:pPr>
              <a:defRPr/>
            </a:pPr>
            <a:r>
              <a:rPr lang="cs-CZ" altLang="cs-CZ" sz="4400" b="1" u="sng" smtClean="0"/>
              <a:t>Fyzikální veličiny v klinické praxi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524000"/>
            <a:ext cx="7772400" cy="4648200"/>
          </a:xfrm>
        </p:spPr>
        <p:txBody>
          <a:bodyPr/>
          <a:lstStyle/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Tlak v těle </a:t>
            </a:r>
            <a:endParaRPr lang="cs-CZ" altLang="cs-CZ" b="1" i="1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Krev jako tekutina</a:t>
            </a:r>
          </a:p>
          <a:p>
            <a:pPr>
              <a:buSzPct val="180000"/>
              <a:buFont typeface="Wingdings 2" pitchFamily="18" charset="2"/>
              <a:buChar char="E"/>
              <a:defRPr/>
            </a:pPr>
            <a:r>
              <a:rPr lang="cs-CZ" altLang="cs-CZ" sz="4000" b="1" smtClean="0">
                <a:solidFill>
                  <a:schemeClr val="hlink"/>
                </a:solidFill>
              </a:rPr>
              <a:t>Akční potenciály práce srdce</a:t>
            </a:r>
          </a:p>
          <a:p>
            <a:pPr>
              <a:buSzPct val="125000"/>
              <a:buFont typeface="Wingdings" pitchFamily="2" charset="2"/>
              <a:buChar char="§"/>
              <a:defRPr/>
            </a:pPr>
            <a:r>
              <a:rPr lang="cs-CZ" altLang="cs-CZ" sz="3200" b="1" i="1" smtClean="0">
                <a:solidFill>
                  <a:schemeClr val="tx2"/>
                </a:solidFill>
              </a:rPr>
              <a:t>Osmotický tlak</a:t>
            </a: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Termodynamika</a:t>
            </a: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Proudění krve</a:t>
            </a: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Plyny k tekutinách</a:t>
            </a:r>
            <a:endParaRPr lang="cs-CZ" altLang="cs-CZ" smtClean="0"/>
          </a:p>
        </p:txBody>
      </p:sp>
      <p:pic>
        <p:nvPicPr>
          <p:cNvPr id="16388" name="Picture 4" descr="zuba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3644900"/>
            <a:ext cx="3481388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00"/>
    </mc:Choice>
    <mc:Fallback>
      <p:transition spd="slow" advTm="10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486400" y="304800"/>
            <a:ext cx="4495800" cy="1219200"/>
          </a:xfrm>
        </p:spPr>
        <p:txBody>
          <a:bodyPr/>
          <a:lstStyle/>
          <a:p>
            <a:pPr>
              <a:defRPr/>
            </a:pPr>
            <a:r>
              <a:rPr lang="cs-CZ" altLang="cs-CZ" sz="3200" b="1" smtClean="0"/>
              <a:t>Záporné napětí-70 mV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pic>
        <p:nvPicPr>
          <p:cNvPr id="17412" name="Picture 4" descr="Membran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00700" cy="387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Membrane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667000"/>
            <a:ext cx="5600700" cy="387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967"/>
    </mc:Choice>
    <mc:Fallback>
      <p:transition spd="slow" advTm="60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9296400" cy="1447800"/>
          </a:xfrm>
        </p:spPr>
        <p:txBody>
          <a:bodyPr/>
          <a:lstStyle/>
          <a:p>
            <a:pPr>
              <a:defRPr/>
            </a:pPr>
            <a:r>
              <a:rPr lang="cs-CZ" sz="2800" b="1" dirty="0" smtClean="0"/>
              <a:t>Rozdíl mezi </a:t>
            </a:r>
            <a:r>
              <a:rPr lang="cs-CZ" sz="2800" b="1" dirty="0" err="1" smtClean="0"/>
              <a:t>myocytem</a:t>
            </a:r>
            <a:r>
              <a:rPr lang="cs-CZ" sz="2800" b="1" dirty="0" smtClean="0"/>
              <a:t> a ostatní dráždivou svalovou a nervovou tkání</a:t>
            </a:r>
            <a:r>
              <a:rPr lang="cs-CZ" sz="2400" b="1" dirty="0" smtClean="0"/>
              <a:t/>
            </a:r>
            <a:br>
              <a:rPr lang="cs-CZ" sz="2400" b="1" dirty="0" smtClean="0"/>
            </a:br>
            <a:r>
              <a:rPr lang="cs-CZ" sz="2400" b="1" dirty="0" smtClean="0"/>
              <a:t> </a:t>
            </a:r>
            <a:endParaRPr lang="cs-CZ" dirty="0" smtClean="0"/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304800" y="1981200"/>
          <a:ext cx="4876800" cy="465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7" name="Obrázek" r:id="rId5" imgW="5513832" imgH="4343400" progId="Word.Picture.8">
                  <p:embed/>
                </p:oleObj>
              </mc:Choice>
              <mc:Fallback>
                <p:oleObj name="Obrázek" r:id="rId5" imgW="5513832" imgH="4343400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6451"/>
                      <a:stretch>
                        <a:fillRect/>
                      </a:stretch>
                    </p:blipFill>
                    <p:spPr bwMode="auto">
                      <a:xfrm>
                        <a:off x="304800" y="1981200"/>
                        <a:ext cx="4876800" cy="46577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5181600" y="1981200"/>
          <a:ext cx="4219575" cy="4656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8" name="Obrázek" r:id="rId7" imgW="5422392" imgH="4215384" progId="Word.Picture.8">
                  <p:embed/>
                </p:oleObj>
              </mc:Choice>
              <mc:Fallback>
                <p:oleObj name="Obrázek" r:id="rId7" imgW="5422392" imgH="4215384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1111" r="14285"/>
                      <a:stretch>
                        <a:fillRect/>
                      </a:stretch>
                    </p:blipFill>
                    <p:spPr bwMode="auto">
                      <a:xfrm>
                        <a:off x="5181600" y="1981200"/>
                        <a:ext cx="4219575" cy="46561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255"/>
    </mc:Choice>
    <mc:Fallback>
      <p:transition spd="slow" advTm="802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7772400" cy="7620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Dva pojmy mezi fyzikou a fyziologií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86400" y="914400"/>
            <a:ext cx="4648200" cy="5334000"/>
          </a:xfrm>
        </p:spPr>
        <p:txBody>
          <a:bodyPr/>
          <a:lstStyle/>
          <a:p>
            <a:pPr algn="just">
              <a:lnSpc>
                <a:spcPct val="90000"/>
              </a:lnSpc>
              <a:defRPr/>
            </a:pPr>
            <a:r>
              <a:rPr lang="cs-CZ" sz="2800" b="1" dirty="0" smtClean="0">
                <a:cs typeface="Times New Roman" pitchFamily="18" charset="0"/>
              </a:rPr>
              <a:t>Dráždivost tkání (např</a:t>
            </a:r>
            <a:r>
              <a:rPr lang="cs-CZ" sz="2800" b="1" dirty="0" smtClean="0"/>
              <a:t>. </a:t>
            </a:r>
            <a:r>
              <a:rPr lang="cs-CZ" sz="2800" b="1" dirty="0" smtClean="0">
                <a:cs typeface="Times New Roman" pitchFamily="18" charset="0"/>
              </a:rPr>
              <a:t>svalů) vyjádřit pomocí </a:t>
            </a:r>
            <a:r>
              <a:rPr lang="cs-CZ" sz="2800" b="1" u="sng" dirty="0" err="1" smtClean="0">
                <a:solidFill>
                  <a:schemeClr val="tx2"/>
                </a:solidFill>
                <a:cs typeface="Times New Roman" pitchFamily="18" charset="0"/>
              </a:rPr>
              <a:t>reobáze</a:t>
            </a:r>
            <a:r>
              <a:rPr lang="cs-CZ" sz="2800" b="1" u="sng" dirty="0" smtClean="0">
                <a:solidFill>
                  <a:schemeClr val="tx2"/>
                </a:solidFill>
                <a:cs typeface="Times New Roman" pitchFamily="18" charset="0"/>
              </a:rPr>
              <a:t> a chronaxie</a:t>
            </a:r>
            <a:r>
              <a:rPr lang="cs-CZ" sz="2800" b="1" dirty="0" smtClean="0">
                <a:solidFill>
                  <a:schemeClr val="tx2"/>
                </a:solidFill>
                <a:cs typeface="Times New Roman" pitchFamily="18" charset="0"/>
              </a:rPr>
              <a:t>.</a:t>
            </a:r>
            <a:r>
              <a:rPr lang="cs-CZ" sz="2800" b="1" dirty="0" smtClean="0">
                <a:cs typeface="Times New Roman" pitchFamily="18" charset="0"/>
              </a:rPr>
              <a:t> proudovými impulsy, existuje určitá hodnota proudu, pod kterou nelze podráždění vyvolat. Ta se nazývá </a:t>
            </a:r>
            <a:r>
              <a:rPr lang="cs-CZ" sz="2800" b="1" u="sng" dirty="0" err="1" smtClean="0">
                <a:cs typeface="Times New Roman" pitchFamily="18" charset="0"/>
              </a:rPr>
              <a:t>reobáze</a:t>
            </a:r>
            <a:r>
              <a:rPr lang="cs-CZ" sz="2800" b="1" dirty="0" smtClean="0">
                <a:cs typeface="Times New Roman" pitchFamily="18" charset="0"/>
              </a:rPr>
              <a:t>. </a:t>
            </a:r>
            <a:r>
              <a:rPr lang="cs-CZ" sz="2800" b="1" u="sng" dirty="0" smtClean="0">
                <a:cs typeface="Times New Roman" pitchFamily="18" charset="0"/>
              </a:rPr>
              <a:t>Chronaxie</a:t>
            </a:r>
            <a:r>
              <a:rPr lang="cs-CZ" sz="2800" b="1" dirty="0" smtClean="0">
                <a:cs typeface="Times New Roman" pitchFamily="18" charset="0"/>
              </a:rPr>
              <a:t> je doba nutná k vzniku akčního potenciálu impulzem o dvojnásobku hodnoty </a:t>
            </a:r>
            <a:r>
              <a:rPr lang="cs-CZ" sz="2800" b="1" dirty="0" err="1" smtClean="0">
                <a:cs typeface="Times New Roman" pitchFamily="18" charset="0"/>
              </a:rPr>
              <a:t>reobáze</a:t>
            </a:r>
            <a:r>
              <a:rPr lang="cs-CZ" sz="2800" b="1" dirty="0" smtClean="0">
                <a:cs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endParaRPr lang="cs-CZ" sz="2800" b="1" dirty="0" smtClean="0"/>
          </a:p>
        </p:txBody>
      </p:sp>
      <p:pic>
        <p:nvPicPr>
          <p:cNvPr id="19460" name="Picture 4" descr="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54864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BEATING_HEAR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1524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039"/>
    </mc:Choice>
    <mc:Fallback>
      <p:transition spd="slow" advTm="61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9372600" cy="1219200"/>
          </a:xfrm>
        </p:spPr>
        <p:txBody>
          <a:bodyPr/>
          <a:lstStyle/>
          <a:p>
            <a:pPr>
              <a:defRPr/>
            </a:pPr>
            <a:r>
              <a:rPr lang="cs-CZ" altLang="cs-CZ" sz="4400" b="1" u="sng" smtClean="0"/>
              <a:t>Fyzikální veličiny v klinické praxi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524000"/>
            <a:ext cx="7772400" cy="4648200"/>
          </a:xfrm>
        </p:spPr>
        <p:txBody>
          <a:bodyPr/>
          <a:lstStyle/>
          <a:p>
            <a:pPr>
              <a:buSzPct val="160000"/>
              <a:buFont typeface="Wingdings 2" pitchFamily="18" charset="2"/>
              <a:buChar char="A"/>
              <a:defRPr/>
            </a:pPr>
            <a:r>
              <a:rPr lang="cs-CZ" altLang="cs-CZ" sz="4400" b="1" u="sng" smtClean="0">
                <a:solidFill>
                  <a:schemeClr val="hlink"/>
                </a:solidFill>
              </a:rPr>
              <a:t>Tlak v těle </a:t>
            </a:r>
            <a:endParaRPr lang="cs-CZ" altLang="cs-CZ" sz="4400" b="1" u="sng" smtClean="0">
              <a:solidFill>
                <a:schemeClr val="hlink"/>
              </a:solidFill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Krev jako tekutina</a:t>
            </a:r>
          </a:p>
          <a:p>
            <a:pPr>
              <a:defRPr/>
            </a:pPr>
            <a:r>
              <a:rPr lang="cs-CZ" altLang="cs-CZ" sz="3200" b="1" i="1" smtClean="0">
                <a:solidFill>
                  <a:schemeClr val="tx2"/>
                </a:solidFill>
              </a:rPr>
              <a:t>Akční potenciály práce srdce</a:t>
            </a:r>
          </a:p>
          <a:p>
            <a:pPr>
              <a:defRPr/>
            </a:pPr>
            <a:r>
              <a:rPr lang="cs-CZ" altLang="cs-CZ" sz="3200" b="1" i="1" smtClean="0">
                <a:solidFill>
                  <a:schemeClr val="tx2"/>
                </a:solidFill>
              </a:rPr>
              <a:t>Osmotický tlak</a:t>
            </a:r>
          </a:p>
          <a:p>
            <a:pPr>
              <a:defRPr/>
            </a:pPr>
            <a:r>
              <a:rPr lang="cs-CZ" altLang="cs-CZ" sz="3200" b="1" i="1" smtClean="0">
                <a:solidFill>
                  <a:schemeClr val="tx2"/>
                </a:solidFill>
              </a:rPr>
              <a:t>Termodynamika</a:t>
            </a:r>
          </a:p>
          <a:p>
            <a:pPr>
              <a:defRPr/>
            </a:pPr>
            <a:r>
              <a:rPr lang="cs-CZ" altLang="cs-CZ" sz="3200" b="1" i="1" smtClean="0">
                <a:solidFill>
                  <a:schemeClr val="tx2"/>
                </a:solidFill>
              </a:rPr>
              <a:t>Proudění krve</a:t>
            </a: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Plyny k tekutinách</a:t>
            </a:r>
            <a:endParaRPr lang="cs-CZ" altLang="cs-CZ" smtClean="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22"/>
    </mc:Choice>
    <mc:Fallback>
      <p:transition spd="slow" advTm="12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20484" name="Picture 4" descr="NEURON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4114800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ligand-gated-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800100"/>
            <a:ext cx="5486400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129"/>
    </mc:Choice>
    <mc:Fallback>
      <p:transition spd="slow" advTm="921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5600700" cy="12192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Elektrický proud</a:t>
            </a:r>
            <a:br>
              <a:rPr lang="cs-CZ" sz="3200" b="1" smtClean="0"/>
            </a:br>
            <a:r>
              <a:rPr lang="cs-CZ" sz="3200" b="1" smtClean="0"/>
              <a:t>a popis EKG</a:t>
            </a:r>
          </a:p>
        </p:txBody>
      </p:sp>
      <p:pic>
        <p:nvPicPr>
          <p:cNvPr id="21507" name="Picture 3" descr="ECGGRAP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 t="24968" r="11247" b="21838"/>
          <a:stretch>
            <a:fillRect/>
          </a:stretch>
        </p:blipFill>
        <p:spPr bwMode="auto">
          <a:xfrm>
            <a:off x="609600" y="2209800"/>
            <a:ext cx="5181600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Electr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" b="5000"/>
          <a:stretch>
            <a:fillRect/>
          </a:stretch>
        </p:blipFill>
        <p:spPr bwMode="auto">
          <a:xfrm>
            <a:off x="6934200" y="152400"/>
            <a:ext cx="286067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heartbea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889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548"/>
    </mc:Choice>
    <mc:Fallback>
      <p:transition spd="slow" advTm="1595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57300" y="1447800"/>
            <a:ext cx="8191500" cy="44958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3900" b="1" smtClean="0">
                <a:solidFill>
                  <a:srgbClr val="FFFF00"/>
                </a:solidFill>
              </a:rPr>
              <a:t>EKG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4300" b="1" smtClean="0">
                <a:solidFill>
                  <a:srgbClr val="FFFF00"/>
                </a:solidFill>
              </a:rPr>
              <a:t>Dočasná kardiostimulace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4300" b="1" smtClean="0">
                <a:solidFill>
                  <a:srgbClr val="FFFF00"/>
                </a:solidFill>
              </a:rPr>
              <a:t>Elektrická kardioverze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4300" b="1" smtClean="0">
                <a:solidFill>
                  <a:srgbClr val="FFFF00"/>
                </a:solidFill>
              </a:rPr>
              <a:t>Defibrilace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4300" b="1" smtClean="0">
                <a:solidFill>
                  <a:srgbClr val="FFFF00"/>
                </a:solidFill>
              </a:rPr>
              <a:t>Trvalá stimulace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4300" b="1" smtClean="0">
                <a:solidFill>
                  <a:srgbClr val="FFFF00"/>
                </a:solidFill>
              </a:rPr>
              <a:t>Diatermie</a:t>
            </a:r>
          </a:p>
        </p:txBody>
      </p:sp>
      <p:sp>
        <p:nvSpPr>
          <p:cNvPr id="245763" name="Text Box 3"/>
          <p:cNvSpPr txBox="1">
            <a:spLocks noChangeArrowheads="1"/>
          </p:cNvSpPr>
          <p:nvPr/>
        </p:nvSpPr>
        <p:spPr bwMode="auto">
          <a:xfrm>
            <a:off x="514350" y="0"/>
            <a:ext cx="942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>
              <a:latin typeface="Times New Roman" panose="02020603050405020304" pitchFamily="18" charset="0"/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514350" y="533400"/>
            <a:ext cx="908685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4800" b="1" i="1">
                <a:solidFill>
                  <a:srgbClr val="FFFF00"/>
                </a:solidFill>
                <a:latin typeface="Times New Roman" panose="02020603050405020304" pitchFamily="18" charset="0"/>
              </a:rPr>
              <a:t>Přehled tematických okruhů</a:t>
            </a:r>
          </a:p>
        </p:txBody>
      </p:sp>
      <p:pic>
        <p:nvPicPr>
          <p:cNvPr id="22533" name="Picture 5" descr="BEATING_HEAR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25"/>
    </mc:Choice>
    <mc:Fallback>
      <p:transition spd="slow" advTm="188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4576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z="6400" b="1" i="1" smtClean="0">
                <a:solidFill>
                  <a:srgbClr val="FFFF00"/>
                </a:solidFill>
              </a:rPr>
              <a:t>E K G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2362200"/>
            <a:ext cx="8743950" cy="4114800"/>
          </a:xfrm>
        </p:spPr>
        <p:txBody>
          <a:bodyPr/>
          <a:lstStyle/>
          <a:p>
            <a:pPr>
              <a:defRPr/>
            </a:pPr>
            <a:r>
              <a:rPr lang="cs-CZ" b="1" smtClean="0">
                <a:solidFill>
                  <a:srgbClr val="FFFF00"/>
                </a:solidFill>
              </a:rPr>
              <a:t>Klasické 12 svodové</a:t>
            </a:r>
          </a:p>
          <a:p>
            <a:pPr>
              <a:defRPr/>
            </a:pPr>
            <a:r>
              <a:rPr lang="cs-CZ" b="1" smtClean="0">
                <a:solidFill>
                  <a:srgbClr val="FFFF00"/>
                </a:solidFill>
              </a:rPr>
              <a:t>Kontinuální monitorování</a:t>
            </a:r>
          </a:p>
          <a:p>
            <a:pPr>
              <a:defRPr/>
            </a:pPr>
            <a:r>
              <a:rPr lang="cs-CZ" b="1" smtClean="0">
                <a:solidFill>
                  <a:srgbClr val="FFFF00"/>
                </a:solidFill>
              </a:rPr>
              <a:t>Centrála pro monitorování arytmií</a:t>
            </a:r>
          </a:p>
          <a:p>
            <a:pPr>
              <a:defRPr/>
            </a:pPr>
            <a:r>
              <a:rPr lang="cs-CZ" b="1" smtClean="0">
                <a:solidFill>
                  <a:srgbClr val="FFFF00"/>
                </a:solidFill>
              </a:rPr>
              <a:t>Monitorování ST úseků</a:t>
            </a:r>
          </a:p>
          <a:p>
            <a:pPr>
              <a:defRPr/>
            </a:pPr>
            <a:endParaRPr lang="cs-CZ" b="1" smtClean="0">
              <a:solidFill>
                <a:srgbClr val="FFFF00"/>
              </a:solidFill>
            </a:endParaRPr>
          </a:p>
        </p:txBody>
      </p:sp>
      <p:pic>
        <p:nvPicPr>
          <p:cNvPr id="23556" name="Picture 4" descr="BEATING_HEAR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296"/>
    </mc:Choice>
    <mc:Fallback>
      <p:transition spd="slow" advTm="252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914400"/>
          </a:xfrm>
        </p:spPr>
        <p:txBody>
          <a:bodyPr/>
          <a:lstStyle/>
          <a:p>
            <a:pPr>
              <a:defRPr/>
            </a:pPr>
            <a:r>
              <a:rPr lang="cs-CZ" smtClean="0"/>
              <a:t>EKG – teorie a praxe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24580" name="Picture 4" descr="250klein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5" b="9920"/>
          <a:stretch>
            <a:fillRect/>
          </a:stretch>
        </p:blipFill>
        <p:spPr bwMode="auto">
          <a:xfrm>
            <a:off x="228600" y="1066800"/>
            <a:ext cx="4114800" cy="261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ECG_NurPat_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1000"/>
            <a:ext cx="30178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 descr="V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r="13954"/>
          <a:stretch>
            <a:fillRect/>
          </a:stretch>
        </p:blipFill>
        <p:spPr bwMode="auto">
          <a:xfrm>
            <a:off x="228600" y="3810000"/>
            <a:ext cx="2286000" cy="249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 descr="V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4" r="13953"/>
          <a:stretch>
            <a:fillRect/>
          </a:stretch>
        </p:blipFill>
        <p:spPr bwMode="auto">
          <a:xfrm>
            <a:off x="2514600" y="3810000"/>
            <a:ext cx="23622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 descr="V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581400"/>
            <a:ext cx="27924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9" descr="ECG3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600200"/>
            <a:ext cx="2751138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0" descr="LINES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0" r="32600"/>
          <a:stretch>
            <a:fillRect/>
          </a:stretch>
        </p:blipFill>
        <p:spPr bwMode="auto">
          <a:xfrm>
            <a:off x="4953000" y="3498850"/>
            <a:ext cx="1922463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371"/>
    </mc:Choice>
    <mc:Fallback>
      <p:transition spd="slow" advTm="123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7772400" cy="4114800"/>
          </a:xfrm>
        </p:spPr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25604" name="Picture 4" descr="ADLT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0"/>
            <a:ext cx="3581400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ART_VEI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4786313" cy="588645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APcardiacmusclece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6501" r="5305"/>
          <a:stretch>
            <a:fillRect/>
          </a:stretch>
        </p:blipFill>
        <p:spPr bwMode="auto">
          <a:xfrm>
            <a:off x="5867400" y="3224213"/>
            <a:ext cx="3505200" cy="36337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961"/>
    </mc:Choice>
    <mc:Fallback>
      <p:transition spd="slow" advTm="116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6800" y="1905000"/>
            <a:ext cx="5410200" cy="838200"/>
          </a:xfrm>
        </p:spPr>
        <p:txBody>
          <a:bodyPr/>
          <a:lstStyle/>
          <a:p>
            <a:pPr>
              <a:defRPr/>
            </a:pPr>
            <a:r>
              <a:rPr lang="cs-CZ" smtClean="0"/>
              <a:t>Normální EKG </a:t>
            </a:r>
          </a:p>
        </p:txBody>
      </p:sp>
      <p:pic>
        <p:nvPicPr>
          <p:cNvPr id="26628" name="Picture 4" descr="ECG_101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628" y="-35272"/>
            <a:ext cx="3067050" cy="21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MULTIEC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790825"/>
            <a:ext cx="58674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ECG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3000" cy="371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ADLT3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76" y="3711575"/>
            <a:ext cx="3581400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685"/>
    </mc:Choice>
    <mc:Fallback>
      <p:transition spd="slow" advTm="109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Změny úseku ST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27652" name="Picture 4" descr="ECG2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" t="15251" r="3479" b="15425"/>
          <a:stretch>
            <a:fillRect/>
          </a:stretch>
        </p:blipFill>
        <p:spPr bwMode="auto">
          <a:xfrm>
            <a:off x="381000" y="1676400"/>
            <a:ext cx="9525000" cy="4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BEATING_HEAR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148"/>
    </mc:Choice>
    <mc:Fallback>
      <p:transition spd="slow" advTm="41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228600"/>
            <a:ext cx="6134100" cy="1219200"/>
          </a:xfrm>
        </p:spPr>
        <p:txBody>
          <a:bodyPr/>
          <a:lstStyle/>
          <a:p>
            <a:pPr>
              <a:defRPr/>
            </a:pPr>
            <a:r>
              <a:rPr lang="cs-CZ" sz="3200" b="1" smtClean="0"/>
              <a:t>Převodní systém srdeční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28676" name="Picture 4" descr="BOD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75" y="1371600"/>
            <a:ext cx="2917825" cy="2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BEATING_HEAR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457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 descr="CONDUCT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3257550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7" descr="CONDIA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3657600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E6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338" y="3657600"/>
            <a:ext cx="3268662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9" descr="FIG12_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447800"/>
            <a:ext cx="388620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63"/>
    </mc:Choice>
    <mc:Fallback>
      <p:transition spd="slow" advTm="40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29700" name="Picture 4" descr="11-5"/>
          <p:cNvPicPr>
            <a:picLocks noChangeAspect="1" noChangeArrowheads="1"/>
          </p:cNvPicPr>
          <p:nvPr/>
        </p:nvPicPr>
        <p:blipFill>
          <a:blip r:embed="rId4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77"/>
          <a:stretch>
            <a:fillRect/>
          </a:stretch>
        </p:blipFill>
        <p:spPr bwMode="auto">
          <a:xfrm>
            <a:off x="-185738" y="-52388"/>
            <a:ext cx="10472738" cy="682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059"/>
    </mc:Choice>
    <mc:Fallback>
      <p:transition spd="slow" advTm="450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4000" b="1" u="sng" smtClean="0"/>
              <a:t>Tlaky v lidském těle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219200"/>
            <a:ext cx="7772400" cy="4724400"/>
          </a:xfrm>
        </p:spPr>
        <p:txBody>
          <a:bodyPr/>
          <a:lstStyle/>
          <a:p>
            <a:pPr>
              <a:defRPr/>
            </a:pPr>
            <a:r>
              <a:rPr lang="cs-CZ" altLang="cs-CZ" sz="3000" b="1" i="1" smtClean="0">
                <a:solidFill>
                  <a:schemeClr val="tx2"/>
                </a:solidFill>
              </a:rPr>
              <a:t>Tlak v oku, přední a zadní segment oční </a:t>
            </a:r>
            <a:endParaRPr lang="cs-CZ" altLang="cs-CZ" sz="3000" b="1" i="1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r>
              <a:rPr lang="cs-CZ" altLang="cs-CZ" sz="3000" b="1" i="1" smtClean="0">
                <a:solidFill>
                  <a:schemeClr val="tx2"/>
                </a:solidFill>
              </a:rPr>
              <a:t>Tlak a plíce, intrapleurální prostor</a:t>
            </a:r>
          </a:p>
          <a:p>
            <a:pPr>
              <a:defRPr/>
            </a:pPr>
            <a:r>
              <a:rPr lang="cs-CZ" altLang="cs-CZ" sz="3000" b="1" i="1" smtClean="0">
                <a:solidFill>
                  <a:schemeClr val="tx2"/>
                </a:solidFill>
              </a:rPr>
              <a:t>Tlak v GIT, plynatost</a:t>
            </a:r>
            <a:endParaRPr lang="cs-CZ" altLang="cs-CZ" sz="3000" b="1" i="1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r>
              <a:rPr lang="cs-CZ" altLang="cs-CZ" sz="3600" b="1" u="sng" smtClean="0">
                <a:solidFill>
                  <a:schemeClr val="tx2"/>
                </a:solidFill>
              </a:rPr>
              <a:t>Tlak krevní, hypertenze a hypotenze</a:t>
            </a:r>
          </a:p>
          <a:p>
            <a:pPr>
              <a:defRPr/>
            </a:pPr>
            <a:r>
              <a:rPr lang="cs-CZ" altLang="cs-CZ" sz="3000" b="1" i="1" smtClean="0">
                <a:solidFill>
                  <a:schemeClr val="tx2"/>
                </a:solidFill>
              </a:rPr>
              <a:t>Nitrolební tlak</a:t>
            </a:r>
          </a:p>
          <a:p>
            <a:pPr>
              <a:defRPr/>
            </a:pPr>
            <a:r>
              <a:rPr lang="cs-CZ" altLang="cs-CZ" sz="3000" b="1" i="1" smtClean="0">
                <a:solidFill>
                  <a:schemeClr val="tx2"/>
                </a:solidFill>
              </a:rPr>
              <a:t>Tlak v kloubu, v tekutině a tlak dotykem</a:t>
            </a:r>
          </a:p>
          <a:p>
            <a:pPr>
              <a:defRPr/>
            </a:pPr>
            <a:endParaRPr lang="cs-CZ" altLang="cs-CZ" sz="3000" b="1" i="1" smtClean="0">
              <a:solidFill>
                <a:schemeClr val="tx2"/>
              </a:solidFill>
            </a:endParaRPr>
          </a:p>
          <a:p>
            <a:pPr algn="ctr">
              <a:buFont typeface="Monotype Sorts" pitchFamily="2" charset="2"/>
              <a:buNone/>
              <a:defRPr/>
            </a:pPr>
            <a:r>
              <a:rPr lang="cs-CZ" altLang="cs-CZ" sz="3600" b="1" i="1" u="sng" smtClean="0">
                <a:solidFill>
                  <a:schemeClr val="hlink"/>
                </a:solidFill>
              </a:rPr>
              <a:t>Měření tlaku metody se liší</a:t>
            </a:r>
          </a:p>
          <a:p>
            <a:pPr>
              <a:buFont typeface="Monotype Sorts" pitchFamily="2" charset="2"/>
              <a:buNone/>
              <a:defRPr/>
            </a:pPr>
            <a:endParaRPr lang="cs-CZ" altLang="cs-CZ" sz="3000" smtClean="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838"/>
    </mc:Choice>
    <mc:Fallback>
      <p:transition spd="slow" advTm="18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0724" name="Picture 4" descr="11-7"/>
          <p:cNvPicPr>
            <a:picLocks noChangeAspect="1" noChangeArrowheads="1"/>
          </p:cNvPicPr>
          <p:nvPr/>
        </p:nvPicPr>
        <p:blipFill>
          <a:blip r:embed="rId4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2888"/>
            <a:ext cx="10287000" cy="727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358"/>
    </mc:Choice>
    <mc:Fallback>
      <p:transition spd="slow" advTm="64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1748" name="Picture 4" descr="11-8"/>
          <p:cNvPicPr>
            <a:picLocks noChangeAspect="1" noChangeArrowheads="1"/>
          </p:cNvPicPr>
          <p:nvPr/>
        </p:nvPicPr>
        <p:blipFill>
          <a:blip r:embed="rId4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" b="3371"/>
          <a:stretch>
            <a:fillRect/>
          </a:stretch>
        </p:blipFill>
        <p:spPr bwMode="auto">
          <a:xfrm>
            <a:off x="12700" y="0"/>
            <a:ext cx="5260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11-9"/>
          <p:cNvPicPr>
            <a:picLocks noChangeAspect="1" noChangeArrowheads="1"/>
          </p:cNvPicPr>
          <p:nvPr/>
        </p:nvPicPr>
        <p:blipFill>
          <a:blip r:embed="rId5">
            <a:lum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29"/>
          <a:stretch>
            <a:fillRect/>
          </a:stretch>
        </p:blipFill>
        <p:spPr bwMode="auto">
          <a:xfrm>
            <a:off x="5260975" y="0"/>
            <a:ext cx="50260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720"/>
    </mc:Choice>
    <mc:Fallback>
      <p:transition spd="slow" advTm="1587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228600" y="0"/>
          <a:ext cx="6781800" cy="352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8" name="Obrázek" r:id="rId5" imgW="4892040" imgH="2500884" progId="Word.Picture.8">
                  <p:embed/>
                </p:oleObj>
              </mc:Choice>
              <mc:Fallback>
                <p:oleObj name="Obrázek" r:id="rId5" imgW="4892040" imgH="2500884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0"/>
                        <a:ext cx="6781800" cy="35242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4067" name="Rectangle 3"/>
          <p:cNvSpPr>
            <a:spLocks noGrp="1" noChangeArrowheads="1"/>
          </p:cNvSpPr>
          <p:nvPr>
            <p:ph type="title"/>
          </p:nvPr>
        </p:nvSpPr>
        <p:spPr>
          <a:xfrm>
            <a:off x="7162800" y="228600"/>
            <a:ext cx="1866900" cy="1219200"/>
          </a:xfrm>
        </p:spPr>
        <p:txBody>
          <a:bodyPr/>
          <a:lstStyle/>
          <a:p>
            <a:pPr>
              <a:defRPr/>
            </a:pPr>
            <a:r>
              <a:rPr lang="cs-CZ" smtClean="0"/>
              <a:t>EKG</a:t>
            </a:r>
          </a:p>
        </p:txBody>
      </p:sp>
      <p:sp>
        <p:nvSpPr>
          <p:cNvPr id="3440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6629400" y="2667000"/>
            <a:ext cx="3352800" cy="3810000"/>
          </a:xfrm>
        </p:spPr>
        <p:txBody>
          <a:bodyPr/>
          <a:lstStyle/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</a:rPr>
              <a:t>V1-V6</a:t>
            </a:r>
          </a:p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</a:rPr>
              <a:t>aVF,a VR,aVL</a:t>
            </a:r>
          </a:p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  <a:cs typeface="Times New Roman" pitchFamily="18" charset="0"/>
              </a:rPr>
              <a:t>tří bipolárních svodů: svod I - RL, svod II - RF a svod III - FL </a:t>
            </a:r>
            <a:endParaRPr lang="cs-CZ" sz="2400" b="1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400" b="1" smtClean="0">
                <a:solidFill>
                  <a:schemeClr val="tx2"/>
                </a:solidFill>
              </a:rPr>
              <a:t>Celkem 12 svodů</a:t>
            </a:r>
          </a:p>
        </p:txBody>
      </p:sp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247650" y="3714750"/>
          <a:ext cx="6638925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9" name="Obrázek" r:id="rId7" imgW="5751576" imgH="2377440" progId="Word.Picture.8">
                  <p:embed/>
                </p:oleObj>
              </mc:Choice>
              <mc:Fallback>
                <p:oleObj name="Obrázek" r:id="rId7" imgW="5751576" imgH="2377440" progId="Word.Pictur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" y="3714750"/>
                        <a:ext cx="6638925" cy="31432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032125" y="1233488"/>
            <a:ext cx="436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000"/>
              <a:t>III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2879725" y="1309688"/>
            <a:ext cx="436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000">
                <a:solidFill>
                  <a:srgbClr val="000000"/>
                </a:solidFill>
              </a:rPr>
              <a:t>III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762000" y="1295400"/>
            <a:ext cx="352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000">
                <a:solidFill>
                  <a:srgbClr val="000000"/>
                </a:solidFill>
              </a:rPr>
              <a:t>II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2133600" y="304800"/>
            <a:ext cx="268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2000">
                <a:solidFill>
                  <a:srgbClr val="000000"/>
                </a:solidFill>
              </a:rPr>
              <a:t>I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75"/>
    </mc:Choice>
    <mc:Fallback>
      <p:transition spd="slow" advTm="328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3796" name="Picture 4" descr="EC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46609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cardcycle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0"/>
            <a:ext cx="6934200" cy="444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 descr="heartbea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3889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978"/>
    </mc:Choice>
    <mc:Fallback>
      <p:transition spd="slow" advTm="111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6819900" cy="1219200"/>
          </a:xfrm>
        </p:spPr>
        <p:txBody>
          <a:bodyPr/>
          <a:lstStyle/>
          <a:p>
            <a:pPr>
              <a:defRPr/>
            </a:pPr>
            <a:r>
              <a:rPr lang="cs-CZ" smtClean="0"/>
              <a:t>Holterovské monitorování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Záznam 24 hodin,</a:t>
            </a:r>
          </a:p>
          <a:p>
            <a:pPr>
              <a:defRPr/>
            </a:pPr>
            <a:r>
              <a:rPr lang="cs-CZ" smtClean="0"/>
              <a:t>Počítač zpracuje</a:t>
            </a:r>
          </a:p>
          <a:p>
            <a:pPr>
              <a:defRPr/>
            </a:pPr>
            <a:r>
              <a:rPr lang="cs-CZ" smtClean="0"/>
              <a:t>ES –komorové a síňové</a:t>
            </a:r>
          </a:p>
        </p:txBody>
      </p:sp>
      <p:pic>
        <p:nvPicPr>
          <p:cNvPr id="34820" name="Picture 4" descr="technology_transf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066800"/>
            <a:ext cx="22860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ecg_layou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614738"/>
            <a:ext cx="4919663" cy="324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 descr="250klein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9" t="5992" r="32001" b="10112"/>
          <a:stretch>
            <a:fillRect/>
          </a:stretch>
        </p:blipFill>
        <p:spPr bwMode="auto">
          <a:xfrm>
            <a:off x="1311275" y="3716338"/>
            <a:ext cx="2806700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7" descr="BEATING_HEAR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3048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617"/>
    </mc:Choice>
    <mc:Fallback>
      <p:transition spd="slow" advTm="606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514350" y="609600"/>
            <a:ext cx="9429750" cy="1143000"/>
          </a:xfrm>
        </p:spPr>
        <p:txBody>
          <a:bodyPr/>
          <a:lstStyle/>
          <a:p>
            <a:pPr>
              <a:defRPr/>
            </a:pPr>
            <a:r>
              <a:rPr lang="cs-CZ" sz="6400" b="1" i="1" smtClean="0">
                <a:solidFill>
                  <a:srgbClr val="FFFF00"/>
                </a:solidFill>
              </a:rPr>
              <a:t>Kardiostimulace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9344025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sz="3800" b="1" smtClean="0">
                <a:solidFill>
                  <a:srgbClr val="FFFF00"/>
                </a:solidFill>
              </a:rPr>
              <a:t> dočasná intravasální kardiostimulace</a:t>
            </a:r>
          </a:p>
          <a:p>
            <a:pPr>
              <a:lnSpc>
                <a:spcPct val="90000"/>
              </a:lnSpc>
              <a:defRPr/>
            </a:pPr>
            <a:r>
              <a:rPr lang="cs-CZ" sz="3800" b="1" smtClean="0">
                <a:solidFill>
                  <a:srgbClr val="FFFF00"/>
                </a:solidFill>
              </a:rPr>
              <a:t> dočasná trastorakální kardiostimulace</a:t>
            </a:r>
          </a:p>
          <a:p>
            <a:pPr>
              <a:lnSpc>
                <a:spcPct val="90000"/>
              </a:lnSpc>
              <a:defRPr/>
            </a:pPr>
            <a:r>
              <a:rPr lang="cs-CZ" sz="3800" b="1" smtClean="0">
                <a:solidFill>
                  <a:srgbClr val="FFFF00"/>
                </a:solidFill>
              </a:rPr>
              <a:t> dočasní jícnová kardiostimulace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r>
              <a:rPr lang="cs-CZ" sz="3800" b="1" smtClean="0">
                <a:solidFill>
                  <a:srgbClr val="FFFF00"/>
                </a:solidFill>
              </a:rPr>
              <a:t>  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3800" b="1" smtClean="0">
                <a:solidFill>
                  <a:srgbClr val="FFFF00"/>
                </a:solidFill>
              </a:rPr>
              <a:t>  </a:t>
            </a: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cs-CZ" sz="3800" b="1" smtClean="0">
                <a:solidFill>
                  <a:srgbClr val="FFFF00"/>
                </a:solidFill>
              </a:rPr>
              <a:t>	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sz="3800" b="1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sz="3800" b="1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cs-CZ" b="1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  <a:defRPr/>
            </a:pPr>
            <a:endParaRPr lang="cs-CZ" b="1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defRPr/>
            </a:pPr>
            <a:endParaRPr lang="cs-CZ" b="1" smtClean="0">
              <a:solidFill>
                <a:srgbClr val="FFFF00"/>
              </a:solidFill>
            </a:endParaRPr>
          </a:p>
        </p:txBody>
      </p:sp>
      <p:pic>
        <p:nvPicPr>
          <p:cNvPr id="35844" name="Picture 4" descr="BEATING_HEART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953"/>
    </mc:Choice>
    <mc:Fallback>
      <p:transition spd="slow" advTm="27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6868" name="Picture 4" descr="FIG2S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4398963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hypert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838200"/>
            <a:ext cx="447675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405"/>
    </mc:Choice>
    <mc:Fallback>
      <p:transition spd="slow" advTm="974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2438400" cy="685800"/>
          </a:xfrm>
        </p:spPr>
        <p:txBody>
          <a:bodyPr/>
          <a:lstStyle/>
          <a:p>
            <a:pPr>
              <a:defRPr/>
            </a:pPr>
            <a:r>
              <a:rPr lang="cs-CZ" smtClean="0"/>
              <a:t>Sval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7892" name="Picture 4" descr="MUSCLE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600"/>
            <a:ext cx="248761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MYOFIB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4495800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 descr="myofibril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8" y="4800600"/>
            <a:ext cx="4640262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 descr="muscle_fibri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5791200" cy="464026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8" descr="SARCS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5867400"/>
            <a:ext cx="41148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9" descr="SARCOM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4518025"/>
            <a:ext cx="4114800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535"/>
    </mc:Choice>
    <mc:Fallback>
      <p:transition spd="slow" advTm="67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Kardioverze - JIP</a:t>
            </a: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6553200" cy="2286000"/>
          </a:xfrm>
        </p:spPr>
        <p:txBody>
          <a:bodyPr/>
          <a:lstStyle/>
          <a:p>
            <a:pPr>
              <a:defRPr/>
            </a:pPr>
            <a:r>
              <a:rPr lang="cs-CZ" smtClean="0"/>
              <a:t>Puls má energii 50 Ws až 300 Ws</a:t>
            </a:r>
          </a:p>
          <a:p>
            <a:pPr>
              <a:defRPr/>
            </a:pPr>
            <a:r>
              <a:rPr lang="cs-CZ" smtClean="0"/>
              <a:t>Synchronizace R vlnou na EKG</a:t>
            </a:r>
          </a:p>
          <a:p>
            <a:pPr>
              <a:defRPr/>
            </a:pPr>
            <a:r>
              <a:rPr lang="cs-CZ" smtClean="0"/>
              <a:t>Nedotýkat se postele ani pacienta</a:t>
            </a:r>
          </a:p>
          <a:p>
            <a:pPr>
              <a:defRPr/>
            </a:pPr>
            <a:endParaRPr lang="cs-CZ" smtClean="0"/>
          </a:p>
        </p:txBody>
      </p:sp>
      <p:pic>
        <p:nvPicPr>
          <p:cNvPr id="38916" name="Picture 4" descr="docpaddl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143000"/>
            <a:ext cx="3238500" cy="291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SHOC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343400"/>
            <a:ext cx="215741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 descr="Electr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27"/>
          <a:stretch>
            <a:fillRect/>
          </a:stretch>
        </p:blipFill>
        <p:spPr bwMode="auto">
          <a:xfrm>
            <a:off x="914400" y="3962400"/>
            <a:ext cx="51054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 descr="BEATING_HEART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0" y="457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494"/>
    </mc:Choice>
    <mc:Fallback>
      <p:transition spd="slow" advTm="454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P403005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2613025"/>
            <a:ext cx="6334125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335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39940" name="Picture 6" descr="BEATING_HEART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3351" name="VFshock-ECG.mpg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772150" cy="4329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687"/>
    </mc:Choice>
    <mc:Fallback>
      <p:transition spd="slow" advTm="966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33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133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351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13351"/>
                </p:tgtEl>
              </p:cMediaNode>
            </p:video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9753600" cy="1219200"/>
          </a:xfrm>
        </p:spPr>
        <p:txBody>
          <a:bodyPr/>
          <a:lstStyle/>
          <a:p>
            <a:pPr>
              <a:defRPr/>
            </a:pPr>
            <a:r>
              <a:rPr lang="cs-CZ" altLang="cs-CZ" sz="4000" b="1" u="sng" smtClean="0"/>
              <a:t>Tlaky v lidském těle </a:t>
            </a:r>
            <a:r>
              <a:rPr lang="cs-CZ" altLang="cs-CZ" sz="3600" b="1" u="sng" smtClean="0"/>
              <a:t>(</a:t>
            </a:r>
            <a:r>
              <a:rPr lang="cs-CZ" altLang="cs-CZ" sz="3600" b="1" u="sng" smtClean="0">
                <a:cs typeface="Times New Roman" pitchFamily="18" charset="0"/>
              </a:rPr>
              <a:t>PASCALŮV ZÁKON</a:t>
            </a:r>
            <a:r>
              <a:rPr lang="cs-CZ" altLang="cs-CZ" sz="3600" b="1" u="sng" smtClean="0"/>
              <a:t> )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219200"/>
            <a:ext cx="8343900" cy="3429000"/>
          </a:xfrm>
        </p:spPr>
        <p:txBody>
          <a:bodyPr/>
          <a:lstStyle/>
          <a:p>
            <a:pPr algn="just">
              <a:buFont typeface="Monotype Sorts" pitchFamily="2" charset="2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  <a:cs typeface="Times New Roman" pitchFamily="18" charset="0"/>
              </a:rPr>
              <a:t>Tlak vyvolaný vnější silou působící na povrch kapaliny je ve všech místech a ve všech směrech kapalného tělesa stejný.</a:t>
            </a:r>
          </a:p>
          <a:p>
            <a:pPr algn="just">
              <a:buFont typeface="Monotype Sorts" pitchFamily="2" charset="2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  <a:cs typeface="Times New Roman" pitchFamily="18" charset="0"/>
              </a:rPr>
              <a:t>- tlak p charakterizuje stav kapaliny v klidu</a:t>
            </a:r>
          </a:p>
          <a:p>
            <a:pPr algn="just">
              <a:buFont typeface="Monotype Sorts" pitchFamily="2" charset="2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  <a:cs typeface="Times New Roman" pitchFamily="18" charset="0"/>
              </a:rPr>
              <a:t>- tlak měříme manometry</a:t>
            </a:r>
          </a:p>
          <a:p>
            <a:pPr algn="just">
              <a:buFont typeface="Monotype Sorts" pitchFamily="2" charset="2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  <a:cs typeface="Times New Roman" pitchFamily="18" charset="0"/>
              </a:rPr>
              <a:t>- velikost tohoto tlaku nezávisí na objemu ani hustotě kapaliny</a:t>
            </a:r>
          </a:p>
          <a:p>
            <a:pPr algn="just">
              <a:buFont typeface="Monotype Sorts" pitchFamily="2" charset="2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  <a:cs typeface="Times New Roman" pitchFamily="18" charset="0"/>
              </a:rPr>
              <a:t>- využití Pascalova zákona - hydraulická a pneumatická zařízení</a:t>
            </a:r>
          </a:p>
          <a:p>
            <a:pPr>
              <a:buFont typeface="Monotype Sorts" pitchFamily="2" charset="2"/>
              <a:buNone/>
              <a:defRPr/>
            </a:pPr>
            <a:endParaRPr lang="cs-CZ" altLang="cs-CZ" sz="2400" b="1" smtClean="0">
              <a:solidFill>
                <a:schemeClr val="tx2"/>
              </a:solidFill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3924300" y="31861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4101" name="Object 4"/>
          <p:cNvGraphicFramePr>
            <a:graphicFrameLocks noChangeAspect="1"/>
          </p:cNvGraphicFramePr>
          <p:nvPr/>
        </p:nvGraphicFramePr>
        <p:xfrm>
          <a:off x="174625" y="4437063"/>
          <a:ext cx="61214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r:id="rId5" imgW="2438400" imgH="482600" progId="Equation.3">
                  <p:embed/>
                </p:oleObj>
              </mc:Choice>
              <mc:Fallback>
                <p:oleObj r:id="rId5" imgW="24384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" y="4437063"/>
                        <a:ext cx="6121400" cy="12446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200"/>
    </mc:Choice>
    <mc:Fallback>
      <p:transition spd="slow" advTm="39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P403005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228600"/>
            <a:ext cx="8915400" cy="633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942975" y="533400"/>
            <a:ext cx="78867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4400" b="1" i="1">
                <a:solidFill>
                  <a:srgbClr val="FF3300"/>
                </a:solidFill>
                <a:latin typeface="Times New Roman" panose="02020603050405020304" pitchFamily="18" charset="0"/>
              </a:rPr>
              <a:t>Defibrilace, kardioverze</a:t>
            </a:r>
          </a:p>
        </p:txBody>
      </p:sp>
      <p:pic>
        <p:nvPicPr>
          <p:cNvPr id="40964" name="Picture 4" descr="BEATING_HEAR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38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19"/>
    </mc:Choice>
    <mc:Fallback>
      <p:transition spd="slow" advTm="11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4267200" cy="762000"/>
          </a:xfrm>
        </p:spPr>
        <p:txBody>
          <a:bodyPr/>
          <a:lstStyle/>
          <a:p>
            <a:pPr>
              <a:defRPr/>
            </a:pPr>
            <a:r>
              <a:rPr lang="cs-CZ" smtClean="0"/>
              <a:t>EEG - epilepsie</a:t>
            </a: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smtClean="0"/>
          </a:p>
        </p:txBody>
      </p:sp>
      <p:pic>
        <p:nvPicPr>
          <p:cNvPr id="41988" name="Picture 4" descr="60009_epileps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20320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 descr="E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571500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 descr="E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352800"/>
            <a:ext cx="20304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7" descr="EEG_SC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57400"/>
            <a:ext cx="459263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559"/>
    </mc:Choice>
    <mc:Fallback>
      <p:transition spd="slow" advTm="565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0" y="228600"/>
            <a:ext cx="5981700" cy="1219200"/>
          </a:xfrm>
        </p:spPr>
        <p:txBody>
          <a:bodyPr/>
          <a:lstStyle/>
          <a:p>
            <a:pPr>
              <a:defRPr/>
            </a:pPr>
            <a:r>
              <a:rPr lang="cs-CZ" smtClean="0"/>
              <a:t>Sběr signálů EEG</a:t>
            </a:r>
          </a:p>
        </p:txBody>
      </p:sp>
      <p:pic>
        <p:nvPicPr>
          <p:cNvPr id="43011" name="Picture 3" descr="EEG_M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0"/>
            <a:ext cx="425132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 descr="EEG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05000"/>
            <a:ext cx="38862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EEG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4749" r="9166" b="6424"/>
          <a:stretch>
            <a:fillRect/>
          </a:stretch>
        </p:blipFill>
        <p:spPr bwMode="auto">
          <a:xfrm>
            <a:off x="0" y="0"/>
            <a:ext cx="29591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 descr="neurophysiologie_eeg_0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49725"/>
            <a:ext cx="419100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7" descr="neurophysiologie_eeg_0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325" y="1752600"/>
            <a:ext cx="1590675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00"/>
    </mc:Choice>
    <mc:Fallback>
      <p:transition spd="slow" advTm="14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9372600" cy="1219200"/>
          </a:xfrm>
        </p:spPr>
        <p:txBody>
          <a:bodyPr/>
          <a:lstStyle/>
          <a:p>
            <a:pPr>
              <a:defRPr/>
            </a:pPr>
            <a:r>
              <a:rPr lang="cs-CZ" altLang="cs-CZ" sz="4400" b="1" u="sng" smtClean="0"/>
              <a:t>Fyzikální veličiny v klinické praxi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524000"/>
            <a:ext cx="7772400" cy="4648200"/>
          </a:xfrm>
        </p:spPr>
        <p:txBody>
          <a:bodyPr/>
          <a:lstStyle/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Tlak v těle </a:t>
            </a:r>
            <a:endParaRPr lang="cs-CZ" altLang="cs-CZ" b="1" i="1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Krev jako tekutina</a:t>
            </a: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Akční potenciály práce srdce</a:t>
            </a:r>
          </a:p>
          <a:p>
            <a:pPr>
              <a:buSzPct val="180000"/>
              <a:buFont typeface="Wingdings 2" pitchFamily="18" charset="2"/>
              <a:buChar char="E"/>
              <a:defRPr/>
            </a:pPr>
            <a:r>
              <a:rPr lang="cs-CZ" altLang="cs-CZ" sz="4000" b="1" u="sng" smtClean="0">
                <a:solidFill>
                  <a:schemeClr val="hlink"/>
                </a:solidFill>
              </a:rPr>
              <a:t>Osmotický tlak</a:t>
            </a: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Termodynamika</a:t>
            </a: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Proudění krve</a:t>
            </a:r>
          </a:p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Plyny k tekutinách</a:t>
            </a:r>
            <a:endParaRPr lang="cs-CZ" altLang="cs-CZ" smtClean="0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306"/>
    </mc:Choice>
    <mc:Fallback>
      <p:transition spd="slow" advTm="22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200" b="1" smtClean="0"/>
              <a:t>Osmotický tlak – matematický popis</a:t>
            </a:r>
          </a:p>
        </p:txBody>
      </p:sp>
      <p:pic>
        <p:nvPicPr>
          <p:cNvPr id="45059" name="Picture 6" descr="Bez názvu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2276475"/>
            <a:ext cx="4935538" cy="370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7" descr="Bez názvu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2276475"/>
            <a:ext cx="4824412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236"/>
    </mc:Choice>
    <mc:Fallback>
      <p:transition spd="slow" advTm="322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6" descr="Bez názvu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459163"/>
            <a:ext cx="5214937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609600"/>
          </a:xfrm>
        </p:spPr>
        <p:txBody>
          <a:bodyPr/>
          <a:lstStyle/>
          <a:p>
            <a:pPr>
              <a:defRPr/>
            </a:pPr>
            <a:r>
              <a:rPr lang="cs-CZ" altLang="cs-CZ" sz="3600" b="1" smtClean="0"/>
              <a:t>Osmotický tlak </a:t>
            </a:r>
          </a:p>
        </p:txBody>
      </p:sp>
      <p:pic>
        <p:nvPicPr>
          <p:cNvPr id="46084" name="Picture 5" descr="Slide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2" t="77037" r="60001" b="-371"/>
          <a:stretch>
            <a:fillRect/>
          </a:stretch>
        </p:blipFill>
        <p:spPr bwMode="auto">
          <a:xfrm>
            <a:off x="457200" y="4038600"/>
            <a:ext cx="533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7"/>
          <p:cNvSpPr txBox="1">
            <a:spLocks noChangeArrowheads="1"/>
          </p:cNvSpPr>
          <p:nvPr/>
        </p:nvSpPr>
        <p:spPr bwMode="auto">
          <a:xfrm>
            <a:off x="1143000" y="4648200"/>
            <a:ext cx="3405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látka rozpuštěná v roztoku</a:t>
            </a:r>
          </a:p>
        </p:txBody>
      </p:sp>
      <p:sp>
        <p:nvSpPr>
          <p:cNvPr id="46086" name="Text Box 9"/>
          <p:cNvSpPr txBox="1">
            <a:spLocks noChangeArrowheads="1"/>
          </p:cNvSpPr>
          <p:nvPr/>
        </p:nvSpPr>
        <p:spPr bwMode="auto">
          <a:xfrm>
            <a:off x="1066800" y="4114800"/>
            <a:ext cx="2062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rozpouštědlo</a:t>
            </a:r>
          </a:p>
        </p:txBody>
      </p:sp>
      <p:sp>
        <p:nvSpPr>
          <p:cNvPr id="46087" name="Text Box 10"/>
          <p:cNvSpPr txBox="1">
            <a:spLocks noChangeArrowheads="1"/>
          </p:cNvSpPr>
          <p:nvPr/>
        </p:nvSpPr>
        <p:spPr bwMode="auto">
          <a:xfrm>
            <a:off x="304800" y="838200"/>
            <a:ext cx="4883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800"/>
              <a:t>Semipermeabilní polopropustná stěna či membrána</a:t>
            </a:r>
          </a:p>
        </p:txBody>
      </p:sp>
      <p:pic>
        <p:nvPicPr>
          <p:cNvPr id="46088" name="Picture 15" descr="Bez názvu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1438"/>
            <a:ext cx="6467475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577"/>
    </mc:Choice>
    <mc:Fallback>
      <p:transition spd="slow" advTm="965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72200" y="1828800"/>
            <a:ext cx="3733800" cy="41148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</a:rPr>
              <a:t>Osmolarita = molaritě násobené počtem disociovaných iontů</a:t>
            </a:r>
          </a:p>
          <a:p>
            <a:pPr>
              <a:buFont typeface="Monotype Sorts" pitchFamily="2" charset="2"/>
              <a:buNone/>
              <a:defRPr/>
            </a:pPr>
            <a:endParaRPr lang="cs-CZ" altLang="cs-CZ" sz="2400" b="1" smtClean="0">
              <a:solidFill>
                <a:schemeClr val="tx2"/>
              </a:solidFill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</a:rPr>
              <a:t>0,3 M glycerin   0,3 Osmol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</a:rPr>
              <a:t>0,3 M NaCl	  0,6 Osmol</a:t>
            </a:r>
          </a:p>
        </p:txBody>
      </p:sp>
      <p:pic>
        <p:nvPicPr>
          <p:cNvPr id="47107" name="Picture 7" descr="Bez názvu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51563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9" descr="Bez názvu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0600"/>
            <a:ext cx="615156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426"/>
    </mc:Choice>
    <mc:Fallback>
      <p:transition spd="slow" advTm="54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4" descr="Bez názvu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27513"/>
            <a:ext cx="5648325" cy="263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62600" y="4800600"/>
            <a:ext cx="4495800" cy="17526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altLang="cs-CZ" sz="2400" b="1" smtClean="0">
                <a:solidFill>
                  <a:schemeClr val="tx2"/>
                </a:solidFill>
              </a:rPr>
              <a:t>Isotonický není isoosmotický</a:t>
            </a:r>
          </a:p>
          <a:p>
            <a:pPr>
              <a:buFontTx/>
              <a:buChar char="-"/>
              <a:defRPr/>
            </a:pPr>
            <a:r>
              <a:rPr lang="cs-CZ" altLang="cs-CZ" sz="2400" b="1" smtClean="0">
                <a:solidFill>
                  <a:schemeClr val="tx2"/>
                </a:solidFill>
              </a:rPr>
              <a:t>koloidní osmotický tlak</a:t>
            </a:r>
          </a:p>
          <a:p>
            <a:pPr>
              <a:buFontTx/>
              <a:buChar char="-"/>
              <a:defRPr/>
            </a:pPr>
            <a:r>
              <a:rPr lang="cs-CZ" altLang="cs-CZ" sz="2400" b="1" smtClean="0">
                <a:solidFill>
                  <a:schemeClr val="tx2"/>
                </a:solidFill>
              </a:rPr>
              <a:t>Membrány jsou propustné pro rozpouštědlo</a:t>
            </a:r>
          </a:p>
        </p:txBody>
      </p:sp>
      <p:pic>
        <p:nvPicPr>
          <p:cNvPr id="48132" name="Picture 10" descr="medycyna0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0"/>
            <a:ext cx="668338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11" descr="medycyna0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13" y="1371600"/>
            <a:ext cx="11842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12" descr="medycyna0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505200"/>
            <a:ext cx="41116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13" descr="Bez názvu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0"/>
            <a:ext cx="5575300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2529"/>
    </mc:Choice>
    <mc:Fallback>
      <p:transition spd="slow" advTm="192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5713" y="260350"/>
            <a:ext cx="7772400" cy="685800"/>
          </a:xfrm>
        </p:spPr>
        <p:txBody>
          <a:bodyPr/>
          <a:lstStyle/>
          <a:p>
            <a:r>
              <a:rPr lang="cs-CZ" altLang="cs-CZ" sz="3600" b="1"/>
              <a:t>Termodynamika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9296400" cy="53340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dU = dQ + dW</a:t>
            </a:r>
            <a:endParaRPr lang="cs-CZ" altLang="cs-CZ" sz="2800" b="1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 </a:t>
            </a: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matematickým vyjádřením </a:t>
            </a:r>
            <a:r>
              <a:rPr lang="cs-CZ" altLang="cs-CZ" sz="2800" b="1" i="1">
                <a:solidFill>
                  <a:schemeClr val="tx2"/>
                </a:solidFill>
                <a:cs typeface="Times New Roman" panose="02020603050405020304" pitchFamily="18" charset="0"/>
              </a:rPr>
              <a:t>I. termodynamické věty</a:t>
            </a: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 a vyjadřuje zákon zachování energie. Systém může konat práci (-W) jen tehdy, poklesne-li jeho vnitřní energie nebo je – li mu dodáno teplo. V této souvislosti považujeme práci nebo teplo za </a:t>
            </a:r>
            <a:r>
              <a:rPr lang="cs-CZ" altLang="cs-CZ" sz="2800" b="1">
                <a:solidFill>
                  <a:schemeClr val="tx2"/>
                </a:solidFill>
              </a:rPr>
              <a:t>„+“</a:t>
            </a: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 jsou–li do systému dodány, za </a:t>
            </a:r>
            <a:r>
              <a:rPr lang="cs-CZ" altLang="cs-CZ" sz="2800" b="1">
                <a:solidFill>
                  <a:schemeClr val="tx2"/>
                </a:solidFill>
              </a:rPr>
              <a:t>„-“</a:t>
            </a: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, jsou–li systémem vydány. Stroj, který by vykonával mechanickou práci aniž by spotřeboval odpovídající množství jiné formy energie, by byl v rozporu s I. větou termodynamickou a nazývá se </a:t>
            </a:r>
            <a:r>
              <a:rPr lang="cs-CZ" altLang="cs-CZ" sz="2800" b="1" i="1">
                <a:solidFill>
                  <a:schemeClr val="tx2"/>
                </a:solidFill>
                <a:cs typeface="Times New Roman" panose="02020603050405020304" pitchFamily="18" charset="0"/>
              </a:rPr>
              <a:t>perpetum mobile I. druhu</a:t>
            </a: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cs typeface="Times New Roman" panose="02020603050405020304" pitchFamily="18" charset="0"/>
              </a:rPr>
              <a:t>	</a:t>
            </a:r>
            <a:r>
              <a:rPr lang="cs-CZ" altLang="cs-CZ">
                <a:cs typeface="Times New Roman" panose="02020603050405020304" pitchFamily="18" charset="0"/>
              </a:rPr>
              <a:t>	</a:t>
            </a:r>
            <a:r>
              <a:rPr lang="cs-CZ" altLang="cs-CZ"/>
              <a:t> </a:t>
            </a:r>
          </a:p>
        </p:txBody>
      </p:sp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3067050" y="25765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64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693"/>
    </mc:Choice>
    <mc:Fallback>
      <p:transition spd="slow" advTm="32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0"/>
            <a:ext cx="7772400" cy="620713"/>
          </a:xfrm>
        </p:spPr>
        <p:txBody>
          <a:bodyPr/>
          <a:lstStyle/>
          <a:p>
            <a:r>
              <a:rPr lang="cs-CZ" altLang="cs-CZ"/>
              <a:t>Energie J 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525" y="620713"/>
            <a:ext cx="9753600" cy="5334000"/>
          </a:xfrm>
        </p:spPr>
        <p:txBody>
          <a:bodyPr/>
          <a:lstStyle/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Práce je makrofyzikální uspořádaná forma energie ze systému co koná na systém co ji bere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Teplo je mikrofyzikální neuspořádaná forma energie mezi systémy, práce se může převést na jakoukolic formu energie, ale teplo ne tam je část může být na makropráci.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Q= přírůstek U + práce 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Entalpie – za stejného tlaku – A= p . </a:t>
            </a:r>
            <a:r>
              <a:rPr lang="cs-CZ" altLang="cs-CZ" sz="2400" b="1">
                <a:solidFill>
                  <a:schemeClr val="tx2"/>
                </a:solidFill>
                <a:latin typeface="Symbol" panose="05050102010706020507" pitchFamily="18" charset="2"/>
              </a:rPr>
              <a:t>D </a:t>
            </a:r>
            <a:r>
              <a:rPr lang="cs-CZ" altLang="cs-CZ" sz="2400" b="1">
                <a:solidFill>
                  <a:schemeClr val="tx2"/>
                </a:solidFill>
              </a:rPr>
              <a:t>V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H= U+PV izobarické děje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reversibilní a irever. Děje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tzv. degradace energie – její přeměna část na práci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Specifické teplo – kalorimetrická rovnice –energie ke zvýšení teploty o 1 stupeň 1 Kg látky nebo molu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Skupenské teplo spotřeba energie na přeměnu 1 kg či molu při teplotě tání či tuhnutí.</a:t>
            </a:r>
          </a:p>
        </p:txBody>
      </p:sp>
      <p:sp>
        <p:nvSpPr>
          <p:cNvPr id="198661" name="Rectangle 5"/>
          <p:cNvSpPr>
            <a:spLocks noChangeArrowheads="1"/>
          </p:cNvSpPr>
          <p:nvPr/>
        </p:nvSpPr>
        <p:spPr bwMode="auto">
          <a:xfrm>
            <a:off x="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98660" name="Object 4"/>
          <p:cNvGraphicFramePr>
            <a:graphicFrameLocks noChangeAspect="1"/>
          </p:cNvGraphicFramePr>
          <p:nvPr/>
        </p:nvGraphicFramePr>
        <p:xfrm>
          <a:off x="7880350" y="3357563"/>
          <a:ext cx="1368425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7" name="Editor rovnic 3.0" r:id="rId5" imgW="596641" imgH="393529" progId="Equation.3">
                  <p:embed/>
                </p:oleObj>
              </mc:Choice>
              <mc:Fallback>
                <p:oleObj name="Editor rovnic 3.0" r:id="rId5" imgW="596641" imgH="393529" progId="Equation.3">
                  <p:embed/>
                  <p:pic>
                    <p:nvPicPr>
                      <p:cNvPr id="1986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0350" y="3357563"/>
                        <a:ext cx="1368425" cy="8905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96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079"/>
    </mc:Choice>
    <mc:Fallback>
      <p:transition spd="slow" advTm="770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762000"/>
          </a:xfrm>
        </p:spPr>
        <p:txBody>
          <a:bodyPr/>
          <a:lstStyle/>
          <a:p>
            <a:pPr>
              <a:defRPr/>
            </a:pPr>
            <a:r>
              <a:rPr lang="cs-CZ" altLang="cs-CZ" sz="3600" b="1" smtClean="0"/>
              <a:t>Tlak a plíce, intrapleurální prostor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1400" y="990600"/>
            <a:ext cx="6553200" cy="1143000"/>
          </a:xfrm>
        </p:spPr>
        <p:txBody>
          <a:bodyPr/>
          <a:lstStyle/>
          <a:p>
            <a:pPr>
              <a:buFont typeface="Monotype Sorts" pitchFamily="2" charset="2"/>
              <a:buNone/>
              <a:defRPr/>
            </a:pPr>
            <a:r>
              <a:rPr lang="cs-CZ" altLang="cs-CZ" sz="2400" b="1" i="1" smtClean="0">
                <a:solidFill>
                  <a:schemeClr val="tx2"/>
                </a:solidFill>
              </a:rPr>
              <a:t>25000 krát za den dech, 10000 litrů vzduchu.</a:t>
            </a: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400" b="1" i="1" smtClean="0">
                <a:solidFill>
                  <a:schemeClr val="tx2"/>
                </a:solidFill>
              </a:rPr>
              <a:t>Intrapleurální tlak je 5 až 10 mg Hg</a:t>
            </a:r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52400" y="1295400"/>
          <a:ext cx="3352800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Fotografie" r:id="rId5" imgW="3352381" imgH="2629267" progId="MSPhotoEd.3">
                  <p:embed/>
                </p:oleObj>
              </mc:Choice>
              <mc:Fallback>
                <p:oleObj name="Fotografie" r:id="rId5" imgW="3352381" imgH="2629267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295400"/>
                        <a:ext cx="3352800" cy="262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228600" y="4038600"/>
          <a:ext cx="5000625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Fotografie" r:id="rId7" imgW="5001323" imgH="2600000" progId="MSPhotoEd.3">
                  <p:embed/>
                </p:oleObj>
              </mc:Choice>
              <mc:Fallback>
                <p:oleObj name="Fotografie" r:id="rId7" imgW="5001323" imgH="2600000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038600"/>
                        <a:ext cx="5000625" cy="260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5791200" y="4724400"/>
          <a:ext cx="833438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Fotografie" r:id="rId9" imgW="638264" imgH="1457143" progId="MSPhotoEd.3">
                  <p:embed/>
                </p:oleObj>
              </mc:Choice>
              <mc:Fallback>
                <p:oleObj name="Fotografie" r:id="rId9" imgW="638264" imgH="1457143" progId="MSPhotoEd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724400"/>
                        <a:ext cx="833438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6781800" y="4724400"/>
          <a:ext cx="91122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Fotografie" r:id="rId11" imgW="733333" imgH="1533739" progId="MSPhotoEd.3">
                  <p:embed/>
                </p:oleObj>
              </mc:Choice>
              <mc:Fallback>
                <p:oleObj name="Fotografie" r:id="rId11" imgW="733333" imgH="1533739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4724400"/>
                        <a:ext cx="911225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5105400" y="1981200"/>
          <a:ext cx="518160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Fotografie" r:id="rId13" imgW="4285714" imgH="2190476" progId="MSPhotoEd.3">
                  <p:embed/>
                </p:oleObj>
              </mc:Choice>
              <mc:Fallback>
                <p:oleObj name="Fotografie" r:id="rId13" imgW="4285714" imgH="2190476" progId="MSPhotoEd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981200"/>
                        <a:ext cx="5181600" cy="264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7756525" y="4991100"/>
            <a:ext cx="236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800" b="1">
                <a:solidFill>
                  <a:schemeClr val="tx2"/>
                </a:solidFill>
                <a:latin typeface="Times New Roman" panose="02020603050405020304" pitchFamily="18" charset="0"/>
              </a:rPr>
              <a:t>Astma-odpor vzduchu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7772400" y="5410200"/>
            <a:ext cx="2266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 sz="1800" b="1">
                <a:solidFill>
                  <a:schemeClr val="tx2"/>
                </a:solidFill>
                <a:latin typeface="Times New Roman" panose="02020603050405020304" pitchFamily="18" charset="0"/>
              </a:rPr>
              <a:t>Fibrosa plic elasticita</a:t>
            </a:r>
          </a:p>
          <a:p>
            <a:r>
              <a:rPr lang="cs-CZ" altLang="cs-CZ" sz="1800" b="1">
                <a:solidFill>
                  <a:schemeClr val="tx2"/>
                </a:solidFill>
                <a:latin typeface="Times New Roman" panose="02020603050405020304" pitchFamily="18" charset="0"/>
              </a:rPr>
              <a:t>klesá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909"/>
    </mc:Choice>
    <mc:Fallback>
      <p:transition spd="slow" advTm="60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685800"/>
          </a:xfrm>
        </p:spPr>
        <p:txBody>
          <a:bodyPr/>
          <a:lstStyle/>
          <a:p>
            <a:r>
              <a:rPr lang="cs-CZ" altLang="cs-CZ"/>
              <a:t>Energie J </a:t>
            </a:r>
          </a:p>
        </p:txBody>
      </p:sp>
      <p:sp>
        <p:nvSpPr>
          <p:cNvPr id="17305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9753600" cy="3509963"/>
          </a:xfrm>
        </p:spPr>
        <p:txBody>
          <a:bodyPr/>
          <a:lstStyle/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Entalpie – H= U+PV izobarické děje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Volná energie  F – práce využitelná při izotermickém ději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Volná entalpie G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Chemický potenciál 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endParaRPr lang="cs-CZ" altLang="cs-CZ" sz="2400" b="1">
              <a:solidFill>
                <a:schemeClr val="tx2"/>
              </a:solidFill>
            </a:endParaRP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Specifické teplo – kalorimetrická rovnice –energie ke zvýšení teploty o 1 stupeň 1 Kg látky nebo molu</a:t>
            </a:r>
          </a:p>
          <a:p>
            <a:pPr marL="647700" indent="-647700"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Skupenské teplo spotřeba energie na přeměnu 1 kg či molu při teplotě tání či tuhnutí.</a:t>
            </a:r>
          </a:p>
        </p:txBody>
      </p:sp>
      <p:sp>
        <p:nvSpPr>
          <p:cNvPr id="179207" name="Rectangle 1031"/>
          <p:cNvSpPr>
            <a:spLocks noChangeArrowheads="1"/>
          </p:cNvSpPr>
          <p:nvPr/>
        </p:nvSpPr>
        <p:spPr bwMode="auto">
          <a:xfrm>
            <a:off x="0" y="33385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79206" name="Object 1030"/>
          <p:cNvGraphicFramePr>
            <a:graphicFrameLocks noChangeAspect="1"/>
          </p:cNvGraphicFramePr>
          <p:nvPr/>
        </p:nvGraphicFramePr>
        <p:xfrm>
          <a:off x="8096250" y="1196975"/>
          <a:ext cx="180022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1" name="Editor rovnic 3.0" r:id="rId5" imgW="748975" imgH="177723" progId="Equation.3">
                  <p:embed/>
                </p:oleObj>
              </mc:Choice>
              <mc:Fallback>
                <p:oleObj name="Editor rovnic 3.0" r:id="rId5" imgW="748975" imgH="177723" progId="Equation.3">
                  <p:embed/>
                  <p:pic>
                    <p:nvPicPr>
                      <p:cNvPr id="179206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250" y="1196975"/>
                        <a:ext cx="1800225" cy="4333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09" name="Rectangle 1033"/>
          <p:cNvSpPr>
            <a:spLocks noChangeArrowheads="1"/>
          </p:cNvSpPr>
          <p:nvPr/>
        </p:nvSpPr>
        <p:spPr bwMode="auto">
          <a:xfrm>
            <a:off x="0" y="33385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79208" name="Object 1032"/>
          <p:cNvGraphicFramePr>
            <a:graphicFrameLocks noChangeAspect="1"/>
          </p:cNvGraphicFramePr>
          <p:nvPr/>
        </p:nvGraphicFramePr>
        <p:xfrm>
          <a:off x="8096250" y="1700213"/>
          <a:ext cx="1944688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2" name="Editor rovnic 3.0" r:id="rId7" imgW="761669" imgH="177723" progId="Equation.3">
                  <p:embed/>
                </p:oleObj>
              </mc:Choice>
              <mc:Fallback>
                <p:oleObj name="Editor rovnic 3.0" r:id="rId7" imgW="761669" imgH="177723" progId="Equation.3">
                  <p:embed/>
                  <p:pic>
                    <p:nvPicPr>
                      <p:cNvPr id="179208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250" y="1700213"/>
                        <a:ext cx="1944688" cy="4619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12" name="Rectangle 1036"/>
          <p:cNvSpPr>
            <a:spLocks noChangeArrowheads="1"/>
          </p:cNvSpPr>
          <p:nvPr/>
        </p:nvSpPr>
        <p:spPr bwMode="auto">
          <a:xfrm>
            <a:off x="0" y="33004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graphicFrame>
        <p:nvGraphicFramePr>
          <p:cNvPr id="179211" name="Object 1035"/>
          <p:cNvGraphicFramePr>
            <a:graphicFrameLocks noChangeAspect="1"/>
          </p:cNvGraphicFramePr>
          <p:nvPr/>
        </p:nvGraphicFramePr>
        <p:xfrm>
          <a:off x="7591425" y="2276475"/>
          <a:ext cx="2447925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3" name="Editor rovnic 3.0" r:id="rId9" imgW="1345616" imgH="253890" progId="Equation.3">
                  <p:embed/>
                </p:oleObj>
              </mc:Choice>
              <mc:Fallback>
                <p:oleObj name="Editor rovnic 3.0" r:id="rId9" imgW="1345616" imgH="253890" progId="Equation.3">
                  <p:embed/>
                  <p:pic>
                    <p:nvPicPr>
                      <p:cNvPr id="179211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1425" y="2276475"/>
                        <a:ext cx="2447925" cy="4683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9213" name="Rectangle 1037"/>
          <p:cNvSpPr>
            <a:spLocks noChangeArrowheads="1"/>
          </p:cNvSpPr>
          <p:nvPr/>
        </p:nvSpPr>
        <p:spPr bwMode="auto">
          <a:xfrm>
            <a:off x="174625" y="4797425"/>
            <a:ext cx="9753600" cy="129698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647700" indent="-647700"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defRPr>
            </a:lvl1pPr>
            <a:lvl2pPr marL="1060450" indent="-571500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defRPr>
            </a:lvl2pPr>
            <a:lvl3pPr marL="1455738" indent="-476250" defTabSz="979488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defRPr>
            </a:lvl3pPr>
            <a:lvl4pPr marL="1868488" indent="-400050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defRPr>
            </a:lvl4pPr>
            <a:lvl5pPr marL="2360613" indent="-400050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defRPr>
            </a:lvl5pPr>
            <a:lvl6pPr marL="2817813" indent="-400050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defRPr>
            </a:lvl6pPr>
            <a:lvl7pPr marL="3275013" indent="-400050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defRPr>
            </a:lvl7pPr>
            <a:lvl8pPr marL="3732213" indent="-400050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defRPr>
            </a:lvl8pPr>
            <a:lvl9pPr marL="4189413" indent="-400050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3600" b="1">
                <a:solidFill>
                  <a:schemeClr val="hlink"/>
                </a:solidFill>
              </a:rPr>
              <a:t>Tělo: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3200" b="1">
                <a:solidFill>
                  <a:schemeClr val="hlink"/>
                </a:solidFill>
              </a:rPr>
              <a:t>1.záření 2.prouděním 3.vedením 4 vypařováním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67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205"/>
    </mc:Choice>
    <mc:Fallback>
      <p:transition spd="slow" advTm="1962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685800"/>
          </a:xfrm>
        </p:spPr>
        <p:txBody>
          <a:bodyPr/>
          <a:lstStyle/>
          <a:p>
            <a:r>
              <a:rPr lang="cs-CZ" altLang="cs-CZ" sz="3600" b="1"/>
              <a:t>Termodynamika</a:t>
            </a:r>
          </a:p>
        </p:txBody>
      </p:sp>
      <p:sp>
        <p:nvSpPr>
          <p:cNvPr id="17920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9296400" cy="5334000"/>
          </a:xfrm>
        </p:spPr>
        <p:txBody>
          <a:bodyPr/>
          <a:lstStyle/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Teploměry: jednotka SI základní jednotka </a:t>
            </a:r>
            <a:r>
              <a:rPr lang="cs-CZ" altLang="cs-CZ" sz="2800" b="1" u="sng">
                <a:solidFill>
                  <a:schemeClr val="tx2"/>
                </a:solidFill>
              </a:rPr>
              <a:t>kelvin 1 K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K měření délková objemová roztažnost – délková objemová, el. odporu, svítivost.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Termoregulace, - silová zařízení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Sterilizace autoklávy, kalorimetrie.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Léčebné užití tepla</a:t>
            </a:r>
            <a:r>
              <a:rPr lang="cs-CZ" altLang="cs-CZ">
                <a:solidFill>
                  <a:schemeClr val="tx2"/>
                </a:solidFill>
              </a:rPr>
              <a:t> – </a:t>
            </a:r>
            <a:r>
              <a:rPr lang="cs-CZ" altLang="cs-CZ" sz="2400">
                <a:solidFill>
                  <a:schemeClr val="tx2"/>
                </a:solidFill>
              </a:rPr>
              <a:t>solux infračervené el.mg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Ultrafialové, diatermie, hypertermie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Termodynamické pojmy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 – energie, - celková vnitřní + práce, entalpie, entropie, chemický potenciál, volná energie entalpie, </a:t>
            </a:r>
            <a:r>
              <a:rPr lang="cs-CZ" altLang="cs-CZ" sz="2800" b="1" i="1">
                <a:solidFill>
                  <a:schemeClr val="tx2"/>
                </a:solidFill>
              </a:rPr>
              <a:t>učebnice střední školy.</a:t>
            </a:r>
            <a:r>
              <a:rPr lang="cs-CZ" altLang="cs-CZ" sz="2800" i="1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cs-CZ" altLang="cs-CZ" sz="2400" i="1">
              <a:solidFill>
                <a:schemeClr val="tx2"/>
              </a:solidFill>
            </a:endParaRPr>
          </a:p>
        </p:txBody>
      </p:sp>
      <p:sp>
        <p:nvSpPr>
          <p:cNvPr id="179204" name="Rectangle 1028"/>
          <p:cNvSpPr>
            <a:spLocks noChangeArrowheads="1"/>
          </p:cNvSpPr>
          <p:nvPr/>
        </p:nvSpPr>
        <p:spPr bwMode="auto">
          <a:xfrm>
            <a:off x="3067050" y="25765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pic>
        <p:nvPicPr>
          <p:cNvPr id="179205" name="Picture 1029" descr="79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" r="26462"/>
          <a:stretch>
            <a:fillRect/>
          </a:stretch>
        </p:blipFill>
        <p:spPr bwMode="auto">
          <a:xfrm>
            <a:off x="7159625" y="1916113"/>
            <a:ext cx="2971800" cy="287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207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788"/>
    </mc:Choice>
    <mc:Fallback>
      <p:transition spd="slow" advTm="1427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9372600" cy="1219200"/>
          </a:xfrm>
        </p:spPr>
        <p:txBody>
          <a:bodyPr/>
          <a:lstStyle/>
          <a:p>
            <a:r>
              <a:rPr lang="cs-CZ" altLang="cs-CZ" sz="4400" b="1" u="sng"/>
              <a:t>Fyzikální veličiny v klinické praxi</a:t>
            </a:r>
          </a:p>
        </p:txBody>
      </p:sp>
      <p:sp>
        <p:nvSpPr>
          <p:cNvPr id="17510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57300" y="1524000"/>
            <a:ext cx="7772400" cy="4648200"/>
          </a:xfrm>
        </p:spPr>
        <p:txBody>
          <a:bodyPr/>
          <a:lstStyle/>
          <a:p>
            <a:r>
              <a:rPr lang="cs-CZ" altLang="cs-CZ" b="1" i="1">
                <a:solidFill>
                  <a:schemeClr val="tx2"/>
                </a:solidFill>
              </a:rPr>
              <a:t>Tlak v těle </a:t>
            </a:r>
            <a:endParaRPr lang="cs-CZ" altLang="cs-CZ" b="1" i="1">
              <a:solidFill>
                <a:schemeClr val="tx2"/>
              </a:solidFill>
              <a:ea typeface="Arial Unicode MS" pitchFamily="34" charset="-128"/>
            </a:endParaRPr>
          </a:p>
          <a:p>
            <a:r>
              <a:rPr lang="cs-CZ" altLang="cs-CZ" b="1" i="1">
                <a:solidFill>
                  <a:schemeClr val="tx2"/>
                </a:solidFill>
              </a:rPr>
              <a:t>Krev jako tekutina</a:t>
            </a:r>
          </a:p>
          <a:p>
            <a:r>
              <a:rPr lang="cs-CZ" altLang="cs-CZ" sz="3200" b="1" i="1">
                <a:solidFill>
                  <a:schemeClr val="tx2"/>
                </a:solidFill>
              </a:rPr>
              <a:t>Akční potenciály práce srdce</a:t>
            </a:r>
          </a:p>
          <a:p>
            <a:r>
              <a:rPr lang="cs-CZ" altLang="cs-CZ" sz="3200" b="1" i="1">
                <a:solidFill>
                  <a:schemeClr val="tx2"/>
                </a:solidFill>
              </a:rPr>
              <a:t>Osmotický tlak</a:t>
            </a:r>
          </a:p>
          <a:p>
            <a:r>
              <a:rPr lang="cs-CZ" altLang="cs-CZ" sz="3200" b="1" i="1">
                <a:solidFill>
                  <a:schemeClr val="tx2"/>
                </a:solidFill>
              </a:rPr>
              <a:t>Termodynamika</a:t>
            </a:r>
          </a:p>
          <a:p>
            <a:pPr>
              <a:buSzPct val="180000"/>
              <a:buFont typeface="Wingdings 2" panose="05020102010507070707" pitchFamily="18" charset="2"/>
              <a:buChar char="E"/>
            </a:pPr>
            <a:r>
              <a:rPr lang="cs-CZ" altLang="cs-CZ" sz="4000" b="1">
                <a:solidFill>
                  <a:schemeClr val="hlink"/>
                </a:solidFill>
              </a:rPr>
              <a:t>Proudění krve</a:t>
            </a:r>
          </a:p>
          <a:p>
            <a:r>
              <a:rPr lang="cs-CZ" altLang="cs-CZ" b="1" i="1">
                <a:solidFill>
                  <a:schemeClr val="tx2"/>
                </a:solidFill>
              </a:rPr>
              <a:t>Plyny k tekutinách</a:t>
            </a:r>
            <a:endParaRPr lang="cs-CZ" altLang="cs-CZ"/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093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83"/>
    </mc:Choice>
    <mc:Fallback>
      <p:transition spd="slow" advTm="52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4800600" cy="2819400"/>
          </a:xfrm>
        </p:spPr>
        <p:txBody>
          <a:bodyPr/>
          <a:lstStyle/>
          <a:p>
            <a:r>
              <a:rPr lang="cs-CZ" altLang="cs-CZ" sz="3600" b="1"/>
              <a:t>Periferní srdce žilní systém, chlopně a tepová vlna, tepna těsně u žíly</a:t>
            </a:r>
          </a:p>
        </p:txBody>
      </p:sp>
      <p:pic>
        <p:nvPicPr>
          <p:cNvPr id="157700" name="Picture 4" descr="CF018__muscle_pu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49"/>
          <a:stretch>
            <a:fillRect/>
          </a:stretch>
        </p:blipFill>
        <p:spPr bwMode="auto">
          <a:xfrm>
            <a:off x="5334000" y="0"/>
            <a:ext cx="4057650" cy="298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701" name="Picture 5" descr="H006_parabolic_flow_profi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3"/>
          <a:stretch>
            <a:fillRect/>
          </a:stretch>
        </p:blipFill>
        <p:spPr bwMode="auto">
          <a:xfrm>
            <a:off x="0" y="4267200"/>
            <a:ext cx="3962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702" name="Picture 6" descr="H007_turbulenc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267200"/>
            <a:ext cx="6172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295400" y="3048000"/>
            <a:ext cx="7734300" cy="838200"/>
          </a:xfrm>
          <a:noFill/>
          <a:ln/>
        </p:spPr>
        <p:txBody>
          <a:bodyPr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 b="1">
                <a:solidFill>
                  <a:schemeClr val="tx2"/>
                </a:solidFill>
              </a:rPr>
              <a:t>Proudění tekutin – laminární turbulentní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33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177"/>
    </mc:Choice>
    <mc:Fallback>
      <p:transition spd="slow" advTm="1721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7543800" cy="1143000"/>
          </a:xfrm>
        </p:spPr>
        <p:txBody>
          <a:bodyPr/>
          <a:lstStyle/>
          <a:p>
            <a:r>
              <a:rPr lang="cs-CZ" altLang="cs-CZ" sz="3600" b="1"/>
              <a:t>Typy proudění </a:t>
            </a:r>
            <a:br>
              <a:rPr lang="cs-CZ" altLang="cs-CZ" sz="3600" b="1"/>
            </a:br>
            <a:r>
              <a:rPr lang="cs-CZ" altLang="cs-CZ" sz="2800" i="1"/>
              <a:t>ideální kapalinaviskozita 0, realná,</a:t>
            </a:r>
            <a:r>
              <a:rPr lang="cs-CZ" altLang="cs-CZ" sz="3600" b="1"/>
              <a:t> </a:t>
            </a:r>
          </a:p>
        </p:txBody>
      </p:sp>
      <p:pic>
        <p:nvPicPr>
          <p:cNvPr id="169988" name="Picture 1028" descr="H006_parabolic_flow_profi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13"/>
          <a:stretch>
            <a:fillRect/>
          </a:stretch>
        </p:blipFill>
        <p:spPr bwMode="auto">
          <a:xfrm>
            <a:off x="0" y="4267200"/>
            <a:ext cx="3962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989" name="Picture 1029" descr="H007_turbulenc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267200"/>
            <a:ext cx="6172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90" name="Rectangle 1030"/>
          <p:cNvSpPr>
            <a:spLocks noGrp="1" noChangeArrowheads="1"/>
          </p:cNvSpPr>
          <p:nvPr>
            <p:ph type="body" idx="1"/>
          </p:nvPr>
        </p:nvSpPr>
        <p:spPr>
          <a:xfrm>
            <a:off x="914400" y="1371600"/>
            <a:ext cx="8763000" cy="2819400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 b="1">
                <a:solidFill>
                  <a:schemeClr val="tx2"/>
                </a:solidFill>
              </a:rPr>
              <a:t>Reynoldovo číslo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3200" b="1">
                <a:solidFill>
                  <a:schemeClr val="tx2"/>
                </a:solidFill>
              </a:rPr>
              <a:t>R= </a:t>
            </a:r>
            <a:r>
              <a:rPr lang="cs-CZ" altLang="cs-CZ" sz="3200" b="1" i="1">
                <a:solidFill>
                  <a:schemeClr val="tx2"/>
                </a:solidFill>
              </a:rPr>
              <a:t>rychlost</a:t>
            </a:r>
            <a:r>
              <a:rPr lang="cs-CZ" altLang="cs-CZ" sz="3200" b="1" i="1">
                <a:solidFill>
                  <a:schemeClr val="hlink"/>
                </a:solidFill>
              </a:rPr>
              <a:t>x</a:t>
            </a:r>
            <a:r>
              <a:rPr lang="cs-CZ" altLang="cs-CZ" sz="3200" b="1" i="1">
                <a:solidFill>
                  <a:schemeClr val="tx2"/>
                </a:solidFill>
              </a:rPr>
              <a:t>poloměr</a:t>
            </a:r>
            <a:r>
              <a:rPr lang="cs-CZ" altLang="cs-CZ" sz="3200" b="1" i="1">
                <a:solidFill>
                  <a:schemeClr val="hlink"/>
                </a:solidFill>
              </a:rPr>
              <a:t>x</a:t>
            </a:r>
            <a:r>
              <a:rPr lang="cs-CZ" altLang="cs-CZ" sz="3200" b="1" i="1">
                <a:solidFill>
                  <a:schemeClr val="tx2"/>
                </a:solidFill>
              </a:rPr>
              <a:t>hustota</a:t>
            </a:r>
            <a:r>
              <a:rPr lang="cs-CZ" altLang="cs-CZ" sz="3200" b="1" i="1">
                <a:solidFill>
                  <a:schemeClr val="hlink"/>
                </a:solidFill>
              </a:rPr>
              <a:t>/</a:t>
            </a:r>
            <a:r>
              <a:rPr lang="cs-CZ" altLang="cs-CZ" sz="3200" b="1" i="1">
                <a:solidFill>
                  <a:schemeClr val="tx2"/>
                </a:solidFill>
              </a:rPr>
              <a:t>viskozita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tx2"/>
                </a:solidFill>
              </a:rPr>
              <a:t>Rychlost m/s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tx2"/>
                </a:solidFill>
              </a:rPr>
              <a:t>Poloměr m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tx2"/>
                </a:solidFill>
              </a:rPr>
              <a:t>Hustota kg/m</a:t>
            </a:r>
            <a:r>
              <a:rPr lang="cs-CZ" altLang="cs-CZ" sz="2000" b="1" baseline="30000">
                <a:solidFill>
                  <a:schemeClr val="tx2"/>
                </a:solidFill>
              </a:rPr>
              <a:t>3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solidFill>
                  <a:schemeClr val="tx2"/>
                </a:solidFill>
              </a:rPr>
              <a:t>Viskozita Ns/m</a:t>
            </a:r>
            <a:r>
              <a:rPr lang="cs-CZ" altLang="cs-CZ" sz="2000" b="1" baseline="30000">
                <a:solidFill>
                  <a:schemeClr val="tx2"/>
                </a:solidFill>
              </a:rPr>
              <a:t>2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Do 100 stacionární do 1000 je laminární a nad 1000 turbulence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87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319"/>
    </mc:Choice>
    <mc:Fallback>
      <p:transition spd="slow" advTm="43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906000" cy="838200"/>
          </a:xfrm>
        </p:spPr>
        <p:txBody>
          <a:bodyPr/>
          <a:lstStyle/>
          <a:p>
            <a:r>
              <a:rPr lang="cs-CZ" altLang="cs-CZ" sz="3600" b="1"/>
              <a:t>Proudění – rovnice: kontinuity a Bernoulliho </a:t>
            </a:r>
          </a:p>
        </p:txBody>
      </p:sp>
      <p:sp>
        <p:nvSpPr>
          <p:cNvPr id="168966" name="Rectangle 1030"/>
          <p:cNvSpPr>
            <a:spLocks noGrp="1" noChangeArrowheads="1"/>
          </p:cNvSpPr>
          <p:nvPr>
            <p:ph type="body" idx="1"/>
          </p:nvPr>
        </p:nvSpPr>
        <p:spPr>
          <a:xfrm>
            <a:off x="228600" y="2209800"/>
            <a:ext cx="9753600" cy="4495800"/>
          </a:xfrm>
          <a:noFill/>
          <a:ln/>
        </p:spPr>
        <p:txBody>
          <a:bodyPr/>
          <a:lstStyle/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rovnice kontinuity:průřezem S1 i S2 proteče za stejný časový interval tekutina o stejné hmotnosti</a:t>
            </a: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 pro nestlačitelné kapaliny pak platí:</a:t>
            </a: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 </a:t>
            </a:r>
            <a:endParaRPr lang="cs-CZ" altLang="cs-CZ" sz="2400" b="1">
              <a:solidFill>
                <a:schemeClr val="tx2"/>
              </a:solidFill>
            </a:endParaRP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 b="1">
                <a:solidFill>
                  <a:schemeClr val="tx2"/>
                </a:solidFill>
                <a:cs typeface="Times New Roman" panose="02020603050405020304" pitchFamily="18" charset="0"/>
              </a:rPr>
              <a:t>při proudění plat</a:t>
            </a:r>
            <a:r>
              <a:rPr lang="cs-CZ" altLang="cs-CZ" sz="2200" b="1">
                <a:solidFill>
                  <a:schemeClr val="tx2"/>
                </a:solidFill>
              </a:rPr>
              <a:t>í</a:t>
            </a:r>
            <a:r>
              <a:rPr lang="cs-CZ" altLang="cs-CZ" sz="2200" b="1">
                <a:solidFill>
                  <a:schemeClr val="tx2"/>
                </a:solidFill>
                <a:cs typeface="Times New Roman" panose="02020603050405020304" pitchFamily="18" charset="0"/>
              </a:rPr>
              <a:t> zákon zachování mechanické energie</a:t>
            </a:r>
          </a:p>
          <a:p>
            <a:pPr marL="0" indent="0" algn="just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200" b="1">
                <a:solidFill>
                  <a:schemeClr val="tx2"/>
                </a:solidFill>
                <a:cs typeface="Times New Roman" panose="02020603050405020304" pitchFamily="18" charset="0"/>
              </a:rPr>
              <a:t>z rovnice kontinuity vyplývá, že tekutina má v S2 větší rychlost než v S1 </a:t>
            </a:r>
            <a:r>
              <a:rPr lang="cs-CZ" altLang="cs-CZ" sz="2200" b="1">
                <a:solidFill>
                  <a:schemeClr val="tx2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</a:t>
            </a:r>
            <a:r>
              <a:rPr lang="cs-CZ" altLang="cs-CZ" sz="2200" b="1">
                <a:solidFill>
                  <a:schemeClr val="tx2"/>
                </a:solidFill>
                <a:cs typeface="Times New Roman" panose="02020603050405020304" pitchFamily="18" charset="0"/>
              </a:rPr>
              <a:t> tekutina má v S2 větší kinetickou energii než v S1 </a:t>
            </a:r>
            <a:r>
              <a:rPr lang="cs-CZ" altLang="cs-CZ" sz="2200" b="1">
                <a:solidFill>
                  <a:schemeClr val="tx2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Þ</a:t>
            </a:r>
            <a:r>
              <a:rPr lang="cs-CZ" altLang="cs-CZ" sz="2200" b="1">
                <a:solidFill>
                  <a:schemeClr val="tx2"/>
                </a:solidFill>
                <a:cs typeface="Times New Roman" panose="02020603050405020304" pitchFamily="18" charset="0"/>
              </a:rPr>
              <a:t> při zvýšení kinetické energie se musí snížit tlaková potenciální energie Ep=W=p</a:t>
            </a:r>
            <a:r>
              <a:rPr lang="cs-CZ" altLang="cs-CZ" sz="2200" b="1">
                <a:solidFill>
                  <a:schemeClr val="tx2"/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×D</a:t>
            </a:r>
            <a:r>
              <a:rPr lang="cs-CZ" altLang="cs-CZ" sz="2200" b="1">
                <a:solidFill>
                  <a:schemeClr val="tx2"/>
                </a:solidFill>
                <a:cs typeface="Times New Roman" panose="02020603050405020304" pitchFamily="18" charset="0"/>
              </a:rPr>
              <a:t>V</a:t>
            </a:r>
            <a:r>
              <a:rPr lang="cs-CZ" altLang="cs-CZ" sz="2000" b="1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  <a:endParaRPr lang="cs-CZ" altLang="cs-CZ" sz="2000" b="1">
              <a:solidFill>
                <a:schemeClr val="tx2"/>
              </a:solidFill>
            </a:endParaRPr>
          </a:p>
          <a:p>
            <a:pPr marL="0" indent="0">
              <a:spcBef>
                <a:spcPct val="0"/>
              </a:spcBef>
              <a:buClrTx/>
              <a:buSzTx/>
              <a:buFontTx/>
              <a:buNone/>
            </a:pPr>
            <a:endParaRPr lang="cs-CZ" altLang="cs-CZ" sz="2000" b="1">
              <a:solidFill>
                <a:schemeClr val="tx2"/>
              </a:solidFill>
            </a:endParaRPr>
          </a:p>
        </p:txBody>
      </p:sp>
      <p:pic>
        <p:nvPicPr>
          <p:cNvPr id="168967" name="Picture 1031" descr="H007_flow-velocit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" t="4457" r="6274" b="62221"/>
          <a:stretch>
            <a:fillRect/>
          </a:stretch>
        </p:blipFill>
        <p:spPr bwMode="auto">
          <a:xfrm>
            <a:off x="152400" y="685800"/>
            <a:ext cx="4648200" cy="160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8969" name="Object 1033"/>
          <p:cNvGraphicFramePr>
            <a:graphicFrameLocks noChangeAspect="1"/>
          </p:cNvGraphicFramePr>
          <p:nvPr/>
        </p:nvGraphicFramePr>
        <p:xfrm>
          <a:off x="1981200" y="5334000"/>
          <a:ext cx="627380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0" name="Rovnice" r:id="rId6" imgW="2260440" imgH="393480" progId="Equation.3">
                  <p:embed/>
                </p:oleObj>
              </mc:Choice>
              <mc:Fallback>
                <p:oleObj name="Rovnice" r:id="rId6" imgW="2260440" imgH="393480" progId="Equation.3">
                  <p:embed/>
                  <p:pic>
                    <p:nvPicPr>
                      <p:cNvPr id="168969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334000"/>
                        <a:ext cx="6273800" cy="10922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71" name="Rectangle 1035"/>
          <p:cNvSpPr>
            <a:spLocks noChangeArrowheads="1"/>
          </p:cNvSpPr>
          <p:nvPr/>
        </p:nvSpPr>
        <p:spPr bwMode="auto">
          <a:xfrm>
            <a:off x="3386138" y="30241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68970" name="Object 1034"/>
          <p:cNvGraphicFramePr>
            <a:graphicFrameLocks noChangeAspect="1"/>
          </p:cNvGraphicFramePr>
          <p:nvPr/>
        </p:nvGraphicFramePr>
        <p:xfrm>
          <a:off x="5486400" y="2743200"/>
          <a:ext cx="3733800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1" r:id="rId8" imgW="1409088" imgH="304668" progId="Equation.3">
                  <p:embed/>
                </p:oleObj>
              </mc:Choice>
              <mc:Fallback>
                <p:oleObj r:id="rId8" imgW="1409088" imgH="304668" progId="Equation.3">
                  <p:embed/>
                  <p:pic>
                    <p:nvPicPr>
                      <p:cNvPr id="16897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743200"/>
                        <a:ext cx="3733800" cy="8604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2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957"/>
    </mc:Choice>
    <mc:Fallback>
      <p:transition spd="slow" advTm="128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19400"/>
            <a:ext cx="9067800" cy="685800"/>
          </a:xfrm>
        </p:spPr>
        <p:txBody>
          <a:bodyPr/>
          <a:lstStyle/>
          <a:p>
            <a:r>
              <a:rPr lang="cs-CZ" altLang="cs-CZ" sz="3200" b="1">
                <a:cs typeface="Times New Roman" panose="02020603050405020304" pitchFamily="18" charset="0"/>
              </a:rPr>
              <a:t>PROUDĚNÍ SKUTEČNÉ (REÁLNÉ) KAPALINY</a:t>
            </a:r>
            <a:r>
              <a:rPr lang="cs-CZ" altLang="cs-CZ"/>
              <a:t>  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9296400" cy="2286000"/>
          </a:xfrm>
        </p:spPr>
        <p:txBody>
          <a:bodyPr/>
          <a:lstStyle/>
          <a:p>
            <a:pPr algn="just"/>
            <a:r>
              <a:rPr lang="cs-CZ" altLang="cs-CZ" sz="2200" b="1">
                <a:solidFill>
                  <a:schemeClr val="tx2"/>
                </a:solidFill>
                <a:cs typeface="Times New Roman" panose="02020603050405020304" pitchFamily="18" charset="0"/>
              </a:rPr>
              <a:t>hydrodynamický paradoxon - z Bernoulliho rovnice plyne, že v místě s vyšší rychlosti má kapalina nižší tlak </a:t>
            </a:r>
            <a:endParaRPr lang="cs-CZ" altLang="cs-CZ" sz="2200" b="1">
              <a:solidFill>
                <a:schemeClr val="tx2"/>
              </a:solidFill>
            </a:endParaRPr>
          </a:p>
          <a:p>
            <a:pPr algn="just"/>
            <a:r>
              <a:rPr lang="cs-CZ" altLang="cs-CZ" sz="2200" b="1">
                <a:solidFill>
                  <a:schemeClr val="tx2"/>
                </a:solidFill>
                <a:cs typeface="Times New Roman" panose="02020603050405020304" pitchFamily="18" charset="0"/>
              </a:rPr>
              <a:t>při velkém zúžení trubice může tlak klesnout pod hodnotu atmosférického tlaku a do trubice je nasáván vzduch</a:t>
            </a:r>
            <a:r>
              <a:rPr lang="cs-CZ" altLang="cs-CZ" sz="2200" b="1">
                <a:solidFill>
                  <a:schemeClr val="tx2"/>
                </a:solidFill>
              </a:rPr>
              <a:t>.</a:t>
            </a:r>
          </a:p>
          <a:p>
            <a:r>
              <a:rPr lang="cs-CZ" altLang="cs-CZ" sz="1800" b="1">
                <a:solidFill>
                  <a:schemeClr val="tx2"/>
                </a:solidFill>
                <a:cs typeface="Times New Roman" panose="02020603050405020304" pitchFamily="18" charset="0"/>
              </a:rPr>
              <a:t>využití u rozprašovačů, vodních vývěv, karburátoru,... </a:t>
            </a:r>
            <a:r>
              <a:rPr lang="cs-CZ" altLang="cs-CZ" sz="1800" b="1">
                <a:solidFill>
                  <a:schemeClr val="tx2"/>
                </a:solidFill>
              </a:rPr>
              <a:t>v</a:t>
            </a:r>
            <a:r>
              <a:rPr lang="cs-CZ" altLang="cs-CZ" sz="1800" b="1">
                <a:solidFill>
                  <a:schemeClr val="tx2"/>
                </a:solidFill>
                <a:cs typeface="Times New Roman" panose="02020603050405020304" pitchFamily="18" charset="0"/>
              </a:rPr>
              <a:t>yužití hydrodynamickéh</a:t>
            </a:r>
            <a:r>
              <a:rPr lang="cs-CZ" altLang="cs-CZ" sz="1800" b="1">
                <a:solidFill>
                  <a:schemeClr val="tx2"/>
                </a:solidFill>
              </a:rPr>
              <a:t>o pa</a:t>
            </a:r>
            <a:r>
              <a:rPr lang="cs-CZ" altLang="cs-CZ" sz="1800" b="1">
                <a:solidFill>
                  <a:schemeClr val="tx2"/>
                </a:solidFill>
                <a:cs typeface="Times New Roman" panose="02020603050405020304" pitchFamily="18" charset="0"/>
              </a:rPr>
              <a:t>radoxonu a bernoulliho</a:t>
            </a:r>
            <a:r>
              <a:rPr lang="cs-CZ" altLang="cs-CZ" sz="1800" b="1">
                <a:solidFill>
                  <a:schemeClr val="tx2"/>
                </a:solidFill>
              </a:rPr>
              <a:t> r</a:t>
            </a:r>
            <a:r>
              <a:rPr lang="cs-CZ" altLang="cs-CZ" sz="1800" b="1">
                <a:solidFill>
                  <a:schemeClr val="tx2"/>
                </a:solidFill>
                <a:cs typeface="Times New Roman" panose="02020603050405020304" pitchFamily="18" charset="0"/>
              </a:rPr>
              <a:t>ovnice: </a:t>
            </a:r>
            <a:r>
              <a:rPr lang="cs-CZ" altLang="cs-CZ" sz="1800" b="1">
                <a:solidFill>
                  <a:schemeClr val="tx2"/>
                </a:solidFill>
              </a:rPr>
              <a:t> </a:t>
            </a:r>
            <a:r>
              <a:rPr lang="cs-CZ" altLang="cs-CZ" sz="1800" b="1">
                <a:solidFill>
                  <a:schemeClr val="tx2"/>
                </a:solidFill>
                <a:cs typeface="Times New Roman" panose="02020603050405020304" pitchFamily="18" charset="0"/>
              </a:rPr>
              <a:t>rozprašovač</a:t>
            </a:r>
            <a:r>
              <a:rPr lang="cs-CZ" altLang="cs-CZ" sz="1800" b="1">
                <a:solidFill>
                  <a:schemeClr val="tx2"/>
                </a:solidFill>
              </a:rPr>
              <a:t>, </a:t>
            </a:r>
            <a:r>
              <a:rPr lang="cs-CZ" altLang="cs-CZ" sz="1800" b="1">
                <a:solidFill>
                  <a:schemeClr val="tx2"/>
                </a:solidFill>
                <a:cs typeface="Times New Roman" panose="02020603050405020304" pitchFamily="18" charset="0"/>
              </a:rPr>
              <a:t>vodní vývěva</a:t>
            </a:r>
            <a:r>
              <a:rPr lang="cs-CZ" altLang="cs-CZ" sz="1800" b="1">
                <a:solidFill>
                  <a:schemeClr val="tx2"/>
                </a:solidFill>
              </a:rPr>
              <a:t>, karburátor…..</a:t>
            </a:r>
          </a:p>
        </p:txBody>
      </p:sp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1409700" y="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cs-CZ" altLang="cs-CZ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PROUDĚNÍ IDEÁLNÍCH TEKUTIN</a:t>
            </a:r>
            <a:r>
              <a:rPr lang="cs-CZ" altLang="cs-CZ"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158725" name="Rectangle 5"/>
          <p:cNvSpPr>
            <a:spLocks noChangeArrowheads="1"/>
          </p:cNvSpPr>
          <p:nvPr/>
        </p:nvSpPr>
        <p:spPr bwMode="auto">
          <a:xfrm>
            <a:off x="762000" y="3733800"/>
            <a:ext cx="8305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366713" indent="-366713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96925" indent="-307975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23963" indent="-244475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46063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5038" indent="-244475" defTabSz="97948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22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194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766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38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cs-CZ" altLang="cs-CZ" sz="2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cs-CZ" altLang="cs-CZ" sz="2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síly, které brzdí pohyb kapaliny - původ ve vzájemném silovém působení částic kapaliny - síly vnitřního tření</a:t>
            </a:r>
            <a:r>
              <a:rPr lang="cs-CZ" altLang="cs-CZ" sz="2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cs-CZ" altLang="cs-CZ" sz="2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způsobují přeměnu části kinetické energie kapaliny na její vnitřní energii</a:t>
            </a:r>
            <a:r>
              <a:rPr lang="cs-CZ" altLang="cs-CZ" sz="2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cs-CZ" altLang="cs-CZ" sz="2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kapalina proudí v trubici různými rychlostmi</a:t>
            </a:r>
            <a:r>
              <a:rPr lang="cs-CZ" altLang="cs-CZ" sz="2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cs-CZ" altLang="cs-CZ" sz="2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 laminární proudění - při ustáleném proudění a malých rychlostech turbolentní proudění - větší část mechanické energie proudící kapaliny se přeměňuje na vnitřní energii kapaliny</a:t>
            </a:r>
            <a:endParaRPr lang="cs-CZ" altLang="cs-CZ" sz="2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29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08"/>
    </mc:Choice>
    <mc:Fallback>
      <p:transition spd="slow" advTm="74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4495800" cy="1981200"/>
          </a:xfrm>
        </p:spPr>
        <p:txBody>
          <a:bodyPr/>
          <a:lstStyle/>
          <a:p>
            <a:r>
              <a:rPr lang="cs-CZ" altLang="cs-CZ" sz="3200" b="1"/>
              <a:t>Pohyb tekutiny v kapiláře,</a:t>
            </a:r>
            <a:br>
              <a:rPr lang="cs-CZ" altLang="cs-CZ" sz="3200" b="1"/>
            </a:br>
            <a:r>
              <a:rPr lang="cs-CZ" altLang="cs-CZ" sz="3200" b="1"/>
              <a:t>zjednodušeně pro dvě veličiny</a:t>
            </a:r>
            <a:r>
              <a:rPr lang="cs-CZ" altLang="cs-CZ" sz="3200"/>
              <a:t> </a:t>
            </a:r>
          </a:p>
        </p:txBody>
      </p:sp>
      <p:pic>
        <p:nvPicPr>
          <p:cNvPr id="159748" name="Picture 4" descr="M010_ede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" t="3500" r="3871" b="30003"/>
          <a:stretch>
            <a:fillRect/>
          </a:stretch>
        </p:blipFill>
        <p:spPr bwMode="auto">
          <a:xfrm>
            <a:off x="4724400" y="0"/>
            <a:ext cx="5562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749" name="Picture 5" descr="M011_nd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" t="15854" r="2727" b="30228"/>
          <a:stretch>
            <a:fillRect/>
          </a:stretch>
        </p:blipFill>
        <p:spPr bwMode="auto">
          <a:xfrm>
            <a:off x="0" y="2892425"/>
            <a:ext cx="8001000" cy="396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336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6903"/>
    </mc:Choice>
    <mc:Fallback>
      <p:transition spd="slow" advTm="236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8382000" cy="990600"/>
          </a:xfrm>
        </p:spPr>
        <p:txBody>
          <a:bodyPr/>
          <a:lstStyle/>
          <a:p>
            <a:r>
              <a:rPr lang="cs-CZ" altLang="cs-CZ" sz="3600" b="1"/>
              <a:t>Technické parametry cirkulace </a:t>
            </a:r>
          </a:p>
        </p:txBody>
      </p:sp>
      <p:sp>
        <p:nvSpPr>
          <p:cNvPr id="160773" name="Rectangle 5"/>
          <p:cNvSpPr>
            <a:spLocks noChangeArrowheads="1"/>
          </p:cNvSpPr>
          <p:nvPr/>
        </p:nvSpPr>
        <p:spPr bwMode="auto">
          <a:xfrm>
            <a:off x="2762250" y="26146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pSp>
        <p:nvGrpSpPr>
          <p:cNvPr id="160908" name="Group 140"/>
          <p:cNvGrpSpPr>
            <a:grpSpLocks/>
          </p:cNvGrpSpPr>
          <p:nvPr/>
        </p:nvGrpSpPr>
        <p:grpSpPr bwMode="auto">
          <a:xfrm>
            <a:off x="0" y="1524000"/>
            <a:ext cx="10287000" cy="4800600"/>
            <a:chOff x="-3" y="-3"/>
            <a:chExt cx="4631" cy="4035"/>
          </a:xfrm>
        </p:grpSpPr>
        <p:grpSp>
          <p:nvGrpSpPr>
            <p:cNvPr id="160906" name="Group 138"/>
            <p:cNvGrpSpPr>
              <a:grpSpLocks/>
            </p:cNvGrpSpPr>
            <p:nvPr/>
          </p:nvGrpSpPr>
          <p:grpSpPr bwMode="auto">
            <a:xfrm>
              <a:off x="0" y="0"/>
              <a:ext cx="4625" cy="4029"/>
              <a:chOff x="0" y="0"/>
              <a:chExt cx="4625" cy="4029"/>
            </a:xfrm>
          </p:grpSpPr>
          <p:grpSp>
            <p:nvGrpSpPr>
              <p:cNvPr id="160819" name="Group 51"/>
              <p:cNvGrpSpPr>
                <a:grpSpLocks/>
              </p:cNvGrpSpPr>
              <p:nvPr/>
            </p:nvGrpSpPr>
            <p:grpSpPr bwMode="auto">
              <a:xfrm>
                <a:off x="0" y="0"/>
                <a:ext cx="556" cy="633"/>
                <a:chOff x="0" y="0"/>
                <a:chExt cx="556" cy="633"/>
              </a:xfrm>
            </p:grpSpPr>
            <p:sp>
              <p:nvSpPr>
                <p:cNvPr id="160774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56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</a:rPr>
                    <a:t>Céva typ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18" name="Rectangle 50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56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21" name="Group 53"/>
              <p:cNvGrpSpPr>
                <a:grpSpLocks/>
              </p:cNvGrpSpPr>
              <p:nvPr/>
            </p:nvGrpSpPr>
            <p:grpSpPr bwMode="auto">
              <a:xfrm>
                <a:off x="556" y="0"/>
                <a:ext cx="431" cy="633"/>
                <a:chOff x="556" y="0"/>
                <a:chExt cx="431" cy="633"/>
              </a:xfrm>
            </p:grpSpPr>
            <p:sp>
              <p:nvSpPr>
                <p:cNvPr id="160775" name="Rectangle 7"/>
                <p:cNvSpPr>
                  <a:spLocks noChangeArrowheads="1"/>
                </p:cNvSpPr>
                <p:nvPr/>
              </p:nvSpPr>
              <p:spPr bwMode="auto">
                <a:xfrm>
                  <a:off x="556" y="0"/>
                  <a:ext cx="431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</a:rPr>
                    <a:t>prů-měr</a:t>
                  </a:r>
                </a:p>
              </p:txBody>
            </p:sp>
            <p:sp>
              <p:nvSpPr>
                <p:cNvPr id="160820" name="Rectangle 52"/>
                <p:cNvSpPr>
                  <a:spLocks noChangeArrowheads="1"/>
                </p:cNvSpPr>
                <p:nvPr/>
              </p:nvSpPr>
              <p:spPr bwMode="auto">
                <a:xfrm>
                  <a:off x="556" y="0"/>
                  <a:ext cx="431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23" name="Group 55"/>
              <p:cNvGrpSpPr>
                <a:grpSpLocks/>
              </p:cNvGrpSpPr>
              <p:nvPr/>
            </p:nvGrpSpPr>
            <p:grpSpPr bwMode="auto">
              <a:xfrm>
                <a:off x="987" y="0"/>
                <a:ext cx="824" cy="633"/>
                <a:chOff x="987" y="0"/>
                <a:chExt cx="824" cy="633"/>
              </a:xfrm>
            </p:grpSpPr>
            <p:sp>
              <p:nvSpPr>
                <p:cNvPr id="160776" name="Rectangle 8"/>
                <p:cNvSpPr>
                  <a:spLocks noChangeArrowheads="1"/>
                </p:cNvSpPr>
                <p:nvPr/>
              </p:nvSpPr>
              <p:spPr bwMode="auto">
                <a:xfrm>
                  <a:off x="987" y="0"/>
                  <a:ext cx="824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sz="1800" b="1">
                      <a:solidFill>
                        <a:schemeClr val="tx2"/>
                      </a:solidFill>
                      <a:latin typeface="Times New Roman" panose="02020603050405020304" pitchFamily="18" charset="0"/>
                    </a:rPr>
                    <a:t>Celk. řez</a:t>
                  </a:r>
                </a:p>
                <a:p>
                  <a:pPr algn="ctr"/>
                  <a:r>
                    <a:rPr lang="cs-CZ" altLang="cs-CZ" sz="1800" b="1">
                      <a:solidFill>
                        <a:schemeClr val="tx2"/>
                      </a:solidFill>
                      <a:latin typeface="Times New Roman" panose="02020603050405020304" pitchFamily="18" charset="0"/>
                    </a:rPr>
                    <a:t>V cm 2</a:t>
                  </a:r>
                  <a:r>
                    <a:rPr lang="cs-CZ" altLang="cs-CZ" sz="18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algn="ctr"/>
                  <a:endParaRPr lang="cs-CZ" altLang="cs-CZ" sz="18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22" name="Rectangle 54"/>
                <p:cNvSpPr>
                  <a:spLocks noChangeArrowheads="1"/>
                </p:cNvSpPr>
                <p:nvPr/>
              </p:nvSpPr>
              <p:spPr bwMode="auto">
                <a:xfrm>
                  <a:off x="987" y="0"/>
                  <a:ext cx="824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25" name="Group 57"/>
              <p:cNvGrpSpPr>
                <a:grpSpLocks/>
              </p:cNvGrpSpPr>
              <p:nvPr/>
            </p:nvGrpSpPr>
            <p:grpSpPr bwMode="auto">
              <a:xfrm>
                <a:off x="1811" y="0"/>
                <a:ext cx="960" cy="633"/>
                <a:chOff x="1811" y="0"/>
                <a:chExt cx="960" cy="633"/>
              </a:xfrm>
            </p:grpSpPr>
            <p:sp>
              <p:nvSpPr>
                <p:cNvPr id="160777" name="Rectangle 9"/>
                <p:cNvSpPr>
                  <a:spLocks noChangeArrowheads="1"/>
                </p:cNvSpPr>
                <p:nvPr/>
              </p:nvSpPr>
              <p:spPr bwMode="auto">
                <a:xfrm>
                  <a:off x="1811" y="0"/>
                  <a:ext cx="960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</a:rPr>
                    <a:t>Poddíl objemu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(%)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24" name="Rectangle 56"/>
                <p:cNvSpPr>
                  <a:spLocks noChangeArrowheads="1"/>
                </p:cNvSpPr>
                <p:nvPr/>
              </p:nvSpPr>
              <p:spPr bwMode="auto">
                <a:xfrm>
                  <a:off x="1811" y="0"/>
                  <a:ext cx="960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27" name="Group 59"/>
              <p:cNvGrpSpPr>
                <a:grpSpLocks/>
              </p:cNvGrpSpPr>
              <p:nvPr/>
            </p:nvGrpSpPr>
            <p:grpSpPr bwMode="auto">
              <a:xfrm>
                <a:off x="2771" y="0"/>
                <a:ext cx="1097" cy="633"/>
                <a:chOff x="2771" y="0"/>
                <a:chExt cx="1097" cy="633"/>
              </a:xfrm>
            </p:grpSpPr>
            <p:sp>
              <p:nvSpPr>
                <p:cNvPr id="160778" name="Rectangle 10"/>
                <p:cNvSpPr>
                  <a:spLocks noChangeArrowheads="1"/>
                </p:cNvSpPr>
                <p:nvPr/>
              </p:nvSpPr>
              <p:spPr bwMode="auto">
                <a:xfrm>
                  <a:off x="2771" y="0"/>
                  <a:ext cx="1097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</a:rPr>
                    <a:t>Tlak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(Hgmm/kPa)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26" name="Rectangle 58"/>
                <p:cNvSpPr>
                  <a:spLocks noChangeArrowheads="1"/>
                </p:cNvSpPr>
                <p:nvPr/>
              </p:nvSpPr>
              <p:spPr bwMode="auto">
                <a:xfrm>
                  <a:off x="2771" y="0"/>
                  <a:ext cx="1097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29" name="Group 61"/>
              <p:cNvGrpSpPr>
                <a:grpSpLocks/>
              </p:cNvGrpSpPr>
              <p:nvPr/>
            </p:nvGrpSpPr>
            <p:grpSpPr bwMode="auto">
              <a:xfrm>
                <a:off x="3868" y="0"/>
                <a:ext cx="757" cy="633"/>
                <a:chOff x="3868" y="0"/>
                <a:chExt cx="757" cy="633"/>
              </a:xfrm>
            </p:grpSpPr>
            <p:sp>
              <p:nvSpPr>
                <p:cNvPr id="160779" name="Rectangle 11"/>
                <p:cNvSpPr>
                  <a:spLocks noChangeArrowheads="1"/>
                </p:cNvSpPr>
                <p:nvPr/>
              </p:nvSpPr>
              <p:spPr bwMode="auto">
                <a:xfrm>
                  <a:off x="3868" y="0"/>
                  <a:ext cx="757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 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</a:rPr>
                    <a:t>tok 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(m/s)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28" name="Rectangle 60"/>
                <p:cNvSpPr>
                  <a:spLocks noChangeArrowheads="1"/>
                </p:cNvSpPr>
                <p:nvPr/>
              </p:nvSpPr>
              <p:spPr bwMode="auto">
                <a:xfrm>
                  <a:off x="3868" y="0"/>
                  <a:ext cx="757" cy="63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31" name="Group 63"/>
              <p:cNvGrpSpPr>
                <a:grpSpLocks/>
              </p:cNvGrpSpPr>
              <p:nvPr/>
            </p:nvGrpSpPr>
            <p:grpSpPr bwMode="auto">
              <a:xfrm>
                <a:off x="0" y="633"/>
                <a:ext cx="556" cy="518"/>
                <a:chOff x="0" y="633"/>
                <a:chExt cx="556" cy="518"/>
              </a:xfrm>
            </p:grpSpPr>
            <p:sp>
              <p:nvSpPr>
                <p:cNvPr id="160780" name="Rectangle 12"/>
                <p:cNvSpPr>
                  <a:spLocks noChangeArrowheads="1"/>
                </p:cNvSpPr>
                <p:nvPr/>
              </p:nvSpPr>
              <p:spPr bwMode="auto">
                <a:xfrm>
                  <a:off x="0" y="633"/>
                  <a:ext cx="556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 Aorta</a:t>
                  </a:r>
                </a:p>
                <a:p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30" name="Rectangle 62"/>
                <p:cNvSpPr>
                  <a:spLocks noChangeArrowheads="1"/>
                </p:cNvSpPr>
                <p:nvPr/>
              </p:nvSpPr>
              <p:spPr bwMode="auto">
                <a:xfrm>
                  <a:off x="0" y="633"/>
                  <a:ext cx="556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33" name="Group 65"/>
              <p:cNvGrpSpPr>
                <a:grpSpLocks/>
              </p:cNvGrpSpPr>
              <p:nvPr/>
            </p:nvGrpSpPr>
            <p:grpSpPr bwMode="auto">
              <a:xfrm>
                <a:off x="556" y="633"/>
                <a:ext cx="431" cy="518"/>
                <a:chOff x="556" y="633"/>
                <a:chExt cx="431" cy="518"/>
              </a:xfrm>
            </p:grpSpPr>
            <p:sp>
              <p:nvSpPr>
                <p:cNvPr id="160781" name="Rectangle 13"/>
                <p:cNvSpPr>
                  <a:spLocks noChangeArrowheads="1"/>
                </p:cNvSpPr>
                <p:nvPr/>
              </p:nvSpPr>
              <p:spPr bwMode="auto">
                <a:xfrm>
                  <a:off x="556" y="633"/>
                  <a:ext cx="431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25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mm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32" name="Rectangle 64"/>
                <p:cNvSpPr>
                  <a:spLocks noChangeArrowheads="1"/>
                </p:cNvSpPr>
                <p:nvPr/>
              </p:nvSpPr>
              <p:spPr bwMode="auto">
                <a:xfrm>
                  <a:off x="556" y="633"/>
                  <a:ext cx="431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35" name="Group 67"/>
              <p:cNvGrpSpPr>
                <a:grpSpLocks/>
              </p:cNvGrpSpPr>
              <p:nvPr/>
            </p:nvGrpSpPr>
            <p:grpSpPr bwMode="auto">
              <a:xfrm>
                <a:off x="987" y="633"/>
                <a:ext cx="824" cy="518"/>
                <a:chOff x="987" y="633"/>
                <a:chExt cx="824" cy="518"/>
              </a:xfrm>
            </p:grpSpPr>
            <p:sp>
              <p:nvSpPr>
                <p:cNvPr id="160782" name="Rectangle 14"/>
                <p:cNvSpPr>
                  <a:spLocks noChangeArrowheads="1"/>
                </p:cNvSpPr>
                <p:nvPr/>
              </p:nvSpPr>
              <p:spPr bwMode="auto">
                <a:xfrm>
                  <a:off x="987" y="633"/>
                  <a:ext cx="824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2.5 </a:t>
                  </a:r>
                  <a:endParaRPr lang="cs-CZ" altLang="cs-CZ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34" name="Rectangle 66"/>
                <p:cNvSpPr>
                  <a:spLocks noChangeArrowheads="1"/>
                </p:cNvSpPr>
                <p:nvPr/>
              </p:nvSpPr>
              <p:spPr bwMode="auto">
                <a:xfrm>
                  <a:off x="987" y="633"/>
                  <a:ext cx="824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37" name="Group 69"/>
              <p:cNvGrpSpPr>
                <a:grpSpLocks/>
              </p:cNvGrpSpPr>
              <p:nvPr/>
            </p:nvGrpSpPr>
            <p:grpSpPr bwMode="auto">
              <a:xfrm>
                <a:off x="1811" y="633"/>
                <a:ext cx="960" cy="1439"/>
                <a:chOff x="1811" y="633"/>
                <a:chExt cx="960" cy="1439"/>
              </a:xfrm>
            </p:grpSpPr>
            <p:sp>
              <p:nvSpPr>
                <p:cNvPr id="160783" name="Rectangle 15"/>
                <p:cNvSpPr>
                  <a:spLocks noChangeArrowheads="1"/>
                </p:cNvSpPr>
                <p:nvPr/>
              </p:nvSpPr>
              <p:spPr bwMode="auto">
                <a:xfrm>
                  <a:off x="1811" y="633"/>
                  <a:ext cx="960" cy="1439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15 </a:t>
                  </a:r>
                </a:p>
                <a:p>
                  <a:pPr algn="ctr"/>
                  <a:endParaRPr lang="cs-CZ" altLang="cs-CZ" sz="24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36" name="Rectangle 68"/>
                <p:cNvSpPr>
                  <a:spLocks noChangeArrowheads="1"/>
                </p:cNvSpPr>
                <p:nvPr/>
              </p:nvSpPr>
              <p:spPr bwMode="auto">
                <a:xfrm>
                  <a:off x="1811" y="633"/>
                  <a:ext cx="960" cy="1439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39" name="Group 71"/>
              <p:cNvGrpSpPr>
                <a:grpSpLocks/>
              </p:cNvGrpSpPr>
              <p:nvPr/>
            </p:nvGrpSpPr>
            <p:grpSpPr bwMode="auto">
              <a:xfrm>
                <a:off x="2771" y="633"/>
                <a:ext cx="1097" cy="518"/>
                <a:chOff x="2771" y="633"/>
                <a:chExt cx="1097" cy="518"/>
              </a:xfrm>
            </p:grpSpPr>
            <p:sp>
              <p:nvSpPr>
                <p:cNvPr id="160784" name="Rectangle 16"/>
                <p:cNvSpPr>
                  <a:spLocks noChangeArrowheads="1"/>
                </p:cNvSpPr>
                <p:nvPr/>
              </p:nvSpPr>
              <p:spPr bwMode="auto">
                <a:xfrm>
                  <a:off x="2771" y="633"/>
                  <a:ext cx="109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120/80 </a:t>
                  </a:r>
                  <a:endParaRPr lang="cs-CZ" altLang="cs-CZ" sz="24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38" name="Rectangle 70"/>
                <p:cNvSpPr>
                  <a:spLocks noChangeArrowheads="1"/>
                </p:cNvSpPr>
                <p:nvPr/>
              </p:nvSpPr>
              <p:spPr bwMode="auto">
                <a:xfrm>
                  <a:off x="2771" y="633"/>
                  <a:ext cx="109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41" name="Group 73"/>
              <p:cNvGrpSpPr>
                <a:grpSpLocks/>
              </p:cNvGrpSpPr>
              <p:nvPr/>
            </p:nvGrpSpPr>
            <p:grpSpPr bwMode="auto">
              <a:xfrm>
                <a:off x="3868" y="633"/>
                <a:ext cx="757" cy="518"/>
                <a:chOff x="3868" y="633"/>
                <a:chExt cx="757" cy="518"/>
              </a:xfrm>
            </p:grpSpPr>
            <p:sp>
              <p:nvSpPr>
                <p:cNvPr id="160785" name="Rectangle 17"/>
                <p:cNvSpPr>
                  <a:spLocks noChangeArrowheads="1"/>
                </p:cNvSpPr>
                <p:nvPr/>
              </p:nvSpPr>
              <p:spPr bwMode="auto">
                <a:xfrm>
                  <a:off x="3868" y="633"/>
                  <a:ext cx="75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0.33 </a:t>
                  </a:r>
                  <a:endParaRPr lang="cs-CZ" altLang="cs-CZ" sz="24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40" name="Rectangle 72"/>
                <p:cNvSpPr>
                  <a:spLocks noChangeArrowheads="1"/>
                </p:cNvSpPr>
                <p:nvPr/>
              </p:nvSpPr>
              <p:spPr bwMode="auto">
                <a:xfrm>
                  <a:off x="3868" y="633"/>
                  <a:ext cx="75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43" name="Group 75"/>
              <p:cNvGrpSpPr>
                <a:grpSpLocks/>
              </p:cNvGrpSpPr>
              <p:nvPr/>
            </p:nvGrpSpPr>
            <p:grpSpPr bwMode="auto">
              <a:xfrm>
                <a:off x="0" y="1151"/>
                <a:ext cx="556" cy="403"/>
                <a:chOff x="0" y="1151"/>
                <a:chExt cx="556" cy="403"/>
              </a:xfrm>
            </p:grpSpPr>
            <p:sp>
              <p:nvSpPr>
                <p:cNvPr id="160786" name="Rectangle 18"/>
                <p:cNvSpPr>
                  <a:spLocks noChangeArrowheads="1"/>
                </p:cNvSpPr>
                <p:nvPr/>
              </p:nvSpPr>
              <p:spPr bwMode="auto">
                <a:xfrm>
                  <a:off x="0" y="1151"/>
                  <a:ext cx="556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 </a:t>
                  </a:r>
                  <a:r>
                    <a:rPr lang="cs-CZ" altLang="cs-CZ" sz="18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Artery</a:t>
                  </a:r>
                </a:p>
                <a:p>
                  <a:endParaRPr lang="cs-CZ" altLang="cs-CZ" sz="18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42" name="Rectangle 74"/>
                <p:cNvSpPr>
                  <a:spLocks noChangeArrowheads="1"/>
                </p:cNvSpPr>
                <p:nvPr/>
              </p:nvSpPr>
              <p:spPr bwMode="auto">
                <a:xfrm>
                  <a:off x="0" y="1151"/>
                  <a:ext cx="556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45" name="Group 77"/>
              <p:cNvGrpSpPr>
                <a:grpSpLocks/>
              </p:cNvGrpSpPr>
              <p:nvPr/>
            </p:nvGrpSpPr>
            <p:grpSpPr bwMode="auto">
              <a:xfrm>
                <a:off x="556" y="1151"/>
                <a:ext cx="431" cy="403"/>
                <a:chOff x="556" y="1151"/>
                <a:chExt cx="431" cy="403"/>
              </a:xfrm>
            </p:grpSpPr>
            <p:sp>
              <p:nvSpPr>
                <p:cNvPr id="160787" name="Rectangle 19"/>
                <p:cNvSpPr>
                  <a:spLocks noChangeArrowheads="1"/>
                </p:cNvSpPr>
                <p:nvPr/>
              </p:nvSpPr>
              <p:spPr bwMode="auto">
                <a:xfrm>
                  <a:off x="556" y="1151"/>
                  <a:ext cx="431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4 </a:t>
                  </a:r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mm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44" name="Rectangle 76"/>
                <p:cNvSpPr>
                  <a:spLocks noChangeArrowheads="1"/>
                </p:cNvSpPr>
                <p:nvPr/>
              </p:nvSpPr>
              <p:spPr bwMode="auto">
                <a:xfrm>
                  <a:off x="556" y="1151"/>
                  <a:ext cx="431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47" name="Group 79"/>
              <p:cNvGrpSpPr>
                <a:grpSpLocks/>
              </p:cNvGrpSpPr>
              <p:nvPr/>
            </p:nvGrpSpPr>
            <p:grpSpPr bwMode="auto">
              <a:xfrm>
                <a:off x="987" y="1151"/>
                <a:ext cx="824" cy="403"/>
                <a:chOff x="987" y="1151"/>
                <a:chExt cx="824" cy="403"/>
              </a:xfrm>
            </p:grpSpPr>
            <p:sp>
              <p:nvSpPr>
                <p:cNvPr id="160788" name="Rectangle 20"/>
                <p:cNvSpPr>
                  <a:spLocks noChangeArrowheads="1"/>
                </p:cNvSpPr>
                <p:nvPr/>
              </p:nvSpPr>
              <p:spPr bwMode="auto">
                <a:xfrm>
                  <a:off x="987" y="1151"/>
                  <a:ext cx="824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20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46" name="Rectangle 78"/>
                <p:cNvSpPr>
                  <a:spLocks noChangeArrowheads="1"/>
                </p:cNvSpPr>
                <p:nvPr/>
              </p:nvSpPr>
              <p:spPr bwMode="auto">
                <a:xfrm>
                  <a:off x="987" y="1151"/>
                  <a:ext cx="824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49" name="Group 81"/>
              <p:cNvGrpSpPr>
                <a:grpSpLocks/>
              </p:cNvGrpSpPr>
              <p:nvPr/>
            </p:nvGrpSpPr>
            <p:grpSpPr bwMode="auto">
              <a:xfrm>
                <a:off x="2771" y="1151"/>
                <a:ext cx="1097" cy="403"/>
                <a:chOff x="2771" y="1151"/>
                <a:chExt cx="1097" cy="403"/>
              </a:xfrm>
            </p:grpSpPr>
            <p:sp>
              <p:nvSpPr>
                <p:cNvPr id="160789" name="Rectangle 21"/>
                <p:cNvSpPr>
                  <a:spLocks noChangeArrowheads="1"/>
                </p:cNvSpPr>
                <p:nvPr/>
              </p:nvSpPr>
              <p:spPr bwMode="auto">
                <a:xfrm>
                  <a:off x="2771" y="1151"/>
                  <a:ext cx="1097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90/60 </a:t>
                  </a:r>
                  <a:endParaRPr lang="cs-CZ" altLang="cs-CZ" sz="24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48" name="Rectangle 80"/>
                <p:cNvSpPr>
                  <a:spLocks noChangeArrowheads="1"/>
                </p:cNvSpPr>
                <p:nvPr/>
              </p:nvSpPr>
              <p:spPr bwMode="auto">
                <a:xfrm>
                  <a:off x="2771" y="1151"/>
                  <a:ext cx="1097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51" name="Group 83"/>
              <p:cNvGrpSpPr>
                <a:grpSpLocks/>
              </p:cNvGrpSpPr>
              <p:nvPr/>
            </p:nvGrpSpPr>
            <p:grpSpPr bwMode="auto">
              <a:xfrm>
                <a:off x="3868" y="1151"/>
                <a:ext cx="757" cy="403"/>
                <a:chOff x="3868" y="1151"/>
                <a:chExt cx="757" cy="403"/>
              </a:xfrm>
            </p:grpSpPr>
            <p:sp>
              <p:nvSpPr>
                <p:cNvPr id="160790" name="Rectangle 22"/>
                <p:cNvSpPr>
                  <a:spLocks noChangeArrowheads="1"/>
                </p:cNvSpPr>
                <p:nvPr/>
              </p:nvSpPr>
              <p:spPr bwMode="auto">
                <a:xfrm>
                  <a:off x="3868" y="1151"/>
                  <a:ext cx="757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 </a:t>
                  </a:r>
                </a:p>
                <a:p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50" name="Rectangle 82"/>
                <p:cNvSpPr>
                  <a:spLocks noChangeArrowheads="1"/>
                </p:cNvSpPr>
                <p:nvPr/>
              </p:nvSpPr>
              <p:spPr bwMode="auto">
                <a:xfrm>
                  <a:off x="3868" y="1151"/>
                  <a:ext cx="757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53" name="Group 85"/>
              <p:cNvGrpSpPr>
                <a:grpSpLocks/>
              </p:cNvGrpSpPr>
              <p:nvPr/>
            </p:nvGrpSpPr>
            <p:grpSpPr bwMode="auto">
              <a:xfrm>
                <a:off x="0" y="1554"/>
                <a:ext cx="556" cy="518"/>
                <a:chOff x="0" y="1554"/>
                <a:chExt cx="556" cy="518"/>
              </a:xfrm>
            </p:grpSpPr>
            <p:sp>
              <p:nvSpPr>
                <p:cNvPr id="160791" name="Rectangle 23"/>
                <p:cNvSpPr>
                  <a:spLocks noChangeArrowheads="1"/>
                </p:cNvSpPr>
                <p:nvPr/>
              </p:nvSpPr>
              <p:spPr bwMode="auto">
                <a:xfrm>
                  <a:off x="0" y="1554"/>
                  <a:ext cx="556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r>
                    <a:rPr lang="cs-CZ" altLang="cs-CZ" sz="18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 Arteriole</a:t>
                  </a:r>
                </a:p>
                <a:p>
                  <a:endParaRPr lang="cs-CZ" altLang="cs-CZ" sz="18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52" name="Rectangle 84"/>
                <p:cNvSpPr>
                  <a:spLocks noChangeArrowheads="1"/>
                </p:cNvSpPr>
                <p:nvPr/>
              </p:nvSpPr>
              <p:spPr bwMode="auto">
                <a:xfrm>
                  <a:off x="0" y="1554"/>
                  <a:ext cx="556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55" name="Group 87"/>
              <p:cNvGrpSpPr>
                <a:grpSpLocks/>
              </p:cNvGrpSpPr>
              <p:nvPr/>
            </p:nvGrpSpPr>
            <p:grpSpPr bwMode="auto">
              <a:xfrm>
                <a:off x="556" y="1554"/>
                <a:ext cx="431" cy="518"/>
                <a:chOff x="556" y="1554"/>
                <a:chExt cx="431" cy="518"/>
              </a:xfrm>
            </p:grpSpPr>
            <p:sp>
              <p:nvSpPr>
                <p:cNvPr id="160792" name="Rectangle 24"/>
                <p:cNvSpPr>
                  <a:spLocks noChangeArrowheads="1"/>
                </p:cNvSpPr>
                <p:nvPr/>
              </p:nvSpPr>
              <p:spPr bwMode="auto">
                <a:xfrm>
                  <a:off x="556" y="1554"/>
                  <a:ext cx="431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30 µm </a:t>
                  </a:r>
                  <a:endParaRPr lang="cs-CZ" altLang="cs-CZ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54" name="Rectangle 86"/>
                <p:cNvSpPr>
                  <a:spLocks noChangeArrowheads="1"/>
                </p:cNvSpPr>
                <p:nvPr/>
              </p:nvSpPr>
              <p:spPr bwMode="auto">
                <a:xfrm>
                  <a:off x="556" y="1554"/>
                  <a:ext cx="431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57" name="Group 89"/>
              <p:cNvGrpSpPr>
                <a:grpSpLocks/>
              </p:cNvGrpSpPr>
              <p:nvPr/>
            </p:nvGrpSpPr>
            <p:grpSpPr bwMode="auto">
              <a:xfrm>
                <a:off x="987" y="1554"/>
                <a:ext cx="824" cy="518"/>
                <a:chOff x="987" y="1554"/>
                <a:chExt cx="824" cy="518"/>
              </a:xfrm>
            </p:grpSpPr>
            <p:sp>
              <p:nvSpPr>
                <p:cNvPr id="160793" name="Rectangle 25"/>
                <p:cNvSpPr>
                  <a:spLocks noChangeArrowheads="1"/>
                </p:cNvSpPr>
                <p:nvPr/>
              </p:nvSpPr>
              <p:spPr bwMode="auto">
                <a:xfrm>
                  <a:off x="987" y="1554"/>
                  <a:ext cx="824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40 </a:t>
                  </a:r>
                  <a:endParaRPr lang="cs-CZ" altLang="cs-CZ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56" name="Rectangle 88"/>
                <p:cNvSpPr>
                  <a:spLocks noChangeArrowheads="1"/>
                </p:cNvSpPr>
                <p:nvPr/>
              </p:nvSpPr>
              <p:spPr bwMode="auto">
                <a:xfrm>
                  <a:off x="987" y="1554"/>
                  <a:ext cx="824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59" name="Group 91"/>
              <p:cNvGrpSpPr>
                <a:grpSpLocks/>
              </p:cNvGrpSpPr>
              <p:nvPr/>
            </p:nvGrpSpPr>
            <p:grpSpPr bwMode="auto">
              <a:xfrm>
                <a:off x="2771" y="1554"/>
                <a:ext cx="1097" cy="518"/>
                <a:chOff x="2771" y="1554"/>
                <a:chExt cx="1097" cy="518"/>
              </a:xfrm>
            </p:grpSpPr>
            <p:sp>
              <p:nvSpPr>
                <p:cNvPr id="160794" name="Rectangle 26"/>
                <p:cNvSpPr>
                  <a:spLocks noChangeArrowheads="1"/>
                </p:cNvSpPr>
                <p:nvPr/>
              </p:nvSpPr>
              <p:spPr bwMode="auto">
                <a:xfrm>
                  <a:off x="2771" y="1554"/>
                  <a:ext cx="109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85/30 </a:t>
                  </a:r>
                  <a:endParaRPr lang="cs-CZ" altLang="cs-CZ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58" name="Rectangle 90"/>
                <p:cNvSpPr>
                  <a:spLocks noChangeArrowheads="1"/>
                </p:cNvSpPr>
                <p:nvPr/>
              </p:nvSpPr>
              <p:spPr bwMode="auto">
                <a:xfrm>
                  <a:off x="2771" y="1554"/>
                  <a:ext cx="109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61" name="Group 93"/>
              <p:cNvGrpSpPr>
                <a:grpSpLocks/>
              </p:cNvGrpSpPr>
              <p:nvPr/>
            </p:nvGrpSpPr>
            <p:grpSpPr bwMode="auto">
              <a:xfrm>
                <a:off x="3868" y="1554"/>
                <a:ext cx="757" cy="518"/>
                <a:chOff x="3868" y="1554"/>
                <a:chExt cx="757" cy="518"/>
              </a:xfrm>
            </p:grpSpPr>
            <p:sp>
              <p:nvSpPr>
                <p:cNvPr id="160795" name="Rectangle 27"/>
                <p:cNvSpPr>
                  <a:spLocks noChangeArrowheads="1"/>
                </p:cNvSpPr>
                <p:nvPr/>
              </p:nvSpPr>
              <p:spPr bwMode="auto">
                <a:xfrm>
                  <a:off x="3868" y="1554"/>
                  <a:ext cx="75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 </a:t>
                  </a:r>
                </a:p>
                <a:p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60" name="Rectangle 92"/>
                <p:cNvSpPr>
                  <a:spLocks noChangeArrowheads="1"/>
                </p:cNvSpPr>
                <p:nvPr/>
              </p:nvSpPr>
              <p:spPr bwMode="auto">
                <a:xfrm>
                  <a:off x="3868" y="1554"/>
                  <a:ext cx="75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63" name="Group 95"/>
              <p:cNvGrpSpPr>
                <a:grpSpLocks/>
              </p:cNvGrpSpPr>
              <p:nvPr/>
            </p:nvGrpSpPr>
            <p:grpSpPr bwMode="auto">
              <a:xfrm>
                <a:off x="0" y="2072"/>
                <a:ext cx="556" cy="518"/>
                <a:chOff x="0" y="2072"/>
                <a:chExt cx="556" cy="518"/>
              </a:xfrm>
            </p:grpSpPr>
            <p:sp>
              <p:nvSpPr>
                <p:cNvPr id="160796" name="Rectangle 28"/>
                <p:cNvSpPr>
                  <a:spLocks noChangeArrowheads="1"/>
                </p:cNvSpPr>
                <p:nvPr/>
              </p:nvSpPr>
              <p:spPr bwMode="auto">
                <a:xfrm>
                  <a:off x="0" y="2072"/>
                  <a:ext cx="556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 </a:t>
                  </a:r>
                  <a:r>
                    <a:rPr lang="cs-CZ" altLang="cs-CZ" sz="18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Capillary</a:t>
                  </a:r>
                </a:p>
                <a:p>
                  <a:endParaRPr lang="cs-CZ" altLang="cs-CZ" sz="18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62" name="Rectangle 94"/>
                <p:cNvSpPr>
                  <a:spLocks noChangeArrowheads="1"/>
                </p:cNvSpPr>
                <p:nvPr/>
              </p:nvSpPr>
              <p:spPr bwMode="auto">
                <a:xfrm>
                  <a:off x="0" y="2072"/>
                  <a:ext cx="556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65" name="Group 97"/>
              <p:cNvGrpSpPr>
                <a:grpSpLocks/>
              </p:cNvGrpSpPr>
              <p:nvPr/>
            </p:nvGrpSpPr>
            <p:grpSpPr bwMode="auto">
              <a:xfrm>
                <a:off x="556" y="2072"/>
                <a:ext cx="431" cy="518"/>
                <a:chOff x="556" y="2072"/>
                <a:chExt cx="431" cy="518"/>
              </a:xfrm>
            </p:grpSpPr>
            <p:sp>
              <p:nvSpPr>
                <p:cNvPr id="160797" name="Rectangle 29"/>
                <p:cNvSpPr>
                  <a:spLocks noChangeArrowheads="1"/>
                </p:cNvSpPr>
                <p:nvPr/>
              </p:nvSpPr>
              <p:spPr bwMode="auto">
                <a:xfrm>
                  <a:off x="556" y="2072"/>
                  <a:ext cx="431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8 µm </a:t>
                  </a:r>
                  <a:endParaRPr lang="cs-CZ" altLang="cs-CZ" sz="24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64" name="Rectangle 96"/>
                <p:cNvSpPr>
                  <a:spLocks noChangeArrowheads="1"/>
                </p:cNvSpPr>
                <p:nvPr/>
              </p:nvSpPr>
              <p:spPr bwMode="auto">
                <a:xfrm>
                  <a:off x="556" y="2072"/>
                  <a:ext cx="431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67" name="Group 99"/>
              <p:cNvGrpSpPr>
                <a:grpSpLocks/>
              </p:cNvGrpSpPr>
              <p:nvPr/>
            </p:nvGrpSpPr>
            <p:grpSpPr bwMode="auto">
              <a:xfrm>
                <a:off x="987" y="2072"/>
                <a:ext cx="824" cy="518"/>
                <a:chOff x="987" y="2072"/>
                <a:chExt cx="824" cy="518"/>
              </a:xfrm>
            </p:grpSpPr>
            <p:sp>
              <p:nvSpPr>
                <p:cNvPr id="160798" name="Rectangle 30"/>
                <p:cNvSpPr>
                  <a:spLocks noChangeArrowheads="1"/>
                </p:cNvSpPr>
                <p:nvPr/>
              </p:nvSpPr>
              <p:spPr bwMode="auto">
                <a:xfrm>
                  <a:off x="987" y="2072"/>
                  <a:ext cx="824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2500 </a:t>
                  </a:r>
                  <a:endParaRPr lang="cs-CZ" altLang="cs-CZ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66" name="Rectangle 98"/>
                <p:cNvSpPr>
                  <a:spLocks noChangeArrowheads="1"/>
                </p:cNvSpPr>
                <p:nvPr/>
              </p:nvSpPr>
              <p:spPr bwMode="auto">
                <a:xfrm>
                  <a:off x="987" y="2072"/>
                  <a:ext cx="824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69" name="Group 101"/>
              <p:cNvGrpSpPr>
                <a:grpSpLocks/>
              </p:cNvGrpSpPr>
              <p:nvPr/>
            </p:nvGrpSpPr>
            <p:grpSpPr bwMode="auto">
              <a:xfrm>
                <a:off x="1811" y="2072"/>
                <a:ext cx="960" cy="518"/>
                <a:chOff x="1811" y="2072"/>
                <a:chExt cx="960" cy="518"/>
              </a:xfrm>
            </p:grpSpPr>
            <p:sp>
              <p:nvSpPr>
                <p:cNvPr id="160799" name="Rectangle 31"/>
                <p:cNvSpPr>
                  <a:spLocks noChangeArrowheads="1"/>
                </p:cNvSpPr>
                <p:nvPr/>
              </p:nvSpPr>
              <p:spPr bwMode="auto">
                <a:xfrm>
                  <a:off x="1811" y="2072"/>
                  <a:ext cx="960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5 </a:t>
                  </a:r>
                  <a:endParaRPr lang="cs-CZ" altLang="cs-CZ" sz="24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68" name="Rectangle 100"/>
                <p:cNvSpPr>
                  <a:spLocks noChangeArrowheads="1"/>
                </p:cNvSpPr>
                <p:nvPr/>
              </p:nvSpPr>
              <p:spPr bwMode="auto">
                <a:xfrm>
                  <a:off x="1811" y="2072"/>
                  <a:ext cx="960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71" name="Group 103"/>
              <p:cNvGrpSpPr>
                <a:grpSpLocks/>
              </p:cNvGrpSpPr>
              <p:nvPr/>
            </p:nvGrpSpPr>
            <p:grpSpPr bwMode="auto">
              <a:xfrm>
                <a:off x="2771" y="2072"/>
                <a:ext cx="1097" cy="518"/>
                <a:chOff x="2771" y="2072"/>
                <a:chExt cx="1097" cy="518"/>
              </a:xfrm>
            </p:grpSpPr>
            <p:sp>
              <p:nvSpPr>
                <p:cNvPr id="160800" name="Rectangle 32"/>
                <p:cNvSpPr>
                  <a:spLocks noChangeArrowheads="1"/>
                </p:cNvSpPr>
                <p:nvPr/>
              </p:nvSpPr>
              <p:spPr bwMode="auto">
                <a:xfrm>
                  <a:off x="2771" y="2072"/>
                  <a:ext cx="109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30&gt;10/4 </a:t>
                  </a:r>
                  <a:endParaRPr lang="cs-CZ" altLang="cs-CZ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70" name="Rectangle 102"/>
                <p:cNvSpPr>
                  <a:spLocks noChangeArrowheads="1"/>
                </p:cNvSpPr>
                <p:nvPr/>
              </p:nvSpPr>
              <p:spPr bwMode="auto">
                <a:xfrm>
                  <a:off x="2771" y="2072"/>
                  <a:ext cx="109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73" name="Group 105"/>
              <p:cNvGrpSpPr>
                <a:grpSpLocks/>
              </p:cNvGrpSpPr>
              <p:nvPr/>
            </p:nvGrpSpPr>
            <p:grpSpPr bwMode="auto">
              <a:xfrm>
                <a:off x="3868" y="2072"/>
                <a:ext cx="757" cy="518"/>
                <a:chOff x="3868" y="2072"/>
                <a:chExt cx="757" cy="518"/>
              </a:xfrm>
            </p:grpSpPr>
            <p:sp>
              <p:nvSpPr>
                <p:cNvPr id="160801" name="Rectangle 33"/>
                <p:cNvSpPr>
                  <a:spLocks noChangeArrowheads="1"/>
                </p:cNvSpPr>
                <p:nvPr/>
              </p:nvSpPr>
              <p:spPr bwMode="auto">
                <a:xfrm>
                  <a:off x="3868" y="2072"/>
                  <a:ext cx="75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0.0003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72" name="Rectangle 104"/>
                <p:cNvSpPr>
                  <a:spLocks noChangeArrowheads="1"/>
                </p:cNvSpPr>
                <p:nvPr/>
              </p:nvSpPr>
              <p:spPr bwMode="auto">
                <a:xfrm>
                  <a:off x="3868" y="2072"/>
                  <a:ext cx="75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75" name="Group 107"/>
              <p:cNvGrpSpPr>
                <a:grpSpLocks/>
              </p:cNvGrpSpPr>
              <p:nvPr/>
            </p:nvGrpSpPr>
            <p:grpSpPr bwMode="auto">
              <a:xfrm>
                <a:off x="0" y="2590"/>
                <a:ext cx="556" cy="518"/>
                <a:chOff x="0" y="2590"/>
                <a:chExt cx="556" cy="518"/>
              </a:xfrm>
            </p:grpSpPr>
            <p:sp>
              <p:nvSpPr>
                <p:cNvPr id="160802" name="Rectangle 34"/>
                <p:cNvSpPr>
                  <a:spLocks noChangeArrowheads="1"/>
                </p:cNvSpPr>
                <p:nvPr/>
              </p:nvSpPr>
              <p:spPr bwMode="auto">
                <a:xfrm>
                  <a:off x="0" y="2590"/>
                  <a:ext cx="556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 Venule</a:t>
                  </a:r>
                </a:p>
                <a:p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74" name="Rectangle 106"/>
                <p:cNvSpPr>
                  <a:spLocks noChangeArrowheads="1"/>
                </p:cNvSpPr>
                <p:nvPr/>
              </p:nvSpPr>
              <p:spPr bwMode="auto">
                <a:xfrm>
                  <a:off x="0" y="2590"/>
                  <a:ext cx="556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77" name="Group 109"/>
              <p:cNvGrpSpPr>
                <a:grpSpLocks/>
              </p:cNvGrpSpPr>
              <p:nvPr/>
            </p:nvGrpSpPr>
            <p:grpSpPr bwMode="auto">
              <a:xfrm>
                <a:off x="556" y="2590"/>
                <a:ext cx="431" cy="518"/>
                <a:chOff x="556" y="2590"/>
                <a:chExt cx="431" cy="518"/>
              </a:xfrm>
            </p:grpSpPr>
            <p:sp>
              <p:nvSpPr>
                <p:cNvPr id="160803" name="Rectangle 35"/>
                <p:cNvSpPr>
                  <a:spLocks noChangeArrowheads="1"/>
                </p:cNvSpPr>
                <p:nvPr/>
              </p:nvSpPr>
              <p:spPr bwMode="auto">
                <a:xfrm>
                  <a:off x="556" y="2590"/>
                  <a:ext cx="431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20 µm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76" name="Rectangle 108"/>
                <p:cNvSpPr>
                  <a:spLocks noChangeArrowheads="1"/>
                </p:cNvSpPr>
                <p:nvPr/>
              </p:nvSpPr>
              <p:spPr bwMode="auto">
                <a:xfrm>
                  <a:off x="556" y="2590"/>
                  <a:ext cx="431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79" name="Group 111"/>
              <p:cNvGrpSpPr>
                <a:grpSpLocks/>
              </p:cNvGrpSpPr>
              <p:nvPr/>
            </p:nvGrpSpPr>
            <p:grpSpPr bwMode="auto">
              <a:xfrm>
                <a:off x="987" y="2590"/>
                <a:ext cx="824" cy="518"/>
                <a:chOff x="987" y="2590"/>
                <a:chExt cx="824" cy="518"/>
              </a:xfrm>
            </p:grpSpPr>
            <p:sp>
              <p:nvSpPr>
                <p:cNvPr id="160804" name="Rectangle 36"/>
                <p:cNvSpPr>
                  <a:spLocks noChangeArrowheads="1"/>
                </p:cNvSpPr>
                <p:nvPr/>
              </p:nvSpPr>
              <p:spPr bwMode="auto">
                <a:xfrm>
                  <a:off x="987" y="2590"/>
                  <a:ext cx="824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250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78" name="Rectangle 110"/>
                <p:cNvSpPr>
                  <a:spLocks noChangeArrowheads="1"/>
                </p:cNvSpPr>
                <p:nvPr/>
              </p:nvSpPr>
              <p:spPr bwMode="auto">
                <a:xfrm>
                  <a:off x="987" y="2590"/>
                  <a:ext cx="824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81" name="Group 113"/>
              <p:cNvGrpSpPr>
                <a:grpSpLocks/>
              </p:cNvGrpSpPr>
              <p:nvPr/>
            </p:nvGrpSpPr>
            <p:grpSpPr bwMode="auto">
              <a:xfrm>
                <a:off x="1811" y="2590"/>
                <a:ext cx="960" cy="1439"/>
                <a:chOff x="1811" y="2590"/>
                <a:chExt cx="960" cy="1439"/>
              </a:xfrm>
            </p:grpSpPr>
            <p:sp>
              <p:nvSpPr>
                <p:cNvPr id="160805" name="Rectangle 37"/>
                <p:cNvSpPr>
                  <a:spLocks noChangeArrowheads="1"/>
                </p:cNvSpPr>
                <p:nvPr/>
              </p:nvSpPr>
              <p:spPr bwMode="auto">
                <a:xfrm>
                  <a:off x="1811" y="2590"/>
                  <a:ext cx="960" cy="1439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59 </a:t>
                  </a:r>
                </a:p>
                <a:p>
                  <a:pPr algn="ctr"/>
                  <a:endParaRPr lang="cs-CZ" altLang="cs-CZ" sz="24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80" name="Rectangle 112"/>
                <p:cNvSpPr>
                  <a:spLocks noChangeArrowheads="1"/>
                </p:cNvSpPr>
                <p:nvPr/>
              </p:nvSpPr>
              <p:spPr bwMode="auto">
                <a:xfrm>
                  <a:off x="1811" y="2590"/>
                  <a:ext cx="960" cy="1439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83" name="Group 115"/>
              <p:cNvGrpSpPr>
                <a:grpSpLocks/>
              </p:cNvGrpSpPr>
              <p:nvPr/>
            </p:nvGrpSpPr>
            <p:grpSpPr bwMode="auto">
              <a:xfrm>
                <a:off x="2771" y="2590"/>
                <a:ext cx="1097" cy="518"/>
                <a:chOff x="2771" y="2590"/>
                <a:chExt cx="1097" cy="518"/>
              </a:xfrm>
            </p:grpSpPr>
            <p:sp>
              <p:nvSpPr>
                <p:cNvPr id="160806" name="Rectangle 38"/>
                <p:cNvSpPr>
                  <a:spLocks noChangeArrowheads="1"/>
                </p:cNvSpPr>
                <p:nvPr/>
              </p:nvSpPr>
              <p:spPr bwMode="auto">
                <a:xfrm>
                  <a:off x="2771" y="2590"/>
                  <a:ext cx="109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</a:t>
                  </a:r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10-14</a:t>
                  </a:r>
                  <a:endParaRPr lang="cs-CZ" altLang="cs-CZ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82" name="Rectangle 114"/>
                <p:cNvSpPr>
                  <a:spLocks noChangeArrowheads="1"/>
                </p:cNvSpPr>
                <p:nvPr/>
              </p:nvSpPr>
              <p:spPr bwMode="auto">
                <a:xfrm>
                  <a:off x="2771" y="2590"/>
                  <a:ext cx="109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85" name="Group 117"/>
              <p:cNvGrpSpPr>
                <a:grpSpLocks/>
              </p:cNvGrpSpPr>
              <p:nvPr/>
            </p:nvGrpSpPr>
            <p:grpSpPr bwMode="auto">
              <a:xfrm>
                <a:off x="3868" y="2590"/>
                <a:ext cx="757" cy="518"/>
                <a:chOff x="3868" y="2590"/>
                <a:chExt cx="757" cy="518"/>
              </a:xfrm>
            </p:grpSpPr>
            <p:sp>
              <p:nvSpPr>
                <p:cNvPr id="160807" name="Rectangle 39"/>
                <p:cNvSpPr>
                  <a:spLocks noChangeArrowheads="1"/>
                </p:cNvSpPr>
                <p:nvPr/>
              </p:nvSpPr>
              <p:spPr bwMode="auto">
                <a:xfrm>
                  <a:off x="3868" y="2590"/>
                  <a:ext cx="75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 </a:t>
                  </a:r>
                </a:p>
                <a:p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84" name="Rectangle 116"/>
                <p:cNvSpPr>
                  <a:spLocks noChangeArrowheads="1"/>
                </p:cNvSpPr>
                <p:nvPr/>
              </p:nvSpPr>
              <p:spPr bwMode="auto">
                <a:xfrm>
                  <a:off x="3868" y="2590"/>
                  <a:ext cx="75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87" name="Group 119"/>
              <p:cNvGrpSpPr>
                <a:grpSpLocks/>
              </p:cNvGrpSpPr>
              <p:nvPr/>
            </p:nvGrpSpPr>
            <p:grpSpPr bwMode="auto">
              <a:xfrm>
                <a:off x="0" y="3108"/>
                <a:ext cx="556" cy="403"/>
                <a:chOff x="0" y="3108"/>
                <a:chExt cx="556" cy="403"/>
              </a:xfrm>
            </p:grpSpPr>
            <p:sp>
              <p:nvSpPr>
                <p:cNvPr id="160808" name="Rectangle 40"/>
                <p:cNvSpPr>
                  <a:spLocks noChangeArrowheads="1"/>
                </p:cNvSpPr>
                <p:nvPr/>
              </p:nvSpPr>
              <p:spPr bwMode="auto">
                <a:xfrm>
                  <a:off x="0" y="3108"/>
                  <a:ext cx="556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 Vein</a:t>
                  </a:r>
                </a:p>
                <a:p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86" name="Rectangle 118"/>
                <p:cNvSpPr>
                  <a:spLocks noChangeArrowheads="1"/>
                </p:cNvSpPr>
                <p:nvPr/>
              </p:nvSpPr>
              <p:spPr bwMode="auto">
                <a:xfrm>
                  <a:off x="0" y="3108"/>
                  <a:ext cx="556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89" name="Group 121"/>
              <p:cNvGrpSpPr>
                <a:grpSpLocks/>
              </p:cNvGrpSpPr>
              <p:nvPr/>
            </p:nvGrpSpPr>
            <p:grpSpPr bwMode="auto">
              <a:xfrm>
                <a:off x="556" y="3108"/>
                <a:ext cx="431" cy="403"/>
                <a:chOff x="556" y="3108"/>
                <a:chExt cx="431" cy="403"/>
              </a:xfrm>
            </p:grpSpPr>
            <p:sp>
              <p:nvSpPr>
                <p:cNvPr id="160809" name="Rectangle 41"/>
                <p:cNvSpPr>
                  <a:spLocks noChangeArrowheads="1"/>
                </p:cNvSpPr>
                <p:nvPr/>
              </p:nvSpPr>
              <p:spPr bwMode="auto">
                <a:xfrm>
                  <a:off x="556" y="3108"/>
                  <a:ext cx="431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5 mm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88" name="Rectangle 120"/>
                <p:cNvSpPr>
                  <a:spLocks noChangeArrowheads="1"/>
                </p:cNvSpPr>
                <p:nvPr/>
              </p:nvSpPr>
              <p:spPr bwMode="auto">
                <a:xfrm>
                  <a:off x="556" y="3108"/>
                  <a:ext cx="431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91" name="Group 123"/>
              <p:cNvGrpSpPr>
                <a:grpSpLocks/>
              </p:cNvGrpSpPr>
              <p:nvPr/>
            </p:nvGrpSpPr>
            <p:grpSpPr bwMode="auto">
              <a:xfrm>
                <a:off x="987" y="3108"/>
                <a:ext cx="824" cy="403"/>
                <a:chOff x="987" y="3108"/>
                <a:chExt cx="824" cy="403"/>
              </a:xfrm>
            </p:grpSpPr>
            <p:sp>
              <p:nvSpPr>
                <p:cNvPr id="160810" name="Rectangle 42"/>
                <p:cNvSpPr>
                  <a:spLocks noChangeArrowheads="1"/>
                </p:cNvSpPr>
                <p:nvPr/>
              </p:nvSpPr>
              <p:spPr bwMode="auto">
                <a:xfrm>
                  <a:off x="987" y="3108"/>
                  <a:ext cx="824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80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90" name="Rectangle 122"/>
                <p:cNvSpPr>
                  <a:spLocks noChangeArrowheads="1"/>
                </p:cNvSpPr>
                <p:nvPr/>
              </p:nvSpPr>
              <p:spPr bwMode="auto">
                <a:xfrm>
                  <a:off x="987" y="3108"/>
                  <a:ext cx="824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93" name="Group 125"/>
              <p:cNvGrpSpPr>
                <a:grpSpLocks/>
              </p:cNvGrpSpPr>
              <p:nvPr/>
            </p:nvGrpSpPr>
            <p:grpSpPr bwMode="auto">
              <a:xfrm>
                <a:off x="2771" y="3108"/>
                <a:ext cx="1097" cy="403"/>
                <a:chOff x="2771" y="3108"/>
                <a:chExt cx="1097" cy="403"/>
              </a:xfrm>
            </p:grpSpPr>
            <p:sp>
              <p:nvSpPr>
                <p:cNvPr id="160811" name="Rectangle 43"/>
                <p:cNvSpPr>
                  <a:spLocks noChangeArrowheads="1"/>
                </p:cNvSpPr>
                <p:nvPr/>
              </p:nvSpPr>
              <p:spPr bwMode="auto">
                <a:xfrm>
                  <a:off x="2771" y="3108"/>
                  <a:ext cx="1097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5- 8</a:t>
                  </a:r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cs-CZ" altLang="cs-CZ" sz="24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92" name="Rectangle 124"/>
                <p:cNvSpPr>
                  <a:spLocks noChangeArrowheads="1"/>
                </p:cNvSpPr>
                <p:nvPr/>
              </p:nvSpPr>
              <p:spPr bwMode="auto">
                <a:xfrm>
                  <a:off x="2771" y="3108"/>
                  <a:ext cx="1097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95" name="Group 127"/>
              <p:cNvGrpSpPr>
                <a:grpSpLocks/>
              </p:cNvGrpSpPr>
              <p:nvPr/>
            </p:nvGrpSpPr>
            <p:grpSpPr bwMode="auto">
              <a:xfrm>
                <a:off x="3868" y="3108"/>
                <a:ext cx="757" cy="403"/>
                <a:chOff x="3868" y="3108"/>
                <a:chExt cx="757" cy="403"/>
              </a:xfrm>
            </p:grpSpPr>
            <p:sp>
              <p:nvSpPr>
                <p:cNvPr id="160812" name="Rectangle 44"/>
                <p:cNvSpPr>
                  <a:spLocks noChangeArrowheads="1"/>
                </p:cNvSpPr>
                <p:nvPr/>
              </p:nvSpPr>
              <p:spPr bwMode="auto">
                <a:xfrm>
                  <a:off x="3868" y="3108"/>
                  <a:ext cx="757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0.006 </a:t>
                  </a:r>
                  <a:endParaRPr lang="cs-CZ" altLang="cs-CZ" sz="24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94" name="Rectangle 126"/>
                <p:cNvSpPr>
                  <a:spLocks noChangeArrowheads="1"/>
                </p:cNvSpPr>
                <p:nvPr/>
              </p:nvSpPr>
              <p:spPr bwMode="auto">
                <a:xfrm>
                  <a:off x="3868" y="3108"/>
                  <a:ext cx="757" cy="403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97" name="Group 129"/>
              <p:cNvGrpSpPr>
                <a:grpSpLocks/>
              </p:cNvGrpSpPr>
              <p:nvPr/>
            </p:nvGrpSpPr>
            <p:grpSpPr bwMode="auto">
              <a:xfrm>
                <a:off x="0" y="3511"/>
                <a:ext cx="556" cy="518"/>
                <a:chOff x="0" y="3511"/>
                <a:chExt cx="556" cy="518"/>
              </a:xfrm>
            </p:grpSpPr>
            <p:sp>
              <p:nvSpPr>
                <p:cNvPr id="160813" name="Rectangle 45"/>
                <p:cNvSpPr>
                  <a:spLocks noChangeArrowheads="1"/>
                </p:cNvSpPr>
                <p:nvPr/>
              </p:nvSpPr>
              <p:spPr bwMode="auto">
                <a:xfrm>
                  <a:off x="0" y="3511"/>
                  <a:ext cx="556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ea typeface="Arial Unicode MS" pitchFamily="34" charset="-128"/>
                    </a:rPr>
                    <a:t> Vena cava</a:t>
                  </a:r>
                </a:p>
                <a:p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96" name="Rectangle 128"/>
                <p:cNvSpPr>
                  <a:spLocks noChangeArrowheads="1"/>
                </p:cNvSpPr>
                <p:nvPr/>
              </p:nvSpPr>
              <p:spPr bwMode="auto">
                <a:xfrm>
                  <a:off x="0" y="3511"/>
                  <a:ext cx="556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899" name="Group 131"/>
              <p:cNvGrpSpPr>
                <a:grpSpLocks/>
              </p:cNvGrpSpPr>
              <p:nvPr/>
            </p:nvGrpSpPr>
            <p:grpSpPr bwMode="auto">
              <a:xfrm>
                <a:off x="556" y="3511"/>
                <a:ext cx="431" cy="518"/>
                <a:chOff x="556" y="3511"/>
                <a:chExt cx="431" cy="518"/>
              </a:xfrm>
            </p:grpSpPr>
            <p:sp>
              <p:nvSpPr>
                <p:cNvPr id="160814" name="Rectangle 46"/>
                <p:cNvSpPr>
                  <a:spLocks noChangeArrowheads="1"/>
                </p:cNvSpPr>
                <p:nvPr/>
              </p:nvSpPr>
              <p:spPr bwMode="auto">
                <a:xfrm>
                  <a:off x="556" y="3511"/>
                  <a:ext cx="431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30 mm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898" name="Rectangle 130"/>
                <p:cNvSpPr>
                  <a:spLocks noChangeArrowheads="1"/>
                </p:cNvSpPr>
                <p:nvPr/>
              </p:nvSpPr>
              <p:spPr bwMode="auto">
                <a:xfrm>
                  <a:off x="556" y="3511"/>
                  <a:ext cx="431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901" name="Group 133"/>
              <p:cNvGrpSpPr>
                <a:grpSpLocks/>
              </p:cNvGrpSpPr>
              <p:nvPr/>
            </p:nvGrpSpPr>
            <p:grpSpPr bwMode="auto">
              <a:xfrm>
                <a:off x="987" y="3511"/>
                <a:ext cx="824" cy="518"/>
                <a:chOff x="987" y="3511"/>
                <a:chExt cx="824" cy="518"/>
              </a:xfrm>
            </p:grpSpPr>
            <p:sp>
              <p:nvSpPr>
                <p:cNvPr id="160815" name="Rectangle 47"/>
                <p:cNvSpPr>
                  <a:spLocks noChangeArrowheads="1"/>
                </p:cNvSpPr>
                <p:nvPr/>
              </p:nvSpPr>
              <p:spPr bwMode="auto">
                <a:xfrm>
                  <a:off x="987" y="3511"/>
                  <a:ext cx="824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8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900" name="Rectangle 132"/>
                <p:cNvSpPr>
                  <a:spLocks noChangeArrowheads="1"/>
                </p:cNvSpPr>
                <p:nvPr/>
              </p:nvSpPr>
              <p:spPr bwMode="auto">
                <a:xfrm>
                  <a:off x="987" y="3511"/>
                  <a:ext cx="824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903" name="Group 135"/>
              <p:cNvGrpSpPr>
                <a:grpSpLocks/>
              </p:cNvGrpSpPr>
              <p:nvPr/>
            </p:nvGrpSpPr>
            <p:grpSpPr bwMode="auto">
              <a:xfrm>
                <a:off x="2771" y="3511"/>
                <a:ext cx="1097" cy="518"/>
                <a:chOff x="2771" y="3511"/>
                <a:chExt cx="1097" cy="518"/>
              </a:xfrm>
            </p:grpSpPr>
            <p:sp>
              <p:nvSpPr>
                <p:cNvPr id="160816" name="Rectangle 48"/>
                <p:cNvSpPr>
                  <a:spLocks noChangeArrowheads="1"/>
                </p:cNvSpPr>
                <p:nvPr/>
              </p:nvSpPr>
              <p:spPr bwMode="auto">
                <a:xfrm>
                  <a:off x="2771" y="3511"/>
                  <a:ext cx="109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0/0 </a:t>
                  </a:r>
                </a:p>
                <a:p>
                  <a:pPr algn="ctr"/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902" name="Rectangle 134"/>
                <p:cNvSpPr>
                  <a:spLocks noChangeArrowheads="1"/>
                </p:cNvSpPr>
                <p:nvPr/>
              </p:nvSpPr>
              <p:spPr bwMode="auto">
                <a:xfrm>
                  <a:off x="2771" y="3511"/>
                  <a:ext cx="109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  <p:grpSp>
            <p:nvGrpSpPr>
              <p:cNvPr id="160905" name="Group 137"/>
              <p:cNvGrpSpPr>
                <a:grpSpLocks/>
              </p:cNvGrpSpPr>
              <p:nvPr/>
            </p:nvGrpSpPr>
            <p:grpSpPr bwMode="auto">
              <a:xfrm>
                <a:off x="3868" y="3511"/>
                <a:ext cx="757" cy="518"/>
                <a:chOff x="3868" y="3511"/>
                <a:chExt cx="757" cy="518"/>
              </a:xfrm>
            </p:grpSpPr>
            <p:sp>
              <p:nvSpPr>
                <p:cNvPr id="160817" name="Rectangle 49"/>
                <p:cNvSpPr>
                  <a:spLocks noChangeArrowheads="1"/>
                </p:cNvSpPr>
                <p:nvPr/>
              </p:nvSpPr>
              <p:spPr bwMode="auto">
                <a:xfrm>
                  <a:off x="3868" y="3511"/>
                  <a:ext cx="75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r>
                    <a:rPr lang="cs-CZ" altLang="cs-CZ" sz="24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 0.22</a:t>
                  </a:r>
                  <a:r>
                    <a:rPr lang="cs-CZ" altLang="cs-CZ" sz="1600" b="1">
                      <a:solidFill>
                        <a:schemeClr val="tx2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endParaRPr lang="cs-CZ" altLang="cs-CZ" sz="1600" b="1">
                    <a:solidFill>
                      <a:schemeClr val="tx2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60904" name="Rectangle 136"/>
                <p:cNvSpPr>
                  <a:spLocks noChangeArrowheads="1"/>
                </p:cNvSpPr>
                <p:nvPr/>
              </p:nvSpPr>
              <p:spPr bwMode="auto">
                <a:xfrm>
                  <a:off x="3868" y="3511"/>
                  <a:ext cx="757" cy="518"/>
                </a:xfrm>
                <a:prstGeom prst="rect">
                  <a:avLst/>
                </a:prstGeom>
                <a:noFill/>
                <a:ln w="25400">
                  <a:solidFill>
                    <a:srgbClr val="FFFFFF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endParaRPr lang="cs-CZ"/>
                </a:p>
              </p:txBody>
            </p:sp>
          </p:grpSp>
        </p:grpSp>
        <p:sp>
          <p:nvSpPr>
            <p:cNvPr id="160907" name="Rectangle 139"/>
            <p:cNvSpPr>
              <a:spLocks noChangeArrowheads="1"/>
            </p:cNvSpPr>
            <p:nvPr/>
          </p:nvSpPr>
          <p:spPr bwMode="auto">
            <a:xfrm>
              <a:off x="-3" y="-3"/>
              <a:ext cx="4631" cy="4035"/>
            </a:xfrm>
            <a:prstGeom prst="rect">
              <a:avLst/>
            </a:prstGeom>
            <a:noFill/>
            <a:ln w="2540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cs-CZ"/>
            </a:p>
          </p:txBody>
        </p:sp>
      </p:grp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63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354"/>
    </mc:Choice>
    <mc:Fallback>
      <p:transition spd="slow" advTm="81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9067800" cy="1219200"/>
          </a:xfrm>
        </p:spPr>
        <p:txBody>
          <a:bodyPr/>
          <a:lstStyle/>
          <a:p>
            <a:r>
              <a:rPr lang="cs-CZ" altLang="cs-CZ" sz="3600" b="1"/>
              <a:t>Vztlak a odpor vody</a:t>
            </a:r>
            <a:br>
              <a:rPr lang="cs-CZ" altLang="cs-CZ" sz="3600" b="1"/>
            </a:br>
            <a:r>
              <a:rPr lang="cs-CZ" altLang="cs-CZ" sz="3600" b="1"/>
              <a:t>Předhled našich pojmů a dosud řečeného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Tlak p=gh</a:t>
            </a:r>
            <a:r>
              <a:rPr lang="cs-CZ" altLang="cs-CZ" sz="2400" b="1">
                <a:solidFill>
                  <a:schemeClr val="tx2"/>
                </a:solidFill>
                <a:latin typeface="Symbol" panose="05050102010706020507" pitchFamily="18" charset="2"/>
              </a:rPr>
              <a:t>r</a:t>
            </a:r>
            <a:r>
              <a:rPr lang="cs-CZ" altLang="cs-CZ" sz="2400" b="1">
                <a:solidFill>
                  <a:schemeClr val="tx2"/>
                </a:solidFill>
              </a:rPr>
              <a:t> </a:t>
            </a:r>
          </a:p>
          <a:p>
            <a:pPr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Rovnice kontinuity, Bernoulliho rovnice</a:t>
            </a:r>
          </a:p>
          <a:p>
            <a:pPr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Archimedův zákon  vztlak=G </a:t>
            </a:r>
            <a:r>
              <a:rPr lang="cs-CZ" altLang="cs-CZ" sz="2400" i="1" baseline="30000">
                <a:solidFill>
                  <a:schemeClr val="tx2"/>
                </a:solidFill>
              </a:rPr>
              <a:t>x</a:t>
            </a:r>
            <a:r>
              <a:rPr lang="cs-CZ" altLang="cs-CZ" sz="2400" b="1">
                <a:solidFill>
                  <a:schemeClr val="tx2"/>
                </a:solidFill>
              </a:rPr>
              <a:t> hustota</a:t>
            </a:r>
            <a:r>
              <a:rPr lang="cs-CZ" altLang="cs-CZ" sz="2000" b="1" baseline="-25000">
                <a:solidFill>
                  <a:schemeClr val="tx2"/>
                </a:solidFill>
              </a:rPr>
              <a:t> kapaliny</a:t>
            </a:r>
            <a:r>
              <a:rPr lang="cs-CZ" altLang="cs-CZ" sz="2400" b="1">
                <a:solidFill>
                  <a:schemeClr val="tx2"/>
                </a:solidFill>
              </a:rPr>
              <a:t>/hustota </a:t>
            </a:r>
            <a:r>
              <a:rPr lang="cs-CZ" altLang="cs-CZ" sz="2400" b="1" baseline="-25000">
                <a:solidFill>
                  <a:schemeClr val="tx2"/>
                </a:solidFill>
              </a:rPr>
              <a:t>tělesa</a:t>
            </a:r>
          </a:p>
          <a:p>
            <a:pPr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Odpor vody</a:t>
            </a:r>
          </a:p>
          <a:p>
            <a:pPr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Síla odporu = </a:t>
            </a:r>
            <a:r>
              <a:rPr lang="cs-CZ" altLang="cs-CZ" sz="2800" b="1">
                <a:solidFill>
                  <a:schemeClr val="tx2"/>
                </a:solidFill>
              </a:rPr>
              <a:t>c.S.</a:t>
            </a:r>
            <a:r>
              <a:rPr lang="cs-CZ" altLang="cs-CZ" sz="2800" b="1">
                <a:solidFill>
                  <a:schemeClr val="tx2"/>
                </a:solidFill>
                <a:latin typeface="Symbol" panose="05050102010706020507" pitchFamily="18" charset="2"/>
              </a:rPr>
              <a:t>r</a:t>
            </a:r>
            <a:r>
              <a:rPr lang="cs-CZ" altLang="cs-CZ" sz="2800" b="1">
                <a:solidFill>
                  <a:schemeClr val="tx2"/>
                </a:solidFill>
              </a:rPr>
              <a:t>.v</a:t>
            </a:r>
            <a:r>
              <a:rPr lang="cs-CZ" altLang="cs-CZ" sz="2800" b="1" baseline="30000">
                <a:solidFill>
                  <a:schemeClr val="tx2"/>
                </a:solidFill>
              </a:rPr>
              <a:t>2</a:t>
            </a:r>
            <a:r>
              <a:rPr lang="cs-CZ" altLang="cs-CZ" sz="2800" b="1">
                <a:solidFill>
                  <a:schemeClr val="tx2"/>
                </a:solidFill>
              </a:rPr>
              <a:t>/2g   c  -</a:t>
            </a:r>
            <a:r>
              <a:rPr lang="cs-CZ" altLang="cs-CZ" sz="2400" b="1" i="1">
                <a:solidFill>
                  <a:schemeClr val="tx2"/>
                </a:solidFill>
              </a:rPr>
              <a:t>je činitel tvaru</a:t>
            </a:r>
          </a:p>
          <a:p>
            <a:pPr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Viskozita kapalin – byla probírána</a:t>
            </a:r>
          </a:p>
          <a:p>
            <a:pPr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Proudění laminární a turbulentní</a:t>
            </a:r>
          </a:p>
          <a:p>
            <a:pPr>
              <a:buFont typeface="Monotype Sorts" pitchFamily="2" charset="2"/>
              <a:buNone/>
            </a:pPr>
            <a:r>
              <a:rPr lang="cs-CZ" altLang="cs-CZ" sz="2400" b="1">
                <a:solidFill>
                  <a:schemeClr val="tx2"/>
                </a:solidFill>
              </a:rPr>
              <a:t>Reynoldsovo číslo</a:t>
            </a:r>
            <a:endParaRPr lang="cs-CZ" altLang="cs-CZ" sz="2800" b="1">
              <a:solidFill>
                <a:schemeClr val="tx2"/>
              </a:solidFill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3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4"/>
    </mc:Choice>
    <mc:Fallback>
      <p:transition spd="slow" advTm="3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1" descr="Bez názvu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450" y="0"/>
            <a:ext cx="2622550" cy="494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7" name="Object 6"/>
          <p:cNvGraphicFramePr>
            <a:graphicFrameLocks noChangeAspect="1"/>
          </p:cNvGraphicFramePr>
          <p:nvPr/>
        </p:nvGraphicFramePr>
        <p:xfrm>
          <a:off x="0" y="0"/>
          <a:ext cx="7239000" cy="423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Fotografie" r:id="rId6" imgW="4390476" imgH="2572109" progId="MSPhotoEd.3">
                  <p:embed/>
                </p:oleObj>
              </mc:Choice>
              <mc:Fallback>
                <p:oleObj name="Fotografie" r:id="rId6" imgW="4390476" imgH="2572109" progId="MSPhotoEd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239000" cy="4238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5067300" cy="457200"/>
          </a:xfrm>
        </p:spPr>
        <p:txBody>
          <a:bodyPr/>
          <a:lstStyle/>
          <a:p>
            <a:pPr>
              <a:defRPr/>
            </a:pPr>
            <a:r>
              <a:rPr lang="cs-CZ" altLang="cs-CZ" sz="3600" b="1" smtClean="0">
                <a:solidFill>
                  <a:schemeClr val="hlink"/>
                </a:solidFill>
              </a:rPr>
              <a:t>Měření tlaku</a:t>
            </a:r>
          </a:p>
        </p:txBody>
      </p:sp>
      <p:pic>
        <p:nvPicPr>
          <p:cNvPr id="6149" name="Picture 9" descr="medycyna03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685800"/>
            <a:ext cx="12334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ludzie22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8959850" y="4800600"/>
            <a:ext cx="9302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80" name="Rectangle 1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pic>
        <p:nvPicPr>
          <p:cNvPr id="6152" name="Picture 13" descr="Bez názvu 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4221163"/>
            <a:ext cx="5184775" cy="264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4" descr="Bez názvu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3100"/>
            <a:ext cx="2700338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0345"/>
    </mc:Choice>
    <mc:Fallback>
      <p:transition spd="slow" advTm="220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9372600" cy="1219200"/>
          </a:xfrm>
        </p:spPr>
        <p:txBody>
          <a:bodyPr/>
          <a:lstStyle/>
          <a:p>
            <a:r>
              <a:rPr lang="cs-CZ" altLang="cs-CZ" sz="4400" b="1" u="sng"/>
              <a:t>Fyzikální veličiny v klinické praxi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524000"/>
            <a:ext cx="7772400" cy="4648200"/>
          </a:xfrm>
        </p:spPr>
        <p:txBody>
          <a:bodyPr/>
          <a:lstStyle/>
          <a:p>
            <a:r>
              <a:rPr lang="cs-CZ" altLang="cs-CZ" b="1" i="1">
                <a:solidFill>
                  <a:schemeClr val="tx2"/>
                </a:solidFill>
              </a:rPr>
              <a:t>Tlak v těle </a:t>
            </a:r>
            <a:endParaRPr lang="cs-CZ" altLang="cs-CZ" b="1" i="1">
              <a:solidFill>
                <a:schemeClr val="tx2"/>
              </a:solidFill>
              <a:ea typeface="Arial Unicode MS" pitchFamily="34" charset="-128"/>
            </a:endParaRPr>
          </a:p>
          <a:p>
            <a:r>
              <a:rPr lang="cs-CZ" altLang="cs-CZ" b="1" i="1">
                <a:solidFill>
                  <a:schemeClr val="tx2"/>
                </a:solidFill>
              </a:rPr>
              <a:t>Krev jako tekutina</a:t>
            </a:r>
          </a:p>
          <a:p>
            <a:r>
              <a:rPr lang="cs-CZ" altLang="cs-CZ" sz="3200" b="1" i="1">
                <a:solidFill>
                  <a:schemeClr val="tx2"/>
                </a:solidFill>
              </a:rPr>
              <a:t>Akční potenciály práce srdce</a:t>
            </a:r>
          </a:p>
          <a:p>
            <a:r>
              <a:rPr lang="cs-CZ" altLang="cs-CZ" sz="3200" b="1" i="1">
                <a:solidFill>
                  <a:schemeClr val="tx2"/>
                </a:solidFill>
              </a:rPr>
              <a:t>Osmotický tlak</a:t>
            </a:r>
          </a:p>
          <a:p>
            <a:r>
              <a:rPr lang="cs-CZ" altLang="cs-CZ" sz="3200" b="1" i="1">
                <a:solidFill>
                  <a:schemeClr val="tx2"/>
                </a:solidFill>
              </a:rPr>
              <a:t>Termodynamika</a:t>
            </a:r>
          </a:p>
          <a:p>
            <a:r>
              <a:rPr lang="cs-CZ" altLang="cs-CZ" b="1" i="1">
                <a:solidFill>
                  <a:schemeClr val="tx2"/>
                </a:solidFill>
              </a:rPr>
              <a:t>Proudění krve</a:t>
            </a:r>
          </a:p>
          <a:p>
            <a:pPr>
              <a:buSzPct val="180000"/>
              <a:buFont typeface="Wingdings 2" panose="05020102010507070707" pitchFamily="18" charset="2"/>
              <a:buChar char="E"/>
            </a:pPr>
            <a:r>
              <a:rPr lang="cs-CZ" altLang="cs-CZ" sz="4000" b="1">
                <a:solidFill>
                  <a:schemeClr val="hlink"/>
                </a:solidFill>
              </a:rPr>
              <a:t>Plyny k tekutinách</a:t>
            </a:r>
            <a:endParaRPr lang="cs-CZ" altLang="cs-CZ" sz="4000">
              <a:solidFill>
                <a:schemeClr val="hlink"/>
              </a:solidFill>
            </a:endParaRPr>
          </a:p>
        </p:txBody>
      </p:sp>
      <p:pic>
        <p:nvPicPr>
          <p:cNvPr id="176132" name="Picture 4" descr="DSCF4926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1536700"/>
            <a:ext cx="2873375" cy="215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3" name="Picture 5" descr="DSCF4927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3860800"/>
            <a:ext cx="2873375" cy="215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08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60"/>
    </mc:Choice>
    <mc:Fallback>
      <p:transition spd="slow" advTm="9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Bez_názvu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" t="3377" r="11476" b="39291"/>
          <a:stretch>
            <a:fillRect/>
          </a:stretch>
        </p:blipFill>
        <p:spPr bwMode="auto">
          <a:xfrm>
            <a:off x="0" y="3886200"/>
            <a:ext cx="57150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227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9372600" cy="1219200"/>
          </a:xfrm>
        </p:spPr>
        <p:txBody>
          <a:bodyPr/>
          <a:lstStyle/>
          <a:p>
            <a:r>
              <a:rPr lang="cs-CZ" altLang="cs-CZ" sz="3600" b="1" u="sng">
                <a:cs typeface="Times New Roman" panose="02020603050405020304" pitchFamily="18" charset="0"/>
              </a:rPr>
              <a:t>MOLEKULÁRNÍ BIOFYZIKA</a:t>
            </a:r>
            <a:endParaRPr lang="cs-CZ" altLang="cs-CZ" sz="3600" b="1" u="sng"/>
          </a:p>
        </p:txBody>
      </p:sp>
      <p:sp>
        <p:nvSpPr>
          <p:cNvPr id="1802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772400" cy="4648200"/>
          </a:xfrm>
        </p:spPr>
        <p:txBody>
          <a:bodyPr/>
          <a:lstStyle/>
          <a:p>
            <a:pPr algn="just"/>
            <a:r>
              <a:rPr lang="cs-CZ" altLang="cs-CZ" sz="3200" b="1" i="1">
                <a:solidFill>
                  <a:schemeClr val="tx2"/>
                </a:solidFill>
                <a:cs typeface="Times New Roman" panose="02020603050405020304" pitchFamily="18" charset="0"/>
              </a:rPr>
              <a:t>Skupenské stavy hmoty</a:t>
            </a:r>
            <a:endParaRPr lang="cs-CZ" altLang="cs-CZ" sz="3200" b="1" i="1">
              <a:solidFill>
                <a:schemeClr val="tx2"/>
              </a:solidFill>
            </a:endParaRPr>
          </a:p>
          <a:p>
            <a:pPr algn="just"/>
            <a:r>
              <a:rPr lang="cs-CZ" altLang="cs-CZ" sz="3200" b="1" i="1">
                <a:solidFill>
                  <a:schemeClr val="tx2"/>
                </a:solidFill>
                <a:cs typeface="Times New Roman" panose="02020603050405020304" pitchFamily="18" charset="0"/>
              </a:rPr>
              <a:t>pV = nRT</a:t>
            </a:r>
            <a:r>
              <a:rPr lang="cs-CZ" altLang="cs-CZ" sz="3200" b="1" i="1">
                <a:solidFill>
                  <a:schemeClr val="tx2"/>
                </a:solidFill>
              </a:rPr>
              <a:t> </a:t>
            </a:r>
          </a:p>
          <a:p>
            <a:pPr algn="just"/>
            <a:r>
              <a:rPr lang="cs-CZ" altLang="cs-CZ" sz="3200" b="1" i="1">
                <a:solidFill>
                  <a:schemeClr val="tx2"/>
                </a:solidFill>
                <a:cs typeface="Times New Roman" panose="02020603050405020304" pitchFamily="18" charset="0"/>
              </a:rPr>
              <a:t>Maxwellovo-Boltzmannovo rozdělení</a:t>
            </a:r>
            <a:endParaRPr lang="cs-CZ" altLang="cs-CZ" sz="3200" b="1" i="1">
              <a:solidFill>
                <a:schemeClr val="tx2"/>
              </a:solidFill>
            </a:endParaRPr>
          </a:p>
          <a:p>
            <a:pPr algn="just"/>
            <a:endParaRPr lang="cs-CZ" altLang="cs-CZ" sz="3200" b="1" i="1">
              <a:solidFill>
                <a:schemeClr val="tx2"/>
              </a:solidFill>
            </a:endParaRPr>
          </a:p>
          <a:p>
            <a:pPr algn="just"/>
            <a:endParaRPr lang="cs-CZ" altLang="cs-CZ" sz="3200" b="1" i="1">
              <a:solidFill>
                <a:schemeClr val="tx2"/>
              </a:solidFill>
            </a:endParaRPr>
          </a:p>
          <a:p>
            <a:pPr>
              <a:buSzPct val="195000"/>
              <a:buFont typeface="Wingdings 2" panose="05020102010507070707" pitchFamily="18" charset="2"/>
              <a:buChar char="E"/>
            </a:pPr>
            <a:r>
              <a:rPr lang="cs-CZ" altLang="cs-CZ" sz="3200" b="1">
                <a:solidFill>
                  <a:schemeClr val="hlink"/>
                </a:solidFill>
              </a:rPr>
              <a:t>stř.kv.rych.</a:t>
            </a:r>
          </a:p>
        </p:txBody>
      </p:sp>
      <p:sp>
        <p:nvSpPr>
          <p:cNvPr id="180229" name="Rectangle 5"/>
          <p:cNvSpPr>
            <a:spLocks noChangeArrowheads="1"/>
          </p:cNvSpPr>
          <p:nvPr/>
        </p:nvSpPr>
        <p:spPr bwMode="auto">
          <a:xfrm>
            <a:off x="4343400" y="3214688"/>
            <a:ext cx="103393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/>
          </a:p>
        </p:txBody>
      </p:sp>
      <p:graphicFrame>
        <p:nvGraphicFramePr>
          <p:cNvPr id="180230" name="Object 6"/>
          <p:cNvGraphicFramePr>
            <a:graphicFrameLocks noChangeAspect="1"/>
          </p:cNvGraphicFramePr>
          <p:nvPr/>
        </p:nvGraphicFramePr>
        <p:xfrm>
          <a:off x="5719763" y="1341438"/>
          <a:ext cx="4138612" cy="1185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9" r:id="rId6" imgW="1497950" imgH="431613" progId="Equation.3">
                  <p:embed/>
                </p:oleObj>
              </mc:Choice>
              <mc:Fallback>
                <p:oleObj r:id="rId6" imgW="1497950" imgH="431613" progId="Equation.3">
                  <p:embed/>
                  <p:pic>
                    <p:nvPicPr>
                      <p:cNvPr id="1802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9763" y="1341438"/>
                        <a:ext cx="4138612" cy="11858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190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1" name="Rectangle 7"/>
          <p:cNvSpPr>
            <a:spLocks noChangeArrowheads="1"/>
          </p:cNvSpPr>
          <p:nvPr/>
        </p:nvSpPr>
        <p:spPr bwMode="auto">
          <a:xfrm>
            <a:off x="4748213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0232" name="Object 8"/>
          <p:cNvGraphicFramePr>
            <a:graphicFrameLocks noChangeAspect="1"/>
          </p:cNvGraphicFramePr>
          <p:nvPr/>
        </p:nvGraphicFramePr>
        <p:xfrm>
          <a:off x="8383588" y="2852738"/>
          <a:ext cx="1447800" cy="82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0" r:id="rId8" imgW="787058" imgH="444307" progId="Equation.3">
                  <p:embed/>
                </p:oleObj>
              </mc:Choice>
              <mc:Fallback>
                <p:oleObj r:id="rId8" imgW="787058" imgH="444307" progId="Equation.3">
                  <p:embed/>
                  <p:pic>
                    <p:nvPicPr>
                      <p:cNvPr id="1802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3588" y="2852738"/>
                        <a:ext cx="1447800" cy="8207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3" name="Rectangle 9"/>
          <p:cNvSpPr>
            <a:spLocks noChangeArrowheads="1"/>
          </p:cNvSpPr>
          <p:nvPr/>
        </p:nvSpPr>
        <p:spPr bwMode="auto">
          <a:xfrm>
            <a:off x="476250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0234" name="Object 10"/>
          <p:cNvGraphicFramePr>
            <a:graphicFrameLocks noChangeAspect="1"/>
          </p:cNvGraphicFramePr>
          <p:nvPr/>
        </p:nvGraphicFramePr>
        <p:xfrm>
          <a:off x="8383588" y="3789363"/>
          <a:ext cx="152400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1" r:id="rId10" imgW="761669" imgH="444307" progId="Equation.3">
                  <p:embed/>
                </p:oleObj>
              </mc:Choice>
              <mc:Fallback>
                <p:oleObj r:id="rId10" imgW="761669" imgH="444307" progId="Equation.3">
                  <p:embed/>
                  <p:pic>
                    <p:nvPicPr>
                      <p:cNvPr id="18023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3588" y="3789363"/>
                        <a:ext cx="1524000" cy="8953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5" name="Rectangle 11"/>
          <p:cNvSpPr>
            <a:spLocks noChangeArrowheads="1"/>
          </p:cNvSpPr>
          <p:nvPr/>
        </p:nvSpPr>
        <p:spPr bwMode="auto">
          <a:xfrm>
            <a:off x="6477000" y="3200400"/>
            <a:ext cx="1828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0236" name="Object 12"/>
          <p:cNvGraphicFramePr>
            <a:graphicFrameLocks noChangeAspect="1"/>
          </p:cNvGraphicFramePr>
          <p:nvPr/>
        </p:nvGraphicFramePr>
        <p:xfrm>
          <a:off x="8383588" y="4941888"/>
          <a:ext cx="13716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2" r:id="rId12" imgW="761669" imgH="444307" progId="Equation.3">
                  <p:embed/>
                </p:oleObj>
              </mc:Choice>
              <mc:Fallback>
                <p:oleObj r:id="rId12" imgW="761669" imgH="444307" progId="Equation.3">
                  <p:embed/>
                  <p:pic>
                    <p:nvPicPr>
                      <p:cNvPr id="18023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3588" y="4941888"/>
                        <a:ext cx="1371600" cy="806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37" name="Text Box 13"/>
          <p:cNvSpPr txBox="1">
            <a:spLocks noChangeArrowheads="1"/>
          </p:cNvSpPr>
          <p:nvPr/>
        </p:nvSpPr>
        <p:spPr bwMode="auto">
          <a:xfrm>
            <a:off x="5791200" y="3213100"/>
            <a:ext cx="2586038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/>
              <a:t>Nejpravděpodobnější</a:t>
            </a:r>
          </a:p>
          <a:p>
            <a:endParaRPr lang="cs-CZ" altLang="cs-CZ"/>
          </a:p>
          <a:p>
            <a:endParaRPr lang="cs-CZ" altLang="cs-CZ"/>
          </a:p>
          <a:p>
            <a:r>
              <a:rPr lang="cs-CZ" altLang="cs-CZ"/>
              <a:t>Průměrná</a:t>
            </a:r>
          </a:p>
          <a:p>
            <a:endParaRPr lang="cs-CZ" altLang="cs-CZ"/>
          </a:p>
          <a:p>
            <a:endParaRPr lang="cs-CZ" altLang="cs-CZ"/>
          </a:p>
          <a:p>
            <a:r>
              <a:rPr lang="cs-CZ" altLang="cs-CZ"/>
              <a:t>Střední kvadratická</a:t>
            </a:r>
          </a:p>
          <a:p>
            <a:endParaRPr lang="cs-CZ" altLang="cs-CZ"/>
          </a:p>
        </p:txBody>
      </p:sp>
      <p:sp>
        <p:nvSpPr>
          <p:cNvPr id="180238" name="Rectangle 14"/>
          <p:cNvSpPr>
            <a:spLocks noChangeArrowheads="1"/>
          </p:cNvSpPr>
          <p:nvPr/>
        </p:nvSpPr>
        <p:spPr bwMode="auto">
          <a:xfrm>
            <a:off x="478155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0239" name="Object 15"/>
          <p:cNvGraphicFramePr>
            <a:graphicFrameLocks noChangeAspect="1"/>
          </p:cNvGraphicFramePr>
          <p:nvPr/>
        </p:nvGraphicFramePr>
        <p:xfrm>
          <a:off x="3124200" y="3733800"/>
          <a:ext cx="2590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03" r:id="rId14" imgW="723586" imgH="393529" progId="Equation.3">
                  <p:embed/>
                </p:oleObj>
              </mc:Choice>
              <mc:Fallback>
                <p:oleObj r:id="rId14" imgW="723586" imgH="393529" progId="Equation.3">
                  <p:embed/>
                  <p:pic>
                    <p:nvPicPr>
                      <p:cNvPr id="18023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733800"/>
                        <a:ext cx="259080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799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5"/>
    </mc:Choice>
    <mc:Fallback>
      <p:transition spd="slow" advTm="21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 descr="Bez_názvu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" t="3377" r="11476" b="39291"/>
          <a:stretch>
            <a:fillRect/>
          </a:stretch>
        </p:blipFill>
        <p:spPr bwMode="auto">
          <a:xfrm>
            <a:off x="0" y="3886200"/>
            <a:ext cx="57150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25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 u="sng">
                <a:cs typeface="Times New Roman" panose="02020603050405020304" pitchFamily="18" charset="0"/>
              </a:rPr>
              <a:t>MOLEKULÁRNÍ BIOFYZIKA</a:t>
            </a:r>
            <a:endParaRPr lang="cs-CZ" altLang="cs-CZ" sz="3600" b="1" u="sng"/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algn="just"/>
            <a:endParaRPr lang="cs-CZ" altLang="cs-CZ" sz="2800" b="1" i="1">
              <a:solidFill>
                <a:schemeClr val="tx2"/>
              </a:solidFill>
            </a:endParaRPr>
          </a:p>
          <a:p>
            <a:pPr algn="just"/>
            <a:r>
              <a:rPr lang="cs-CZ" altLang="cs-CZ" sz="2800" b="1" i="1">
                <a:solidFill>
                  <a:schemeClr val="tx2"/>
                </a:solidFill>
                <a:cs typeface="Times New Roman" panose="02020603050405020304" pitchFamily="18" charset="0"/>
              </a:rPr>
              <a:t>Maxwellovo-Boltzmannovo rozdělení</a:t>
            </a:r>
            <a:endParaRPr lang="cs-CZ" altLang="cs-CZ" sz="2800" b="1" i="1">
              <a:solidFill>
                <a:schemeClr val="tx2"/>
              </a:solidFill>
            </a:endParaRPr>
          </a:p>
          <a:p>
            <a:pPr algn="just"/>
            <a:endParaRPr lang="cs-CZ" altLang="cs-CZ" sz="2800" b="1" i="1">
              <a:solidFill>
                <a:schemeClr val="tx2"/>
              </a:solidFill>
            </a:endParaRPr>
          </a:p>
          <a:p>
            <a:pPr algn="just"/>
            <a:endParaRPr lang="cs-CZ" altLang="cs-CZ" sz="2800" b="1" i="1">
              <a:solidFill>
                <a:schemeClr val="tx2"/>
              </a:solidFill>
            </a:endParaRPr>
          </a:p>
          <a:p>
            <a:pPr>
              <a:buSzPct val="195000"/>
              <a:buFont typeface="Wingdings 2" panose="05020102010507070707" pitchFamily="18" charset="2"/>
              <a:buChar char="E"/>
            </a:pPr>
            <a:r>
              <a:rPr lang="cs-CZ" altLang="cs-CZ" sz="2800" b="1">
                <a:solidFill>
                  <a:schemeClr val="hlink"/>
                </a:solidFill>
              </a:rPr>
              <a:t>stř.kv.rych.</a:t>
            </a:r>
          </a:p>
        </p:txBody>
      </p:sp>
      <p:sp>
        <p:nvSpPr>
          <p:cNvPr id="181253" name="Rectangle 5"/>
          <p:cNvSpPr>
            <a:spLocks noChangeArrowheads="1"/>
          </p:cNvSpPr>
          <p:nvPr/>
        </p:nvSpPr>
        <p:spPr bwMode="auto">
          <a:xfrm>
            <a:off x="4343400" y="3214688"/>
            <a:ext cx="103393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/>
          </a:p>
        </p:txBody>
      </p:sp>
      <p:sp>
        <p:nvSpPr>
          <p:cNvPr id="181254" name="Rectangle 6"/>
          <p:cNvSpPr>
            <a:spLocks noChangeArrowheads="1"/>
          </p:cNvSpPr>
          <p:nvPr/>
        </p:nvSpPr>
        <p:spPr bwMode="auto">
          <a:xfrm>
            <a:off x="4748213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181255" name="Rectangle 7"/>
          <p:cNvSpPr>
            <a:spLocks noChangeArrowheads="1"/>
          </p:cNvSpPr>
          <p:nvPr/>
        </p:nvSpPr>
        <p:spPr bwMode="auto">
          <a:xfrm>
            <a:off x="476250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181256" name="Rectangle 8"/>
          <p:cNvSpPr>
            <a:spLocks noChangeArrowheads="1"/>
          </p:cNvSpPr>
          <p:nvPr/>
        </p:nvSpPr>
        <p:spPr bwMode="auto">
          <a:xfrm>
            <a:off x="478155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1257" name="Object 9"/>
          <p:cNvGraphicFramePr>
            <a:graphicFrameLocks noChangeAspect="1"/>
          </p:cNvGraphicFramePr>
          <p:nvPr/>
        </p:nvGraphicFramePr>
        <p:xfrm>
          <a:off x="3124200" y="3733800"/>
          <a:ext cx="2590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3" r:id="rId6" imgW="723586" imgH="393529" progId="Equation.3">
                  <p:embed/>
                </p:oleObj>
              </mc:Choice>
              <mc:Fallback>
                <p:oleObj r:id="rId6" imgW="723586" imgH="393529" progId="Equation.3">
                  <p:embed/>
                  <p:pic>
                    <p:nvPicPr>
                      <p:cNvPr id="18125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733800"/>
                        <a:ext cx="259080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58" name="Rectangle 10"/>
          <p:cNvSpPr>
            <a:spLocks noChangeArrowheads="1"/>
          </p:cNvSpPr>
          <p:nvPr/>
        </p:nvSpPr>
        <p:spPr bwMode="auto">
          <a:xfrm>
            <a:off x="4405313" y="321468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1259" name="Object 11"/>
          <p:cNvGraphicFramePr>
            <a:graphicFrameLocks noChangeAspect="1"/>
          </p:cNvGraphicFramePr>
          <p:nvPr/>
        </p:nvGraphicFramePr>
        <p:xfrm>
          <a:off x="6248400" y="3048000"/>
          <a:ext cx="367188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4" r:id="rId8" imgW="1473200" imgH="431800" progId="Equation.3">
                  <p:embed/>
                </p:oleObj>
              </mc:Choice>
              <mc:Fallback>
                <p:oleObj r:id="rId8" imgW="1473200" imgH="431800" progId="Equation.3">
                  <p:embed/>
                  <p:pic>
                    <p:nvPicPr>
                      <p:cNvPr id="1812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3048000"/>
                        <a:ext cx="3671888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60" name="Rectangle 12"/>
          <p:cNvSpPr>
            <a:spLocks noChangeArrowheads="1"/>
          </p:cNvSpPr>
          <p:nvPr/>
        </p:nvSpPr>
        <p:spPr bwMode="auto">
          <a:xfrm>
            <a:off x="5867400" y="4419600"/>
            <a:ext cx="44196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cs-CZ" alt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k = R/N</a:t>
            </a:r>
            <a:r>
              <a:rPr lang="cs-CZ" altLang="cs-CZ" sz="1800" b="1" baseline="-300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cs-CZ" alt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= (8.31 J.mol</a:t>
            </a:r>
            <a:r>
              <a:rPr lang="cs-CZ" altLang="cs-CZ" sz="18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–1</a:t>
            </a:r>
            <a:r>
              <a:rPr lang="cs-CZ" alt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.K</a:t>
            </a:r>
            <a:r>
              <a:rPr lang="cs-CZ" altLang="cs-CZ" sz="18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–1</a:t>
            </a:r>
            <a:r>
              <a:rPr lang="cs-CZ" alt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)/(6.02x10</a:t>
            </a:r>
            <a:r>
              <a:rPr lang="cs-CZ" altLang="cs-CZ" sz="18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lang="cs-CZ" alt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mol</a:t>
            </a:r>
            <a:r>
              <a:rPr lang="cs-CZ" altLang="cs-CZ" sz="18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–1</a:t>
            </a:r>
            <a:r>
              <a:rPr lang="cs-CZ" alt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) = 1.38x10</a:t>
            </a:r>
            <a:r>
              <a:rPr lang="cs-CZ" altLang="cs-CZ" sz="18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–23</a:t>
            </a:r>
            <a:r>
              <a:rPr lang="cs-CZ" alt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J.K</a:t>
            </a:r>
            <a:r>
              <a:rPr lang="cs-CZ" altLang="cs-CZ" sz="18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–1</a:t>
            </a:r>
            <a:r>
              <a:rPr lang="cs-CZ" altLang="cs-CZ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 je Boltzmannova  konstanta a T je absolutní teplota</a:t>
            </a:r>
            <a:r>
              <a:rPr lang="cs-CZ" alt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cs-CZ" altLang="cs-CZ" sz="1800">
              <a:latin typeface="Times New Roman" panose="02020603050405020304" pitchFamily="18" charset="0"/>
            </a:endParaRPr>
          </a:p>
        </p:txBody>
      </p:sp>
      <p:graphicFrame>
        <p:nvGraphicFramePr>
          <p:cNvPr id="181261" name="Object 13"/>
          <p:cNvGraphicFramePr>
            <a:graphicFrameLocks noGrp="1" noChangeAspect="1"/>
          </p:cNvGraphicFramePr>
          <p:nvPr>
            <p:ph sz="half" idx="2"/>
          </p:nvPr>
        </p:nvGraphicFramePr>
        <p:xfrm>
          <a:off x="8023225" y="1412875"/>
          <a:ext cx="1439863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5" r:id="rId10" imgW="761669" imgH="444307" progId="Equation.3">
                  <p:embed/>
                </p:oleObj>
              </mc:Choice>
              <mc:Fallback>
                <p:oleObj r:id="rId10" imgW="761669" imgH="444307" progId="Equation.3">
                  <p:embed/>
                  <p:pic>
                    <p:nvPicPr>
                      <p:cNvPr id="18126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3225" y="1412875"/>
                        <a:ext cx="1439863" cy="8397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98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0"/>
    </mc:Choice>
    <mc:Fallback>
      <p:transition spd="slow" advTm="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 descr="Bez_názvu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" t="3377" r="11476" b="39291"/>
          <a:stretch>
            <a:fillRect/>
          </a:stretch>
        </p:blipFill>
        <p:spPr bwMode="auto">
          <a:xfrm>
            <a:off x="0" y="3886200"/>
            <a:ext cx="57150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275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9372600" cy="1219200"/>
          </a:xfrm>
        </p:spPr>
        <p:txBody>
          <a:bodyPr/>
          <a:lstStyle/>
          <a:p>
            <a:r>
              <a:rPr lang="cs-CZ" altLang="cs-CZ" sz="3600" b="1" u="sng">
                <a:cs typeface="Times New Roman" panose="02020603050405020304" pitchFamily="18" charset="0"/>
              </a:rPr>
              <a:t>MOLEKULÁRNÍ BIOFYZIKA</a:t>
            </a:r>
            <a:endParaRPr lang="cs-CZ" altLang="cs-CZ" sz="3600" b="1" u="sng"/>
          </a:p>
        </p:txBody>
      </p:sp>
      <p:sp>
        <p:nvSpPr>
          <p:cNvPr id="1822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772400" cy="4648200"/>
          </a:xfrm>
        </p:spPr>
        <p:txBody>
          <a:bodyPr/>
          <a:lstStyle/>
          <a:p>
            <a:pPr algn="just"/>
            <a:r>
              <a:rPr lang="cs-CZ" altLang="cs-CZ" sz="3200" b="1" i="1">
                <a:solidFill>
                  <a:schemeClr val="tx2"/>
                </a:solidFill>
                <a:cs typeface="Times New Roman" panose="02020603050405020304" pitchFamily="18" charset="0"/>
              </a:rPr>
              <a:t>Skupenské stavy hmoty</a:t>
            </a:r>
            <a:endParaRPr lang="cs-CZ" altLang="cs-CZ" sz="3200" b="1" i="1">
              <a:solidFill>
                <a:schemeClr val="tx2"/>
              </a:solidFill>
            </a:endParaRPr>
          </a:p>
          <a:p>
            <a:pPr algn="just"/>
            <a:r>
              <a:rPr lang="cs-CZ" altLang="cs-CZ" sz="3200" b="1" i="1">
                <a:solidFill>
                  <a:schemeClr val="tx2"/>
                </a:solidFill>
                <a:cs typeface="Times New Roman" panose="02020603050405020304" pitchFamily="18" charset="0"/>
              </a:rPr>
              <a:t>pV = nRT</a:t>
            </a:r>
            <a:r>
              <a:rPr lang="cs-CZ" altLang="cs-CZ" sz="3200" b="1" i="1">
                <a:solidFill>
                  <a:schemeClr val="tx2"/>
                </a:solidFill>
              </a:rPr>
              <a:t> </a:t>
            </a:r>
          </a:p>
          <a:p>
            <a:pPr algn="just"/>
            <a:r>
              <a:rPr lang="cs-CZ" altLang="cs-CZ" sz="3200" b="1" i="1">
                <a:solidFill>
                  <a:schemeClr val="tx2"/>
                </a:solidFill>
                <a:cs typeface="Times New Roman" panose="02020603050405020304" pitchFamily="18" charset="0"/>
              </a:rPr>
              <a:t>Maxwellovo-Boltzmannovo rozdělení</a:t>
            </a:r>
            <a:endParaRPr lang="cs-CZ" altLang="cs-CZ" sz="3200" b="1" i="1">
              <a:solidFill>
                <a:schemeClr val="tx2"/>
              </a:solidFill>
            </a:endParaRPr>
          </a:p>
          <a:p>
            <a:pPr algn="just"/>
            <a:endParaRPr lang="cs-CZ" altLang="cs-CZ" sz="3200" b="1" i="1">
              <a:solidFill>
                <a:schemeClr val="tx2"/>
              </a:solidFill>
            </a:endParaRPr>
          </a:p>
          <a:p>
            <a:pPr algn="just"/>
            <a:endParaRPr lang="cs-CZ" altLang="cs-CZ" sz="3200" b="1" i="1">
              <a:solidFill>
                <a:schemeClr val="tx2"/>
              </a:solidFill>
            </a:endParaRPr>
          </a:p>
          <a:p>
            <a:pPr>
              <a:buSzPct val="195000"/>
              <a:buFont typeface="Wingdings 2" panose="05020102010507070707" pitchFamily="18" charset="2"/>
              <a:buChar char="E"/>
            </a:pPr>
            <a:r>
              <a:rPr lang="cs-CZ" altLang="cs-CZ" sz="3200" b="1">
                <a:solidFill>
                  <a:schemeClr val="hlink"/>
                </a:solidFill>
              </a:rPr>
              <a:t>stř.kv.rych.</a:t>
            </a:r>
          </a:p>
        </p:txBody>
      </p:sp>
      <p:sp>
        <p:nvSpPr>
          <p:cNvPr id="182277" name="Rectangle 5"/>
          <p:cNvSpPr>
            <a:spLocks noChangeArrowheads="1"/>
          </p:cNvSpPr>
          <p:nvPr/>
        </p:nvSpPr>
        <p:spPr bwMode="auto">
          <a:xfrm>
            <a:off x="4343400" y="3214688"/>
            <a:ext cx="103393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 altLang="cs-CZ"/>
          </a:p>
        </p:txBody>
      </p:sp>
      <p:graphicFrame>
        <p:nvGraphicFramePr>
          <p:cNvPr id="182278" name="Object 6"/>
          <p:cNvGraphicFramePr>
            <a:graphicFrameLocks noChangeAspect="1"/>
          </p:cNvGraphicFramePr>
          <p:nvPr/>
        </p:nvGraphicFramePr>
        <p:xfrm>
          <a:off x="5791200" y="1524000"/>
          <a:ext cx="4138613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7" r:id="rId6" imgW="1497950" imgH="431613" progId="Equation.3">
                  <p:embed/>
                </p:oleObj>
              </mc:Choice>
              <mc:Fallback>
                <p:oleObj r:id="rId6" imgW="1497950" imgH="431613" progId="Equation.3">
                  <p:embed/>
                  <p:pic>
                    <p:nvPicPr>
                      <p:cNvPr id="1822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1524000"/>
                        <a:ext cx="4138613" cy="1185863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79" name="Rectangle 7"/>
          <p:cNvSpPr>
            <a:spLocks noChangeArrowheads="1"/>
          </p:cNvSpPr>
          <p:nvPr/>
        </p:nvSpPr>
        <p:spPr bwMode="auto">
          <a:xfrm>
            <a:off x="4748213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2280" name="Object 8"/>
          <p:cNvGraphicFramePr>
            <a:graphicFrameLocks noChangeAspect="1"/>
          </p:cNvGraphicFramePr>
          <p:nvPr/>
        </p:nvGraphicFramePr>
        <p:xfrm>
          <a:off x="8305800" y="2819400"/>
          <a:ext cx="144780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8" r:id="rId8" imgW="787058" imgH="444307" progId="Equation.3">
                  <p:embed/>
                </p:oleObj>
              </mc:Choice>
              <mc:Fallback>
                <p:oleObj r:id="rId8" imgW="787058" imgH="444307" progId="Equation.3">
                  <p:embed/>
                  <p:pic>
                    <p:nvPicPr>
                      <p:cNvPr id="1822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2819400"/>
                        <a:ext cx="1447800" cy="820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1" name="Rectangle 9"/>
          <p:cNvSpPr>
            <a:spLocks noChangeArrowheads="1"/>
          </p:cNvSpPr>
          <p:nvPr/>
        </p:nvSpPr>
        <p:spPr bwMode="auto">
          <a:xfrm>
            <a:off x="476250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2282" name="Object 10"/>
          <p:cNvGraphicFramePr>
            <a:graphicFrameLocks noChangeAspect="1"/>
          </p:cNvGraphicFramePr>
          <p:nvPr/>
        </p:nvGraphicFramePr>
        <p:xfrm>
          <a:off x="8229600" y="3657600"/>
          <a:ext cx="1524000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9" r:id="rId10" imgW="761669" imgH="444307" progId="Equation.3">
                  <p:embed/>
                </p:oleObj>
              </mc:Choice>
              <mc:Fallback>
                <p:oleObj r:id="rId10" imgW="761669" imgH="444307" progId="Equation.3">
                  <p:embed/>
                  <p:pic>
                    <p:nvPicPr>
                      <p:cNvPr id="18228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3657600"/>
                        <a:ext cx="1524000" cy="895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3" name="Rectangle 11"/>
          <p:cNvSpPr>
            <a:spLocks noChangeArrowheads="1"/>
          </p:cNvSpPr>
          <p:nvPr/>
        </p:nvSpPr>
        <p:spPr bwMode="auto">
          <a:xfrm>
            <a:off x="6477000" y="3200400"/>
            <a:ext cx="1828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2284" name="Object 12"/>
          <p:cNvGraphicFramePr>
            <a:graphicFrameLocks noChangeAspect="1"/>
          </p:cNvGraphicFramePr>
          <p:nvPr/>
        </p:nvGraphicFramePr>
        <p:xfrm>
          <a:off x="8229600" y="4876800"/>
          <a:ext cx="1371600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0" r:id="rId12" imgW="761669" imgH="444307" progId="Equation.3">
                  <p:embed/>
                </p:oleObj>
              </mc:Choice>
              <mc:Fallback>
                <p:oleObj r:id="rId12" imgW="761669" imgH="444307" progId="Equation.3">
                  <p:embed/>
                  <p:pic>
                    <p:nvPicPr>
                      <p:cNvPr id="18228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4876800"/>
                        <a:ext cx="1371600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5" name="Text Box 13"/>
          <p:cNvSpPr txBox="1">
            <a:spLocks noChangeArrowheads="1"/>
          </p:cNvSpPr>
          <p:nvPr/>
        </p:nvSpPr>
        <p:spPr bwMode="auto">
          <a:xfrm>
            <a:off x="6096000" y="3124200"/>
            <a:ext cx="2586038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/>
              <a:t>Nejpravděpodobnější</a:t>
            </a:r>
          </a:p>
          <a:p>
            <a:endParaRPr lang="cs-CZ" altLang="cs-CZ"/>
          </a:p>
          <a:p>
            <a:endParaRPr lang="cs-CZ" altLang="cs-CZ"/>
          </a:p>
          <a:p>
            <a:r>
              <a:rPr lang="cs-CZ" altLang="cs-CZ"/>
              <a:t>Průměrná</a:t>
            </a:r>
          </a:p>
          <a:p>
            <a:endParaRPr lang="cs-CZ" altLang="cs-CZ"/>
          </a:p>
          <a:p>
            <a:endParaRPr lang="cs-CZ" altLang="cs-CZ"/>
          </a:p>
          <a:p>
            <a:r>
              <a:rPr lang="cs-CZ" altLang="cs-CZ"/>
              <a:t>Střední kvadratická</a:t>
            </a:r>
          </a:p>
          <a:p>
            <a:endParaRPr lang="cs-CZ" altLang="cs-CZ"/>
          </a:p>
        </p:txBody>
      </p:sp>
      <p:sp>
        <p:nvSpPr>
          <p:cNvPr id="182286" name="Rectangle 14"/>
          <p:cNvSpPr>
            <a:spLocks noChangeArrowheads="1"/>
          </p:cNvSpPr>
          <p:nvPr/>
        </p:nvSpPr>
        <p:spPr bwMode="auto">
          <a:xfrm>
            <a:off x="4781550" y="32337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2287" name="Object 15"/>
          <p:cNvGraphicFramePr>
            <a:graphicFrameLocks noChangeAspect="1"/>
          </p:cNvGraphicFramePr>
          <p:nvPr/>
        </p:nvGraphicFramePr>
        <p:xfrm>
          <a:off x="3124200" y="3733800"/>
          <a:ext cx="25908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51" r:id="rId14" imgW="723586" imgH="393529" progId="Equation.3">
                  <p:embed/>
                </p:oleObj>
              </mc:Choice>
              <mc:Fallback>
                <p:oleObj r:id="rId14" imgW="723586" imgH="393529" progId="Equation.3">
                  <p:embed/>
                  <p:pic>
                    <p:nvPicPr>
                      <p:cNvPr id="1822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733800"/>
                        <a:ext cx="2590800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80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9"/>
    </mc:Choice>
    <mc:Fallback>
      <p:transition spd="slow" advTm="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>
                <a:cs typeface="Times New Roman" panose="02020603050405020304" pitchFamily="18" charset="0"/>
              </a:rPr>
              <a:t>Kapaliny</a:t>
            </a:r>
            <a:r>
              <a:rPr lang="cs-CZ" altLang="cs-CZ" sz="3200" b="1"/>
              <a:t>a t</a:t>
            </a:r>
            <a:r>
              <a:rPr lang="cs-CZ" altLang="cs-CZ" sz="3200" b="1">
                <a:cs typeface="Times New Roman" panose="02020603050405020304" pitchFamily="18" charset="0"/>
              </a:rPr>
              <a:t>uhé látky</a:t>
            </a:r>
            <a:r>
              <a:rPr lang="cs-CZ" altLang="cs-CZ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U kapalin - i</a:t>
            </a:r>
            <a:r>
              <a:rPr lang="cs-CZ" altLang="cs-CZ">
                <a:cs typeface="Times New Roman" panose="02020603050405020304" pitchFamily="18" charset="0"/>
              </a:rPr>
              <a:t>zotropní</a:t>
            </a:r>
            <a:r>
              <a:rPr lang="cs-CZ" altLang="cs-CZ"/>
              <a:t>,  </a:t>
            </a:r>
            <a:r>
              <a:rPr lang="cs-CZ" altLang="cs-CZ">
                <a:cs typeface="Times New Roman" panose="02020603050405020304" pitchFamily="18" charset="0"/>
              </a:rPr>
              <a:t>nelze zanedbat vzájemnou soudržnost molekul</a:t>
            </a:r>
            <a:r>
              <a:rPr lang="cs-CZ" altLang="cs-CZ"/>
              <a:t>,</a:t>
            </a:r>
          </a:p>
          <a:p>
            <a:pPr>
              <a:lnSpc>
                <a:spcPct val="90000"/>
              </a:lnSpc>
            </a:pPr>
            <a:r>
              <a:rPr lang="cs-CZ" altLang="cs-CZ"/>
              <a:t> </a:t>
            </a:r>
            <a:r>
              <a:rPr lang="cs-CZ" altLang="cs-CZ" b="1">
                <a:cs typeface="Times New Roman" panose="02020603050405020304" pitchFamily="18" charset="0"/>
              </a:rPr>
              <a:t>Tuhé látky</a:t>
            </a:r>
            <a:r>
              <a:rPr lang="cs-CZ" altLang="cs-CZ"/>
              <a:t> </a:t>
            </a:r>
            <a:r>
              <a:rPr lang="cs-CZ" altLang="cs-CZ">
                <a:cs typeface="Times New Roman" panose="02020603050405020304" pitchFamily="18" charset="0"/>
              </a:rPr>
              <a:t>přesné prostorové uspořádání</a:t>
            </a:r>
            <a:r>
              <a:rPr lang="cs-CZ" altLang="cs-CZ"/>
              <a:t>, </a:t>
            </a:r>
          </a:p>
          <a:p>
            <a:pPr>
              <a:lnSpc>
                <a:spcPct val="90000"/>
              </a:lnSpc>
            </a:pPr>
            <a:r>
              <a:rPr lang="cs-CZ" altLang="cs-CZ"/>
              <a:t>Pozor přechlazené kapaliny</a:t>
            </a:r>
          </a:p>
          <a:p>
            <a:pPr>
              <a:lnSpc>
                <a:spcPct val="90000"/>
              </a:lnSpc>
            </a:pPr>
            <a:r>
              <a:rPr lang="cs-CZ" altLang="cs-CZ">
                <a:cs typeface="Times New Roman" panose="02020603050405020304" pitchFamily="18" charset="0"/>
              </a:rPr>
              <a:t>"elektronový plyn"</a:t>
            </a:r>
            <a:r>
              <a:rPr lang="cs-CZ" altLang="cs-CZ"/>
              <a:t> </a:t>
            </a:r>
          </a:p>
          <a:p>
            <a:pPr>
              <a:lnSpc>
                <a:spcPct val="90000"/>
              </a:lnSpc>
            </a:pPr>
            <a:r>
              <a:rPr lang="cs-CZ" altLang="cs-CZ"/>
              <a:t>Plasma - fyzikální</a:t>
            </a:r>
          </a:p>
        </p:txBody>
      </p:sp>
      <p:pic>
        <p:nvPicPr>
          <p:cNvPr id="183300" name="Picture 4" descr="skr_2_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14285" b="33333"/>
          <a:stretch>
            <a:fillRect/>
          </a:stretch>
        </p:blipFill>
        <p:spPr bwMode="auto">
          <a:xfrm>
            <a:off x="7162800" y="4572000"/>
            <a:ext cx="3124200" cy="167322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1" name="Picture 5" descr="shearstrai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5"/>
          <a:stretch>
            <a:fillRect/>
          </a:stretch>
        </p:blipFill>
        <p:spPr bwMode="auto">
          <a:xfrm>
            <a:off x="7088188" y="31750"/>
            <a:ext cx="3198812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072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48"/>
    </mc:Choice>
    <mc:Fallback>
      <p:transition spd="slow" advTm="18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>
                <a:cs typeface="Times New Roman" panose="02020603050405020304" pitchFamily="18" charset="0"/>
              </a:rPr>
              <a:t>Klasifikace disperzních systémů</a:t>
            </a:r>
            <a:r>
              <a:rPr lang="cs-CZ" altLang="cs-CZ"/>
              <a:t> 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a</a:t>
            </a: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) disperze analytické (do 1 nm). Jejich název plyne z toho, že částice nemůžeme fyzikální cestou zjišťovat, můžeme je identifikovat pouze chemicky, analyticky;</a:t>
            </a:r>
          </a:p>
          <a:p>
            <a:pPr algn="just"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b) disperze koloidní (1–1000 nm);</a:t>
            </a:r>
          </a:p>
          <a:p>
            <a:pPr algn="just"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c) disperze hrubé (1 μm a větší)</a:t>
            </a:r>
            <a:endParaRPr lang="cs-CZ" altLang="cs-CZ" sz="2800" b="1">
              <a:solidFill>
                <a:schemeClr val="tx2"/>
              </a:solidFill>
            </a:endParaRPr>
          </a:p>
          <a:p>
            <a:pPr algn="just">
              <a:buFont typeface="Monotype Sorts" pitchFamily="2" charset="2"/>
              <a:buNone/>
            </a:pPr>
            <a:endParaRPr lang="cs-CZ" altLang="cs-CZ" sz="2800" b="1">
              <a:solidFill>
                <a:schemeClr val="tx2"/>
              </a:solidFill>
            </a:endParaRPr>
          </a:p>
          <a:p>
            <a:endParaRPr lang="cs-CZ" altLang="cs-CZ" sz="2800" b="1">
              <a:solidFill>
                <a:schemeClr val="tx2"/>
              </a:solidFill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770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540"/>
    </mc:Choice>
    <mc:Fallback>
      <p:transition spd="slow" advTm="585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/>
              <a:t>Sedimentace- fyzika nikoliv FW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7772400" cy="4495800"/>
          </a:xfrm>
        </p:spPr>
        <p:txBody>
          <a:bodyPr/>
          <a:lstStyle/>
          <a:p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Klesání částic ve směru působením gravitačního pole se nazývá sedimentace. Proti tomuto ději však působí tepelný pohyb </a:t>
            </a:r>
            <a:r>
              <a:rPr lang="cs-CZ" altLang="cs-CZ" sz="2400" b="1">
                <a:solidFill>
                  <a:schemeClr val="tx2"/>
                </a:solidFill>
              </a:rPr>
              <a:t>m</a:t>
            </a: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olekul</a:t>
            </a:r>
            <a:r>
              <a:rPr lang="cs-CZ" altLang="cs-CZ" sz="2400" b="1">
                <a:solidFill>
                  <a:schemeClr val="tx2"/>
                </a:solidFill>
              </a:rPr>
              <a:t>. </a:t>
            </a:r>
          </a:p>
          <a:p>
            <a:r>
              <a:rPr lang="cs-CZ" altLang="cs-CZ" sz="2400" b="1" i="1">
                <a:solidFill>
                  <a:schemeClr val="tx2"/>
                </a:solidFill>
                <a:cs typeface="Times New Roman" panose="02020603050405020304" pitchFamily="18" charset="0"/>
              </a:rPr>
              <a:t>sedimentační rovnováha</a:t>
            </a:r>
            <a:r>
              <a:rPr lang="cs-CZ" altLang="cs-CZ" sz="2400" b="1">
                <a:solidFill>
                  <a:schemeClr val="tx2"/>
                </a:solidFill>
              </a:rPr>
              <a:t> </a:t>
            </a:r>
          </a:p>
          <a:p>
            <a:pPr algn="just"/>
            <a:r>
              <a:rPr lang="cs-CZ" altLang="cs-CZ" sz="2400" b="1" i="1">
                <a:solidFill>
                  <a:schemeClr val="tx2"/>
                </a:solidFill>
                <a:cs typeface="Times New Roman" panose="02020603050405020304" pitchFamily="18" charset="0"/>
              </a:rPr>
              <a:t>Stokesovým zákonem</a:t>
            </a:r>
            <a:endParaRPr lang="cs-CZ" altLang="cs-CZ" sz="2400" b="1" i="1">
              <a:solidFill>
                <a:schemeClr val="tx2"/>
              </a:solidFill>
            </a:endParaRPr>
          </a:p>
          <a:p>
            <a:pPr algn="just"/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  </a:t>
            </a:r>
            <a:r>
              <a:rPr lang="cs-CZ" altLang="cs-CZ" sz="2400" b="1" i="1">
                <a:solidFill>
                  <a:schemeClr val="tx2"/>
                </a:solidFill>
                <a:cs typeface="Times New Roman" panose="02020603050405020304" pitchFamily="18" charset="0"/>
              </a:rPr>
              <a:t>F</a:t>
            </a:r>
            <a:r>
              <a:rPr lang="cs-CZ" altLang="cs-CZ" sz="2400" b="1" i="1" baseline="-30000">
                <a:solidFill>
                  <a:schemeClr val="tx2"/>
                </a:solidFill>
                <a:cs typeface="Times New Roman" panose="02020603050405020304" pitchFamily="18" charset="0"/>
              </a:rPr>
              <a:t>g</a:t>
            </a:r>
            <a:r>
              <a:rPr lang="cs-CZ" altLang="cs-CZ" sz="2400" b="1" i="1">
                <a:solidFill>
                  <a:schemeClr val="tx2"/>
                </a:solidFill>
                <a:cs typeface="Times New Roman" panose="02020603050405020304" pitchFamily="18" charset="0"/>
              </a:rPr>
              <a:t> - F</a:t>
            </a:r>
            <a:r>
              <a:rPr lang="cs-CZ" altLang="cs-CZ" sz="2400" b="1" i="1" baseline="-30000">
                <a:solidFill>
                  <a:schemeClr val="tx2"/>
                </a:solidFill>
                <a:cs typeface="Times New Roman" panose="02020603050405020304" pitchFamily="18" charset="0"/>
              </a:rPr>
              <a:t>vztlak</a:t>
            </a: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 = </a:t>
            </a:r>
            <a:r>
              <a:rPr lang="cs-CZ" altLang="cs-CZ" sz="2400" b="1" i="1">
                <a:solidFill>
                  <a:schemeClr val="tx2"/>
                </a:solidFill>
                <a:cs typeface="Times New Roman" panose="02020603050405020304" pitchFamily="18" charset="0"/>
              </a:rPr>
              <a:t>V(ρ - ρ</a:t>
            </a:r>
            <a:r>
              <a:rPr lang="cs-CZ" altLang="cs-CZ" sz="2400" b="1" i="1" baseline="-30000">
                <a:solidFill>
                  <a:schemeClr val="tx2"/>
                </a:solidFill>
                <a:cs typeface="Times New Roman" panose="02020603050405020304" pitchFamily="18" charset="0"/>
              </a:rPr>
              <a:t>0</a:t>
            </a:r>
            <a:r>
              <a:rPr lang="cs-CZ" altLang="cs-CZ" sz="2400" b="1" i="1">
                <a:solidFill>
                  <a:schemeClr val="tx2"/>
                </a:solidFill>
                <a:cs typeface="Times New Roman" panose="02020603050405020304" pitchFamily="18" charset="0"/>
              </a:rPr>
              <a:t>)g</a:t>
            </a:r>
            <a:r>
              <a:rPr lang="cs-CZ" altLang="cs-CZ" sz="2400" b="1">
                <a:solidFill>
                  <a:schemeClr val="tx2"/>
                </a:solidFill>
                <a:cs typeface="Times New Roman" panose="02020603050405020304" pitchFamily="18" charset="0"/>
              </a:rPr>
              <a:t> </a:t>
            </a:r>
            <a:endParaRPr lang="cs-CZ" altLang="cs-CZ" sz="2400" b="1">
              <a:solidFill>
                <a:schemeClr val="tx2"/>
              </a:solidFill>
            </a:endParaRPr>
          </a:p>
          <a:p>
            <a:pPr algn="just"/>
            <a:endParaRPr lang="cs-CZ" altLang="cs-CZ" sz="2400" b="1">
              <a:solidFill>
                <a:schemeClr val="tx2"/>
              </a:solidFill>
            </a:endParaRPr>
          </a:p>
          <a:p>
            <a:pPr algn="just"/>
            <a:r>
              <a:rPr lang="cs-CZ" altLang="cs-CZ" sz="2800" b="1" i="1">
                <a:solidFill>
                  <a:schemeClr val="tx2"/>
                </a:solidFill>
                <a:cs typeface="Times New Roman" panose="02020603050405020304" pitchFamily="18" charset="0"/>
              </a:rPr>
              <a:t>F</a:t>
            </a:r>
            <a:r>
              <a:rPr lang="cs-CZ" altLang="cs-CZ" sz="2800" b="1" i="1" baseline="-30000">
                <a:solidFill>
                  <a:schemeClr val="tx2"/>
                </a:solidFill>
                <a:cs typeface="Times New Roman" panose="02020603050405020304" pitchFamily="18" charset="0"/>
              </a:rPr>
              <a:t>g</a:t>
            </a:r>
            <a:r>
              <a:rPr lang="cs-CZ" altLang="cs-CZ" sz="2800" b="1" i="1">
                <a:solidFill>
                  <a:schemeClr val="tx2"/>
                </a:solidFill>
                <a:cs typeface="Times New Roman" panose="02020603050405020304" pitchFamily="18" charset="0"/>
              </a:rPr>
              <a:t> - F</a:t>
            </a:r>
            <a:r>
              <a:rPr lang="cs-CZ" altLang="cs-CZ" sz="2800" b="1" i="1" baseline="-30000">
                <a:solidFill>
                  <a:schemeClr val="tx2"/>
                </a:solidFill>
                <a:cs typeface="Times New Roman" panose="02020603050405020304" pitchFamily="18" charset="0"/>
              </a:rPr>
              <a:t>vztlak</a:t>
            </a:r>
            <a:r>
              <a:rPr lang="cs-CZ" altLang="cs-CZ" sz="2800" b="1" i="1">
                <a:solidFill>
                  <a:schemeClr val="tx2"/>
                </a:solidFill>
                <a:cs typeface="Times New Roman" panose="02020603050405020304" pitchFamily="18" charset="0"/>
              </a:rPr>
              <a:t> = F</a:t>
            </a:r>
            <a:r>
              <a:rPr lang="cs-CZ" altLang="cs-CZ" sz="2800" b="1" i="1" baseline="-30000">
                <a:solidFill>
                  <a:schemeClr val="tx2"/>
                </a:solidFill>
                <a:cs typeface="Times New Roman" panose="02020603050405020304" pitchFamily="18" charset="0"/>
              </a:rPr>
              <a:t>odpor</a:t>
            </a:r>
            <a:r>
              <a:rPr lang="cs-CZ" altLang="cs-CZ" sz="2800" b="1">
                <a:solidFill>
                  <a:schemeClr val="tx2"/>
                </a:solidFill>
                <a:cs typeface="Times New Roman" panose="02020603050405020304" pitchFamily="18" charset="0"/>
              </a:rPr>
              <a:t>, </a:t>
            </a:r>
          </a:p>
        </p:txBody>
      </p:sp>
      <p:sp>
        <p:nvSpPr>
          <p:cNvPr id="187396" name="Rectangle 4"/>
          <p:cNvSpPr>
            <a:spLocks noChangeArrowheads="1"/>
          </p:cNvSpPr>
          <p:nvPr/>
        </p:nvSpPr>
        <p:spPr bwMode="auto">
          <a:xfrm>
            <a:off x="453390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7397" name="Object 5"/>
          <p:cNvGraphicFramePr>
            <a:graphicFrameLocks noChangeAspect="1"/>
          </p:cNvGraphicFramePr>
          <p:nvPr/>
        </p:nvGraphicFramePr>
        <p:xfrm>
          <a:off x="4572000" y="3352800"/>
          <a:ext cx="5486400" cy="201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6" r:id="rId5" imgW="1218671" imgH="444307" progId="Equation.3">
                  <p:embed/>
                </p:oleObj>
              </mc:Choice>
              <mc:Fallback>
                <p:oleObj r:id="rId5" imgW="1218671" imgH="444307" progId="Equation.3">
                  <p:embed/>
                  <p:pic>
                    <p:nvPicPr>
                      <p:cNvPr id="1873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352800"/>
                        <a:ext cx="5486400" cy="2016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398" name="Rectangle 6"/>
          <p:cNvSpPr>
            <a:spLocks noChangeArrowheads="1"/>
          </p:cNvSpPr>
          <p:nvPr/>
        </p:nvSpPr>
        <p:spPr bwMode="auto">
          <a:xfrm>
            <a:off x="4686300" y="3309938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7399" name="Object 7"/>
          <p:cNvGraphicFramePr>
            <a:graphicFrameLocks noChangeAspect="1"/>
          </p:cNvGraphicFramePr>
          <p:nvPr/>
        </p:nvGraphicFramePr>
        <p:xfrm>
          <a:off x="1219200" y="5029200"/>
          <a:ext cx="2209800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7" r:id="rId7" imgW="914400" imgH="241300" progId="Equation.3">
                  <p:embed/>
                </p:oleObj>
              </mc:Choice>
              <mc:Fallback>
                <p:oleObj r:id="rId7" imgW="914400" imgH="241300" progId="Equation.3">
                  <p:embed/>
                  <p:pic>
                    <p:nvPicPr>
                      <p:cNvPr id="1873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029200"/>
                        <a:ext cx="2209800" cy="5762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400" name="Rectangle 8"/>
          <p:cNvSpPr>
            <a:spLocks noChangeArrowheads="1"/>
          </p:cNvSpPr>
          <p:nvPr/>
        </p:nvSpPr>
        <p:spPr bwMode="auto">
          <a:xfrm>
            <a:off x="1600200" y="6019800"/>
            <a:ext cx="449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viskozit</a:t>
            </a:r>
            <a:r>
              <a:rPr lang="cs-CZ" altLang="cs-CZ" sz="2400" b="1">
                <a:latin typeface="Times New Roman" panose="02020603050405020304" pitchFamily="18" charset="0"/>
              </a:rPr>
              <a:t>a</a:t>
            </a: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prostředí η</a:t>
            </a:r>
            <a:r>
              <a:rPr lang="cs-CZ" altLang="cs-CZ" sz="2400" b="1"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19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75"/>
    </mc:Choice>
    <mc:Fallback>
      <p:transition spd="slow" advTm="1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b="1"/>
              <a:t>P</a:t>
            </a:r>
            <a:r>
              <a:rPr lang="cs-CZ" altLang="cs-CZ" sz="3200" b="1">
                <a:cs typeface="Times New Roman" panose="02020603050405020304" pitchFamily="18" charset="0"/>
              </a:rPr>
              <a:t>lyny rozpuštěné v kapalině</a:t>
            </a:r>
            <a:r>
              <a:rPr lang="cs-CZ" altLang="cs-CZ" b="1" i="1">
                <a:cs typeface="Times New Roman" panose="02020603050405020304" pitchFamily="18" charset="0"/>
              </a:rPr>
              <a:t/>
            </a:r>
            <a:br>
              <a:rPr lang="cs-CZ" altLang="cs-CZ" b="1" i="1">
                <a:cs typeface="Times New Roman" panose="02020603050405020304" pitchFamily="18" charset="0"/>
              </a:rPr>
            </a:br>
            <a:endParaRPr lang="cs-CZ" altLang="cs-CZ" b="1" i="1">
              <a:cs typeface="Times New Roman" panose="02020603050405020304" pitchFamily="18" charset="0"/>
            </a:endParaRP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0104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3800"/>
              <a:t>Plyn se do kapaliny </a:t>
            </a:r>
            <a:r>
              <a:rPr lang="cs-CZ" altLang="cs-CZ" sz="3800">
                <a:cs typeface="Times New Roman" panose="02020603050405020304" pitchFamily="18" charset="0"/>
              </a:rPr>
              <a:t>absorbuje</a:t>
            </a:r>
            <a:r>
              <a:rPr lang="cs-CZ" altLang="cs-CZ" sz="3800"/>
              <a:t> </a:t>
            </a:r>
          </a:p>
          <a:p>
            <a:pPr>
              <a:lnSpc>
                <a:spcPct val="90000"/>
              </a:lnSpc>
            </a:pPr>
            <a:r>
              <a:rPr lang="cs-CZ" altLang="cs-CZ" sz="2400" b="1">
                <a:cs typeface="Times New Roman" panose="02020603050405020304" pitchFamily="18" charset="0"/>
              </a:rPr>
              <a:t>V rovnovážném stavu přechází v časové jednotce stejné množství molekul daného plynu z plynné fáze do kapalné a naopak</a:t>
            </a:r>
            <a:r>
              <a:rPr lang="cs-CZ" altLang="cs-CZ" sz="2400" b="1"/>
              <a:t>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 b="1" u="sng">
                <a:cs typeface="Times New Roman" panose="02020603050405020304" pitchFamily="18" charset="0"/>
              </a:rPr>
              <a:t>Henryho zákon</a:t>
            </a:r>
            <a:r>
              <a:rPr lang="cs-CZ" altLang="cs-CZ" sz="2400" b="1">
                <a:cs typeface="Times New Roman" panose="02020603050405020304" pitchFamily="18" charset="0"/>
              </a:rPr>
              <a:t> </a:t>
            </a:r>
            <a:r>
              <a:rPr lang="cs-CZ" altLang="cs-CZ" sz="2800">
                <a:cs typeface="Times New Roman" panose="02020603050405020304" pitchFamily="18" charset="0"/>
              </a:rPr>
              <a:t>říká, že váhové množství plynu rozpuštěné za dané teploty v kapalině je přímo úměrné tlaku plynu nad kapalinou</a:t>
            </a:r>
            <a:r>
              <a:rPr lang="cs-CZ" altLang="cs-CZ" sz="2800"/>
              <a:t>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>
                <a:cs typeface="Times New Roman" panose="02020603050405020304" pitchFamily="18" charset="0"/>
              </a:rPr>
              <a:t>Rozpustnost plynů v kapalině s rostoucí teplotou klesá</a:t>
            </a:r>
            <a:r>
              <a:rPr lang="cs-CZ" altLang="cs-CZ" sz="2800"/>
              <a:t> </a:t>
            </a:r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r>
              <a:rPr lang="cs-CZ" altLang="cs-CZ" sz="2800">
                <a:cs typeface="Times New Roman" panose="02020603050405020304" pitchFamily="18" charset="0"/>
              </a:rPr>
              <a:t>Henryho zákon má význam ve fyziologii dýchání. </a:t>
            </a:r>
            <a:endParaRPr lang="cs-CZ" altLang="cs-CZ" sz="2800"/>
          </a:p>
          <a:p>
            <a:pPr>
              <a:lnSpc>
                <a:spcPct val="90000"/>
              </a:lnSpc>
              <a:buFont typeface="Monotype Sorts" pitchFamily="2" charset="2"/>
              <a:buNone/>
            </a:pPr>
            <a:endParaRPr lang="cs-CZ" altLang="cs-CZ" sz="2800"/>
          </a:p>
          <a:p>
            <a:pPr>
              <a:lnSpc>
                <a:spcPct val="90000"/>
              </a:lnSpc>
            </a:pPr>
            <a:endParaRPr lang="cs-CZ" altLang="cs-CZ" sz="2800" b="1"/>
          </a:p>
        </p:txBody>
      </p:sp>
      <p:sp>
        <p:nvSpPr>
          <p:cNvPr id="188420" name="Rectangle 4"/>
          <p:cNvSpPr>
            <a:spLocks noChangeArrowheads="1"/>
          </p:cNvSpPr>
          <p:nvPr/>
        </p:nvSpPr>
        <p:spPr bwMode="auto">
          <a:xfrm>
            <a:off x="4824413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8421" name="Object 5"/>
          <p:cNvGraphicFramePr>
            <a:graphicFrameLocks noChangeAspect="1"/>
          </p:cNvGraphicFramePr>
          <p:nvPr/>
        </p:nvGraphicFramePr>
        <p:xfrm>
          <a:off x="7848600" y="762000"/>
          <a:ext cx="2057400" cy="144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0" r:id="rId5" imgW="634725" imgH="444307" progId="Equation.3">
                  <p:embed/>
                </p:oleObj>
              </mc:Choice>
              <mc:Fallback>
                <p:oleObj r:id="rId5" imgW="634725" imgH="444307" progId="Equation.3">
                  <p:embed/>
                  <p:pic>
                    <p:nvPicPr>
                      <p:cNvPr id="18842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762000"/>
                        <a:ext cx="2057400" cy="14430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22" name="Rectangle 6"/>
          <p:cNvSpPr>
            <a:spLocks noChangeArrowheads="1"/>
          </p:cNvSpPr>
          <p:nvPr/>
        </p:nvSpPr>
        <p:spPr bwMode="auto">
          <a:xfrm>
            <a:off x="4795838" y="33004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aphicFrame>
        <p:nvGraphicFramePr>
          <p:cNvPr id="188423" name="Object 7"/>
          <p:cNvGraphicFramePr>
            <a:graphicFrameLocks noChangeAspect="1"/>
          </p:cNvGraphicFramePr>
          <p:nvPr/>
        </p:nvGraphicFramePr>
        <p:xfrm>
          <a:off x="7924800" y="2438400"/>
          <a:ext cx="2209800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81" r:id="rId7" imgW="698197" imgH="253890" progId="Equation.3">
                  <p:embed/>
                </p:oleObj>
              </mc:Choice>
              <mc:Fallback>
                <p:oleObj r:id="rId7" imgW="698197" imgH="253890" progId="Equation.3">
                  <p:embed/>
                  <p:pic>
                    <p:nvPicPr>
                      <p:cNvPr id="18842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2438400"/>
                        <a:ext cx="2209800" cy="815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24" name="Rectangle 8"/>
          <p:cNvSpPr>
            <a:spLocks noChangeArrowheads="1"/>
          </p:cNvSpPr>
          <p:nvPr/>
        </p:nvSpPr>
        <p:spPr bwMode="auto">
          <a:xfrm>
            <a:off x="7924800" y="3505200"/>
            <a:ext cx="2362200" cy="131127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altLang="cs-CZ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cs-CZ" altLang="cs-CZ" b="1" baseline="-30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</a:t>
            </a:r>
            <a:r>
              <a:rPr lang="cs-CZ" altLang="cs-CZ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koncentrace plynu v kapalné fázi vyjádřena v počtu molů na litr</a:t>
            </a:r>
            <a:r>
              <a:rPr lang="cs-CZ" altLang="cs-CZ" b="1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22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126"/>
    </mc:Choice>
    <mc:Fallback>
      <p:transition spd="slow" advTm="82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/>
              <a:t>Rozpouštění plynů v kapalinách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10058400" cy="4572000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Zvýšený atmosférický tlak – hyperbarie – potápěči, embolie – Kesonová nemoc</a:t>
            </a:r>
          </a:p>
          <a:p>
            <a:pPr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Hypobarie – </a:t>
            </a:r>
            <a:r>
              <a:rPr lang="cs-CZ" altLang="cs-CZ" sz="2800" b="1" i="1">
                <a:solidFill>
                  <a:schemeClr val="tx2"/>
                </a:solidFill>
              </a:rPr>
              <a:t>blázni na druhé straně</a:t>
            </a:r>
            <a:r>
              <a:rPr lang="cs-CZ" altLang="cs-CZ" sz="2800" b="1">
                <a:solidFill>
                  <a:schemeClr val="tx2"/>
                </a:solidFill>
              </a:rPr>
              <a:t> – </a:t>
            </a:r>
            <a:r>
              <a:rPr lang="cs-CZ" altLang="cs-CZ" sz="2400" b="1">
                <a:solidFill>
                  <a:schemeClr val="tx2"/>
                </a:solidFill>
              </a:rPr>
              <a:t>horolezci</a:t>
            </a:r>
            <a:r>
              <a:rPr lang="cs-CZ" altLang="cs-CZ" sz="2800" b="1">
                <a:solidFill>
                  <a:schemeClr val="tx2"/>
                </a:solidFill>
              </a:rPr>
              <a:t> </a:t>
            </a:r>
            <a:r>
              <a:rPr lang="cs-CZ" altLang="cs-CZ" sz="2400" b="1" i="1">
                <a:solidFill>
                  <a:schemeClr val="tx2"/>
                </a:solidFill>
              </a:rPr>
              <a:t>(horská nemoc)</a:t>
            </a:r>
          </a:p>
          <a:p>
            <a:pPr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Vnější dýchání-</a:t>
            </a:r>
            <a:r>
              <a:rPr lang="cs-CZ" altLang="cs-CZ" sz="2400" b="1" i="1">
                <a:solidFill>
                  <a:schemeClr val="tx2"/>
                </a:solidFill>
              </a:rPr>
              <a:t>objemové změny hrudníku, plíce se pasivně vlastní pružností přizpůsobují hrudníku</a:t>
            </a:r>
          </a:p>
          <a:p>
            <a:pPr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Podtlak a pneumotorax</a:t>
            </a:r>
          </a:p>
          <a:p>
            <a:pPr>
              <a:buFont typeface="Monotype Sorts" pitchFamily="2" charset="2"/>
              <a:buNone/>
            </a:pPr>
            <a:r>
              <a:rPr lang="cs-CZ" altLang="cs-CZ" sz="2800" b="1">
                <a:solidFill>
                  <a:schemeClr val="tx2"/>
                </a:solidFill>
              </a:rPr>
              <a:t>Výměna plynů difuze – Fickův zákon</a:t>
            </a:r>
          </a:p>
          <a:p>
            <a:pPr>
              <a:buFont typeface="Monotype Sorts" pitchFamily="2" charset="2"/>
              <a:buNone/>
            </a:pPr>
            <a:r>
              <a:rPr lang="cs-CZ" altLang="cs-CZ" sz="2800" i="1">
                <a:solidFill>
                  <a:schemeClr val="tx2"/>
                </a:solidFill>
              </a:rPr>
              <a:t>	Rychlost difuze je dána difuzní konstantou, plochou a gradientem koncetrace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5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555"/>
    </mc:Choice>
    <mc:Fallback>
      <p:transition spd="slow" advTm="129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Konec této části lékařské fyziky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vu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993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53"/>
    </mc:Choice>
    <mc:Fallback>
      <p:transition spd="slow" advTm="170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9372600" cy="1219200"/>
          </a:xfrm>
        </p:spPr>
        <p:txBody>
          <a:bodyPr/>
          <a:lstStyle/>
          <a:p>
            <a:pPr>
              <a:defRPr/>
            </a:pPr>
            <a:r>
              <a:rPr lang="cs-CZ" altLang="cs-CZ" sz="4400" b="1" u="sng" smtClean="0"/>
              <a:t>Fyzikální veličiny v klinické praxi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7300" y="1524000"/>
            <a:ext cx="7772400" cy="4648200"/>
          </a:xfrm>
        </p:spPr>
        <p:txBody>
          <a:bodyPr/>
          <a:lstStyle/>
          <a:p>
            <a:pPr>
              <a:defRPr/>
            </a:pPr>
            <a:r>
              <a:rPr lang="cs-CZ" altLang="cs-CZ" b="1" i="1" smtClean="0">
                <a:solidFill>
                  <a:schemeClr val="tx2"/>
                </a:solidFill>
              </a:rPr>
              <a:t>Tlak v těle </a:t>
            </a:r>
            <a:endParaRPr lang="cs-CZ" altLang="cs-CZ" b="1" i="1" smtClean="0">
              <a:solidFill>
                <a:schemeClr val="tx2"/>
              </a:solidFill>
              <a:ea typeface="Arial Unicode MS" pitchFamily="34" charset="-128"/>
              <a:cs typeface="Arial Unicode MS" pitchFamily="34" charset="-128"/>
            </a:endParaRPr>
          </a:p>
          <a:p>
            <a:pPr>
              <a:buSzPct val="160000"/>
              <a:buFont typeface="Wingdings 2" pitchFamily="18" charset="2"/>
              <a:buChar char="A"/>
              <a:defRPr/>
            </a:pPr>
            <a:r>
              <a:rPr lang="cs-CZ" altLang="cs-CZ" sz="4400" b="1" u="sng" smtClean="0">
                <a:solidFill>
                  <a:schemeClr val="hlink"/>
                </a:solidFill>
              </a:rPr>
              <a:t>Krev jako tekutina</a:t>
            </a:r>
            <a:endParaRPr lang="cs-CZ" altLang="cs-CZ" b="1" i="1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altLang="cs-CZ" sz="3200" b="1" i="1" smtClean="0">
                <a:solidFill>
                  <a:schemeClr val="tx2"/>
                </a:solidFill>
              </a:rPr>
              <a:t>Akční potenciály práce srdce</a:t>
            </a:r>
          </a:p>
          <a:p>
            <a:pPr>
              <a:defRPr/>
            </a:pPr>
            <a:r>
              <a:rPr lang="cs-CZ" altLang="cs-CZ" sz="3200" b="1" i="1" smtClean="0">
                <a:solidFill>
                  <a:schemeClr val="tx2"/>
                </a:solidFill>
              </a:rPr>
              <a:t>Osmotický tlak</a:t>
            </a:r>
          </a:p>
          <a:p>
            <a:pPr>
              <a:defRPr/>
            </a:pPr>
            <a:r>
              <a:rPr lang="cs-CZ" altLang="cs-CZ" sz="3200" b="1" i="1" smtClean="0">
                <a:solidFill>
                  <a:schemeClr val="tx2"/>
                </a:solidFill>
              </a:rPr>
              <a:t>Termodynamika</a:t>
            </a:r>
          </a:p>
          <a:p>
            <a:pPr>
              <a:defRPr/>
            </a:pPr>
            <a:r>
              <a:rPr lang="cs-CZ" altLang="cs-CZ" sz="3200" b="1" i="1" smtClean="0">
                <a:solidFill>
                  <a:schemeClr val="tx2"/>
                </a:solidFill>
              </a:rPr>
              <a:t>Proudění krve</a:t>
            </a:r>
          </a:p>
          <a:p>
            <a:pPr>
              <a:defRPr/>
            </a:pPr>
            <a:r>
              <a:rPr lang="cs-CZ" altLang="cs-CZ" sz="3200" b="1" i="1" smtClean="0">
                <a:solidFill>
                  <a:schemeClr val="tx2"/>
                </a:solidFill>
              </a:rPr>
              <a:t>Plyny k tekutinách</a:t>
            </a: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182"/>
    </mc:Choice>
    <mc:Fallback>
      <p:transition spd="slow" advTm="531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600" y="304800"/>
            <a:ext cx="7772400" cy="685800"/>
          </a:xfrm>
        </p:spPr>
        <p:txBody>
          <a:bodyPr/>
          <a:lstStyle/>
          <a:p>
            <a:pPr>
              <a:defRPr/>
            </a:pPr>
            <a:r>
              <a:rPr lang="cs-CZ" altLang="cs-CZ" sz="3600" b="1" u="sng" smtClean="0"/>
              <a:t>Krev jako tekutina 1</a:t>
            </a:r>
            <a:r>
              <a:rPr lang="cs-CZ" altLang="cs-CZ" smtClean="0"/>
              <a:t> </a:t>
            </a:r>
          </a:p>
        </p:txBody>
      </p:sp>
      <p:sp>
        <p:nvSpPr>
          <p:cNvPr id="145417" name="Rectangle 9"/>
          <p:cNvSpPr>
            <a:spLocks noChangeArrowheads="1"/>
          </p:cNvSpPr>
          <p:nvPr/>
        </p:nvSpPr>
        <p:spPr bwMode="auto">
          <a:xfrm>
            <a:off x="228600" y="1447800"/>
            <a:ext cx="50673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366713" indent="-366713" defTabSz="9794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96925" indent="-307975" defTabSz="9794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223963" indent="-244475" defTabSz="9794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46063" defTabSz="9794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05038" indent="-244475" defTabSz="9794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6622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1194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5766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0338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Srdeční výdej = tep x ejekční objem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cs-CZ" altLang="cs-CZ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-5,8 litr/min = 72 tepů/min x 80 ml/tep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Tlak síla na plochu 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 cév je nutné počítat: T  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Povrchové napětí síla na jednotku délky</a:t>
            </a:r>
            <a:r>
              <a:rPr lang="cs-CZ" altLang="cs-CZ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Práce a energie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Výkon je 1,2 W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endParaRPr lang="cs-CZ" altLang="cs-CZ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3775075" y="4508500"/>
            <a:ext cx="64008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366713" indent="-366713" defTabSz="979488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96925" indent="-307975" defTabSz="979488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223963" indent="-244475" defTabSz="97948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14500" indent="-246063" defTabSz="97948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05038" indent="-244475" defTabSz="97948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6622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1194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5766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033838" indent="-244475" defTabSz="9794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80 % krve v systémovém oběhu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cs-CZ" altLang="cs-CZ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-15 % arterie 	-10 % kapiláry -75 % žíly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20% plicní (malý) oběh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cs-CZ" altLang="cs-CZ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  <a:r>
              <a:rPr lang="cs-CZ" altLang="cs-CZ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-46 % arterie  	- 8 % kapiláry -46 % žíly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5935663" y="2047875"/>
            <a:ext cx="4095750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366713" indent="-366713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pitchFamily="2" charset="2"/>
              <a:buChar char="n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96925" indent="-3079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2pPr>
            <a:lvl3pPr marL="1223963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3pPr>
            <a:lvl4pPr marL="1714500" indent="-246063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Monotype Sorts" pitchFamily="2" charset="2"/>
              <a:buChar char="n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4pPr>
            <a:lvl5pPr marL="22050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5pPr>
            <a:lvl6pPr marL="26622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31194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5766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40338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Font typeface="Monotype Sorts" pitchFamily="2" charset="2"/>
              <a:buNone/>
              <a:defRPr/>
            </a:pPr>
            <a:r>
              <a:rPr lang="cs-CZ" altLang="cs-CZ" sz="2800" b="1" kern="0" smtClean="0">
                <a:solidFill>
                  <a:schemeClr val="tx2"/>
                </a:solidFill>
              </a:rPr>
              <a:t>Hustota krve </a:t>
            </a:r>
            <a:r>
              <a:rPr lang="cs-CZ" altLang="cs-CZ" sz="2800" b="1" kern="0" smtClean="0">
                <a:solidFill>
                  <a:schemeClr val="tx2"/>
                </a:solidFill>
                <a:latin typeface="Symbol" pitchFamily="18" charset="2"/>
              </a:rPr>
              <a:t>r </a:t>
            </a:r>
            <a:r>
              <a:rPr lang="cs-CZ" altLang="cs-CZ" sz="2800" b="1" kern="0" smtClean="0">
                <a:solidFill>
                  <a:schemeClr val="tx2"/>
                </a:solidFill>
                <a:latin typeface="Times New Roman CE" charset="-18"/>
              </a:rPr>
              <a:t>= 1 040 kg/m</a:t>
            </a:r>
            <a:r>
              <a:rPr lang="cs-CZ" altLang="cs-CZ" sz="2800" b="1" kern="0" baseline="30000" smtClean="0">
                <a:solidFill>
                  <a:schemeClr val="tx2"/>
                </a:solidFill>
                <a:latin typeface="Times New Roman CE" charset="-18"/>
              </a:rPr>
              <a:t>3</a:t>
            </a:r>
            <a:r>
              <a:rPr lang="cs-CZ" altLang="cs-CZ" sz="2800" b="1" kern="0" smtClean="0">
                <a:solidFill>
                  <a:schemeClr val="tx2"/>
                </a:solidFill>
                <a:latin typeface="Symbol" pitchFamily="18" charset="2"/>
              </a:rPr>
              <a:t> </a:t>
            </a:r>
            <a:endParaRPr lang="cs-CZ" altLang="cs-CZ" sz="2800" b="1" kern="0" smtClean="0">
              <a:solidFill>
                <a:schemeClr val="tx2"/>
              </a:solidFill>
              <a:latin typeface="Times New Roman CE" charset="-18"/>
            </a:endParaRPr>
          </a:p>
          <a:p>
            <a:pPr>
              <a:buFont typeface="Monotype Sorts" pitchFamily="2" charset="2"/>
              <a:buNone/>
              <a:defRPr/>
            </a:pPr>
            <a:r>
              <a:rPr lang="cs-CZ" altLang="cs-CZ" sz="2800" b="1" kern="0" smtClean="0">
                <a:solidFill>
                  <a:schemeClr val="tx2"/>
                </a:solidFill>
                <a:latin typeface="Times New Roman CE" charset="-18"/>
              </a:rPr>
              <a:t>Viskozita závisí na HTK </a:t>
            </a:r>
            <a:endParaRPr lang="cs-CZ" altLang="cs-CZ" sz="2800" b="1" kern="0" dirty="0" smtClean="0">
              <a:solidFill>
                <a:schemeClr val="tx2"/>
              </a:solidFill>
            </a:endParaRPr>
          </a:p>
        </p:txBody>
      </p:sp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7694"/>
    </mc:Choice>
    <mc:Fallback>
      <p:transition spd="slow" advTm="1276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0"/>
            <a:ext cx="3814763" cy="908050"/>
          </a:xfrm>
        </p:spPr>
        <p:txBody>
          <a:bodyPr/>
          <a:lstStyle/>
          <a:p>
            <a:pPr>
              <a:defRPr/>
            </a:pPr>
            <a:r>
              <a:rPr lang="cs-CZ" altLang="cs-CZ" smtClean="0"/>
              <a:t>Tlak a napětí</a:t>
            </a: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4625" y="1196975"/>
            <a:ext cx="6553200" cy="4114800"/>
          </a:xfrm>
        </p:spPr>
        <p:txBody>
          <a:bodyPr/>
          <a:lstStyle/>
          <a:p>
            <a:pPr>
              <a:defRPr/>
            </a:pPr>
            <a:r>
              <a:rPr lang="cs-CZ" altLang="cs-CZ" sz="2400" i="1" smtClean="0">
                <a:solidFill>
                  <a:schemeClr val="tx2"/>
                </a:solidFill>
              </a:rPr>
              <a:t>Laplaceův zákon</a:t>
            </a:r>
            <a:r>
              <a:rPr lang="cs-CZ" altLang="cs-CZ" sz="2400" smtClean="0">
                <a:solidFill>
                  <a:schemeClr val="tx2"/>
                </a:solidFill>
              </a:rPr>
              <a:t>. Vztah mezi napětím </a:t>
            </a:r>
            <a:r>
              <a:rPr lang="cs-CZ" altLang="cs-CZ" sz="2400" i="1" smtClean="0">
                <a:solidFill>
                  <a:schemeClr val="tx2"/>
                </a:solidFill>
              </a:rPr>
              <a:t>T</a:t>
            </a:r>
            <a:r>
              <a:rPr lang="cs-CZ" altLang="cs-CZ" sz="2400" smtClean="0">
                <a:solidFill>
                  <a:schemeClr val="tx2"/>
                </a:solidFill>
              </a:rPr>
              <a:t> (N.m-1) ve stěně pružné membrány uzavírající objem kapaliny s rozdílem tlaků </a:t>
            </a:r>
            <a:r>
              <a:rPr lang="cs-CZ" altLang="cs-CZ" sz="2400" i="1" smtClean="0">
                <a:solidFill>
                  <a:schemeClr val="tx2"/>
                </a:solidFill>
              </a:rPr>
              <a:t>P</a:t>
            </a:r>
            <a:r>
              <a:rPr lang="cs-CZ" altLang="cs-CZ" sz="2400" smtClean="0">
                <a:solidFill>
                  <a:schemeClr val="tx2"/>
                </a:solidFill>
              </a:rPr>
              <a:t> (Pa) uvnitř a vně membrány je dán rovnicí</a:t>
            </a:r>
          </a:p>
          <a:p>
            <a:pPr>
              <a:defRPr/>
            </a:pPr>
            <a:endParaRPr lang="cs-CZ" altLang="cs-CZ" sz="240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altLang="cs-CZ" sz="2400" i="1" smtClean="0">
                <a:solidFill>
                  <a:schemeClr val="tx2"/>
                </a:solidFill>
              </a:rPr>
              <a:t>Objemový tok</a:t>
            </a:r>
            <a:r>
              <a:rPr lang="cs-CZ" altLang="cs-CZ" sz="2400" smtClean="0">
                <a:solidFill>
                  <a:schemeClr val="tx2"/>
                </a:solidFill>
              </a:rPr>
              <a:t>. Objem </a:t>
            </a:r>
            <a:r>
              <a:rPr lang="cs-CZ" altLang="cs-CZ" sz="2400" i="1" smtClean="0">
                <a:solidFill>
                  <a:schemeClr val="tx2"/>
                </a:solidFill>
              </a:rPr>
              <a:t>ΔQ </a:t>
            </a:r>
            <a:r>
              <a:rPr lang="cs-CZ" altLang="cs-CZ" sz="2400" smtClean="0">
                <a:solidFill>
                  <a:schemeClr val="tx2"/>
                </a:solidFill>
              </a:rPr>
              <a:t>kapaliny, která protéká přímou trubicí o poloměru </a:t>
            </a:r>
            <a:r>
              <a:rPr lang="cs-CZ" altLang="cs-CZ" sz="2400" i="1" smtClean="0">
                <a:solidFill>
                  <a:schemeClr val="tx2"/>
                </a:solidFill>
              </a:rPr>
              <a:t>R</a:t>
            </a:r>
            <a:r>
              <a:rPr lang="cs-CZ" altLang="cs-CZ" sz="2400" smtClean="0">
                <a:solidFill>
                  <a:schemeClr val="tx2"/>
                </a:solidFill>
              </a:rPr>
              <a:t>, délce </a:t>
            </a:r>
            <a:r>
              <a:rPr lang="cs-CZ" altLang="cs-CZ" sz="2400" i="1" smtClean="0">
                <a:solidFill>
                  <a:schemeClr val="tx2"/>
                </a:solidFill>
              </a:rPr>
              <a:t>L</a:t>
            </a:r>
            <a:r>
              <a:rPr lang="cs-CZ" altLang="cs-CZ" sz="2400" smtClean="0">
                <a:solidFill>
                  <a:schemeClr val="tx2"/>
                </a:solidFill>
              </a:rPr>
              <a:t> při tlakovém spádu </a:t>
            </a:r>
            <a:r>
              <a:rPr lang="cs-CZ" altLang="cs-CZ" sz="2400" i="1" smtClean="0">
                <a:solidFill>
                  <a:schemeClr val="tx2"/>
                </a:solidFill>
              </a:rPr>
              <a:t>ΔP</a:t>
            </a:r>
            <a:r>
              <a:rPr lang="cs-CZ" altLang="cs-CZ" sz="2400" smtClean="0">
                <a:solidFill>
                  <a:schemeClr val="tx2"/>
                </a:solidFill>
              </a:rPr>
              <a:t> za čas </a:t>
            </a:r>
            <a:r>
              <a:rPr lang="cs-CZ" altLang="cs-CZ" sz="2400" i="1" smtClean="0">
                <a:solidFill>
                  <a:schemeClr val="tx2"/>
                </a:solidFill>
              </a:rPr>
              <a:t>Δt</a:t>
            </a:r>
            <a:r>
              <a:rPr lang="cs-CZ" altLang="cs-CZ" sz="2400" smtClean="0">
                <a:solidFill>
                  <a:schemeClr val="tx2"/>
                </a:solidFill>
              </a:rPr>
              <a:t> je dán Poiseuillovým – Hagenovým vztahem</a:t>
            </a:r>
          </a:p>
        </p:txBody>
      </p:sp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0" y="318611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9221" name="Object 8"/>
          <p:cNvGraphicFramePr>
            <a:graphicFrameLocks noChangeAspect="1"/>
          </p:cNvGraphicFramePr>
          <p:nvPr/>
        </p:nvGraphicFramePr>
        <p:xfrm>
          <a:off x="7015163" y="765175"/>
          <a:ext cx="2952750" cy="1344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Editor rovnic 3.0" r:id="rId5" imgW="1066800" imgH="482600" progId="Equation.3">
                  <p:embed/>
                </p:oleObj>
              </mc:Choice>
              <mc:Fallback>
                <p:oleObj name="Editor rovnic 3.0" r:id="rId5" imgW="1066800" imgH="482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5163" y="765175"/>
                        <a:ext cx="2952750" cy="13446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Rectangle 11"/>
          <p:cNvSpPr>
            <a:spLocks noChangeArrowheads="1"/>
          </p:cNvSpPr>
          <p:nvPr/>
        </p:nvSpPr>
        <p:spPr bwMode="auto">
          <a:xfrm>
            <a:off x="0" y="3205163"/>
            <a:ext cx="10287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endParaRPr lang="cs-CZ" altLang="cs-CZ"/>
          </a:p>
        </p:txBody>
      </p:sp>
      <p:graphicFrame>
        <p:nvGraphicFramePr>
          <p:cNvPr id="9223" name="Object 10"/>
          <p:cNvGraphicFramePr>
            <a:graphicFrameLocks noChangeAspect="1"/>
          </p:cNvGraphicFramePr>
          <p:nvPr/>
        </p:nvGraphicFramePr>
        <p:xfrm>
          <a:off x="895350" y="5013325"/>
          <a:ext cx="3095625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Editor rovnic 3.0" r:id="rId7" imgW="1231366" imgH="444307" progId="Equation.3">
                  <p:embed/>
                </p:oleObj>
              </mc:Choice>
              <mc:Fallback>
                <p:oleObj name="Editor rovnic 3.0" r:id="rId7" imgW="1231366" imgH="444307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350" y="5013325"/>
                        <a:ext cx="3095625" cy="11271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4" name="Picture 12" descr="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r="10782" b="16748"/>
          <a:stretch>
            <a:fillRect/>
          </a:stretch>
        </p:blipFill>
        <p:spPr bwMode="auto">
          <a:xfrm>
            <a:off x="6943725" y="2565400"/>
            <a:ext cx="3127375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uk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64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8028"/>
    </mc:Choice>
    <mc:Fallback>
      <p:transition spd="slow" advTm="208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ETRIK1">
  <a:themeElements>
    <a:clrScheme name="">
      <a:dk1>
        <a:srgbClr val="0D2D8A"/>
      </a:dk1>
      <a:lt1>
        <a:srgbClr val="FFFFFF"/>
      </a:lt1>
      <a:dk2>
        <a:srgbClr val="3B6AFC"/>
      </a:dk2>
      <a:lt2>
        <a:srgbClr val="FDFF37"/>
      </a:lt2>
      <a:accent1>
        <a:srgbClr val="F79268"/>
      </a:accent1>
      <a:accent2>
        <a:srgbClr val="F95AB7"/>
      </a:accent2>
      <a:accent3>
        <a:srgbClr val="AFB9FD"/>
      </a:accent3>
      <a:accent4>
        <a:srgbClr val="DADADA"/>
      </a:accent4>
      <a:accent5>
        <a:srgbClr val="FAC7B9"/>
      </a:accent5>
      <a:accent6>
        <a:srgbClr val="E251A6"/>
      </a:accent6>
      <a:hlink>
        <a:srgbClr val="FC0128"/>
      </a:hlink>
      <a:folHlink>
        <a:srgbClr val="89ABFE"/>
      </a:folHlink>
    </a:clrScheme>
    <a:fontScheme name="PETRIK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charset="-18"/>
          </a:defRPr>
        </a:defPPr>
      </a:lstStyle>
    </a:lnDef>
  </a:objectDefaults>
  <a:extraClrSchemeLst>
    <a:extraClrScheme>
      <a:clrScheme name="PETRIK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RIK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L:\1\SKLAD95\OBR\WMF\PETRIK1.PPT</Template>
  <TotalTime>200</TotalTime>
  <Pages>25</Pages>
  <Words>1594</Words>
  <Application>Microsoft Office PowerPoint</Application>
  <PresentationFormat>Diapozitivy</PresentationFormat>
  <Paragraphs>373</Paragraphs>
  <Slides>69</Slides>
  <Notes>0</Notes>
  <HiddenSlides>0</HiddenSlides>
  <MMClips>70</MMClips>
  <ScaleCrop>false</ScaleCrop>
  <HeadingPairs>
    <vt:vector size="8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5</vt:i4>
      </vt:variant>
      <vt:variant>
        <vt:lpstr>Nadpisy snímků</vt:lpstr>
      </vt:variant>
      <vt:variant>
        <vt:i4>69</vt:i4>
      </vt:variant>
    </vt:vector>
  </HeadingPairs>
  <TitlesOfParts>
    <vt:vector size="82" baseType="lpstr">
      <vt:lpstr>Arial Unicode MS</vt:lpstr>
      <vt:lpstr>Monotype Sorts</vt:lpstr>
      <vt:lpstr>Symbol</vt:lpstr>
      <vt:lpstr>Times New Roman</vt:lpstr>
      <vt:lpstr>Times New Roman CE</vt:lpstr>
      <vt:lpstr>Wingdings</vt:lpstr>
      <vt:lpstr>Wingdings 2</vt:lpstr>
      <vt:lpstr>PETRIK1</vt:lpstr>
      <vt:lpstr>Editor rovnic 3.0</vt:lpstr>
      <vt:lpstr>Fotografie</vt:lpstr>
      <vt:lpstr>Rovnice</vt:lpstr>
      <vt:lpstr>Rastrový obraz</vt:lpstr>
      <vt:lpstr>Obrázek</vt:lpstr>
      <vt:lpstr>Základy molekulární biofyziky, fyzika krevního oběhu</vt:lpstr>
      <vt:lpstr>Fyzikální veličiny v klinické praxi</vt:lpstr>
      <vt:lpstr>Tlaky v lidském těle</vt:lpstr>
      <vt:lpstr>Tlaky v lidském těle (PASCALŮV ZÁKON )</vt:lpstr>
      <vt:lpstr>Tlak a plíce, intrapleurální prostor</vt:lpstr>
      <vt:lpstr>Měření tlaku</vt:lpstr>
      <vt:lpstr>Fyzikální veličiny v klinické praxi</vt:lpstr>
      <vt:lpstr>Krev jako tekutina 1 </vt:lpstr>
      <vt:lpstr>Tlak a napětí</vt:lpstr>
      <vt:lpstr>Krev jako tekutina 3 </vt:lpstr>
      <vt:lpstr>Traspotní jevy - Viskozita </vt:lpstr>
      <vt:lpstr>Traspotní jevy - Viskozita </vt:lpstr>
      <vt:lpstr>Viskozita krve</vt:lpstr>
      <vt:lpstr>Difuze</vt:lpstr>
      <vt:lpstr>Vedení tepla </vt:lpstr>
      <vt:lpstr>Fyzikální veličiny v klinické praxi</vt:lpstr>
      <vt:lpstr>Záporné napětí-70 mV</vt:lpstr>
      <vt:lpstr>Rozdíl mezi myocytem a ostatní dráždivou svalovou a nervovou tkání  </vt:lpstr>
      <vt:lpstr>Dva pojmy mezi fyzikou a fyziologií</vt:lpstr>
      <vt:lpstr>Prezentace aplikace PowerPoint</vt:lpstr>
      <vt:lpstr>Elektrický proud a popis EKG</vt:lpstr>
      <vt:lpstr>Prezentace aplikace PowerPoint</vt:lpstr>
      <vt:lpstr>E K G</vt:lpstr>
      <vt:lpstr>EKG – teorie a praxe</vt:lpstr>
      <vt:lpstr>Prezentace aplikace PowerPoint</vt:lpstr>
      <vt:lpstr>Normální EKG </vt:lpstr>
      <vt:lpstr>Změny úseku ST</vt:lpstr>
      <vt:lpstr>Převodní systém srdeční</vt:lpstr>
      <vt:lpstr>Prezentace aplikace PowerPoint</vt:lpstr>
      <vt:lpstr>Prezentace aplikace PowerPoint</vt:lpstr>
      <vt:lpstr>Prezentace aplikace PowerPoint</vt:lpstr>
      <vt:lpstr>EKG</vt:lpstr>
      <vt:lpstr>Prezentace aplikace PowerPoint</vt:lpstr>
      <vt:lpstr>Holterovské monitorování</vt:lpstr>
      <vt:lpstr>Kardiostimulace</vt:lpstr>
      <vt:lpstr>Prezentace aplikace PowerPoint</vt:lpstr>
      <vt:lpstr>Sval</vt:lpstr>
      <vt:lpstr>Kardioverze - JIP</vt:lpstr>
      <vt:lpstr>Prezentace aplikace PowerPoint</vt:lpstr>
      <vt:lpstr>Prezentace aplikace PowerPoint</vt:lpstr>
      <vt:lpstr>EEG - epilepsie</vt:lpstr>
      <vt:lpstr>Sběr signálů EEG</vt:lpstr>
      <vt:lpstr>Fyzikální veličiny v klinické praxi</vt:lpstr>
      <vt:lpstr>Osmotický tlak – matematický popis</vt:lpstr>
      <vt:lpstr>Osmotický tlak </vt:lpstr>
      <vt:lpstr>Prezentace aplikace PowerPoint</vt:lpstr>
      <vt:lpstr>Prezentace aplikace PowerPoint</vt:lpstr>
      <vt:lpstr>Termodynamika</vt:lpstr>
      <vt:lpstr>Energie J </vt:lpstr>
      <vt:lpstr>Energie J </vt:lpstr>
      <vt:lpstr>Termodynamika</vt:lpstr>
      <vt:lpstr>Fyzikální veličiny v klinické praxi</vt:lpstr>
      <vt:lpstr>Periferní srdce žilní systém, chlopně a tepová vlna, tepna těsně u žíly</vt:lpstr>
      <vt:lpstr>Typy proudění  ideální kapalinaviskozita 0, realná, </vt:lpstr>
      <vt:lpstr>Proudění – rovnice: kontinuity a Bernoulliho </vt:lpstr>
      <vt:lpstr>PROUDĚNÍ SKUTEČNÉ (REÁLNÉ) KAPALINY  </vt:lpstr>
      <vt:lpstr>Pohyb tekutiny v kapiláře, zjednodušeně pro dvě veličiny </vt:lpstr>
      <vt:lpstr>Technické parametry cirkulace </vt:lpstr>
      <vt:lpstr>Vztlak a odpor vody Předhled našich pojmů a dosud řečeného</vt:lpstr>
      <vt:lpstr>Fyzikální veličiny v klinické praxi</vt:lpstr>
      <vt:lpstr>MOLEKULÁRNÍ BIOFYZIKA</vt:lpstr>
      <vt:lpstr>MOLEKULÁRNÍ BIOFYZIKA</vt:lpstr>
      <vt:lpstr>MOLEKULÁRNÍ BIOFYZIKA</vt:lpstr>
      <vt:lpstr>Kapalinya tuhé látky </vt:lpstr>
      <vt:lpstr>Klasifikace disperzních systémů </vt:lpstr>
      <vt:lpstr>Sedimentace- fyzika nikoliv FW</vt:lpstr>
      <vt:lpstr>Plyny rozpuštěné v kapalině </vt:lpstr>
      <vt:lpstr>Rozpouštění plynů v kapalinách</vt:lpstr>
      <vt:lpstr>Konec této části lékařské fyziky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size Average stone size 8.7 mm</dc:title>
  <dc:subject/>
  <dc:creator>MUDr. Aleš Petřík</dc:creator>
  <cp:keywords/>
  <dc:description/>
  <cp:lastModifiedBy>Hewlett-Packard Company</cp:lastModifiedBy>
  <cp:revision>87</cp:revision>
  <cp:lastPrinted>1999-09-06T05:45:56Z</cp:lastPrinted>
  <dcterms:created xsi:type="dcterms:W3CDTF">1995-11-27T14:36:08Z</dcterms:created>
  <dcterms:modified xsi:type="dcterms:W3CDTF">2020-10-11T19:50:30Z</dcterms:modified>
</cp:coreProperties>
</file>