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m4a" ContentType="audio/mp4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5"/>
  </p:notesMasterIdLst>
  <p:handoutMasterIdLst>
    <p:handoutMasterId r:id="rId46"/>
  </p:handoutMasterIdLst>
  <p:sldIdLst>
    <p:sldId id="258" r:id="rId2"/>
    <p:sldId id="315" r:id="rId3"/>
    <p:sldId id="259" r:id="rId4"/>
    <p:sldId id="264" r:id="rId5"/>
    <p:sldId id="260" r:id="rId6"/>
    <p:sldId id="294" r:id="rId7"/>
    <p:sldId id="296" r:id="rId8"/>
    <p:sldId id="297" r:id="rId9"/>
    <p:sldId id="298" r:id="rId10"/>
    <p:sldId id="299" r:id="rId11"/>
    <p:sldId id="262" r:id="rId12"/>
    <p:sldId id="292" r:id="rId13"/>
    <p:sldId id="284" r:id="rId14"/>
    <p:sldId id="281" r:id="rId15"/>
    <p:sldId id="300" r:id="rId16"/>
    <p:sldId id="301" r:id="rId17"/>
    <p:sldId id="314" r:id="rId18"/>
    <p:sldId id="316" r:id="rId19"/>
    <p:sldId id="317" r:id="rId20"/>
    <p:sldId id="318" r:id="rId21"/>
    <p:sldId id="321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3" r:id="rId33"/>
    <p:sldId id="334" r:id="rId34"/>
    <p:sldId id="336" r:id="rId35"/>
    <p:sldId id="338" r:id="rId36"/>
    <p:sldId id="341" r:id="rId37"/>
    <p:sldId id="342" r:id="rId38"/>
    <p:sldId id="343" r:id="rId39"/>
    <p:sldId id="347" r:id="rId40"/>
    <p:sldId id="355" r:id="rId41"/>
    <p:sldId id="356" r:id="rId42"/>
    <p:sldId id="357" r:id="rId43"/>
    <p:sldId id="319" r:id="rId4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31" autoAdjust="0"/>
    <p:restoredTop sz="90929"/>
  </p:normalViewPr>
  <p:slideViewPr>
    <p:cSldViewPr>
      <p:cViewPr varScale="1">
        <p:scale>
          <a:sx n="69" d="100"/>
          <a:sy n="69" d="100"/>
        </p:scale>
        <p:origin x="118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 altLang="cs-CZ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endParaRPr lang="en-US" altLang="cs-CZ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 altLang="cs-CZ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1CFDEBEA-5048-4D34-BF65-1801C6B583EB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6894D-0CAB-455B-A2AF-AD40761D2653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E7DBC-2508-47FD-9EB9-2D265F74EC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016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F793C8AD-6AED-43DF-84DF-5C0198CCC513}" type="slidenum">
              <a:rPr lang="cs-CZ" altLang="cs-CZ" sz="1000">
                <a:latin typeface="Times New Roman" panose="02020603050405020304" pitchFamily="18" charset="0"/>
              </a:rPr>
              <a:pPr/>
              <a:t>19</a:t>
            </a:fld>
            <a:endParaRPr lang="cs-CZ" altLang="cs-CZ" sz="1000">
              <a:latin typeface="Times New Roman" panose="02020603050405020304" pitchFamily="18" charset="0"/>
            </a:endParaRPr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84613" y="9283700"/>
            <a:ext cx="29718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r" eaLnBrk="1" hangingPunct="1"/>
            <a:fld id="{97956C1D-D472-4110-967C-7B828C72AEA5}" type="slidenum">
              <a:rPr lang="cs-CZ" altLang="cs-CZ" sz="1200">
                <a:latin typeface="Arial" panose="020B0604020202020204" pitchFamily="34" charset="0"/>
              </a:rPr>
              <a:pPr algn="r" eaLnBrk="1" hangingPunct="1"/>
              <a:t>19</a:t>
            </a:fld>
            <a:endParaRPr lang="cs-CZ" altLang="cs-CZ" sz="1200">
              <a:latin typeface="Arial" panose="020B0604020202020204" pitchFamily="34" charset="0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33425"/>
            <a:ext cx="4886325" cy="3665538"/>
          </a:xfrm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noFill/>
        </p:spPr>
        <p:txBody>
          <a:bodyPr lIns="91440" tIns="45720" rIns="91440" bIns="45720"/>
          <a:lstStyle/>
          <a:p>
            <a:pPr eaLnBrk="1" hangingPunct="1"/>
            <a:endParaRPr lang="en-GB" altLang="cs-CZ" smtClean="0"/>
          </a:p>
        </p:txBody>
      </p:sp>
    </p:spTree>
    <p:extLst>
      <p:ext uri="{BB962C8B-B14F-4D97-AF65-F5344CB8AC3E}">
        <p14:creationId xmlns:p14="http://schemas.microsoft.com/office/powerpoint/2010/main" val="238236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88B90F6D-54D3-4238-BB40-77EFA69C7BCF}" type="slidenum">
              <a:rPr lang="cs-CZ" altLang="cs-CZ" sz="1000">
                <a:latin typeface="Times New Roman" panose="02020603050405020304" pitchFamily="18" charset="0"/>
              </a:rPr>
              <a:pPr/>
              <a:t>20</a:t>
            </a:fld>
            <a:endParaRPr lang="cs-CZ" altLang="cs-CZ" sz="1000">
              <a:latin typeface="Times New Roman" panose="02020603050405020304" pitchFamily="18" charset="0"/>
            </a:endParaRPr>
          </a:p>
        </p:txBody>
      </p:sp>
      <p:sp>
        <p:nvSpPr>
          <p:cNvPr id="62467" name="Rectangle 7"/>
          <p:cNvSpPr txBox="1">
            <a:spLocks noGrp="1" noChangeArrowheads="1"/>
          </p:cNvSpPr>
          <p:nvPr/>
        </p:nvSpPr>
        <p:spPr bwMode="auto">
          <a:xfrm>
            <a:off x="3884613" y="9283700"/>
            <a:ext cx="29718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r" eaLnBrk="1" hangingPunct="1"/>
            <a:fld id="{D6A2652B-1658-4CD5-BF22-473F876B56F5}" type="slidenum">
              <a:rPr lang="cs-CZ" altLang="cs-CZ" sz="1200">
                <a:latin typeface="Arial" panose="020B0604020202020204" pitchFamily="34" charset="0"/>
              </a:rPr>
              <a:pPr algn="r" eaLnBrk="1" hangingPunct="1"/>
              <a:t>20</a:t>
            </a:fld>
            <a:endParaRPr lang="cs-CZ" altLang="cs-CZ" sz="1200">
              <a:latin typeface="Arial" panose="020B0604020202020204" pitchFamily="34" charset="0"/>
            </a:endParaRPr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33425"/>
            <a:ext cx="4886325" cy="3665538"/>
          </a:xfrm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noFill/>
        </p:spPr>
        <p:txBody>
          <a:bodyPr lIns="91440" tIns="45720" rIns="91440" bIns="45720"/>
          <a:lstStyle/>
          <a:p>
            <a:pPr eaLnBrk="1" hangingPunct="1"/>
            <a:endParaRPr lang="en-GB" altLang="cs-CZ" smtClean="0"/>
          </a:p>
        </p:txBody>
      </p:sp>
    </p:spTree>
    <p:extLst>
      <p:ext uri="{BB962C8B-B14F-4D97-AF65-F5344CB8AC3E}">
        <p14:creationId xmlns:p14="http://schemas.microsoft.com/office/powerpoint/2010/main" val="744841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307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cs-CZ" noProof="0" smtClean="0"/>
              <a:t>Click to edit Master title style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cs-CZ" noProof="0" smtClean="0"/>
              <a:t>Click to edit Master subtitle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cs-CZ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cs-CZ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A084DE-AE3A-43B9-9ECF-4B7B81A1CF16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3076B-4444-4157-8B6C-A4F5AF70BC4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49700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AF530D-A82A-4651-8979-529B57761A7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2905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D34808-4C09-44D1-A38B-7E119AFCC41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560525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nline obrázek 2"/>
          <p:cNvSpPr>
            <a:spLocks noGrp="1"/>
          </p:cNvSpPr>
          <p:nvPr>
            <p:ph type="clipArt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4DBA525-82C4-4696-AF9D-45AEB4F557E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51047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685800" y="1641475"/>
            <a:ext cx="7772400" cy="4454525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064B030-4C5B-4729-95EE-12D68E5579CA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920788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A7CC7-234C-475E-A8D3-8501DC31D39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44957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791076-13D4-4F17-9EEA-AE17B054E0A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5623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EF44A7-6548-48E7-99E0-42723FDBBB8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67812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F4367-1434-4341-AEFD-297147926CB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30995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F0A34-6958-41A2-815E-1579EF2B8BE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6607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C712E-35C9-4168-953B-C09209FBFBDE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587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A85D59-E0BC-40B5-B67F-4E906EECC0A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36262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561D6-B283-48CD-94BD-DD19FAD0421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612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US" altLang="cs-CZ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endParaRPr lang="en-US" altLang="cs-CZ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95084502-090F-4610-824E-83D519E366CF}" type="slidenum">
              <a:rPr lang="en-US" altLang="cs-CZ"/>
              <a:pPr/>
              <a:t>‹#›</a:t>
            </a:fld>
            <a:endParaRPr lang="en-US" altLang="cs-CZ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text styles</a:t>
            </a:r>
          </a:p>
          <a:p>
            <a:pPr lvl="1"/>
            <a:r>
              <a:rPr lang="en-US" altLang="cs-CZ" smtClean="0"/>
              <a:t>Second level</a:t>
            </a:r>
          </a:p>
          <a:p>
            <a:pPr lvl="2"/>
            <a:r>
              <a:rPr lang="en-US" altLang="cs-CZ" smtClean="0"/>
              <a:t>Third level</a:t>
            </a:r>
          </a:p>
          <a:p>
            <a:pPr lvl="3"/>
            <a:r>
              <a:rPr lang="en-US" altLang="cs-CZ" smtClean="0"/>
              <a:t>Fourth level</a:t>
            </a:r>
          </a:p>
          <a:p>
            <a:pPr lvl="4"/>
            <a:r>
              <a:rPr lang="en-US" altLang="cs-CZ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21.gif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0.jpeg"/><Relationship Id="rId5" Type="http://schemas.openxmlformats.org/officeDocument/2006/relationships/image" Target="../media/image12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video" Target="file:///I:\hlavni%20kopie\2012\veda\roznov\splavy%20hradec\_Prezentace_technika%20GIT2_prof_Bene&#353;\ZUMROVA%20EVA%203.avi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0.png"/><Relationship Id="rId2" Type="http://schemas.openxmlformats.org/officeDocument/2006/relationships/video" Target="file:///I:\hlavni%20kopie\2012\veda\roznov\splavy%20hradec\_Prezentace_technika%20GIT2_prof_Bene&#353;\ZUMROVA%20EVA%201.avi" TargetMode="External"/><Relationship Id="rId1" Type="http://schemas.openxmlformats.org/officeDocument/2006/relationships/tags" Target="../tags/tag2.xml"/><Relationship Id="rId6" Type="http://schemas.openxmlformats.org/officeDocument/2006/relationships/audio" Target="../media/media18.m4a"/><Relationship Id="rId11" Type="http://schemas.openxmlformats.org/officeDocument/2006/relationships/image" Target="../media/image29.jpeg"/><Relationship Id="rId5" Type="http://schemas.microsoft.com/office/2007/relationships/media" Target="../media/media18.m4a"/><Relationship Id="rId10" Type="http://schemas.openxmlformats.org/officeDocument/2006/relationships/image" Target="../media/image28.wmf"/><Relationship Id="rId4" Type="http://schemas.openxmlformats.org/officeDocument/2006/relationships/video" Target="file:///I:\hlavni%20kopie\2012\veda\roznov\splavy%20hradec\_Prezentace_technika%20GIT2_prof_Bene&#353;\ZUMROVA%20EVA%202.avi" TargetMode="External"/><Relationship Id="rId9" Type="http://schemas.openxmlformats.org/officeDocument/2006/relationships/image" Target="../media/image27.png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9.m4a"/><Relationship Id="rId7" Type="http://schemas.openxmlformats.org/officeDocument/2006/relationships/image" Target="../media/image33.jpeg"/><Relationship Id="rId2" Type="http://schemas.microsoft.com/office/2007/relationships/media" Target="../media/media19.m4a"/><Relationship Id="rId1" Type="http://schemas.openxmlformats.org/officeDocument/2006/relationships/video" Target="file:///C:\Documents%20and%20Settings\1.LF%20UK\Plocha\Semin&#225;&#345;%204%20IK\Zatloukal%20Petr.avi" TargetMode="External"/><Relationship Id="rId6" Type="http://schemas.openxmlformats.org/officeDocument/2006/relationships/image" Target="../media/image3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11" Type="http://schemas.openxmlformats.org/officeDocument/2006/relationships/image" Target="../media/image4.png"/><Relationship Id="rId5" Type="http://schemas.openxmlformats.org/officeDocument/2006/relationships/image" Target="../media/image6.gif"/><Relationship Id="rId10" Type="http://schemas.openxmlformats.org/officeDocument/2006/relationships/image" Target="../media/image8.jpeg"/><Relationship Id="rId4" Type="http://schemas.openxmlformats.org/officeDocument/2006/relationships/image" Target="../media/image5.gif"/><Relationship Id="rId9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0.m4a"/><Relationship Id="rId7" Type="http://schemas.openxmlformats.org/officeDocument/2006/relationships/image" Target="../media/image36.png"/><Relationship Id="rId2" Type="http://schemas.microsoft.com/office/2007/relationships/media" Target="../media/media20.m4a"/><Relationship Id="rId1" Type="http://schemas.openxmlformats.org/officeDocument/2006/relationships/video" Target="file:///C:\Documents%20and%20Settings\1.LF%20UK\Plocha\Semin&#225;&#345;%204%20IK\Zirnsak%20Josef.avi" TargetMode="External"/><Relationship Id="rId6" Type="http://schemas.openxmlformats.org/officeDocument/2006/relationships/image" Target="../media/image35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3.m4a"/><Relationship Id="rId7" Type="http://schemas.openxmlformats.org/officeDocument/2006/relationships/image" Target="../media/image37.png"/><Relationship Id="rId2" Type="http://schemas.microsoft.com/office/2007/relationships/media" Target="../media/media23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4.png"/><Relationship Id="rId2" Type="http://schemas.microsoft.com/office/2007/relationships/media" Target="../media/media24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4.png"/><Relationship Id="rId2" Type="http://schemas.microsoft.com/office/2007/relationships/media" Target="../media/media25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4.png"/><Relationship Id="rId2" Type="http://schemas.microsoft.com/office/2007/relationships/media" Target="../media/media27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31.m4a"/><Relationship Id="rId7" Type="http://schemas.openxmlformats.org/officeDocument/2006/relationships/oleObject" Target="../embeddings/oleObject7.bin"/><Relationship Id="rId2" Type="http://schemas.microsoft.com/office/2007/relationships/media" Target="../media/media31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media34.m4a"/><Relationship Id="rId7" Type="http://schemas.openxmlformats.org/officeDocument/2006/relationships/image" Target="../media/image49.jpeg"/><Relationship Id="rId2" Type="http://schemas.microsoft.com/office/2007/relationships/media" Target="../media/media34.m4a"/><Relationship Id="rId1" Type="http://schemas.openxmlformats.org/officeDocument/2006/relationships/tags" Target="../tags/tag3.xml"/><Relationship Id="rId6" Type="http://schemas.openxmlformats.org/officeDocument/2006/relationships/image" Target="../media/image48.jpe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7" Type="http://schemas.openxmlformats.org/officeDocument/2006/relationships/image" Target="../media/image4.png"/><Relationship Id="rId2" Type="http://schemas.microsoft.com/office/2007/relationships/media" Target="../media/media35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52.png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7" Type="http://schemas.openxmlformats.org/officeDocument/2006/relationships/image" Target="../media/image4.png"/><Relationship Id="rId2" Type="http://schemas.microsoft.com/office/2007/relationships/media" Target="../media/media37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54.png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39.m4a"/><Relationship Id="rId7" Type="http://schemas.openxmlformats.org/officeDocument/2006/relationships/oleObject" Target="../embeddings/oleObject11.bin"/><Relationship Id="rId2" Type="http://schemas.microsoft.com/office/2007/relationships/media" Target="../media/media39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4.m4a"/><Relationship Id="rId7" Type="http://schemas.openxmlformats.org/officeDocument/2006/relationships/image" Target="../media/image11.png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40.m4a"/><Relationship Id="rId7" Type="http://schemas.openxmlformats.org/officeDocument/2006/relationships/oleObject" Target="../embeddings/oleObject13.bin"/><Relationship Id="rId2" Type="http://schemas.microsoft.com/office/2007/relationships/media" Target="../media/media40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9.png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41.m4a"/><Relationship Id="rId7" Type="http://schemas.openxmlformats.org/officeDocument/2006/relationships/oleObject" Target="../embeddings/oleObject15.bin"/><Relationship Id="rId2" Type="http://schemas.microsoft.com/office/2007/relationships/media" Target="../media/media41.m4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1.png"/><Relationship Id="rId5" Type="http://schemas.openxmlformats.org/officeDocument/2006/relationships/oleObject" Target="../embeddings/oleObject14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43.m4a"/><Relationship Id="rId7" Type="http://schemas.openxmlformats.org/officeDocument/2006/relationships/image" Target="../media/image4.png"/><Relationship Id="rId2" Type="http://schemas.openxmlformats.org/officeDocument/2006/relationships/video" Target="../media/media42.mpg"/><Relationship Id="rId1" Type="http://schemas.microsoft.com/office/2007/relationships/media" Target="../media/media42.mpg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3.m4a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3" name="Picture 1035" descr="article_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96975"/>
            <a:ext cx="3017837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4" name="Text Box 1026"/>
          <p:cNvSpPr txBox="1">
            <a:spLocks noChangeArrowheads="1"/>
          </p:cNvSpPr>
          <p:nvPr/>
        </p:nvSpPr>
        <p:spPr bwMode="auto">
          <a:xfrm>
            <a:off x="517525" y="803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pic>
        <p:nvPicPr>
          <p:cNvPr id="28679" name="Picture 1031" descr="os_neuro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4478338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1" name="Text Box 1033"/>
          <p:cNvSpPr txBox="1">
            <a:spLocks noChangeArrowheads="1"/>
          </p:cNvSpPr>
          <p:nvPr/>
        </p:nvSpPr>
        <p:spPr bwMode="auto">
          <a:xfrm>
            <a:off x="3995738" y="5589588"/>
            <a:ext cx="30003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b="1">
                <a:solidFill>
                  <a:schemeClr val="tx2"/>
                </a:solidFill>
              </a:rPr>
              <a:t>Anatomi</a:t>
            </a:r>
            <a:r>
              <a:rPr lang="cs-CZ" altLang="cs-CZ" sz="2800" b="1">
                <a:solidFill>
                  <a:schemeClr val="tx2"/>
                </a:solidFill>
              </a:rPr>
              <a:t>cký obraz</a:t>
            </a:r>
            <a:endParaRPr lang="en-US" altLang="cs-CZ" sz="2800" b="1">
              <a:solidFill>
                <a:schemeClr val="tx2"/>
              </a:solidFill>
            </a:endParaRPr>
          </a:p>
        </p:txBody>
      </p:sp>
      <p:pic>
        <p:nvPicPr>
          <p:cNvPr id="28682" name="Picture 1034" descr="melanomablu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3" y="1196975"/>
            <a:ext cx="1792287" cy="547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4" name="Text Box 1036"/>
          <p:cNvSpPr txBox="1">
            <a:spLocks noChangeArrowheads="1"/>
          </p:cNvSpPr>
          <p:nvPr/>
        </p:nvSpPr>
        <p:spPr bwMode="auto">
          <a:xfrm>
            <a:off x="923925" y="260350"/>
            <a:ext cx="72945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4400">
                <a:solidFill>
                  <a:schemeClr val="tx2"/>
                </a:solidFill>
              </a:rPr>
              <a:t>P</a:t>
            </a:r>
            <a:r>
              <a:rPr lang="en-US" altLang="cs-CZ" sz="4400"/>
              <a:t>ositron </a:t>
            </a:r>
            <a:r>
              <a:rPr lang="en-US" altLang="cs-CZ" sz="4400">
                <a:solidFill>
                  <a:schemeClr val="tx2"/>
                </a:solidFill>
              </a:rPr>
              <a:t>E</a:t>
            </a:r>
            <a:r>
              <a:rPr lang="en-US" altLang="cs-CZ" sz="4400"/>
              <a:t>mission </a:t>
            </a:r>
            <a:r>
              <a:rPr lang="en-US" altLang="cs-CZ" sz="4400">
                <a:solidFill>
                  <a:schemeClr val="tx2"/>
                </a:solidFill>
              </a:rPr>
              <a:t>T</a:t>
            </a:r>
            <a:r>
              <a:rPr lang="en-US" altLang="cs-CZ" sz="4400"/>
              <a:t>omography</a:t>
            </a:r>
          </a:p>
        </p:txBody>
      </p:sp>
      <p:sp>
        <p:nvSpPr>
          <p:cNvPr id="28677" name="Text Box 1029"/>
          <p:cNvSpPr txBox="1">
            <a:spLocks noChangeArrowheads="1"/>
          </p:cNvSpPr>
          <p:nvPr/>
        </p:nvSpPr>
        <p:spPr bwMode="auto">
          <a:xfrm>
            <a:off x="971550" y="5589588"/>
            <a:ext cx="2682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MR Scan (or CT)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84"/>
    </mc:Choice>
    <mc:Fallback xmlns="">
      <p:transition spd="slow" advTm="27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4996" name="Picture 4" descr="img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350"/>
            <a:ext cx="9131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0"/>
    </mc:Choice>
    <mc:Fallback xmlns="">
      <p:transition spd="slow" advTm="19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81000" y="533400"/>
            <a:ext cx="845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>
                        <a:gamma/>
                        <a:shade val="69804"/>
                        <a:invGamma/>
                      </a:schemeClr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cs-CZ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Projection Data Collection</a:t>
            </a:r>
          </a:p>
        </p:txBody>
      </p:sp>
      <p:grpSp>
        <p:nvGrpSpPr>
          <p:cNvPr id="32839" name="Group 71"/>
          <p:cNvGrpSpPr>
            <a:grpSpLocks/>
          </p:cNvGrpSpPr>
          <p:nvPr/>
        </p:nvGrpSpPr>
        <p:grpSpPr bwMode="auto">
          <a:xfrm>
            <a:off x="457200" y="1828800"/>
            <a:ext cx="8402638" cy="4362450"/>
            <a:chOff x="228" y="1236"/>
            <a:chExt cx="5293" cy="2748"/>
          </a:xfrm>
        </p:grpSpPr>
        <p:sp>
          <p:nvSpPr>
            <p:cNvPr id="32771" name="Oval 3"/>
            <p:cNvSpPr>
              <a:spLocks noChangeArrowheads="1"/>
            </p:cNvSpPr>
            <p:nvPr/>
          </p:nvSpPr>
          <p:spPr bwMode="auto">
            <a:xfrm>
              <a:off x="261" y="1577"/>
              <a:ext cx="2057" cy="210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72" name="Line 4"/>
            <p:cNvSpPr>
              <a:spLocks noChangeShapeType="1"/>
            </p:cNvSpPr>
            <p:nvPr/>
          </p:nvSpPr>
          <p:spPr bwMode="auto">
            <a:xfrm flipV="1">
              <a:off x="313" y="2604"/>
              <a:ext cx="2002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73" name="Line 5"/>
            <p:cNvSpPr>
              <a:spLocks noChangeShapeType="1"/>
            </p:cNvSpPr>
            <p:nvPr/>
          </p:nvSpPr>
          <p:spPr bwMode="auto">
            <a:xfrm>
              <a:off x="257" y="2544"/>
              <a:ext cx="2051" cy="15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74" name="Line 6"/>
            <p:cNvSpPr>
              <a:spLocks noChangeShapeType="1"/>
            </p:cNvSpPr>
            <p:nvPr/>
          </p:nvSpPr>
          <p:spPr bwMode="auto">
            <a:xfrm>
              <a:off x="278" y="2457"/>
              <a:ext cx="2022" cy="3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75" name="Line 7"/>
            <p:cNvSpPr>
              <a:spLocks noChangeShapeType="1"/>
            </p:cNvSpPr>
            <p:nvPr/>
          </p:nvSpPr>
          <p:spPr bwMode="auto">
            <a:xfrm>
              <a:off x="286" y="2369"/>
              <a:ext cx="1993" cy="50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76" name="Line 8"/>
            <p:cNvSpPr>
              <a:spLocks noChangeShapeType="1"/>
            </p:cNvSpPr>
            <p:nvPr/>
          </p:nvSpPr>
          <p:spPr bwMode="auto">
            <a:xfrm>
              <a:off x="314" y="2281"/>
              <a:ext cx="1944" cy="6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77" name="Line 9"/>
            <p:cNvSpPr>
              <a:spLocks noChangeShapeType="1"/>
            </p:cNvSpPr>
            <p:nvPr/>
          </p:nvSpPr>
          <p:spPr bwMode="auto">
            <a:xfrm>
              <a:off x="345" y="2194"/>
              <a:ext cx="1877" cy="85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78" name="Line 10"/>
            <p:cNvSpPr>
              <a:spLocks noChangeShapeType="1"/>
            </p:cNvSpPr>
            <p:nvPr/>
          </p:nvSpPr>
          <p:spPr bwMode="auto">
            <a:xfrm>
              <a:off x="386" y="2114"/>
              <a:ext cx="1800" cy="10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79" name="Line 11"/>
            <p:cNvSpPr>
              <a:spLocks noChangeShapeType="1"/>
            </p:cNvSpPr>
            <p:nvPr/>
          </p:nvSpPr>
          <p:spPr bwMode="auto">
            <a:xfrm>
              <a:off x="429" y="2034"/>
              <a:ext cx="1707" cy="1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0" name="Line 12"/>
            <p:cNvSpPr>
              <a:spLocks noChangeShapeType="1"/>
            </p:cNvSpPr>
            <p:nvPr/>
          </p:nvSpPr>
          <p:spPr bwMode="auto">
            <a:xfrm>
              <a:off x="486" y="1960"/>
              <a:ext cx="1600" cy="13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1" name="Line 13"/>
            <p:cNvSpPr>
              <a:spLocks noChangeShapeType="1"/>
            </p:cNvSpPr>
            <p:nvPr/>
          </p:nvSpPr>
          <p:spPr bwMode="auto">
            <a:xfrm>
              <a:off x="543" y="1887"/>
              <a:ext cx="1479" cy="14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2" name="Line 14"/>
            <p:cNvSpPr>
              <a:spLocks noChangeShapeType="1"/>
            </p:cNvSpPr>
            <p:nvPr/>
          </p:nvSpPr>
          <p:spPr bwMode="auto">
            <a:xfrm>
              <a:off x="607" y="1829"/>
              <a:ext cx="1350" cy="158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3" name="Line 15"/>
            <p:cNvSpPr>
              <a:spLocks noChangeShapeType="1"/>
            </p:cNvSpPr>
            <p:nvPr/>
          </p:nvSpPr>
          <p:spPr bwMode="auto">
            <a:xfrm>
              <a:off x="679" y="1771"/>
              <a:ext cx="1207" cy="17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4" name="Line 16"/>
            <p:cNvSpPr>
              <a:spLocks noChangeShapeType="1"/>
            </p:cNvSpPr>
            <p:nvPr/>
          </p:nvSpPr>
          <p:spPr bwMode="auto">
            <a:xfrm>
              <a:off x="757" y="1719"/>
              <a:ext cx="1058" cy="180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5" name="Line 17"/>
            <p:cNvSpPr>
              <a:spLocks noChangeShapeType="1"/>
            </p:cNvSpPr>
            <p:nvPr/>
          </p:nvSpPr>
          <p:spPr bwMode="auto">
            <a:xfrm>
              <a:off x="836" y="1675"/>
              <a:ext cx="900" cy="18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6" name="Line 18"/>
            <p:cNvSpPr>
              <a:spLocks noChangeShapeType="1"/>
            </p:cNvSpPr>
            <p:nvPr/>
          </p:nvSpPr>
          <p:spPr bwMode="auto">
            <a:xfrm>
              <a:off x="915" y="1640"/>
              <a:ext cx="735" cy="19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7" name="Line 19"/>
            <p:cNvSpPr>
              <a:spLocks noChangeShapeType="1"/>
            </p:cNvSpPr>
            <p:nvPr/>
          </p:nvSpPr>
          <p:spPr bwMode="auto">
            <a:xfrm>
              <a:off x="1000" y="1610"/>
              <a:ext cx="564" cy="20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8" name="Line 20"/>
            <p:cNvSpPr>
              <a:spLocks noChangeShapeType="1"/>
            </p:cNvSpPr>
            <p:nvPr/>
          </p:nvSpPr>
          <p:spPr bwMode="auto">
            <a:xfrm>
              <a:off x="1086" y="1588"/>
              <a:ext cx="393" cy="20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9" name="Line 21"/>
            <p:cNvSpPr>
              <a:spLocks noChangeShapeType="1"/>
            </p:cNvSpPr>
            <p:nvPr/>
          </p:nvSpPr>
          <p:spPr bwMode="auto">
            <a:xfrm>
              <a:off x="1179" y="1573"/>
              <a:ext cx="214" cy="20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90" name="Line 22"/>
            <p:cNvSpPr>
              <a:spLocks noChangeShapeType="1"/>
            </p:cNvSpPr>
            <p:nvPr/>
          </p:nvSpPr>
          <p:spPr bwMode="auto">
            <a:xfrm>
              <a:off x="1265" y="1592"/>
              <a:ext cx="35" cy="20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91" name="Line 23"/>
            <p:cNvSpPr>
              <a:spLocks noChangeShapeType="1"/>
            </p:cNvSpPr>
            <p:nvPr/>
          </p:nvSpPr>
          <p:spPr bwMode="auto">
            <a:xfrm flipH="1">
              <a:off x="1215" y="1577"/>
              <a:ext cx="142" cy="20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92" name="Line 24"/>
            <p:cNvSpPr>
              <a:spLocks noChangeShapeType="1"/>
            </p:cNvSpPr>
            <p:nvPr/>
          </p:nvSpPr>
          <p:spPr bwMode="auto">
            <a:xfrm flipH="1">
              <a:off x="1122" y="1582"/>
              <a:ext cx="321" cy="20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93" name="Line 25"/>
            <p:cNvSpPr>
              <a:spLocks noChangeShapeType="1"/>
            </p:cNvSpPr>
            <p:nvPr/>
          </p:nvSpPr>
          <p:spPr bwMode="auto">
            <a:xfrm flipH="1">
              <a:off x="1036" y="1602"/>
              <a:ext cx="500" cy="20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94" name="Line 26"/>
            <p:cNvSpPr>
              <a:spLocks noChangeShapeType="1"/>
            </p:cNvSpPr>
            <p:nvPr/>
          </p:nvSpPr>
          <p:spPr bwMode="auto">
            <a:xfrm flipH="1">
              <a:off x="951" y="1624"/>
              <a:ext cx="671" cy="199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95" name="Line 27"/>
            <p:cNvSpPr>
              <a:spLocks noChangeShapeType="1"/>
            </p:cNvSpPr>
            <p:nvPr/>
          </p:nvSpPr>
          <p:spPr bwMode="auto">
            <a:xfrm flipH="1">
              <a:off x="865" y="1661"/>
              <a:ext cx="835" cy="19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96" name="Line 28"/>
            <p:cNvSpPr>
              <a:spLocks noChangeShapeType="1"/>
            </p:cNvSpPr>
            <p:nvPr/>
          </p:nvSpPr>
          <p:spPr bwMode="auto">
            <a:xfrm flipH="1">
              <a:off x="786" y="1705"/>
              <a:ext cx="1000" cy="18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97" name="Line 29"/>
            <p:cNvSpPr>
              <a:spLocks noChangeShapeType="1"/>
            </p:cNvSpPr>
            <p:nvPr/>
          </p:nvSpPr>
          <p:spPr bwMode="auto">
            <a:xfrm flipH="1">
              <a:off x="707" y="1749"/>
              <a:ext cx="1150" cy="17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98" name="Line 30"/>
            <p:cNvSpPr>
              <a:spLocks noChangeShapeType="1"/>
            </p:cNvSpPr>
            <p:nvPr/>
          </p:nvSpPr>
          <p:spPr bwMode="auto">
            <a:xfrm flipH="1">
              <a:off x="636" y="1807"/>
              <a:ext cx="1293" cy="16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99" name="Line 31"/>
            <p:cNvSpPr>
              <a:spLocks noChangeShapeType="1"/>
            </p:cNvSpPr>
            <p:nvPr/>
          </p:nvSpPr>
          <p:spPr bwMode="auto">
            <a:xfrm flipH="1">
              <a:off x="572" y="1865"/>
              <a:ext cx="1428" cy="15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00" name="Line 32"/>
            <p:cNvSpPr>
              <a:spLocks noChangeShapeType="1"/>
            </p:cNvSpPr>
            <p:nvPr/>
          </p:nvSpPr>
          <p:spPr bwMode="auto">
            <a:xfrm flipH="1">
              <a:off x="507" y="1931"/>
              <a:ext cx="1550" cy="13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01" name="Line 33"/>
            <p:cNvSpPr>
              <a:spLocks noChangeShapeType="1"/>
            </p:cNvSpPr>
            <p:nvPr/>
          </p:nvSpPr>
          <p:spPr bwMode="auto">
            <a:xfrm flipH="1">
              <a:off x="450" y="2004"/>
              <a:ext cx="1664" cy="12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02" name="Line 34"/>
            <p:cNvSpPr>
              <a:spLocks noChangeShapeType="1"/>
            </p:cNvSpPr>
            <p:nvPr/>
          </p:nvSpPr>
          <p:spPr bwMode="auto">
            <a:xfrm flipH="1">
              <a:off x="400" y="2077"/>
              <a:ext cx="1764" cy="10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03" name="Line 35"/>
            <p:cNvSpPr>
              <a:spLocks noChangeShapeType="1"/>
            </p:cNvSpPr>
            <p:nvPr/>
          </p:nvSpPr>
          <p:spPr bwMode="auto">
            <a:xfrm flipH="1">
              <a:off x="357" y="2157"/>
              <a:ext cx="1851" cy="9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04" name="Line 36"/>
            <p:cNvSpPr>
              <a:spLocks noChangeShapeType="1"/>
            </p:cNvSpPr>
            <p:nvPr/>
          </p:nvSpPr>
          <p:spPr bwMode="auto">
            <a:xfrm flipH="1">
              <a:off x="322" y="2245"/>
              <a:ext cx="1921" cy="75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05" name="Line 37"/>
            <p:cNvSpPr>
              <a:spLocks noChangeShapeType="1"/>
            </p:cNvSpPr>
            <p:nvPr/>
          </p:nvSpPr>
          <p:spPr bwMode="auto">
            <a:xfrm flipH="1">
              <a:off x="293" y="2333"/>
              <a:ext cx="1976" cy="5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06" name="Line 38"/>
            <p:cNvSpPr>
              <a:spLocks noChangeShapeType="1"/>
            </p:cNvSpPr>
            <p:nvPr/>
          </p:nvSpPr>
          <p:spPr bwMode="auto">
            <a:xfrm flipH="1">
              <a:off x="272" y="2420"/>
              <a:ext cx="2021" cy="40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07" name="Line 39"/>
            <p:cNvSpPr>
              <a:spLocks noChangeShapeType="1"/>
            </p:cNvSpPr>
            <p:nvPr/>
          </p:nvSpPr>
          <p:spPr bwMode="auto">
            <a:xfrm flipH="1">
              <a:off x="264" y="2508"/>
              <a:ext cx="2035" cy="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08" name="Oval 40"/>
            <p:cNvSpPr>
              <a:spLocks noChangeArrowheads="1"/>
            </p:cNvSpPr>
            <p:nvPr/>
          </p:nvSpPr>
          <p:spPr bwMode="auto">
            <a:xfrm>
              <a:off x="353" y="1679"/>
              <a:ext cx="1850" cy="1891"/>
            </a:xfrm>
            <a:prstGeom prst="ellipse">
              <a:avLst/>
            </a:prstGeom>
            <a:solidFill>
              <a:srgbClr val="0099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09" name="Freeform 41"/>
            <p:cNvSpPr>
              <a:spLocks/>
            </p:cNvSpPr>
            <p:nvPr/>
          </p:nvSpPr>
          <p:spPr bwMode="auto">
            <a:xfrm>
              <a:off x="1815" y="3479"/>
              <a:ext cx="186" cy="235"/>
            </a:xfrm>
            <a:custGeom>
              <a:avLst/>
              <a:gdLst>
                <a:gd name="T0" fmla="*/ 0 w 186"/>
                <a:gd name="T1" fmla="*/ 51 h 235"/>
                <a:gd name="T2" fmla="*/ 85 w 186"/>
                <a:gd name="T3" fmla="*/ 0 h 235"/>
                <a:gd name="T4" fmla="*/ 185 w 186"/>
                <a:gd name="T5" fmla="*/ 190 h 235"/>
                <a:gd name="T6" fmla="*/ 107 w 186"/>
                <a:gd name="T7" fmla="*/ 234 h 235"/>
                <a:gd name="T8" fmla="*/ 0 w 186"/>
                <a:gd name="T9" fmla="*/ 5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235">
                  <a:moveTo>
                    <a:pt x="0" y="51"/>
                  </a:moveTo>
                  <a:lnTo>
                    <a:pt x="85" y="0"/>
                  </a:lnTo>
                  <a:lnTo>
                    <a:pt x="185" y="190"/>
                  </a:lnTo>
                  <a:lnTo>
                    <a:pt x="107" y="234"/>
                  </a:lnTo>
                  <a:lnTo>
                    <a:pt x="0" y="5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810" name="Freeform 42"/>
            <p:cNvSpPr>
              <a:spLocks/>
            </p:cNvSpPr>
            <p:nvPr/>
          </p:nvSpPr>
          <p:spPr bwMode="auto">
            <a:xfrm>
              <a:off x="1786" y="1515"/>
              <a:ext cx="187" cy="234"/>
            </a:xfrm>
            <a:custGeom>
              <a:avLst/>
              <a:gdLst>
                <a:gd name="T0" fmla="*/ 107 w 187"/>
                <a:gd name="T1" fmla="*/ 0 h 234"/>
                <a:gd name="T2" fmla="*/ 186 w 187"/>
                <a:gd name="T3" fmla="*/ 51 h 234"/>
                <a:gd name="T4" fmla="*/ 86 w 187"/>
                <a:gd name="T5" fmla="*/ 233 h 234"/>
                <a:gd name="T6" fmla="*/ 0 w 187"/>
                <a:gd name="T7" fmla="*/ 190 h 234"/>
                <a:gd name="T8" fmla="*/ 107 w 187"/>
                <a:gd name="T9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234">
                  <a:moveTo>
                    <a:pt x="107" y="0"/>
                  </a:moveTo>
                  <a:lnTo>
                    <a:pt x="186" y="51"/>
                  </a:lnTo>
                  <a:lnTo>
                    <a:pt x="86" y="233"/>
                  </a:lnTo>
                  <a:lnTo>
                    <a:pt x="0" y="190"/>
                  </a:lnTo>
                  <a:lnTo>
                    <a:pt x="10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811" name="Freeform 43"/>
            <p:cNvSpPr>
              <a:spLocks/>
            </p:cNvSpPr>
            <p:nvPr/>
          </p:nvSpPr>
          <p:spPr bwMode="auto">
            <a:xfrm>
              <a:off x="1786" y="1515"/>
              <a:ext cx="187" cy="234"/>
            </a:xfrm>
            <a:custGeom>
              <a:avLst/>
              <a:gdLst>
                <a:gd name="T0" fmla="*/ 107 w 187"/>
                <a:gd name="T1" fmla="*/ 0 h 234"/>
                <a:gd name="T2" fmla="*/ 186 w 187"/>
                <a:gd name="T3" fmla="*/ 51 h 234"/>
                <a:gd name="T4" fmla="*/ 86 w 187"/>
                <a:gd name="T5" fmla="*/ 233 h 234"/>
                <a:gd name="T6" fmla="*/ 0 w 187"/>
                <a:gd name="T7" fmla="*/ 190 h 234"/>
                <a:gd name="T8" fmla="*/ 107 w 187"/>
                <a:gd name="T9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234">
                  <a:moveTo>
                    <a:pt x="107" y="0"/>
                  </a:moveTo>
                  <a:lnTo>
                    <a:pt x="186" y="51"/>
                  </a:lnTo>
                  <a:lnTo>
                    <a:pt x="86" y="233"/>
                  </a:lnTo>
                  <a:lnTo>
                    <a:pt x="0" y="190"/>
                  </a:lnTo>
                  <a:lnTo>
                    <a:pt x="107" y="0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812" name="Rectangle 44"/>
            <p:cNvSpPr>
              <a:spLocks noChangeArrowheads="1"/>
            </p:cNvSpPr>
            <p:nvPr/>
          </p:nvSpPr>
          <p:spPr bwMode="auto">
            <a:xfrm>
              <a:off x="1704" y="2558"/>
              <a:ext cx="271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altLang="cs-CZ" sz="2200">
                  <a:solidFill>
                    <a:srgbClr val="000000"/>
                  </a:solidFill>
                  <a:latin typeface="ZapfDingbats" pitchFamily="82" charset="2"/>
                </a:rPr>
                <a:t>R</a:t>
              </a:r>
            </a:p>
          </p:txBody>
        </p:sp>
        <p:sp>
          <p:nvSpPr>
            <p:cNvPr id="32813" name="Arc 45"/>
            <p:cNvSpPr>
              <a:spLocks/>
            </p:cNvSpPr>
            <p:nvPr/>
          </p:nvSpPr>
          <p:spPr bwMode="auto">
            <a:xfrm>
              <a:off x="2730" y="1274"/>
              <a:ext cx="107" cy="74"/>
            </a:xfrm>
            <a:custGeom>
              <a:avLst/>
              <a:gdLst>
                <a:gd name="G0" fmla="+- 21600 0 0"/>
                <a:gd name="G1" fmla="+- 7453 0 0"/>
                <a:gd name="G2" fmla="+- 21600 0 0"/>
                <a:gd name="T0" fmla="*/ 1202 w 21600"/>
                <a:gd name="T1" fmla="*/ 14558 h 14558"/>
                <a:gd name="T2" fmla="*/ 1327 w 21600"/>
                <a:gd name="T3" fmla="*/ 0 h 14558"/>
                <a:gd name="T4" fmla="*/ 21600 w 21600"/>
                <a:gd name="T5" fmla="*/ 7453 h 14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4558" fill="none" extrusionOk="0">
                  <a:moveTo>
                    <a:pt x="1201" y="14558"/>
                  </a:moveTo>
                  <a:cubicBezTo>
                    <a:pt x="406" y="12273"/>
                    <a:pt x="0" y="9871"/>
                    <a:pt x="0" y="7453"/>
                  </a:cubicBezTo>
                  <a:cubicBezTo>
                    <a:pt x="0" y="4909"/>
                    <a:pt x="449" y="2386"/>
                    <a:pt x="1326" y="-1"/>
                  </a:cubicBezTo>
                </a:path>
                <a:path w="21600" h="14558" stroke="0" extrusionOk="0">
                  <a:moveTo>
                    <a:pt x="1201" y="14558"/>
                  </a:moveTo>
                  <a:cubicBezTo>
                    <a:pt x="406" y="12273"/>
                    <a:pt x="0" y="9871"/>
                    <a:pt x="0" y="7453"/>
                  </a:cubicBezTo>
                  <a:cubicBezTo>
                    <a:pt x="0" y="4909"/>
                    <a:pt x="449" y="2386"/>
                    <a:pt x="1326" y="-1"/>
                  </a:cubicBezTo>
                  <a:lnTo>
                    <a:pt x="21600" y="74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14" name="Arc 46"/>
            <p:cNvSpPr>
              <a:spLocks/>
            </p:cNvSpPr>
            <p:nvPr/>
          </p:nvSpPr>
          <p:spPr bwMode="auto">
            <a:xfrm>
              <a:off x="2723" y="3910"/>
              <a:ext cx="107" cy="74"/>
            </a:xfrm>
            <a:custGeom>
              <a:avLst/>
              <a:gdLst>
                <a:gd name="G0" fmla="+- 21600 0 0"/>
                <a:gd name="G1" fmla="+- 7453 0 0"/>
                <a:gd name="G2" fmla="+- 21600 0 0"/>
                <a:gd name="T0" fmla="*/ 1202 w 21600"/>
                <a:gd name="T1" fmla="*/ 14558 h 14558"/>
                <a:gd name="T2" fmla="*/ 1327 w 21600"/>
                <a:gd name="T3" fmla="*/ 0 h 14558"/>
                <a:gd name="T4" fmla="*/ 21600 w 21600"/>
                <a:gd name="T5" fmla="*/ 7453 h 14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4558" fill="none" extrusionOk="0">
                  <a:moveTo>
                    <a:pt x="1201" y="14558"/>
                  </a:moveTo>
                  <a:cubicBezTo>
                    <a:pt x="406" y="12273"/>
                    <a:pt x="0" y="9871"/>
                    <a:pt x="0" y="7453"/>
                  </a:cubicBezTo>
                  <a:cubicBezTo>
                    <a:pt x="0" y="4909"/>
                    <a:pt x="449" y="2386"/>
                    <a:pt x="1326" y="-1"/>
                  </a:cubicBezTo>
                </a:path>
                <a:path w="21600" h="14558" stroke="0" extrusionOk="0">
                  <a:moveTo>
                    <a:pt x="1201" y="14558"/>
                  </a:moveTo>
                  <a:cubicBezTo>
                    <a:pt x="406" y="12273"/>
                    <a:pt x="0" y="9871"/>
                    <a:pt x="0" y="7453"/>
                  </a:cubicBezTo>
                  <a:cubicBezTo>
                    <a:pt x="0" y="4909"/>
                    <a:pt x="449" y="2386"/>
                    <a:pt x="1326" y="-1"/>
                  </a:cubicBezTo>
                  <a:lnTo>
                    <a:pt x="21600" y="74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15" name="Rectangle 47"/>
            <p:cNvSpPr>
              <a:spLocks noChangeArrowheads="1"/>
            </p:cNvSpPr>
            <p:nvPr/>
          </p:nvSpPr>
          <p:spPr bwMode="auto">
            <a:xfrm>
              <a:off x="2035" y="1654"/>
              <a:ext cx="302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altLang="cs-CZ" sz="1100">
                  <a:solidFill>
                    <a:srgbClr val="FFFFFF"/>
                  </a:solidFill>
                  <a:latin typeface="Helvetica" panose="020B0604020202020204" pitchFamily="34" charset="0"/>
                </a:rPr>
                <a:t>PMT</a:t>
              </a:r>
            </a:p>
          </p:txBody>
        </p:sp>
        <p:sp>
          <p:nvSpPr>
            <p:cNvPr id="32816" name="Rectangle 48"/>
            <p:cNvSpPr>
              <a:spLocks noChangeArrowheads="1"/>
            </p:cNvSpPr>
            <p:nvPr/>
          </p:nvSpPr>
          <p:spPr bwMode="auto">
            <a:xfrm>
              <a:off x="2078" y="3480"/>
              <a:ext cx="302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altLang="cs-CZ" sz="1100">
                  <a:solidFill>
                    <a:srgbClr val="FFFFFF"/>
                  </a:solidFill>
                  <a:latin typeface="Helvetica" panose="020B0604020202020204" pitchFamily="34" charset="0"/>
                </a:rPr>
                <a:t>PMT</a:t>
              </a:r>
            </a:p>
          </p:txBody>
        </p:sp>
        <p:sp>
          <p:nvSpPr>
            <p:cNvPr id="32817" name="Rectangle 49"/>
            <p:cNvSpPr>
              <a:spLocks noChangeArrowheads="1"/>
            </p:cNvSpPr>
            <p:nvPr/>
          </p:nvSpPr>
          <p:spPr bwMode="auto">
            <a:xfrm>
              <a:off x="2935" y="2494"/>
              <a:ext cx="758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altLang="cs-CZ" sz="1100" b="1">
                  <a:solidFill>
                    <a:srgbClr val="FFFFFF"/>
                  </a:solidFill>
                  <a:latin typeface="Helvetica" panose="020B0604020202020204" pitchFamily="34" charset="0"/>
                </a:rPr>
                <a:t>COINCIDENCE </a:t>
              </a:r>
            </a:p>
          </p:txBody>
        </p:sp>
        <p:sp>
          <p:nvSpPr>
            <p:cNvPr id="32818" name="Rectangle 50"/>
            <p:cNvSpPr>
              <a:spLocks noChangeArrowheads="1"/>
            </p:cNvSpPr>
            <p:nvPr/>
          </p:nvSpPr>
          <p:spPr bwMode="auto">
            <a:xfrm>
              <a:off x="2935" y="2596"/>
              <a:ext cx="704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altLang="cs-CZ" sz="1100" b="1">
                  <a:solidFill>
                    <a:srgbClr val="FFFFFF"/>
                  </a:solidFill>
                  <a:latin typeface="Helvetica" panose="020B0604020202020204" pitchFamily="34" charset="0"/>
                </a:rPr>
                <a:t>PROCESSING</a:t>
              </a:r>
            </a:p>
          </p:txBody>
        </p:sp>
        <p:sp>
          <p:nvSpPr>
            <p:cNvPr id="32819" name="Rectangle 51"/>
            <p:cNvSpPr>
              <a:spLocks noChangeArrowheads="1"/>
            </p:cNvSpPr>
            <p:nvPr/>
          </p:nvSpPr>
          <p:spPr bwMode="auto">
            <a:xfrm>
              <a:off x="228" y="1464"/>
              <a:ext cx="626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altLang="cs-CZ" sz="1100" b="1">
                  <a:solidFill>
                    <a:srgbClr val="FFFFFF"/>
                  </a:solidFill>
                  <a:latin typeface="Helvetica" panose="020B0604020202020204" pitchFamily="34" charset="0"/>
                </a:rPr>
                <a:t>DETECTOR </a:t>
              </a:r>
            </a:p>
          </p:txBody>
        </p:sp>
        <p:sp>
          <p:nvSpPr>
            <p:cNvPr id="32820" name="Rectangle 52"/>
            <p:cNvSpPr>
              <a:spLocks noChangeArrowheads="1"/>
            </p:cNvSpPr>
            <p:nvPr/>
          </p:nvSpPr>
          <p:spPr bwMode="auto">
            <a:xfrm>
              <a:off x="228" y="1566"/>
              <a:ext cx="336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altLang="cs-CZ" sz="1100" b="1">
                  <a:solidFill>
                    <a:srgbClr val="FFFFFF"/>
                  </a:solidFill>
                  <a:latin typeface="Helvetica" panose="020B0604020202020204" pitchFamily="34" charset="0"/>
                </a:rPr>
                <a:t>RING</a:t>
              </a:r>
            </a:p>
          </p:txBody>
        </p:sp>
        <p:sp>
          <p:nvSpPr>
            <p:cNvPr id="32821" name="Line 53"/>
            <p:cNvSpPr>
              <a:spLocks noChangeShapeType="1"/>
            </p:cNvSpPr>
            <p:nvPr/>
          </p:nvSpPr>
          <p:spPr bwMode="auto">
            <a:xfrm>
              <a:off x="4687" y="3600"/>
              <a:ext cx="26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22" name="Line 54"/>
            <p:cNvSpPr>
              <a:spLocks noChangeShapeType="1"/>
            </p:cNvSpPr>
            <p:nvPr/>
          </p:nvSpPr>
          <p:spPr bwMode="auto">
            <a:xfrm>
              <a:off x="3152" y="1724"/>
              <a:ext cx="600" cy="5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23" name="Line 55"/>
            <p:cNvSpPr>
              <a:spLocks noChangeShapeType="1"/>
            </p:cNvSpPr>
            <p:nvPr/>
          </p:nvSpPr>
          <p:spPr bwMode="auto">
            <a:xfrm flipV="1">
              <a:off x="3206" y="2404"/>
              <a:ext cx="546" cy="116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32824" name="Group 56"/>
            <p:cNvGrpSpPr>
              <a:grpSpLocks/>
            </p:cNvGrpSpPr>
            <p:nvPr/>
          </p:nvGrpSpPr>
          <p:grpSpPr bwMode="auto">
            <a:xfrm>
              <a:off x="2657" y="1236"/>
              <a:ext cx="902" cy="487"/>
              <a:chOff x="2657" y="712"/>
              <a:chExt cx="902" cy="487"/>
            </a:xfrm>
          </p:grpSpPr>
          <p:sp>
            <p:nvSpPr>
              <p:cNvPr id="32825" name="Rectangle 57"/>
              <p:cNvSpPr>
                <a:spLocks noChangeArrowheads="1"/>
              </p:cNvSpPr>
              <p:nvPr/>
            </p:nvSpPr>
            <p:spPr bwMode="auto">
              <a:xfrm>
                <a:off x="2657" y="712"/>
                <a:ext cx="902" cy="4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altLang="cs-CZ" sz="1600" b="1">
                    <a:latin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32826" name="Rectangle 58"/>
              <p:cNvSpPr>
                <a:spLocks noChangeArrowheads="1"/>
              </p:cNvSpPr>
              <p:nvPr/>
            </p:nvSpPr>
            <p:spPr bwMode="auto">
              <a:xfrm>
                <a:off x="2691" y="795"/>
                <a:ext cx="806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>
                  <a:lnSpc>
                    <a:spcPct val="90000"/>
                  </a:lnSpc>
                </a:pPr>
                <a:r>
                  <a:rPr lang="en-US" altLang="cs-CZ" sz="1600" b="1">
                    <a:latin typeface="Arial" panose="020B0604020202020204" pitchFamily="34" charset="0"/>
                  </a:rPr>
                  <a:t>Processing</a:t>
                </a:r>
              </a:p>
              <a:p>
                <a:pPr eaLnBrk="0" hangingPunct="0">
                  <a:lnSpc>
                    <a:spcPct val="90000"/>
                  </a:lnSpc>
                </a:pPr>
                <a:r>
                  <a:rPr lang="en-US" altLang="cs-CZ" sz="1600" b="1">
                    <a:latin typeface="Arial" panose="020B0604020202020204" pitchFamily="34" charset="0"/>
                  </a:rPr>
                  <a:t>Electronics</a:t>
                </a:r>
              </a:p>
            </p:txBody>
          </p:sp>
        </p:grpSp>
        <p:grpSp>
          <p:nvGrpSpPr>
            <p:cNvPr id="32827" name="Group 59"/>
            <p:cNvGrpSpPr>
              <a:grpSpLocks/>
            </p:cNvGrpSpPr>
            <p:nvPr/>
          </p:nvGrpSpPr>
          <p:grpSpPr bwMode="auto">
            <a:xfrm>
              <a:off x="2585" y="3483"/>
              <a:ext cx="902" cy="487"/>
              <a:chOff x="2585" y="2959"/>
              <a:chExt cx="902" cy="487"/>
            </a:xfrm>
          </p:grpSpPr>
          <p:sp>
            <p:nvSpPr>
              <p:cNvPr id="32828" name="Rectangle 60"/>
              <p:cNvSpPr>
                <a:spLocks noChangeArrowheads="1"/>
              </p:cNvSpPr>
              <p:nvPr/>
            </p:nvSpPr>
            <p:spPr bwMode="auto">
              <a:xfrm>
                <a:off x="2585" y="2959"/>
                <a:ext cx="902" cy="4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altLang="cs-CZ" sz="1600" b="1">
                    <a:latin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32829" name="Rectangle 61"/>
              <p:cNvSpPr>
                <a:spLocks noChangeArrowheads="1"/>
              </p:cNvSpPr>
              <p:nvPr/>
            </p:nvSpPr>
            <p:spPr bwMode="auto">
              <a:xfrm>
                <a:off x="2619" y="3042"/>
                <a:ext cx="806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>
                  <a:lnSpc>
                    <a:spcPct val="90000"/>
                  </a:lnSpc>
                </a:pPr>
                <a:r>
                  <a:rPr lang="en-US" altLang="cs-CZ" sz="1600" b="1">
                    <a:latin typeface="Arial" panose="020B0604020202020204" pitchFamily="34" charset="0"/>
                  </a:rPr>
                  <a:t>Processing</a:t>
                </a:r>
              </a:p>
              <a:p>
                <a:pPr eaLnBrk="0" hangingPunct="0">
                  <a:lnSpc>
                    <a:spcPct val="90000"/>
                  </a:lnSpc>
                </a:pPr>
                <a:r>
                  <a:rPr lang="en-US" altLang="cs-CZ" sz="1600" b="1">
                    <a:latin typeface="Arial" panose="020B0604020202020204" pitchFamily="34" charset="0"/>
                  </a:rPr>
                  <a:t>Electronics</a:t>
                </a:r>
              </a:p>
            </p:txBody>
          </p:sp>
        </p:grpSp>
        <p:sp>
          <p:nvSpPr>
            <p:cNvPr id="32830" name="Rectangle 62"/>
            <p:cNvSpPr>
              <a:spLocks noChangeArrowheads="1"/>
            </p:cNvSpPr>
            <p:nvPr/>
          </p:nvSpPr>
          <p:spPr bwMode="auto">
            <a:xfrm>
              <a:off x="3766" y="2120"/>
              <a:ext cx="908" cy="374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2" rIns="85725" bIns="4286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28625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85566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284288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71291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1701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6273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0845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5417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hangingPunct="0">
                <a:lnSpc>
                  <a:spcPct val="90000"/>
                </a:lnSpc>
              </a:pPr>
              <a:r>
                <a:rPr lang="en-US" altLang="cs-CZ" sz="1800">
                  <a:latin typeface="Arial" panose="020B0604020202020204" pitchFamily="34" charset="0"/>
                </a:rPr>
                <a:t>Coincidence</a:t>
              </a:r>
            </a:p>
            <a:p>
              <a:pPr algn="ctr" eaLnBrk="0" hangingPunct="0">
                <a:lnSpc>
                  <a:spcPct val="90000"/>
                </a:lnSpc>
              </a:pPr>
              <a:r>
                <a:rPr lang="en-US" altLang="cs-CZ" sz="1800">
                  <a:latin typeface="Arial" panose="020B0604020202020204" pitchFamily="34" charset="0"/>
                </a:rPr>
                <a:t>Processor</a:t>
              </a:r>
            </a:p>
          </p:txBody>
        </p:sp>
        <p:sp>
          <p:nvSpPr>
            <p:cNvPr id="32831" name="Line 63"/>
            <p:cNvSpPr>
              <a:spLocks noChangeShapeType="1"/>
            </p:cNvSpPr>
            <p:nvPr/>
          </p:nvSpPr>
          <p:spPr bwMode="auto">
            <a:xfrm>
              <a:off x="4184" y="2502"/>
              <a:ext cx="0" cy="2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32" name="Rectangle 64"/>
            <p:cNvSpPr>
              <a:spLocks noChangeArrowheads="1"/>
            </p:cNvSpPr>
            <p:nvPr/>
          </p:nvSpPr>
          <p:spPr bwMode="auto">
            <a:xfrm>
              <a:off x="3719" y="2765"/>
              <a:ext cx="956" cy="374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2" rIns="85725" bIns="4286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28625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85566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284288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71291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1701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6273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0845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5417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hangingPunct="0">
                <a:lnSpc>
                  <a:spcPct val="90000"/>
                </a:lnSpc>
              </a:pPr>
              <a:r>
                <a:rPr lang="en-US" altLang="cs-CZ" sz="1800">
                  <a:latin typeface="Arial" panose="020B0604020202020204" pitchFamily="34" charset="0"/>
                </a:rPr>
                <a:t>Data Sorting,</a:t>
              </a:r>
            </a:p>
            <a:p>
              <a:pPr algn="ctr" eaLnBrk="0" hangingPunct="0">
                <a:lnSpc>
                  <a:spcPct val="90000"/>
                </a:lnSpc>
              </a:pPr>
              <a:r>
                <a:rPr lang="en-US" altLang="cs-CZ" sz="1800">
                  <a:latin typeface="Arial" panose="020B0604020202020204" pitchFamily="34" charset="0"/>
                </a:rPr>
                <a:t>Histogram</a:t>
              </a:r>
            </a:p>
          </p:txBody>
        </p:sp>
        <p:sp>
          <p:nvSpPr>
            <p:cNvPr id="32833" name="Line 65"/>
            <p:cNvSpPr>
              <a:spLocks noChangeShapeType="1"/>
            </p:cNvSpPr>
            <p:nvPr/>
          </p:nvSpPr>
          <p:spPr bwMode="auto">
            <a:xfrm>
              <a:off x="4184" y="3155"/>
              <a:ext cx="0" cy="2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34" name="Rectangle 66"/>
            <p:cNvSpPr>
              <a:spLocks noChangeArrowheads="1"/>
            </p:cNvSpPr>
            <p:nvPr/>
          </p:nvSpPr>
          <p:spPr bwMode="auto">
            <a:xfrm>
              <a:off x="3703" y="3421"/>
              <a:ext cx="972" cy="37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2" rIns="85725" bIns="4286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28625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85566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284288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71291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1701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6273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0845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5417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hangingPunct="0">
                <a:lnSpc>
                  <a:spcPct val="90000"/>
                </a:lnSpc>
              </a:pPr>
              <a:r>
                <a:rPr lang="en-US" altLang="cs-CZ" sz="1800">
                  <a:latin typeface="Arial" panose="020B0604020202020204" pitchFamily="34" charset="0"/>
                </a:rPr>
                <a:t>Image Recon</a:t>
              </a:r>
            </a:p>
            <a:p>
              <a:pPr algn="ctr" eaLnBrk="0" hangingPunct="0">
                <a:lnSpc>
                  <a:spcPct val="90000"/>
                </a:lnSpc>
              </a:pPr>
              <a:r>
                <a:rPr lang="en-US" altLang="cs-CZ" sz="1800">
                  <a:latin typeface="Arial" panose="020B0604020202020204" pitchFamily="34" charset="0"/>
                </a:rPr>
                <a:t>Computer</a:t>
              </a:r>
            </a:p>
          </p:txBody>
        </p:sp>
        <p:sp>
          <p:nvSpPr>
            <p:cNvPr id="32835" name="Rectangle 67"/>
            <p:cNvSpPr>
              <a:spLocks noChangeArrowheads="1"/>
            </p:cNvSpPr>
            <p:nvPr/>
          </p:nvSpPr>
          <p:spPr bwMode="auto">
            <a:xfrm>
              <a:off x="4972" y="3529"/>
              <a:ext cx="549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2" rIns="85725" bIns="4286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28625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85566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284288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71291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1701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6273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0845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5417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>
                <a:lnSpc>
                  <a:spcPct val="90000"/>
                </a:lnSpc>
              </a:pPr>
              <a:r>
                <a:rPr lang="en-US" altLang="cs-CZ" sz="1600" b="1">
                  <a:latin typeface="Arial" panose="020B0604020202020204" pitchFamily="34" charset="0"/>
                </a:rPr>
                <a:t>Images</a:t>
              </a:r>
            </a:p>
          </p:txBody>
        </p:sp>
        <p:sp>
          <p:nvSpPr>
            <p:cNvPr id="32836" name="Line 68"/>
            <p:cNvSpPr>
              <a:spLocks noChangeShapeType="1"/>
            </p:cNvSpPr>
            <p:nvPr/>
          </p:nvSpPr>
          <p:spPr bwMode="auto">
            <a:xfrm>
              <a:off x="1776" y="1828"/>
              <a:ext cx="16" cy="15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37" name="Line 69"/>
            <p:cNvSpPr>
              <a:spLocks noChangeShapeType="1"/>
            </p:cNvSpPr>
            <p:nvPr/>
          </p:nvSpPr>
          <p:spPr bwMode="auto">
            <a:xfrm>
              <a:off x="1994" y="3678"/>
              <a:ext cx="590" cy="4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838" name="Line 70"/>
            <p:cNvSpPr>
              <a:spLocks noChangeShapeType="1"/>
            </p:cNvSpPr>
            <p:nvPr/>
          </p:nvSpPr>
          <p:spPr bwMode="auto">
            <a:xfrm flipV="1">
              <a:off x="1936" y="1420"/>
              <a:ext cx="720" cy="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2840" name="Text Box 72"/>
          <p:cNvSpPr txBox="1">
            <a:spLocks noChangeArrowheads="1"/>
          </p:cNvSpPr>
          <p:nvPr/>
        </p:nvSpPr>
        <p:spPr bwMode="auto">
          <a:xfrm>
            <a:off x="152400" y="152400"/>
            <a:ext cx="2154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/>
              <a:t>Basic Principles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0"/>
    </mc:Choice>
    <mc:Fallback xmlns="">
      <p:transition spd="slow" advTm="15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etector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6705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3" name="Picture 3" descr="RW3qtrR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4375"/>
            <a:ext cx="29718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00"/>
    </mc:Choice>
    <mc:Fallback xmlns="">
      <p:transition spd="slow" advTm="21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ex_an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1066800"/>
            <a:ext cx="3829050" cy="406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228975" y="304800"/>
            <a:ext cx="26860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/>
              <a:t> </a:t>
            </a:r>
            <a:r>
              <a:rPr lang="en-US" altLang="cs-CZ" sz="4000">
                <a:solidFill>
                  <a:schemeClr val="tx2"/>
                </a:solidFill>
              </a:rPr>
              <a:t>PET  Image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506413" y="5670550"/>
            <a:ext cx="81311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/>
              <a:t>My Objective </a:t>
            </a:r>
            <a:r>
              <a:rPr lang="en-US" altLang="cs-CZ">
                <a:sym typeface="Wingdings" panose="05000000000000000000" pitchFamily="2" charset="2"/>
              </a:rPr>
              <a:t> </a:t>
            </a:r>
            <a:r>
              <a:rPr lang="en-US" altLang="cs-CZ"/>
              <a:t>New and better detector design using GEANT4</a:t>
            </a:r>
          </a:p>
          <a:p>
            <a:r>
              <a:rPr lang="en-US" altLang="cs-CZ"/>
              <a:t>                       </a:t>
            </a:r>
            <a:r>
              <a:rPr lang="en-US" altLang="cs-CZ">
                <a:sym typeface="Wingdings" panose="05000000000000000000" pitchFamily="2" charset="2"/>
              </a:rPr>
              <a:t> Better information to Physicians</a:t>
            </a:r>
          </a:p>
          <a:p>
            <a:r>
              <a:rPr lang="en-US" altLang="cs-CZ">
                <a:sym typeface="Wingdings" panose="05000000000000000000" pitchFamily="2" charset="2"/>
              </a:rPr>
              <a:t>                        Better patient care and treatment</a:t>
            </a:r>
            <a:endParaRPr lang="en-US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2"/>
    </mc:Choice>
    <mc:Fallback xmlns="">
      <p:transition spd="slow" advTm="6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lo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0"/>
            <a:ext cx="5505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57200" y="2209800"/>
            <a:ext cx="2982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/>
              <a:t>Intra-pulmonary lesion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304800" y="1828800"/>
            <a:ext cx="319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/>
              <a:t>PET-CT fusion localizes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36525" y="41275"/>
            <a:ext cx="1216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/>
              <a:t>PET-CT</a:t>
            </a:r>
          </a:p>
        </p:txBody>
      </p:sp>
      <p:pic>
        <p:nvPicPr>
          <p:cNvPr id="52233" name="Picture 9" descr="trauma-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41663"/>
            <a:ext cx="3024188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3"/>
    </mc:Choice>
    <mc:Fallback xmlns="">
      <p:transition spd="slow" advTm="11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3886200"/>
            <a:ext cx="7391400" cy="2514600"/>
          </a:xfrm>
        </p:spPr>
        <p:txBody>
          <a:bodyPr/>
          <a:lstStyle/>
          <a:p>
            <a:r>
              <a:rPr lang="cs-CZ" altLang="cs-CZ" sz="2800"/>
              <a:t>První srdce má </a:t>
            </a:r>
            <a:r>
              <a:rPr lang="en-US" altLang="cs-CZ" sz="2800"/>
              <a:t>my</a:t>
            </a:r>
            <a:r>
              <a:rPr lang="cs-CZ" altLang="cs-CZ" sz="2800"/>
              <a:t>k</a:t>
            </a:r>
            <a:r>
              <a:rPr lang="en-US" altLang="cs-CZ" sz="2800"/>
              <a:t>ard</a:t>
            </a:r>
            <a:r>
              <a:rPr lang="cs-CZ" altLang="cs-CZ" sz="2800"/>
              <a:t>ální</a:t>
            </a:r>
            <a:r>
              <a:rPr lang="en-US" altLang="cs-CZ" sz="2800"/>
              <a:t> infar</a:t>
            </a:r>
            <a:r>
              <a:rPr lang="cs-CZ" altLang="cs-CZ" sz="2800"/>
              <a:t>kt</a:t>
            </a:r>
            <a:r>
              <a:rPr lang="en-US" altLang="cs-CZ" sz="2800"/>
              <a:t>. </a:t>
            </a:r>
            <a:r>
              <a:rPr lang="cs-CZ" altLang="cs-CZ" sz="2800"/>
              <a:t>Šipky ukazují poškozené oblasti </a:t>
            </a:r>
            <a:r>
              <a:rPr lang="en-US" altLang="cs-CZ" sz="2800"/>
              <a:t>(‘</a:t>
            </a:r>
            <a:r>
              <a:rPr lang="cs-CZ" altLang="cs-CZ" sz="2800"/>
              <a:t>smrt tkáně</a:t>
            </a:r>
            <a:r>
              <a:rPr lang="en-US" altLang="cs-CZ" sz="2800"/>
              <a:t>).</a:t>
            </a:r>
            <a:r>
              <a:rPr lang="cs-CZ" altLang="cs-CZ" sz="2800"/>
              <a:t> </a:t>
            </a:r>
            <a:endParaRPr lang="en-US" altLang="cs-CZ" sz="2800"/>
          </a:p>
          <a:p>
            <a:r>
              <a:rPr lang="cs-CZ" altLang="cs-CZ" sz="2800"/>
              <a:t>Druhé srdce je </a:t>
            </a:r>
            <a:r>
              <a:rPr lang="en-US" altLang="cs-CZ" sz="2800"/>
              <a:t>norm</a:t>
            </a:r>
            <a:r>
              <a:rPr lang="cs-CZ" altLang="cs-CZ" sz="2800"/>
              <a:t>á</a:t>
            </a:r>
            <a:r>
              <a:rPr lang="en-US" altLang="cs-CZ" sz="2800"/>
              <a:t>l</a:t>
            </a:r>
            <a:r>
              <a:rPr lang="cs-CZ" altLang="cs-CZ" sz="2800"/>
              <a:t>ní</a:t>
            </a:r>
            <a:endParaRPr lang="en-US" altLang="cs-CZ" sz="2800"/>
          </a:p>
        </p:txBody>
      </p:sp>
      <p:sp>
        <p:nvSpPr>
          <p:cNvPr id="90115" name="Rectangle 3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685800" y="838200"/>
            <a:ext cx="7924800" cy="2971800"/>
          </a:xfrm>
        </p:spPr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0" y="1098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90117" name="Group 5"/>
          <p:cNvGrpSpPr>
            <a:grpSpLocks/>
          </p:cNvGrpSpPr>
          <p:nvPr/>
        </p:nvGrpSpPr>
        <p:grpSpPr bwMode="auto">
          <a:xfrm>
            <a:off x="1835150" y="0"/>
            <a:ext cx="6624638" cy="4662488"/>
            <a:chOff x="-58" y="0"/>
            <a:chExt cx="3768" cy="2937"/>
          </a:xfrm>
        </p:grpSpPr>
        <p:sp>
          <p:nvSpPr>
            <p:cNvPr id="90118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2862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cs-CZ"/>
            </a:p>
            <a:p>
              <a:pPr eaLnBrk="0" hangingPunct="0"/>
              <a:r>
                <a:rPr lang="cs-CZ" altLang="cs-CZ" b="1">
                  <a:latin typeface="Arial" panose="020B0604020202020204" pitchFamily="34" charset="0"/>
                </a:rPr>
                <a:t>Příklad </a:t>
              </a:r>
              <a:r>
                <a:rPr lang="en-US" altLang="cs-CZ" b="1">
                  <a:latin typeface="Arial" panose="020B0604020202020204" pitchFamily="34" charset="0"/>
                </a:rPr>
                <a:t>: Myo</a:t>
              </a:r>
              <a:r>
                <a:rPr lang="cs-CZ" altLang="cs-CZ" b="1">
                  <a:latin typeface="Arial" panose="020B0604020202020204" pitchFamily="34" charset="0"/>
                </a:rPr>
                <a:t>k</a:t>
              </a:r>
              <a:r>
                <a:rPr lang="en-US" altLang="cs-CZ" b="1">
                  <a:latin typeface="Arial" panose="020B0604020202020204" pitchFamily="34" charset="0"/>
                </a:rPr>
                <a:t>ardi</a:t>
              </a:r>
              <a:r>
                <a:rPr lang="cs-CZ" altLang="cs-CZ" b="1">
                  <a:latin typeface="Arial" panose="020B0604020202020204" pitchFamily="34" charset="0"/>
                </a:rPr>
                <a:t>ální nekrózy</a:t>
              </a:r>
              <a:r>
                <a:rPr lang="en-US" altLang="cs-CZ"/>
                <a:t> </a:t>
              </a:r>
            </a:p>
            <a:p>
              <a:pPr eaLnBrk="0" hangingPunct="0"/>
              <a:endParaRPr lang="en-US" altLang="cs-CZ"/>
            </a:p>
          </p:txBody>
        </p:sp>
        <p:sp>
          <p:nvSpPr>
            <p:cNvPr id="90119" name="Rectangle 7"/>
            <p:cNvSpPr>
              <a:spLocks noChangeArrowheads="1"/>
            </p:cNvSpPr>
            <p:nvPr/>
          </p:nvSpPr>
          <p:spPr bwMode="auto">
            <a:xfrm>
              <a:off x="0" y="748"/>
              <a:ext cx="3710" cy="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cs-CZ"/>
                <a:t>  </a:t>
              </a:r>
              <a:r>
                <a:rPr lang="en-US" altLang="cs-CZ" sz="14100"/>
                <a:t> </a:t>
              </a:r>
              <a:r>
                <a:rPr lang="en-US" altLang="cs-CZ"/>
                <a:t>                                                                   </a:t>
              </a:r>
            </a:p>
          </p:txBody>
        </p:sp>
        <p:sp>
          <p:nvSpPr>
            <p:cNvPr id="90120" name="Rectangle 8"/>
            <p:cNvSpPr>
              <a:spLocks noChangeArrowheads="1"/>
            </p:cNvSpPr>
            <p:nvPr/>
          </p:nvSpPr>
          <p:spPr bwMode="auto">
            <a:xfrm>
              <a:off x="-58" y="1901"/>
              <a:ext cx="11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cs-CZ"/>
            </a:p>
            <a:p>
              <a:pPr eaLnBrk="0" hangingPunct="0"/>
              <a:endParaRPr lang="en-US" altLang="cs-CZ"/>
            </a:p>
          </p:txBody>
        </p:sp>
        <p:sp>
          <p:nvSpPr>
            <p:cNvPr id="90121" name="Rectangle 9"/>
            <p:cNvSpPr>
              <a:spLocks noChangeArrowheads="1"/>
            </p:cNvSpPr>
            <p:nvPr/>
          </p:nvSpPr>
          <p:spPr bwMode="auto">
            <a:xfrm>
              <a:off x="-58" y="2419"/>
              <a:ext cx="11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cs-CZ"/>
            </a:p>
            <a:p>
              <a:pPr eaLnBrk="0" hangingPunct="0"/>
              <a:endParaRPr lang="en-US" altLang="cs-CZ"/>
            </a:p>
          </p:txBody>
        </p:sp>
      </p:grpSp>
      <p:pic>
        <p:nvPicPr>
          <p:cNvPr id="90122" name="Picture 10" descr="he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8077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8"/>
    </mc:Choice>
    <mc:Fallback xmlns="">
      <p:transition spd="slow" advTm="13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3962400"/>
            <a:ext cx="7239000" cy="2667000"/>
          </a:xfrm>
        </p:spPr>
        <p:txBody>
          <a:bodyPr/>
          <a:lstStyle/>
          <a:p>
            <a:r>
              <a:rPr lang="cs-CZ" altLang="cs-CZ" sz="2800"/>
              <a:t>První obraz ukazuje maligní nádor, který nebyl diagnostikován běžnými zobrazovacími </a:t>
            </a:r>
            <a:r>
              <a:rPr lang="en-US" altLang="cs-CZ" sz="2800"/>
              <a:t>techni</a:t>
            </a:r>
            <a:r>
              <a:rPr lang="cs-CZ" altLang="cs-CZ" sz="2800"/>
              <a:t>kami</a:t>
            </a:r>
            <a:r>
              <a:rPr lang="en-US" altLang="cs-CZ" sz="2800"/>
              <a:t>. (CT, MRI, mammogram)</a:t>
            </a:r>
          </a:p>
          <a:p>
            <a:r>
              <a:rPr lang="cs-CZ" altLang="cs-CZ" sz="2800"/>
              <a:t>Druhý obraz již bohužel meta postižení</a:t>
            </a:r>
            <a:r>
              <a:rPr lang="en-US" altLang="cs-CZ" sz="2800"/>
              <a:t>.</a:t>
            </a:r>
          </a:p>
        </p:txBody>
      </p:sp>
      <p:sp>
        <p:nvSpPr>
          <p:cNvPr id="91139" name="Rectangle 3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990600" y="457200"/>
            <a:ext cx="7239000" cy="3505200"/>
          </a:xfrm>
        </p:spPr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815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91141" name="Group 5"/>
          <p:cNvGrpSpPr>
            <a:grpSpLocks/>
          </p:cNvGrpSpPr>
          <p:nvPr/>
        </p:nvGrpSpPr>
        <p:grpSpPr bwMode="auto">
          <a:xfrm>
            <a:off x="2362200" y="-261938"/>
            <a:ext cx="6781800" cy="5462588"/>
            <a:chOff x="-58" y="19"/>
            <a:chExt cx="4226" cy="3259"/>
          </a:xfrm>
        </p:grpSpPr>
        <p:sp>
          <p:nvSpPr>
            <p:cNvPr id="91142" name="Rectangle 6"/>
            <p:cNvSpPr>
              <a:spLocks noChangeArrowheads="1"/>
            </p:cNvSpPr>
            <p:nvPr/>
          </p:nvSpPr>
          <p:spPr bwMode="auto">
            <a:xfrm>
              <a:off x="0" y="19"/>
              <a:ext cx="2375" cy="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cs-CZ"/>
            </a:p>
            <a:p>
              <a:pPr eaLnBrk="0" hangingPunct="0"/>
              <a:r>
                <a:rPr lang="cs-CZ" altLang="cs-CZ" b="1">
                  <a:latin typeface="Arial" panose="020B0604020202020204" pitchFamily="34" charset="0"/>
                </a:rPr>
                <a:t>Příklad: rakovina prsu</a:t>
              </a:r>
              <a:r>
                <a:rPr lang="en-US" altLang="cs-CZ"/>
                <a:t> </a:t>
              </a:r>
            </a:p>
            <a:p>
              <a:pPr eaLnBrk="0" hangingPunct="0"/>
              <a:endParaRPr lang="en-US" altLang="cs-CZ"/>
            </a:p>
          </p:txBody>
        </p:sp>
        <p:sp>
          <p:nvSpPr>
            <p:cNvPr id="91143" name="Rectangle 7"/>
            <p:cNvSpPr>
              <a:spLocks noChangeArrowheads="1"/>
            </p:cNvSpPr>
            <p:nvPr/>
          </p:nvSpPr>
          <p:spPr bwMode="auto">
            <a:xfrm>
              <a:off x="0" y="748"/>
              <a:ext cx="4168" cy="1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cs-CZ"/>
                <a:t>  </a:t>
              </a:r>
              <a:r>
                <a:rPr lang="en-US" altLang="cs-CZ" sz="17800"/>
                <a:t> </a:t>
              </a:r>
              <a:r>
                <a:rPr lang="en-US" altLang="cs-CZ"/>
                <a:t>                                                                           </a:t>
              </a:r>
            </a:p>
          </p:txBody>
        </p:sp>
        <p:sp>
          <p:nvSpPr>
            <p:cNvPr id="91144" name="Rectangle 8"/>
            <p:cNvSpPr>
              <a:spLocks noChangeArrowheads="1"/>
            </p:cNvSpPr>
            <p:nvPr/>
          </p:nvSpPr>
          <p:spPr bwMode="auto">
            <a:xfrm>
              <a:off x="-58" y="2269"/>
              <a:ext cx="116" cy="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cs-CZ"/>
            </a:p>
            <a:p>
              <a:pPr eaLnBrk="0" hangingPunct="0"/>
              <a:endParaRPr lang="en-US" altLang="cs-CZ"/>
            </a:p>
          </p:txBody>
        </p:sp>
        <p:sp>
          <p:nvSpPr>
            <p:cNvPr id="91145" name="Rectangle 9"/>
            <p:cNvSpPr>
              <a:spLocks noChangeArrowheads="1"/>
            </p:cNvSpPr>
            <p:nvPr/>
          </p:nvSpPr>
          <p:spPr bwMode="auto">
            <a:xfrm>
              <a:off x="-58" y="2788"/>
              <a:ext cx="116" cy="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cs-CZ"/>
            </a:p>
            <a:p>
              <a:pPr eaLnBrk="0" hangingPunct="0"/>
              <a:endParaRPr lang="en-US" altLang="cs-CZ"/>
            </a:p>
          </p:txBody>
        </p:sp>
      </p:grpSp>
      <p:pic>
        <p:nvPicPr>
          <p:cNvPr id="91146" name="Picture 10" descr="can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239000" cy="352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3"/>
    </mc:Choice>
    <mc:Fallback xmlns="">
      <p:transition spd="slow" advTm="14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651479" y="381000"/>
            <a:ext cx="2056973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r>
              <a:rPr lang="cs-CZ" altLang="cs-CZ" sz="2133">
                <a:latin typeface="Times New Roman" panose="02020603050405020304" pitchFamily="18" charset="0"/>
              </a:rPr>
              <a:t>Fyzikální princip</a:t>
            </a:r>
            <a:endParaRPr lang="en-US" altLang="cs-CZ" sz="2133">
              <a:latin typeface="Times New Roman" panose="02020603050405020304" pitchFamily="18" charset="0"/>
            </a:endParaRPr>
          </a:p>
        </p:txBody>
      </p:sp>
      <p:grpSp>
        <p:nvGrpSpPr>
          <p:cNvPr id="47107" name="Group 3"/>
          <p:cNvGrpSpPr>
            <a:grpSpLocks/>
          </p:cNvGrpSpPr>
          <p:nvPr/>
        </p:nvGrpSpPr>
        <p:grpSpPr bwMode="auto">
          <a:xfrm>
            <a:off x="412045" y="869244"/>
            <a:ext cx="3392311" cy="2635956"/>
            <a:chOff x="240" y="1116"/>
            <a:chExt cx="2594" cy="2276"/>
          </a:xfrm>
        </p:grpSpPr>
        <p:sp>
          <p:nvSpPr>
            <p:cNvPr id="47114" name="Line 4"/>
            <p:cNvSpPr>
              <a:spLocks noChangeShapeType="1"/>
            </p:cNvSpPr>
            <p:nvPr/>
          </p:nvSpPr>
          <p:spPr bwMode="auto">
            <a:xfrm flipH="1" flipV="1">
              <a:off x="624" y="1131"/>
              <a:ext cx="292" cy="2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2133"/>
            </a:p>
          </p:txBody>
        </p:sp>
        <p:sp>
          <p:nvSpPr>
            <p:cNvPr id="47115" name="Rectangle 5"/>
            <p:cNvSpPr>
              <a:spLocks noChangeArrowheads="1"/>
            </p:cNvSpPr>
            <p:nvPr/>
          </p:nvSpPr>
          <p:spPr bwMode="auto">
            <a:xfrm>
              <a:off x="776" y="1116"/>
              <a:ext cx="195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511" b="1">
                  <a:latin typeface="Symbol" panose="05050102010706020507" pitchFamily="18" charset="2"/>
                </a:rPr>
                <a:t>n</a:t>
              </a:r>
            </a:p>
          </p:txBody>
        </p:sp>
        <p:sp>
          <p:nvSpPr>
            <p:cNvPr id="47116" name="Line 6"/>
            <p:cNvSpPr>
              <a:spLocks noChangeShapeType="1"/>
            </p:cNvSpPr>
            <p:nvPr/>
          </p:nvSpPr>
          <p:spPr bwMode="auto">
            <a:xfrm flipV="1">
              <a:off x="240" y="2448"/>
              <a:ext cx="1203" cy="9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2133"/>
            </a:p>
          </p:txBody>
        </p:sp>
        <p:sp>
          <p:nvSpPr>
            <p:cNvPr id="47117" name="Oval 7"/>
            <p:cNvSpPr>
              <a:spLocks noChangeArrowheads="1"/>
            </p:cNvSpPr>
            <p:nvPr/>
          </p:nvSpPr>
          <p:spPr bwMode="auto">
            <a:xfrm>
              <a:off x="1132" y="1498"/>
              <a:ext cx="138" cy="1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 sz="1956"/>
            </a:p>
          </p:txBody>
        </p:sp>
        <p:sp>
          <p:nvSpPr>
            <p:cNvPr id="47118" name="Oval 8"/>
            <p:cNvSpPr>
              <a:spLocks noChangeArrowheads="1"/>
            </p:cNvSpPr>
            <p:nvPr/>
          </p:nvSpPr>
          <p:spPr bwMode="auto">
            <a:xfrm>
              <a:off x="964" y="1296"/>
              <a:ext cx="138" cy="138"/>
            </a:xfrm>
            <a:prstGeom prst="ellipse">
              <a:avLst/>
            </a:prstGeom>
            <a:solidFill>
              <a:srgbClr val="CC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 sz="1956"/>
            </a:p>
          </p:txBody>
        </p:sp>
        <p:sp>
          <p:nvSpPr>
            <p:cNvPr id="47119" name="Oval 9"/>
            <p:cNvSpPr>
              <a:spLocks noChangeArrowheads="1"/>
            </p:cNvSpPr>
            <p:nvPr/>
          </p:nvSpPr>
          <p:spPr bwMode="auto">
            <a:xfrm>
              <a:off x="1076" y="1510"/>
              <a:ext cx="138" cy="138"/>
            </a:xfrm>
            <a:prstGeom prst="ellipse">
              <a:avLst/>
            </a:prstGeom>
            <a:solidFill>
              <a:srgbClr val="CC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 sz="1956"/>
            </a:p>
          </p:txBody>
        </p:sp>
        <p:sp>
          <p:nvSpPr>
            <p:cNvPr id="47120" name="Oval 10"/>
            <p:cNvSpPr>
              <a:spLocks noChangeArrowheads="1"/>
            </p:cNvSpPr>
            <p:nvPr/>
          </p:nvSpPr>
          <p:spPr bwMode="auto">
            <a:xfrm>
              <a:off x="1121" y="1431"/>
              <a:ext cx="138" cy="138"/>
            </a:xfrm>
            <a:prstGeom prst="ellipse">
              <a:avLst/>
            </a:prstGeom>
            <a:solidFill>
              <a:srgbClr val="CC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 sz="1956"/>
            </a:p>
          </p:txBody>
        </p:sp>
        <p:sp>
          <p:nvSpPr>
            <p:cNvPr id="47121" name="Oval 11"/>
            <p:cNvSpPr>
              <a:spLocks noChangeArrowheads="1"/>
            </p:cNvSpPr>
            <p:nvPr/>
          </p:nvSpPr>
          <p:spPr bwMode="auto">
            <a:xfrm>
              <a:off x="975" y="1465"/>
              <a:ext cx="138" cy="138"/>
            </a:xfrm>
            <a:prstGeom prst="ellipse">
              <a:avLst/>
            </a:prstGeom>
            <a:solidFill>
              <a:srgbClr val="CC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 sz="1956"/>
            </a:p>
          </p:txBody>
        </p:sp>
        <p:sp>
          <p:nvSpPr>
            <p:cNvPr id="47122" name="Oval 12"/>
            <p:cNvSpPr>
              <a:spLocks noChangeArrowheads="1"/>
            </p:cNvSpPr>
            <p:nvPr/>
          </p:nvSpPr>
          <p:spPr bwMode="auto">
            <a:xfrm>
              <a:off x="874" y="1386"/>
              <a:ext cx="138" cy="138"/>
            </a:xfrm>
            <a:prstGeom prst="ellipse">
              <a:avLst/>
            </a:prstGeom>
            <a:solidFill>
              <a:srgbClr val="CC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 sz="1956"/>
            </a:p>
          </p:txBody>
        </p:sp>
        <p:sp>
          <p:nvSpPr>
            <p:cNvPr id="47123" name="Oval 13"/>
            <p:cNvSpPr>
              <a:spLocks noChangeArrowheads="1"/>
            </p:cNvSpPr>
            <p:nvPr/>
          </p:nvSpPr>
          <p:spPr bwMode="auto">
            <a:xfrm>
              <a:off x="1053" y="1420"/>
              <a:ext cx="139" cy="138"/>
            </a:xfrm>
            <a:prstGeom prst="ellipse">
              <a:avLst/>
            </a:prstGeom>
            <a:solidFill>
              <a:srgbClr val="CC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 sz="1956"/>
            </a:p>
          </p:txBody>
        </p:sp>
        <p:sp>
          <p:nvSpPr>
            <p:cNvPr id="47124" name="Oval 14"/>
            <p:cNvSpPr>
              <a:spLocks noChangeArrowheads="1"/>
            </p:cNvSpPr>
            <p:nvPr/>
          </p:nvSpPr>
          <p:spPr bwMode="auto">
            <a:xfrm>
              <a:off x="1065" y="1319"/>
              <a:ext cx="138" cy="1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 sz="1956"/>
            </a:p>
          </p:txBody>
        </p:sp>
        <p:sp>
          <p:nvSpPr>
            <p:cNvPr id="47125" name="Oval 15"/>
            <p:cNvSpPr>
              <a:spLocks noChangeArrowheads="1"/>
            </p:cNvSpPr>
            <p:nvPr/>
          </p:nvSpPr>
          <p:spPr bwMode="auto">
            <a:xfrm>
              <a:off x="1514" y="2408"/>
              <a:ext cx="138" cy="1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 sz="1956"/>
            </a:p>
          </p:txBody>
        </p:sp>
        <p:sp>
          <p:nvSpPr>
            <p:cNvPr id="47126" name="Oval 16"/>
            <p:cNvSpPr>
              <a:spLocks noChangeArrowheads="1"/>
            </p:cNvSpPr>
            <p:nvPr/>
          </p:nvSpPr>
          <p:spPr bwMode="auto">
            <a:xfrm>
              <a:off x="907" y="1476"/>
              <a:ext cx="138" cy="1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 sz="1956"/>
            </a:p>
          </p:txBody>
        </p:sp>
        <p:sp>
          <p:nvSpPr>
            <p:cNvPr id="47127" name="Oval 17"/>
            <p:cNvSpPr>
              <a:spLocks noChangeArrowheads="1"/>
            </p:cNvSpPr>
            <p:nvPr/>
          </p:nvSpPr>
          <p:spPr bwMode="auto">
            <a:xfrm>
              <a:off x="885" y="1352"/>
              <a:ext cx="138" cy="1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 sz="1956"/>
            </a:p>
          </p:txBody>
        </p:sp>
        <p:sp>
          <p:nvSpPr>
            <p:cNvPr id="47128" name="Oval 18"/>
            <p:cNvSpPr>
              <a:spLocks noChangeArrowheads="1"/>
            </p:cNvSpPr>
            <p:nvPr/>
          </p:nvSpPr>
          <p:spPr bwMode="auto">
            <a:xfrm>
              <a:off x="1413" y="2240"/>
              <a:ext cx="138" cy="138"/>
            </a:xfrm>
            <a:prstGeom prst="ellipse">
              <a:avLst/>
            </a:prstGeom>
            <a:solidFill>
              <a:srgbClr val="CC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 sz="1956"/>
            </a:p>
          </p:txBody>
        </p:sp>
        <p:sp>
          <p:nvSpPr>
            <p:cNvPr id="47129" name="Line 19"/>
            <p:cNvSpPr>
              <a:spLocks noChangeShapeType="1"/>
            </p:cNvSpPr>
            <p:nvPr/>
          </p:nvSpPr>
          <p:spPr bwMode="auto">
            <a:xfrm>
              <a:off x="1151" y="1697"/>
              <a:ext cx="269" cy="5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2133"/>
            </a:p>
          </p:txBody>
        </p:sp>
        <p:sp>
          <p:nvSpPr>
            <p:cNvPr id="47130" name="Rectangle 20"/>
            <p:cNvSpPr>
              <a:spLocks noChangeArrowheads="1"/>
            </p:cNvSpPr>
            <p:nvPr/>
          </p:nvSpPr>
          <p:spPr bwMode="auto">
            <a:xfrm>
              <a:off x="1426" y="2018"/>
              <a:ext cx="253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511" b="1">
                  <a:latin typeface="Symbol" panose="05050102010706020507" pitchFamily="18" charset="2"/>
                </a:rPr>
                <a:t>b</a:t>
              </a:r>
              <a:r>
                <a:rPr lang="en-US" altLang="cs-CZ" sz="1511" b="1" baseline="30000">
                  <a:latin typeface="Symbol" panose="05050102010706020507" pitchFamily="18" charset="2"/>
                </a:rPr>
                <a:t>+</a:t>
              </a:r>
            </a:p>
          </p:txBody>
        </p:sp>
        <p:sp>
          <p:nvSpPr>
            <p:cNvPr id="47131" name="Oval 21"/>
            <p:cNvSpPr>
              <a:spLocks noChangeArrowheads="1"/>
            </p:cNvSpPr>
            <p:nvPr/>
          </p:nvSpPr>
          <p:spPr bwMode="auto">
            <a:xfrm>
              <a:off x="997" y="1566"/>
              <a:ext cx="138" cy="1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 sz="1956"/>
            </a:p>
          </p:txBody>
        </p:sp>
        <p:sp>
          <p:nvSpPr>
            <p:cNvPr id="47132" name="Rectangle 22"/>
            <p:cNvSpPr>
              <a:spLocks noChangeArrowheads="1"/>
            </p:cNvSpPr>
            <p:nvPr/>
          </p:nvSpPr>
          <p:spPr bwMode="auto">
            <a:xfrm>
              <a:off x="1336" y="2546"/>
              <a:ext cx="253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511" b="1">
                  <a:latin typeface="Symbol" panose="05050102010706020507" pitchFamily="18" charset="2"/>
                </a:rPr>
                <a:t>b</a:t>
              </a:r>
              <a:r>
                <a:rPr lang="en-US" altLang="cs-CZ" sz="1511" b="1" baseline="30000">
                  <a:latin typeface="Symbol" panose="05050102010706020507" pitchFamily="18" charset="2"/>
                </a:rPr>
                <a:t>-</a:t>
              </a:r>
            </a:p>
          </p:txBody>
        </p:sp>
        <p:sp>
          <p:nvSpPr>
            <p:cNvPr id="47133" name="Line 23"/>
            <p:cNvSpPr>
              <a:spLocks noChangeShapeType="1"/>
            </p:cNvSpPr>
            <p:nvPr/>
          </p:nvSpPr>
          <p:spPr bwMode="auto">
            <a:xfrm flipV="1">
              <a:off x="1632" y="1360"/>
              <a:ext cx="1202" cy="9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2133"/>
            </a:p>
          </p:txBody>
        </p:sp>
        <p:sp>
          <p:nvSpPr>
            <p:cNvPr id="47134" name="Rectangle 24"/>
            <p:cNvSpPr>
              <a:spLocks noChangeArrowheads="1"/>
            </p:cNvSpPr>
            <p:nvPr/>
          </p:nvSpPr>
          <p:spPr bwMode="auto">
            <a:xfrm>
              <a:off x="662" y="1839"/>
              <a:ext cx="680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511" b="1">
                  <a:latin typeface="Arial" panose="020B0604020202020204" pitchFamily="34" charset="0"/>
                </a:rPr>
                <a:t>~1-3mm</a:t>
              </a:r>
            </a:p>
          </p:txBody>
        </p:sp>
        <p:sp>
          <p:nvSpPr>
            <p:cNvPr id="47135" name="Rectangle 25"/>
            <p:cNvSpPr>
              <a:spLocks noChangeArrowheads="1"/>
            </p:cNvSpPr>
            <p:nvPr/>
          </p:nvSpPr>
          <p:spPr bwMode="auto">
            <a:xfrm>
              <a:off x="1707" y="1704"/>
              <a:ext cx="644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511" b="1">
                  <a:latin typeface="Arial" panose="020B0604020202020204" pitchFamily="34" charset="0"/>
                </a:rPr>
                <a:t>511KeV</a:t>
              </a:r>
            </a:p>
          </p:txBody>
        </p:sp>
        <p:sp>
          <p:nvSpPr>
            <p:cNvPr id="47136" name="Rectangle 26"/>
            <p:cNvSpPr>
              <a:spLocks noChangeArrowheads="1"/>
            </p:cNvSpPr>
            <p:nvPr/>
          </p:nvSpPr>
          <p:spPr bwMode="auto">
            <a:xfrm>
              <a:off x="336" y="2758"/>
              <a:ext cx="644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200" tIns="38100" rIns="76200" bIns="38100">
              <a:spAutoFit/>
            </a:bodyPr>
            <a:lstStyle>
              <a:lvl1pPr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 defTabSz="801688"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cs-CZ" sz="1511" b="1">
                  <a:latin typeface="Arial" panose="020B0604020202020204" pitchFamily="34" charset="0"/>
                </a:rPr>
                <a:t>511KeV</a:t>
              </a:r>
            </a:p>
          </p:txBody>
        </p:sp>
      </p:grpSp>
      <p:sp>
        <p:nvSpPr>
          <p:cNvPr id="47108" name="Text Box 29"/>
          <p:cNvSpPr txBox="1">
            <a:spLocks noChangeArrowheads="1"/>
          </p:cNvSpPr>
          <p:nvPr/>
        </p:nvSpPr>
        <p:spPr bwMode="auto">
          <a:xfrm>
            <a:off x="3163711" y="2469444"/>
            <a:ext cx="2798234" cy="69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>
              <a:buClr>
                <a:schemeClr val="tx2"/>
              </a:buClr>
              <a:buFontTx/>
              <a:buChar char="•"/>
            </a:pPr>
            <a:r>
              <a:rPr lang="en-US" altLang="cs-CZ" sz="2133">
                <a:latin typeface="Times New Roman" panose="02020603050405020304" pitchFamily="18" charset="0"/>
              </a:rPr>
              <a:t> </a:t>
            </a:r>
            <a:r>
              <a:rPr lang="en-US" altLang="cs-CZ" sz="1778" b="1">
                <a:solidFill>
                  <a:schemeClr val="tx2"/>
                </a:solidFill>
                <a:latin typeface="Arial" panose="020B0604020202020204" pitchFamily="34" charset="0"/>
              </a:rPr>
              <a:t>Simult</a:t>
            </a:r>
            <a:r>
              <a:rPr lang="cs-CZ" altLang="cs-CZ" sz="1778" b="1">
                <a:solidFill>
                  <a:schemeClr val="tx2"/>
                </a:solidFill>
                <a:latin typeface="Arial" panose="020B0604020202020204" pitchFamily="34" charset="0"/>
              </a:rPr>
              <a:t>ánní </a:t>
            </a:r>
            <a:r>
              <a:rPr lang="en-US" altLang="cs-CZ" sz="1778" b="1">
                <a:solidFill>
                  <a:schemeClr val="tx2"/>
                </a:solidFill>
                <a:latin typeface="Arial" panose="020B0604020202020204" pitchFamily="34" charset="0"/>
              </a:rPr>
              <a:t>dete</a:t>
            </a:r>
            <a:r>
              <a:rPr lang="cs-CZ" altLang="cs-CZ" sz="1778" b="1">
                <a:solidFill>
                  <a:schemeClr val="tx2"/>
                </a:solidFill>
                <a:latin typeface="Arial" panose="020B0604020202020204" pitchFamily="34" charset="0"/>
              </a:rPr>
              <a:t>kce</a:t>
            </a:r>
            <a:r>
              <a:rPr lang="en-US" altLang="cs-CZ" sz="1778" b="1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778" b="1">
                <a:solidFill>
                  <a:schemeClr val="tx2"/>
                </a:solidFill>
                <a:latin typeface="Arial" panose="020B0604020202020204" pitchFamily="34" charset="0"/>
              </a:rPr>
              <a:t>dvou</a:t>
            </a:r>
            <a:r>
              <a:rPr lang="en-US" altLang="cs-CZ" sz="1778" b="1">
                <a:solidFill>
                  <a:schemeClr val="tx2"/>
                </a:solidFill>
                <a:latin typeface="Arial" panose="020B0604020202020204" pitchFamily="34" charset="0"/>
              </a:rPr>
              <a:t> 511KeV </a:t>
            </a:r>
            <a:r>
              <a:rPr lang="cs-CZ" altLang="cs-CZ" sz="1778" b="1">
                <a:solidFill>
                  <a:schemeClr val="tx2"/>
                </a:solidFill>
                <a:latin typeface="Arial" panose="020B0604020202020204" pitchFamily="34" charset="0"/>
              </a:rPr>
              <a:t>fotonů</a:t>
            </a:r>
            <a:r>
              <a:rPr lang="en-US" altLang="cs-CZ" sz="1778" b="1">
                <a:latin typeface="Arial" panose="020B0604020202020204" pitchFamily="34" charset="0"/>
              </a:rPr>
              <a:t> </a:t>
            </a:r>
            <a:r>
              <a:rPr lang="en-US" altLang="cs-CZ" sz="1778" b="1"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endParaRPr lang="en-US" altLang="cs-CZ" sz="1778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47109" name="Picture 30" descr="img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27806" r="5373" b="14333"/>
          <a:stretch>
            <a:fillRect/>
          </a:stretch>
        </p:blipFill>
        <p:spPr bwMode="auto">
          <a:xfrm>
            <a:off x="3484034" y="3812823"/>
            <a:ext cx="5659966" cy="253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31" descr="RW3qtrR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22" y="3877734"/>
            <a:ext cx="3115733" cy="244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32" descr="DetectorR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 t="9052" r="15625" b="14305"/>
          <a:stretch>
            <a:fillRect/>
          </a:stretch>
        </p:blipFill>
        <p:spPr bwMode="auto">
          <a:xfrm>
            <a:off x="6076245" y="381000"/>
            <a:ext cx="3067756" cy="339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Rectangle 33"/>
          <p:cNvSpPr>
            <a:spLocks noChangeArrowheads="1"/>
          </p:cNvSpPr>
          <p:nvPr/>
        </p:nvSpPr>
        <p:spPr bwMode="auto">
          <a:xfrm>
            <a:off x="859368" y="3365501"/>
            <a:ext cx="4689617" cy="36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altLang="cs-CZ" sz="1956" b="1" i="1" baseline="30000">
                <a:solidFill>
                  <a:schemeClr val="tx2"/>
                </a:solidFill>
              </a:rPr>
              <a:t>18</a:t>
            </a:r>
            <a:r>
              <a:rPr lang="en-US" altLang="cs-CZ" sz="1956" b="1" i="1">
                <a:solidFill>
                  <a:schemeClr val="tx2"/>
                </a:solidFill>
                <a:sym typeface="Wingdings" panose="05000000000000000000" pitchFamily="2" charset="2"/>
              </a:rPr>
              <a:t>F </a:t>
            </a:r>
            <a:r>
              <a:rPr lang="en-US" altLang="cs-CZ" sz="1956" b="1" i="1">
                <a:solidFill>
                  <a:schemeClr val="tx2"/>
                </a:solidFill>
              </a:rPr>
              <a:t>FDG ( </a:t>
            </a:r>
            <a:r>
              <a:rPr lang="en-US" altLang="cs-CZ" sz="1956" b="1" i="1" baseline="30000">
                <a:solidFill>
                  <a:schemeClr val="tx2"/>
                </a:solidFill>
              </a:rPr>
              <a:t>18</a:t>
            </a:r>
            <a:r>
              <a:rPr lang="en-US" altLang="cs-CZ" sz="1956" b="1" i="1">
                <a:solidFill>
                  <a:schemeClr val="tx2"/>
                </a:solidFill>
              </a:rPr>
              <a:t>F labeled fluorodeoxyglu</a:t>
            </a:r>
            <a:r>
              <a:rPr lang="cs-CZ" altLang="cs-CZ" sz="1956" b="1" i="1">
                <a:solidFill>
                  <a:schemeClr val="tx2"/>
                </a:solidFill>
              </a:rPr>
              <a:t>k</a:t>
            </a:r>
            <a:r>
              <a:rPr lang="en-US" altLang="cs-CZ" sz="1956" b="1" i="1">
                <a:solidFill>
                  <a:schemeClr val="tx2"/>
                </a:solidFill>
              </a:rPr>
              <a:t>o</a:t>
            </a:r>
            <a:r>
              <a:rPr lang="cs-CZ" altLang="cs-CZ" sz="1956" b="1" i="1">
                <a:solidFill>
                  <a:schemeClr val="tx2"/>
                </a:solidFill>
              </a:rPr>
              <a:t>za</a:t>
            </a:r>
            <a:r>
              <a:rPr lang="en-US" altLang="cs-CZ" sz="1956" b="1" i="1">
                <a:solidFill>
                  <a:schemeClr val="tx2"/>
                </a:solidFill>
              </a:rPr>
              <a:t> )</a:t>
            </a:r>
          </a:p>
        </p:txBody>
      </p:sp>
      <p:sp>
        <p:nvSpPr>
          <p:cNvPr id="47113" name="Text Box 34"/>
          <p:cNvSpPr txBox="1">
            <a:spLocks noChangeArrowheads="1"/>
          </p:cNvSpPr>
          <p:nvPr/>
        </p:nvSpPr>
        <p:spPr bwMode="auto">
          <a:xfrm>
            <a:off x="3931356" y="1313745"/>
            <a:ext cx="2030589" cy="69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r>
              <a:rPr lang="en-US" altLang="cs-CZ" sz="3911" b="1">
                <a:solidFill>
                  <a:schemeClr val="tx2"/>
                </a:solidFill>
                <a:latin typeface="Times New Roman" panose="02020603050405020304" pitchFamily="18" charset="0"/>
              </a:rPr>
              <a:t>PET</a:t>
            </a:r>
            <a:r>
              <a:rPr lang="cs-CZ" altLang="cs-CZ" sz="3911" b="1">
                <a:solidFill>
                  <a:schemeClr val="tx2"/>
                </a:solidFill>
                <a:latin typeface="Times New Roman" panose="02020603050405020304" pitchFamily="18" charset="0"/>
              </a:rPr>
              <a:t>/CT</a:t>
            </a:r>
            <a:endParaRPr lang="en-US" altLang="cs-CZ" sz="3911" b="1"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0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02"/>
    </mc:Choice>
    <mc:Fallback xmlns="">
      <p:transition spd="slow" advTm="28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3" name="ZUMROVA EVA 1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34" y="548923"/>
            <a:ext cx="4485923" cy="556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 smtClean="0"/>
          </a:p>
        </p:txBody>
      </p:sp>
      <p:pic>
        <p:nvPicPr>
          <p:cNvPr id="49156" name="Picture 5" descr="image0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4" t="10197" r="10910" b="9619"/>
          <a:stretch>
            <a:fillRect/>
          </a:stretch>
        </p:blipFill>
        <p:spPr bwMode="auto">
          <a:xfrm>
            <a:off x="4855634" y="381000"/>
            <a:ext cx="4288366" cy="33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3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116189" y="2020711"/>
            <a:ext cx="6908800" cy="3657600"/>
          </a:xfrm>
        </p:spPr>
        <p:txBody>
          <a:bodyPr/>
          <a:lstStyle/>
          <a:p>
            <a:pPr>
              <a:buFont typeface="Monotype Sorts" charset="0"/>
              <a:buChar char="n"/>
              <a:defRPr/>
            </a:pPr>
            <a:endParaRPr lang="en-GB" smtClean="0"/>
          </a:p>
        </p:txBody>
      </p:sp>
      <p:pic>
        <p:nvPicPr>
          <p:cNvPr id="49158" name="Picture 10" descr="A6MED6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756" y="4648200"/>
            <a:ext cx="86924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1" descr="PET-CT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6734" r="2074"/>
          <a:stretch>
            <a:fillRect/>
          </a:stretch>
        </p:blipFill>
        <p:spPr bwMode="auto">
          <a:xfrm>
            <a:off x="4827411" y="3877734"/>
            <a:ext cx="3136900" cy="259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ZUMROVA EVA 3.avi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34" y="548923"/>
            <a:ext cx="4485923" cy="556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ZUMROVA EVA 2.avi">
            <a:hlinkClick r:id="" action="ppaction://media"/>
          </p:cNvPr>
          <p:cNvPicPr>
            <a:picLocks noRot="1" noChangeAspect="1" noChangeArrowheads="1"/>
          </p:cNvPicPr>
          <p:nvPr>
            <a:videoFile r:link="rId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34" y="548923"/>
            <a:ext cx="4429478" cy="550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10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72"/>
    </mc:Choice>
    <mc:Fallback xmlns="">
      <p:transition spd="slow" advTm="57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1" fill="hold"/>
                                        <p:tgtEl>
                                          <p:spTgt spid="4404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1" fill="hold"/>
                                        <p:tgtEl>
                                          <p:spTgt spid="4404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01" fill="hold"/>
                                        <p:tgtEl>
                                          <p:spTgt spid="440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1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43"/>
                </p:tgtEl>
              </p:cMediaNode>
            </p:video>
            <p:video>
              <p:cMediaNode>
                <p:cTn id="32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44"/>
                </p:tgtEl>
              </p:cMediaNode>
            </p:video>
            <p:video>
              <p:cMediaNode>
                <p:cTn id="33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45"/>
                </p:tgtEl>
              </p:cMediaNode>
            </p:video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23" y="612422"/>
            <a:ext cx="2163233" cy="586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56" y="612422"/>
            <a:ext cx="1952978" cy="586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3058" name="Zatloukal Petr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397" r="11893"/>
          <a:stretch>
            <a:fillRect/>
          </a:stretch>
        </p:blipFill>
        <p:spPr bwMode="auto">
          <a:xfrm>
            <a:off x="1243189" y="804333"/>
            <a:ext cx="3567289" cy="567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691923" y="5796845"/>
            <a:ext cx="2708434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sz="2489" b="1">
                <a:solidFill>
                  <a:schemeClr val="hlink"/>
                </a:solidFill>
                <a:latin typeface="Times New Roman" panose="02020603050405020304" pitchFamily="18" charset="0"/>
              </a:rPr>
              <a:t>Žaludek karcinom</a:t>
            </a:r>
            <a:endParaRPr lang="en-GB" altLang="cs-CZ" sz="2489" b="1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63"/>
    </mc:Choice>
    <mc:Fallback xmlns="">
      <p:transition spd="slow" advTm="18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13058"/>
                </p:tgtEl>
              </p:cMediaNode>
            </p:vide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charset="0"/>
              <a:buChar char="n"/>
              <a:defRPr/>
            </a:pPr>
            <a:endParaRPr lang="en-GB" smtClean="0"/>
          </a:p>
        </p:txBody>
      </p:sp>
      <p:pic>
        <p:nvPicPr>
          <p:cNvPr id="48131" name="Picture 4" descr="4DPET_s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0723"/>
            <a:ext cx="2432756" cy="168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4D-PET-CT_s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67" y="4814712"/>
            <a:ext cx="2561166" cy="16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t="10509" r="40881"/>
          <a:stretch>
            <a:fillRect/>
          </a:stretch>
        </p:blipFill>
        <p:spPr bwMode="auto">
          <a:xfrm>
            <a:off x="5070123" y="1531057"/>
            <a:ext cx="4064000" cy="522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4" name="Picture 7" descr="melanomablu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56" y="381000"/>
            <a:ext cx="1618545" cy="439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5" name="Picture 8" descr="os_neuro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156" y="381001"/>
            <a:ext cx="2716389" cy="242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9" descr="article_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155" y="2788356"/>
            <a:ext cx="2722034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9322" name="Text Box 10"/>
          <p:cNvSpPr txBox="1">
            <a:spLocks noChangeArrowheads="1"/>
          </p:cNvSpPr>
          <p:nvPr/>
        </p:nvSpPr>
        <p:spPr bwMode="auto">
          <a:xfrm>
            <a:off x="2204156" y="2916768"/>
            <a:ext cx="1321196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89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MR</a:t>
            </a:r>
            <a:r>
              <a:rPr lang="cs-CZ" sz="2489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n-US" sz="2489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CT</a:t>
            </a:r>
          </a:p>
        </p:txBody>
      </p:sp>
      <p:sp>
        <p:nvSpPr>
          <p:cNvPr id="48138" name="Text Box 11"/>
          <p:cNvSpPr txBox="1">
            <a:spLocks noChangeArrowheads="1"/>
          </p:cNvSpPr>
          <p:nvPr/>
        </p:nvSpPr>
        <p:spPr bwMode="auto">
          <a:xfrm>
            <a:off x="3100212" y="548923"/>
            <a:ext cx="1515158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r>
              <a:rPr lang="en-US" altLang="cs-CZ" sz="2489" b="1">
                <a:solidFill>
                  <a:schemeClr val="tx2"/>
                </a:solidFill>
                <a:latin typeface="Times New Roman" panose="02020603050405020304" pitchFamily="18" charset="0"/>
              </a:rPr>
              <a:t>Anatomi</a:t>
            </a:r>
            <a:r>
              <a:rPr lang="cs-CZ" altLang="cs-CZ" sz="2489" b="1">
                <a:solidFill>
                  <a:schemeClr val="tx2"/>
                </a:solidFill>
                <a:latin typeface="Times New Roman" panose="02020603050405020304" pitchFamily="18" charset="0"/>
              </a:rPr>
              <a:t>e</a:t>
            </a:r>
            <a:endParaRPr lang="en-US" altLang="cs-CZ" sz="2489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9" name="Text Box 12"/>
          <p:cNvSpPr txBox="1">
            <a:spLocks noChangeArrowheads="1"/>
          </p:cNvSpPr>
          <p:nvPr/>
        </p:nvSpPr>
        <p:spPr bwMode="auto">
          <a:xfrm>
            <a:off x="924279" y="3749323"/>
            <a:ext cx="1106393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r>
              <a:rPr lang="cs-CZ" altLang="cs-CZ" sz="2489" b="1">
                <a:latin typeface="Times New Roman" panose="02020603050405020304" pitchFamily="18" charset="0"/>
              </a:rPr>
              <a:t>funkce</a:t>
            </a:r>
            <a:endParaRPr lang="en-US" altLang="cs-CZ" sz="2489" b="1">
              <a:latin typeface="Times New Roman" panose="02020603050405020304" pitchFamily="18" charset="0"/>
            </a:endParaRPr>
          </a:p>
        </p:txBody>
      </p:sp>
      <p:pic>
        <p:nvPicPr>
          <p:cNvPr id="48140" name="Obrázek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23436" r="22780"/>
          <a:stretch>
            <a:fillRect/>
          </a:stretch>
        </p:blipFill>
        <p:spPr bwMode="auto">
          <a:xfrm>
            <a:off x="7068257" y="292099"/>
            <a:ext cx="1792111" cy="129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1" name="Text Box 11"/>
          <p:cNvSpPr txBox="1">
            <a:spLocks noChangeArrowheads="1"/>
          </p:cNvSpPr>
          <p:nvPr/>
        </p:nvSpPr>
        <p:spPr bwMode="auto">
          <a:xfrm>
            <a:off x="5339645" y="612423"/>
            <a:ext cx="16674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r>
              <a:rPr lang="cs-CZ" altLang="cs-CZ" sz="3200" b="1">
                <a:solidFill>
                  <a:schemeClr val="tx2"/>
                </a:solidFill>
                <a:latin typeface="Times New Roman" panose="02020603050405020304" pitchFamily="18" charset="0"/>
              </a:rPr>
              <a:t>PET/CT</a:t>
            </a:r>
            <a:endParaRPr lang="en-US" altLang="cs-CZ" sz="32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1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86"/>
    </mc:Choice>
    <mc:Fallback xmlns="">
      <p:transition spd="slow" advTm="137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458612"/>
            <a:ext cx="2483556" cy="601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1010" name="Zirnsak Josef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" r="7841" b="8975"/>
          <a:stretch>
            <a:fillRect/>
          </a:stretch>
        </p:blipFill>
        <p:spPr bwMode="auto">
          <a:xfrm>
            <a:off x="859367" y="381000"/>
            <a:ext cx="5201356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859367" y="1508479"/>
            <a:ext cx="3029676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sz="2489" b="1">
                <a:solidFill>
                  <a:schemeClr val="hlink"/>
                </a:solidFill>
                <a:latin typeface="Times New Roman" panose="02020603050405020304" pitchFamily="18" charset="0"/>
              </a:rPr>
              <a:t>Pankreas - karcinom</a:t>
            </a:r>
            <a:endParaRPr lang="en-GB" altLang="cs-CZ" sz="2489" b="1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2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12"/>
    </mc:Choice>
    <mc:Fallback xmlns="">
      <p:transition spd="slow" advTm="22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11010"/>
                </p:tgtEl>
              </p:cMediaNode>
            </p:vide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Activity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203200" y="1193801"/>
            <a:ext cx="8669867" cy="337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7111" b="1">
                <a:solidFill>
                  <a:srgbClr val="00FF00"/>
                </a:solidFill>
              </a:rPr>
              <a:t>A = </a:t>
            </a:r>
            <a:r>
              <a:rPr lang="en-US" altLang="cs-CZ" sz="7111" b="1">
                <a:solidFill>
                  <a:srgbClr val="00FF00"/>
                </a:solidFill>
                <a:sym typeface="Symbol" panose="05050102010706020507" pitchFamily="18" charset="2"/>
              </a:rPr>
              <a:t></a:t>
            </a:r>
            <a:r>
              <a:rPr lang="en-US" altLang="cs-CZ" sz="7111" b="1">
                <a:solidFill>
                  <a:srgbClr val="00FF00"/>
                </a:solidFill>
              </a:rPr>
              <a:t>N/</a:t>
            </a:r>
            <a:r>
              <a:rPr lang="en-US" altLang="cs-CZ" sz="7111" b="1">
                <a:solidFill>
                  <a:srgbClr val="00FF00"/>
                </a:solidFill>
                <a:sym typeface="Symbol" panose="05050102010706020507" pitchFamily="18" charset="2"/>
              </a:rPr>
              <a:t></a:t>
            </a:r>
            <a:r>
              <a:rPr lang="en-US" altLang="cs-CZ" sz="7111" b="1">
                <a:solidFill>
                  <a:srgbClr val="00FF00"/>
                </a:solidFill>
              </a:rPr>
              <a:t>t [s</a:t>
            </a:r>
            <a:r>
              <a:rPr lang="en-US" altLang="cs-CZ" sz="7111" b="1" baseline="30000">
                <a:solidFill>
                  <a:srgbClr val="00FF00"/>
                </a:solidFill>
              </a:rPr>
              <a:t>-1</a:t>
            </a:r>
            <a:r>
              <a:rPr lang="en-US" altLang="cs-CZ" sz="7111" b="1">
                <a:solidFill>
                  <a:srgbClr val="00FF00"/>
                </a:solidFill>
              </a:rPr>
              <a:t>]</a:t>
            </a:r>
          </a:p>
          <a:p>
            <a:endParaRPr lang="en-US" altLang="cs-CZ" sz="3556" b="1">
              <a:solidFill>
                <a:srgbClr val="00FF00"/>
              </a:solidFill>
            </a:endParaRPr>
          </a:p>
          <a:p>
            <a:r>
              <a:rPr lang="en-US" altLang="cs-CZ" sz="3556" b="1">
                <a:solidFill>
                  <a:srgbClr val="00FF00"/>
                </a:solidFill>
              </a:rPr>
              <a:t>A	- activity</a:t>
            </a:r>
          </a:p>
          <a:p>
            <a:r>
              <a:rPr lang="en-US" altLang="cs-CZ" sz="3556" b="1">
                <a:solidFill>
                  <a:srgbClr val="00FF00"/>
                </a:solidFill>
                <a:sym typeface="Symbol" panose="05050102010706020507" pitchFamily="18" charset="2"/>
              </a:rPr>
              <a:t></a:t>
            </a:r>
            <a:r>
              <a:rPr lang="en-US" altLang="cs-CZ" sz="3556" b="1">
                <a:solidFill>
                  <a:srgbClr val="00FF00"/>
                </a:solidFill>
              </a:rPr>
              <a:t>N	- mean number of radioactive decays</a:t>
            </a:r>
          </a:p>
          <a:p>
            <a:r>
              <a:rPr lang="en-US" altLang="cs-CZ" sz="3556" b="1">
                <a:solidFill>
                  <a:srgbClr val="00FF00"/>
                </a:solidFill>
                <a:sym typeface="Symbol" panose="05050102010706020507" pitchFamily="18" charset="2"/>
              </a:rPr>
              <a:t></a:t>
            </a:r>
            <a:r>
              <a:rPr lang="en-US" altLang="cs-CZ" sz="3556" b="1">
                <a:solidFill>
                  <a:srgbClr val="00FF00"/>
                </a:solidFill>
              </a:rPr>
              <a:t>t	- time interval</a:t>
            </a:r>
          </a:p>
        </p:txBody>
      </p:sp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338667" y="4919133"/>
            <a:ext cx="514773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/>
              <a:t>1 s</a:t>
            </a:r>
            <a:r>
              <a:rPr lang="en-US" altLang="cs-CZ" sz="3200" b="1" baseline="30000"/>
              <a:t>-1</a:t>
            </a:r>
            <a:r>
              <a:rPr lang="en-US" altLang="cs-CZ" sz="3200" b="1"/>
              <a:t> = 1 Bq (Becquerel)</a:t>
            </a:r>
          </a:p>
          <a:p>
            <a:r>
              <a:rPr lang="en-US" altLang="cs-CZ" sz="3200" b="1"/>
              <a:t>1 Ci (Curie) = 3.7 x 10</a:t>
            </a:r>
            <a:r>
              <a:rPr lang="en-US" altLang="cs-CZ" sz="3200" b="1" baseline="30000"/>
              <a:t>10</a:t>
            </a:r>
            <a:r>
              <a:rPr lang="en-US" altLang="cs-CZ" sz="3200" b="1"/>
              <a:t> Bq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6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5"/>
    </mc:Choice>
    <mc:Fallback xmlns="">
      <p:transition spd="slow" advTm="7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Dose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203200" y="1193800"/>
            <a:ext cx="8669867" cy="392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7111" b="1">
                <a:solidFill>
                  <a:srgbClr val="00FF00"/>
                </a:solidFill>
              </a:rPr>
              <a:t>D = </a:t>
            </a:r>
            <a:r>
              <a:rPr lang="en-US" altLang="cs-CZ" sz="7111" b="1">
                <a:solidFill>
                  <a:srgbClr val="00FF00"/>
                </a:solidFill>
                <a:sym typeface="Symbol" panose="05050102010706020507" pitchFamily="18" charset="2"/>
              </a:rPr>
              <a:t></a:t>
            </a:r>
            <a:r>
              <a:rPr lang="en-US" altLang="cs-CZ" sz="7111" b="1">
                <a:solidFill>
                  <a:srgbClr val="00FF00"/>
                </a:solidFill>
              </a:rPr>
              <a:t>/</a:t>
            </a:r>
            <a:r>
              <a:rPr lang="en-US" altLang="cs-CZ" sz="7111" b="1">
                <a:solidFill>
                  <a:srgbClr val="00FF00"/>
                </a:solidFill>
                <a:sym typeface="Symbol" panose="05050102010706020507" pitchFamily="18" charset="2"/>
              </a:rPr>
              <a:t>m</a:t>
            </a:r>
            <a:r>
              <a:rPr lang="en-US" altLang="cs-CZ" sz="7111" b="1">
                <a:solidFill>
                  <a:srgbClr val="00FF00"/>
                </a:solidFill>
              </a:rPr>
              <a:t> [J.kg</a:t>
            </a:r>
            <a:r>
              <a:rPr lang="en-US" altLang="cs-CZ" sz="7111" b="1" baseline="30000">
                <a:solidFill>
                  <a:srgbClr val="00FF00"/>
                </a:solidFill>
              </a:rPr>
              <a:t>-1</a:t>
            </a:r>
            <a:r>
              <a:rPr lang="en-US" altLang="cs-CZ" sz="7111" b="1">
                <a:solidFill>
                  <a:srgbClr val="00FF00"/>
                </a:solidFill>
              </a:rPr>
              <a:t>]</a:t>
            </a:r>
          </a:p>
          <a:p>
            <a:endParaRPr lang="en-US" altLang="cs-CZ" sz="3556" b="1">
              <a:solidFill>
                <a:srgbClr val="00FF00"/>
              </a:solidFill>
            </a:endParaRPr>
          </a:p>
          <a:p>
            <a:r>
              <a:rPr lang="en-US" altLang="cs-CZ" sz="3556" b="1">
                <a:solidFill>
                  <a:srgbClr val="00FF00"/>
                </a:solidFill>
              </a:rPr>
              <a:t>D	- dose</a:t>
            </a:r>
          </a:p>
          <a:p>
            <a:r>
              <a:rPr lang="en-US" altLang="cs-CZ" sz="3556" b="1">
                <a:solidFill>
                  <a:srgbClr val="00FF00"/>
                </a:solidFill>
                <a:sym typeface="Symbol" panose="05050102010706020507" pitchFamily="18" charset="2"/>
              </a:rPr>
              <a:t></a:t>
            </a:r>
            <a:r>
              <a:rPr lang="en-US" altLang="cs-CZ" sz="3556" b="1">
                <a:solidFill>
                  <a:srgbClr val="00FF00"/>
                </a:solidFill>
              </a:rPr>
              <a:t>	- mean energy deposited by ionizing 		   radiation to given material</a:t>
            </a:r>
          </a:p>
          <a:p>
            <a:r>
              <a:rPr lang="en-US" altLang="cs-CZ" sz="3556" b="1">
                <a:solidFill>
                  <a:srgbClr val="00FF00"/>
                </a:solidFill>
                <a:sym typeface="Symbol" panose="05050102010706020507" pitchFamily="18" charset="2"/>
              </a:rPr>
              <a:t>m</a:t>
            </a:r>
            <a:r>
              <a:rPr lang="en-US" altLang="cs-CZ" sz="3556" b="1">
                <a:solidFill>
                  <a:srgbClr val="00FF00"/>
                </a:solidFill>
              </a:rPr>
              <a:t>	- mass of material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338667" y="5190067"/>
            <a:ext cx="514773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/>
              <a:t>1 J.kg</a:t>
            </a:r>
            <a:r>
              <a:rPr lang="en-US" altLang="cs-CZ" sz="3200" b="1" baseline="30000"/>
              <a:t>-1</a:t>
            </a:r>
            <a:r>
              <a:rPr lang="en-US" altLang="cs-CZ" sz="3200" b="1"/>
              <a:t> = 1 Gy (Gray)</a:t>
            </a:r>
          </a:p>
          <a:p>
            <a:r>
              <a:rPr lang="en-US" altLang="cs-CZ" sz="3200" b="1"/>
              <a:t>1 rad = 0.01 Gy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3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88"/>
    </mc:Choice>
    <mc:Fallback xmlns="">
      <p:transition spd="slow" advTm="18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3852334" y="2012245"/>
            <a:ext cx="1238956" cy="826911"/>
            <a:chOff x="2730" y="1156"/>
            <a:chExt cx="878" cy="586"/>
          </a:xfrm>
        </p:grpSpPr>
        <p:sp>
          <p:nvSpPr>
            <p:cNvPr id="47107" name="Line 3"/>
            <p:cNvSpPr>
              <a:spLocks noChangeShapeType="1"/>
            </p:cNvSpPr>
            <p:nvPr/>
          </p:nvSpPr>
          <p:spPr bwMode="auto">
            <a:xfrm>
              <a:off x="2730" y="1532"/>
              <a:ext cx="95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7108" name="Line 4"/>
            <p:cNvSpPr>
              <a:spLocks noChangeShapeType="1"/>
            </p:cNvSpPr>
            <p:nvPr/>
          </p:nvSpPr>
          <p:spPr bwMode="auto">
            <a:xfrm flipV="1">
              <a:off x="3519" y="1571"/>
              <a:ext cx="89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7109" name="Line 5"/>
            <p:cNvSpPr>
              <a:spLocks noChangeShapeType="1"/>
            </p:cNvSpPr>
            <p:nvPr/>
          </p:nvSpPr>
          <p:spPr bwMode="auto">
            <a:xfrm>
              <a:off x="2900" y="1213"/>
              <a:ext cx="53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7110" name="Line 6"/>
            <p:cNvSpPr>
              <a:spLocks noChangeShapeType="1"/>
            </p:cNvSpPr>
            <p:nvPr/>
          </p:nvSpPr>
          <p:spPr bwMode="auto">
            <a:xfrm flipH="1">
              <a:off x="3400" y="1232"/>
              <a:ext cx="42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7111" name="Line 7"/>
            <p:cNvSpPr>
              <a:spLocks noChangeShapeType="1"/>
            </p:cNvSpPr>
            <p:nvPr/>
          </p:nvSpPr>
          <p:spPr bwMode="auto">
            <a:xfrm>
              <a:off x="3176" y="1156"/>
              <a:ext cx="2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7112" name="Line 8"/>
            <p:cNvSpPr>
              <a:spLocks noChangeShapeType="1"/>
            </p:cNvSpPr>
            <p:nvPr/>
          </p:nvSpPr>
          <p:spPr bwMode="auto">
            <a:xfrm>
              <a:off x="2778" y="1373"/>
              <a:ext cx="70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7113" name="Line 9"/>
            <p:cNvSpPr>
              <a:spLocks noChangeShapeType="1"/>
            </p:cNvSpPr>
            <p:nvPr/>
          </p:nvSpPr>
          <p:spPr bwMode="auto">
            <a:xfrm flipH="1">
              <a:off x="3531" y="1393"/>
              <a:ext cx="68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7114" name="Line 10"/>
            <p:cNvSpPr>
              <a:spLocks noChangeShapeType="1"/>
            </p:cNvSpPr>
            <p:nvPr/>
          </p:nvSpPr>
          <p:spPr bwMode="auto">
            <a:xfrm flipH="1">
              <a:off x="2787" y="1725"/>
              <a:ext cx="64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7115" name="Line 11"/>
            <p:cNvSpPr>
              <a:spLocks noChangeShapeType="1"/>
            </p:cNvSpPr>
            <p:nvPr/>
          </p:nvSpPr>
          <p:spPr bwMode="auto">
            <a:xfrm>
              <a:off x="3511" y="1722"/>
              <a:ext cx="79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</p:grp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Basic principles of radiosurgery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sp useBgFill="1">
        <p:nvSpPr>
          <p:cNvPr id="47117" name="Rectangle 13"/>
          <p:cNvSpPr>
            <a:spLocks noChangeAspect="1" noChangeArrowheads="1"/>
          </p:cNvSpPr>
          <p:nvPr/>
        </p:nvSpPr>
        <p:spPr bwMode="auto">
          <a:xfrm>
            <a:off x="2974622" y="3512257"/>
            <a:ext cx="3081867" cy="1487311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pic>
        <p:nvPicPr>
          <p:cNvPr id="47199" name="Picture 95"/>
          <p:cNvPicPr>
            <a:picLocks noChangeArrowheads="1"/>
          </p:cNvPicPr>
          <p:nvPr/>
        </p:nvPicPr>
        <p:blipFill>
          <a:blip r:embed="rId5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9"/>
          <a:stretch>
            <a:fillRect/>
          </a:stretch>
        </p:blipFill>
        <p:spPr bwMode="auto">
          <a:xfrm>
            <a:off x="203200" y="1464733"/>
            <a:ext cx="3318933" cy="4605867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200" name="Rectangle 96"/>
          <p:cNvSpPr>
            <a:spLocks noChangeArrowheads="1"/>
          </p:cNvSpPr>
          <p:nvPr/>
        </p:nvSpPr>
        <p:spPr bwMode="auto">
          <a:xfrm>
            <a:off x="3589867" y="5081411"/>
            <a:ext cx="5350933" cy="136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434" tIns="39511" rIns="80434" bIns="39511">
            <a:spAutoFit/>
          </a:bodyPr>
          <a:lstStyle/>
          <a:p>
            <a:pPr algn="just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</a:pPr>
            <a:r>
              <a:rPr lang="en-US" altLang="cs-CZ" sz="1778" b="1">
                <a:solidFill>
                  <a:srgbClr val="FFFFFF"/>
                </a:solidFill>
              </a:rPr>
              <a:t>The first prototype of the Leksell Gamma Knife was installed in 1968 at Sophiahemmet in Stockholm, Sweden.</a:t>
            </a:r>
            <a:r>
              <a:rPr lang="en-US" altLang="cs-CZ" sz="1778">
                <a:solidFill>
                  <a:srgbClr val="FFFFFF"/>
                </a:solidFill>
                <a:latin typeface="Futura" pitchFamily="34" charset="0"/>
              </a:rPr>
              <a:t/>
            </a:r>
            <a:br>
              <a:rPr lang="en-US" altLang="cs-CZ" sz="1778">
                <a:solidFill>
                  <a:srgbClr val="FFFFFF"/>
                </a:solidFill>
                <a:latin typeface="Futura" pitchFamily="34" charset="0"/>
              </a:rPr>
            </a:br>
            <a:endParaRPr lang="cs-CZ" altLang="cs-CZ" sz="1600" i="1">
              <a:solidFill>
                <a:srgbClr val="FFFFFF"/>
              </a:solidFill>
              <a:latin typeface="Futura" pitchFamily="34" charset="0"/>
            </a:endParaRPr>
          </a:p>
        </p:txBody>
      </p:sp>
      <p:graphicFrame>
        <p:nvGraphicFramePr>
          <p:cNvPr id="47201" name="Object 97"/>
          <p:cNvGraphicFramePr>
            <a:graphicFrameLocks noChangeAspect="1"/>
          </p:cNvGraphicFramePr>
          <p:nvPr/>
        </p:nvGraphicFramePr>
        <p:xfrm>
          <a:off x="3793067" y="1464733"/>
          <a:ext cx="5012267" cy="3540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7" name="Photo Editor Photo" r:id="rId6" imgW="18247619" imgH="14447619" progId="MSPhotoEd.3">
                  <p:embed/>
                </p:oleObj>
              </mc:Choice>
              <mc:Fallback>
                <p:oleObj name="Photo Editor Photo" r:id="rId6" imgW="18247619" imgH="14447619" progId="MSPhotoEd.3">
                  <p:embed/>
                  <p:pic>
                    <p:nvPicPr>
                      <p:cNvPr id="47201" name="Object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067" y="1464733"/>
                        <a:ext cx="5012267" cy="354047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5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05"/>
    </mc:Choice>
    <mc:Fallback xmlns="">
      <p:transition spd="slow" advTm="4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 2"/>
          <p:cNvGrpSpPr>
            <a:grpSpLocks/>
          </p:cNvGrpSpPr>
          <p:nvPr/>
        </p:nvGrpSpPr>
        <p:grpSpPr bwMode="auto">
          <a:xfrm>
            <a:off x="3852334" y="2012245"/>
            <a:ext cx="1238956" cy="826911"/>
            <a:chOff x="2730" y="1156"/>
            <a:chExt cx="878" cy="586"/>
          </a:xfrm>
        </p:grpSpPr>
        <p:sp>
          <p:nvSpPr>
            <p:cNvPr id="81923" name="Line 3"/>
            <p:cNvSpPr>
              <a:spLocks noChangeShapeType="1"/>
            </p:cNvSpPr>
            <p:nvPr/>
          </p:nvSpPr>
          <p:spPr bwMode="auto">
            <a:xfrm>
              <a:off x="2730" y="1532"/>
              <a:ext cx="95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1924" name="Line 4"/>
            <p:cNvSpPr>
              <a:spLocks noChangeShapeType="1"/>
            </p:cNvSpPr>
            <p:nvPr/>
          </p:nvSpPr>
          <p:spPr bwMode="auto">
            <a:xfrm flipV="1">
              <a:off x="3519" y="1571"/>
              <a:ext cx="89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1925" name="Line 5"/>
            <p:cNvSpPr>
              <a:spLocks noChangeShapeType="1"/>
            </p:cNvSpPr>
            <p:nvPr/>
          </p:nvSpPr>
          <p:spPr bwMode="auto">
            <a:xfrm>
              <a:off x="2900" y="1213"/>
              <a:ext cx="53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1926" name="Line 6"/>
            <p:cNvSpPr>
              <a:spLocks noChangeShapeType="1"/>
            </p:cNvSpPr>
            <p:nvPr/>
          </p:nvSpPr>
          <p:spPr bwMode="auto">
            <a:xfrm flipH="1">
              <a:off x="3400" y="1232"/>
              <a:ext cx="42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1927" name="Line 7"/>
            <p:cNvSpPr>
              <a:spLocks noChangeShapeType="1"/>
            </p:cNvSpPr>
            <p:nvPr/>
          </p:nvSpPr>
          <p:spPr bwMode="auto">
            <a:xfrm>
              <a:off x="3176" y="1156"/>
              <a:ext cx="2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1928" name="Line 8"/>
            <p:cNvSpPr>
              <a:spLocks noChangeShapeType="1"/>
            </p:cNvSpPr>
            <p:nvPr/>
          </p:nvSpPr>
          <p:spPr bwMode="auto">
            <a:xfrm>
              <a:off x="2778" y="1373"/>
              <a:ext cx="70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1929" name="Line 9"/>
            <p:cNvSpPr>
              <a:spLocks noChangeShapeType="1"/>
            </p:cNvSpPr>
            <p:nvPr/>
          </p:nvSpPr>
          <p:spPr bwMode="auto">
            <a:xfrm flipH="1">
              <a:off x="3531" y="1393"/>
              <a:ext cx="68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1930" name="Line 10"/>
            <p:cNvSpPr>
              <a:spLocks noChangeShapeType="1"/>
            </p:cNvSpPr>
            <p:nvPr/>
          </p:nvSpPr>
          <p:spPr bwMode="auto">
            <a:xfrm flipH="1">
              <a:off x="2787" y="1725"/>
              <a:ext cx="64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1931" name="Line 11"/>
            <p:cNvSpPr>
              <a:spLocks noChangeShapeType="1"/>
            </p:cNvSpPr>
            <p:nvPr/>
          </p:nvSpPr>
          <p:spPr bwMode="auto">
            <a:xfrm>
              <a:off x="3511" y="1722"/>
              <a:ext cx="79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</p:grp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Diagram for the decay of </a:t>
            </a:r>
            <a:r>
              <a:rPr lang="en-US" altLang="cs-CZ" sz="3200" b="1" baseline="30000">
                <a:solidFill>
                  <a:schemeClr val="folHlink"/>
                </a:solidFill>
              </a:rPr>
              <a:t>60</a:t>
            </a:r>
            <a:r>
              <a:rPr lang="en-US" altLang="cs-CZ" sz="3200" b="1" u="sng">
                <a:solidFill>
                  <a:schemeClr val="folHlink"/>
                </a:solidFill>
              </a:rPr>
              <a:t>Co nucleus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>
            <a:off x="4199467" y="1090789"/>
            <a:ext cx="609600" cy="0"/>
          </a:xfrm>
          <a:prstGeom prst="line">
            <a:avLst/>
          </a:prstGeom>
          <a:noFill/>
          <a:ln w="317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graphicFrame>
        <p:nvGraphicFramePr>
          <p:cNvPr id="81937" name="Object 17"/>
          <p:cNvGraphicFramePr>
            <a:graphicFrameLocks noChangeAspect="1"/>
          </p:cNvGraphicFramePr>
          <p:nvPr/>
        </p:nvGraphicFramePr>
        <p:xfrm>
          <a:off x="609600" y="1329267"/>
          <a:ext cx="7924800" cy="4944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1" name="Photo Editor Photo" r:id="rId5" imgW="18942857" imgH="11476190" progId="MSPhotoEd.3">
                  <p:embed/>
                </p:oleObj>
              </mc:Choice>
              <mc:Fallback>
                <p:oleObj name="Photo Editor Photo" r:id="rId5" imgW="18942857" imgH="11476190" progId="MSPhotoEd.3">
                  <p:embed/>
                  <p:pic>
                    <p:nvPicPr>
                      <p:cNvPr id="81937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22000" contrast="60000"/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329267"/>
                        <a:ext cx="7924800" cy="494453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9" name="Oval 19"/>
          <p:cNvSpPr>
            <a:spLocks noChangeArrowheads="1"/>
          </p:cNvSpPr>
          <p:nvPr/>
        </p:nvSpPr>
        <p:spPr bwMode="auto">
          <a:xfrm>
            <a:off x="5215467" y="4309534"/>
            <a:ext cx="2370667" cy="880533"/>
          </a:xfrm>
          <a:prstGeom prst="ellips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sp>
        <p:nvSpPr>
          <p:cNvPr id="81940" name="Oval 20"/>
          <p:cNvSpPr>
            <a:spLocks noChangeArrowheads="1"/>
          </p:cNvSpPr>
          <p:nvPr/>
        </p:nvSpPr>
        <p:spPr bwMode="auto">
          <a:xfrm>
            <a:off x="4944533" y="2887134"/>
            <a:ext cx="2370667" cy="880533"/>
          </a:xfrm>
          <a:prstGeom prst="ellips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9"/>
    </mc:Choice>
    <mc:Fallback xmlns="">
      <p:transition spd="slow" advTm="20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3852334" y="2012245"/>
            <a:ext cx="1238956" cy="826911"/>
            <a:chOff x="2730" y="1156"/>
            <a:chExt cx="878" cy="586"/>
          </a:xfrm>
        </p:grpSpPr>
        <p:sp>
          <p:nvSpPr>
            <p:cNvPr id="9219" name="Line 3"/>
            <p:cNvSpPr>
              <a:spLocks noChangeShapeType="1"/>
            </p:cNvSpPr>
            <p:nvPr/>
          </p:nvSpPr>
          <p:spPr bwMode="auto">
            <a:xfrm>
              <a:off x="2730" y="1532"/>
              <a:ext cx="95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9220" name="Line 4"/>
            <p:cNvSpPr>
              <a:spLocks noChangeShapeType="1"/>
            </p:cNvSpPr>
            <p:nvPr/>
          </p:nvSpPr>
          <p:spPr bwMode="auto">
            <a:xfrm flipV="1">
              <a:off x="3519" y="1571"/>
              <a:ext cx="89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9221" name="Line 5"/>
            <p:cNvSpPr>
              <a:spLocks noChangeShapeType="1"/>
            </p:cNvSpPr>
            <p:nvPr/>
          </p:nvSpPr>
          <p:spPr bwMode="auto">
            <a:xfrm>
              <a:off x="2900" y="1213"/>
              <a:ext cx="53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9222" name="Line 6"/>
            <p:cNvSpPr>
              <a:spLocks noChangeShapeType="1"/>
            </p:cNvSpPr>
            <p:nvPr/>
          </p:nvSpPr>
          <p:spPr bwMode="auto">
            <a:xfrm flipH="1">
              <a:off x="3400" y="1232"/>
              <a:ext cx="42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9223" name="Line 7"/>
            <p:cNvSpPr>
              <a:spLocks noChangeShapeType="1"/>
            </p:cNvSpPr>
            <p:nvPr/>
          </p:nvSpPr>
          <p:spPr bwMode="auto">
            <a:xfrm>
              <a:off x="3176" y="1156"/>
              <a:ext cx="2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9224" name="Line 8"/>
            <p:cNvSpPr>
              <a:spLocks noChangeShapeType="1"/>
            </p:cNvSpPr>
            <p:nvPr/>
          </p:nvSpPr>
          <p:spPr bwMode="auto">
            <a:xfrm>
              <a:off x="2778" y="1373"/>
              <a:ext cx="70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9225" name="Line 9"/>
            <p:cNvSpPr>
              <a:spLocks noChangeShapeType="1"/>
            </p:cNvSpPr>
            <p:nvPr/>
          </p:nvSpPr>
          <p:spPr bwMode="auto">
            <a:xfrm flipH="1">
              <a:off x="3531" y="1393"/>
              <a:ext cx="68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9226" name="Line 10"/>
            <p:cNvSpPr>
              <a:spLocks noChangeShapeType="1"/>
            </p:cNvSpPr>
            <p:nvPr/>
          </p:nvSpPr>
          <p:spPr bwMode="auto">
            <a:xfrm flipH="1">
              <a:off x="2787" y="1725"/>
              <a:ext cx="64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9227" name="Line 11"/>
            <p:cNvSpPr>
              <a:spLocks noChangeShapeType="1"/>
            </p:cNvSpPr>
            <p:nvPr/>
          </p:nvSpPr>
          <p:spPr bwMode="auto">
            <a:xfrm>
              <a:off x="3511" y="1722"/>
              <a:ext cx="79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</p:grp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Photon depth dose curves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graphicFrame>
        <p:nvGraphicFramePr>
          <p:cNvPr id="9318" name="Object 102"/>
          <p:cNvGraphicFramePr>
            <a:graphicFrameLocks noChangeAspect="1"/>
          </p:cNvGraphicFramePr>
          <p:nvPr/>
        </p:nvGraphicFramePr>
        <p:xfrm>
          <a:off x="812800" y="1329267"/>
          <a:ext cx="7653867" cy="4944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5" name="list" r:id="rId5" imgW="5648551" imgH="3400787" progId="Excel.Sheet.8">
                  <p:embed/>
                </p:oleObj>
              </mc:Choice>
              <mc:Fallback>
                <p:oleObj name="list" r:id="rId5" imgW="5648551" imgH="3400787" progId="Excel.Sheet.8">
                  <p:embed/>
                  <p:pic>
                    <p:nvPicPr>
                      <p:cNvPr id="9318" name="Object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1329267"/>
                        <a:ext cx="7653867" cy="494453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3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23"/>
    </mc:Choice>
    <mc:Fallback xmlns="">
      <p:transition spd="slow" advTm="82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3852334" y="2012245"/>
            <a:ext cx="1238956" cy="826911"/>
            <a:chOff x="2730" y="1156"/>
            <a:chExt cx="878" cy="586"/>
          </a:xfrm>
        </p:grpSpPr>
        <p:sp>
          <p:nvSpPr>
            <p:cNvPr id="39939" name="Line 3"/>
            <p:cNvSpPr>
              <a:spLocks noChangeShapeType="1"/>
            </p:cNvSpPr>
            <p:nvPr/>
          </p:nvSpPr>
          <p:spPr bwMode="auto">
            <a:xfrm>
              <a:off x="2730" y="1532"/>
              <a:ext cx="95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40" name="Line 4"/>
            <p:cNvSpPr>
              <a:spLocks noChangeShapeType="1"/>
            </p:cNvSpPr>
            <p:nvPr/>
          </p:nvSpPr>
          <p:spPr bwMode="auto">
            <a:xfrm flipV="1">
              <a:off x="3519" y="1571"/>
              <a:ext cx="89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41" name="Line 5"/>
            <p:cNvSpPr>
              <a:spLocks noChangeShapeType="1"/>
            </p:cNvSpPr>
            <p:nvPr/>
          </p:nvSpPr>
          <p:spPr bwMode="auto">
            <a:xfrm>
              <a:off x="2900" y="1213"/>
              <a:ext cx="53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42" name="Line 6"/>
            <p:cNvSpPr>
              <a:spLocks noChangeShapeType="1"/>
            </p:cNvSpPr>
            <p:nvPr/>
          </p:nvSpPr>
          <p:spPr bwMode="auto">
            <a:xfrm flipH="1">
              <a:off x="3400" y="1232"/>
              <a:ext cx="42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43" name="Line 7"/>
            <p:cNvSpPr>
              <a:spLocks noChangeShapeType="1"/>
            </p:cNvSpPr>
            <p:nvPr/>
          </p:nvSpPr>
          <p:spPr bwMode="auto">
            <a:xfrm>
              <a:off x="3176" y="1156"/>
              <a:ext cx="2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44" name="Line 8"/>
            <p:cNvSpPr>
              <a:spLocks noChangeShapeType="1"/>
            </p:cNvSpPr>
            <p:nvPr/>
          </p:nvSpPr>
          <p:spPr bwMode="auto">
            <a:xfrm>
              <a:off x="2778" y="1373"/>
              <a:ext cx="70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45" name="Line 9"/>
            <p:cNvSpPr>
              <a:spLocks noChangeShapeType="1"/>
            </p:cNvSpPr>
            <p:nvPr/>
          </p:nvSpPr>
          <p:spPr bwMode="auto">
            <a:xfrm flipH="1">
              <a:off x="3531" y="1393"/>
              <a:ext cx="68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46" name="Line 10"/>
            <p:cNvSpPr>
              <a:spLocks noChangeShapeType="1"/>
            </p:cNvSpPr>
            <p:nvPr/>
          </p:nvSpPr>
          <p:spPr bwMode="auto">
            <a:xfrm flipH="1">
              <a:off x="2787" y="1725"/>
              <a:ext cx="64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47" name="Line 11"/>
            <p:cNvSpPr>
              <a:spLocks noChangeShapeType="1"/>
            </p:cNvSpPr>
            <p:nvPr/>
          </p:nvSpPr>
          <p:spPr bwMode="auto">
            <a:xfrm>
              <a:off x="3511" y="1722"/>
              <a:ext cx="79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</p:grp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Basic principle of radiosurgery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sp useBgFill="1">
        <p:nvSpPr>
          <p:cNvPr id="39949" name="Rectangle 13"/>
          <p:cNvSpPr>
            <a:spLocks noChangeAspect="1" noChangeArrowheads="1"/>
          </p:cNvSpPr>
          <p:nvPr/>
        </p:nvSpPr>
        <p:spPr bwMode="auto">
          <a:xfrm>
            <a:off x="2974622" y="3512257"/>
            <a:ext cx="3081867" cy="1487311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sp>
        <p:nvSpPr>
          <p:cNvPr id="39950" name="Freeform 14"/>
          <p:cNvSpPr>
            <a:spLocks noChangeAspect="1"/>
          </p:cNvSpPr>
          <p:nvPr/>
        </p:nvSpPr>
        <p:spPr bwMode="auto">
          <a:xfrm>
            <a:off x="3386667" y="2954867"/>
            <a:ext cx="2418644" cy="3282244"/>
          </a:xfrm>
          <a:custGeom>
            <a:avLst/>
            <a:gdLst>
              <a:gd name="T0" fmla="*/ 530 w 837"/>
              <a:gd name="T1" fmla="*/ 1135 h 1136"/>
              <a:gd name="T2" fmla="*/ 556 w 837"/>
              <a:gd name="T3" fmla="*/ 842 h 1136"/>
              <a:gd name="T4" fmla="*/ 570 w 837"/>
              <a:gd name="T5" fmla="*/ 815 h 1136"/>
              <a:gd name="T6" fmla="*/ 644 w 837"/>
              <a:gd name="T7" fmla="*/ 791 h 1136"/>
              <a:gd name="T8" fmla="*/ 739 w 837"/>
              <a:gd name="T9" fmla="*/ 769 h 1136"/>
              <a:gd name="T10" fmla="*/ 763 w 837"/>
              <a:gd name="T11" fmla="*/ 750 h 1136"/>
              <a:gd name="T12" fmla="*/ 776 w 837"/>
              <a:gd name="T13" fmla="*/ 724 h 1136"/>
              <a:gd name="T14" fmla="*/ 773 w 837"/>
              <a:gd name="T15" fmla="*/ 692 h 1136"/>
              <a:gd name="T16" fmla="*/ 766 w 837"/>
              <a:gd name="T17" fmla="*/ 664 h 1136"/>
              <a:gd name="T18" fmla="*/ 773 w 837"/>
              <a:gd name="T19" fmla="*/ 640 h 1136"/>
              <a:gd name="T20" fmla="*/ 778 w 837"/>
              <a:gd name="T21" fmla="*/ 622 h 1136"/>
              <a:gd name="T22" fmla="*/ 767 w 837"/>
              <a:gd name="T23" fmla="*/ 607 h 1136"/>
              <a:gd name="T24" fmla="*/ 759 w 837"/>
              <a:gd name="T25" fmla="*/ 602 h 1136"/>
              <a:gd name="T26" fmla="*/ 772 w 837"/>
              <a:gd name="T27" fmla="*/ 594 h 1136"/>
              <a:gd name="T28" fmla="*/ 781 w 837"/>
              <a:gd name="T29" fmla="*/ 583 h 1136"/>
              <a:gd name="T30" fmla="*/ 784 w 837"/>
              <a:gd name="T31" fmla="*/ 570 h 1136"/>
              <a:gd name="T32" fmla="*/ 776 w 837"/>
              <a:gd name="T33" fmla="*/ 551 h 1136"/>
              <a:gd name="T34" fmla="*/ 773 w 837"/>
              <a:gd name="T35" fmla="*/ 524 h 1136"/>
              <a:gd name="T36" fmla="*/ 778 w 837"/>
              <a:gd name="T37" fmla="*/ 511 h 1136"/>
              <a:gd name="T38" fmla="*/ 805 w 837"/>
              <a:gd name="T39" fmla="*/ 507 h 1136"/>
              <a:gd name="T40" fmla="*/ 826 w 837"/>
              <a:gd name="T41" fmla="*/ 492 h 1136"/>
              <a:gd name="T42" fmla="*/ 836 w 837"/>
              <a:gd name="T43" fmla="*/ 467 h 1136"/>
              <a:gd name="T44" fmla="*/ 827 w 837"/>
              <a:gd name="T45" fmla="*/ 447 h 1136"/>
              <a:gd name="T46" fmla="*/ 785 w 837"/>
              <a:gd name="T47" fmla="*/ 388 h 1136"/>
              <a:gd name="T48" fmla="*/ 752 w 837"/>
              <a:gd name="T49" fmla="*/ 334 h 1136"/>
              <a:gd name="T50" fmla="*/ 753 w 837"/>
              <a:gd name="T51" fmla="*/ 301 h 1136"/>
              <a:gd name="T52" fmla="*/ 754 w 837"/>
              <a:gd name="T53" fmla="*/ 258 h 1136"/>
              <a:gd name="T54" fmla="*/ 742 w 837"/>
              <a:gd name="T55" fmla="*/ 207 h 1136"/>
              <a:gd name="T56" fmla="*/ 700 w 837"/>
              <a:gd name="T57" fmla="*/ 116 h 1136"/>
              <a:gd name="T58" fmla="*/ 642 w 837"/>
              <a:gd name="T59" fmla="*/ 64 h 1136"/>
              <a:gd name="T60" fmla="*/ 573 w 837"/>
              <a:gd name="T61" fmla="*/ 31 h 1136"/>
              <a:gd name="T62" fmla="*/ 499 w 837"/>
              <a:gd name="T63" fmla="*/ 8 h 1136"/>
              <a:gd name="T64" fmla="*/ 404 w 837"/>
              <a:gd name="T65" fmla="*/ 0 h 1136"/>
              <a:gd name="T66" fmla="*/ 308 w 837"/>
              <a:gd name="T67" fmla="*/ 13 h 1136"/>
              <a:gd name="T68" fmla="*/ 233 w 837"/>
              <a:gd name="T69" fmla="*/ 42 h 1136"/>
              <a:gd name="T70" fmla="*/ 171 w 837"/>
              <a:gd name="T71" fmla="*/ 85 h 1136"/>
              <a:gd name="T72" fmla="*/ 122 w 837"/>
              <a:gd name="T73" fmla="*/ 156 h 1136"/>
              <a:gd name="T74" fmla="*/ 88 w 837"/>
              <a:gd name="T75" fmla="*/ 242 h 1136"/>
              <a:gd name="T76" fmla="*/ 78 w 837"/>
              <a:gd name="T77" fmla="*/ 326 h 1136"/>
              <a:gd name="T78" fmla="*/ 91 w 837"/>
              <a:gd name="T79" fmla="*/ 406 h 1136"/>
              <a:gd name="T80" fmla="*/ 125 w 837"/>
              <a:gd name="T81" fmla="*/ 483 h 1136"/>
              <a:gd name="T82" fmla="*/ 159 w 837"/>
              <a:gd name="T83" fmla="*/ 563 h 1136"/>
              <a:gd name="T84" fmla="*/ 163 w 837"/>
              <a:gd name="T85" fmla="*/ 637 h 1136"/>
              <a:gd name="T86" fmla="*/ 149 w 837"/>
              <a:gd name="T87" fmla="*/ 721 h 1136"/>
              <a:gd name="T88" fmla="*/ 100 w 837"/>
              <a:gd name="T89" fmla="*/ 830 h 1136"/>
              <a:gd name="T90" fmla="*/ 48 w 837"/>
              <a:gd name="T91" fmla="*/ 959 h 1136"/>
              <a:gd name="T92" fmla="*/ 0 w 837"/>
              <a:gd name="T93" fmla="*/ 1069 h 1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37" h="1136">
                <a:moveTo>
                  <a:pt x="0" y="1069"/>
                </a:moveTo>
                <a:lnTo>
                  <a:pt x="530" y="1135"/>
                </a:lnTo>
                <a:lnTo>
                  <a:pt x="551" y="876"/>
                </a:lnTo>
                <a:lnTo>
                  <a:pt x="556" y="842"/>
                </a:lnTo>
                <a:lnTo>
                  <a:pt x="562" y="825"/>
                </a:lnTo>
                <a:lnTo>
                  <a:pt x="570" y="815"/>
                </a:lnTo>
                <a:lnTo>
                  <a:pt x="595" y="804"/>
                </a:lnTo>
                <a:lnTo>
                  <a:pt x="644" y="791"/>
                </a:lnTo>
                <a:lnTo>
                  <a:pt x="690" y="781"/>
                </a:lnTo>
                <a:lnTo>
                  <a:pt x="739" y="769"/>
                </a:lnTo>
                <a:lnTo>
                  <a:pt x="753" y="762"/>
                </a:lnTo>
                <a:lnTo>
                  <a:pt x="763" y="750"/>
                </a:lnTo>
                <a:lnTo>
                  <a:pt x="770" y="738"/>
                </a:lnTo>
                <a:lnTo>
                  <a:pt x="776" y="724"/>
                </a:lnTo>
                <a:lnTo>
                  <a:pt x="776" y="709"/>
                </a:lnTo>
                <a:lnTo>
                  <a:pt x="773" y="692"/>
                </a:lnTo>
                <a:lnTo>
                  <a:pt x="767" y="675"/>
                </a:lnTo>
                <a:lnTo>
                  <a:pt x="766" y="664"/>
                </a:lnTo>
                <a:lnTo>
                  <a:pt x="767" y="649"/>
                </a:lnTo>
                <a:lnTo>
                  <a:pt x="773" y="640"/>
                </a:lnTo>
                <a:lnTo>
                  <a:pt x="778" y="632"/>
                </a:lnTo>
                <a:lnTo>
                  <a:pt x="778" y="622"/>
                </a:lnTo>
                <a:lnTo>
                  <a:pt x="774" y="614"/>
                </a:lnTo>
                <a:lnTo>
                  <a:pt x="767" y="607"/>
                </a:lnTo>
                <a:lnTo>
                  <a:pt x="764" y="604"/>
                </a:lnTo>
                <a:lnTo>
                  <a:pt x="759" y="602"/>
                </a:lnTo>
                <a:lnTo>
                  <a:pt x="766" y="599"/>
                </a:lnTo>
                <a:lnTo>
                  <a:pt x="772" y="594"/>
                </a:lnTo>
                <a:lnTo>
                  <a:pt x="775" y="591"/>
                </a:lnTo>
                <a:lnTo>
                  <a:pt x="781" y="583"/>
                </a:lnTo>
                <a:lnTo>
                  <a:pt x="784" y="578"/>
                </a:lnTo>
                <a:lnTo>
                  <a:pt x="784" y="570"/>
                </a:lnTo>
                <a:lnTo>
                  <a:pt x="782" y="563"/>
                </a:lnTo>
                <a:lnTo>
                  <a:pt x="776" y="551"/>
                </a:lnTo>
                <a:lnTo>
                  <a:pt x="773" y="537"/>
                </a:lnTo>
                <a:lnTo>
                  <a:pt x="773" y="524"/>
                </a:lnTo>
                <a:lnTo>
                  <a:pt x="774" y="515"/>
                </a:lnTo>
                <a:lnTo>
                  <a:pt x="778" y="511"/>
                </a:lnTo>
                <a:lnTo>
                  <a:pt x="790" y="509"/>
                </a:lnTo>
                <a:lnTo>
                  <a:pt x="805" y="507"/>
                </a:lnTo>
                <a:lnTo>
                  <a:pt x="817" y="501"/>
                </a:lnTo>
                <a:lnTo>
                  <a:pt x="826" y="492"/>
                </a:lnTo>
                <a:lnTo>
                  <a:pt x="835" y="481"/>
                </a:lnTo>
                <a:lnTo>
                  <a:pt x="836" y="467"/>
                </a:lnTo>
                <a:lnTo>
                  <a:pt x="833" y="455"/>
                </a:lnTo>
                <a:lnTo>
                  <a:pt x="827" y="447"/>
                </a:lnTo>
                <a:lnTo>
                  <a:pt x="814" y="432"/>
                </a:lnTo>
                <a:lnTo>
                  <a:pt x="785" y="388"/>
                </a:lnTo>
                <a:lnTo>
                  <a:pt x="757" y="347"/>
                </a:lnTo>
                <a:lnTo>
                  <a:pt x="752" y="334"/>
                </a:lnTo>
                <a:lnTo>
                  <a:pt x="750" y="325"/>
                </a:lnTo>
                <a:lnTo>
                  <a:pt x="753" y="301"/>
                </a:lnTo>
                <a:lnTo>
                  <a:pt x="755" y="281"/>
                </a:lnTo>
                <a:lnTo>
                  <a:pt x="754" y="258"/>
                </a:lnTo>
                <a:lnTo>
                  <a:pt x="748" y="235"/>
                </a:lnTo>
                <a:lnTo>
                  <a:pt x="742" y="207"/>
                </a:lnTo>
                <a:lnTo>
                  <a:pt x="722" y="157"/>
                </a:lnTo>
                <a:lnTo>
                  <a:pt x="700" y="116"/>
                </a:lnTo>
                <a:lnTo>
                  <a:pt x="670" y="84"/>
                </a:lnTo>
                <a:lnTo>
                  <a:pt x="642" y="64"/>
                </a:lnTo>
                <a:lnTo>
                  <a:pt x="610" y="46"/>
                </a:lnTo>
                <a:lnTo>
                  <a:pt x="573" y="31"/>
                </a:lnTo>
                <a:lnTo>
                  <a:pt x="540" y="20"/>
                </a:lnTo>
                <a:lnTo>
                  <a:pt x="499" y="8"/>
                </a:lnTo>
                <a:lnTo>
                  <a:pt x="449" y="2"/>
                </a:lnTo>
                <a:lnTo>
                  <a:pt x="404" y="0"/>
                </a:lnTo>
                <a:lnTo>
                  <a:pt x="355" y="3"/>
                </a:lnTo>
                <a:lnTo>
                  <a:pt x="308" y="13"/>
                </a:lnTo>
                <a:lnTo>
                  <a:pt x="270" y="25"/>
                </a:lnTo>
                <a:lnTo>
                  <a:pt x="233" y="42"/>
                </a:lnTo>
                <a:lnTo>
                  <a:pt x="198" y="62"/>
                </a:lnTo>
                <a:lnTo>
                  <a:pt x="171" y="85"/>
                </a:lnTo>
                <a:lnTo>
                  <a:pt x="145" y="120"/>
                </a:lnTo>
                <a:lnTo>
                  <a:pt x="122" y="156"/>
                </a:lnTo>
                <a:lnTo>
                  <a:pt x="103" y="196"/>
                </a:lnTo>
                <a:lnTo>
                  <a:pt x="88" y="242"/>
                </a:lnTo>
                <a:lnTo>
                  <a:pt x="78" y="285"/>
                </a:lnTo>
                <a:lnTo>
                  <a:pt x="78" y="326"/>
                </a:lnTo>
                <a:lnTo>
                  <a:pt x="80" y="366"/>
                </a:lnTo>
                <a:lnTo>
                  <a:pt x="91" y="406"/>
                </a:lnTo>
                <a:lnTo>
                  <a:pt x="104" y="439"/>
                </a:lnTo>
                <a:lnTo>
                  <a:pt x="125" y="483"/>
                </a:lnTo>
                <a:lnTo>
                  <a:pt x="144" y="521"/>
                </a:lnTo>
                <a:lnTo>
                  <a:pt x="159" y="563"/>
                </a:lnTo>
                <a:lnTo>
                  <a:pt x="162" y="598"/>
                </a:lnTo>
                <a:lnTo>
                  <a:pt x="163" y="637"/>
                </a:lnTo>
                <a:lnTo>
                  <a:pt x="158" y="672"/>
                </a:lnTo>
                <a:lnTo>
                  <a:pt x="149" y="721"/>
                </a:lnTo>
                <a:lnTo>
                  <a:pt x="128" y="778"/>
                </a:lnTo>
                <a:lnTo>
                  <a:pt x="100" y="830"/>
                </a:lnTo>
                <a:lnTo>
                  <a:pt x="71" y="895"/>
                </a:lnTo>
                <a:lnTo>
                  <a:pt x="48" y="959"/>
                </a:lnTo>
                <a:lnTo>
                  <a:pt x="25" y="1015"/>
                </a:lnTo>
                <a:lnTo>
                  <a:pt x="0" y="1069"/>
                </a:lnTo>
              </a:path>
            </a:pathLst>
          </a:custGeom>
          <a:solidFill>
            <a:srgbClr val="EF91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2133"/>
          </a:p>
        </p:txBody>
      </p:sp>
      <p:grpSp>
        <p:nvGrpSpPr>
          <p:cNvPr id="39951" name="Group 15"/>
          <p:cNvGrpSpPr>
            <a:grpSpLocks noChangeAspect="1"/>
          </p:cNvGrpSpPr>
          <p:nvPr/>
        </p:nvGrpSpPr>
        <p:grpSpPr bwMode="auto">
          <a:xfrm>
            <a:off x="3657600" y="3022600"/>
            <a:ext cx="1858434" cy="1140178"/>
            <a:chOff x="3302" y="2089"/>
            <a:chExt cx="643" cy="395"/>
          </a:xfrm>
        </p:grpSpPr>
        <p:sp>
          <p:nvSpPr>
            <p:cNvPr id="39952" name="Freeform 16"/>
            <p:cNvSpPr>
              <a:spLocks noChangeAspect="1"/>
            </p:cNvSpPr>
            <p:nvPr/>
          </p:nvSpPr>
          <p:spPr bwMode="auto">
            <a:xfrm>
              <a:off x="3307" y="2089"/>
              <a:ext cx="637" cy="388"/>
            </a:xfrm>
            <a:custGeom>
              <a:avLst/>
              <a:gdLst>
                <a:gd name="T0" fmla="*/ 230 w 637"/>
                <a:gd name="T1" fmla="*/ 20 h 388"/>
                <a:gd name="T2" fmla="*/ 253 w 637"/>
                <a:gd name="T3" fmla="*/ 7 h 388"/>
                <a:gd name="T4" fmla="*/ 287 w 637"/>
                <a:gd name="T5" fmla="*/ 5 h 388"/>
                <a:gd name="T6" fmla="*/ 310 w 637"/>
                <a:gd name="T7" fmla="*/ 11 h 388"/>
                <a:gd name="T8" fmla="*/ 334 w 637"/>
                <a:gd name="T9" fmla="*/ 7 h 388"/>
                <a:gd name="T10" fmla="*/ 357 w 637"/>
                <a:gd name="T11" fmla="*/ 1 h 388"/>
                <a:gd name="T12" fmla="*/ 380 w 637"/>
                <a:gd name="T13" fmla="*/ 2 h 388"/>
                <a:gd name="T14" fmla="*/ 404 w 637"/>
                <a:gd name="T15" fmla="*/ 2 h 388"/>
                <a:gd name="T16" fmla="*/ 440 w 637"/>
                <a:gd name="T17" fmla="*/ 16 h 388"/>
                <a:gd name="T18" fmla="*/ 454 w 637"/>
                <a:gd name="T19" fmla="*/ 15 h 388"/>
                <a:gd name="T20" fmla="*/ 478 w 637"/>
                <a:gd name="T21" fmla="*/ 17 h 388"/>
                <a:gd name="T22" fmla="*/ 512 w 637"/>
                <a:gd name="T23" fmla="*/ 39 h 388"/>
                <a:gd name="T24" fmla="*/ 523 w 637"/>
                <a:gd name="T25" fmla="*/ 52 h 388"/>
                <a:gd name="T26" fmla="*/ 531 w 637"/>
                <a:gd name="T27" fmla="*/ 54 h 388"/>
                <a:gd name="T28" fmla="*/ 552 w 637"/>
                <a:gd name="T29" fmla="*/ 62 h 388"/>
                <a:gd name="T30" fmla="*/ 570 w 637"/>
                <a:gd name="T31" fmla="*/ 75 h 388"/>
                <a:gd name="T32" fmla="*/ 589 w 637"/>
                <a:gd name="T33" fmla="*/ 93 h 388"/>
                <a:gd name="T34" fmla="*/ 600 w 637"/>
                <a:gd name="T35" fmla="*/ 117 h 388"/>
                <a:gd name="T36" fmla="*/ 615 w 637"/>
                <a:gd name="T37" fmla="*/ 139 h 388"/>
                <a:gd name="T38" fmla="*/ 628 w 637"/>
                <a:gd name="T39" fmla="*/ 186 h 388"/>
                <a:gd name="T40" fmla="*/ 633 w 637"/>
                <a:gd name="T41" fmla="*/ 236 h 388"/>
                <a:gd name="T42" fmla="*/ 616 w 637"/>
                <a:gd name="T43" fmla="*/ 266 h 388"/>
                <a:gd name="T44" fmla="*/ 601 w 637"/>
                <a:gd name="T45" fmla="*/ 285 h 388"/>
                <a:gd name="T46" fmla="*/ 575 w 637"/>
                <a:gd name="T47" fmla="*/ 297 h 388"/>
                <a:gd name="T48" fmla="*/ 557 w 637"/>
                <a:gd name="T49" fmla="*/ 304 h 388"/>
                <a:gd name="T50" fmla="*/ 530 w 637"/>
                <a:gd name="T51" fmla="*/ 309 h 388"/>
                <a:gd name="T52" fmla="*/ 506 w 637"/>
                <a:gd name="T53" fmla="*/ 312 h 388"/>
                <a:gd name="T54" fmla="*/ 483 w 637"/>
                <a:gd name="T55" fmla="*/ 319 h 388"/>
                <a:gd name="T56" fmla="*/ 457 w 637"/>
                <a:gd name="T57" fmla="*/ 320 h 388"/>
                <a:gd name="T58" fmla="*/ 432 w 637"/>
                <a:gd name="T59" fmla="*/ 309 h 388"/>
                <a:gd name="T60" fmla="*/ 407 w 637"/>
                <a:gd name="T61" fmla="*/ 282 h 388"/>
                <a:gd name="T62" fmla="*/ 405 w 637"/>
                <a:gd name="T63" fmla="*/ 264 h 388"/>
                <a:gd name="T64" fmla="*/ 383 w 637"/>
                <a:gd name="T65" fmla="*/ 252 h 388"/>
                <a:gd name="T66" fmla="*/ 387 w 637"/>
                <a:gd name="T67" fmla="*/ 228 h 388"/>
                <a:gd name="T68" fmla="*/ 358 w 637"/>
                <a:gd name="T69" fmla="*/ 210 h 388"/>
                <a:gd name="T70" fmla="*/ 307 w 637"/>
                <a:gd name="T71" fmla="*/ 210 h 388"/>
                <a:gd name="T72" fmla="*/ 278 w 637"/>
                <a:gd name="T73" fmla="*/ 224 h 388"/>
                <a:gd name="T74" fmla="*/ 267 w 637"/>
                <a:gd name="T75" fmla="*/ 254 h 388"/>
                <a:gd name="T76" fmla="*/ 249 w 637"/>
                <a:gd name="T77" fmla="*/ 271 h 388"/>
                <a:gd name="T78" fmla="*/ 224 w 637"/>
                <a:gd name="T79" fmla="*/ 277 h 388"/>
                <a:gd name="T80" fmla="*/ 204 w 637"/>
                <a:gd name="T81" fmla="*/ 274 h 388"/>
                <a:gd name="T82" fmla="*/ 187 w 637"/>
                <a:gd name="T83" fmla="*/ 284 h 388"/>
                <a:gd name="T84" fmla="*/ 180 w 637"/>
                <a:gd name="T85" fmla="*/ 289 h 388"/>
                <a:gd name="T86" fmla="*/ 169 w 637"/>
                <a:gd name="T87" fmla="*/ 301 h 388"/>
                <a:gd name="T88" fmla="*/ 149 w 637"/>
                <a:gd name="T89" fmla="*/ 326 h 388"/>
                <a:gd name="T90" fmla="*/ 100 w 637"/>
                <a:gd name="T91" fmla="*/ 364 h 388"/>
                <a:gd name="T92" fmla="*/ 53 w 637"/>
                <a:gd name="T93" fmla="*/ 387 h 388"/>
                <a:gd name="T94" fmla="*/ 34 w 637"/>
                <a:gd name="T95" fmla="*/ 376 h 388"/>
                <a:gd name="T96" fmla="*/ 26 w 637"/>
                <a:gd name="T97" fmla="*/ 364 h 388"/>
                <a:gd name="T98" fmla="*/ 3 w 637"/>
                <a:gd name="T99" fmla="*/ 337 h 388"/>
                <a:gd name="T100" fmla="*/ 6 w 637"/>
                <a:gd name="T101" fmla="*/ 280 h 388"/>
                <a:gd name="T102" fmla="*/ 24 w 637"/>
                <a:gd name="T103" fmla="*/ 216 h 388"/>
                <a:gd name="T104" fmla="*/ 38 w 637"/>
                <a:gd name="T105" fmla="*/ 190 h 388"/>
                <a:gd name="T106" fmla="*/ 52 w 637"/>
                <a:gd name="T107" fmla="*/ 164 h 388"/>
                <a:gd name="T108" fmla="*/ 73 w 637"/>
                <a:gd name="T109" fmla="*/ 148 h 388"/>
                <a:gd name="T110" fmla="*/ 84 w 637"/>
                <a:gd name="T111" fmla="*/ 122 h 388"/>
                <a:gd name="T112" fmla="*/ 100 w 637"/>
                <a:gd name="T113" fmla="*/ 107 h 388"/>
                <a:gd name="T114" fmla="*/ 109 w 637"/>
                <a:gd name="T115" fmla="*/ 85 h 388"/>
                <a:gd name="T116" fmla="*/ 134 w 637"/>
                <a:gd name="T117" fmla="*/ 69 h 388"/>
                <a:gd name="T118" fmla="*/ 147 w 637"/>
                <a:gd name="T119" fmla="*/ 55 h 388"/>
                <a:gd name="T120" fmla="*/ 174 w 637"/>
                <a:gd name="T121" fmla="*/ 45 h 388"/>
                <a:gd name="T122" fmla="*/ 189 w 637"/>
                <a:gd name="T123" fmla="*/ 3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7" h="388">
                  <a:moveTo>
                    <a:pt x="218" y="27"/>
                  </a:moveTo>
                  <a:lnTo>
                    <a:pt x="222" y="26"/>
                  </a:lnTo>
                  <a:lnTo>
                    <a:pt x="225" y="23"/>
                  </a:lnTo>
                  <a:lnTo>
                    <a:pt x="230" y="20"/>
                  </a:lnTo>
                  <a:lnTo>
                    <a:pt x="234" y="17"/>
                  </a:lnTo>
                  <a:lnTo>
                    <a:pt x="239" y="13"/>
                  </a:lnTo>
                  <a:lnTo>
                    <a:pt x="245" y="9"/>
                  </a:lnTo>
                  <a:lnTo>
                    <a:pt x="253" y="7"/>
                  </a:lnTo>
                  <a:lnTo>
                    <a:pt x="262" y="4"/>
                  </a:lnTo>
                  <a:lnTo>
                    <a:pt x="271" y="4"/>
                  </a:lnTo>
                  <a:lnTo>
                    <a:pt x="280" y="3"/>
                  </a:lnTo>
                  <a:lnTo>
                    <a:pt x="287" y="5"/>
                  </a:lnTo>
                  <a:lnTo>
                    <a:pt x="292" y="6"/>
                  </a:lnTo>
                  <a:lnTo>
                    <a:pt x="298" y="7"/>
                  </a:lnTo>
                  <a:lnTo>
                    <a:pt x="303" y="9"/>
                  </a:lnTo>
                  <a:lnTo>
                    <a:pt x="310" y="11"/>
                  </a:lnTo>
                  <a:lnTo>
                    <a:pt x="317" y="11"/>
                  </a:lnTo>
                  <a:lnTo>
                    <a:pt x="323" y="10"/>
                  </a:lnTo>
                  <a:lnTo>
                    <a:pt x="329" y="9"/>
                  </a:lnTo>
                  <a:lnTo>
                    <a:pt x="334" y="7"/>
                  </a:lnTo>
                  <a:lnTo>
                    <a:pt x="340" y="4"/>
                  </a:lnTo>
                  <a:lnTo>
                    <a:pt x="345" y="3"/>
                  </a:lnTo>
                  <a:lnTo>
                    <a:pt x="351" y="2"/>
                  </a:lnTo>
                  <a:lnTo>
                    <a:pt x="357" y="1"/>
                  </a:lnTo>
                  <a:lnTo>
                    <a:pt x="364" y="2"/>
                  </a:lnTo>
                  <a:lnTo>
                    <a:pt x="370" y="2"/>
                  </a:lnTo>
                  <a:lnTo>
                    <a:pt x="375" y="2"/>
                  </a:lnTo>
                  <a:lnTo>
                    <a:pt x="380" y="2"/>
                  </a:lnTo>
                  <a:lnTo>
                    <a:pt x="385" y="2"/>
                  </a:lnTo>
                  <a:lnTo>
                    <a:pt x="390" y="1"/>
                  </a:lnTo>
                  <a:lnTo>
                    <a:pt x="396" y="0"/>
                  </a:lnTo>
                  <a:lnTo>
                    <a:pt x="404" y="2"/>
                  </a:lnTo>
                  <a:lnTo>
                    <a:pt x="413" y="3"/>
                  </a:lnTo>
                  <a:lnTo>
                    <a:pt x="430" y="8"/>
                  </a:lnTo>
                  <a:lnTo>
                    <a:pt x="436" y="11"/>
                  </a:lnTo>
                  <a:lnTo>
                    <a:pt x="440" y="16"/>
                  </a:lnTo>
                  <a:lnTo>
                    <a:pt x="443" y="17"/>
                  </a:lnTo>
                  <a:lnTo>
                    <a:pt x="446" y="17"/>
                  </a:lnTo>
                  <a:lnTo>
                    <a:pt x="450" y="16"/>
                  </a:lnTo>
                  <a:lnTo>
                    <a:pt x="454" y="15"/>
                  </a:lnTo>
                  <a:lnTo>
                    <a:pt x="458" y="14"/>
                  </a:lnTo>
                  <a:lnTo>
                    <a:pt x="463" y="14"/>
                  </a:lnTo>
                  <a:lnTo>
                    <a:pt x="470" y="15"/>
                  </a:lnTo>
                  <a:lnTo>
                    <a:pt x="478" y="17"/>
                  </a:lnTo>
                  <a:lnTo>
                    <a:pt x="488" y="21"/>
                  </a:lnTo>
                  <a:lnTo>
                    <a:pt x="497" y="27"/>
                  </a:lnTo>
                  <a:lnTo>
                    <a:pt x="505" y="32"/>
                  </a:lnTo>
                  <a:lnTo>
                    <a:pt x="512" y="39"/>
                  </a:lnTo>
                  <a:lnTo>
                    <a:pt x="516" y="43"/>
                  </a:lnTo>
                  <a:lnTo>
                    <a:pt x="520" y="47"/>
                  </a:lnTo>
                  <a:lnTo>
                    <a:pt x="521" y="50"/>
                  </a:lnTo>
                  <a:lnTo>
                    <a:pt x="523" y="52"/>
                  </a:lnTo>
                  <a:lnTo>
                    <a:pt x="523" y="53"/>
                  </a:lnTo>
                  <a:lnTo>
                    <a:pt x="524" y="52"/>
                  </a:lnTo>
                  <a:lnTo>
                    <a:pt x="526" y="53"/>
                  </a:lnTo>
                  <a:lnTo>
                    <a:pt x="531" y="54"/>
                  </a:lnTo>
                  <a:lnTo>
                    <a:pt x="537" y="55"/>
                  </a:lnTo>
                  <a:lnTo>
                    <a:pt x="542" y="57"/>
                  </a:lnTo>
                  <a:lnTo>
                    <a:pt x="548" y="59"/>
                  </a:lnTo>
                  <a:lnTo>
                    <a:pt x="552" y="62"/>
                  </a:lnTo>
                  <a:lnTo>
                    <a:pt x="556" y="64"/>
                  </a:lnTo>
                  <a:lnTo>
                    <a:pt x="560" y="68"/>
                  </a:lnTo>
                  <a:lnTo>
                    <a:pt x="565" y="71"/>
                  </a:lnTo>
                  <a:lnTo>
                    <a:pt x="570" y="75"/>
                  </a:lnTo>
                  <a:lnTo>
                    <a:pt x="575" y="79"/>
                  </a:lnTo>
                  <a:lnTo>
                    <a:pt x="579" y="83"/>
                  </a:lnTo>
                  <a:lnTo>
                    <a:pt x="584" y="87"/>
                  </a:lnTo>
                  <a:lnTo>
                    <a:pt x="589" y="93"/>
                  </a:lnTo>
                  <a:lnTo>
                    <a:pt x="590" y="100"/>
                  </a:lnTo>
                  <a:lnTo>
                    <a:pt x="592" y="105"/>
                  </a:lnTo>
                  <a:lnTo>
                    <a:pt x="598" y="111"/>
                  </a:lnTo>
                  <a:lnTo>
                    <a:pt x="600" y="117"/>
                  </a:lnTo>
                  <a:lnTo>
                    <a:pt x="599" y="127"/>
                  </a:lnTo>
                  <a:lnTo>
                    <a:pt x="602" y="127"/>
                  </a:lnTo>
                  <a:lnTo>
                    <a:pt x="609" y="131"/>
                  </a:lnTo>
                  <a:lnTo>
                    <a:pt x="615" y="139"/>
                  </a:lnTo>
                  <a:lnTo>
                    <a:pt x="622" y="149"/>
                  </a:lnTo>
                  <a:lnTo>
                    <a:pt x="625" y="168"/>
                  </a:lnTo>
                  <a:lnTo>
                    <a:pt x="625" y="181"/>
                  </a:lnTo>
                  <a:lnTo>
                    <a:pt x="628" y="186"/>
                  </a:lnTo>
                  <a:lnTo>
                    <a:pt x="631" y="192"/>
                  </a:lnTo>
                  <a:lnTo>
                    <a:pt x="635" y="201"/>
                  </a:lnTo>
                  <a:lnTo>
                    <a:pt x="636" y="218"/>
                  </a:lnTo>
                  <a:lnTo>
                    <a:pt x="633" y="236"/>
                  </a:lnTo>
                  <a:lnTo>
                    <a:pt x="629" y="249"/>
                  </a:lnTo>
                  <a:lnTo>
                    <a:pt x="623" y="257"/>
                  </a:lnTo>
                  <a:lnTo>
                    <a:pt x="615" y="260"/>
                  </a:lnTo>
                  <a:lnTo>
                    <a:pt x="616" y="266"/>
                  </a:lnTo>
                  <a:lnTo>
                    <a:pt x="614" y="272"/>
                  </a:lnTo>
                  <a:lnTo>
                    <a:pt x="611" y="278"/>
                  </a:lnTo>
                  <a:lnTo>
                    <a:pt x="607" y="282"/>
                  </a:lnTo>
                  <a:lnTo>
                    <a:pt x="601" y="285"/>
                  </a:lnTo>
                  <a:lnTo>
                    <a:pt x="594" y="290"/>
                  </a:lnTo>
                  <a:lnTo>
                    <a:pt x="588" y="292"/>
                  </a:lnTo>
                  <a:lnTo>
                    <a:pt x="581" y="294"/>
                  </a:lnTo>
                  <a:lnTo>
                    <a:pt x="575" y="297"/>
                  </a:lnTo>
                  <a:lnTo>
                    <a:pt x="570" y="299"/>
                  </a:lnTo>
                  <a:lnTo>
                    <a:pt x="565" y="300"/>
                  </a:lnTo>
                  <a:lnTo>
                    <a:pt x="562" y="302"/>
                  </a:lnTo>
                  <a:lnTo>
                    <a:pt x="557" y="304"/>
                  </a:lnTo>
                  <a:lnTo>
                    <a:pt x="552" y="306"/>
                  </a:lnTo>
                  <a:lnTo>
                    <a:pt x="545" y="307"/>
                  </a:lnTo>
                  <a:lnTo>
                    <a:pt x="538" y="308"/>
                  </a:lnTo>
                  <a:lnTo>
                    <a:pt x="530" y="309"/>
                  </a:lnTo>
                  <a:lnTo>
                    <a:pt x="524" y="309"/>
                  </a:lnTo>
                  <a:lnTo>
                    <a:pt x="517" y="311"/>
                  </a:lnTo>
                  <a:lnTo>
                    <a:pt x="511" y="311"/>
                  </a:lnTo>
                  <a:lnTo>
                    <a:pt x="506" y="312"/>
                  </a:lnTo>
                  <a:lnTo>
                    <a:pt x="501" y="314"/>
                  </a:lnTo>
                  <a:lnTo>
                    <a:pt x="494" y="316"/>
                  </a:lnTo>
                  <a:lnTo>
                    <a:pt x="489" y="317"/>
                  </a:lnTo>
                  <a:lnTo>
                    <a:pt x="483" y="319"/>
                  </a:lnTo>
                  <a:lnTo>
                    <a:pt x="476" y="321"/>
                  </a:lnTo>
                  <a:lnTo>
                    <a:pt x="470" y="321"/>
                  </a:lnTo>
                  <a:lnTo>
                    <a:pt x="463" y="321"/>
                  </a:lnTo>
                  <a:lnTo>
                    <a:pt x="457" y="320"/>
                  </a:lnTo>
                  <a:lnTo>
                    <a:pt x="452" y="317"/>
                  </a:lnTo>
                  <a:lnTo>
                    <a:pt x="448" y="314"/>
                  </a:lnTo>
                  <a:lnTo>
                    <a:pt x="443" y="310"/>
                  </a:lnTo>
                  <a:lnTo>
                    <a:pt x="432" y="309"/>
                  </a:lnTo>
                  <a:lnTo>
                    <a:pt x="424" y="304"/>
                  </a:lnTo>
                  <a:lnTo>
                    <a:pt x="417" y="295"/>
                  </a:lnTo>
                  <a:lnTo>
                    <a:pt x="413" y="286"/>
                  </a:lnTo>
                  <a:lnTo>
                    <a:pt x="407" y="282"/>
                  </a:lnTo>
                  <a:lnTo>
                    <a:pt x="404" y="276"/>
                  </a:lnTo>
                  <a:lnTo>
                    <a:pt x="404" y="269"/>
                  </a:lnTo>
                  <a:lnTo>
                    <a:pt x="406" y="264"/>
                  </a:lnTo>
                  <a:lnTo>
                    <a:pt x="405" y="264"/>
                  </a:lnTo>
                  <a:lnTo>
                    <a:pt x="401" y="265"/>
                  </a:lnTo>
                  <a:lnTo>
                    <a:pt x="395" y="262"/>
                  </a:lnTo>
                  <a:lnTo>
                    <a:pt x="387" y="258"/>
                  </a:lnTo>
                  <a:lnTo>
                    <a:pt x="383" y="252"/>
                  </a:lnTo>
                  <a:lnTo>
                    <a:pt x="386" y="247"/>
                  </a:lnTo>
                  <a:lnTo>
                    <a:pt x="389" y="241"/>
                  </a:lnTo>
                  <a:lnTo>
                    <a:pt x="389" y="233"/>
                  </a:lnTo>
                  <a:lnTo>
                    <a:pt x="387" y="228"/>
                  </a:lnTo>
                  <a:lnTo>
                    <a:pt x="383" y="223"/>
                  </a:lnTo>
                  <a:lnTo>
                    <a:pt x="375" y="219"/>
                  </a:lnTo>
                  <a:lnTo>
                    <a:pt x="367" y="214"/>
                  </a:lnTo>
                  <a:lnTo>
                    <a:pt x="358" y="210"/>
                  </a:lnTo>
                  <a:lnTo>
                    <a:pt x="346" y="206"/>
                  </a:lnTo>
                  <a:lnTo>
                    <a:pt x="333" y="207"/>
                  </a:lnTo>
                  <a:lnTo>
                    <a:pt x="320" y="208"/>
                  </a:lnTo>
                  <a:lnTo>
                    <a:pt x="307" y="210"/>
                  </a:lnTo>
                  <a:lnTo>
                    <a:pt x="296" y="213"/>
                  </a:lnTo>
                  <a:lnTo>
                    <a:pt x="289" y="216"/>
                  </a:lnTo>
                  <a:lnTo>
                    <a:pt x="282" y="220"/>
                  </a:lnTo>
                  <a:lnTo>
                    <a:pt x="278" y="224"/>
                  </a:lnTo>
                  <a:lnTo>
                    <a:pt x="275" y="226"/>
                  </a:lnTo>
                  <a:lnTo>
                    <a:pt x="273" y="228"/>
                  </a:lnTo>
                  <a:lnTo>
                    <a:pt x="272" y="244"/>
                  </a:lnTo>
                  <a:lnTo>
                    <a:pt x="267" y="254"/>
                  </a:lnTo>
                  <a:lnTo>
                    <a:pt x="261" y="262"/>
                  </a:lnTo>
                  <a:lnTo>
                    <a:pt x="253" y="264"/>
                  </a:lnTo>
                  <a:lnTo>
                    <a:pt x="253" y="266"/>
                  </a:lnTo>
                  <a:lnTo>
                    <a:pt x="249" y="271"/>
                  </a:lnTo>
                  <a:lnTo>
                    <a:pt x="242" y="278"/>
                  </a:lnTo>
                  <a:lnTo>
                    <a:pt x="227" y="281"/>
                  </a:lnTo>
                  <a:lnTo>
                    <a:pt x="227" y="280"/>
                  </a:lnTo>
                  <a:lnTo>
                    <a:pt x="224" y="277"/>
                  </a:lnTo>
                  <a:lnTo>
                    <a:pt x="220" y="274"/>
                  </a:lnTo>
                  <a:lnTo>
                    <a:pt x="213" y="274"/>
                  </a:lnTo>
                  <a:lnTo>
                    <a:pt x="210" y="273"/>
                  </a:lnTo>
                  <a:lnTo>
                    <a:pt x="204" y="274"/>
                  </a:lnTo>
                  <a:lnTo>
                    <a:pt x="196" y="276"/>
                  </a:lnTo>
                  <a:lnTo>
                    <a:pt x="191" y="283"/>
                  </a:lnTo>
                  <a:lnTo>
                    <a:pt x="189" y="284"/>
                  </a:lnTo>
                  <a:lnTo>
                    <a:pt x="187" y="284"/>
                  </a:lnTo>
                  <a:lnTo>
                    <a:pt x="185" y="285"/>
                  </a:lnTo>
                  <a:lnTo>
                    <a:pt x="184" y="288"/>
                  </a:lnTo>
                  <a:lnTo>
                    <a:pt x="182" y="288"/>
                  </a:lnTo>
                  <a:lnTo>
                    <a:pt x="180" y="289"/>
                  </a:lnTo>
                  <a:lnTo>
                    <a:pt x="177" y="291"/>
                  </a:lnTo>
                  <a:lnTo>
                    <a:pt x="176" y="294"/>
                  </a:lnTo>
                  <a:lnTo>
                    <a:pt x="174" y="296"/>
                  </a:lnTo>
                  <a:lnTo>
                    <a:pt x="169" y="301"/>
                  </a:lnTo>
                  <a:lnTo>
                    <a:pt x="167" y="305"/>
                  </a:lnTo>
                  <a:lnTo>
                    <a:pt x="165" y="309"/>
                  </a:lnTo>
                  <a:lnTo>
                    <a:pt x="150" y="324"/>
                  </a:lnTo>
                  <a:lnTo>
                    <a:pt x="149" y="326"/>
                  </a:lnTo>
                  <a:lnTo>
                    <a:pt x="141" y="332"/>
                  </a:lnTo>
                  <a:lnTo>
                    <a:pt x="128" y="342"/>
                  </a:lnTo>
                  <a:lnTo>
                    <a:pt x="116" y="353"/>
                  </a:lnTo>
                  <a:lnTo>
                    <a:pt x="100" y="364"/>
                  </a:lnTo>
                  <a:lnTo>
                    <a:pt x="86" y="374"/>
                  </a:lnTo>
                  <a:lnTo>
                    <a:pt x="71" y="382"/>
                  </a:lnTo>
                  <a:lnTo>
                    <a:pt x="62" y="387"/>
                  </a:lnTo>
                  <a:lnTo>
                    <a:pt x="53" y="387"/>
                  </a:lnTo>
                  <a:lnTo>
                    <a:pt x="45" y="386"/>
                  </a:lnTo>
                  <a:lnTo>
                    <a:pt x="40" y="384"/>
                  </a:lnTo>
                  <a:lnTo>
                    <a:pt x="36" y="380"/>
                  </a:lnTo>
                  <a:lnTo>
                    <a:pt x="34" y="376"/>
                  </a:lnTo>
                  <a:lnTo>
                    <a:pt x="32" y="371"/>
                  </a:lnTo>
                  <a:lnTo>
                    <a:pt x="32" y="367"/>
                  </a:lnTo>
                  <a:lnTo>
                    <a:pt x="34" y="364"/>
                  </a:lnTo>
                  <a:lnTo>
                    <a:pt x="26" y="364"/>
                  </a:lnTo>
                  <a:lnTo>
                    <a:pt x="17" y="361"/>
                  </a:lnTo>
                  <a:lnTo>
                    <a:pt x="10" y="353"/>
                  </a:lnTo>
                  <a:lnTo>
                    <a:pt x="8" y="345"/>
                  </a:lnTo>
                  <a:lnTo>
                    <a:pt x="3" y="337"/>
                  </a:lnTo>
                  <a:lnTo>
                    <a:pt x="0" y="319"/>
                  </a:lnTo>
                  <a:lnTo>
                    <a:pt x="0" y="300"/>
                  </a:lnTo>
                  <a:lnTo>
                    <a:pt x="7" y="286"/>
                  </a:lnTo>
                  <a:lnTo>
                    <a:pt x="6" y="280"/>
                  </a:lnTo>
                  <a:lnTo>
                    <a:pt x="8" y="263"/>
                  </a:lnTo>
                  <a:lnTo>
                    <a:pt x="12" y="242"/>
                  </a:lnTo>
                  <a:lnTo>
                    <a:pt x="23" y="222"/>
                  </a:lnTo>
                  <a:lnTo>
                    <a:pt x="24" y="216"/>
                  </a:lnTo>
                  <a:lnTo>
                    <a:pt x="27" y="210"/>
                  </a:lnTo>
                  <a:lnTo>
                    <a:pt x="32" y="204"/>
                  </a:lnTo>
                  <a:lnTo>
                    <a:pt x="36" y="195"/>
                  </a:lnTo>
                  <a:lnTo>
                    <a:pt x="38" y="190"/>
                  </a:lnTo>
                  <a:lnTo>
                    <a:pt x="41" y="185"/>
                  </a:lnTo>
                  <a:lnTo>
                    <a:pt x="43" y="178"/>
                  </a:lnTo>
                  <a:lnTo>
                    <a:pt x="47" y="172"/>
                  </a:lnTo>
                  <a:lnTo>
                    <a:pt x="52" y="164"/>
                  </a:lnTo>
                  <a:lnTo>
                    <a:pt x="58" y="159"/>
                  </a:lnTo>
                  <a:lnTo>
                    <a:pt x="65" y="155"/>
                  </a:lnTo>
                  <a:lnTo>
                    <a:pt x="73" y="153"/>
                  </a:lnTo>
                  <a:lnTo>
                    <a:pt x="73" y="148"/>
                  </a:lnTo>
                  <a:lnTo>
                    <a:pt x="74" y="142"/>
                  </a:lnTo>
                  <a:lnTo>
                    <a:pt x="76" y="136"/>
                  </a:lnTo>
                  <a:lnTo>
                    <a:pt x="80" y="129"/>
                  </a:lnTo>
                  <a:lnTo>
                    <a:pt x="84" y="122"/>
                  </a:lnTo>
                  <a:lnTo>
                    <a:pt x="88" y="116"/>
                  </a:lnTo>
                  <a:lnTo>
                    <a:pt x="92" y="112"/>
                  </a:lnTo>
                  <a:lnTo>
                    <a:pt x="96" y="110"/>
                  </a:lnTo>
                  <a:lnTo>
                    <a:pt x="100" y="107"/>
                  </a:lnTo>
                  <a:lnTo>
                    <a:pt x="102" y="102"/>
                  </a:lnTo>
                  <a:lnTo>
                    <a:pt x="103" y="97"/>
                  </a:lnTo>
                  <a:lnTo>
                    <a:pt x="105" y="91"/>
                  </a:lnTo>
                  <a:lnTo>
                    <a:pt x="109" y="85"/>
                  </a:lnTo>
                  <a:lnTo>
                    <a:pt x="115" y="79"/>
                  </a:lnTo>
                  <a:lnTo>
                    <a:pt x="122" y="75"/>
                  </a:lnTo>
                  <a:lnTo>
                    <a:pt x="133" y="70"/>
                  </a:lnTo>
                  <a:lnTo>
                    <a:pt x="134" y="69"/>
                  </a:lnTo>
                  <a:lnTo>
                    <a:pt x="136" y="67"/>
                  </a:lnTo>
                  <a:lnTo>
                    <a:pt x="138" y="64"/>
                  </a:lnTo>
                  <a:lnTo>
                    <a:pt x="142" y="59"/>
                  </a:lnTo>
                  <a:lnTo>
                    <a:pt x="147" y="55"/>
                  </a:lnTo>
                  <a:lnTo>
                    <a:pt x="154" y="51"/>
                  </a:lnTo>
                  <a:lnTo>
                    <a:pt x="163" y="48"/>
                  </a:lnTo>
                  <a:lnTo>
                    <a:pt x="174" y="46"/>
                  </a:lnTo>
                  <a:lnTo>
                    <a:pt x="174" y="45"/>
                  </a:lnTo>
                  <a:lnTo>
                    <a:pt x="176" y="44"/>
                  </a:lnTo>
                  <a:lnTo>
                    <a:pt x="178" y="42"/>
                  </a:lnTo>
                  <a:lnTo>
                    <a:pt x="183" y="38"/>
                  </a:lnTo>
                  <a:lnTo>
                    <a:pt x="189" y="35"/>
                  </a:lnTo>
                  <a:lnTo>
                    <a:pt x="197" y="31"/>
                  </a:lnTo>
                  <a:lnTo>
                    <a:pt x="206" y="29"/>
                  </a:lnTo>
                  <a:lnTo>
                    <a:pt x="218" y="27"/>
                  </a:lnTo>
                </a:path>
              </a:pathLst>
            </a:cu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53" name="Freeform 17"/>
            <p:cNvSpPr>
              <a:spLocks noChangeAspect="1"/>
            </p:cNvSpPr>
            <p:nvPr/>
          </p:nvSpPr>
          <p:spPr bwMode="auto">
            <a:xfrm>
              <a:off x="3302" y="2089"/>
              <a:ext cx="643" cy="395"/>
            </a:xfrm>
            <a:custGeom>
              <a:avLst/>
              <a:gdLst>
                <a:gd name="T0" fmla="*/ 231 w 643"/>
                <a:gd name="T1" fmla="*/ 20 h 395"/>
                <a:gd name="T2" fmla="*/ 255 w 643"/>
                <a:gd name="T3" fmla="*/ 7 h 395"/>
                <a:gd name="T4" fmla="*/ 289 w 643"/>
                <a:gd name="T5" fmla="*/ 5 h 395"/>
                <a:gd name="T6" fmla="*/ 312 w 643"/>
                <a:gd name="T7" fmla="*/ 11 h 395"/>
                <a:gd name="T8" fmla="*/ 336 w 643"/>
                <a:gd name="T9" fmla="*/ 7 h 395"/>
                <a:gd name="T10" fmla="*/ 360 w 643"/>
                <a:gd name="T11" fmla="*/ 1 h 395"/>
                <a:gd name="T12" fmla="*/ 383 w 643"/>
                <a:gd name="T13" fmla="*/ 2 h 395"/>
                <a:gd name="T14" fmla="*/ 407 w 643"/>
                <a:gd name="T15" fmla="*/ 2 h 395"/>
                <a:gd name="T16" fmla="*/ 443 w 643"/>
                <a:gd name="T17" fmla="*/ 16 h 395"/>
                <a:gd name="T18" fmla="*/ 457 w 643"/>
                <a:gd name="T19" fmla="*/ 17 h 395"/>
                <a:gd name="T20" fmla="*/ 482 w 643"/>
                <a:gd name="T21" fmla="*/ 18 h 395"/>
                <a:gd name="T22" fmla="*/ 516 w 643"/>
                <a:gd name="T23" fmla="*/ 40 h 395"/>
                <a:gd name="T24" fmla="*/ 527 w 643"/>
                <a:gd name="T25" fmla="*/ 53 h 395"/>
                <a:gd name="T26" fmla="*/ 536 w 643"/>
                <a:gd name="T27" fmla="*/ 55 h 395"/>
                <a:gd name="T28" fmla="*/ 556 w 643"/>
                <a:gd name="T29" fmla="*/ 63 h 395"/>
                <a:gd name="T30" fmla="*/ 575 w 643"/>
                <a:gd name="T31" fmla="*/ 77 h 395"/>
                <a:gd name="T32" fmla="*/ 594 w 643"/>
                <a:gd name="T33" fmla="*/ 95 h 395"/>
                <a:gd name="T34" fmla="*/ 605 w 643"/>
                <a:gd name="T35" fmla="*/ 119 h 395"/>
                <a:gd name="T36" fmla="*/ 621 w 643"/>
                <a:gd name="T37" fmla="*/ 142 h 395"/>
                <a:gd name="T38" fmla="*/ 633 w 643"/>
                <a:gd name="T39" fmla="*/ 190 h 395"/>
                <a:gd name="T40" fmla="*/ 638 w 643"/>
                <a:gd name="T41" fmla="*/ 240 h 395"/>
                <a:gd name="T42" fmla="*/ 621 w 643"/>
                <a:gd name="T43" fmla="*/ 271 h 395"/>
                <a:gd name="T44" fmla="*/ 606 w 643"/>
                <a:gd name="T45" fmla="*/ 290 h 395"/>
                <a:gd name="T46" fmla="*/ 580 w 643"/>
                <a:gd name="T47" fmla="*/ 302 h 395"/>
                <a:gd name="T48" fmla="*/ 561 w 643"/>
                <a:gd name="T49" fmla="*/ 311 h 395"/>
                <a:gd name="T50" fmla="*/ 534 w 643"/>
                <a:gd name="T51" fmla="*/ 315 h 395"/>
                <a:gd name="T52" fmla="*/ 510 w 643"/>
                <a:gd name="T53" fmla="*/ 318 h 395"/>
                <a:gd name="T54" fmla="*/ 486 w 643"/>
                <a:gd name="T55" fmla="*/ 325 h 395"/>
                <a:gd name="T56" fmla="*/ 460 w 643"/>
                <a:gd name="T57" fmla="*/ 326 h 395"/>
                <a:gd name="T58" fmla="*/ 436 w 643"/>
                <a:gd name="T59" fmla="*/ 314 h 395"/>
                <a:gd name="T60" fmla="*/ 410 w 643"/>
                <a:gd name="T61" fmla="*/ 287 h 395"/>
                <a:gd name="T62" fmla="*/ 408 w 643"/>
                <a:gd name="T63" fmla="*/ 269 h 395"/>
                <a:gd name="T64" fmla="*/ 387 w 643"/>
                <a:gd name="T65" fmla="*/ 256 h 395"/>
                <a:gd name="T66" fmla="*/ 390 w 643"/>
                <a:gd name="T67" fmla="*/ 232 h 395"/>
                <a:gd name="T68" fmla="*/ 360 w 643"/>
                <a:gd name="T69" fmla="*/ 215 h 395"/>
                <a:gd name="T70" fmla="*/ 310 w 643"/>
                <a:gd name="T71" fmla="*/ 213 h 395"/>
                <a:gd name="T72" fmla="*/ 280 w 643"/>
                <a:gd name="T73" fmla="*/ 228 h 395"/>
                <a:gd name="T74" fmla="*/ 269 w 643"/>
                <a:gd name="T75" fmla="*/ 260 h 395"/>
                <a:gd name="T76" fmla="*/ 250 w 643"/>
                <a:gd name="T77" fmla="*/ 277 h 395"/>
                <a:gd name="T78" fmla="*/ 226 w 643"/>
                <a:gd name="T79" fmla="*/ 281 h 395"/>
                <a:gd name="T80" fmla="*/ 205 w 643"/>
                <a:gd name="T81" fmla="*/ 278 h 395"/>
                <a:gd name="T82" fmla="*/ 189 w 643"/>
                <a:gd name="T83" fmla="*/ 289 h 395"/>
                <a:gd name="T84" fmla="*/ 181 w 643"/>
                <a:gd name="T85" fmla="*/ 294 h 395"/>
                <a:gd name="T86" fmla="*/ 172 w 643"/>
                <a:gd name="T87" fmla="*/ 306 h 395"/>
                <a:gd name="T88" fmla="*/ 149 w 643"/>
                <a:gd name="T89" fmla="*/ 331 h 395"/>
                <a:gd name="T90" fmla="*/ 102 w 643"/>
                <a:gd name="T91" fmla="*/ 371 h 395"/>
                <a:gd name="T92" fmla="*/ 53 w 643"/>
                <a:gd name="T93" fmla="*/ 394 h 395"/>
                <a:gd name="T94" fmla="*/ 33 w 643"/>
                <a:gd name="T95" fmla="*/ 383 h 395"/>
                <a:gd name="T96" fmla="*/ 26 w 643"/>
                <a:gd name="T97" fmla="*/ 371 h 395"/>
                <a:gd name="T98" fmla="*/ 3 w 643"/>
                <a:gd name="T99" fmla="*/ 343 h 395"/>
                <a:gd name="T100" fmla="*/ 6 w 643"/>
                <a:gd name="T101" fmla="*/ 284 h 395"/>
                <a:gd name="T102" fmla="*/ 23 w 643"/>
                <a:gd name="T103" fmla="*/ 219 h 395"/>
                <a:gd name="T104" fmla="*/ 37 w 643"/>
                <a:gd name="T105" fmla="*/ 194 h 395"/>
                <a:gd name="T106" fmla="*/ 52 w 643"/>
                <a:gd name="T107" fmla="*/ 167 h 395"/>
                <a:gd name="T108" fmla="*/ 73 w 643"/>
                <a:gd name="T109" fmla="*/ 151 h 395"/>
                <a:gd name="T110" fmla="*/ 84 w 643"/>
                <a:gd name="T111" fmla="*/ 125 h 395"/>
                <a:gd name="T112" fmla="*/ 100 w 643"/>
                <a:gd name="T113" fmla="*/ 109 h 395"/>
                <a:gd name="T114" fmla="*/ 109 w 643"/>
                <a:gd name="T115" fmla="*/ 87 h 395"/>
                <a:gd name="T116" fmla="*/ 134 w 643"/>
                <a:gd name="T117" fmla="*/ 71 h 395"/>
                <a:gd name="T118" fmla="*/ 150 w 643"/>
                <a:gd name="T119" fmla="*/ 56 h 395"/>
                <a:gd name="T120" fmla="*/ 175 w 643"/>
                <a:gd name="T121" fmla="*/ 46 h 395"/>
                <a:gd name="T122" fmla="*/ 190 w 643"/>
                <a:gd name="T123" fmla="*/ 36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3" h="395">
                  <a:moveTo>
                    <a:pt x="219" y="28"/>
                  </a:moveTo>
                  <a:lnTo>
                    <a:pt x="223" y="26"/>
                  </a:lnTo>
                  <a:lnTo>
                    <a:pt x="226" y="24"/>
                  </a:lnTo>
                  <a:lnTo>
                    <a:pt x="231" y="20"/>
                  </a:lnTo>
                  <a:lnTo>
                    <a:pt x="235" y="17"/>
                  </a:lnTo>
                  <a:lnTo>
                    <a:pt x="241" y="13"/>
                  </a:lnTo>
                  <a:lnTo>
                    <a:pt x="247" y="9"/>
                  </a:lnTo>
                  <a:lnTo>
                    <a:pt x="255" y="7"/>
                  </a:lnTo>
                  <a:lnTo>
                    <a:pt x="264" y="4"/>
                  </a:lnTo>
                  <a:lnTo>
                    <a:pt x="273" y="4"/>
                  </a:lnTo>
                  <a:lnTo>
                    <a:pt x="282" y="4"/>
                  </a:lnTo>
                  <a:lnTo>
                    <a:pt x="289" y="5"/>
                  </a:lnTo>
                  <a:lnTo>
                    <a:pt x="294" y="7"/>
                  </a:lnTo>
                  <a:lnTo>
                    <a:pt x="300" y="8"/>
                  </a:lnTo>
                  <a:lnTo>
                    <a:pt x="305" y="9"/>
                  </a:lnTo>
                  <a:lnTo>
                    <a:pt x="312" y="11"/>
                  </a:lnTo>
                  <a:lnTo>
                    <a:pt x="319" y="11"/>
                  </a:lnTo>
                  <a:lnTo>
                    <a:pt x="325" y="10"/>
                  </a:lnTo>
                  <a:lnTo>
                    <a:pt x="331" y="9"/>
                  </a:lnTo>
                  <a:lnTo>
                    <a:pt x="336" y="7"/>
                  </a:lnTo>
                  <a:lnTo>
                    <a:pt x="342" y="4"/>
                  </a:lnTo>
                  <a:lnTo>
                    <a:pt x="348" y="3"/>
                  </a:lnTo>
                  <a:lnTo>
                    <a:pt x="354" y="2"/>
                  </a:lnTo>
                  <a:lnTo>
                    <a:pt x="360" y="1"/>
                  </a:lnTo>
                  <a:lnTo>
                    <a:pt x="367" y="2"/>
                  </a:lnTo>
                  <a:lnTo>
                    <a:pt x="373" y="2"/>
                  </a:lnTo>
                  <a:lnTo>
                    <a:pt x="378" y="3"/>
                  </a:lnTo>
                  <a:lnTo>
                    <a:pt x="383" y="2"/>
                  </a:lnTo>
                  <a:lnTo>
                    <a:pt x="388" y="2"/>
                  </a:lnTo>
                  <a:lnTo>
                    <a:pt x="393" y="1"/>
                  </a:lnTo>
                  <a:lnTo>
                    <a:pt x="399" y="0"/>
                  </a:lnTo>
                  <a:lnTo>
                    <a:pt x="407" y="2"/>
                  </a:lnTo>
                  <a:lnTo>
                    <a:pt x="417" y="4"/>
                  </a:lnTo>
                  <a:lnTo>
                    <a:pt x="433" y="8"/>
                  </a:lnTo>
                  <a:lnTo>
                    <a:pt x="439" y="11"/>
                  </a:lnTo>
                  <a:lnTo>
                    <a:pt x="443" y="16"/>
                  </a:lnTo>
                  <a:lnTo>
                    <a:pt x="446" y="18"/>
                  </a:lnTo>
                  <a:lnTo>
                    <a:pt x="449" y="19"/>
                  </a:lnTo>
                  <a:lnTo>
                    <a:pt x="453" y="17"/>
                  </a:lnTo>
                  <a:lnTo>
                    <a:pt x="457" y="17"/>
                  </a:lnTo>
                  <a:lnTo>
                    <a:pt x="462" y="15"/>
                  </a:lnTo>
                  <a:lnTo>
                    <a:pt x="467" y="15"/>
                  </a:lnTo>
                  <a:lnTo>
                    <a:pt x="474" y="16"/>
                  </a:lnTo>
                  <a:lnTo>
                    <a:pt x="482" y="18"/>
                  </a:lnTo>
                  <a:lnTo>
                    <a:pt x="492" y="22"/>
                  </a:lnTo>
                  <a:lnTo>
                    <a:pt x="501" y="28"/>
                  </a:lnTo>
                  <a:lnTo>
                    <a:pt x="509" y="33"/>
                  </a:lnTo>
                  <a:lnTo>
                    <a:pt x="516" y="40"/>
                  </a:lnTo>
                  <a:lnTo>
                    <a:pt x="520" y="44"/>
                  </a:lnTo>
                  <a:lnTo>
                    <a:pt x="524" y="48"/>
                  </a:lnTo>
                  <a:lnTo>
                    <a:pt x="525" y="51"/>
                  </a:lnTo>
                  <a:lnTo>
                    <a:pt x="527" y="53"/>
                  </a:lnTo>
                  <a:lnTo>
                    <a:pt x="527" y="54"/>
                  </a:lnTo>
                  <a:lnTo>
                    <a:pt x="528" y="54"/>
                  </a:lnTo>
                  <a:lnTo>
                    <a:pt x="531" y="54"/>
                  </a:lnTo>
                  <a:lnTo>
                    <a:pt x="536" y="55"/>
                  </a:lnTo>
                  <a:lnTo>
                    <a:pt x="541" y="56"/>
                  </a:lnTo>
                  <a:lnTo>
                    <a:pt x="546" y="58"/>
                  </a:lnTo>
                  <a:lnTo>
                    <a:pt x="552" y="60"/>
                  </a:lnTo>
                  <a:lnTo>
                    <a:pt x="556" y="63"/>
                  </a:lnTo>
                  <a:lnTo>
                    <a:pt x="560" y="66"/>
                  </a:lnTo>
                  <a:lnTo>
                    <a:pt x="565" y="70"/>
                  </a:lnTo>
                  <a:lnTo>
                    <a:pt x="570" y="73"/>
                  </a:lnTo>
                  <a:lnTo>
                    <a:pt x="575" y="77"/>
                  </a:lnTo>
                  <a:lnTo>
                    <a:pt x="580" y="81"/>
                  </a:lnTo>
                  <a:lnTo>
                    <a:pt x="584" y="85"/>
                  </a:lnTo>
                  <a:lnTo>
                    <a:pt x="589" y="89"/>
                  </a:lnTo>
                  <a:lnTo>
                    <a:pt x="594" y="95"/>
                  </a:lnTo>
                  <a:lnTo>
                    <a:pt x="595" y="102"/>
                  </a:lnTo>
                  <a:lnTo>
                    <a:pt x="598" y="107"/>
                  </a:lnTo>
                  <a:lnTo>
                    <a:pt x="603" y="113"/>
                  </a:lnTo>
                  <a:lnTo>
                    <a:pt x="605" y="119"/>
                  </a:lnTo>
                  <a:lnTo>
                    <a:pt x="605" y="130"/>
                  </a:lnTo>
                  <a:lnTo>
                    <a:pt x="608" y="130"/>
                  </a:lnTo>
                  <a:lnTo>
                    <a:pt x="614" y="134"/>
                  </a:lnTo>
                  <a:lnTo>
                    <a:pt x="621" y="142"/>
                  </a:lnTo>
                  <a:lnTo>
                    <a:pt x="627" y="152"/>
                  </a:lnTo>
                  <a:lnTo>
                    <a:pt x="630" y="171"/>
                  </a:lnTo>
                  <a:lnTo>
                    <a:pt x="631" y="185"/>
                  </a:lnTo>
                  <a:lnTo>
                    <a:pt x="633" y="190"/>
                  </a:lnTo>
                  <a:lnTo>
                    <a:pt x="636" y="196"/>
                  </a:lnTo>
                  <a:lnTo>
                    <a:pt x="641" y="205"/>
                  </a:lnTo>
                  <a:lnTo>
                    <a:pt x="642" y="222"/>
                  </a:lnTo>
                  <a:lnTo>
                    <a:pt x="638" y="240"/>
                  </a:lnTo>
                  <a:lnTo>
                    <a:pt x="634" y="254"/>
                  </a:lnTo>
                  <a:lnTo>
                    <a:pt x="629" y="262"/>
                  </a:lnTo>
                  <a:lnTo>
                    <a:pt x="621" y="265"/>
                  </a:lnTo>
                  <a:lnTo>
                    <a:pt x="621" y="271"/>
                  </a:lnTo>
                  <a:lnTo>
                    <a:pt x="620" y="277"/>
                  </a:lnTo>
                  <a:lnTo>
                    <a:pt x="617" y="283"/>
                  </a:lnTo>
                  <a:lnTo>
                    <a:pt x="612" y="287"/>
                  </a:lnTo>
                  <a:lnTo>
                    <a:pt x="606" y="290"/>
                  </a:lnTo>
                  <a:lnTo>
                    <a:pt x="599" y="295"/>
                  </a:lnTo>
                  <a:lnTo>
                    <a:pt x="592" y="297"/>
                  </a:lnTo>
                  <a:lnTo>
                    <a:pt x="586" y="299"/>
                  </a:lnTo>
                  <a:lnTo>
                    <a:pt x="580" y="302"/>
                  </a:lnTo>
                  <a:lnTo>
                    <a:pt x="576" y="304"/>
                  </a:lnTo>
                  <a:lnTo>
                    <a:pt x="571" y="305"/>
                  </a:lnTo>
                  <a:lnTo>
                    <a:pt x="567" y="307"/>
                  </a:lnTo>
                  <a:lnTo>
                    <a:pt x="561" y="311"/>
                  </a:lnTo>
                  <a:lnTo>
                    <a:pt x="556" y="312"/>
                  </a:lnTo>
                  <a:lnTo>
                    <a:pt x="549" y="313"/>
                  </a:lnTo>
                  <a:lnTo>
                    <a:pt x="542" y="315"/>
                  </a:lnTo>
                  <a:lnTo>
                    <a:pt x="534" y="315"/>
                  </a:lnTo>
                  <a:lnTo>
                    <a:pt x="528" y="315"/>
                  </a:lnTo>
                  <a:lnTo>
                    <a:pt x="521" y="317"/>
                  </a:lnTo>
                  <a:lnTo>
                    <a:pt x="515" y="317"/>
                  </a:lnTo>
                  <a:lnTo>
                    <a:pt x="510" y="318"/>
                  </a:lnTo>
                  <a:lnTo>
                    <a:pt x="505" y="320"/>
                  </a:lnTo>
                  <a:lnTo>
                    <a:pt x="498" y="322"/>
                  </a:lnTo>
                  <a:lnTo>
                    <a:pt x="493" y="323"/>
                  </a:lnTo>
                  <a:lnTo>
                    <a:pt x="486" y="325"/>
                  </a:lnTo>
                  <a:lnTo>
                    <a:pt x="480" y="327"/>
                  </a:lnTo>
                  <a:lnTo>
                    <a:pt x="474" y="327"/>
                  </a:lnTo>
                  <a:lnTo>
                    <a:pt x="467" y="328"/>
                  </a:lnTo>
                  <a:lnTo>
                    <a:pt x="460" y="326"/>
                  </a:lnTo>
                  <a:lnTo>
                    <a:pt x="455" y="323"/>
                  </a:lnTo>
                  <a:lnTo>
                    <a:pt x="451" y="320"/>
                  </a:lnTo>
                  <a:lnTo>
                    <a:pt x="447" y="316"/>
                  </a:lnTo>
                  <a:lnTo>
                    <a:pt x="436" y="314"/>
                  </a:lnTo>
                  <a:lnTo>
                    <a:pt x="427" y="310"/>
                  </a:lnTo>
                  <a:lnTo>
                    <a:pt x="421" y="300"/>
                  </a:lnTo>
                  <a:lnTo>
                    <a:pt x="416" y="291"/>
                  </a:lnTo>
                  <a:lnTo>
                    <a:pt x="410" y="287"/>
                  </a:lnTo>
                  <a:lnTo>
                    <a:pt x="408" y="282"/>
                  </a:lnTo>
                  <a:lnTo>
                    <a:pt x="408" y="275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4" y="270"/>
                  </a:lnTo>
                  <a:lnTo>
                    <a:pt x="398" y="267"/>
                  </a:lnTo>
                  <a:lnTo>
                    <a:pt x="391" y="262"/>
                  </a:lnTo>
                  <a:lnTo>
                    <a:pt x="387" y="256"/>
                  </a:lnTo>
                  <a:lnTo>
                    <a:pt x="389" y="251"/>
                  </a:lnTo>
                  <a:lnTo>
                    <a:pt x="393" y="245"/>
                  </a:lnTo>
                  <a:lnTo>
                    <a:pt x="393" y="237"/>
                  </a:lnTo>
                  <a:lnTo>
                    <a:pt x="390" y="232"/>
                  </a:lnTo>
                  <a:lnTo>
                    <a:pt x="386" y="227"/>
                  </a:lnTo>
                  <a:lnTo>
                    <a:pt x="378" y="223"/>
                  </a:lnTo>
                  <a:lnTo>
                    <a:pt x="370" y="218"/>
                  </a:lnTo>
                  <a:lnTo>
                    <a:pt x="360" y="215"/>
                  </a:lnTo>
                  <a:lnTo>
                    <a:pt x="349" y="210"/>
                  </a:lnTo>
                  <a:lnTo>
                    <a:pt x="336" y="210"/>
                  </a:lnTo>
                  <a:lnTo>
                    <a:pt x="323" y="212"/>
                  </a:lnTo>
                  <a:lnTo>
                    <a:pt x="310" y="213"/>
                  </a:lnTo>
                  <a:lnTo>
                    <a:pt x="299" y="217"/>
                  </a:lnTo>
                  <a:lnTo>
                    <a:pt x="291" y="220"/>
                  </a:lnTo>
                  <a:lnTo>
                    <a:pt x="285" y="225"/>
                  </a:lnTo>
                  <a:lnTo>
                    <a:pt x="280" y="228"/>
                  </a:lnTo>
                  <a:lnTo>
                    <a:pt x="277" y="230"/>
                  </a:lnTo>
                  <a:lnTo>
                    <a:pt x="275" y="232"/>
                  </a:lnTo>
                  <a:lnTo>
                    <a:pt x="274" y="248"/>
                  </a:lnTo>
                  <a:lnTo>
                    <a:pt x="269" y="260"/>
                  </a:lnTo>
                  <a:lnTo>
                    <a:pt x="262" y="266"/>
                  </a:lnTo>
                  <a:lnTo>
                    <a:pt x="254" y="268"/>
                  </a:lnTo>
                  <a:lnTo>
                    <a:pt x="254" y="270"/>
                  </a:lnTo>
                  <a:lnTo>
                    <a:pt x="250" y="277"/>
                  </a:lnTo>
                  <a:lnTo>
                    <a:pt x="244" y="282"/>
                  </a:lnTo>
                  <a:lnTo>
                    <a:pt x="229" y="286"/>
                  </a:lnTo>
                  <a:lnTo>
                    <a:pt x="229" y="285"/>
                  </a:lnTo>
                  <a:lnTo>
                    <a:pt x="226" y="281"/>
                  </a:lnTo>
                  <a:lnTo>
                    <a:pt x="221" y="278"/>
                  </a:lnTo>
                  <a:lnTo>
                    <a:pt x="214" y="280"/>
                  </a:lnTo>
                  <a:lnTo>
                    <a:pt x="211" y="279"/>
                  </a:lnTo>
                  <a:lnTo>
                    <a:pt x="205" y="278"/>
                  </a:lnTo>
                  <a:lnTo>
                    <a:pt x="197" y="280"/>
                  </a:lnTo>
                  <a:lnTo>
                    <a:pt x="193" y="289"/>
                  </a:lnTo>
                  <a:lnTo>
                    <a:pt x="191" y="289"/>
                  </a:lnTo>
                  <a:lnTo>
                    <a:pt x="189" y="289"/>
                  </a:lnTo>
                  <a:lnTo>
                    <a:pt x="186" y="290"/>
                  </a:lnTo>
                  <a:lnTo>
                    <a:pt x="185" y="293"/>
                  </a:lnTo>
                  <a:lnTo>
                    <a:pt x="183" y="293"/>
                  </a:lnTo>
                  <a:lnTo>
                    <a:pt x="181" y="294"/>
                  </a:lnTo>
                  <a:lnTo>
                    <a:pt x="178" y="297"/>
                  </a:lnTo>
                  <a:lnTo>
                    <a:pt x="177" y="301"/>
                  </a:lnTo>
                  <a:lnTo>
                    <a:pt x="175" y="303"/>
                  </a:lnTo>
                  <a:lnTo>
                    <a:pt x="172" y="306"/>
                  </a:lnTo>
                  <a:lnTo>
                    <a:pt x="168" y="310"/>
                  </a:lnTo>
                  <a:lnTo>
                    <a:pt x="166" y="314"/>
                  </a:lnTo>
                  <a:lnTo>
                    <a:pt x="152" y="329"/>
                  </a:lnTo>
                  <a:lnTo>
                    <a:pt x="149" y="331"/>
                  </a:lnTo>
                  <a:lnTo>
                    <a:pt x="141" y="339"/>
                  </a:lnTo>
                  <a:lnTo>
                    <a:pt x="130" y="347"/>
                  </a:lnTo>
                  <a:lnTo>
                    <a:pt x="116" y="359"/>
                  </a:lnTo>
                  <a:lnTo>
                    <a:pt x="102" y="371"/>
                  </a:lnTo>
                  <a:lnTo>
                    <a:pt x="86" y="381"/>
                  </a:lnTo>
                  <a:lnTo>
                    <a:pt x="72" y="389"/>
                  </a:lnTo>
                  <a:lnTo>
                    <a:pt x="62" y="393"/>
                  </a:lnTo>
                  <a:lnTo>
                    <a:pt x="53" y="394"/>
                  </a:lnTo>
                  <a:lnTo>
                    <a:pt x="45" y="393"/>
                  </a:lnTo>
                  <a:lnTo>
                    <a:pt x="40" y="390"/>
                  </a:lnTo>
                  <a:lnTo>
                    <a:pt x="35" y="386"/>
                  </a:lnTo>
                  <a:lnTo>
                    <a:pt x="33" y="383"/>
                  </a:lnTo>
                  <a:lnTo>
                    <a:pt x="32" y="378"/>
                  </a:lnTo>
                  <a:lnTo>
                    <a:pt x="32" y="374"/>
                  </a:lnTo>
                  <a:lnTo>
                    <a:pt x="34" y="370"/>
                  </a:lnTo>
                  <a:lnTo>
                    <a:pt x="26" y="371"/>
                  </a:lnTo>
                  <a:lnTo>
                    <a:pt x="16" y="366"/>
                  </a:lnTo>
                  <a:lnTo>
                    <a:pt x="9" y="359"/>
                  </a:lnTo>
                  <a:lnTo>
                    <a:pt x="8" y="352"/>
                  </a:lnTo>
                  <a:lnTo>
                    <a:pt x="3" y="343"/>
                  </a:lnTo>
                  <a:lnTo>
                    <a:pt x="0" y="324"/>
                  </a:lnTo>
                  <a:lnTo>
                    <a:pt x="0" y="304"/>
                  </a:lnTo>
                  <a:lnTo>
                    <a:pt x="6" y="290"/>
                  </a:lnTo>
                  <a:lnTo>
                    <a:pt x="6" y="284"/>
                  </a:lnTo>
                  <a:lnTo>
                    <a:pt x="7" y="267"/>
                  </a:lnTo>
                  <a:lnTo>
                    <a:pt x="12" y="246"/>
                  </a:lnTo>
                  <a:lnTo>
                    <a:pt x="23" y="225"/>
                  </a:lnTo>
                  <a:lnTo>
                    <a:pt x="23" y="219"/>
                  </a:lnTo>
                  <a:lnTo>
                    <a:pt x="26" y="213"/>
                  </a:lnTo>
                  <a:lnTo>
                    <a:pt x="31" y="208"/>
                  </a:lnTo>
                  <a:lnTo>
                    <a:pt x="36" y="199"/>
                  </a:lnTo>
                  <a:lnTo>
                    <a:pt x="37" y="194"/>
                  </a:lnTo>
                  <a:lnTo>
                    <a:pt x="40" y="188"/>
                  </a:lnTo>
                  <a:lnTo>
                    <a:pt x="43" y="181"/>
                  </a:lnTo>
                  <a:lnTo>
                    <a:pt x="47" y="175"/>
                  </a:lnTo>
                  <a:lnTo>
                    <a:pt x="52" y="167"/>
                  </a:lnTo>
                  <a:lnTo>
                    <a:pt x="58" y="161"/>
                  </a:lnTo>
                  <a:lnTo>
                    <a:pt x="66" y="158"/>
                  </a:lnTo>
                  <a:lnTo>
                    <a:pt x="73" y="156"/>
                  </a:lnTo>
                  <a:lnTo>
                    <a:pt x="73" y="151"/>
                  </a:lnTo>
                  <a:lnTo>
                    <a:pt x="74" y="145"/>
                  </a:lnTo>
                  <a:lnTo>
                    <a:pt x="77" y="138"/>
                  </a:lnTo>
                  <a:lnTo>
                    <a:pt x="80" y="132"/>
                  </a:lnTo>
                  <a:lnTo>
                    <a:pt x="84" y="125"/>
                  </a:lnTo>
                  <a:lnTo>
                    <a:pt x="88" y="119"/>
                  </a:lnTo>
                  <a:lnTo>
                    <a:pt x="92" y="113"/>
                  </a:lnTo>
                  <a:lnTo>
                    <a:pt x="96" y="111"/>
                  </a:lnTo>
                  <a:lnTo>
                    <a:pt x="100" y="109"/>
                  </a:lnTo>
                  <a:lnTo>
                    <a:pt x="102" y="103"/>
                  </a:lnTo>
                  <a:lnTo>
                    <a:pt x="103" y="98"/>
                  </a:lnTo>
                  <a:lnTo>
                    <a:pt x="105" y="93"/>
                  </a:lnTo>
                  <a:lnTo>
                    <a:pt x="109" y="87"/>
                  </a:lnTo>
                  <a:lnTo>
                    <a:pt x="115" y="81"/>
                  </a:lnTo>
                  <a:lnTo>
                    <a:pt x="122" y="76"/>
                  </a:lnTo>
                  <a:lnTo>
                    <a:pt x="133" y="72"/>
                  </a:lnTo>
                  <a:lnTo>
                    <a:pt x="134" y="71"/>
                  </a:lnTo>
                  <a:lnTo>
                    <a:pt x="136" y="68"/>
                  </a:lnTo>
                  <a:lnTo>
                    <a:pt x="139" y="65"/>
                  </a:lnTo>
                  <a:lnTo>
                    <a:pt x="143" y="61"/>
                  </a:lnTo>
                  <a:lnTo>
                    <a:pt x="150" y="56"/>
                  </a:lnTo>
                  <a:lnTo>
                    <a:pt x="155" y="52"/>
                  </a:lnTo>
                  <a:lnTo>
                    <a:pt x="164" y="50"/>
                  </a:lnTo>
                  <a:lnTo>
                    <a:pt x="175" y="47"/>
                  </a:lnTo>
                  <a:lnTo>
                    <a:pt x="175" y="46"/>
                  </a:lnTo>
                  <a:lnTo>
                    <a:pt x="177" y="45"/>
                  </a:lnTo>
                  <a:lnTo>
                    <a:pt x="179" y="42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8" y="32"/>
                  </a:lnTo>
                  <a:lnTo>
                    <a:pt x="207" y="30"/>
                  </a:lnTo>
                  <a:lnTo>
                    <a:pt x="219" y="2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54" name="Freeform 18"/>
            <p:cNvSpPr>
              <a:spLocks noChangeAspect="1"/>
            </p:cNvSpPr>
            <p:nvPr/>
          </p:nvSpPr>
          <p:spPr bwMode="auto">
            <a:xfrm>
              <a:off x="3599" y="2266"/>
              <a:ext cx="148" cy="75"/>
            </a:xfrm>
            <a:custGeom>
              <a:avLst/>
              <a:gdLst>
                <a:gd name="T0" fmla="*/ 0 w 148"/>
                <a:gd name="T1" fmla="*/ 25 h 75"/>
                <a:gd name="T2" fmla="*/ 1 w 148"/>
                <a:gd name="T3" fmla="*/ 25 h 75"/>
                <a:gd name="T4" fmla="*/ 3 w 148"/>
                <a:gd name="T5" fmla="*/ 23 h 75"/>
                <a:gd name="T6" fmla="*/ 9 w 148"/>
                <a:gd name="T7" fmla="*/ 21 h 75"/>
                <a:gd name="T8" fmla="*/ 15 w 148"/>
                <a:gd name="T9" fmla="*/ 18 h 75"/>
                <a:gd name="T10" fmla="*/ 22 w 148"/>
                <a:gd name="T11" fmla="*/ 15 h 75"/>
                <a:gd name="T12" fmla="*/ 32 w 148"/>
                <a:gd name="T13" fmla="*/ 12 h 75"/>
                <a:gd name="T14" fmla="*/ 42 w 148"/>
                <a:gd name="T15" fmla="*/ 10 h 75"/>
                <a:gd name="T16" fmla="*/ 53 w 148"/>
                <a:gd name="T17" fmla="*/ 6 h 75"/>
                <a:gd name="T18" fmla="*/ 64 w 148"/>
                <a:gd name="T19" fmla="*/ 4 h 75"/>
                <a:gd name="T20" fmla="*/ 76 w 148"/>
                <a:gd name="T21" fmla="*/ 2 h 75"/>
                <a:gd name="T22" fmla="*/ 87 w 148"/>
                <a:gd name="T23" fmla="*/ 0 h 75"/>
                <a:gd name="T24" fmla="*/ 100 w 148"/>
                <a:gd name="T25" fmla="*/ 1 h 75"/>
                <a:gd name="T26" fmla="*/ 110 w 148"/>
                <a:gd name="T27" fmla="*/ 1 h 75"/>
                <a:gd name="T28" fmla="*/ 121 w 148"/>
                <a:gd name="T29" fmla="*/ 3 h 75"/>
                <a:gd name="T30" fmla="*/ 133 w 148"/>
                <a:gd name="T31" fmla="*/ 5 h 75"/>
                <a:gd name="T32" fmla="*/ 140 w 148"/>
                <a:gd name="T33" fmla="*/ 11 h 75"/>
                <a:gd name="T34" fmla="*/ 146 w 148"/>
                <a:gd name="T35" fmla="*/ 16 h 75"/>
                <a:gd name="T36" fmla="*/ 147 w 148"/>
                <a:gd name="T37" fmla="*/ 25 h 75"/>
                <a:gd name="T38" fmla="*/ 142 w 148"/>
                <a:gd name="T39" fmla="*/ 33 h 75"/>
                <a:gd name="T40" fmla="*/ 135 w 148"/>
                <a:gd name="T41" fmla="*/ 41 h 75"/>
                <a:gd name="T42" fmla="*/ 126 w 148"/>
                <a:gd name="T43" fmla="*/ 50 h 75"/>
                <a:gd name="T44" fmla="*/ 118 w 148"/>
                <a:gd name="T45" fmla="*/ 58 h 75"/>
                <a:gd name="T46" fmla="*/ 113 w 148"/>
                <a:gd name="T47" fmla="*/ 67 h 75"/>
                <a:gd name="T48" fmla="*/ 110 w 148"/>
                <a:gd name="T49" fmla="*/ 74 h 75"/>
                <a:gd name="T50" fmla="*/ 110 w 148"/>
                <a:gd name="T51" fmla="*/ 72 h 75"/>
                <a:gd name="T52" fmla="*/ 110 w 148"/>
                <a:gd name="T53" fmla="*/ 69 h 75"/>
                <a:gd name="T54" fmla="*/ 107 w 148"/>
                <a:gd name="T55" fmla="*/ 68 h 75"/>
                <a:gd name="T56" fmla="*/ 100 w 148"/>
                <a:gd name="T57" fmla="*/ 67 h 75"/>
                <a:gd name="T58" fmla="*/ 104 w 148"/>
                <a:gd name="T59" fmla="*/ 61 h 75"/>
                <a:gd name="T60" fmla="*/ 105 w 148"/>
                <a:gd name="T61" fmla="*/ 54 h 75"/>
                <a:gd name="T62" fmla="*/ 101 w 148"/>
                <a:gd name="T63" fmla="*/ 44 h 75"/>
                <a:gd name="T64" fmla="*/ 92 w 148"/>
                <a:gd name="T65" fmla="*/ 35 h 75"/>
                <a:gd name="T66" fmla="*/ 79 w 148"/>
                <a:gd name="T67" fmla="*/ 29 h 75"/>
                <a:gd name="T68" fmla="*/ 59 w 148"/>
                <a:gd name="T69" fmla="*/ 24 h 75"/>
                <a:gd name="T70" fmla="*/ 32 w 148"/>
                <a:gd name="T71" fmla="*/ 22 h 75"/>
                <a:gd name="T72" fmla="*/ 0 w 148"/>
                <a:gd name="T73" fmla="*/ 2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8" h="75">
                  <a:moveTo>
                    <a:pt x="0" y="25"/>
                  </a:moveTo>
                  <a:lnTo>
                    <a:pt x="1" y="25"/>
                  </a:lnTo>
                  <a:lnTo>
                    <a:pt x="3" y="23"/>
                  </a:lnTo>
                  <a:lnTo>
                    <a:pt x="9" y="21"/>
                  </a:lnTo>
                  <a:lnTo>
                    <a:pt x="15" y="18"/>
                  </a:lnTo>
                  <a:lnTo>
                    <a:pt x="22" y="15"/>
                  </a:lnTo>
                  <a:lnTo>
                    <a:pt x="32" y="12"/>
                  </a:lnTo>
                  <a:lnTo>
                    <a:pt x="42" y="10"/>
                  </a:lnTo>
                  <a:lnTo>
                    <a:pt x="53" y="6"/>
                  </a:lnTo>
                  <a:lnTo>
                    <a:pt x="64" y="4"/>
                  </a:lnTo>
                  <a:lnTo>
                    <a:pt x="76" y="2"/>
                  </a:lnTo>
                  <a:lnTo>
                    <a:pt x="87" y="0"/>
                  </a:lnTo>
                  <a:lnTo>
                    <a:pt x="100" y="1"/>
                  </a:lnTo>
                  <a:lnTo>
                    <a:pt x="110" y="1"/>
                  </a:lnTo>
                  <a:lnTo>
                    <a:pt x="121" y="3"/>
                  </a:lnTo>
                  <a:lnTo>
                    <a:pt x="133" y="5"/>
                  </a:lnTo>
                  <a:lnTo>
                    <a:pt x="140" y="11"/>
                  </a:lnTo>
                  <a:lnTo>
                    <a:pt x="146" y="16"/>
                  </a:lnTo>
                  <a:lnTo>
                    <a:pt x="147" y="25"/>
                  </a:lnTo>
                  <a:lnTo>
                    <a:pt x="142" y="33"/>
                  </a:lnTo>
                  <a:lnTo>
                    <a:pt x="135" y="41"/>
                  </a:lnTo>
                  <a:lnTo>
                    <a:pt x="126" y="50"/>
                  </a:lnTo>
                  <a:lnTo>
                    <a:pt x="118" y="58"/>
                  </a:lnTo>
                  <a:lnTo>
                    <a:pt x="113" y="67"/>
                  </a:lnTo>
                  <a:lnTo>
                    <a:pt x="110" y="74"/>
                  </a:lnTo>
                  <a:lnTo>
                    <a:pt x="110" y="72"/>
                  </a:lnTo>
                  <a:lnTo>
                    <a:pt x="110" y="69"/>
                  </a:lnTo>
                  <a:lnTo>
                    <a:pt x="107" y="68"/>
                  </a:lnTo>
                  <a:lnTo>
                    <a:pt x="100" y="67"/>
                  </a:lnTo>
                  <a:lnTo>
                    <a:pt x="104" y="61"/>
                  </a:lnTo>
                  <a:lnTo>
                    <a:pt x="105" y="54"/>
                  </a:lnTo>
                  <a:lnTo>
                    <a:pt x="101" y="44"/>
                  </a:lnTo>
                  <a:lnTo>
                    <a:pt x="92" y="35"/>
                  </a:lnTo>
                  <a:lnTo>
                    <a:pt x="79" y="29"/>
                  </a:lnTo>
                  <a:lnTo>
                    <a:pt x="59" y="24"/>
                  </a:lnTo>
                  <a:lnTo>
                    <a:pt x="32" y="22"/>
                  </a:lnTo>
                  <a:lnTo>
                    <a:pt x="0" y="25"/>
                  </a:lnTo>
                </a:path>
              </a:pathLst>
            </a:custGeom>
            <a:solidFill>
              <a:srgbClr val="DADAD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55" name="Freeform 19"/>
            <p:cNvSpPr>
              <a:spLocks noChangeAspect="1"/>
            </p:cNvSpPr>
            <p:nvPr/>
          </p:nvSpPr>
          <p:spPr bwMode="auto">
            <a:xfrm>
              <a:off x="3527" y="2232"/>
              <a:ext cx="263" cy="128"/>
            </a:xfrm>
            <a:custGeom>
              <a:avLst/>
              <a:gdLst>
                <a:gd name="T0" fmla="*/ 53 w 263"/>
                <a:gd name="T1" fmla="*/ 74 h 128"/>
                <a:gd name="T2" fmla="*/ 50 w 263"/>
                <a:gd name="T3" fmla="*/ 97 h 128"/>
                <a:gd name="T4" fmla="*/ 46 w 263"/>
                <a:gd name="T5" fmla="*/ 113 h 128"/>
                <a:gd name="T6" fmla="*/ 41 w 263"/>
                <a:gd name="T7" fmla="*/ 120 h 128"/>
                <a:gd name="T8" fmla="*/ 32 w 263"/>
                <a:gd name="T9" fmla="*/ 124 h 128"/>
                <a:gd name="T10" fmla="*/ 21 w 263"/>
                <a:gd name="T11" fmla="*/ 126 h 128"/>
                <a:gd name="T12" fmla="*/ 2 w 263"/>
                <a:gd name="T13" fmla="*/ 116 h 128"/>
                <a:gd name="T14" fmla="*/ 2 w 263"/>
                <a:gd name="T15" fmla="*/ 81 h 128"/>
                <a:gd name="T16" fmla="*/ 8 w 263"/>
                <a:gd name="T17" fmla="*/ 64 h 128"/>
                <a:gd name="T18" fmla="*/ 13 w 263"/>
                <a:gd name="T19" fmla="*/ 57 h 128"/>
                <a:gd name="T20" fmla="*/ 23 w 263"/>
                <a:gd name="T21" fmla="*/ 48 h 128"/>
                <a:gd name="T22" fmla="*/ 34 w 263"/>
                <a:gd name="T23" fmla="*/ 38 h 128"/>
                <a:gd name="T24" fmla="*/ 49 w 263"/>
                <a:gd name="T25" fmla="*/ 27 h 128"/>
                <a:gd name="T26" fmla="*/ 67 w 263"/>
                <a:gd name="T27" fmla="*/ 17 h 128"/>
                <a:gd name="T28" fmla="*/ 88 w 263"/>
                <a:gd name="T29" fmla="*/ 9 h 128"/>
                <a:gd name="T30" fmla="*/ 113 w 263"/>
                <a:gd name="T31" fmla="*/ 3 h 128"/>
                <a:gd name="T32" fmla="*/ 139 w 263"/>
                <a:gd name="T33" fmla="*/ 0 h 128"/>
                <a:gd name="T34" fmla="*/ 165 w 263"/>
                <a:gd name="T35" fmla="*/ 1 h 128"/>
                <a:gd name="T36" fmla="*/ 189 w 263"/>
                <a:gd name="T37" fmla="*/ 5 h 128"/>
                <a:gd name="T38" fmla="*/ 209 w 263"/>
                <a:gd name="T39" fmla="*/ 10 h 128"/>
                <a:gd name="T40" fmla="*/ 229 w 263"/>
                <a:gd name="T41" fmla="*/ 19 h 128"/>
                <a:gd name="T42" fmla="*/ 243 w 263"/>
                <a:gd name="T43" fmla="*/ 28 h 128"/>
                <a:gd name="T44" fmla="*/ 254 w 263"/>
                <a:gd name="T45" fmla="*/ 37 h 128"/>
                <a:gd name="T46" fmla="*/ 259 w 263"/>
                <a:gd name="T47" fmla="*/ 48 h 128"/>
                <a:gd name="T48" fmla="*/ 261 w 263"/>
                <a:gd name="T49" fmla="*/ 62 h 128"/>
                <a:gd name="T50" fmla="*/ 256 w 263"/>
                <a:gd name="T51" fmla="*/ 74 h 128"/>
                <a:gd name="T52" fmla="*/ 244 w 263"/>
                <a:gd name="T53" fmla="*/ 82 h 128"/>
                <a:gd name="T54" fmla="*/ 230 w 263"/>
                <a:gd name="T55" fmla="*/ 88 h 128"/>
                <a:gd name="T56" fmla="*/ 217 w 263"/>
                <a:gd name="T57" fmla="*/ 94 h 128"/>
                <a:gd name="T58" fmla="*/ 204 w 263"/>
                <a:gd name="T59" fmla="*/ 99 h 128"/>
                <a:gd name="T60" fmla="*/ 192 w 263"/>
                <a:gd name="T61" fmla="*/ 109 h 128"/>
                <a:gd name="T62" fmla="*/ 186 w 263"/>
                <a:gd name="T63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3" h="128">
                  <a:moveTo>
                    <a:pt x="66" y="60"/>
                  </a:moveTo>
                  <a:lnTo>
                    <a:pt x="53" y="74"/>
                  </a:lnTo>
                  <a:lnTo>
                    <a:pt x="50" y="86"/>
                  </a:lnTo>
                  <a:lnTo>
                    <a:pt x="50" y="97"/>
                  </a:lnTo>
                  <a:lnTo>
                    <a:pt x="48" y="108"/>
                  </a:lnTo>
                  <a:lnTo>
                    <a:pt x="46" y="113"/>
                  </a:lnTo>
                  <a:lnTo>
                    <a:pt x="43" y="117"/>
                  </a:lnTo>
                  <a:lnTo>
                    <a:pt x="41" y="120"/>
                  </a:lnTo>
                  <a:lnTo>
                    <a:pt x="36" y="123"/>
                  </a:lnTo>
                  <a:lnTo>
                    <a:pt x="32" y="124"/>
                  </a:lnTo>
                  <a:lnTo>
                    <a:pt x="27" y="127"/>
                  </a:lnTo>
                  <a:lnTo>
                    <a:pt x="21" y="126"/>
                  </a:lnTo>
                  <a:lnTo>
                    <a:pt x="14" y="124"/>
                  </a:lnTo>
                  <a:lnTo>
                    <a:pt x="2" y="116"/>
                  </a:lnTo>
                  <a:lnTo>
                    <a:pt x="0" y="99"/>
                  </a:lnTo>
                  <a:lnTo>
                    <a:pt x="2" y="81"/>
                  </a:lnTo>
                  <a:lnTo>
                    <a:pt x="6" y="66"/>
                  </a:lnTo>
                  <a:lnTo>
                    <a:pt x="8" y="64"/>
                  </a:lnTo>
                  <a:lnTo>
                    <a:pt x="10" y="61"/>
                  </a:lnTo>
                  <a:lnTo>
                    <a:pt x="13" y="57"/>
                  </a:lnTo>
                  <a:lnTo>
                    <a:pt x="17" y="53"/>
                  </a:lnTo>
                  <a:lnTo>
                    <a:pt x="23" y="48"/>
                  </a:lnTo>
                  <a:lnTo>
                    <a:pt x="28" y="42"/>
                  </a:lnTo>
                  <a:lnTo>
                    <a:pt x="34" y="38"/>
                  </a:lnTo>
                  <a:lnTo>
                    <a:pt x="41" y="33"/>
                  </a:lnTo>
                  <a:lnTo>
                    <a:pt x="49" y="27"/>
                  </a:lnTo>
                  <a:lnTo>
                    <a:pt x="59" y="22"/>
                  </a:lnTo>
                  <a:lnTo>
                    <a:pt x="67" y="17"/>
                  </a:lnTo>
                  <a:lnTo>
                    <a:pt x="78" y="13"/>
                  </a:lnTo>
                  <a:lnTo>
                    <a:pt x="88" y="9"/>
                  </a:lnTo>
                  <a:lnTo>
                    <a:pt x="100" y="5"/>
                  </a:lnTo>
                  <a:lnTo>
                    <a:pt x="113" y="3"/>
                  </a:lnTo>
                  <a:lnTo>
                    <a:pt x="126" y="1"/>
                  </a:lnTo>
                  <a:lnTo>
                    <a:pt x="139" y="0"/>
                  </a:lnTo>
                  <a:lnTo>
                    <a:pt x="152" y="0"/>
                  </a:lnTo>
                  <a:lnTo>
                    <a:pt x="165" y="1"/>
                  </a:lnTo>
                  <a:lnTo>
                    <a:pt x="178" y="2"/>
                  </a:lnTo>
                  <a:lnTo>
                    <a:pt x="189" y="5"/>
                  </a:lnTo>
                  <a:lnTo>
                    <a:pt x="200" y="7"/>
                  </a:lnTo>
                  <a:lnTo>
                    <a:pt x="209" y="10"/>
                  </a:lnTo>
                  <a:lnTo>
                    <a:pt x="220" y="14"/>
                  </a:lnTo>
                  <a:lnTo>
                    <a:pt x="229" y="19"/>
                  </a:lnTo>
                  <a:lnTo>
                    <a:pt x="237" y="23"/>
                  </a:lnTo>
                  <a:lnTo>
                    <a:pt x="243" y="28"/>
                  </a:lnTo>
                  <a:lnTo>
                    <a:pt x="250" y="34"/>
                  </a:lnTo>
                  <a:lnTo>
                    <a:pt x="254" y="37"/>
                  </a:lnTo>
                  <a:lnTo>
                    <a:pt x="258" y="42"/>
                  </a:lnTo>
                  <a:lnTo>
                    <a:pt x="259" y="48"/>
                  </a:lnTo>
                  <a:lnTo>
                    <a:pt x="262" y="53"/>
                  </a:lnTo>
                  <a:lnTo>
                    <a:pt x="261" y="62"/>
                  </a:lnTo>
                  <a:lnTo>
                    <a:pt x="259" y="69"/>
                  </a:lnTo>
                  <a:lnTo>
                    <a:pt x="256" y="74"/>
                  </a:lnTo>
                  <a:lnTo>
                    <a:pt x="250" y="80"/>
                  </a:lnTo>
                  <a:lnTo>
                    <a:pt x="244" y="82"/>
                  </a:lnTo>
                  <a:lnTo>
                    <a:pt x="237" y="84"/>
                  </a:lnTo>
                  <a:lnTo>
                    <a:pt x="230" y="88"/>
                  </a:lnTo>
                  <a:lnTo>
                    <a:pt x="224" y="89"/>
                  </a:lnTo>
                  <a:lnTo>
                    <a:pt x="217" y="94"/>
                  </a:lnTo>
                  <a:lnTo>
                    <a:pt x="211" y="96"/>
                  </a:lnTo>
                  <a:lnTo>
                    <a:pt x="204" y="99"/>
                  </a:lnTo>
                  <a:lnTo>
                    <a:pt x="198" y="105"/>
                  </a:lnTo>
                  <a:lnTo>
                    <a:pt x="192" y="109"/>
                  </a:lnTo>
                  <a:lnTo>
                    <a:pt x="189" y="114"/>
                  </a:lnTo>
                  <a:lnTo>
                    <a:pt x="186" y="120"/>
                  </a:lnTo>
                  <a:lnTo>
                    <a:pt x="184" y="12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56" name="Freeform 20"/>
            <p:cNvSpPr>
              <a:spLocks noChangeAspect="1"/>
            </p:cNvSpPr>
            <p:nvPr/>
          </p:nvSpPr>
          <p:spPr bwMode="auto">
            <a:xfrm>
              <a:off x="3527" y="2232"/>
              <a:ext cx="263" cy="128"/>
            </a:xfrm>
            <a:custGeom>
              <a:avLst/>
              <a:gdLst>
                <a:gd name="T0" fmla="*/ 53 w 263"/>
                <a:gd name="T1" fmla="*/ 74 h 128"/>
                <a:gd name="T2" fmla="*/ 50 w 263"/>
                <a:gd name="T3" fmla="*/ 97 h 128"/>
                <a:gd name="T4" fmla="*/ 46 w 263"/>
                <a:gd name="T5" fmla="*/ 113 h 128"/>
                <a:gd name="T6" fmla="*/ 41 w 263"/>
                <a:gd name="T7" fmla="*/ 120 h 128"/>
                <a:gd name="T8" fmla="*/ 32 w 263"/>
                <a:gd name="T9" fmla="*/ 124 h 128"/>
                <a:gd name="T10" fmla="*/ 21 w 263"/>
                <a:gd name="T11" fmla="*/ 126 h 128"/>
                <a:gd name="T12" fmla="*/ 2 w 263"/>
                <a:gd name="T13" fmla="*/ 116 h 128"/>
                <a:gd name="T14" fmla="*/ 2 w 263"/>
                <a:gd name="T15" fmla="*/ 81 h 128"/>
                <a:gd name="T16" fmla="*/ 8 w 263"/>
                <a:gd name="T17" fmla="*/ 64 h 128"/>
                <a:gd name="T18" fmla="*/ 13 w 263"/>
                <a:gd name="T19" fmla="*/ 57 h 128"/>
                <a:gd name="T20" fmla="*/ 23 w 263"/>
                <a:gd name="T21" fmla="*/ 48 h 128"/>
                <a:gd name="T22" fmla="*/ 34 w 263"/>
                <a:gd name="T23" fmla="*/ 38 h 128"/>
                <a:gd name="T24" fmla="*/ 49 w 263"/>
                <a:gd name="T25" fmla="*/ 27 h 128"/>
                <a:gd name="T26" fmla="*/ 67 w 263"/>
                <a:gd name="T27" fmla="*/ 17 h 128"/>
                <a:gd name="T28" fmla="*/ 88 w 263"/>
                <a:gd name="T29" fmla="*/ 9 h 128"/>
                <a:gd name="T30" fmla="*/ 113 w 263"/>
                <a:gd name="T31" fmla="*/ 3 h 128"/>
                <a:gd name="T32" fmla="*/ 139 w 263"/>
                <a:gd name="T33" fmla="*/ 0 h 128"/>
                <a:gd name="T34" fmla="*/ 165 w 263"/>
                <a:gd name="T35" fmla="*/ 1 h 128"/>
                <a:gd name="T36" fmla="*/ 189 w 263"/>
                <a:gd name="T37" fmla="*/ 5 h 128"/>
                <a:gd name="T38" fmla="*/ 209 w 263"/>
                <a:gd name="T39" fmla="*/ 10 h 128"/>
                <a:gd name="T40" fmla="*/ 229 w 263"/>
                <a:gd name="T41" fmla="*/ 19 h 128"/>
                <a:gd name="T42" fmla="*/ 243 w 263"/>
                <a:gd name="T43" fmla="*/ 28 h 128"/>
                <a:gd name="T44" fmla="*/ 254 w 263"/>
                <a:gd name="T45" fmla="*/ 37 h 128"/>
                <a:gd name="T46" fmla="*/ 259 w 263"/>
                <a:gd name="T47" fmla="*/ 48 h 128"/>
                <a:gd name="T48" fmla="*/ 261 w 263"/>
                <a:gd name="T49" fmla="*/ 62 h 128"/>
                <a:gd name="T50" fmla="*/ 256 w 263"/>
                <a:gd name="T51" fmla="*/ 74 h 128"/>
                <a:gd name="T52" fmla="*/ 244 w 263"/>
                <a:gd name="T53" fmla="*/ 82 h 128"/>
                <a:gd name="T54" fmla="*/ 230 w 263"/>
                <a:gd name="T55" fmla="*/ 88 h 128"/>
                <a:gd name="T56" fmla="*/ 217 w 263"/>
                <a:gd name="T57" fmla="*/ 94 h 128"/>
                <a:gd name="T58" fmla="*/ 204 w 263"/>
                <a:gd name="T59" fmla="*/ 99 h 128"/>
                <a:gd name="T60" fmla="*/ 192 w 263"/>
                <a:gd name="T61" fmla="*/ 109 h 128"/>
                <a:gd name="T62" fmla="*/ 186 w 263"/>
                <a:gd name="T63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3" h="128">
                  <a:moveTo>
                    <a:pt x="66" y="60"/>
                  </a:moveTo>
                  <a:lnTo>
                    <a:pt x="53" y="74"/>
                  </a:lnTo>
                  <a:lnTo>
                    <a:pt x="50" y="86"/>
                  </a:lnTo>
                  <a:lnTo>
                    <a:pt x="50" y="97"/>
                  </a:lnTo>
                  <a:lnTo>
                    <a:pt x="48" y="108"/>
                  </a:lnTo>
                  <a:lnTo>
                    <a:pt x="46" y="113"/>
                  </a:lnTo>
                  <a:lnTo>
                    <a:pt x="43" y="117"/>
                  </a:lnTo>
                  <a:lnTo>
                    <a:pt x="41" y="120"/>
                  </a:lnTo>
                  <a:lnTo>
                    <a:pt x="36" y="123"/>
                  </a:lnTo>
                  <a:lnTo>
                    <a:pt x="32" y="124"/>
                  </a:lnTo>
                  <a:lnTo>
                    <a:pt x="27" y="127"/>
                  </a:lnTo>
                  <a:lnTo>
                    <a:pt x="21" y="126"/>
                  </a:lnTo>
                  <a:lnTo>
                    <a:pt x="14" y="124"/>
                  </a:lnTo>
                  <a:lnTo>
                    <a:pt x="2" y="116"/>
                  </a:lnTo>
                  <a:lnTo>
                    <a:pt x="0" y="99"/>
                  </a:lnTo>
                  <a:lnTo>
                    <a:pt x="2" y="81"/>
                  </a:lnTo>
                  <a:lnTo>
                    <a:pt x="6" y="66"/>
                  </a:lnTo>
                  <a:lnTo>
                    <a:pt x="8" y="64"/>
                  </a:lnTo>
                  <a:lnTo>
                    <a:pt x="10" y="61"/>
                  </a:lnTo>
                  <a:lnTo>
                    <a:pt x="13" y="57"/>
                  </a:lnTo>
                  <a:lnTo>
                    <a:pt x="17" y="53"/>
                  </a:lnTo>
                  <a:lnTo>
                    <a:pt x="23" y="48"/>
                  </a:lnTo>
                  <a:lnTo>
                    <a:pt x="28" y="42"/>
                  </a:lnTo>
                  <a:lnTo>
                    <a:pt x="34" y="38"/>
                  </a:lnTo>
                  <a:lnTo>
                    <a:pt x="41" y="33"/>
                  </a:lnTo>
                  <a:lnTo>
                    <a:pt x="49" y="27"/>
                  </a:lnTo>
                  <a:lnTo>
                    <a:pt x="59" y="22"/>
                  </a:lnTo>
                  <a:lnTo>
                    <a:pt x="67" y="17"/>
                  </a:lnTo>
                  <a:lnTo>
                    <a:pt x="78" y="13"/>
                  </a:lnTo>
                  <a:lnTo>
                    <a:pt x="88" y="9"/>
                  </a:lnTo>
                  <a:lnTo>
                    <a:pt x="100" y="5"/>
                  </a:lnTo>
                  <a:lnTo>
                    <a:pt x="113" y="3"/>
                  </a:lnTo>
                  <a:lnTo>
                    <a:pt x="126" y="1"/>
                  </a:lnTo>
                  <a:lnTo>
                    <a:pt x="139" y="0"/>
                  </a:lnTo>
                  <a:lnTo>
                    <a:pt x="152" y="0"/>
                  </a:lnTo>
                  <a:lnTo>
                    <a:pt x="165" y="1"/>
                  </a:lnTo>
                  <a:lnTo>
                    <a:pt x="178" y="2"/>
                  </a:lnTo>
                  <a:lnTo>
                    <a:pt x="189" y="5"/>
                  </a:lnTo>
                  <a:lnTo>
                    <a:pt x="200" y="7"/>
                  </a:lnTo>
                  <a:lnTo>
                    <a:pt x="209" y="10"/>
                  </a:lnTo>
                  <a:lnTo>
                    <a:pt x="220" y="14"/>
                  </a:lnTo>
                  <a:lnTo>
                    <a:pt x="229" y="19"/>
                  </a:lnTo>
                  <a:lnTo>
                    <a:pt x="237" y="23"/>
                  </a:lnTo>
                  <a:lnTo>
                    <a:pt x="243" y="28"/>
                  </a:lnTo>
                  <a:lnTo>
                    <a:pt x="250" y="34"/>
                  </a:lnTo>
                  <a:lnTo>
                    <a:pt x="254" y="37"/>
                  </a:lnTo>
                  <a:lnTo>
                    <a:pt x="258" y="42"/>
                  </a:lnTo>
                  <a:lnTo>
                    <a:pt x="259" y="48"/>
                  </a:lnTo>
                  <a:lnTo>
                    <a:pt x="262" y="53"/>
                  </a:lnTo>
                  <a:lnTo>
                    <a:pt x="261" y="62"/>
                  </a:lnTo>
                  <a:lnTo>
                    <a:pt x="259" y="69"/>
                  </a:lnTo>
                  <a:lnTo>
                    <a:pt x="256" y="74"/>
                  </a:lnTo>
                  <a:lnTo>
                    <a:pt x="250" y="80"/>
                  </a:lnTo>
                  <a:lnTo>
                    <a:pt x="244" y="82"/>
                  </a:lnTo>
                  <a:lnTo>
                    <a:pt x="237" y="84"/>
                  </a:lnTo>
                  <a:lnTo>
                    <a:pt x="230" y="88"/>
                  </a:lnTo>
                  <a:lnTo>
                    <a:pt x="224" y="89"/>
                  </a:lnTo>
                  <a:lnTo>
                    <a:pt x="217" y="94"/>
                  </a:lnTo>
                  <a:lnTo>
                    <a:pt x="211" y="96"/>
                  </a:lnTo>
                  <a:lnTo>
                    <a:pt x="204" y="99"/>
                  </a:lnTo>
                  <a:lnTo>
                    <a:pt x="198" y="105"/>
                  </a:lnTo>
                  <a:lnTo>
                    <a:pt x="192" y="109"/>
                  </a:lnTo>
                  <a:lnTo>
                    <a:pt x="189" y="114"/>
                  </a:lnTo>
                  <a:lnTo>
                    <a:pt x="186" y="120"/>
                  </a:lnTo>
                  <a:lnTo>
                    <a:pt x="184" y="12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57" name="Freeform 21"/>
            <p:cNvSpPr>
              <a:spLocks noChangeAspect="1"/>
            </p:cNvSpPr>
            <p:nvPr/>
          </p:nvSpPr>
          <p:spPr bwMode="auto">
            <a:xfrm>
              <a:off x="3480" y="2262"/>
              <a:ext cx="46" cy="106"/>
            </a:xfrm>
            <a:custGeom>
              <a:avLst/>
              <a:gdLst>
                <a:gd name="T0" fmla="*/ 5 w 46"/>
                <a:gd name="T1" fmla="*/ 0 h 106"/>
                <a:gd name="T2" fmla="*/ 4 w 46"/>
                <a:gd name="T3" fmla="*/ 8 h 106"/>
                <a:gd name="T4" fmla="*/ 2 w 46"/>
                <a:gd name="T5" fmla="*/ 15 h 106"/>
                <a:gd name="T6" fmla="*/ 0 w 46"/>
                <a:gd name="T7" fmla="*/ 25 h 106"/>
                <a:gd name="T8" fmla="*/ 0 w 46"/>
                <a:gd name="T9" fmla="*/ 45 h 106"/>
                <a:gd name="T10" fmla="*/ 5 w 46"/>
                <a:gd name="T11" fmla="*/ 65 h 106"/>
                <a:gd name="T12" fmla="*/ 11 w 46"/>
                <a:gd name="T13" fmla="*/ 74 h 106"/>
                <a:gd name="T14" fmla="*/ 16 w 46"/>
                <a:gd name="T15" fmla="*/ 79 h 106"/>
                <a:gd name="T16" fmla="*/ 17 w 46"/>
                <a:gd name="T17" fmla="*/ 87 h 106"/>
                <a:gd name="T18" fmla="*/ 21 w 46"/>
                <a:gd name="T19" fmla="*/ 99 h 106"/>
                <a:gd name="T20" fmla="*/ 28 w 46"/>
                <a:gd name="T21" fmla="*/ 105 h 106"/>
                <a:gd name="T22" fmla="*/ 36 w 46"/>
                <a:gd name="T23" fmla="*/ 104 h 106"/>
                <a:gd name="T24" fmla="*/ 45 w 46"/>
                <a:gd name="T25" fmla="*/ 9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106">
                  <a:moveTo>
                    <a:pt x="5" y="0"/>
                  </a:moveTo>
                  <a:lnTo>
                    <a:pt x="4" y="8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0" y="45"/>
                  </a:lnTo>
                  <a:lnTo>
                    <a:pt x="5" y="65"/>
                  </a:lnTo>
                  <a:lnTo>
                    <a:pt x="11" y="74"/>
                  </a:lnTo>
                  <a:lnTo>
                    <a:pt x="16" y="79"/>
                  </a:lnTo>
                  <a:lnTo>
                    <a:pt x="17" y="87"/>
                  </a:lnTo>
                  <a:lnTo>
                    <a:pt x="21" y="99"/>
                  </a:lnTo>
                  <a:lnTo>
                    <a:pt x="28" y="105"/>
                  </a:lnTo>
                  <a:lnTo>
                    <a:pt x="36" y="104"/>
                  </a:lnTo>
                  <a:lnTo>
                    <a:pt x="45" y="9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58" name="Freeform 22"/>
            <p:cNvSpPr>
              <a:spLocks noChangeAspect="1"/>
            </p:cNvSpPr>
            <p:nvPr/>
          </p:nvSpPr>
          <p:spPr bwMode="auto">
            <a:xfrm>
              <a:off x="3480" y="2262"/>
              <a:ext cx="46" cy="106"/>
            </a:xfrm>
            <a:custGeom>
              <a:avLst/>
              <a:gdLst>
                <a:gd name="T0" fmla="*/ 5 w 46"/>
                <a:gd name="T1" fmla="*/ 0 h 106"/>
                <a:gd name="T2" fmla="*/ 4 w 46"/>
                <a:gd name="T3" fmla="*/ 8 h 106"/>
                <a:gd name="T4" fmla="*/ 2 w 46"/>
                <a:gd name="T5" fmla="*/ 15 h 106"/>
                <a:gd name="T6" fmla="*/ 0 w 46"/>
                <a:gd name="T7" fmla="*/ 25 h 106"/>
                <a:gd name="T8" fmla="*/ 0 w 46"/>
                <a:gd name="T9" fmla="*/ 45 h 106"/>
                <a:gd name="T10" fmla="*/ 5 w 46"/>
                <a:gd name="T11" fmla="*/ 65 h 106"/>
                <a:gd name="T12" fmla="*/ 11 w 46"/>
                <a:gd name="T13" fmla="*/ 74 h 106"/>
                <a:gd name="T14" fmla="*/ 16 w 46"/>
                <a:gd name="T15" fmla="*/ 79 h 106"/>
                <a:gd name="T16" fmla="*/ 17 w 46"/>
                <a:gd name="T17" fmla="*/ 87 h 106"/>
                <a:gd name="T18" fmla="*/ 21 w 46"/>
                <a:gd name="T19" fmla="*/ 99 h 106"/>
                <a:gd name="T20" fmla="*/ 28 w 46"/>
                <a:gd name="T21" fmla="*/ 105 h 106"/>
                <a:gd name="T22" fmla="*/ 36 w 46"/>
                <a:gd name="T23" fmla="*/ 104 h 106"/>
                <a:gd name="T24" fmla="*/ 45 w 46"/>
                <a:gd name="T25" fmla="*/ 9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106">
                  <a:moveTo>
                    <a:pt x="5" y="0"/>
                  </a:moveTo>
                  <a:lnTo>
                    <a:pt x="4" y="8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0" y="45"/>
                  </a:lnTo>
                  <a:lnTo>
                    <a:pt x="5" y="65"/>
                  </a:lnTo>
                  <a:lnTo>
                    <a:pt x="11" y="74"/>
                  </a:lnTo>
                  <a:lnTo>
                    <a:pt x="16" y="79"/>
                  </a:lnTo>
                  <a:lnTo>
                    <a:pt x="17" y="87"/>
                  </a:lnTo>
                  <a:lnTo>
                    <a:pt x="21" y="99"/>
                  </a:lnTo>
                  <a:lnTo>
                    <a:pt x="28" y="105"/>
                  </a:lnTo>
                  <a:lnTo>
                    <a:pt x="36" y="104"/>
                  </a:lnTo>
                  <a:lnTo>
                    <a:pt x="45" y="9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59" name="Freeform 23"/>
            <p:cNvSpPr>
              <a:spLocks noChangeAspect="1"/>
            </p:cNvSpPr>
            <p:nvPr/>
          </p:nvSpPr>
          <p:spPr bwMode="auto">
            <a:xfrm>
              <a:off x="3431" y="2174"/>
              <a:ext cx="65" cy="98"/>
            </a:xfrm>
            <a:custGeom>
              <a:avLst/>
              <a:gdLst>
                <a:gd name="T0" fmla="*/ 64 w 65"/>
                <a:gd name="T1" fmla="*/ 97 h 98"/>
                <a:gd name="T2" fmla="*/ 64 w 65"/>
                <a:gd name="T3" fmla="*/ 90 h 98"/>
                <a:gd name="T4" fmla="*/ 60 w 65"/>
                <a:gd name="T5" fmla="*/ 89 h 98"/>
                <a:gd name="T6" fmla="*/ 56 w 65"/>
                <a:gd name="T7" fmla="*/ 88 h 98"/>
                <a:gd name="T8" fmla="*/ 50 w 65"/>
                <a:gd name="T9" fmla="*/ 83 h 98"/>
                <a:gd name="T10" fmla="*/ 48 w 65"/>
                <a:gd name="T11" fmla="*/ 73 h 98"/>
                <a:gd name="T12" fmla="*/ 46 w 65"/>
                <a:gd name="T13" fmla="*/ 62 h 98"/>
                <a:gd name="T14" fmla="*/ 44 w 65"/>
                <a:gd name="T15" fmla="*/ 50 h 98"/>
                <a:gd name="T16" fmla="*/ 35 w 65"/>
                <a:gd name="T17" fmla="*/ 39 h 98"/>
                <a:gd name="T18" fmla="*/ 30 w 65"/>
                <a:gd name="T19" fmla="*/ 34 h 98"/>
                <a:gd name="T20" fmla="*/ 24 w 65"/>
                <a:gd name="T21" fmla="*/ 29 h 98"/>
                <a:gd name="T22" fmla="*/ 16 w 65"/>
                <a:gd name="T23" fmla="*/ 26 h 98"/>
                <a:gd name="T24" fmla="*/ 11 w 65"/>
                <a:gd name="T25" fmla="*/ 22 h 98"/>
                <a:gd name="T26" fmla="*/ 6 w 65"/>
                <a:gd name="T27" fmla="*/ 19 h 98"/>
                <a:gd name="T28" fmla="*/ 3 w 65"/>
                <a:gd name="T29" fmla="*/ 14 h 98"/>
                <a:gd name="T30" fmla="*/ 0 w 65"/>
                <a:gd name="T31" fmla="*/ 8 h 98"/>
                <a:gd name="T32" fmla="*/ 2 w 65"/>
                <a:gd name="T3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98">
                  <a:moveTo>
                    <a:pt x="64" y="97"/>
                  </a:moveTo>
                  <a:lnTo>
                    <a:pt x="64" y="90"/>
                  </a:lnTo>
                  <a:lnTo>
                    <a:pt x="60" y="89"/>
                  </a:lnTo>
                  <a:lnTo>
                    <a:pt x="56" y="88"/>
                  </a:lnTo>
                  <a:lnTo>
                    <a:pt x="50" y="83"/>
                  </a:lnTo>
                  <a:lnTo>
                    <a:pt x="48" y="73"/>
                  </a:lnTo>
                  <a:lnTo>
                    <a:pt x="46" y="62"/>
                  </a:lnTo>
                  <a:lnTo>
                    <a:pt x="44" y="50"/>
                  </a:lnTo>
                  <a:lnTo>
                    <a:pt x="35" y="39"/>
                  </a:lnTo>
                  <a:lnTo>
                    <a:pt x="30" y="34"/>
                  </a:lnTo>
                  <a:lnTo>
                    <a:pt x="24" y="29"/>
                  </a:lnTo>
                  <a:lnTo>
                    <a:pt x="16" y="26"/>
                  </a:lnTo>
                  <a:lnTo>
                    <a:pt x="11" y="22"/>
                  </a:lnTo>
                  <a:lnTo>
                    <a:pt x="6" y="19"/>
                  </a:lnTo>
                  <a:lnTo>
                    <a:pt x="3" y="14"/>
                  </a:lnTo>
                  <a:lnTo>
                    <a:pt x="0" y="8"/>
                  </a:lnTo>
                  <a:lnTo>
                    <a:pt x="2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60" name="Freeform 24"/>
            <p:cNvSpPr>
              <a:spLocks noChangeAspect="1"/>
            </p:cNvSpPr>
            <p:nvPr/>
          </p:nvSpPr>
          <p:spPr bwMode="auto">
            <a:xfrm>
              <a:off x="3431" y="2174"/>
              <a:ext cx="65" cy="98"/>
            </a:xfrm>
            <a:custGeom>
              <a:avLst/>
              <a:gdLst>
                <a:gd name="T0" fmla="*/ 64 w 65"/>
                <a:gd name="T1" fmla="*/ 97 h 98"/>
                <a:gd name="T2" fmla="*/ 64 w 65"/>
                <a:gd name="T3" fmla="*/ 90 h 98"/>
                <a:gd name="T4" fmla="*/ 60 w 65"/>
                <a:gd name="T5" fmla="*/ 89 h 98"/>
                <a:gd name="T6" fmla="*/ 56 w 65"/>
                <a:gd name="T7" fmla="*/ 88 h 98"/>
                <a:gd name="T8" fmla="*/ 50 w 65"/>
                <a:gd name="T9" fmla="*/ 83 h 98"/>
                <a:gd name="T10" fmla="*/ 48 w 65"/>
                <a:gd name="T11" fmla="*/ 73 h 98"/>
                <a:gd name="T12" fmla="*/ 46 w 65"/>
                <a:gd name="T13" fmla="*/ 62 h 98"/>
                <a:gd name="T14" fmla="*/ 44 w 65"/>
                <a:gd name="T15" fmla="*/ 50 h 98"/>
                <a:gd name="T16" fmla="*/ 35 w 65"/>
                <a:gd name="T17" fmla="*/ 39 h 98"/>
                <a:gd name="T18" fmla="*/ 30 w 65"/>
                <a:gd name="T19" fmla="*/ 34 h 98"/>
                <a:gd name="T20" fmla="*/ 24 w 65"/>
                <a:gd name="T21" fmla="*/ 29 h 98"/>
                <a:gd name="T22" fmla="*/ 16 w 65"/>
                <a:gd name="T23" fmla="*/ 26 h 98"/>
                <a:gd name="T24" fmla="*/ 11 w 65"/>
                <a:gd name="T25" fmla="*/ 22 h 98"/>
                <a:gd name="T26" fmla="*/ 6 w 65"/>
                <a:gd name="T27" fmla="*/ 19 h 98"/>
                <a:gd name="T28" fmla="*/ 3 w 65"/>
                <a:gd name="T29" fmla="*/ 14 h 98"/>
                <a:gd name="T30" fmla="*/ 0 w 65"/>
                <a:gd name="T31" fmla="*/ 8 h 98"/>
                <a:gd name="T32" fmla="*/ 2 w 65"/>
                <a:gd name="T3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98">
                  <a:moveTo>
                    <a:pt x="64" y="97"/>
                  </a:moveTo>
                  <a:lnTo>
                    <a:pt x="64" y="90"/>
                  </a:lnTo>
                  <a:lnTo>
                    <a:pt x="60" y="89"/>
                  </a:lnTo>
                  <a:lnTo>
                    <a:pt x="56" y="88"/>
                  </a:lnTo>
                  <a:lnTo>
                    <a:pt x="50" y="83"/>
                  </a:lnTo>
                  <a:lnTo>
                    <a:pt x="48" y="73"/>
                  </a:lnTo>
                  <a:lnTo>
                    <a:pt x="46" y="62"/>
                  </a:lnTo>
                  <a:lnTo>
                    <a:pt x="44" y="50"/>
                  </a:lnTo>
                  <a:lnTo>
                    <a:pt x="35" y="39"/>
                  </a:lnTo>
                  <a:lnTo>
                    <a:pt x="30" y="34"/>
                  </a:lnTo>
                  <a:lnTo>
                    <a:pt x="24" y="29"/>
                  </a:lnTo>
                  <a:lnTo>
                    <a:pt x="16" y="26"/>
                  </a:lnTo>
                  <a:lnTo>
                    <a:pt x="11" y="22"/>
                  </a:lnTo>
                  <a:lnTo>
                    <a:pt x="6" y="19"/>
                  </a:lnTo>
                  <a:lnTo>
                    <a:pt x="3" y="14"/>
                  </a:lnTo>
                  <a:lnTo>
                    <a:pt x="0" y="8"/>
                  </a:lnTo>
                  <a:lnTo>
                    <a:pt x="2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61" name="Freeform 25"/>
            <p:cNvSpPr>
              <a:spLocks noChangeAspect="1"/>
            </p:cNvSpPr>
            <p:nvPr/>
          </p:nvSpPr>
          <p:spPr bwMode="auto">
            <a:xfrm>
              <a:off x="3477" y="2136"/>
              <a:ext cx="35" cy="92"/>
            </a:xfrm>
            <a:custGeom>
              <a:avLst/>
              <a:gdLst>
                <a:gd name="T0" fmla="*/ 0 w 35"/>
                <a:gd name="T1" fmla="*/ 0 h 92"/>
                <a:gd name="T2" fmla="*/ 11 w 35"/>
                <a:gd name="T3" fmla="*/ 5 h 92"/>
                <a:gd name="T4" fmla="*/ 14 w 35"/>
                <a:gd name="T5" fmla="*/ 14 h 92"/>
                <a:gd name="T6" fmla="*/ 16 w 35"/>
                <a:gd name="T7" fmla="*/ 26 h 92"/>
                <a:gd name="T8" fmla="*/ 20 w 35"/>
                <a:gd name="T9" fmla="*/ 39 h 92"/>
                <a:gd name="T10" fmla="*/ 29 w 35"/>
                <a:gd name="T11" fmla="*/ 54 h 92"/>
                <a:gd name="T12" fmla="*/ 32 w 35"/>
                <a:gd name="T13" fmla="*/ 71 h 92"/>
                <a:gd name="T14" fmla="*/ 34 w 35"/>
                <a:gd name="T15" fmla="*/ 85 h 92"/>
                <a:gd name="T16" fmla="*/ 34 w 35"/>
                <a:gd name="T17" fmla="*/ 9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92">
                  <a:moveTo>
                    <a:pt x="0" y="0"/>
                  </a:moveTo>
                  <a:lnTo>
                    <a:pt x="11" y="5"/>
                  </a:lnTo>
                  <a:lnTo>
                    <a:pt x="14" y="14"/>
                  </a:lnTo>
                  <a:lnTo>
                    <a:pt x="16" y="26"/>
                  </a:lnTo>
                  <a:lnTo>
                    <a:pt x="20" y="39"/>
                  </a:lnTo>
                  <a:lnTo>
                    <a:pt x="29" y="54"/>
                  </a:lnTo>
                  <a:lnTo>
                    <a:pt x="32" y="71"/>
                  </a:lnTo>
                  <a:lnTo>
                    <a:pt x="34" y="85"/>
                  </a:lnTo>
                  <a:lnTo>
                    <a:pt x="34" y="9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62" name="Freeform 26"/>
            <p:cNvSpPr>
              <a:spLocks noChangeAspect="1"/>
            </p:cNvSpPr>
            <p:nvPr/>
          </p:nvSpPr>
          <p:spPr bwMode="auto">
            <a:xfrm>
              <a:off x="3477" y="2136"/>
              <a:ext cx="35" cy="92"/>
            </a:xfrm>
            <a:custGeom>
              <a:avLst/>
              <a:gdLst>
                <a:gd name="T0" fmla="*/ 0 w 35"/>
                <a:gd name="T1" fmla="*/ 0 h 92"/>
                <a:gd name="T2" fmla="*/ 11 w 35"/>
                <a:gd name="T3" fmla="*/ 5 h 92"/>
                <a:gd name="T4" fmla="*/ 14 w 35"/>
                <a:gd name="T5" fmla="*/ 14 h 92"/>
                <a:gd name="T6" fmla="*/ 16 w 35"/>
                <a:gd name="T7" fmla="*/ 26 h 92"/>
                <a:gd name="T8" fmla="*/ 20 w 35"/>
                <a:gd name="T9" fmla="*/ 39 h 92"/>
                <a:gd name="T10" fmla="*/ 29 w 35"/>
                <a:gd name="T11" fmla="*/ 54 h 92"/>
                <a:gd name="T12" fmla="*/ 32 w 35"/>
                <a:gd name="T13" fmla="*/ 71 h 92"/>
                <a:gd name="T14" fmla="*/ 34 w 35"/>
                <a:gd name="T15" fmla="*/ 85 h 92"/>
                <a:gd name="T16" fmla="*/ 34 w 35"/>
                <a:gd name="T17" fmla="*/ 9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92">
                  <a:moveTo>
                    <a:pt x="0" y="0"/>
                  </a:moveTo>
                  <a:lnTo>
                    <a:pt x="11" y="5"/>
                  </a:lnTo>
                  <a:lnTo>
                    <a:pt x="14" y="14"/>
                  </a:lnTo>
                  <a:lnTo>
                    <a:pt x="16" y="26"/>
                  </a:lnTo>
                  <a:lnTo>
                    <a:pt x="20" y="39"/>
                  </a:lnTo>
                  <a:lnTo>
                    <a:pt x="29" y="54"/>
                  </a:lnTo>
                  <a:lnTo>
                    <a:pt x="32" y="71"/>
                  </a:lnTo>
                  <a:lnTo>
                    <a:pt x="34" y="85"/>
                  </a:lnTo>
                  <a:lnTo>
                    <a:pt x="34" y="9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63" name="Freeform 27"/>
            <p:cNvSpPr>
              <a:spLocks noChangeAspect="1"/>
            </p:cNvSpPr>
            <p:nvPr/>
          </p:nvSpPr>
          <p:spPr bwMode="auto">
            <a:xfrm>
              <a:off x="3502" y="2201"/>
              <a:ext cx="95" cy="35"/>
            </a:xfrm>
            <a:custGeom>
              <a:avLst/>
              <a:gdLst>
                <a:gd name="T0" fmla="*/ 0 w 95"/>
                <a:gd name="T1" fmla="*/ 34 h 35"/>
                <a:gd name="T2" fmla="*/ 5 w 95"/>
                <a:gd name="T3" fmla="*/ 27 h 35"/>
                <a:gd name="T4" fmla="*/ 10 w 95"/>
                <a:gd name="T5" fmla="*/ 21 h 35"/>
                <a:gd name="T6" fmla="*/ 16 w 95"/>
                <a:gd name="T7" fmla="*/ 18 h 35"/>
                <a:gd name="T8" fmla="*/ 22 w 95"/>
                <a:gd name="T9" fmla="*/ 15 h 35"/>
                <a:gd name="T10" fmla="*/ 28 w 95"/>
                <a:gd name="T11" fmla="*/ 13 h 35"/>
                <a:gd name="T12" fmla="*/ 35 w 95"/>
                <a:gd name="T13" fmla="*/ 13 h 35"/>
                <a:gd name="T14" fmla="*/ 41 w 95"/>
                <a:gd name="T15" fmla="*/ 12 h 35"/>
                <a:gd name="T16" fmla="*/ 47 w 95"/>
                <a:gd name="T17" fmla="*/ 12 h 35"/>
                <a:gd name="T18" fmla="*/ 53 w 95"/>
                <a:gd name="T19" fmla="*/ 12 h 35"/>
                <a:gd name="T20" fmla="*/ 60 w 95"/>
                <a:gd name="T21" fmla="*/ 11 h 35"/>
                <a:gd name="T22" fmla="*/ 67 w 95"/>
                <a:gd name="T23" fmla="*/ 10 h 35"/>
                <a:gd name="T24" fmla="*/ 74 w 95"/>
                <a:gd name="T25" fmla="*/ 9 h 35"/>
                <a:gd name="T26" fmla="*/ 80 w 95"/>
                <a:gd name="T27" fmla="*/ 7 h 35"/>
                <a:gd name="T28" fmla="*/ 86 w 95"/>
                <a:gd name="T29" fmla="*/ 5 h 35"/>
                <a:gd name="T30" fmla="*/ 90 w 95"/>
                <a:gd name="T31" fmla="*/ 2 h 35"/>
                <a:gd name="T32" fmla="*/ 94 w 9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35">
                  <a:moveTo>
                    <a:pt x="0" y="34"/>
                  </a:moveTo>
                  <a:lnTo>
                    <a:pt x="5" y="27"/>
                  </a:lnTo>
                  <a:lnTo>
                    <a:pt x="10" y="21"/>
                  </a:lnTo>
                  <a:lnTo>
                    <a:pt x="16" y="18"/>
                  </a:lnTo>
                  <a:lnTo>
                    <a:pt x="22" y="15"/>
                  </a:lnTo>
                  <a:lnTo>
                    <a:pt x="28" y="13"/>
                  </a:lnTo>
                  <a:lnTo>
                    <a:pt x="35" y="13"/>
                  </a:lnTo>
                  <a:lnTo>
                    <a:pt x="41" y="12"/>
                  </a:lnTo>
                  <a:lnTo>
                    <a:pt x="47" y="12"/>
                  </a:lnTo>
                  <a:lnTo>
                    <a:pt x="53" y="12"/>
                  </a:lnTo>
                  <a:lnTo>
                    <a:pt x="60" y="11"/>
                  </a:lnTo>
                  <a:lnTo>
                    <a:pt x="67" y="10"/>
                  </a:lnTo>
                  <a:lnTo>
                    <a:pt x="74" y="9"/>
                  </a:lnTo>
                  <a:lnTo>
                    <a:pt x="80" y="7"/>
                  </a:lnTo>
                  <a:lnTo>
                    <a:pt x="86" y="5"/>
                  </a:lnTo>
                  <a:lnTo>
                    <a:pt x="90" y="2"/>
                  </a:lnTo>
                  <a:lnTo>
                    <a:pt x="94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64" name="Freeform 28"/>
            <p:cNvSpPr>
              <a:spLocks noChangeAspect="1"/>
            </p:cNvSpPr>
            <p:nvPr/>
          </p:nvSpPr>
          <p:spPr bwMode="auto">
            <a:xfrm>
              <a:off x="3502" y="2201"/>
              <a:ext cx="95" cy="35"/>
            </a:xfrm>
            <a:custGeom>
              <a:avLst/>
              <a:gdLst>
                <a:gd name="T0" fmla="*/ 0 w 95"/>
                <a:gd name="T1" fmla="*/ 34 h 35"/>
                <a:gd name="T2" fmla="*/ 5 w 95"/>
                <a:gd name="T3" fmla="*/ 27 h 35"/>
                <a:gd name="T4" fmla="*/ 10 w 95"/>
                <a:gd name="T5" fmla="*/ 21 h 35"/>
                <a:gd name="T6" fmla="*/ 16 w 95"/>
                <a:gd name="T7" fmla="*/ 18 h 35"/>
                <a:gd name="T8" fmla="*/ 22 w 95"/>
                <a:gd name="T9" fmla="*/ 15 h 35"/>
                <a:gd name="T10" fmla="*/ 28 w 95"/>
                <a:gd name="T11" fmla="*/ 13 h 35"/>
                <a:gd name="T12" fmla="*/ 35 w 95"/>
                <a:gd name="T13" fmla="*/ 13 h 35"/>
                <a:gd name="T14" fmla="*/ 41 w 95"/>
                <a:gd name="T15" fmla="*/ 12 h 35"/>
                <a:gd name="T16" fmla="*/ 47 w 95"/>
                <a:gd name="T17" fmla="*/ 12 h 35"/>
                <a:gd name="T18" fmla="*/ 53 w 95"/>
                <a:gd name="T19" fmla="*/ 12 h 35"/>
                <a:gd name="T20" fmla="*/ 60 w 95"/>
                <a:gd name="T21" fmla="*/ 11 h 35"/>
                <a:gd name="T22" fmla="*/ 67 w 95"/>
                <a:gd name="T23" fmla="*/ 10 h 35"/>
                <a:gd name="T24" fmla="*/ 74 w 95"/>
                <a:gd name="T25" fmla="*/ 9 h 35"/>
                <a:gd name="T26" fmla="*/ 80 w 95"/>
                <a:gd name="T27" fmla="*/ 7 h 35"/>
                <a:gd name="T28" fmla="*/ 86 w 95"/>
                <a:gd name="T29" fmla="*/ 5 h 35"/>
                <a:gd name="T30" fmla="*/ 90 w 95"/>
                <a:gd name="T31" fmla="*/ 2 h 35"/>
                <a:gd name="T32" fmla="*/ 94 w 9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35">
                  <a:moveTo>
                    <a:pt x="0" y="34"/>
                  </a:moveTo>
                  <a:lnTo>
                    <a:pt x="5" y="27"/>
                  </a:lnTo>
                  <a:lnTo>
                    <a:pt x="10" y="21"/>
                  </a:lnTo>
                  <a:lnTo>
                    <a:pt x="16" y="18"/>
                  </a:lnTo>
                  <a:lnTo>
                    <a:pt x="22" y="15"/>
                  </a:lnTo>
                  <a:lnTo>
                    <a:pt x="28" y="13"/>
                  </a:lnTo>
                  <a:lnTo>
                    <a:pt x="35" y="13"/>
                  </a:lnTo>
                  <a:lnTo>
                    <a:pt x="41" y="12"/>
                  </a:lnTo>
                  <a:lnTo>
                    <a:pt x="47" y="12"/>
                  </a:lnTo>
                  <a:lnTo>
                    <a:pt x="53" y="12"/>
                  </a:lnTo>
                  <a:lnTo>
                    <a:pt x="60" y="11"/>
                  </a:lnTo>
                  <a:lnTo>
                    <a:pt x="67" y="10"/>
                  </a:lnTo>
                  <a:lnTo>
                    <a:pt x="74" y="9"/>
                  </a:lnTo>
                  <a:lnTo>
                    <a:pt x="80" y="7"/>
                  </a:lnTo>
                  <a:lnTo>
                    <a:pt x="86" y="5"/>
                  </a:lnTo>
                  <a:lnTo>
                    <a:pt x="90" y="2"/>
                  </a:lnTo>
                  <a:lnTo>
                    <a:pt x="94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65" name="Freeform 29"/>
            <p:cNvSpPr>
              <a:spLocks noChangeAspect="1"/>
            </p:cNvSpPr>
            <p:nvPr/>
          </p:nvSpPr>
          <p:spPr bwMode="auto">
            <a:xfrm>
              <a:off x="3768" y="2227"/>
              <a:ext cx="10" cy="15"/>
            </a:xfrm>
            <a:custGeom>
              <a:avLst/>
              <a:gdLst>
                <a:gd name="T0" fmla="*/ 9 w 10"/>
                <a:gd name="T1" fmla="*/ 0 h 15"/>
                <a:gd name="T2" fmla="*/ 7 w 10"/>
                <a:gd name="T3" fmla="*/ 1 h 15"/>
                <a:gd name="T4" fmla="*/ 3 w 10"/>
                <a:gd name="T5" fmla="*/ 4 h 15"/>
                <a:gd name="T6" fmla="*/ 0 w 10"/>
                <a:gd name="T7" fmla="*/ 8 h 15"/>
                <a:gd name="T8" fmla="*/ 0 w 10"/>
                <a:gd name="T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5">
                  <a:moveTo>
                    <a:pt x="9" y="0"/>
                  </a:moveTo>
                  <a:lnTo>
                    <a:pt x="7" y="1"/>
                  </a:lnTo>
                  <a:lnTo>
                    <a:pt x="3" y="4"/>
                  </a:lnTo>
                  <a:lnTo>
                    <a:pt x="0" y="8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66" name="Freeform 30"/>
            <p:cNvSpPr>
              <a:spLocks noChangeAspect="1"/>
            </p:cNvSpPr>
            <p:nvPr/>
          </p:nvSpPr>
          <p:spPr bwMode="auto">
            <a:xfrm>
              <a:off x="3768" y="2227"/>
              <a:ext cx="10" cy="15"/>
            </a:xfrm>
            <a:custGeom>
              <a:avLst/>
              <a:gdLst>
                <a:gd name="T0" fmla="*/ 9 w 10"/>
                <a:gd name="T1" fmla="*/ 0 h 15"/>
                <a:gd name="T2" fmla="*/ 7 w 10"/>
                <a:gd name="T3" fmla="*/ 1 h 15"/>
                <a:gd name="T4" fmla="*/ 3 w 10"/>
                <a:gd name="T5" fmla="*/ 4 h 15"/>
                <a:gd name="T6" fmla="*/ 0 w 10"/>
                <a:gd name="T7" fmla="*/ 8 h 15"/>
                <a:gd name="T8" fmla="*/ 0 w 10"/>
                <a:gd name="T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5">
                  <a:moveTo>
                    <a:pt x="9" y="0"/>
                  </a:moveTo>
                  <a:lnTo>
                    <a:pt x="7" y="1"/>
                  </a:lnTo>
                  <a:lnTo>
                    <a:pt x="3" y="4"/>
                  </a:lnTo>
                  <a:lnTo>
                    <a:pt x="0" y="8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67" name="Freeform 31"/>
            <p:cNvSpPr>
              <a:spLocks noChangeAspect="1"/>
            </p:cNvSpPr>
            <p:nvPr/>
          </p:nvSpPr>
          <p:spPr bwMode="auto">
            <a:xfrm>
              <a:off x="3593" y="2154"/>
              <a:ext cx="177" cy="79"/>
            </a:xfrm>
            <a:custGeom>
              <a:avLst/>
              <a:gdLst>
                <a:gd name="T0" fmla="*/ 176 w 177"/>
                <a:gd name="T1" fmla="*/ 78 h 79"/>
                <a:gd name="T2" fmla="*/ 175 w 177"/>
                <a:gd name="T3" fmla="*/ 77 h 79"/>
                <a:gd name="T4" fmla="*/ 171 w 177"/>
                <a:gd name="T5" fmla="*/ 73 h 79"/>
                <a:gd name="T6" fmla="*/ 164 w 177"/>
                <a:gd name="T7" fmla="*/ 70 h 79"/>
                <a:gd name="T8" fmla="*/ 157 w 177"/>
                <a:gd name="T9" fmla="*/ 66 h 79"/>
                <a:gd name="T10" fmla="*/ 149 w 177"/>
                <a:gd name="T11" fmla="*/ 61 h 79"/>
                <a:gd name="T12" fmla="*/ 141 w 177"/>
                <a:gd name="T13" fmla="*/ 58 h 79"/>
                <a:gd name="T14" fmla="*/ 131 w 177"/>
                <a:gd name="T15" fmla="*/ 55 h 79"/>
                <a:gd name="T16" fmla="*/ 121 w 177"/>
                <a:gd name="T17" fmla="*/ 55 h 79"/>
                <a:gd name="T18" fmla="*/ 111 w 177"/>
                <a:gd name="T19" fmla="*/ 55 h 79"/>
                <a:gd name="T20" fmla="*/ 101 w 177"/>
                <a:gd name="T21" fmla="*/ 57 h 79"/>
                <a:gd name="T22" fmla="*/ 89 w 177"/>
                <a:gd name="T23" fmla="*/ 56 h 79"/>
                <a:gd name="T24" fmla="*/ 78 w 177"/>
                <a:gd name="T25" fmla="*/ 58 h 79"/>
                <a:gd name="T26" fmla="*/ 68 w 177"/>
                <a:gd name="T27" fmla="*/ 58 h 79"/>
                <a:gd name="T28" fmla="*/ 57 w 177"/>
                <a:gd name="T29" fmla="*/ 57 h 79"/>
                <a:gd name="T30" fmla="*/ 50 w 177"/>
                <a:gd name="T31" fmla="*/ 55 h 79"/>
                <a:gd name="T32" fmla="*/ 44 w 177"/>
                <a:gd name="T33" fmla="*/ 52 h 79"/>
                <a:gd name="T34" fmla="*/ 39 w 177"/>
                <a:gd name="T35" fmla="*/ 50 h 79"/>
                <a:gd name="T36" fmla="*/ 32 w 177"/>
                <a:gd name="T37" fmla="*/ 49 h 79"/>
                <a:gd name="T38" fmla="*/ 26 w 177"/>
                <a:gd name="T39" fmla="*/ 51 h 79"/>
                <a:gd name="T40" fmla="*/ 20 w 177"/>
                <a:gd name="T41" fmla="*/ 53 h 79"/>
                <a:gd name="T42" fmla="*/ 13 w 177"/>
                <a:gd name="T43" fmla="*/ 53 h 79"/>
                <a:gd name="T44" fmla="*/ 7 w 177"/>
                <a:gd name="T45" fmla="*/ 52 h 79"/>
                <a:gd name="T46" fmla="*/ 3 w 177"/>
                <a:gd name="T47" fmla="*/ 49 h 79"/>
                <a:gd name="T48" fmla="*/ 1 w 177"/>
                <a:gd name="T49" fmla="*/ 41 h 79"/>
                <a:gd name="T50" fmla="*/ 0 w 177"/>
                <a:gd name="T51" fmla="*/ 34 h 79"/>
                <a:gd name="T52" fmla="*/ 2 w 177"/>
                <a:gd name="T53" fmla="*/ 27 h 79"/>
                <a:gd name="T54" fmla="*/ 7 w 177"/>
                <a:gd name="T55" fmla="*/ 24 h 79"/>
                <a:gd name="T56" fmla="*/ 14 w 177"/>
                <a:gd name="T57" fmla="*/ 22 h 79"/>
                <a:gd name="T58" fmla="*/ 20 w 177"/>
                <a:gd name="T59" fmla="*/ 20 h 79"/>
                <a:gd name="T60" fmla="*/ 27 w 177"/>
                <a:gd name="T61" fmla="*/ 19 h 79"/>
                <a:gd name="T62" fmla="*/ 34 w 177"/>
                <a:gd name="T63" fmla="*/ 17 h 79"/>
                <a:gd name="T64" fmla="*/ 39 w 177"/>
                <a:gd name="T65" fmla="*/ 12 h 79"/>
                <a:gd name="T66" fmla="*/ 43 w 177"/>
                <a:gd name="T67" fmla="*/ 8 h 79"/>
                <a:gd name="T68" fmla="*/ 50 w 177"/>
                <a:gd name="T69" fmla="*/ 4 h 79"/>
                <a:gd name="T70" fmla="*/ 59 w 177"/>
                <a:gd name="T71" fmla="*/ 1 h 79"/>
                <a:gd name="T72" fmla="*/ 68 w 177"/>
                <a:gd name="T73" fmla="*/ 0 h 79"/>
                <a:gd name="T74" fmla="*/ 76 w 177"/>
                <a:gd name="T75" fmla="*/ 1 h 79"/>
                <a:gd name="T76" fmla="*/ 85 w 177"/>
                <a:gd name="T77" fmla="*/ 6 h 79"/>
                <a:gd name="T78" fmla="*/ 90 w 177"/>
                <a:gd name="T79" fmla="*/ 13 h 79"/>
                <a:gd name="T80" fmla="*/ 95 w 177"/>
                <a:gd name="T81" fmla="*/ 2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7" h="79">
                  <a:moveTo>
                    <a:pt x="176" y="78"/>
                  </a:moveTo>
                  <a:lnTo>
                    <a:pt x="175" y="77"/>
                  </a:lnTo>
                  <a:lnTo>
                    <a:pt x="171" y="73"/>
                  </a:lnTo>
                  <a:lnTo>
                    <a:pt x="164" y="70"/>
                  </a:lnTo>
                  <a:lnTo>
                    <a:pt x="157" y="66"/>
                  </a:lnTo>
                  <a:lnTo>
                    <a:pt x="149" y="61"/>
                  </a:lnTo>
                  <a:lnTo>
                    <a:pt x="141" y="58"/>
                  </a:lnTo>
                  <a:lnTo>
                    <a:pt x="131" y="55"/>
                  </a:lnTo>
                  <a:lnTo>
                    <a:pt x="121" y="55"/>
                  </a:lnTo>
                  <a:lnTo>
                    <a:pt x="111" y="55"/>
                  </a:lnTo>
                  <a:lnTo>
                    <a:pt x="101" y="57"/>
                  </a:lnTo>
                  <a:lnTo>
                    <a:pt x="89" y="56"/>
                  </a:lnTo>
                  <a:lnTo>
                    <a:pt x="78" y="58"/>
                  </a:lnTo>
                  <a:lnTo>
                    <a:pt x="68" y="58"/>
                  </a:lnTo>
                  <a:lnTo>
                    <a:pt x="57" y="57"/>
                  </a:lnTo>
                  <a:lnTo>
                    <a:pt x="50" y="55"/>
                  </a:lnTo>
                  <a:lnTo>
                    <a:pt x="44" y="52"/>
                  </a:lnTo>
                  <a:lnTo>
                    <a:pt x="39" y="50"/>
                  </a:lnTo>
                  <a:lnTo>
                    <a:pt x="32" y="49"/>
                  </a:lnTo>
                  <a:lnTo>
                    <a:pt x="26" y="51"/>
                  </a:lnTo>
                  <a:lnTo>
                    <a:pt x="20" y="53"/>
                  </a:lnTo>
                  <a:lnTo>
                    <a:pt x="13" y="53"/>
                  </a:lnTo>
                  <a:lnTo>
                    <a:pt x="7" y="52"/>
                  </a:lnTo>
                  <a:lnTo>
                    <a:pt x="3" y="49"/>
                  </a:lnTo>
                  <a:lnTo>
                    <a:pt x="1" y="41"/>
                  </a:lnTo>
                  <a:lnTo>
                    <a:pt x="0" y="34"/>
                  </a:lnTo>
                  <a:lnTo>
                    <a:pt x="2" y="27"/>
                  </a:lnTo>
                  <a:lnTo>
                    <a:pt x="7" y="24"/>
                  </a:lnTo>
                  <a:lnTo>
                    <a:pt x="14" y="22"/>
                  </a:lnTo>
                  <a:lnTo>
                    <a:pt x="20" y="20"/>
                  </a:lnTo>
                  <a:lnTo>
                    <a:pt x="27" y="19"/>
                  </a:lnTo>
                  <a:lnTo>
                    <a:pt x="34" y="17"/>
                  </a:lnTo>
                  <a:lnTo>
                    <a:pt x="39" y="12"/>
                  </a:lnTo>
                  <a:lnTo>
                    <a:pt x="43" y="8"/>
                  </a:lnTo>
                  <a:lnTo>
                    <a:pt x="50" y="4"/>
                  </a:lnTo>
                  <a:lnTo>
                    <a:pt x="59" y="1"/>
                  </a:lnTo>
                  <a:lnTo>
                    <a:pt x="68" y="0"/>
                  </a:lnTo>
                  <a:lnTo>
                    <a:pt x="76" y="1"/>
                  </a:lnTo>
                  <a:lnTo>
                    <a:pt x="85" y="6"/>
                  </a:lnTo>
                  <a:lnTo>
                    <a:pt x="90" y="13"/>
                  </a:lnTo>
                  <a:lnTo>
                    <a:pt x="95" y="2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68" name="Freeform 32"/>
            <p:cNvSpPr>
              <a:spLocks noChangeAspect="1"/>
            </p:cNvSpPr>
            <p:nvPr/>
          </p:nvSpPr>
          <p:spPr bwMode="auto">
            <a:xfrm>
              <a:off x="3593" y="2154"/>
              <a:ext cx="177" cy="79"/>
            </a:xfrm>
            <a:custGeom>
              <a:avLst/>
              <a:gdLst>
                <a:gd name="T0" fmla="*/ 176 w 177"/>
                <a:gd name="T1" fmla="*/ 78 h 79"/>
                <a:gd name="T2" fmla="*/ 175 w 177"/>
                <a:gd name="T3" fmla="*/ 77 h 79"/>
                <a:gd name="T4" fmla="*/ 171 w 177"/>
                <a:gd name="T5" fmla="*/ 73 h 79"/>
                <a:gd name="T6" fmla="*/ 164 w 177"/>
                <a:gd name="T7" fmla="*/ 70 h 79"/>
                <a:gd name="T8" fmla="*/ 157 w 177"/>
                <a:gd name="T9" fmla="*/ 66 h 79"/>
                <a:gd name="T10" fmla="*/ 149 w 177"/>
                <a:gd name="T11" fmla="*/ 61 h 79"/>
                <a:gd name="T12" fmla="*/ 141 w 177"/>
                <a:gd name="T13" fmla="*/ 58 h 79"/>
                <a:gd name="T14" fmla="*/ 131 w 177"/>
                <a:gd name="T15" fmla="*/ 55 h 79"/>
                <a:gd name="T16" fmla="*/ 121 w 177"/>
                <a:gd name="T17" fmla="*/ 55 h 79"/>
                <a:gd name="T18" fmla="*/ 111 w 177"/>
                <a:gd name="T19" fmla="*/ 55 h 79"/>
                <a:gd name="T20" fmla="*/ 101 w 177"/>
                <a:gd name="T21" fmla="*/ 57 h 79"/>
                <a:gd name="T22" fmla="*/ 89 w 177"/>
                <a:gd name="T23" fmla="*/ 56 h 79"/>
                <a:gd name="T24" fmla="*/ 78 w 177"/>
                <a:gd name="T25" fmla="*/ 58 h 79"/>
                <a:gd name="T26" fmla="*/ 68 w 177"/>
                <a:gd name="T27" fmla="*/ 58 h 79"/>
                <a:gd name="T28" fmla="*/ 57 w 177"/>
                <a:gd name="T29" fmla="*/ 57 h 79"/>
                <a:gd name="T30" fmla="*/ 50 w 177"/>
                <a:gd name="T31" fmla="*/ 55 h 79"/>
                <a:gd name="T32" fmla="*/ 44 w 177"/>
                <a:gd name="T33" fmla="*/ 52 h 79"/>
                <a:gd name="T34" fmla="*/ 39 w 177"/>
                <a:gd name="T35" fmla="*/ 50 h 79"/>
                <a:gd name="T36" fmla="*/ 32 w 177"/>
                <a:gd name="T37" fmla="*/ 49 h 79"/>
                <a:gd name="T38" fmla="*/ 26 w 177"/>
                <a:gd name="T39" fmla="*/ 51 h 79"/>
                <a:gd name="T40" fmla="*/ 20 w 177"/>
                <a:gd name="T41" fmla="*/ 53 h 79"/>
                <a:gd name="T42" fmla="*/ 13 w 177"/>
                <a:gd name="T43" fmla="*/ 53 h 79"/>
                <a:gd name="T44" fmla="*/ 7 w 177"/>
                <a:gd name="T45" fmla="*/ 52 h 79"/>
                <a:gd name="T46" fmla="*/ 3 w 177"/>
                <a:gd name="T47" fmla="*/ 49 h 79"/>
                <a:gd name="T48" fmla="*/ 1 w 177"/>
                <a:gd name="T49" fmla="*/ 41 h 79"/>
                <a:gd name="T50" fmla="*/ 0 w 177"/>
                <a:gd name="T51" fmla="*/ 34 h 79"/>
                <a:gd name="T52" fmla="*/ 2 w 177"/>
                <a:gd name="T53" fmla="*/ 27 h 79"/>
                <a:gd name="T54" fmla="*/ 7 w 177"/>
                <a:gd name="T55" fmla="*/ 24 h 79"/>
                <a:gd name="T56" fmla="*/ 14 w 177"/>
                <a:gd name="T57" fmla="*/ 22 h 79"/>
                <a:gd name="T58" fmla="*/ 20 w 177"/>
                <a:gd name="T59" fmla="*/ 20 h 79"/>
                <a:gd name="T60" fmla="*/ 27 w 177"/>
                <a:gd name="T61" fmla="*/ 19 h 79"/>
                <a:gd name="T62" fmla="*/ 34 w 177"/>
                <a:gd name="T63" fmla="*/ 17 h 79"/>
                <a:gd name="T64" fmla="*/ 39 w 177"/>
                <a:gd name="T65" fmla="*/ 12 h 79"/>
                <a:gd name="T66" fmla="*/ 43 w 177"/>
                <a:gd name="T67" fmla="*/ 8 h 79"/>
                <a:gd name="T68" fmla="*/ 50 w 177"/>
                <a:gd name="T69" fmla="*/ 4 h 79"/>
                <a:gd name="T70" fmla="*/ 59 w 177"/>
                <a:gd name="T71" fmla="*/ 1 h 79"/>
                <a:gd name="T72" fmla="*/ 68 w 177"/>
                <a:gd name="T73" fmla="*/ 0 h 79"/>
                <a:gd name="T74" fmla="*/ 76 w 177"/>
                <a:gd name="T75" fmla="*/ 1 h 79"/>
                <a:gd name="T76" fmla="*/ 85 w 177"/>
                <a:gd name="T77" fmla="*/ 6 h 79"/>
                <a:gd name="T78" fmla="*/ 90 w 177"/>
                <a:gd name="T79" fmla="*/ 13 h 79"/>
                <a:gd name="T80" fmla="*/ 95 w 177"/>
                <a:gd name="T81" fmla="*/ 2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7" h="79">
                  <a:moveTo>
                    <a:pt x="176" y="78"/>
                  </a:moveTo>
                  <a:lnTo>
                    <a:pt x="175" y="77"/>
                  </a:lnTo>
                  <a:lnTo>
                    <a:pt x="171" y="73"/>
                  </a:lnTo>
                  <a:lnTo>
                    <a:pt x="164" y="70"/>
                  </a:lnTo>
                  <a:lnTo>
                    <a:pt x="157" y="66"/>
                  </a:lnTo>
                  <a:lnTo>
                    <a:pt x="149" y="61"/>
                  </a:lnTo>
                  <a:lnTo>
                    <a:pt x="141" y="58"/>
                  </a:lnTo>
                  <a:lnTo>
                    <a:pt x="131" y="55"/>
                  </a:lnTo>
                  <a:lnTo>
                    <a:pt x="121" y="55"/>
                  </a:lnTo>
                  <a:lnTo>
                    <a:pt x="111" y="55"/>
                  </a:lnTo>
                  <a:lnTo>
                    <a:pt x="101" y="57"/>
                  </a:lnTo>
                  <a:lnTo>
                    <a:pt x="89" y="56"/>
                  </a:lnTo>
                  <a:lnTo>
                    <a:pt x="78" y="58"/>
                  </a:lnTo>
                  <a:lnTo>
                    <a:pt x="68" y="58"/>
                  </a:lnTo>
                  <a:lnTo>
                    <a:pt x="57" y="57"/>
                  </a:lnTo>
                  <a:lnTo>
                    <a:pt x="50" y="55"/>
                  </a:lnTo>
                  <a:lnTo>
                    <a:pt x="44" y="52"/>
                  </a:lnTo>
                  <a:lnTo>
                    <a:pt x="39" y="50"/>
                  </a:lnTo>
                  <a:lnTo>
                    <a:pt x="32" y="49"/>
                  </a:lnTo>
                  <a:lnTo>
                    <a:pt x="26" y="51"/>
                  </a:lnTo>
                  <a:lnTo>
                    <a:pt x="20" y="53"/>
                  </a:lnTo>
                  <a:lnTo>
                    <a:pt x="13" y="53"/>
                  </a:lnTo>
                  <a:lnTo>
                    <a:pt x="7" y="52"/>
                  </a:lnTo>
                  <a:lnTo>
                    <a:pt x="3" y="49"/>
                  </a:lnTo>
                  <a:lnTo>
                    <a:pt x="1" y="41"/>
                  </a:lnTo>
                  <a:lnTo>
                    <a:pt x="0" y="34"/>
                  </a:lnTo>
                  <a:lnTo>
                    <a:pt x="2" y="27"/>
                  </a:lnTo>
                  <a:lnTo>
                    <a:pt x="7" y="24"/>
                  </a:lnTo>
                  <a:lnTo>
                    <a:pt x="14" y="22"/>
                  </a:lnTo>
                  <a:lnTo>
                    <a:pt x="20" y="20"/>
                  </a:lnTo>
                  <a:lnTo>
                    <a:pt x="27" y="19"/>
                  </a:lnTo>
                  <a:lnTo>
                    <a:pt x="34" y="17"/>
                  </a:lnTo>
                  <a:lnTo>
                    <a:pt x="39" y="12"/>
                  </a:lnTo>
                  <a:lnTo>
                    <a:pt x="43" y="8"/>
                  </a:lnTo>
                  <a:lnTo>
                    <a:pt x="50" y="4"/>
                  </a:lnTo>
                  <a:lnTo>
                    <a:pt x="59" y="1"/>
                  </a:lnTo>
                  <a:lnTo>
                    <a:pt x="68" y="0"/>
                  </a:lnTo>
                  <a:lnTo>
                    <a:pt x="76" y="1"/>
                  </a:lnTo>
                  <a:lnTo>
                    <a:pt x="85" y="6"/>
                  </a:lnTo>
                  <a:lnTo>
                    <a:pt x="90" y="13"/>
                  </a:lnTo>
                  <a:lnTo>
                    <a:pt x="95" y="2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69" name="Freeform 33"/>
            <p:cNvSpPr>
              <a:spLocks noChangeAspect="1"/>
            </p:cNvSpPr>
            <p:nvPr/>
          </p:nvSpPr>
          <p:spPr bwMode="auto">
            <a:xfrm>
              <a:off x="3683" y="2160"/>
              <a:ext cx="183" cy="203"/>
            </a:xfrm>
            <a:custGeom>
              <a:avLst/>
              <a:gdLst>
                <a:gd name="T0" fmla="*/ 0 w 183"/>
                <a:gd name="T1" fmla="*/ 10 h 203"/>
                <a:gd name="T2" fmla="*/ 3 w 183"/>
                <a:gd name="T3" fmla="*/ 8 h 203"/>
                <a:gd name="T4" fmla="*/ 9 w 183"/>
                <a:gd name="T5" fmla="*/ 3 h 203"/>
                <a:gd name="T6" fmla="*/ 17 w 183"/>
                <a:gd name="T7" fmla="*/ 0 h 203"/>
                <a:gd name="T8" fmla="*/ 24 w 183"/>
                <a:gd name="T9" fmla="*/ 3 h 203"/>
                <a:gd name="T10" fmla="*/ 26 w 183"/>
                <a:gd name="T11" fmla="*/ 5 h 203"/>
                <a:gd name="T12" fmla="*/ 30 w 183"/>
                <a:gd name="T13" fmla="*/ 9 h 203"/>
                <a:gd name="T14" fmla="*/ 35 w 183"/>
                <a:gd name="T15" fmla="*/ 12 h 203"/>
                <a:gd name="T16" fmla="*/ 41 w 183"/>
                <a:gd name="T17" fmla="*/ 15 h 203"/>
                <a:gd name="T18" fmla="*/ 46 w 183"/>
                <a:gd name="T19" fmla="*/ 19 h 203"/>
                <a:gd name="T20" fmla="*/ 50 w 183"/>
                <a:gd name="T21" fmla="*/ 22 h 203"/>
                <a:gd name="T22" fmla="*/ 54 w 183"/>
                <a:gd name="T23" fmla="*/ 26 h 203"/>
                <a:gd name="T24" fmla="*/ 59 w 183"/>
                <a:gd name="T25" fmla="*/ 30 h 203"/>
                <a:gd name="T26" fmla="*/ 64 w 183"/>
                <a:gd name="T27" fmla="*/ 36 h 203"/>
                <a:gd name="T28" fmla="*/ 67 w 183"/>
                <a:gd name="T29" fmla="*/ 37 h 203"/>
                <a:gd name="T30" fmla="*/ 71 w 183"/>
                <a:gd name="T31" fmla="*/ 35 h 203"/>
                <a:gd name="T32" fmla="*/ 77 w 183"/>
                <a:gd name="T33" fmla="*/ 34 h 203"/>
                <a:gd name="T34" fmla="*/ 81 w 183"/>
                <a:gd name="T35" fmla="*/ 36 h 203"/>
                <a:gd name="T36" fmla="*/ 86 w 183"/>
                <a:gd name="T37" fmla="*/ 39 h 203"/>
                <a:gd name="T38" fmla="*/ 92 w 183"/>
                <a:gd name="T39" fmla="*/ 43 h 203"/>
                <a:gd name="T40" fmla="*/ 101 w 183"/>
                <a:gd name="T41" fmla="*/ 48 h 203"/>
                <a:gd name="T42" fmla="*/ 106 w 183"/>
                <a:gd name="T43" fmla="*/ 55 h 203"/>
                <a:gd name="T44" fmla="*/ 111 w 183"/>
                <a:gd name="T45" fmla="*/ 62 h 203"/>
                <a:gd name="T46" fmla="*/ 116 w 183"/>
                <a:gd name="T47" fmla="*/ 70 h 203"/>
                <a:gd name="T48" fmla="*/ 118 w 183"/>
                <a:gd name="T49" fmla="*/ 79 h 203"/>
                <a:gd name="T50" fmla="*/ 129 w 183"/>
                <a:gd name="T51" fmla="*/ 81 h 203"/>
                <a:gd name="T52" fmla="*/ 139 w 183"/>
                <a:gd name="T53" fmla="*/ 87 h 203"/>
                <a:gd name="T54" fmla="*/ 145 w 183"/>
                <a:gd name="T55" fmla="*/ 97 h 203"/>
                <a:gd name="T56" fmla="*/ 151 w 183"/>
                <a:gd name="T57" fmla="*/ 108 h 203"/>
                <a:gd name="T58" fmla="*/ 155 w 183"/>
                <a:gd name="T59" fmla="*/ 120 h 203"/>
                <a:gd name="T60" fmla="*/ 153 w 183"/>
                <a:gd name="T61" fmla="*/ 132 h 203"/>
                <a:gd name="T62" fmla="*/ 150 w 183"/>
                <a:gd name="T63" fmla="*/ 143 h 203"/>
                <a:gd name="T64" fmla="*/ 142 w 183"/>
                <a:gd name="T65" fmla="*/ 151 h 203"/>
                <a:gd name="T66" fmla="*/ 154 w 183"/>
                <a:gd name="T67" fmla="*/ 143 h 203"/>
                <a:gd name="T68" fmla="*/ 165 w 183"/>
                <a:gd name="T69" fmla="*/ 137 h 203"/>
                <a:gd name="T70" fmla="*/ 173 w 183"/>
                <a:gd name="T71" fmla="*/ 137 h 203"/>
                <a:gd name="T72" fmla="*/ 179 w 183"/>
                <a:gd name="T73" fmla="*/ 138 h 203"/>
                <a:gd name="T74" fmla="*/ 182 w 183"/>
                <a:gd name="T75" fmla="*/ 143 h 203"/>
                <a:gd name="T76" fmla="*/ 182 w 183"/>
                <a:gd name="T77" fmla="*/ 149 h 203"/>
                <a:gd name="T78" fmla="*/ 180 w 183"/>
                <a:gd name="T79" fmla="*/ 155 h 203"/>
                <a:gd name="T80" fmla="*/ 172 w 183"/>
                <a:gd name="T81" fmla="*/ 162 h 203"/>
                <a:gd name="T82" fmla="*/ 163 w 183"/>
                <a:gd name="T83" fmla="*/ 166 h 203"/>
                <a:gd name="T84" fmla="*/ 155 w 183"/>
                <a:gd name="T85" fmla="*/ 171 h 203"/>
                <a:gd name="T86" fmla="*/ 148 w 183"/>
                <a:gd name="T87" fmla="*/ 174 h 203"/>
                <a:gd name="T88" fmla="*/ 144 w 183"/>
                <a:gd name="T89" fmla="*/ 177 h 203"/>
                <a:gd name="T90" fmla="*/ 138 w 183"/>
                <a:gd name="T91" fmla="*/ 182 h 203"/>
                <a:gd name="T92" fmla="*/ 133 w 183"/>
                <a:gd name="T93" fmla="*/ 185 h 203"/>
                <a:gd name="T94" fmla="*/ 128 w 183"/>
                <a:gd name="T95" fmla="*/ 188 h 203"/>
                <a:gd name="T96" fmla="*/ 122 w 183"/>
                <a:gd name="T97" fmla="*/ 192 h 203"/>
                <a:gd name="T98" fmla="*/ 117 w 183"/>
                <a:gd name="T99" fmla="*/ 197 h 203"/>
                <a:gd name="T100" fmla="*/ 111 w 183"/>
                <a:gd name="T101" fmla="*/ 199 h 203"/>
                <a:gd name="T102" fmla="*/ 106 w 183"/>
                <a:gd name="T103" fmla="*/ 200 h 203"/>
                <a:gd name="T104" fmla="*/ 100 w 183"/>
                <a:gd name="T105" fmla="*/ 202 h 203"/>
                <a:gd name="T106" fmla="*/ 94 w 183"/>
                <a:gd name="T107" fmla="*/ 202 h 203"/>
                <a:gd name="T108" fmla="*/ 89 w 183"/>
                <a:gd name="T109" fmla="*/ 201 h 203"/>
                <a:gd name="T110" fmla="*/ 86 w 183"/>
                <a:gd name="T111" fmla="*/ 201 h 203"/>
                <a:gd name="T112" fmla="*/ 85 w 183"/>
                <a:gd name="T113" fmla="*/ 201 h 203"/>
                <a:gd name="T114" fmla="*/ 73 w 183"/>
                <a:gd name="T115" fmla="*/ 201 h 203"/>
                <a:gd name="T116" fmla="*/ 65 w 183"/>
                <a:gd name="T117" fmla="*/ 196 h 203"/>
                <a:gd name="T118" fmla="*/ 65 w 183"/>
                <a:gd name="T119" fmla="*/ 190 h 203"/>
                <a:gd name="T120" fmla="*/ 75 w 183"/>
                <a:gd name="T121" fmla="*/ 18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3" h="203">
                  <a:moveTo>
                    <a:pt x="0" y="10"/>
                  </a:moveTo>
                  <a:lnTo>
                    <a:pt x="3" y="8"/>
                  </a:lnTo>
                  <a:lnTo>
                    <a:pt x="9" y="3"/>
                  </a:lnTo>
                  <a:lnTo>
                    <a:pt x="17" y="0"/>
                  </a:lnTo>
                  <a:lnTo>
                    <a:pt x="24" y="3"/>
                  </a:lnTo>
                  <a:lnTo>
                    <a:pt x="26" y="5"/>
                  </a:lnTo>
                  <a:lnTo>
                    <a:pt x="30" y="9"/>
                  </a:lnTo>
                  <a:lnTo>
                    <a:pt x="35" y="12"/>
                  </a:lnTo>
                  <a:lnTo>
                    <a:pt x="41" y="15"/>
                  </a:lnTo>
                  <a:lnTo>
                    <a:pt x="46" y="19"/>
                  </a:lnTo>
                  <a:lnTo>
                    <a:pt x="50" y="22"/>
                  </a:lnTo>
                  <a:lnTo>
                    <a:pt x="54" y="26"/>
                  </a:lnTo>
                  <a:lnTo>
                    <a:pt x="59" y="30"/>
                  </a:lnTo>
                  <a:lnTo>
                    <a:pt x="64" y="36"/>
                  </a:lnTo>
                  <a:lnTo>
                    <a:pt x="67" y="37"/>
                  </a:lnTo>
                  <a:lnTo>
                    <a:pt x="71" y="35"/>
                  </a:lnTo>
                  <a:lnTo>
                    <a:pt x="77" y="34"/>
                  </a:lnTo>
                  <a:lnTo>
                    <a:pt x="81" y="36"/>
                  </a:lnTo>
                  <a:lnTo>
                    <a:pt x="86" y="39"/>
                  </a:lnTo>
                  <a:lnTo>
                    <a:pt x="92" y="43"/>
                  </a:lnTo>
                  <a:lnTo>
                    <a:pt x="101" y="48"/>
                  </a:lnTo>
                  <a:lnTo>
                    <a:pt x="106" y="55"/>
                  </a:lnTo>
                  <a:lnTo>
                    <a:pt x="111" y="62"/>
                  </a:lnTo>
                  <a:lnTo>
                    <a:pt x="116" y="70"/>
                  </a:lnTo>
                  <a:lnTo>
                    <a:pt x="118" y="79"/>
                  </a:lnTo>
                  <a:lnTo>
                    <a:pt x="129" y="81"/>
                  </a:lnTo>
                  <a:lnTo>
                    <a:pt x="139" y="87"/>
                  </a:lnTo>
                  <a:lnTo>
                    <a:pt x="145" y="97"/>
                  </a:lnTo>
                  <a:lnTo>
                    <a:pt x="151" y="108"/>
                  </a:lnTo>
                  <a:lnTo>
                    <a:pt x="155" y="120"/>
                  </a:lnTo>
                  <a:lnTo>
                    <a:pt x="153" y="132"/>
                  </a:lnTo>
                  <a:lnTo>
                    <a:pt x="150" y="143"/>
                  </a:lnTo>
                  <a:lnTo>
                    <a:pt x="142" y="151"/>
                  </a:lnTo>
                  <a:lnTo>
                    <a:pt x="154" y="143"/>
                  </a:lnTo>
                  <a:lnTo>
                    <a:pt x="165" y="137"/>
                  </a:lnTo>
                  <a:lnTo>
                    <a:pt x="173" y="137"/>
                  </a:lnTo>
                  <a:lnTo>
                    <a:pt x="179" y="138"/>
                  </a:lnTo>
                  <a:lnTo>
                    <a:pt x="182" y="143"/>
                  </a:lnTo>
                  <a:lnTo>
                    <a:pt x="182" y="149"/>
                  </a:lnTo>
                  <a:lnTo>
                    <a:pt x="180" y="155"/>
                  </a:lnTo>
                  <a:lnTo>
                    <a:pt x="172" y="162"/>
                  </a:lnTo>
                  <a:lnTo>
                    <a:pt x="163" y="166"/>
                  </a:lnTo>
                  <a:lnTo>
                    <a:pt x="155" y="171"/>
                  </a:lnTo>
                  <a:lnTo>
                    <a:pt x="148" y="174"/>
                  </a:lnTo>
                  <a:lnTo>
                    <a:pt x="144" y="177"/>
                  </a:lnTo>
                  <a:lnTo>
                    <a:pt x="138" y="182"/>
                  </a:lnTo>
                  <a:lnTo>
                    <a:pt x="133" y="185"/>
                  </a:lnTo>
                  <a:lnTo>
                    <a:pt x="128" y="188"/>
                  </a:lnTo>
                  <a:lnTo>
                    <a:pt x="122" y="192"/>
                  </a:lnTo>
                  <a:lnTo>
                    <a:pt x="117" y="197"/>
                  </a:lnTo>
                  <a:lnTo>
                    <a:pt x="111" y="199"/>
                  </a:lnTo>
                  <a:lnTo>
                    <a:pt x="106" y="200"/>
                  </a:lnTo>
                  <a:lnTo>
                    <a:pt x="100" y="202"/>
                  </a:lnTo>
                  <a:lnTo>
                    <a:pt x="94" y="202"/>
                  </a:lnTo>
                  <a:lnTo>
                    <a:pt x="89" y="201"/>
                  </a:lnTo>
                  <a:lnTo>
                    <a:pt x="86" y="201"/>
                  </a:lnTo>
                  <a:lnTo>
                    <a:pt x="85" y="201"/>
                  </a:lnTo>
                  <a:lnTo>
                    <a:pt x="73" y="201"/>
                  </a:lnTo>
                  <a:lnTo>
                    <a:pt x="65" y="196"/>
                  </a:lnTo>
                  <a:lnTo>
                    <a:pt x="65" y="190"/>
                  </a:lnTo>
                  <a:lnTo>
                    <a:pt x="75" y="18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70" name="Freeform 34"/>
            <p:cNvSpPr>
              <a:spLocks noChangeAspect="1"/>
            </p:cNvSpPr>
            <p:nvPr/>
          </p:nvSpPr>
          <p:spPr bwMode="auto">
            <a:xfrm>
              <a:off x="3683" y="2160"/>
              <a:ext cx="183" cy="203"/>
            </a:xfrm>
            <a:custGeom>
              <a:avLst/>
              <a:gdLst>
                <a:gd name="T0" fmla="*/ 0 w 183"/>
                <a:gd name="T1" fmla="*/ 10 h 203"/>
                <a:gd name="T2" fmla="*/ 3 w 183"/>
                <a:gd name="T3" fmla="*/ 8 h 203"/>
                <a:gd name="T4" fmla="*/ 9 w 183"/>
                <a:gd name="T5" fmla="*/ 3 h 203"/>
                <a:gd name="T6" fmla="*/ 17 w 183"/>
                <a:gd name="T7" fmla="*/ 0 h 203"/>
                <a:gd name="T8" fmla="*/ 24 w 183"/>
                <a:gd name="T9" fmla="*/ 3 h 203"/>
                <a:gd name="T10" fmla="*/ 26 w 183"/>
                <a:gd name="T11" fmla="*/ 5 h 203"/>
                <a:gd name="T12" fmla="*/ 30 w 183"/>
                <a:gd name="T13" fmla="*/ 9 h 203"/>
                <a:gd name="T14" fmla="*/ 35 w 183"/>
                <a:gd name="T15" fmla="*/ 12 h 203"/>
                <a:gd name="T16" fmla="*/ 41 w 183"/>
                <a:gd name="T17" fmla="*/ 15 h 203"/>
                <a:gd name="T18" fmla="*/ 46 w 183"/>
                <a:gd name="T19" fmla="*/ 19 h 203"/>
                <a:gd name="T20" fmla="*/ 50 w 183"/>
                <a:gd name="T21" fmla="*/ 22 h 203"/>
                <a:gd name="T22" fmla="*/ 54 w 183"/>
                <a:gd name="T23" fmla="*/ 26 h 203"/>
                <a:gd name="T24" fmla="*/ 59 w 183"/>
                <a:gd name="T25" fmla="*/ 30 h 203"/>
                <a:gd name="T26" fmla="*/ 64 w 183"/>
                <a:gd name="T27" fmla="*/ 36 h 203"/>
                <a:gd name="T28" fmla="*/ 67 w 183"/>
                <a:gd name="T29" fmla="*/ 37 h 203"/>
                <a:gd name="T30" fmla="*/ 71 w 183"/>
                <a:gd name="T31" fmla="*/ 35 h 203"/>
                <a:gd name="T32" fmla="*/ 77 w 183"/>
                <a:gd name="T33" fmla="*/ 34 h 203"/>
                <a:gd name="T34" fmla="*/ 81 w 183"/>
                <a:gd name="T35" fmla="*/ 36 h 203"/>
                <a:gd name="T36" fmla="*/ 86 w 183"/>
                <a:gd name="T37" fmla="*/ 39 h 203"/>
                <a:gd name="T38" fmla="*/ 92 w 183"/>
                <a:gd name="T39" fmla="*/ 43 h 203"/>
                <a:gd name="T40" fmla="*/ 101 w 183"/>
                <a:gd name="T41" fmla="*/ 48 h 203"/>
                <a:gd name="T42" fmla="*/ 106 w 183"/>
                <a:gd name="T43" fmla="*/ 55 h 203"/>
                <a:gd name="T44" fmla="*/ 111 w 183"/>
                <a:gd name="T45" fmla="*/ 62 h 203"/>
                <a:gd name="T46" fmla="*/ 116 w 183"/>
                <a:gd name="T47" fmla="*/ 70 h 203"/>
                <a:gd name="T48" fmla="*/ 118 w 183"/>
                <a:gd name="T49" fmla="*/ 79 h 203"/>
                <a:gd name="T50" fmla="*/ 129 w 183"/>
                <a:gd name="T51" fmla="*/ 81 h 203"/>
                <a:gd name="T52" fmla="*/ 139 w 183"/>
                <a:gd name="T53" fmla="*/ 87 h 203"/>
                <a:gd name="T54" fmla="*/ 145 w 183"/>
                <a:gd name="T55" fmla="*/ 97 h 203"/>
                <a:gd name="T56" fmla="*/ 151 w 183"/>
                <a:gd name="T57" fmla="*/ 108 h 203"/>
                <a:gd name="T58" fmla="*/ 155 w 183"/>
                <a:gd name="T59" fmla="*/ 120 h 203"/>
                <a:gd name="T60" fmla="*/ 153 w 183"/>
                <a:gd name="T61" fmla="*/ 132 h 203"/>
                <a:gd name="T62" fmla="*/ 150 w 183"/>
                <a:gd name="T63" fmla="*/ 143 h 203"/>
                <a:gd name="T64" fmla="*/ 142 w 183"/>
                <a:gd name="T65" fmla="*/ 151 h 203"/>
                <a:gd name="T66" fmla="*/ 154 w 183"/>
                <a:gd name="T67" fmla="*/ 143 h 203"/>
                <a:gd name="T68" fmla="*/ 165 w 183"/>
                <a:gd name="T69" fmla="*/ 137 h 203"/>
                <a:gd name="T70" fmla="*/ 173 w 183"/>
                <a:gd name="T71" fmla="*/ 137 h 203"/>
                <a:gd name="T72" fmla="*/ 179 w 183"/>
                <a:gd name="T73" fmla="*/ 138 h 203"/>
                <a:gd name="T74" fmla="*/ 182 w 183"/>
                <a:gd name="T75" fmla="*/ 143 h 203"/>
                <a:gd name="T76" fmla="*/ 182 w 183"/>
                <a:gd name="T77" fmla="*/ 149 h 203"/>
                <a:gd name="T78" fmla="*/ 180 w 183"/>
                <a:gd name="T79" fmla="*/ 155 h 203"/>
                <a:gd name="T80" fmla="*/ 172 w 183"/>
                <a:gd name="T81" fmla="*/ 162 h 203"/>
                <a:gd name="T82" fmla="*/ 163 w 183"/>
                <a:gd name="T83" fmla="*/ 166 h 203"/>
                <a:gd name="T84" fmla="*/ 155 w 183"/>
                <a:gd name="T85" fmla="*/ 171 h 203"/>
                <a:gd name="T86" fmla="*/ 148 w 183"/>
                <a:gd name="T87" fmla="*/ 174 h 203"/>
                <a:gd name="T88" fmla="*/ 144 w 183"/>
                <a:gd name="T89" fmla="*/ 177 h 203"/>
                <a:gd name="T90" fmla="*/ 138 w 183"/>
                <a:gd name="T91" fmla="*/ 182 h 203"/>
                <a:gd name="T92" fmla="*/ 133 w 183"/>
                <a:gd name="T93" fmla="*/ 185 h 203"/>
                <a:gd name="T94" fmla="*/ 128 w 183"/>
                <a:gd name="T95" fmla="*/ 188 h 203"/>
                <a:gd name="T96" fmla="*/ 122 w 183"/>
                <a:gd name="T97" fmla="*/ 192 h 203"/>
                <a:gd name="T98" fmla="*/ 117 w 183"/>
                <a:gd name="T99" fmla="*/ 197 h 203"/>
                <a:gd name="T100" fmla="*/ 111 w 183"/>
                <a:gd name="T101" fmla="*/ 199 h 203"/>
                <a:gd name="T102" fmla="*/ 106 w 183"/>
                <a:gd name="T103" fmla="*/ 200 h 203"/>
                <a:gd name="T104" fmla="*/ 100 w 183"/>
                <a:gd name="T105" fmla="*/ 202 h 203"/>
                <a:gd name="T106" fmla="*/ 94 w 183"/>
                <a:gd name="T107" fmla="*/ 202 h 203"/>
                <a:gd name="T108" fmla="*/ 89 w 183"/>
                <a:gd name="T109" fmla="*/ 201 h 203"/>
                <a:gd name="T110" fmla="*/ 86 w 183"/>
                <a:gd name="T111" fmla="*/ 201 h 203"/>
                <a:gd name="T112" fmla="*/ 85 w 183"/>
                <a:gd name="T113" fmla="*/ 201 h 203"/>
                <a:gd name="T114" fmla="*/ 73 w 183"/>
                <a:gd name="T115" fmla="*/ 201 h 203"/>
                <a:gd name="T116" fmla="*/ 65 w 183"/>
                <a:gd name="T117" fmla="*/ 196 h 203"/>
                <a:gd name="T118" fmla="*/ 65 w 183"/>
                <a:gd name="T119" fmla="*/ 190 h 203"/>
                <a:gd name="T120" fmla="*/ 75 w 183"/>
                <a:gd name="T121" fmla="*/ 18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3" h="203">
                  <a:moveTo>
                    <a:pt x="0" y="10"/>
                  </a:moveTo>
                  <a:lnTo>
                    <a:pt x="3" y="8"/>
                  </a:lnTo>
                  <a:lnTo>
                    <a:pt x="9" y="3"/>
                  </a:lnTo>
                  <a:lnTo>
                    <a:pt x="17" y="0"/>
                  </a:lnTo>
                  <a:lnTo>
                    <a:pt x="24" y="3"/>
                  </a:lnTo>
                  <a:lnTo>
                    <a:pt x="26" y="5"/>
                  </a:lnTo>
                  <a:lnTo>
                    <a:pt x="30" y="9"/>
                  </a:lnTo>
                  <a:lnTo>
                    <a:pt x="35" y="12"/>
                  </a:lnTo>
                  <a:lnTo>
                    <a:pt x="41" y="15"/>
                  </a:lnTo>
                  <a:lnTo>
                    <a:pt x="46" y="19"/>
                  </a:lnTo>
                  <a:lnTo>
                    <a:pt x="50" y="22"/>
                  </a:lnTo>
                  <a:lnTo>
                    <a:pt x="54" y="26"/>
                  </a:lnTo>
                  <a:lnTo>
                    <a:pt x="59" y="30"/>
                  </a:lnTo>
                  <a:lnTo>
                    <a:pt x="64" y="36"/>
                  </a:lnTo>
                  <a:lnTo>
                    <a:pt x="67" y="37"/>
                  </a:lnTo>
                  <a:lnTo>
                    <a:pt x="71" y="35"/>
                  </a:lnTo>
                  <a:lnTo>
                    <a:pt x="77" y="34"/>
                  </a:lnTo>
                  <a:lnTo>
                    <a:pt x="81" y="36"/>
                  </a:lnTo>
                  <a:lnTo>
                    <a:pt x="86" y="39"/>
                  </a:lnTo>
                  <a:lnTo>
                    <a:pt x="92" y="43"/>
                  </a:lnTo>
                  <a:lnTo>
                    <a:pt x="101" y="48"/>
                  </a:lnTo>
                  <a:lnTo>
                    <a:pt x="106" y="55"/>
                  </a:lnTo>
                  <a:lnTo>
                    <a:pt x="111" y="62"/>
                  </a:lnTo>
                  <a:lnTo>
                    <a:pt x="116" y="70"/>
                  </a:lnTo>
                  <a:lnTo>
                    <a:pt x="118" y="79"/>
                  </a:lnTo>
                  <a:lnTo>
                    <a:pt x="129" y="81"/>
                  </a:lnTo>
                  <a:lnTo>
                    <a:pt x="139" y="87"/>
                  </a:lnTo>
                  <a:lnTo>
                    <a:pt x="145" y="97"/>
                  </a:lnTo>
                  <a:lnTo>
                    <a:pt x="151" y="108"/>
                  </a:lnTo>
                  <a:lnTo>
                    <a:pt x="155" y="120"/>
                  </a:lnTo>
                  <a:lnTo>
                    <a:pt x="153" y="132"/>
                  </a:lnTo>
                  <a:lnTo>
                    <a:pt x="150" y="143"/>
                  </a:lnTo>
                  <a:lnTo>
                    <a:pt x="142" y="151"/>
                  </a:lnTo>
                  <a:lnTo>
                    <a:pt x="154" y="143"/>
                  </a:lnTo>
                  <a:lnTo>
                    <a:pt x="165" y="137"/>
                  </a:lnTo>
                  <a:lnTo>
                    <a:pt x="173" y="137"/>
                  </a:lnTo>
                  <a:lnTo>
                    <a:pt x="179" y="138"/>
                  </a:lnTo>
                  <a:lnTo>
                    <a:pt x="182" y="143"/>
                  </a:lnTo>
                  <a:lnTo>
                    <a:pt x="182" y="149"/>
                  </a:lnTo>
                  <a:lnTo>
                    <a:pt x="180" y="155"/>
                  </a:lnTo>
                  <a:lnTo>
                    <a:pt x="172" y="162"/>
                  </a:lnTo>
                  <a:lnTo>
                    <a:pt x="163" y="166"/>
                  </a:lnTo>
                  <a:lnTo>
                    <a:pt x="155" y="171"/>
                  </a:lnTo>
                  <a:lnTo>
                    <a:pt x="148" y="174"/>
                  </a:lnTo>
                  <a:lnTo>
                    <a:pt x="144" y="177"/>
                  </a:lnTo>
                  <a:lnTo>
                    <a:pt x="138" y="182"/>
                  </a:lnTo>
                  <a:lnTo>
                    <a:pt x="133" y="185"/>
                  </a:lnTo>
                  <a:lnTo>
                    <a:pt x="128" y="188"/>
                  </a:lnTo>
                  <a:lnTo>
                    <a:pt x="122" y="192"/>
                  </a:lnTo>
                  <a:lnTo>
                    <a:pt x="117" y="197"/>
                  </a:lnTo>
                  <a:lnTo>
                    <a:pt x="111" y="199"/>
                  </a:lnTo>
                  <a:lnTo>
                    <a:pt x="106" y="200"/>
                  </a:lnTo>
                  <a:lnTo>
                    <a:pt x="100" y="202"/>
                  </a:lnTo>
                  <a:lnTo>
                    <a:pt x="94" y="202"/>
                  </a:lnTo>
                  <a:lnTo>
                    <a:pt x="89" y="201"/>
                  </a:lnTo>
                  <a:lnTo>
                    <a:pt x="86" y="201"/>
                  </a:lnTo>
                  <a:lnTo>
                    <a:pt x="85" y="201"/>
                  </a:lnTo>
                  <a:lnTo>
                    <a:pt x="73" y="201"/>
                  </a:lnTo>
                  <a:lnTo>
                    <a:pt x="65" y="196"/>
                  </a:lnTo>
                  <a:lnTo>
                    <a:pt x="65" y="190"/>
                  </a:lnTo>
                  <a:lnTo>
                    <a:pt x="75" y="18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71" name="Freeform 35"/>
            <p:cNvSpPr>
              <a:spLocks noChangeAspect="1"/>
            </p:cNvSpPr>
            <p:nvPr/>
          </p:nvSpPr>
          <p:spPr bwMode="auto">
            <a:xfrm>
              <a:off x="3718" y="2358"/>
              <a:ext cx="32" cy="23"/>
            </a:xfrm>
            <a:custGeom>
              <a:avLst/>
              <a:gdLst>
                <a:gd name="T0" fmla="*/ 31 w 32"/>
                <a:gd name="T1" fmla="*/ 0 h 23"/>
                <a:gd name="T2" fmla="*/ 25 w 32"/>
                <a:gd name="T3" fmla="*/ 1 h 23"/>
                <a:gd name="T4" fmla="*/ 22 w 32"/>
                <a:gd name="T5" fmla="*/ 3 h 23"/>
                <a:gd name="T6" fmla="*/ 19 w 32"/>
                <a:gd name="T7" fmla="*/ 5 h 23"/>
                <a:gd name="T8" fmla="*/ 17 w 32"/>
                <a:gd name="T9" fmla="*/ 9 h 23"/>
                <a:gd name="T10" fmla="*/ 15 w 32"/>
                <a:gd name="T11" fmla="*/ 13 h 23"/>
                <a:gd name="T12" fmla="*/ 11 w 32"/>
                <a:gd name="T13" fmla="*/ 17 h 23"/>
                <a:gd name="T14" fmla="*/ 7 w 32"/>
                <a:gd name="T15" fmla="*/ 21 h 23"/>
                <a:gd name="T16" fmla="*/ 0 w 32"/>
                <a:gd name="T1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3">
                  <a:moveTo>
                    <a:pt x="31" y="0"/>
                  </a:moveTo>
                  <a:lnTo>
                    <a:pt x="25" y="1"/>
                  </a:lnTo>
                  <a:lnTo>
                    <a:pt x="22" y="3"/>
                  </a:lnTo>
                  <a:lnTo>
                    <a:pt x="19" y="5"/>
                  </a:lnTo>
                  <a:lnTo>
                    <a:pt x="17" y="9"/>
                  </a:lnTo>
                  <a:lnTo>
                    <a:pt x="15" y="13"/>
                  </a:lnTo>
                  <a:lnTo>
                    <a:pt x="11" y="17"/>
                  </a:lnTo>
                  <a:lnTo>
                    <a:pt x="7" y="21"/>
                  </a:lnTo>
                  <a:lnTo>
                    <a:pt x="0" y="2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72" name="Freeform 36"/>
            <p:cNvSpPr>
              <a:spLocks noChangeAspect="1"/>
            </p:cNvSpPr>
            <p:nvPr/>
          </p:nvSpPr>
          <p:spPr bwMode="auto">
            <a:xfrm>
              <a:off x="3718" y="2358"/>
              <a:ext cx="32" cy="23"/>
            </a:xfrm>
            <a:custGeom>
              <a:avLst/>
              <a:gdLst>
                <a:gd name="T0" fmla="*/ 31 w 32"/>
                <a:gd name="T1" fmla="*/ 0 h 23"/>
                <a:gd name="T2" fmla="*/ 25 w 32"/>
                <a:gd name="T3" fmla="*/ 1 h 23"/>
                <a:gd name="T4" fmla="*/ 22 w 32"/>
                <a:gd name="T5" fmla="*/ 3 h 23"/>
                <a:gd name="T6" fmla="*/ 19 w 32"/>
                <a:gd name="T7" fmla="*/ 5 h 23"/>
                <a:gd name="T8" fmla="*/ 17 w 32"/>
                <a:gd name="T9" fmla="*/ 9 h 23"/>
                <a:gd name="T10" fmla="*/ 15 w 32"/>
                <a:gd name="T11" fmla="*/ 13 h 23"/>
                <a:gd name="T12" fmla="*/ 11 w 32"/>
                <a:gd name="T13" fmla="*/ 17 h 23"/>
                <a:gd name="T14" fmla="*/ 7 w 32"/>
                <a:gd name="T15" fmla="*/ 21 h 23"/>
                <a:gd name="T16" fmla="*/ 0 w 32"/>
                <a:gd name="T1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3">
                  <a:moveTo>
                    <a:pt x="31" y="0"/>
                  </a:moveTo>
                  <a:lnTo>
                    <a:pt x="25" y="1"/>
                  </a:lnTo>
                  <a:lnTo>
                    <a:pt x="22" y="3"/>
                  </a:lnTo>
                  <a:lnTo>
                    <a:pt x="19" y="5"/>
                  </a:lnTo>
                  <a:lnTo>
                    <a:pt x="17" y="9"/>
                  </a:lnTo>
                  <a:lnTo>
                    <a:pt x="15" y="13"/>
                  </a:lnTo>
                  <a:lnTo>
                    <a:pt x="11" y="17"/>
                  </a:lnTo>
                  <a:lnTo>
                    <a:pt x="7" y="21"/>
                  </a:lnTo>
                  <a:lnTo>
                    <a:pt x="0" y="2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73" name="Freeform 37"/>
            <p:cNvSpPr>
              <a:spLocks noChangeAspect="1"/>
            </p:cNvSpPr>
            <p:nvPr/>
          </p:nvSpPr>
          <p:spPr bwMode="auto">
            <a:xfrm>
              <a:off x="3767" y="2331"/>
              <a:ext cx="112" cy="68"/>
            </a:xfrm>
            <a:custGeom>
              <a:avLst/>
              <a:gdLst>
                <a:gd name="T0" fmla="*/ 0 w 112"/>
                <a:gd name="T1" fmla="*/ 67 h 68"/>
                <a:gd name="T2" fmla="*/ 6 w 112"/>
                <a:gd name="T3" fmla="*/ 65 h 68"/>
                <a:gd name="T4" fmla="*/ 11 w 112"/>
                <a:gd name="T5" fmla="*/ 63 h 68"/>
                <a:gd name="T6" fmla="*/ 15 w 112"/>
                <a:gd name="T7" fmla="*/ 61 h 68"/>
                <a:gd name="T8" fmla="*/ 18 w 112"/>
                <a:gd name="T9" fmla="*/ 59 h 68"/>
                <a:gd name="T10" fmla="*/ 21 w 112"/>
                <a:gd name="T11" fmla="*/ 55 h 68"/>
                <a:gd name="T12" fmla="*/ 24 w 112"/>
                <a:gd name="T13" fmla="*/ 52 h 68"/>
                <a:gd name="T14" fmla="*/ 29 w 112"/>
                <a:gd name="T15" fmla="*/ 51 h 68"/>
                <a:gd name="T16" fmla="*/ 35 w 112"/>
                <a:gd name="T17" fmla="*/ 50 h 68"/>
                <a:gd name="T18" fmla="*/ 42 w 112"/>
                <a:gd name="T19" fmla="*/ 48 h 68"/>
                <a:gd name="T20" fmla="*/ 48 w 112"/>
                <a:gd name="T21" fmla="*/ 48 h 68"/>
                <a:gd name="T22" fmla="*/ 53 w 112"/>
                <a:gd name="T23" fmla="*/ 47 h 68"/>
                <a:gd name="T24" fmla="*/ 56 w 112"/>
                <a:gd name="T25" fmla="*/ 45 h 68"/>
                <a:gd name="T26" fmla="*/ 60 w 112"/>
                <a:gd name="T27" fmla="*/ 42 h 68"/>
                <a:gd name="T28" fmla="*/ 64 w 112"/>
                <a:gd name="T29" fmla="*/ 40 h 68"/>
                <a:gd name="T30" fmla="*/ 68 w 112"/>
                <a:gd name="T31" fmla="*/ 37 h 68"/>
                <a:gd name="T32" fmla="*/ 72 w 112"/>
                <a:gd name="T33" fmla="*/ 33 h 68"/>
                <a:gd name="T34" fmla="*/ 76 w 112"/>
                <a:gd name="T35" fmla="*/ 28 h 68"/>
                <a:gd name="T36" fmla="*/ 79 w 112"/>
                <a:gd name="T37" fmla="*/ 21 h 68"/>
                <a:gd name="T38" fmla="*/ 85 w 112"/>
                <a:gd name="T39" fmla="*/ 15 h 68"/>
                <a:gd name="T40" fmla="*/ 91 w 112"/>
                <a:gd name="T41" fmla="*/ 10 h 68"/>
                <a:gd name="T42" fmla="*/ 97 w 112"/>
                <a:gd name="T43" fmla="*/ 4 h 68"/>
                <a:gd name="T44" fmla="*/ 101 w 112"/>
                <a:gd name="T45" fmla="*/ 1 h 68"/>
                <a:gd name="T46" fmla="*/ 106 w 112"/>
                <a:gd name="T47" fmla="*/ 0 h 68"/>
                <a:gd name="T48" fmla="*/ 111 w 112"/>
                <a:gd name="T49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2" h="68">
                  <a:moveTo>
                    <a:pt x="0" y="67"/>
                  </a:moveTo>
                  <a:lnTo>
                    <a:pt x="6" y="65"/>
                  </a:lnTo>
                  <a:lnTo>
                    <a:pt x="11" y="63"/>
                  </a:lnTo>
                  <a:lnTo>
                    <a:pt x="15" y="61"/>
                  </a:lnTo>
                  <a:lnTo>
                    <a:pt x="18" y="59"/>
                  </a:lnTo>
                  <a:lnTo>
                    <a:pt x="21" y="55"/>
                  </a:lnTo>
                  <a:lnTo>
                    <a:pt x="24" y="52"/>
                  </a:lnTo>
                  <a:lnTo>
                    <a:pt x="29" y="51"/>
                  </a:lnTo>
                  <a:lnTo>
                    <a:pt x="35" y="50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3" y="47"/>
                  </a:lnTo>
                  <a:lnTo>
                    <a:pt x="56" y="45"/>
                  </a:lnTo>
                  <a:lnTo>
                    <a:pt x="60" y="42"/>
                  </a:lnTo>
                  <a:lnTo>
                    <a:pt x="64" y="40"/>
                  </a:lnTo>
                  <a:lnTo>
                    <a:pt x="68" y="37"/>
                  </a:lnTo>
                  <a:lnTo>
                    <a:pt x="72" y="33"/>
                  </a:lnTo>
                  <a:lnTo>
                    <a:pt x="76" y="28"/>
                  </a:lnTo>
                  <a:lnTo>
                    <a:pt x="79" y="21"/>
                  </a:lnTo>
                  <a:lnTo>
                    <a:pt x="85" y="15"/>
                  </a:lnTo>
                  <a:lnTo>
                    <a:pt x="91" y="10"/>
                  </a:lnTo>
                  <a:lnTo>
                    <a:pt x="97" y="4"/>
                  </a:lnTo>
                  <a:lnTo>
                    <a:pt x="101" y="1"/>
                  </a:lnTo>
                  <a:lnTo>
                    <a:pt x="106" y="0"/>
                  </a:lnTo>
                  <a:lnTo>
                    <a:pt x="111" y="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74" name="Freeform 38"/>
            <p:cNvSpPr>
              <a:spLocks noChangeAspect="1"/>
            </p:cNvSpPr>
            <p:nvPr/>
          </p:nvSpPr>
          <p:spPr bwMode="auto">
            <a:xfrm>
              <a:off x="3767" y="2331"/>
              <a:ext cx="112" cy="68"/>
            </a:xfrm>
            <a:custGeom>
              <a:avLst/>
              <a:gdLst>
                <a:gd name="T0" fmla="*/ 0 w 112"/>
                <a:gd name="T1" fmla="*/ 67 h 68"/>
                <a:gd name="T2" fmla="*/ 6 w 112"/>
                <a:gd name="T3" fmla="*/ 65 h 68"/>
                <a:gd name="T4" fmla="*/ 11 w 112"/>
                <a:gd name="T5" fmla="*/ 63 h 68"/>
                <a:gd name="T6" fmla="*/ 15 w 112"/>
                <a:gd name="T7" fmla="*/ 61 h 68"/>
                <a:gd name="T8" fmla="*/ 18 w 112"/>
                <a:gd name="T9" fmla="*/ 59 h 68"/>
                <a:gd name="T10" fmla="*/ 21 w 112"/>
                <a:gd name="T11" fmla="*/ 55 h 68"/>
                <a:gd name="T12" fmla="*/ 24 w 112"/>
                <a:gd name="T13" fmla="*/ 52 h 68"/>
                <a:gd name="T14" fmla="*/ 29 w 112"/>
                <a:gd name="T15" fmla="*/ 51 h 68"/>
                <a:gd name="T16" fmla="*/ 35 w 112"/>
                <a:gd name="T17" fmla="*/ 50 h 68"/>
                <a:gd name="T18" fmla="*/ 42 w 112"/>
                <a:gd name="T19" fmla="*/ 48 h 68"/>
                <a:gd name="T20" fmla="*/ 48 w 112"/>
                <a:gd name="T21" fmla="*/ 48 h 68"/>
                <a:gd name="T22" fmla="*/ 53 w 112"/>
                <a:gd name="T23" fmla="*/ 47 h 68"/>
                <a:gd name="T24" fmla="*/ 56 w 112"/>
                <a:gd name="T25" fmla="*/ 45 h 68"/>
                <a:gd name="T26" fmla="*/ 60 w 112"/>
                <a:gd name="T27" fmla="*/ 42 h 68"/>
                <a:gd name="T28" fmla="*/ 64 w 112"/>
                <a:gd name="T29" fmla="*/ 40 h 68"/>
                <a:gd name="T30" fmla="*/ 68 w 112"/>
                <a:gd name="T31" fmla="*/ 37 h 68"/>
                <a:gd name="T32" fmla="*/ 72 w 112"/>
                <a:gd name="T33" fmla="*/ 33 h 68"/>
                <a:gd name="T34" fmla="*/ 76 w 112"/>
                <a:gd name="T35" fmla="*/ 28 h 68"/>
                <a:gd name="T36" fmla="*/ 79 w 112"/>
                <a:gd name="T37" fmla="*/ 21 h 68"/>
                <a:gd name="T38" fmla="*/ 85 w 112"/>
                <a:gd name="T39" fmla="*/ 15 h 68"/>
                <a:gd name="T40" fmla="*/ 91 w 112"/>
                <a:gd name="T41" fmla="*/ 10 h 68"/>
                <a:gd name="T42" fmla="*/ 97 w 112"/>
                <a:gd name="T43" fmla="*/ 4 h 68"/>
                <a:gd name="T44" fmla="*/ 101 w 112"/>
                <a:gd name="T45" fmla="*/ 1 h 68"/>
                <a:gd name="T46" fmla="*/ 106 w 112"/>
                <a:gd name="T47" fmla="*/ 0 h 68"/>
                <a:gd name="T48" fmla="*/ 111 w 112"/>
                <a:gd name="T49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2" h="68">
                  <a:moveTo>
                    <a:pt x="0" y="67"/>
                  </a:moveTo>
                  <a:lnTo>
                    <a:pt x="6" y="65"/>
                  </a:lnTo>
                  <a:lnTo>
                    <a:pt x="11" y="63"/>
                  </a:lnTo>
                  <a:lnTo>
                    <a:pt x="15" y="61"/>
                  </a:lnTo>
                  <a:lnTo>
                    <a:pt x="18" y="59"/>
                  </a:lnTo>
                  <a:lnTo>
                    <a:pt x="21" y="55"/>
                  </a:lnTo>
                  <a:lnTo>
                    <a:pt x="24" y="52"/>
                  </a:lnTo>
                  <a:lnTo>
                    <a:pt x="29" y="51"/>
                  </a:lnTo>
                  <a:lnTo>
                    <a:pt x="35" y="50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3" y="47"/>
                  </a:lnTo>
                  <a:lnTo>
                    <a:pt x="56" y="45"/>
                  </a:lnTo>
                  <a:lnTo>
                    <a:pt x="60" y="42"/>
                  </a:lnTo>
                  <a:lnTo>
                    <a:pt x="64" y="40"/>
                  </a:lnTo>
                  <a:lnTo>
                    <a:pt x="68" y="37"/>
                  </a:lnTo>
                  <a:lnTo>
                    <a:pt x="72" y="33"/>
                  </a:lnTo>
                  <a:lnTo>
                    <a:pt x="76" y="28"/>
                  </a:lnTo>
                  <a:lnTo>
                    <a:pt x="79" y="21"/>
                  </a:lnTo>
                  <a:lnTo>
                    <a:pt x="85" y="15"/>
                  </a:lnTo>
                  <a:lnTo>
                    <a:pt x="91" y="10"/>
                  </a:lnTo>
                  <a:lnTo>
                    <a:pt x="97" y="4"/>
                  </a:lnTo>
                  <a:lnTo>
                    <a:pt x="101" y="1"/>
                  </a:lnTo>
                  <a:lnTo>
                    <a:pt x="106" y="0"/>
                  </a:lnTo>
                  <a:lnTo>
                    <a:pt x="111" y="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75" name="Freeform 39"/>
            <p:cNvSpPr>
              <a:spLocks noChangeAspect="1"/>
            </p:cNvSpPr>
            <p:nvPr/>
          </p:nvSpPr>
          <p:spPr bwMode="auto">
            <a:xfrm>
              <a:off x="3866" y="2347"/>
              <a:ext cx="58" cy="16"/>
            </a:xfrm>
            <a:custGeom>
              <a:avLst/>
              <a:gdLst>
                <a:gd name="T0" fmla="*/ 57 w 58"/>
                <a:gd name="T1" fmla="*/ 7 h 16"/>
                <a:gd name="T2" fmla="*/ 46 w 58"/>
                <a:gd name="T3" fmla="*/ 3 h 16"/>
                <a:gd name="T4" fmla="*/ 36 w 58"/>
                <a:gd name="T5" fmla="*/ 0 h 16"/>
                <a:gd name="T6" fmla="*/ 28 w 58"/>
                <a:gd name="T7" fmla="*/ 1 h 16"/>
                <a:gd name="T8" fmla="*/ 20 w 58"/>
                <a:gd name="T9" fmla="*/ 2 h 16"/>
                <a:gd name="T10" fmla="*/ 14 w 58"/>
                <a:gd name="T11" fmla="*/ 6 h 16"/>
                <a:gd name="T12" fmla="*/ 10 w 58"/>
                <a:gd name="T13" fmla="*/ 8 h 16"/>
                <a:gd name="T14" fmla="*/ 4 w 58"/>
                <a:gd name="T15" fmla="*/ 12 h 16"/>
                <a:gd name="T16" fmla="*/ 0 w 58"/>
                <a:gd name="T1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6">
                  <a:moveTo>
                    <a:pt x="57" y="7"/>
                  </a:moveTo>
                  <a:lnTo>
                    <a:pt x="46" y="3"/>
                  </a:lnTo>
                  <a:lnTo>
                    <a:pt x="36" y="0"/>
                  </a:lnTo>
                  <a:lnTo>
                    <a:pt x="28" y="1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10" y="8"/>
                  </a:lnTo>
                  <a:lnTo>
                    <a:pt x="4" y="12"/>
                  </a:lnTo>
                  <a:lnTo>
                    <a:pt x="0" y="1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76" name="Freeform 40"/>
            <p:cNvSpPr>
              <a:spLocks noChangeAspect="1"/>
            </p:cNvSpPr>
            <p:nvPr/>
          </p:nvSpPr>
          <p:spPr bwMode="auto">
            <a:xfrm>
              <a:off x="3866" y="2347"/>
              <a:ext cx="58" cy="16"/>
            </a:xfrm>
            <a:custGeom>
              <a:avLst/>
              <a:gdLst>
                <a:gd name="T0" fmla="*/ 57 w 58"/>
                <a:gd name="T1" fmla="*/ 7 h 16"/>
                <a:gd name="T2" fmla="*/ 46 w 58"/>
                <a:gd name="T3" fmla="*/ 3 h 16"/>
                <a:gd name="T4" fmla="*/ 36 w 58"/>
                <a:gd name="T5" fmla="*/ 0 h 16"/>
                <a:gd name="T6" fmla="*/ 28 w 58"/>
                <a:gd name="T7" fmla="*/ 1 h 16"/>
                <a:gd name="T8" fmla="*/ 20 w 58"/>
                <a:gd name="T9" fmla="*/ 2 h 16"/>
                <a:gd name="T10" fmla="*/ 14 w 58"/>
                <a:gd name="T11" fmla="*/ 6 h 16"/>
                <a:gd name="T12" fmla="*/ 10 w 58"/>
                <a:gd name="T13" fmla="*/ 8 h 16"/>
                <a:gd name="T14" fmla="*/ 4 w 58"/>
                <a:gd name="T15" fmla="*/ 12 h 16"/>
                <a:gd name="T16" fmla="*/ 0 w 58"/>
                <a:gd name="T1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6">
                  <a:moveTo>
                    <a:pt x="57" y="7"/>
                  </a:moveTo>
                  <a:lnTo>
                    <a:pt x="46" y="3"/>
                  </a:lnTo>
                  <a:lnTo>
                    <a:pt x="36" y="0"/>
                  </a:lnTo>
                  <a:lnTo>
                    <a:pt x="28" y="1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10" y="8"/>
                  </a:lnTo>
                  <a:lnTo>
                    <a:pt x="4" y="12"/>
                  </a:lnTo>
                  <a:lnTo>
                    <a:pt x="0" y="1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77" name="Freeform 41"/>
            <p:cNvSpPr>
              <a:spLocks noChangeAspect="1"/>
            </p:cNvSpPr>
            <p:nvPr/>
          </p:nvSpPr>
          <p:spPr bwMode="auto">
            <a:xfrm>
              <a:off x="3855" y="2312"/>
              <a:ext cx="57" cy="11"/>
            </a:xfrm>
            <a:custGeom>
              <a:avLst/>
              <a:gdLst>
                <a:gd name="T0" fmla="*/ 0 w 57"/>
                <a:gd name="T1" fmla="*/ 10 h 11"/>
                <a:gd name="T2" fmla="*/ 2 w 57"/>
                <a:gd name="T3" fmla="*/ 9 h 11"/>
                <a:gd name="T4" fmla="*/ 5 w 57"/>
                <a:gd name="T5" fmla="*/ 6 h 11"/>
                <a:gd name="T6" fmla="*/ 11 w 57"/>
                <a:gd name="T7" fmla="*/ 4 h 11"/>
                <a:gd name="T8" fmla="*/ 18 w 57"/>
                <a:gd name="T9" fmla="*/ 3 h 11"/>
                <a:gd name="T10" fmla="*/ 25 w 57"/>
                <a:gd name="T11" fmla="*/ 0 h 11"/>
                <a:gd name="T12" fmla="*/ 34 w 57"/>
                <a:gd name="T13" fmla="*/ 0 h 11"/>
                <a:gd name="T14" fmla="*/ 44 w 57"/>
                <a:gd name="T15" fmla="*/ 0 h 11"/>
                <a:gd name="T16" fmla="*/ 56 w 57"/>
                <a:gd name="T17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1">
                  <a:moveTo>
                    <a:pt x="0" y="10"/>
                  </a:moveTo>
                  <a:lnTo>
                    <a:pt x="2" y="9"/>
                  </a:lnTo>
                  <a:lnTo>
                    <a:pt x="5" y="6"/>
                  </a:lnTo>
                  <a:lnTo>
                    <a:pt x="11" y="4"/>
                  </a:lnTo>
                  <a:lnTo>
                    <a:pt x="18" y="3"/>
                  </a:lnTo>
                  <a:lnTo>
                    <a:pt x="25" y="0"/>
                  </a:lnTo>
                  <a:lnTo>
                    <a:pt x="34" y="0"/>
                  </a:lnTo>
                  <a:lnTo>
                    <a:pt x="44" y="0"/>
                  </a:lnTo>
                  <a:lnTo>
                    <a:pt x="56" y="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78" name="Freeform 42"/>
            <p:cNvSpPr>
              <a:spLocks noChangeAspect="1"/>
            </p:cNvSpPr>
            <p:nvPr/>
          </p:nvSpPr>
          <p:spPr bwMode="auto">
            <a:xfrm>
              <a:off x="3855" y="2312"/>
              <a:ext cx="57" cy="11"/>
            </a:xfrm>
            <a:custGeom>
              <a:avLst/>
              <a:gdLst>
                <a:gd name="T0" fmla="*/ 0 w 57"/>
                <a:gd name="T1" fmla="*/ 10 h 11"/>
                <a:gd name="T2" fmla="*/ 2 w 57"/>
                <a:gd name="T3" fmla="*/ 9 h 11"/>
                <a:gd name="T4" fmla="*/ 5 w 57"/>
                <a:gd name="T5" fmla="*/ 6 h 11"/>
                <a:gd name="T6" fmla="*/ 11 w 57"/>
                <a:gd name="T7" fmla="*/ 4 h 11"/>
                <a:gd name="T8" fmla="*/ 18 w 57"/>
                <a:gd name="T9" fmla="*/ 3 h 11"/>
                <a:gd name="T10" fmla="*/ 25 w 57"/>
                <a:gd name="T11" fmla="*/ 0 h 11"/>
                <a:gd name="T12" fmla="*/ 34 w 57"/>
                <a:gd name="T13" fmla="*/ 0 h 11"/>
                <a:gd name="T14" fmla="*/ 44 w 57"/>
                <a:gd name="T15" fmla="*/ 0 h 11"/>
                <a:gd name="T16" fmla="*/ 56 w 57"/>
                <a:gd name="T17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1">
                  <a:moveTo>
                    <a:pt x="0" y="10"/>
                  </a:moveTo>
                  <a:lnTo>
                    <a:pt x="2" y="9"/>
                  </a:lnTo>
                  <a:lnTo>
                    <a:pt x="5" y="6"/>
                  </a:lnTo>
                  <a:lnTo>
                    <a:pt x="11" y="4"/>
                  </a:lnTo>
                  <a:lnTo>
                    <a:pt x="18" y="3"/>
                  </a:lnTo>
                  <a:lnTo>
                    <a:pt x="25" y="0"/>
                  </a:lnTo>
                  <a:lnTo>
                    <a:pt x="34" y="0"/>
                  </a:lnTo>
                  <a:lnTo>
                    <a:pt x="44" y="0"/>
                  </a:lnTo>
                  <a:lnTo>
                    <a:pt x="56" y="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79" name="Freeform 43"/>
            <p:cNvSpPr>
              <a:spLocks noChangeAspect="1"/>
            </p:cNvSpPr>
            <p:nvPr/>
          </p:nvSpPr>
          <p:spPr bwMode="auto">
            <a:xfrm>
              <a:off x="3854" y="2219"/>
              <a:ext cx="54" cy="14"/>
            </a:xfrm>
            <a:custGeom>
              <a:avLst/>
              <a:gdLst>
                <a:gd name="T0" fmla="*/ 53 w 54"/>
                <a:gd name="T1" fmla="*/ 0 h 14"/>
                <a:gd name="T2" fmla="*/ 51 w 54"/>
                <a:gd name="T3" fmla="*/ 7 h 14"/>
                <a:gd name="T4" fmla="*/ 46 w 54"/>
                <a:gd name="T5" fmla="*/ 11 h 14"/>
                <a:gd name="T6" fmla="*/ 39 w 54"/>
                <a:gd name="T7" fmla="*/ 13 h 14"/>
                <a:gd name="T8" fmla="*/ 30 w 54"/>
                <a:gd name="T9" fmla="*/ 13 h 14"/>
                <a:gd name="T10" fmla="*/ 21 w 54"/>
                <a:gd name="T11" fmla="*/ 12 h 14"/>
                <a:gd name="T12" fmla="*/ 12 w 54"/>
                <a:gd name="T13" fmla="*/ 10 h 14"/>
                <a:gd name="T14" fmla="*/ 5 w 54"/>
                <a:gd name="T15" fmla="*/ 5 h 14"/>
                <a:gd name="T16" fmla="*/ 0 w 54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14">
                  <a:moveTo>
                    <a:pt x="53" y="0"/>
                  </a:moveTo>
                  <a:lnTo>
                    <a:pt x="51" y="7"/>
                  </a:lnTo>
                  <a:lnTo>
                    <a:pt x="46" y="11"/>
                  </a:lnTo>
                  <a:lnTo>
                    <a:pt x="39" y="13"/>
                  </a:lnTo>
                  <a:lnTo>
                    <a:pt x="30" y="13"/>
                  </a:lnTo>
                  <a:lnTo>
                    <a:pt x="21" y="12"/>
                  </a:lnTo>
                  <a:lnTo>
                    <a:pt x="12" y="10"/>
                  </a:lnTo>
                  <a:lnTo>
                    <a:pt x="5" y="5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80" name="Freeform 44"/>
            <p:cNvSpPr>
              <a:spLocks noChangeAspect="1"/>
            </p:cNvSpPr>
            <p:nvPr/>
          </p:nvSpPr>
          <p:spPr bwMode="auto">
            <a:xfrm>
              <a:off x="3854" y="2219"/>
              <a:ext cx="54" cy="14"/>
            </a:xfrm>
            <a:custGeom>
              <a:avLst/>
              <a:gdLst>
                <a:gd name="T0" fmla="*/ 53 w 54"/>
                <a:gd name="T1" fmla="*/ 0 h 14"/>
                <a:gd name="T2" fmla="*/ 51 w 54"/>
                <a:gd name="T3" fmla="*/ 7 h 14"/>
                <a:gd name="T4" fmla="*/ 46 w 54"/>
                <a:gd name="T5" fmla="*/ 11 h 14"/>
                <a:gd name="T6" fmla="*/ 39 w 54"/>
                <a:gd name="T7" fmla="*/ 13 h 14"/>
                <a:gd name="T8" fmla="*/ 30 w 54"/>
                <a:gd name="T9" fmla="*/ 13 h 14"/>
                <a:gd name="T10" fmla="*/ 21 w 54"/>
                <a:gd name="T11" fmla="*/ 12 h 14"/>
                <a:gd name="T12" fmla="*/ 12 w 54"/>
                <a:gd name="T13" fmla="*/ 10 h 14"/>
                <a:gd name="T14" fmla="*/ 5 w 54"/>
                <a:gd name="T15" fmla="*/ 5 h 14"/>
                <a:gd name="T16" fmla="*/ 0 w 54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14">
                  <a:moveTo>
                    <a:pt x="53" y="0"/>
                  </a:moveTo>
                  <a:lnTo>
                    <a:pt x="51" y="7"/>
                  </a:lnTo>
                  <a:lnTo>
                    <a:pt x="46" y="11"/>
                  </a:lnTo>
                  <a:lnTo>
                    <a:pt x="39" y="13"/>
                  </a:lnTo>
                  <a:lnTo>
                    <a:pt x="30" y="13"/>
                  </a:lnTo>
                  <a:lnTo>
                    <a:pt x="21" y="12"/>
                  </a:lnTo>
                  <a:lnTo>
                    <a:pt x="12" y="10"/>
                  </a:lnTo>
                  <a:lnTo>
                    <a:pt x="5" y="5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81" name="Freeform 45"/>
            <p:cNvSpPr>
              <a:spLocks noChangeAspect="1"/>
            </p:cNvSpPr>
            <p:nvPr/>
          </p:nvSpPr>
          <p:spPr bwMode="auto">
            <a:xfrm>
              <a:off x="3864" y="2232"/>
              <a:ext cx="21" cy="33"/>
            </a:xfrm>
            <a:custGeom>
              <a:avLst/>
              <a:gdLst>
                <a:gd name="T0" fmla="*/ 20 w 21"/>
                <a:gd name="T1" fmla="*/ 0 h 33"/>
                <a:gd name="T2" fmla="*/ 16 w 21"/>
                <a:gd name="T3" fmla="*/ 2 h 33"/>
                <a:gd name="T4" fmla="*/ 9 w 21"/>
                <a:gd name="T5" fmla="*/ 7 h 33"/>
                <a:gd name="T6" fmla="*/ 0 w 21"/>
                <a:gd name="T7" fmla="*/ 17 h 33"/>
                <a:gd name="T8" fmla="*/ 1 w 21"/>
                <a:gd name="T9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3">
                  <a:moveTo>
                    <a:pt x="20" y="0"/>
                  </a:moveTo>
                  <a:lnTo>
                    <a:pt x="16" y="2"/>
                  </a:lnTo>
                  <a:lnTo>
                    <a:pt x="9" y="7"/>
                  </a:lnTo>
                  <a:lnTo>
                    <a:pt x="0" y="17"/>
                  </a:lnTo>
                  <a:lnTo>
                    <a:pt x="1" y="3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82" name="Freeform 46"/>
            <p:cNvSpPr>
              <a:spLocks noChangeAspect="1"/>
            </p:cNvSpPr>
            <p:nvPr/>
          </p:nvSpPr>
          <p:spPr bwMode="auto">
            <a:xfrm>
              <a:off x="3864" y="2232"/>
              <a:ext cx="21" cy="33"/>
            </a:xfrm>
            <a:custGeom>
              <a:avLst/>
              <a:gdLst>
                <a:gd name="T0" fmla="*/ 20 w 21"/>
                <a:gd name="T1" fmla="*/ 0 h 33"/>
                <a:gd name="T2" fmla="*/ 16 w 21"/>
                <a:gd name="T3" fmla="*/ 2 h 33"/>
                <a:gd name="T4" fmla="*/ 9 w 21"/>
                <a:gd name="T5" fmla="*/ 7 h 33"/>
                <a:gd name="T6" fmla="*/ 0 w 21"/>
                <a:gd name="T7" fmla="*/ 17 h 33"/>
                <a:gd name="T8" fmla="*/ 1 w 21"/>
                <a:gd name="T9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3">
                  <a:moveTo>
                    <a:pt x="20" y="0"/>
                  </a:moveTo>
                  <a:lnTo>
                    <a:pt x="16" y="2"/>
                  </a:lnTo>
                  <a:lnTo>
                    <a:pt x="9" y="7"/>
                  </a:lnTo>
                  <a:lnTo>
                    <a:pt x="0" y="17"/>
                  </a:lnTo>
                  <a:lnTo>
                    <a:pt x="1" y="3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83" name="Freeform 47"/>
            <p:cNvSpPr>
              <a:spLocks noChangeAspect="1"/>
            </p:cNvSpPr>
            <p:nvPr/>
          </p:nvSpPr>
          <p:spPr bwMode="auto">
            <a:xfrm>
              <a:off x="3829" y="2143"/>
              <a:ext cx="14" cy="35"/>
            </a:xfrm>
            <a:custGeom>
              <a:avLst/>
              <a:gdLst>
                <a:gd name="T0" fmla="*/ 0 w 14"/>
                <a:gd name="T1" fmla="*/ 0 h 35"/>
                <a:gd name="T2" fmla="*/ 3 w 14"/>
                <a:gd name="T3" fmla="*/ 2 h 35"/>
                <a:gd name="T4" fmla="*/ 7 w 14"/>
                <a:gd name="T5" fmla="*/ 9 h 35"/>
                <a:gd name="T6" fmla="*/ 13 w 14"/>
                <a:gd name="T7" fmla="*/ 20 h 35"/>
                <a:gd name="T8" fmla="*/ 13 w 14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5">
                  <a:moveTo>
                    <a:pt x="0" y="0"/>
                  </a:moveTo>
                  <a:lnTo>
                    <a:pt x="3" y="2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3" y="3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84" name="Freeform 48"/>
            <p:cNvSpPr>
              <a:spLocks noChangeAspect="1"/>
            </p:cNvSpPr>
            <p:nvPr/>
          </p:nvSpPr>
          <p:spPr bwMode="auto">
            <a:xfrm>
              <a:off x="3829" y="2143"/>
              <a:ext cx="14" cy="35"/>
            </a:xfrm>
            <a:custGeom>
              <a:avLst/>
              <a:gdLst>
                <a:gd name="T0" fmla="*/ 0 w 14"/>
                <a:gd name="T1" fmla="*/ 0 h 35"/>
                <a:gd name="T2" fmla="*/ 3 w 14"/>
                <a:gd name="T3" fmla="*/ 2 h 35"/>
                <a:gd name="T4" fmla="*/ 7 w 14"/>
                <a:gd name="T5" fmla="*/ 9 h 35"/>
                <a:gd name="T6" fmla="*/ 13 w 14"/>
                <a:gd name="T7" fmla="*/ 20 h 35"/>
                <a:gd name="T8" fmla="*/ 13 w 14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5">
                  <a:moveTo>
                    <a:pt x="0" y="0"/>
                  </a:moveTo>
                  <a:lnTo>
                    <a:pt x="3" y="2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3" y="3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85" name="Freeform 49"/>
            <p:cNvSpPr>
              <a:spLocks noChangeAspect="1"/>
            </p:cNvSpPr>
            <p:nvPr/>
          </p:nvSpPr>
          <p:spPr bwMode="auto">
            <a:xfrm>
              <a:off x="3756" y="2142"/>
              <a:ext cx="30" cy="53"/>
            </a:xfrm>
            <a:custGeom>
              <a:avLst/>
              <a:gdLst>
                <a:gd name="T0" fmla="*/ 4 w 30"/>
                <a:gd name="T1" fmla="*/ 52 h 53"/>
                <a:gd name="T2" fmla="*/ 8 w 30"/>
                <a:gd name="T3" fmla="*/ 49 h 53"/>
                <a:gd name="T4" fmla="*/ 4 w 30"/>
                <a:gd name="T5" fmla="*/ 43 h 53"/>
                <a:gd name="T6" fmla="*/ 1 w 30"/>
                <a:gd name="T7" fmla="*/ 34 h 53"/>
                <a:gd name="T8" fmla="*/ 0 w 30"/>
                <a:gd name="T9" fmla="*/ 21 h 53"/>
                <a:gd name="T10" fmla="*/ 2 w 30"/>
                <a:gd name="T11" fmla="*/ 15 h 53"/>
                <a:gd name="T12" fmla="*/ 6 w 30"/>
                <a:gd name="T13" fmla="*/ 10 h 53"/>
                <a:gd name="T14" fmla="*/ 9 w 30"/>
                <a:gd name="T15" fmla="*/ 6 h 53"/>
                <a:gd name="T16" fmla="*/ 13 w 30"/>
                <a:gd name="T17" fmla="*/ 3 h 53"/>
                <a:gd name="T18" fmla="*/ 17 w 30"/>
                <a:gd name="T19" fmla="*/ 2 h 53"/>
                <a:gd name="T20" fmla="*/ 22 w 30"/>
                <a:gd name="T21" fmla="*/ 0 h 53"/>
                <a:gd name="T22" fmla="*/ 26 w 30"/>
                <a:gd name="T23" fmla="*/ 1 h 53"/>
                <a:gd name="T24" fmla="*/ 29 w 30"/>
                <a:gd name="T25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53">
                  <a:moveTo>
                    <a:pt x="4" y="52"/>
                  </a:moveTo>
                  <a:lnTo>
                    <a:pt x="8" y="49"/>
                  </a:lnTo>
                  <a:lnTo>
                    <a:pt x="4" y="43"/>
                  </a:lnTo>
                  <a:lnTo>
                    <a:pt x="1" y="34"/>
                  </a:lnTo>
                  <a:lnTo>
                    <a:pt x="0" y="21"/>
                  </a:lnTo>
                  <a:lnTo>
                    <a:pt x="2" y="15"/>
                  </a:lnTo>
                  <a:lnTo>
                    <a:pt x="6" y="10"/>
                  </a:lnTo>
                  <a:lnTo>
                    <a:pt x="9" y="6"/>
                  </a:lnTo>
                  <a:lnTo>
                    <a:pt x="13" y="3"/>
                  </a:lnTo>
                  <a:lnTo>
                    <a:pt x="17" y="2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29" y="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86" name="Freeform 50"/>
            <p:cNvSpPr>
              <a:spLocks noChangeAspect="1"/>
            </p:cNvSpPr>
            <p:nvPr/>
          </p:nvSpPr>
          <p:spPr bwMode="auto">
            <a:xfrm>
              <a:off x="3756" y="2142"/>
              <a:ext cx="30" cy="53"/>
            </a:xfrm>
            <a:custGeom>
              <a:avLst/>
              <a:gdLst>
                <a:gd name="T0" fmla="*/ 4 w 30"/>
                <a:gd name="T1" fmla="*/ 52 h 53"/>
                <a:gd name="T2" fmla="*/ 8 w 30"/>
                <a:gd name="T3" fmla="*/ 49 h 53"/>
                <a:gd name="T4" fmla="*/ 4 w 30"/>
                <a:gd name="T5" fmla="*/ 43 h 53"/>
                <a:gd name="T6" fmla="*/ 1 w 30"/>
                <a:gd name="T7" fmla="*/ 34 h 53"/>
                <a:gd name="T8" fmla="*/ 0 w 30"/>
                <a:gd name="T9" fmla="*/ 21 h 53"/>
                <a:gd name="T10" fmla="*/ 2 w 30"/>
                <a:gd name="T11" fmla="*/ 15 h 53"/>
                <a:gd name="T12" fmla="*/ 6 w 30"/>
                <a:gd name="T13" fmla="*/ 10 h 53"/>
                <a:gd name="T14" fmla="*/ 9 w 30"/>
                <a:gd name="T15" fmla="*/ 6 h 53"/>
                <a:gd name="T16" fmla="*/ 13 w 30"/>
                <a:gd name="T17" fmla="*/ 3 h 53"/>
                <a:gd name="T18" fmla="*/ 17 w 30"/>
                <a:gd name="T19" fmla="*/ 2 h 53"/>
                <a:gd name="T20" fmla="*/ 22 w 30"/>
                <a:gd name="T21" fmla="*/ 0 h 53"/>
                <a:gd name="T22" fmla="*/ 26 w 30"/>
                <a:gd name="T23" fmla="*/ 1 h 53"/>
                <a:gd name="T24" fmla="*/ 29 w 30"/>
                <a:gd name="T25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53">
                  <a:moveTo>
                    <a:pt x="4" y="52"/>
                  </a:moveTo>
                  <a:lnTo>
                    <a:pt x="8" y="49"/>
                  </a:lnTo>
                  <a:lnTo>
                    <a:pt x="4" y="43"/>
                  </a:lnTo>
                  <a:lnTo>
                    <a:pt x="1" y="34"/>
                  </a:lnTo>
                  <a:lnTo>
                    <a:pt x="0" y="21"/>
                  </a:lnTo>
                  <a:lnTo>
                    <a:pt x="2" y="15"/>
                  </a:lnTo>
                  <a:lnTo>
                    <a:pt x="6" y="10"/>
                  </a:lnTo>
                  <a:lnTo>
                    <a:pt x="9" y="6"/>
                  </a:lnTo>
                  <a:lnTo>
                    <a:pt x="13" y="3"/>
                  </a:lnTo>
                  <a:lnTo>
                    <a:pt x="17" y="2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29" y="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87" name="Freeform 51"/>
            <p:cNvSpPr>
              <a:spLocks noChangeAspect="1"/>
            </p:cNvSpPr>
            <p:nvPr/>
          </p:nvSpPr>
          <p:spPr bwMode="auto">
            <a:xfrm>
              <a:off x="3741" y="2141"/>
              <a:ext cx="16" cy="23"/>
            </a:xfrm>
            <a:custGeom>
              <a:avLst/>
              <a:gdLst>
                <a:gd name="T0" fmla="*/ 15 w 16"/>
                <a:gd name="T1" fmla="*/ 22 h 23"/>
                <a:gd name="T2" fmla="*/ 15 w 16"/>
                <a:gd name="T3" fmla="*/ 19 h 23"/>
                <a:gd name="T4" fmla="*/ 14 w 16"/>
                <a:gd name="T5" fmla="*/ 11 h 23"/>
                <a:gd name="T6" fmla="*/ 8 w 16"/>
                <a:gd name="T7" fmla="*/ 2 h 23"/>
                <a:gd name="T8" fmla="*/ 0 w 16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3">
                  <a:moveTo>
                    <a:pt x="15" y="22"/>
                  </a:moveTo>
                  <a:lnTo>
                    <a:pt x="15" y="19"/>
                  </a:lnTo>
                  <a:lnTo>
                    <a:pt x="14" y="11"/>
                  </a:lnTo>
                  <a:lnTo>
                    <a:pt x="8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88" name="Freeform 52"/>
            <p:cNvSpPr>
              <a:spLocks noChangeAspect="1"/>
            </p:cNvSpPr>
            <p:nvPr/>
          </p:nvSpPr>
          <p:spPr bwMode="auto">
            <a:xfrm>
              <a:off x="3741" y="2141"/>
              <a:ext cx="16" cy="23"/>
            </a:xfrm>
            <a:custGeom>
              <a:avLst/>
              <a:gdLst>
                <a:gd name="T0" fmla="*/ 15 w 16"/>
                <a:gd name="T1" fmla="*/ 22 h 23"/>
                <a:gd name="T2" fmla="*/ 15 w 16"/>
                <a:gd name="T3" fmla="*/ 19 h 23"/>
                <a:gd name="T4" fmla="*/ 14 w 16"/>
                <a:gd name="T5" fmla="*/ 11 h 23"/>
                <a:gd name="T6" fmla="*/ 8 w 16"/>
                <a:gd name="T7" fmla="*/ 2 h 23"/>
                <a:gd name="T8" fmla="*/ 0 w 16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3">
                  <a:moveTo>
                    <a:pt x="15" y="22"/>
                  </a:moveTo>
                  <a:lnTo>
                    <a:pt x="15" y="19"/>
                  </a:lnTo>
                  <a:lnTo>
                    <a:pt x="14" y="11"/>
                  </a:lnTo>
                  <a:lnTo>
                    <a:pt x="8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89" name="Freeform 53"/>
            <p:cNvSpPr>
              <a:spLocks noChangeAspect="1"/>
            </p:cNvSpPr>
            <p:nvPr/>
          </p:nvSpPr>
          <p:spPr bwMode="auto">
            <a:xfrm>
              <a:off x="3610" y="2107"/>
              <a:ext cx="66" cy="48"/>
            </a:xfrm>
            <a:custGeom>
              <a:avLst/>
              <a:gdLst>
                <a:gd name="T0" fmla="*/ 51 w 66"/>
                <a:gd name="T1" fmla="*/ 47 h 48"/>
                <a:gd name="T2" fmla="*/ 60 w 66"/>
                <a:gd name="T3" fmla="*/ 43 h 48"/>
                <a:gd name="T4" fmla="*/ 65 w 66"/>
                <a:gd name="T5" fmla="*/ 38 h 48"/>
                <a:gd name="T6" fmla="*/ 65 w 66"/>
                <a:gd name="T7" fmla="*/ 31 h 48"/>
                <a:gd name="T8" fmla="*/ 62 w 66"/>
                <a:gd name="T9" fmla="*/ 24 h 48"/>
                <a:gd name="T10" fmla="*/ 58 w 66"/>
                <a:gd name="T11" fmla="*/ 17 h 48"/>
                <a:gd name="T12" fmla="*/ 50 w 66"/>
                <a:gd name="T13" fmla="*/ 12 h 48"/>
                <a:gd name="T14" fmla="*/ 41 w 66"/>
                <a:gd name="T15" fmla="*/ 8 h 48"/>
                <a:gd name="T16" fmla="*/ 32 w 66"/>
                <a:gd name="T17" fmla="*/ 6 h 48"/>
                <a:gd name="T18" fmla="*/ 24 w 66"/>
                <a:gd name="T19" fmla="*/ 5 h 48"/>
                <a:gd name="T20" fmla="*/ 17 w 66"/>
                <a:gd name="T21" fmla="*/ 4 h 48"/>
                <a:gd name="T22" fmla="*/ 12 w 66"/>
                <a:gd name="T23" fmla="*/ 4 h 48"/>
                <a:gd name="T24" fmla="*/ 8 w 66"/>
                <a:gd name="T25" fmla="*/ 3 h 48"/>
                <a:gd name="T26" fmla="*/ 5 w 66"/>
                <a:gd name="T27" fmla="*/ 2 h 48"/>
                <a:gd name="T28" fmla="*/ 2 w 66"/>
                <a:gd name="T29" fmla="*/ 1 h 48"/>
                <a:gd name="T30" fmla="*/ 0 w 66"/>
                <a:gd name="T31" fmla="*/ 1 h 48"/>
                <a:gd name="T32" fmla="*/ 0 w 66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48">
                  <a:moveTo>
                    <a:pt x="51" y="47"/>
                  </a:moveTo>
                  <a:lnTo>
                    <a:pt x="60" y="43"/>
                  </a:lnTo>
                  <a:lnTo>
                    <a:pt x="65" y="38"/>
                  </a:lnTo>
                  <a:lnTo>
                    <a:pt x="65" y="31"/>
                  </a:lnTo>
                  <a:lnTo>
                    <a:pt x="62" y="24"/>
                  </a:lnTo>
                  <a:lnTo>
                    <a:pt x="58" y="17"/>
                  </a:lnTo>
                  <a:lnTo>
                    <a:pt x="50" y="12"/>
                  </a:lnTo>
                  <a:lnTo>
                    <a:pt x="41" y="8"/>
                  </a:lnTo>
                  <a:lnTo>
                    <a:pt x="32" y="6"/>
                  </a:lnTo>
                  <a:lnTo>
                    <a:pt x="24" y="5"/>
                  </a:lnTo>
                  <a:lnTo>
                    <a:pt x="17" y="4"/>
                  </a:lnTo>
                  <a:lnTo>
                    <a:pt x="12" y="4"/>
                  </a:lnTo>
                  <a:lnTo>
                    <a:pt x="8" y="3"/>
                  </a:lnTo>
                  <a:lnTo>
                    <a:pt x="5" y="2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90" name="Freeform 54"/>
            <p:cNvSpPr>
              <a:spLocks noChangeAspect="1"/>
            </p:cNvSpPr>
            <p:nvPr/>
          </p:nvSpPr>
          <p:spPr bwMode="auto">
            <a:xfrm>
              <a:off x="3610" y="2107"/>
              <a:ext cx="66" cy="48"/>
            </a:xfrm>
            <a:custGeom>
              <a:avLst/>
              <a:gdLst>
                <a:gd name="T0" fmla="*/ 51 w 66"/>
                <a:gd name="T1" fmla="*/ 47 h 48"/>
                <a:gd name="T2" fmla="*/ 60 w 66"/>
                <a:gd name="T3" fmla="*/ 43 h 48"/>
                <a:gd name="T4" fmla="*/ 65 w 66"/>
                <a:gd name="T5" fmla="*/ 38 h 48"/>
                <a:gd name="T6" fmla="*/ 65 w 66"/>
                <a:gd name="T7" fmla="*/ 31 h 48"/>
                <a:gd name="T8" fmla="*/ 62 w 66"/>
                <a:gd name="T9" fmla="*/ 24 h 48"/>
                <a:gd name="T10" fmla="*/ 58 w 66"/>
                <a:gd name="T11" fmla="*/ 17 h 48"/>
                <a:gd name="T12" fmla="*/ 50 w 66"/>
                <a:gd name="T13" fmla="*/ 12 h 48"/>
                <a:gd name="T14" fmla="*/ 41 w 66"/>
                <a:gd name="T15" fmla="*/ 8 h 48"/>
                <a:gd name="T16" fmla="*/ 32 w 66"/>
                <a:gd name="T17" fmla="*/ 6 h 48"/>
                <a:gd name="T18" fmla="*/ 24 w 66"/>
                <a:gd name="T19" fmla="*/ 5 h 48"/>
                <a:gd name="T20" fmla="*/ 17 w 66"/>
                <a:gd name="T21" fmla="*/ 4 h 48"/>
                <a:gd name="T22" fmla="*/ 12 w 66"/>
                <a:gd name="T23" fmla="*/ 4 h 48"/>
                <a:gd name="T24" fmla="*/ 8 w 66"/>
                <a:gd name="T25" fmla="*/ 3 h 48"/>
                <a:gd name="T26" fmla="*/ 5 w 66"/>
                <a:gd name="T27" fmla="*/ 2 h 48"/>
                <a:gd name="T28" fmla="*/ 2 w 66"/>
                <a:gd name="T29" fmla="*/ 1 h 48"/>
                <a:gd name="T30" fmla="*/ 0 w 66"/>
                <a:gd name="T31" fmla="*/ 1 h 48"/>
                <a:gd name="T32" fmla="*/ 0 w 66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48">
                  <a:moveTo>
                    <a:pt x="51" y="47"/>
                  </a:moveTo>
                  <a:lnTo>
                    <a:pt x="60" y="43"/>
                  </a:lnTo>
                  <a:lnTo>
                    <a:pt x="65" y="38"/>
                  </a:lnTo>
                  <a:lnTo>
                    <a:pt x="65" y="31"/>
                  </a:lnTo>
                  <a:lnTo>
                    <a:pt x="62" y="24"/>
                  </a:lnTo>
                  <a:lnTo>
                    <a:pt x="58" y="17"/>
                  </a:lnTo>
                  <a:lnTo>
                    <a:pt x="50" y="12"/>
                  </a:lnTo>
                  <a:lnTo>
                    <a:pt x="41" y="8"/>
                  </a:lnTo>
                  <a:lnTo>
                    <a:pt x="32" y="6"/>
                  </a:lnTo>
                  <a:lnTo>
                    <a:pt x="24" y="5"/>
                  </a:lnTo>
                  <a:lnTo>
                    <a:pt x="17" y="4"/>
                  </a:lnTo>
                  <a:lnTo>
                    <a:pt x="12" y="4"/>
                  </a:lnTo>
                  <a:lnTo>
                    <a:pt x="8" y="3"/>
                  </a:lnTo>
                  <a:lnTo>
                    <a:pt x="5" y="2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91" name="Freeform 55"/>
            <p:cNvSpPr>
              <a:spLocks noChangeAspect="1"/>
            </p:cNvSpPr>
            <p:nvPr/>
          </p:nvSpPr>
          <p:spPr bwMode="auto">
            <a:xfrm>
              <a:off x="3557" y="2168"/>
              <a:ext cx="54" cy="11"/>
            </a:xfrm>
            <a:custGeom>
              <a:avLst/>
              <a:gdLst>
                <a:gd name="T0" fmla="*/ 53 w 54"/>
                <a:gd name="T1" fmla="*/ 8 h 11"/>
                <a:gd name="T2" fmla="*/ 46 w 54"/>
                <a:gd name="T3" fmla="*/ 8 h 11"/>
                <a:gd name="T4" fmla="*/ 38 w 54"/>
                <a:gd name="T5" fmla="*/ 9 h 11"/>
                <a:gd name="T6" fmla="*/ 30 w 54"/>
                <a:gd name="T7" fmla="*/ 10 h 11"/>
                <a:gd name="T8" fmla="*/ 22 w 54"/>
                <a:gd name="T9" fmla="*/ 10 h 11"/>
                <a:gd name="T10" fmla="*/ 15 w 54"/>
                <a:gd name="T11" fmla="*/ 10 h 11"/>
                <a:gd name="T12" fmla="*/ 8 w 54"/>
                <a:gd name="T13" fmla="*/ 8 h 11"/>
                <a:gd name="T14" fmla="*/ 4 w 54"/>
                <a:gd name="T15" fmla="*/ 5 h 11"/>
                <a:gd name="T16" fmla="*/ 0 w 54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11">
                  <a:moveTo>
                    <a:pt x="53" y="8"/>
                  </a:moveTo>
                  <a:lnTo>
                    <a:pt x="46" y="8"/>
                  </a:lnTo>
                  <a:lnTo>
                    <a:pt x="38" y="9"/>
                  </a:lnTo>
                  <a:lnTo>
                    <a:pt x="30" y="10"/>
                  </a:lnTo>
                  <a:lnTo>
                    <a:pt x="22" y="10"/>
                  </a:lnTo>
                  <a:lnTo>
                    <a:pt x="15" y="10"/>
                  </a:lnTo>
                  <a:lnTo>
                    <a:pt x="8" y="8"/>
                  </a:lnTo>
                  <a:lnTo>
                    <a:pt x="4" y="5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92" name="Freeform 56"/>
            <p:cNvSpPr>
              <a:spLocks noChangeAspect="1"/>
            </p:cNvSpPr>
            <p:nvPr/>
          </p:nvSpPr>
          <p:spPr bwMode="auto">
            <a:xfrm>
              <a:off x="3557" y="2168"/>
              <a:ext cx="54" cy="11"/>
            </a:xfrm>
            <a:custGeom>
              <a:avLst/>
              <a:gdLst>
                <a:gd name="T0" fmla="*/ 53 w 54"/>
                <a:gd name="T1" fmla="*/ 8 h 11"/>
                <a:gd name="T2" fmla="*/ 46 w 54"/>
                <a:gd name="T3" fmla="*/ 8 h 11"/>
                <a:gd name="T4" fmla="*/ 38 w 54"/>
                <a:gd name="T5" fmla="*/ 9 h 11"/>
                <a:gd name="T6" fmla="*/ 30 w 54"/>
                <a:gd name="T7" fmla="*/ 10 h 11"/>
                <a:gd name="T8" fmla="*/ 22 w 54"/>
                <a:gd name="T9" fmla="*/ 10 h 11"/>
                <a:gd name="T10" fmla="*/ 15 w 54"/>
                <a:gd name="T11" fmla="*/ 10 h 11"/>
                <a:gd name="T12" fmla="*/ 8 w 54"/>
                <a:gd name="T13" fmla="*/ 8 h 11"/>
                <a:gd name="T14" fmla="*/ 4 w 54"/>
                <a:gd name="T15" fmla="*/ 5 h 11"/>
                <a:gd name="T16" fmla="*/ 0 w 54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11">
                  <a:moveTo>
                    <a:pt x="53" y="8"/>
                  </a:moveTo>
                  <a:lnTo>
                    <a:pt x="46" y="8"/>
                  </a:lnTo>
                  <a:lnTo>
                    <a:pt x="38" y="9"/>
                  </a:lnTo>
                  <a:lnTo>
                    <a:pt x="30" y="10"/>
                  </a:lnTo>
                  <a:lnTo>
                    <a:pt x="22" y="10"/>
                  </a:lnTo>
                  <a:lnTo>
                    <a:pt x="15" y="10"/>
                  </a:lnTo>
                  <a:lnTo>
                    <a:pt x="8" y="8"/>
                  </a:lnTo>
                  <a:lnTo>
                    <a:pt x="4" y="5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93" name="Freeform 57"/>
            <p:cNvSpPr>
              <a:spLocks noChangeAspect="1"/>
            </p:cNvSpPr>
            <p:nvPr/>
          </p:nvSpPr>
          <p:spPr bwMode="auto">
            <a:xfrm>
              <a:off x="3517" y="2233"/>
              <a:ext cx="32" cy="60"/>
            </a:xfrm>
            <a:custGeom>
              <a:avLst/>
              <a:gdLst>
                <a:gd name="T0" fmla="*/ 31 w 32"/>
                <a:gd name="T1" fmla="*/ 48 h 60"/>
                <a:gd name="T2" fmla="*/ 20 w 32"/>
                <a:gd name="T3" fmla="*/ 59 h 60"/>
                <a:gd name="T4" fmla="*/ 15 w 32"/>
                <a:gd name="T5" fmla="*/ 55 h 60"/>
                <a:gd name="T6" fmla="*/ 16 w 32"/>
                <a:gd name="T7" fmla="*/ 45 h 60"/>
                <a:gd name="T8" fmla="*/ 17 w 32"/>
                <a:gd name="T9" fmla="*/ 37 h 60"/>
                <a:gd name="T10" fmla="*/ 24 w 32"/>
                <a:gd name="T11" fmla="*/ 31 h 60"/>
                <a:gd name="T12" fmla="*/ 29 w 32"/>
                <a:gd name="T13" fmla="*/ 21 h 60"/>
                <a:gd name="T14" fmla="*/ 31 w 32"/>
                <a:gd name="T15" fmla="*/ 12 h 60"/>
                <a:gd name="T16" fmla="*/ 25 w 32"/>
                <a:gd name="T17" fmla="*/ 5 h 60"/>
                <a:gd name="T18" fmla="*/ 14 w 32"/>
                <a:gd name="T19" fmla="*/ 0 h 60"/>
                <a:gd name="T20" fmla="*/ 5 w 32"/>
                <a:gd name="T21" fmla="*/ 0 h 60"/>
                <a:gd name="T22" fmla="*/ 2 w 32"/>
                <a:gd name="T23" fmla="*/ 3 h 60"/>
                <a:gd name="T24" fmla="*/ 0 w 32"/>
                <a:gd name="T25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60">
                  <a:moveTo>
                    <a:pt x="31" y="48"/>
                  </a:moveTo>
                  <a:lnTo>
                    <a:pt x="20" y="59"/>
                  </a:lnTo>
                  <a:lnTo>
                    <a:pt x="15" y="55"/>
                  </a:lnTo>
                  <a:lnTo>
                    <a:pt x="16" y="45"/>
                  </a:lnTo>
                  <a:lnTo>
                    <a:pt x="17" y="37"/>
                  </a:lnTo>
                  <a:lnTo>
                    <a:pt x="24" y="31"/>
                  </a:lnTo>
                  <a:lnTo>
                    <a:pt x="29" y="21"/>
                  </a:lnTo>
                  <a:lnTo>
                    <a:pt x="31" y="12"/>
                  </a:lnTo>
                  <a:lnTo>
                    <a:pt x="25" y="5"/>
                  </a:lnTo>
                  <a:lnTo>
                    <a:pt x="14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0" y="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94" name="Freeform 58"/>
            <p:cNvSpPr>
              <a:spLocks noChangeAspect="1"/>
            </p:cNvSpPr>
            <p:nvPr/>
          </p:nvSpPr>
          <p:spPr bwMode="auto">
            <a:xfrm>
              <a:off x="3517" y="2233"/>
              <a:ext cx="32" cy="60"/>
            </a:xfrm>
            <a:custGeom>
              <a:avLst/>
              <a:gdLst>
                <a:gd name="T0" fmla="*/ 31 w 32"/>
                <a:gd name="T1" fmla="*/ 48 h 60"/>
                <a:gd name="T2" fmla="*/ 20 w 32"/>
                <a:gd name="T3" fmla="*/ 59 h 60"/>
                <a:gd name="T4" fmla="*/ 15 w 32"/>
                <a:gd name="T5" fmla="*/ 55 h 60"/>
                <a:gd name="T6" fmla="*/ 16 w 32"/>
                <a:gd name="T7" fmla="*/ 45 h 60"/>
                <a:gd name="T8" fmla="*/ 17 w 32"/>
                <a:gd name="T9" fmla="*/ 37 h 60"/>
                <a:gd name="T10" fmla="*/ 24 w 32"/>
                <a:gd name="T11" fmla="*/ 31 h 60"/>
                <a:gd name="T12" fmla="*/ 29 w 32"/>
                <a:gd name="T13" fmla="*/ 21 h 60"/>
                <a:gd name="T14" fmla="*/ 31 w 32"/>
                <a:gd name="T15" fmla="*/ 12 h 60"/>
                <a:gd name="T16" fmla="*/ 25 w 32"/>
                <a:gd name="T17" fmla="*/ 5 h 60"/>
                <a:gd name="T18" fmla="*/ 14 w 32"/>
                <a:gd name="T19" fmla="*/ 0 h 60"/>
                <a:gd name="T20" fmla="*/ 5 w 32"/>
                <a:gd name="T21" fmla="*/ 0 h 60"/>
                <a:gd name="T22" fmla="*/ 2 w 32"/>
                <a:gd name="T23" fmla="*/ 3 h 60"/>
                <a:gd name="T24" fmla="*/ 0 w 32"/>
                <a:gd name="T25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60">
                  <a:moveTo>
                    <a:pt x="31" y="48"/>
                  </a:moveTo>
                  <a:lnTo>
                    <a:pt x="20" y="59"/>
                  </a:lnTo>
                  <a:lnTo>
                    <a:pt x="15" y="55"/>
                  </a:lnTo>
                  <a:lnTo>
                    <a:pt x="16" y="45"/>
                  </a:lnTo>
                  <a:lnTo>
                    <a:pt x="17" y="37"/>
                  </a:lnTo>
                  <a:lnTo>
                    <a:pt x="24" y="31"/>
                  </a:lnTo>
                  <a:lnTo>
                    <a:pt x="29" y="21"/>
                  </a:lnTo>
                  <a:lnTo>
                    <a:pt x="31" y="12"/>
                  </a:lnTo>
                  <a:lnTo>
                    <a:pt x="25" y="5"/>
                  </a:lnTo>
                  <a:lnTo>
                    <a:pt x="14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0" y="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95" name="Freeform 59"/>
            <p:cNvSpPr>
              <a:spLocks noChangeAspect="1"/>
            </p:cNvSpPr>
            <p:nvPr/>
          </p:nvSpPr>
          <p:spPr bwMode="auto">
            <a:xfrm>
              <a:off x="3432" y="2288"/>
              <a:ext cx="47" cy="105"/>
            </a:xfrm>
            <a:custGeom>
              <a:avLst/>
              <a:gdLst>
                <a:gd name="T0" fmla="*/ 12 w 47"/>
                <a:gd name="T1" fmla="*/ 0 h 105"/>
                <a:gd name="T2" fmla="*/ 4 w 47"/>
                <a:gd name="T3" fmla="*/ 9 h 105"/>
                <a:gd name="T4" fmla="*/ 1 w 47"/>
                <a:gd name="T5" fmla="*/ 21 h 105"/>
                <a:gd name="T6" fmla="*/ 0 w 47"/>
                <a:gd name="T7" fmla="*/ 32 h 105"/>
                <a:gd name="T8" fmla="*/ 2 w 47"/>
                <a:gd name="T9" fmla="*/ 43 h 105"/>
                <a:gd name="T10" fmla="*/ 8 w 47"/>
                <a:gd name="T11" fmla="*/ 52 h 105"/>
                <a:gd name="T12" fmla="*/ 14 w 47"/>
                <a:gd name="T13" fmla="*/ 61 h 105"/>
                <a:gd name="T14" fmla="*/ 25 w 47"/>
                <a:gd name="T15" fmla="*/ 69 h 105"/>
                <a:gd name="T16" fmla="*/ 35 w 47"/>
                <a:gd name="T17" fmla="*/ 71 h 105"/>
                <a:gd name="T18" fmla="*/ 43 w 47"/>
                <a:gd name="T19" fmla="*/ 75 h 105"/>
                <a:gd name="T20" fmla="*/ 46 w 47"/>
                <a:gd name="T21" fmla="*/ 80 h 105"/>
                <a:gd name="T22" fmla="*/ 46 w 47"/>
                <a:gd name="T23" fmla="*/ 86 h 105"/>
                <a:gd name="T24" fmla="*/ 44 w 47"/>
                <a:gd name="T25" fmla="*/ 91 h 105"/>
                <a:gd name="T26" fmla="*/ 40 w 47"/>
                <a:gd name="T27" fmla="*/ 96 h 105"/>
                <a:gd name="T28" fmla="*/ 36 w 47"/>
                <a:gd name="T29" fmla="*/ 100 h 105"/>
                <a:gd name="T30" fmla="*/ 32 w 47"/>
                <a:gd name="T31" fmla="*/ 103 h 105"/>
                <a:gd name="T32" fmla="*/ 30 w 47"/>
                <a:gd name="T33" fmla="*/ 10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105">
                  <a:moveTo>
                    <a:pt x="12" y="0"/>
                  </a:moveTo>
                  <a:lnTo>
                    <a:pt x="4" y="9"/>
                  </a:lnTo>
                  <a:lnTo>
                    <a:pt x="1" y="21"/>
                  </a:lnTo>
                  <a:lnTo>
                    <a:pt x="0" y="32"/>
                  </a:lnTo>
                  <a:lnTo>
                    <a:pt x="2" y="43"/>
                  </a:lnTo>
                  <a:lnTo>
                    <a:pt x="8" y="52"/>
                  </a:lnTo>
                  <a:lnTo>
                    <a:pt x="14" y="61"/>
                  </a:lnTo>
                  <a:lnTo>
                    <a:pt x="25" y="69"/>
                  </a:lnTo>
                  <a:lnTo>
                    <a:pt x="35" y="71"/>
                  </a:lnTo>
                  <a:lnTo>
                    <a:pt x="43" y="75"/>
                  </a:lnTo>
                  <a:lnTo>
                    <a:pt x="46" y="80"/>
                  </a:lnTo>
                  <a:lnTo>
                    <a:pt x="46" y="86"/>
                  </a:lnTo>
                  <a:lnTo>
                    <a:pt x="44" y="91"/>
                  </a:lnTo>
                  <a:lnTo>
                    <a:pt x="40" y="96"/>
                  </a:lnTo>
                  <a:lnTo>
                    <a:pt x="36" y="100"/>
                  </a:lnTo>
                  <a:lnTo>
                    <a:pt x="32" y="103"/>
                  </a:lnTo>
                  <a:lnTo>
                    <a:pt x="30" y="10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96" name="Freeform 60"/>
            <p:cNvSpPr>
              <a:spLocks noChangeAspect="1"/>
            </p:cNvSpPr>
            <p:nvPr/>
          </p:nvSpPr>
          <p:spPr bwMode="auto">
            <a:xfrm>
              <a:off x="3432" y="2288"/>
              <a:ext cx="47" cy="105"/>
            </a:xfrm>
            <a:custGeom>
              <a:avLst/>
              <a:gdLst>
                <a:gd name="T0" fmla="*/ 12 w 47"/>
                <a:gd name="T1" fmla="*/ 0 h 105"/>
                <a:gd name="T2" fmla="*/ 4 w 47"/>
                <a:gd name="T3" fmla="*/ 9 h 105"/>
                <a:gd name="T4" fmla="*/ 1 w 47"/>
                <a:gd name="T5" fmla="*/ 21 h 105"/>
                <a:gd name="T6" fmla="*/ 0 w 47"/>
                <a:gd name="T7" fmla="*/ 32 h 105"/>
                <a:gd name="T8" fmla="*/ 2 w 47"/>
                <a:gd name="T9" fmla="*/ 43 h 105"/>
                <a:gd name="T10" fmla="*/ 8 w 47"/>
                <a:gd name="T11" fmla="*/ 52 h 105"/>
                <a:gd name="T12" fmla="*/ 14 w 47"/>
                <a:gd name="T13" fmla="*/ 61 h 105"/>
                <a:gd name="T14" fmla="*/ 25 w 47"/>
                <a:gd name="T15" fmla="*/ 69 h 105"/>
                <a:gd name="T16" fmla="*/ 35 w 47"/>
                <a:gd name="T17" fmla="*/ 71 h 105"/>
                <a:gd name="T18" fmla="*/ 43 w 47"/>
                <a:gd name="T19" fmla="*/ 75 h 105"/>
                <a:gd name="T20" fmla="*/ 46 w 47"/>
                <a:gd name="T21" fmla="*/ 80 h 105"/>
                <a:gd name="T22" fmla="*/ 46 w 47"/>
                <a:gd name="T23" fmla="*/ 86 h 105"/>
                <a:gd name="T24" fmla="*/ 44 w 47"/>
                <a:gd name="T25" fmla="*/ 91 h 105"/>
                <a:gd name="T26" fmla="*/ 40 w 47"/>
                <a:gd name="T27" fmla="*/ 96 h 105"/>
                <a:gd name="T28" fmla="*/ 36 w 47"/>
                <a:gd name="T29" fmla="*/ 100 h 105"/>
                <a:gd name="T30" fmla="*/ 32 w 47"/>
                <a:gd name="T31" fmla="*/ 103 h 105"/>
                <a:gd name="T32" fmla="*/ 30 w 47"/>
                <a:gd name="T33" fmla="*/ 10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105">
                  <a:moveTo>
                    <a:pt x="12" y="0"/>
                  </a:moveTo>
                  <a:lnTo>
                    <a:pt x="4" y="9"/>
                  </a:lnTo>
                  <a:lnTo>
                    <a:pt x="1" y="21"/>
                  </a:lnTo>
                  <a:lnTo>
                    <a:pt x="0" y="32"/>
                  </a:lnTo>
                  <a:lnTo>
                    <a:pt x="2" y="43"/>
                  </a:lnTo>
                  <a:lnTo>
                    <a:pt x="8" y="52"/>
                  </a:lnTo>
                  <a:lnTo>
                    <a:pt x="14" y="61"/>
                  </a:lnTo>
                  <a:lnTo>
                    <a:pt x="25" y="69"/>
                  </a:lnTo>
                  <a:lnTo>
                    <a:pt x="35" y="71"/>
                  </a:lnTo>
                  <a:lnTo>
                    <a:pt x="43" y="75"/>
                  </a:lnTo>
                  <a:lnTo>
                    <a:pt x="46" y="80"/>
                  </a:lnTo>
                  <a:lnTo>
                    <a:pt x="46" y="86"/>
                  </a:lnTo>
                  <a:lnTo>
                    <a:pt x="44" y="91"/>
                  </a:lnTo>
                  <a:lnTo>
                    <a:pt x="40" y="96"/>
                  </a:lnTo>
                  <a:lnTo>
                    <a:pt x="36" y="100"/>
                  </a:lnTo>
                  <a:lnTo>
                    <a:pt x="32" y="103"/>
                  </a:lnTo>
                  <a:lnTo>
                    <a:pt x="30" y="10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97" name="Freeform 61"/>
            <p:cNvSpPr>
              <a:spLocks noChangeAspect="1"/>
            </p:cNvSpPr>
            <p:nvPr/>
          </p:nvSpPr>
          <p:spPr bwMode="auto">
            <a:xfrm>
              <a:off x="3336" y="2428"/>
              <a:ext cx="63" cy="32"/>
            </a:xfrm>
            <a:custGeom>
              <a:avLst/>
              <a:gdLst>
                <a:gd name="T0" fmla="*/ 0 w 63"/>
                <a:gd name="T1" fmla="*/ 31 h 32"/>
                <a:gd name="T2" fmla="*/ 12 w 63"/>
                <a:gd name="T3" fmla="*/ 30 h 32"/>
                <a:gd name="T4" fmla="*/ 22 w 63"/>
                <a:gd name="T5" fmla="*/ 26 h 32"/>
                <a:gd name="T6" fmla="*/ 34 w 63"/>
                <a:gd name="T7" fmla="*/ 21 h 32"/>
                <a:gd name="T8" fmla="*/ 43 w 63"/>
                <a:gd name="T9" fmla="*/ 15 h 32"/>
                <a:gd name="T10" fmla="*/ 51 w 63"/>
                <a:gd name="T11" fmla="*/ 11 h 32"/>
                <a:gd name="T12" fmla="*/ 56 w 63"/>
                <a:gd name="T13" fmla="*/ 4 h 32"/>
                <a:gd name="T14" fmla="*/ 60 w 63"/>
                <a:gd name="T15" fmla="*/ 2 h 32"/>
                <a:gd name="T16" fmla="*/ 62 w 63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2">
                  <a:moveTo>
                    <a:pt x="0" y="31"/>
                  </a:moveTo>
                  <a:lnTo>
                    <a:pt x="12" y="30"/>
                  </a:lnTo>
                  <a:lnTo>
                    <a:pt x="22" y="26"/>
                  </a:lnTo>
                  <a:lnTo>
                    <a:pt x="34" y="21"/>
                  </a:lnTo>
                  <a:lnTo>
                    <a:pt x="43" y="15"/>
                  </a:lnTo>
                  <a:lnTo>
                    <a:pt x="51" y="11"/>
                  </a:lnTo>
                  <a:lnTo>
                    <a:pt x="56" y="4"/>
                  </a:lnTo>
                  <a:lnTo>
                    <a:pt x="60" y="2"/>
                  </a:lnTo>
                  <a:lnTo>
                    <a:pt x="62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98" name="Freeform 62"/>
            <p:cNvSpPr>
              <a:spLocks noChangeAspect="1"/>
            </p:cNvSpPr>
            <p:nvPr/>
          </p:nvSpPr>
          <p:spPr bwMode="auto">
            <a:xfrm>
              <a:off x="3336" y="2428"/>
              <a:ext cx="63" cy="32"/>
            </a:xfrm>
            <a:custGeom>
              <a:avLst/>
              <a:gdLst>
                <a:gd name="T0" fmla="*/ 0 w 63"/>
                <a:gd name="T1" fmla="*/ 31 h 32"/>
                <a:gd name="T2" fmla="*/ 12 w 63"/>
                <a:gd name="T3" fmla="*/ 30 h 32"/>
                <a:gd name="T4" fmla="*/ 22 w 63"/>
                <a:gd name="T5" fmla="*/ 26 h 32"/>
                <a:gd name="T6" fmla="*/ 34 w 63"/>
                <a:gd name="T7" fmla="*/ 21 h 32"/>
                <a:gd name="T8" fmla="*/ 43 w 63"/>
                <a:gd name="T9" fmla="*/ 15 h 32"/>
                <a:gd name="T10" fmla="*/ 51 w 63"/>
                <a:gd name="T11" fmla="*/ 11 h 32"/>
                <a:gd name="T12" fmla="*/ 56 w 63"/>
                <a:gd name="T13" fmla="*/ 4 h 32"/>
                <a:gd name="T14" fmla="*/ 60 w 63"/>
                <a:gd name="T15" fmla="*/ 2 h 32"/>
                <a:gd name="T16" fmla="*/ 62 w 63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2">
                  <a:moveTo>
                    <a:pt x="0" y="31"/>
                  </a:moveTo>
                  <a:lnTo>
                    <a:pt x="12" y="30"/>
                  </a:lnTo>
                  <a:lnTo>
                    <a:pt x="22" y="26"/>
                  </a:lnTo>
                  <a:lnTo>
                    <a:pt x="34" y="21"/>
                  </a:lnTo>
                  <a:lnTo>
                    <a:pt x="43" y="15"/>
                  </a:lnTo>
                  <a:lnTo>
                    <a:pt x="51" y="11"/>
                  </a:lnTo>
                  <a:lnTo>
                    <a:pt x="56" y="4"/>
                  </a:lnTo>
                  <a:lnTo>
                    <a:pt x="60" y="2"/>
                  </a:lnTo>
                  <a:lnTo>
                    <a:pt x="62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39999" name="Freeform 63"/>
            <p:cNvSpPr>
              <a:spLocks noChangeAspect="1"/>
            </p:cNvSpPr>
            <p:nvPr/>
          </p:nvSpPr>
          <p:spPr bwMode="auto">
            <a:xfrm>
              <a:off x="3397" y="2415"/>
              <a:ext cx="19" cy="14"/>
            </a:xfrm>
            <a:custGeom>
              <a:avLst/>
              <a:gdLst>
                <a:gd name="T0" fmla="*/ 18 w 19"/>
                <a:gd name="T1" fmla="*/ 5 h 14"/>
                <a:gd name="T2" fmla="*/ 13 w 19"/>
                <a:gd name="T3" fmla="*/ 7 h 14"/>
                <a:gd name="T4" fmla="*/ 5 w 19"/>
                <a:gd name="T5" fmla="*/ 13 h 14"/>
                <a:gd name="T6" fmla="*/ 0 w 19"/>
                <a:gd name="T7" fmla="*/ 12 h 14"/>
                <a:gd name="T8" fmla="*/ 3 w 19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8" y="5"/>
                  </a:moveTo>
                  <a:lnTo>
                    <a:pt x="13" y="7"/>
                  </a:lnTo>
                  <a:lnTo>
                    <a:pt x="5" y="13"/>
                  </a:lnTo>
                  <a:lnTo>
                    <a:pt x="0" y="12"/>
                  </a:lnTo>
                  <a:lnTo>
                    <a:pt x="3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0000" name="Freeform 64"/>
            <p:cNvSpPr>
              <a:spLocks noChangeAspect="1"/>
            </p:cNvSpPr>
            <p:nvPr/>
          </p:nvSpPr>
          <p:spPr bwMode="auto">
            <a:xfrm>
              <a:off x="3397" y="2415"/>
              <a:ext cx="19" cy="14"/>
            </a:xfrm>
            <a:custGeom>
              <a:avLst/>
              <a:gdLst>
                <a:gd name="T0" fmla="*/ 18 w 19"/>
                <a:gd name="T1" fmla="*/ 5 h 14"/>
                <a:gd name="T2" fmla="*/ 13 w 19"/>
                <a:gd name="T3" fmla="*/ 7 h 14"/>
                <a:gd name="T4" fmla="*/ 5 w 19"/>
                <a:gd name="T5" fmla="*/ 13 h 14"/>
                <a:gd name="T6" fmla="*/ 0 w 19"/>
                <a:gd name="T7" fmla="*/ 12 h 14"/>
                <a:gd name="T8" fmla="*/ 3 w 19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8" y="5"/>
                  </a:moveTo>
                  <a:lnTo>
                    <a:pt x="13" y="7"/>
                  </a:lnTo>
                  <a:lnTo>
                    <a:pt x="5" y="13"/>
                  </a:lnTo>
                  <a:lnTo>
                    <a:pt x="0" y="12"/>
                  </a:lnTo>
                  <a:lnTo>
                    <a:pt x="3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0001" name="Freeform 65"/>
            <p:cNvSpPr>
              <a:spLocks noChangeAspect="1"/>
            </p:cNvSpPr>
            <p:nvPr/>
          </p:nvSpPr>
          <p:spPr bwMode="auto">
            <a:xfrm>
              <a:off x="3308" y="2360"/>
              <a:ext cx="136" cy="47"/>
            </a:xfrm>
            <a:custGeom>
              <a:avLst/>
              <a:gdLst>
                <a:gd name="T0" fmla="*/ 0 w 136"/>
                <a:gd name="T1" fmla="*/ 19 h 47"/>
                <a:gd name="T2" fmla="*/ 5 w 136"/>
                <a:gd name="T3" fmla="*/ 30 h 47"/>
                <a:gd name="T4" fmla="*/ 13 w 136"/>
                <a:gd name="T5" fmla="*/ 39 h 47"/>
                <a:gd name="T6" fmla="*/ 24 w 136"/>
                <a:gd name="T7" fmla="*/ 43 h 47"/>
                <a:gd name="T8" fmla="*/ 36 w 136"/>
                <a:gd name="T9" fmla="*/ 46 h 47"/>
                <a:gd name="T10" fmla="*/ 48 w 136"/>
                <a:gd name="T11" fmla="*/ 45 h 47"/>
                <a:gd name="T12" fmla="*/ 60 w 136"/>
                <a:gd name="T13" fmla="*/ 41 h 47"/>
                <a:gd name="T14" fmla="*/ 69 w 136"/>
                <a:gd name="T15" fmla="*/ 36 h 47"/>
                <a:gd name="T16" fmla="*/ 78 w 136"/>
                <a:gd name="T17" fmla="*/ 28 h 47"/>
                <a:gd name="T18" fmla="*/ 85 w 136"/>
                <a:gd name="T19" fmla="*/ 21 h 47"/>
                <a:gd name="T20" fmla="*/ 91 w 136"/>
                <a:gd name="T21" fmla="*/ 15 h 47"/>
                <a:gd name="T22" fmla="*/ 98 w 136"/>
                <a:gd name="T23" fmla="*/ 9 h 47"/>
                <a:gd name="T24" fmla="*/ 106 w 136"/>
                <a:gd name="T25" fmla="*/ 6 h 47"/>
                <a:gd name="T26" fmla="*/ 114 w 136"/>
                <a:gd name="T27" fmla="*/ 2 h 47"/>
                <a:gd name="T28" fmla="*/ 121 w 136"/>
                <a:gd name="T29" fmla="*/ 1 h 47"/>
                <a:gd name="T30" fmla="*/ 129 w 136"/>
                <a:gd name="T31" fmla="*/ 1 h 47"/>
                <a:gd name="T32" fmla="*/ 135 w 136"/>
                <a:gd name="T3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6" h="47">
                  <a:moveTo>
                    <a:pt x="0" y="19"/>
                  </a:moveTo>
                  <a:lnTo>
                    <a:pt x="5" y="30"/>
                  </a:lnTo>
                  <a:lnTo>
                    <a:pt x="13" y="39"/>
                  </a:lnTo>
                  <a:lnTo>
                    <a:pt x="24" y="43"/>
                  </a:lnTo>
                  <a:lnTo>
                    <a:pt x="36" y="46"/>
                  </a:lnTo>
                  <a:lnTo>
                    <a:pt x="48" y="45"/>
                  </a:lnTo>
                  <a:lnTo>
                    <a:pt x="60" y="41"/>
                  </a:lnTo>
                  <a:lnTo>
                    <a:pt x="69" y="36"/>
                  </a:lnTo>
                  <a:lnTo>
                    <a:pt x="78" y="28"/>
                  </a:lnTo>
                  <a:lnTo>
                    <a:pt x="85" y="21"/>
                  </a:lnTo>
                  <a:lnTo>
                    <a:pt x="91" y="15"/>
                  </a:lnTo>
                  <a:lnTo>
                    <a:pt x="98" y="9"/>
                  </a:lnTo>
                  <a:lnTo>
                    <a:pt x="106" y="6"/>
                  </a:lnTo>
                  <a:lnTo>
                    <a:pt x="114" y="2"/>
                  </a:lnTo>
                  <a:lnTo>
                    <a:pt x="121" y="1"/>
                  </a:lnTo>
                  <a:lnTo>
                    <a:pt x="129" y="1"/>
                  </a:lnTo>
                  <a:lnTo>
                    <a:pt x="135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0002" name="Freeform 66"/>
            <p:cNvSpPr>
              <a:spLocks noChangeAspect="1"/>
            </p:cNvSpPr>
            <p:nvPr/>
          </p:nvSpPr>
          <p:spPr bwMode="auto">
            <a:xfrm>
              <a:off x="3308" y="2360"/>
              <a:ext cx="136" cy="47"/>
            </a:xfrm>
            <a:custGeom>
              <a:avLst/>
              <a:gdLst>
                <a:gd name="T0" fmla="*/ 0 w 136"/>
                <a:gd name="T1" fmla="*/ 19 h 47"/>
                <a:gd name="T2" fmla="*/ 5 w 136"/>
                <a:gd name="T3" fmla="*/ 30 h 47"/>
                <a:gd name="T4" fmla="*/ 13 w 136"/>
                <a:gd name="T5" fmla="*/ 39 h 47"/>
                <a:gd name="T6" fmla="*/ 24 w 136"/>
                <a:gd name="T7" fmla="*/ 43 h 47"/>
                <a:gd name="T8" fmla="*/ 36 w 136"/>
                <a:gd name="T9" fmla="*/ 46 h 47"/>
                <a:gd name="T10" fmla="*/ 48 w 136"/>
                <a:gd name="T11" fmla="*/ 45 h 47"/>
                <a:gd name="T12" fmla="*/ 60 w 136"/>
                <a:gd name="T13" fmla="*/ 41 h 47"/>
                <a:gd name="T14" fmla="*/ 69 w 136"/>
                <a:gd name="T15" fmla="*/ 36 h 47"/>
                <a:gd name="T16" fmla="*/ 78 w 136"/>
                <a:gd name="T17" fmla="*/ 28 h 47"/>
                <a:gd name="T18" fmla="*/ 85 w 136"/>
                <a:gd name="T19" fmla="*/ 21 h 47"/>
                <a:gd name="T20" fmla="*/ 91 w 136"/>
                <a:gd name="T21" fmla="*/ 15 h 47"/>
                <a:gd name="T22" fmla="*/ 98 w 136"/>
                <a:gd name="T23" fmla="*/ 9 h 47"/>
                <a:gd name="T24" fmla="*/ 106 w 136"/>
                <a:gd name="T25" fmla="*/ 6 h 47"/>
                <a:gd name="T26" fmla="*/ 114 w 136"/>
                <a:gd name="T27" fmla="*/ 2 h 47"/>
                <a:gd name="T28" fmla="*/ 121 w 136"/>
                <a:gd name="T29" fmla="*/ 1 h 47"/>
                <a:gd name="T30" fmla="*/ 129 w 136"/>
                <a:gd name="T31" fmla="*/ 1 h 47"/>
                <a:gd name="T32" fmla="*/ 135 w 136"/>
                <a:gd name="T3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6" h="47">
                  <a:moveTo>
                    <a:pt x="0" y="19"/>
                  </a:moveTo>
                  <a:lnTo>
                    <a:pt x="5" y="30"/>
                  </a:lnTo>
                  <a:lnTo>
                    <a:pt x="13" y="39"/>
                  </a:lnTo>
                  <a:lnTo>
                    <a:pt x="24" y="43"/>
                  </a:lnTo>
                  <a:lnTo>
                    <a:pt x="36" y="46"/>
                  </a:lnTo>
                  <a:lnTo>
                    <a:pt x="48" y="45"/>
                  </a:lnTo>
                  <a:lnTo>
                    <a:pt x="60" y="41"/>
                  </a:lnTo>
                  <a:lnTo>
                    <a:pt x="69" y="36"/>
                  </a:lnTo>
                  <a:lnTo>
                    <a:pt x="78" y="28"/>
                  </a:lnTo>
                  <a:lnTo>
                    <a:pt x="85" y="21"/>
                  </a:lnTo>
                  <a:lnTo>
                    <a:pt x="91" y="15"/>
                  </a:lnTo>
                  <a:lnTo>
                    <a:pt x="98" y="9"/>
                  </a:lnTo>
                  <a:lnTo>
                    <a:pt x="106" y="6"/>
                  </a:lnTo>
                  <a:lnTo>
                    <a:pt x="114" y="2"/>
                  </a:lnTo>
                  <a:lnTo>
                    <a:pt x="121" y="1"/>
                  </a:lnTo>
                  <a:lnTo>
                    <a:pt x="129" y="1"/>
                  </a:lnTo>
                  <a:lnTo>
                    <a:pt x="135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0003" name="Freeform 67"/>
            <p:cNvSpPr>
              <a:spLocks noChangeAspect="1"/>
            </p:cNvSpPr>
            <p:nvPr/>
          </p:nvSpPr>
          <p:spPr bwMode="auto">
            <a:xfrm>
              <a:off x="3375" y="2245"/>
              <a:ext cx="60" cy="58"/>
            </a:xfrm>
            <a:custGeom>
              <a:avLst/>
              <a:gdLst>
                <a:gd name="T0" fmla="*/ 0 w 60"/>
                <a:gd name="T1" fmla="*/ 0 h 58"/>
                <a:gd name="T2" fmla="*/ 12 w 60"/>
                <a:gd name="T3" fmla="*/ 0 h 58"/>
                <a:gd name="T4" fmla="*/ 21 w 60"/>
                <a:gd name="T5" fmla="*/ 3 h 58"/>
                <a:gd name="T6" fmla="*/ 26 w 60"/>
                <a:gd name="T7" fmla="*/ 7 h 58"/>
                <a:gd name="T8" fmla="*/ 29 w 60"/>
                <a:gd name="T9" fmla="*/ 13 h 58"/>
                <a:gd name="T10" fmla="*/ 32 w 60"/>
                <a:gd name="T11" fmla="*/ 19 h 58"/>
                <a:gd name="T12" fmla="*/ 34 w 60"/>
                <a:gd name="T13" fmla="*/ 25 h 58"/>
                <a:gd name="T14" fmla="*/ 35 w 60"/>
                <a:gd name="T15" fmla="*/ 30 h 58"/>
                <a:gd name="T16" fmla="*/ 35 w 60"/>
                <a:gd name="T17" fmla="*/ 34 h 58"/>
                <a:gd name="T18" fmla="*/ 41 w 60"/>
                <a:gd name="T19" fmla="*/ 39 h 58"/>
                <a:gd name="T20" fmla="*/ 48 w 60"/>
                <a:gd name="T21" fmla="*/ 47 h 58"/>
                <a:gd name="T22" fmla="*/ 54 w 60"/>
                <a:gd name="T23" fmla="*/ 54 h 58"/>
                <a:gd name="T24" fmla="*/ 59 w 60"/>
                <a:gd name="T25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58">
                  <a:moveTo>
                    <a:pt x="0" y="0"/>
                  </a:moveTo>
                  <a:lnTo>
                    <a:pt x="12" y="0"/>
                  </a:lnTo>
                  <a:lnTo>
                    <a:pt x="21" y="3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32" y="19"/>
                  </a:lnTo>
                  <a:lnTo>
                    <a:pt x="34" y="25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41" y="39"/>
                  </a:lnTo>
                  <a:lnTo>
                    <a:pt x="48" y="47"/>
                  </a:lnTo>
                  <a:lnTo>
                    <a:pt x="54" y="54"/>
                  </a:lnTo>
                  <a:lnTo>
                    <a:pt x="59" y="5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0004" name="Freeform 68"/>
            <p:cNvSpPr>
              <a:spLocks noChangeAspect="1"/>
            </p:cNvSpPr>
            <p:nvPr/>
          </p:nvSpPr>
          <p:spPr bwMode="auto">
            <a:xfrm>
              <a:off x="3375" y="2245"/>
              <a:ext cx="60" cy="58"/>
            </a:xfrm>
            <a:custGeom>
              <a:avLst/>
              <a:gdLst>
                <a:gd name="T0" fmla="*/ 0 w 60"/>
                <a:gd name="T1" fmla="*/ 0 h 58"/>
                <a:gd name="T2" fmla="*/ 12 w 60"/>
                <a:gd name="T3" fmla="*/ 0 h 58"/>
                <a:gd name="T4" fmla="*/ 21 w 60"/>
                <a:gd name="T5" fmla="*/ 3 h 58"/>
                <a:gd name="T6" fmla="*/ 26 w 60"/>
                <a:gd name="T7" fmla="*/ 7 h 58"/>
                <a:gd name="T8" fmla="*/ 29 w 60"/>
                <a:gd name="T9" fmla="*/ 13 h 58"/>
                <a:gd name="T10" fmla="*/ 32 w 60"/>
                <a:gd name="T11" fmla="*/ 19 h 58"/>
                <a:gd name="T12" fmla="*/ 34 w 60"/>
                <a:gd name="T13" fmla="*/ 25 h 58"/>
                <a:gd name="T14" fmla="*/ 35 w 60"/>
                <a:gd name="T15" fmla="*/ 30 h 58"/>
                <a:gd name="T16" fmla="*/ 35 w 60"/>
                <a:gd name="T17" fmla="*/ 34 h 58"/>
                <a:gd name="T18" fmla="*/ 41 w 60"/>
                <a:gd name="T19" fmla="*/ 39 h 58"/>
                <a:gd name="T20" fmla="*/ 48 w 60"/>
                <a:gd name="T21" fmla="*/ 47 h 58"/>
                <a:gd name="T22" fmla="*/ 54 w 60"/>
                <a:gd name="T23" fmla="*/ 54 h 58"/>
                <a:gd name="T24" fmla="*/ 59 w 60"/>
                <a:gd name="T25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58">
                  <a:moveTo>
                    <a:pt x="0" y="0"/>
                  </a:moveTo>
                  <a:lnTo>
                    <a:pt x="12" y="0"/>
                  </a:lnTo>
                  <a:lnTo>
                    <a:pt x="21" y="3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32" y="19"/>
                  </a:lnTo>
                  <a:lnTo>
                    <a:pt x="34" y="25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41" y="39"/>
                  </a:lnTo>
                  <a:lnTo>
                    <a:pt x="48" y="47"/>
                  </a:lnTo>
                  <a:lnTo>
                    <a:pt x="54" y="54"/>
                  </a:lnTo>
                  <a:lnTo>
                    <a:pt x="59" y="5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0005" name="Freeform 69"/>
            <p:cNvSpPr>
              <a:spLocks noChangeAspect="1"/>
            </p:cNvSpPr>
            <p:nvPr/>
          </p:nvSpPr>
          <p:spPr bwMode="auto">
            <a:xfrm>
              <a:off x="3325" y="2297"/>
              <a:ext cx="74" cy="64"/>
            </a:xfrm>
            <a:custGeom>
              <a:avLst/>
              <a:gdLst>
                <a:gd name="T0" fmla="*/ 0 w 74"/>
                <a:gd name="T1" fmla="*/ 17 h 64"/>
                <a:gd name="T2" fmla="*/ 6 w 74"/>
                <a:gd name="T3" fmla="*/ 12 h 64"/>
                <a:gd name="T4" fmla="*/ 12 w 74"/>
                <a:gd name="T5" fmla="*/ 7 h 64"/>
                <a:gd name="T6" fmla="*/ 18 w 74"/>
                <a:gd name="T7" fmla="*/ 3 h 64"/>
                <a:gd name="T8" fmla="*/ 24 w 74"/>
                <a:gd name="T9" fmla="*/ 0 h 64"/>
                <a:gd name="T10" fmla="*/ 28 w 74"/>
                <a:gd name="T11" fmla="*/ 0 h 64"/>
                <a:gd name="T12" fmla="*/ 32 w 74"/>
                <a:gd name="T13" fmla="*/ 1 h 64"/>
                <a:gd name="T14" fmla="*/ 35 w 74"/>
                <a:gd name="T15" fmla="*/ 4 h 64"/>
                <a:gd name="T16" fmla="*/ 39 w 74"/>
                <a:gd name="T17" fmla="*/ 10 h 64"/>
                <a:gd name="T18" fmla="*/ 40 w 74"/>
                <a:gd name="T19" fmla="*/ 19 h 64"/>
                <a:gd name="T20" fmla="*/ 38 w 74"/>
                <a:gd name="T21" fmla="*/ 27 h 64"/>
                <a:gd name="T22" fmla="*/ 34 w 74"/>
                <a:gd name="T23" fmla="*/ 37 h 64"/>
                <a:gd name="T24" fmla="*/ 29 w 74"/>
                <a:gd name="T25" fmla="*/ 44 h 64"/>
                <a:gd name="T26" fmla="*/ 27 w 74"/>
                <a:gd name="T27" fmla="*/ 51 h 64"/>
                <a:gd name="T28" fmla="*/ 25 w 74"/>
                <a:gd name="T29" fmla="*/ 57 h 64"/>
                <a:gd name="T30" fmla="*/ 26 w 74"/>
                <a:gd name="T31" fmla="*/ 61 h 64"/>
                <a:gd name="T32" fmla="*/ 32 w 74"/>
                <a:gd name="T33" fmla="*/ 63 h 64"/>
                <a:gd name="T34" fmla="*/ 41 w 74"/>
                <a:gd name="T35" fmla="*/ 60 h 64"/>
                <a:gd name="T36" fmla="*/ 49 w 74"/>
                <a:gd name="T37" fmla="*/ 57 h 64"/>
                <a:gd name="T38" fmla="*/ 56 w 74"/>
                <a:gd name="T39" fmla="*/ 53 h 64"/>
                <a:gd name="T40" fmla="*/ 61 w 74"/>
                <a:gd name="T41" fmla="*/ 46 h 64"/>
                <a:gd name="T42" fmla="*/ 66 w 74"/>
                <a:gd name="T43" fmla="*/ 41 h 64"/>
                <a:gd name="T44" fmla="*/ 69 w 74"/>
                <a:gd name="T45" fmla="*/ 37 h 64"/>
                <a:gd name="T46" fmla="*/ 72 w 74"/>
                <a:gd name="T47" fmla="*/ 34 h 64"/>
                <a:gd name="T48" fmla="*/ 73 w 74"/>
                <a:gd name="T49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4" h="64">
                  <a:moveTo>
                    <a:pt x="0" y="17"/>
                  </a:moveTo>
                  <a:lnTo>
                    <a:pt x="6" y="12"/>
                  </a:lnTo>
                  <a:lnTo>
                    <a:pt x="12" y="7"/>
                  </a:lnTo>
                  <a:lnTo>
                    <a:pt x="18" y="3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1"/>
                  </a:lnTo>
                  <a:lnTo>
                    <a:pt x="35" y="4"/>
                  </a:lnTo>
                  <a:lnTo>
                    <a:pt x="39" y="10"/>
                  </a:lnTo>
                  <a:lnTo>
                    <a:pt x="40" y="19"/>
                  </a:lnTo>
                  <a:lnTo>
                    <a:pt x="38" y="27"/>
                  </a:lnTo>
                  <a:lnTo>
                    <a:pt x="34" y="37"/>
                  </a:lnTo>
                  <a:lnTo>
                    <a:pt x="29" y="44"/>
                  </a:lnTo>
                  <a:lnTo>
                    <a:pt x="27" y="51"/>
                  </a:lnTo>
                  <a:lnTo>
                    <a:pt x="25" y="57"/>
                  </a:lnTo>
                  <a:lnTo>
                    <a:pt x="26" y="61"/>
                  </a:lnTo>
                  <a:lnTo>
                    <a:pt x="32" y="63"/>
                  </a:lnTo>
                  <a:lnTo>
                    <a:pt x="41" y="60"/>
                  </a:lnTo>
                  <a:lnTo>
                    <a:pt x="49" y="57"/>
                  </a:lnTo>
                  <a:lnTo>
                    <a:pt x="56" y="53"/>
                  </a:lnTo>
                  <a:lnTo>
                    <a:pt x="61" y="46"/>
                  </a:lnTo>
                  <a:lnTo>
                    <a:pt x="66" y="41"/>
                  </a:lnTo>
                  <a:lnTo>
                    <a:pt x="69" y="37"/>
                  </a:lnTo>
                  <a:lnTo>
                    <a:pt x="72" y="34"/>
                  </a:lnTo>
                  <a:lnTo>
                    <a:pt x="73" y="3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0006" name="Freeform 70"/>
            <p:cNvSpPr>
              <a:spLocks noChangeAspect="1"/>
            </p:cNvSpPr>
            <p:nvPr/>
          </p:nvSpPr>
          <p:spPr bwMode="auto">
            <a:xfrm>
              <a:off x="3325" y="2297"/>
              <a:ext cx="74" cy="64"/>
            </a:xfrm>
            <a:custGeom>
              <a:avLst/>
              <a:gdLst>
                <a:gd name="T0" fmla="*/ 0 w 74"/>
                <a:gd name="T1" fmla="*/ 17 h 64"/>
                <a:gd name="T2" fmla="*/ 6 w 74"/>
                <a:gd name="T3" fmla="*/ 12 h 64"/>
                <a:gd name="T4" fmla="*/ 12 w 74"/>
                <a:gd name="T5" fmla="*/ 7 h 64"/>
                <a:gd name="T6" fmla="*/ 18 w 74"/>
                <a:gd name="T7" fmla="*/ 3 h 64"/>
                <a:gd name="T8" fmla="*/ 24 w 74"/>
                <a:gd name="T9" fmla="*/ 0 h 64"/>
                <a:gd name="T10" fmla="*/ 28 w 74"/>
                <a:gd name="T11" fmla="*/ 0 h 64"/>
                <a:gd name="T12" fmla="*/ 32 w 74"/>
                <a:gd name="T13" fmla="*/ 1 h 64"/>
                <a:gd name="T14" fmla="*/ 35 w 74"/>
                <a:gd name="T15" fmla="*/ 4 h 64"/>
                <a:gd name="T16" fmla="*/ 39 w 74"/>
                <a:gd name="T17" fmla="*/ 10 h 64"/>
                <a:gd name="T18" fmla="*/ 40 w 74"/>
                <a:gd name="T19" fmla="*/ 19 h 64"/>
                <a:gd name="T20" fmla="*/ 38 w 74"/>
                <a:gd name="T21" fmla="*/ 27 h 64"/>
                <a:gd name="T22" fmla="*/ 34 w 74"/>
                <a:gd name="T23" fmla="*/ 37 h 64"/>
                <a:gd name="T24" fmla="*/ 29 w 74"/>
                <a:gd name="T25" fmla="*/ 44 h 64"/>
                <a:gd name="T26" fmla="*/ 27 w 74"/>
                <a:gd name="T27" fmla="*/ 51 h 64"/>
                <a:gd name="T28" fmla="*/ 25 w 74"/>
                <a:gd name="T29" fmla="*/ 57 h 64"/>
                <a:gd name="T30" fmla="*/ 26 w 74"/>
                <a:gd name="T31" fmla="*/ 61 h 64"/>
                <a:gd name="T32" fmla="*/ 32 w 74"/>
                <a:gd name="T33" fmla="*/ 63 h 64"/>
                <a:gd name="T34" fmla="*/ 41 w 74"/>
                <a:gd name="T35" fmla="*/ 60 h 64"/>
                <a:gd name="T36" fmla="*/ 49 w 74"/>
                <a:gd name="T37" fmla="*/ 57 h 64"/>
                <a:gd name="T38" fmla="*/ 56 w 74"/>
                <a:gd name="T39" fmla="*/ 53 h 64"/>
                <a:gd name="T40" fmla="*/ 61 w 74"/>
                <a:gd name="T41" fmla="*/ 46 h 64"/>
                <a:gd name="T42" fmla="*/ 66 w 74"/>
                <a:gd name="T43" fmla="*/ 41 h 64"/>
                <a:gd name="T44" fmla="*/ 69 w 74"/>
                <a:gd name="T45" fmla="*/ 37 h 64"/>
                <a:gd name="T46" fmla="*/ 72 w 74"/>
                <a:gd name="T47" fmla="*/ 34 h 64"/>
                <a:gd name="T48" fmla="*/ 73 w 74"/>
                <a:gd name="T49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4" h="64">
                  <a:moveTo>
                    <a:pt x="0" y="17"/>
                  </a:moveTo>
                  <a:lnTo>
                    <a:pt x="6" y="12"/>
                  </a:lnTo>
                  <a:lnTo>
                    <a:pt x="12" y="7"/>
                  </a:lnTo>
                  <a:lnTo>
                    <a:pt x="18" y="3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1"/>
                  </a:lnTo>
                  <a:lnTo>
                    <a:pt x="35" y="4"/>
                  </a:lnTo>
                  <a:lnTo>
                    <a:pt x="39" y="10"/>
                  </a:lnTo>
                  <a:lnTo>
                    <a:pt x="40" y="19"/>
                  </a:lnTo>
                  <a:lnTo>
                    <a:pt x="38" y="27"/>
                  </a:lnTo>
                  <a:lnTo>
                    <a:pt x="34" y="37"/>
                  </a:lnTo>
                  <a:lnTo>
                    <a:pt x="29" y="44"/>
                  </a:lnTo>
                  <a:lnTo>
                    <a:pt x="27" y="51"/>
                  </a:lnTo>
                  <a:lnTo>
                    <a:pt x="25" y="57"/>
                  </a:lnTo>
                  <a:lnTo>
                    <a:pt x="26" y="61"/>
                  </a:lnTo>
                  <a:lnTo>
                    <a:pt x="32" y="63"/>
                  </a:lnTo>
                  <a:lnTo>
                    <a:pt x="41" y="60"/>
                  </a:lnTo>
                  <a:lnTo>
                    <a:pt x="49" y="57"/>
                  </a:lnTo>
                  <a:lnTo>
                    <a:pt x="56" y="53"/>
                  </a:lnTo>
                  <a:lnTo>
                    <a:pt x="61" y="46"/>
                  </a:lnTo>
                  <a:lnTo>
                    <a:pt x="66" y="41"/>
                  </a:lnTo>
                  <a:lnTo>
                    <a:pt x="69" y="37"/>
                  </a:lnTo>
                  <a:lnTo>
                    <a:pt x="72" y="34"/>
                  </a:lnTo>
                  <a:lnTo>
                    <a:pt x="73" y="3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2133"/>
            </a:p>
          </p:txBody>
        </p:sp>
      </p:grpSp>
      <p:grpSp>
        <p:nvGrpSpPr>
          <p:cNvPr id="40007" name="Group 71"/>
          <p:cNvGrpSpPr>
            <a:grpSpLocks noChangeAspect="1"/>
          </p:cNvGrpSpPr>
          <p:nvPr/>
        </p:nvGrpSpPr>
        <p:grpSpPr bwMode="auto">
          <a:xfrm>
            <a:off x="2641600" y="1329267"/>
            <a:ext cx="3800123" cy="1885244"/>
            <a:chOff x="2782" y="1406"/>
            <a:chExt cx="1712" cy="848"/>
          </a:xfrm>
        </p:grpSpPr>
        <p:grpSp>
          <p:nvGrpSpPr>
            <p:cNvPr id="40008" name="Group 72"/>
            <p:cNvGrpSpPr>
              <a:grpSpLocks noChangeAspect="1"/>
            </p:cNvGrpSpPr>
            <p:nvPr/>
          </p:nvGrpSpPr>
          <p:grpSpPr bwMode="auto">
            <a:xfrm>
              <a:off x="2782" y="1406"/>
              <a:ext cx="852" cy="848"/>
              <a:chOff x="2782" y="1406"/>
              <a:chExt cx="852" cy="848"/>
            </a:xfrm>
          </p:grpSpPr>
          <p:sp>
            <p:nvSpPr>
              <p:cNvPr id="40009" name="Line 73"/>
              <p:cNvSpPr>
                <a:spLocks noChangeAspect="1" noChangeShapeType="1"/>
              </p:cNvSpPr>
              <p:nvPr/>
            </p:nvSpPr>
            <p:spPr bwMode="auto">
              <a:xfrm>
                <a:off x="2782" y="2078"/>
                <a:ext cx="848" cy="17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  <p:sp>
            <p:nvSpPr>
              <p:cNvPr id="40010" name="Line 74"/>
              <p:cNvSpPr>
                <a:spLocks noChangeAspect="1" noChangeShapeType="1"/>
              </p:cNvSpPr>
              <p:nvPr/>
            </p:nvSpPr>
            <p:spPr bwMode="auto">
              <a:xfrm>
                <a:off x="2822" y="1966"/>
                <a:ext cx="808" cy="28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  <p:sp>
            <p:nvSpPr>
              <p:cNvPr id="40011" name="Line 75"/>
              <p:cNvSpPr>
                <a:spLocks noChangeAspect="1" noChangeShapeType="1"/>
              </p:cNvSpPr>
              <p:nvPr/>
            </p:nvSpPr>
            <p:spPr bwMode="auto">
              <a:xfrm>
                <a:off x="2874" y="1850"/>
                <a:ext cx="760" cy="4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  <p:sp>
            <p:nvSpPr>
              <p:cNvPr id="40012" name="Line 76"/>
              <p:cNvSpPr>
                <a:spLocks noChangeAspect="1" noChangeShapeType="1"/>
              </p:cNvSpPr>
              <p:nvPr/>
            </p:nvSpPr>
            <p:spPr bwMode="auto">
              <a:xfrm>
                <a:off x="2946" y="1746"/>
                <a:ext cx="684" cy="50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  <p:sp>
            <p:nvSpPr>
              <p:cNvPr id="40013" name="Line 77"/>
              <p:cNvSpPr>
                <a:spLocks noChangeAspect="1" noChangeShapeType="1"/>
              </p:cNvSpPr>
              <p:nvPr/>
            </p:nvSpPr>
            <p:spPr bwMode="auto">
              <a:xfrm>
                <a:off x="3026" y="1658"/>
                <a:ext cx="604" cy="5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  <p:sp>
            <p:nvSpPr>
              <p:cNvPr id="40014" name="Line 78"/>
              <p:cNvSpPr>
                <a:spLocks noChangeAspect="1" noChangeShapeType="1"/>
              </p:cNvSpPr>
              <p:nvPr/>
            </p:nvSpPr>
            <p:spPr bwMode="auto">
              <a:xfrm>
                <a:off x="3118" y="1578"/>
                <a:ext cx="512" cy="67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  <p:sp>
            <p:nvSpPr>
              <p:cNvPr id="40015" name="Line 79"/>
              <p:cNvSpPr>
                <a:spLocks noChangeAspect="1" noChangeShapeType="1"/>
              </p:cNvSpPr>
              <p:nvPr/>
            </p:nvSpPr>
            <p:spPr bwMode="auto">
              <a:xfrm>
                <a:off x="3218" y="1510"/>
                <a:ext cx="412" cy="73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  <p:sp>
            <p:nvSpPr>
              <p:cNvPr id="40016" name="Line 80"/>
              <p:cNvSpPr>
                <a:spLocks noChangeAspect="1" noChangeShapeType="1"/>
              </p:cNvSpPr>
              <p:nvPr/>
            </p:nvSpPr>
            <p:spPr bwMode="auto">
              <a:xfrm>
                <a:off x="3326" y="1462"/>
                <a:ext cx="304" cy="7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  <p:sp>
            <p:nvSpPr>
              <p:cNvPr id="40017" name="Line 81"/>
              <p:cNvSpPr>
                <a:spLocks noChangeAspect="1" noChangeShapeType="1"/>
              </p:cNvSpPr>
              <p:nvPr/>
            </p:nvSpPr>
            <p:spPr bwMode="auto">
              <a:xfrm>
                <a:off x="3438" y="1430"/>
                <a:ext cx="188" cy="82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  <p:sp>
            <p:nvSpPr>
              <p:cNvPr id="40018" name="Line 82"/>
              <p:cNvSpPr>
                <a:spLocks noChangeAspect="1" noChangeShapeType="1"/>
              </p:cNvSpPr>
              <p:nvPr/>
            </p:nvSpPr>
            <p:spPr bwMode="auto">
              <a:xfrm>
                <a:off x="3566" y="1406"/>
                <a:ext cx="60" cy="84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</p:grpSp>
        <p:grpSp>
          <p:nvGrpSpPr>
            <p:cNvPr id="40019" name="Group 83"/>
            <p:cNvGrpSpPr>
              <a:grpSpLocks noChangeAspect="1"/>
            </p:cNvGrpSpPr>
            <p:nvPr/>
          </p:nvGrpSpPr>
          <p:grpSpPr bwMode="auto">
            <a:xfrm>
              <a:off x="3626" y="1406"/>
              <a:ext cx="868" cy="848"/>
              <a:chOff x="3626" y="1406"/>
              <a:chExt cx="868" cy="848"/>
            </a:xfrm>
          </p:grpSpPr>
          <p:sp>
            <p:nvSpPr>
              <p:cNvPr id="40020" name="Line 84"/>
              <p:cNvSpPr>
                <a:spLocks noChangeAspect="1" noChangeShapeType="1"/>
              </p:cNvSpPr>
              <p:nvPr/>
            </p:nvSpPr>
            <p:spPr bwMode="auto">
              <a:xfrm flipH="1">
                <a:off x="3630" y="2078"/>
                <a:ext cx="864" cy="17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  <p:sp>
            <p:nvSpPr>
              <p:cNvPr id="40021" name="Line 85"/>
              <p:cNvSpPr>
                <a:spLocks noChangeAspect="1" noChangeShapeType="1"/>
              </p:cNvSpPr>
              <p:nvPr/>
            </p:nvSpPr>
            <p:spPr bwMode="auto">
              <a:xfrm flipH="1">
                <a:off x="3630" y="1966"/>
                <a:ext cx="824" cy="28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  <p:sp>
            <p:nvSpPr>
              <p:cNvPr id="40022" name="Line 86"/>
              <p:cNvSpPr>
                <a:spLocks noChangeAspect="1" noChangeShapeType="1"/>
              </p:cNvSpPr>
              <p:nvPr/>
            </p:nvSpPr>
            <p:spPr bwMode="auto">
              <a:xfrm flipH="1">
                <a:off x="3626" y="1850"/>
                <a:ext cx="776" cy="4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  <p:sp>
            <p:nvSpPr>
              <p:cNvPr id="40023" name="Line 87"/>
              <p:cNvSpPr>
                <a:spLocks noChangeAspect="1" noChangeShapeType="1"/>
              </p:cNvSpPr>
              <p:nvPr/>
            </p:nvSpPr>
            <p:spPr bwMode="auto">
              <a:xfrm flipH="1">
                <a:off x="3630" y="1746"/>
                <a:ext cx="700" cy="50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  <p:sp>
            <p:nvSpPr>
              <p:cNvPr id="40024" name="Line 88"/>
              <p:cNvSpPr>
                <a:spLocks noChangeAspect="1" noChangeShapeType="1"/>
              </p:cNvSpPr>
              <p:nvPr/>
            </p:nvSpPr>
            <p:spPr bwMode="auto">
              <a:xfrm flipH="1">
                <a:off x="3630" y="1658"/>
                <a:ext cx="620" cy="5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  <p:sp>
            <p:nvSpPr>
              <p:cNvPr id="40025" name="Line 89"/>
              <p:cNvSpPr>
                <a:spLocks noChangeAspect="1" noChangeShapeType="1"/>
              </p:cNvSpPr>
              <p:nvPr/>
            </p:nvSpPr>
            <p:spPr bwMode="auto">
              <a:xfrm flipH="1">
                <a:off x="3630" y="1578"/>
                <a:ext cx="528" cy="67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  <p:sp>
            <p:nvSpPr>
              <p:cNvPr id="40026" name="Line 90"/>
              <p:cNvSpPr>
                <a:spLocks noChangeAspect="1" noChangeShapeType="1"/>
              </p:cNvSpPr>
              <p:nvPr/>
            </p:nvSpPr>
            <p:spPr bwMode="auto">
              <a:xfrm flipH="1">
                <a:off x="3630" y="1510"/>
                <a:ext cx="428" cy="73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  <p:sp>
            <p:nvSpPr>
              <p:cNvPr id="40027" name="Line 91"/>
              <p:cNvSpPr>
                <a:spLocks noChangeAspect="1" noChangeShapeType="1"/>
              </p:cNvSpPr>
              <p:nvPr/>
            </p:nvSpPr>
            <p:spPr bwMode="auto">
              <a:xfrm flipH="1">
                <a:off x="3630" y="1462"/>
                <a:ext cx="320" cy="7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  <p:sp>
            <p:nvSpPr>
              <p:cNvPr id="40028" name="Line 92"/>
              <p:cNvSpPr>
                <a:spLocks noChangeAspect="1" noChangeShapeType="1"/>
              </p:cNvSpPr>
              <p:nvPr/>
            </p:nvSpPr>
            <p:spPr bwMode="auto">
              <a:xfrm flipH="1">
                <a:off x="3634" y="1430"/>
                <a:ext cx="204" cy="82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  <p:sp>
            <p:nvSpPr>
              <p:cNvPr id="40029" name="Line 93"/>
              <p:cNvSpPr>
                <a:spLocks noChangeAspect="1" noChangeShapeType="1"/>
              </p:cNvSpPr>
              <p:nvPr/>
            </p:nvSpPr>
            <p:spPr bwMode="auto">
              <a:xfrm flipH="1">
                <a:off x="3634" y="1406"/>
                <a:ext cx="76" cy="84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2133"/>
              </a:p>
            </p:txBody>
          </p:sp>
        </p:grpSp>
      </p:grpSp>
      <p:sp>
        <p:nvSpPr>
          <p:cNvPr id="40031" name="Oval 95"/>
          <p:cNvSpPr>
            <a:spLocks noChangeArrowheads="1"/>
          </p:cNvSpPr>
          <p:nvPr/>
        </p:nvSpPr>
        <p:spPr bwMode="auto">
          <a:xfrm>
            <a:off x="4470400" y="3158067"/>
            <a:ext cx="203200" cy="203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3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0"/>
    </mc:Choice>
    <mc:Fallback xmlns="">
      <p:transition spd="slow" advTm="13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2"/>
          <p:cNvGrpSpPr>
            <a:grpSpLocks/>
          </p:cNvGrpSpPr>
          <p:nvPr/>
        </p:nvGrpSpPr>
        <p:grpSpPr bwMode="auto">
          <a:xfrm>
            <a:off x="3852334" y="2012245"/>
            <a:ext cx="1238956" cy="826911"/>
            <a:chOff x="2730" y="1156"/>
            <a:chExt cx="878" cy="586"/>
          </a:xfrm>
        </p:grpSpPr>
        <p:sp>
          <p:nvSpPr>
            <p:cNvPr id="83971" name="Line 3"/>
            <p:cNvSpPr>
              <a:spLocks noChangeShapeType="1"/>
            </p:cNvSpPr>
            <p:nvPr/>
          </p:nvSpPr>
          <p:spPr bwMode="auto">
            <a:xfrm>
              <a:off x="2730" y="1532"/>
              <a:ext cx="95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3972" name="Line 4"/>
            <p:cNvSpPr>
              <a:spLocks noChangeShapeType="1"/>
            </p:cNvSpPr>
            <p:nvPr/>
          </p:nvSpPr>
          <p:spPr bwMode="auto">
            <a:xfrm flipV="1">
              <a:off x="3519" y="1571"/>
              <a:ext cx="89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3973" name="Line 5"/>
            <p:cNvSpPr>
              <a:spLocks noChangeShapeType="1"/>
            </p:cNvSpPr>
            <p:nvPr/>
          </p:nvSpPr>
          <p:spPr bwMode="auto">
            <a:xfrm>
              <a:off x="2900" y="1213"/>
              <a:ext cx="53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3974" name="Line 6"/>
            <p:cNvSpPr>
              <a:spLocks noChangeShapeType="1"/>
            </p:cNvSpPr>
            <p:nvPr/>
          </p:nvSpPr>
          <p:spPr bwMode="auto">
            <a:xfrm flipH="1">
              <a:off x="3400" y="1232"/>
              <a:ext cx="42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3975" name="Line 7"/>
            <p:cNvSpPr>
              <a:spLocks noChangeShapeType="1"/>
            </p:cNvSpPr>
            <p:nvPr/>
          </p:nvSpPr>
          <p:spPr bwMode="auto">
            <a:xfrm>
              <a:off x="3176" y="1156"/>
              <a:ext cx="2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3976" name="Line 8"/>
            <p:cNvSpPr>
              <a:spLocks noChangeShapeType="1"/>
            </p:cNvSpPr>
            <p:nvPr/>
          </p:nvSpPr>
          <p:spPr bwMode="auto">
            <a:xfrm>
              <a:off x="2778" y="1373"/>
              <a:ext cx="70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3977" name="Line 9"/>
            <p:cNvSpPr>
              <a:spLocks noChangeShapeType="1"/>
            </p:cNvSpPr>
            <p:nvPr/>
          </p:nvSpPr>
          <p:spPr bwMode="auto">
            <a:xfrm flipH="1">
              <a:off x="3531" y="1393"/>
              <a:ext cx="68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3978" name="Line 10"/>
            <p:cNvSpPr>
              <a:spLocks noChangeShapeType="1"/>
            </p:cNvSpPr>
            <p:nvPr/>
          </p:nvSpPr>
          <p:spPr bwMode="auto">
            <a:xfrm flipH="1">
              <a:off x="2787" y="1725"/>
              <a:ext cx="64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3979" name="Line 11"/>
            <p:cNvSpPr>
              <a:spLocks noChangeShapeType="1"/>
            </p:cNvSpPr>
            <p:nvPr/>
          </p:nvSpPr>
          <p:spPr bwMode="auto">
            <a:xfrm>
              <a:off x="3511" y="1722"/>
              <a:ext cx="79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</p:grpSp>
      <p:sp>
        <p:nvSpPr>
          <p:cNvPr id="83980" name="Text Box 12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Dose profiles for the Leksell gamma knife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graphicFrame>
        <p:nvGraphicFramePr>
          <p:cNvPr id="83982" name="Object 14"/>
          <p:cNvGraphicFramePr>
            <a:graphicFrameLocks noChangeAspect="1"/>
          </p:cNvGraphicFramePr>
          <p:nvPr/>
        </p:nvGraphicFramePr>
        <p:xfrm>
          <a:off x="812800" y="1261534"/>
          <a:ext cx="7653867" cy="4944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99" name="list" r:id="rId5" imgW="5629772" imgH="3381616" progId="Excel.Sheet.8">
                  <p:embed/>
                </p:oleObj>
              </mc:Choice>
              <mc:Fallback>
                <p:oleObj name="list" r:id="rId5" imgW="5629772" imgH="3381616" progId="Excel.Sheet.8">
                  <p:embed/>
                  <p:pic>
                    <p:nvPicPr>
                      <p:cNvPr id="8398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1261534"/>
                        <a:ext cx="7653867" cy="494453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3"/>
    </mc:Choice>
    <mc:Fallback xmlns="">
      <p:transition spd="slow" advTm="11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3852334" y="2012245"/>
            <a:ext cx="1238956" cy="826911"/>
            <a:chOff x="2730" y="1156"/>
            <a:chExt cx="878" cy="586"/>
          </a:xfrm>
        </p:grpSpPr>
        <p:sp>
          <p:nvSpPr>
            <p:cNvPr id="10243" name="Line 3"/>
            <p:cNvSpPr>
              <a:spLocks noChangeShapeType="1"/>
            </p:cNvSpPr>
            <p:nvPr/>
          </p:nvSpPr>
          <p:spPr bwMode="auto">
            <a:xfrm>
              <a:off x="2730" y="1532"/>
              <a:ext cx="95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0244" name="Line 4"/>
            <p:cNvSpPr>
              <a:spLocks noChangeShapeType="1"/>
            </p:cNvSpPr>
            <p:nvPr/>
          </p:nvSpPr>
          <p:spPr bwMode="auto">
            <a:xfrm flipV="1">
              <a:off x="3519" y="1571"/>
              <a:ext cx="89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0245" name="Line 5"/>
            <p:cNvSpPr>
              <a:spLocks noChangeShapeType="1"/>
            </p:cNvSpPr>
            <p:nvPr/>
          </p:nvSpPr>
          <p:spPr bwMode="auto">
            <a:xfrm>
              <a:off x="2900" y="1213"/>
              <a:ext cx="53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0246" name="Line 6"/>
            <p:cNvSpPr>
              <a:spLocks noChangeShapeType="1"/>
            </p:cNvSpPr>
            <p:nvPr/>
          </p:nvSpPr>
          <p:spPr bwMode="auto">
            <a:xfrm flipH="1">
              <a:off x="3400" y="1232"/>
              <a:ext cx="42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0247" name="Line 7"/>
            <p:cNvSpPr>
              <a:spLocks noChangeShapeType="1"/>
            </p:cNvSpPr>
            <p:nvPr/>
          </p:nvSpPr>
          <p:spPr bwMode="auto">
            <a:xfrm>
              <a:off x="3176" y="1156"/>
              <a:ext cx="2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0248" name="Line 8"/>
            <p:cNvSpPr>
              <a:spLocks noChangeShapeType="1"/>
            </p:cNvSpPr>
            <p:nvPr/>
          </p:nvSpPr>
          <p:spPr bwMode="auto">
            <a:xfrm>
              <a:off x="2778" y="1373"/>
              <a:ext cx="70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0249" name="Line 9"/>
            <p:cNvSpPr>
              <a:spLocks noChangeShapeType="1"/>
            </p:cNvSpPr>
            <p:nvPr/>
          </p:nvSpPr>
          <p:spPr bwMode="auto">
            <a:xfrm flipH="1">
              <a:off x="3531" y="1393"/>
              <a:ext cx="68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0250" name="Line 10"/>
            <p:cNvSpPr>
              <a:spLocks noChangeShapeType="1"/>
            </p:cNvSpPr>
            <p:nvPr/>
          </p:nvSpPr>
          <p:spPr bwMode="auto">
            <a:xfrm flipH="1">
              <a:off x="2787" y="1725"/>
              <a:ext cx="64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0251" name="Line 11"/>
            <p:cNvSpPr>
              <a:spLocks noChangeShapeType="1"/>
            </p:cNvSpPr>
            <p:nvPr/>
          </p:nvSpPr>
          <p:spPr bwMode="auto">
            <a:xfrm>
              <a:off x="3511" y="1722"/>
              <a:ext cx="79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</p:grp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Physical and technical principles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0" y="2006600"/>
            <a:ext cx="8873067" cy="550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844" b="1">
                <a:solidFill>
                  <a:srgbClr val="00FF00"/>
                </a:solidFill>
                <a:sym typeface="Wingdings" panose="05000000000000000000" pitchFamily="2" charset="2"/>
              </a:rPr>
              <a:t>Radiation source:</a:t>
            </a:r>
            <a:r>
              <a:rPr lang="en-US" altLang="cs-CZ" sz="2844" b="1">
                <a:solidFill>
                  <a:srgbClr val="FFFF66"/>
                </a:solidFill>
                <a:sym typeface="Wingdings" panose="05000000000000000000" pitchFamily="2" charset="2"/>
              </a:rPr>
              <a:t> </a:t>
            </a:r>
            <a:r>
              <a:rPr lang="en-US" altLang="cs-CZ" sz="2844" b="1">
                <a:sym typeface="Wingdings" panose="05000000000000000000" pitchFamily="2" charset="2"/>
              </a:rPr>
              <a:t>gamma rays from </a:t>
            </a:r>
            <a:r>
              <a:rPr lang="en-US" altLang="cs-CZ" sz="2844" b="1" baseline="30000">
                <a:sym typeface="Wingdings" panose="05000000000000000000" pitchFamily="2" charset="2"/>
              </a:rPr>
              <a:t>60</a:t>
            </a:r>
            <a:r>
              <a:rPr lang="en-US" altLang="cs-CZ" sz="2844" b="1">
                <a:sym typeface="Wingdings" panose="05000000000000000000" pitchFamily="2" charset="2"/>
              </a:rPr>
              <a:t>Co</a:t>
            </a:r>
          </a:p>
          <a:p>
            <a:endParaRPr lang="en-US" altLang="cs-CZ" sz="2844" b="1">
              <a:solidFill>
                <a:srgbClr val="FFFF66"/>
              </a:solidFill>
              <a:sym typeface="Wingdings" panose="05000000000000000000" pitchFamily="2" charset="2"/>
            </a:endParaRPr>
          </a:p>
          <a:p>
            <a:r>
              <a:rPr lang="en-US" altLang="cs-CZ" sz="2844" b="1">
                <a:solidFill>
                  <a:srgbClr val="00FF00"/>
                </a:solidFill>
                <a:sym typeface="Wingdings" panose="05000000000000000000" pitchFamily="2" charset="2"/>
              </a:rPr>
              <a:t>No. of sources:</a:t>
            </a:r>
            <a:r>
              <a:rPr lang="en-US" altLang="cs-CZ" sz="2844" b="1">
                <a:solidFill>
                  <a:srgbClr val="FFFF66"/>
                </a:solidFill>
                <a:sym typeface="Wingdings" panose="05000000000000000000" pitchFamily="2" charset="2"/>
              </a:rPr>
              <a:t> </a:t>
            </a:r>
            <a:r>
              <a:rPr lang="en-US" altLang="cs-CZ" sz="2844" b="1">
                <a:sym typeface="Wingdings" panose="05000000000000000000" pitchFamily="2" charset="2"/>
              </a:rPr>
              <a:t>201</a:t>
            </a:r>
          </a:p>
          <a:p>
            <a:endParaRPr lang="en-US" altLang="cs-CZ" sz="2844" b="1">
              <a:sym typeface="Wingdings" panose="05000000000000000000" pitchFamily="2" charset="2"/>
            </a:endParaRPr>
          </a:p>
          <a:p>
            <a:r>
              <a:rPr lang="en-US" altLang="cs-CZ" sz="2844" b="1">
                <a:solidFill>
                  <a:srgbClr val="00FF00"/>
                </a:solidFill>
                <a:sym typeface="Wingdings" panose="05000000000000000000" pitchFamily="2" charset="2"/>
              </a:rPr>
              <a:t>Collimators:</a:t>
            </a:r>
            <a:r>
              <a:rPr lang="en-US" altLang="cs-CZ" sz="2844" b="1">
                <a:solidFill>
                  <a:srgbClr val="FFFF66"/>
                </a:solidFill>
                <a:sym typeface="Wingdings" panose="05000000000000000000" pitchFamily="2" charset="2"/>
              </a:rPr>
              <a:t> </a:t>
            </a:r>
            <a:r>
              <a:rPr lang="en-US" altLang="cs-CZ" sz="2844" b="1">
                <a:sym typeface="Wingdings" panose="05000000000000000000" pitchFamily="2" charset="2"/>
              </a:rPr>
              <a:t>4, 8, 14, 18, mm</a:t>
            </a:r>
          </a:p>
          <a:p>
            <a:endParaRPr lang="en-US" altLang="cs-CZ" sz="2844" b="1">
              <a:sym typeface="Wingdings" panose="05000000000000000000" pitchFamily="2" charset="2"/>
            </a:endParaRPr>
          </a:p>
          <a:p>
            <a:r>
              <a:rPr lang="en-US" altLang="cs-CZ" sz="2844" b="1">
                <a:solidFill>
                  <a:srgbClr val="00FF00"/>
                </a:solidFill>
                <a:sym typeface="Wingdings" panose="05000000000000000000" pitchFamily="2" charset="2"/>
              </a:rPr>
              <a:t>Stereotactic target localization:</a:t>
            </a:r>
            <a:r>
              <a:rPr lang="en-US" altLang="cs-CZ" sz="2844" b="1">
                <a:solidFill>
                  <a:srgbClr val="FFFF66"/>
                </a:solidFill>
                <a:sym typeface="Wingdings" panose="05000000000000000000" pitchFamily="2" charset="2"/>
              </a:rPr>
              <a:t> </a:t>
            </a:r>
            <a:r>
              <a:rPr lang="en-US" altLang="cs-CZ" sz="2844" b="1">
                <a:sym typeface="Wingdings" panose="05000000000000000000" pitchFamily="2" charset="2"/>
              </a:rPr>
              <a:t>preferably MRI, CT not 		  			         necessary, angiography</a:t>
            </a:r>
          </a:p>
          <a:p>
            <a:endParaRPr lang="en-US" altLang="cs-CZ" sz="3200" b="1">
              <a:solidFill>
                <a:schemeClr val="folHlink"/>
              </a:solidFill>
              <a:sym typeface="Map Symbols" pitchFamily="2" charset="2"/>
            </a:endParaRPr>
          </a:p>
          <a:p>
            <a:endParaRPr lang="en-US" altLang="cs-CZ" sz="3200" b="1">
              <a:solidFill>
                <a:schemeClr val="folHlink"/>
              </a:solidFill>
              <a:sym typeface="Map Symbols" pitchFamily="2" charset="2"/>
            </a:endParaRPr>
          </a:p>
          <a:p>
            <a:endParaRPr lang="en-US" altLang="cs-CZ" sz="3200" b="1">
              <a:solidFill>
                <a:schemeClr val="folHlink"/>
              </a:solidFill>
              <a:sym typeface="Map Symbols" pitchFamily="2" charset="2"/>
            </a:endParaRP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0" y="1126067"/>
            <a:ext cx="8873067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489" b="1">
                <a:solidFill>
                  <a:srgbClr val="99FFCC"/>
                </a:solidFill>
              </a:rPr>
              <a:t>Leksell gamma knife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76"/>
    </mc:Choice>
    <mc:Fallback xmlns="">
      <p:transition spd="slow" advTm="22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Physical and technical principles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sp>
        <p:nvSpPr>
          <p:cNvPr id="28688" name="Text Box 16"/>
          <p:cNvSpPr txBox="1">
            <a:spLocks noChangeArrowheads="1"/>
          </p:cNvSpPr>
          <p:nvPr/>
        </p:nvSpPr>
        <p:spPr bwMode="auto">
          <a:xfrm>
            <a:off x="0" y="1126067"/>
            <a:ext cx="8873067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489" b="1">
                <a:solidFill>
                  <a:srgbClr val="99FFCC"/>
                </a:solidFill>
              </a:rPr>
              <a:t>Leksell gamma knife</a:t>
            </a:r>
          </a:p>
        </p:txBody>
      </p:sp>
      <p:pic>
        <p:nvPicPr>
          <p:cNvPr id="2869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" y="2074333"/>
            <a:ext cx="8466667" cy="379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270933" y="2074333"/>
            <a:ext cx="8466667" cy="3793067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1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2"/>
    </mc:Choice>
    <mc:Fallback xmlns="">
      <p:transition spd="slow" advTm="17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39750" y="0"/>
            <a:ext cx="2862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b="1">
                <a:solidFill>
                  <a:schemeClr val="tx2"/>
                </a:solidFill>
              </a:rPr>
              <a:t>Fun</a:t>
            </a:r>
            <a:r>
              <a:rPr lang="cs-CZ" altLang="cs-CZ" sz="2800" b="1">
                <a:solidFill>
                  <a:schemeClr val="tx2"/>
                </a:solidFill>
              </a:rPr>
              <a:t>kční</a:t>
            </a:r>
            <a:r>
              <a:rPr lang="en-US" altLang="cs-CZ" sz="2800" b="1">
                <a:solidFill>
                  <a:schemeClr val="tx2"/>
                </a:solidFill>
              </a:rPr>
              <a:t> </a:t>
            </a:r>
            <a:r>
              <a:rPr lang="cs-CZ" altLang="cs-CZ" sz="2800" b="1">
                <a:solidFill>
                  <a:schemeClr val="tx2"/>
                </a:solidFill>
              </a:rPr>
              <a:t>obrazení</a:t>
            </a:r>
            <a:endParaRPr lang="en-US" altLang="cs-CZ" sz="2800" b="1">
              <a:solidFill>
                <a:schemeClr val="tx2"/>
              </a:solidFill>
            </a:endParaRP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t="4248" r="40881"/>
          <a:stretch>
            <a:fillRect/>
          </a:stretch>
        </p:blipFill>
        <p:spPr bwMode="auto">
          <a:xfrm>
            <a:off x="4572000" y="0"/>
            <a:ext cx="4572000" cy="628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684213" y="692150"/>
            <a:ext cx="2989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/>
              <a:t>Glucose + Isotope (e+)</a:t>
            </a: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2124075" y="1196975"/>
            <a:ext cx="0" cy="381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827088" y="1700213"/>
            <a:ext cx="2640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/>
              <a:t>Injection(~2-5mCi) </a:t>
            </a:r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>
            <a:off x="2124075" y="2205038"/>
            <a:ext cx="0" cy="381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611188" y="2636838"/>
            <a:ext cx="280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/>
              <a:t>Scan (15-30 minutes)</a:t>
            </a:r>
          </a:p>
        </p:txBody>
      </p:sp>
      <p:pic>
        <p:nvPicPr>
          <p:cNvPr id="29711" name="Picture 15" descr="\begin{figure}&#10;\centering\leavevmode \hfill&#10;\psfig{figure=alb13/Fig15-s.ps,width=3.4in}\hfill\end{figure}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7850"/>
            <a:ext cx="4859338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1"/>
    </mc:Choice>
    <mc:Fallback xmlns="">
      <p:transition spd="slow" advTm="2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Physical and technical principles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1126067"/>
            <a:ext cx="8873067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489" b="1">
                <a:solidFill>
                  <a:srgbClr val="99FFCC"/>
                </a:solidFill>
              </a:rPr>
              <a:t>Leksell gamma knife</a:t>
            </a:r>
          </a:p>
        </p:txBody>
      </p:sp>
      <p:pic>
        <p:nvPicPr>
          <p:cNvPr id="30726" name="Picture 6" descr="6-LGK_model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4" y="1803400"/>
            <a:ext cx="7382933" cy="435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880534" y="1803400"/>
            <a:ext cx="7382933" cy="433493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6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8"/>
    </mc:Choice>
    <mc:Fallback xmlns="">
      <p:transition spd="slow" advTm="9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Physical and technical principles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0" y="1126067"/>
            <a:ext cx="8873067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489" b="1">
                <a:solidFill>
                  <a:srgbClr val="99FFCC"/>
                </a:solidFill>
              </a:rPr>
              <a:t>Leksell gamma knife</a:t>
            </a:r>
          </a:p>
        </p:txBody>
      </p:sp>
      <p:graphicFrame>
        <p:nvGraphicFramePr>
          <p:cNvPr id="48134" name="Object 6"/>
          <p:cNvGraphicFramePr>
            <a:graphicFrameLocks noChangeAspect="1"/>
          </p:cNvGraphicFramePr>
          <p:nvPr/>
        </p:nvGraphicFramePr>
        <p:xfrm>
          <a:off x="270934" y="2345267"/>
          <a:ext cx="4334933" cy="3522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8" name="Photo Editor Photo" r:id="rId5" imgW="6857143" imgH="5485714" progId="MSPhotoEd.3">
                  <p:embed/>
                </p:oleObj>
              </mc:Choice>
              <mc:Fallback>
                <p:oleObj name="Photo Editor Photo" r:id="rId5" imgW="6857143" imgH="5485714" progId="MSPhotoEd.3">
                  <p:embed/>
                  <p:pic>
                    <p:nvPicPr>
                      <p:cNvPr id="4813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34" y="2345267"/>
                        <a:ext cx="4334933" cy="352213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5" name="Object 7"/>
          <p:cNvGraphicFramePr>
            <a:graphicFrameLocks noChangeAspect="1"/>
          </p:cNvGraphicFramePr>
          <p:nvPr/>
        </p:nvGraphicFramePr>
        <p:xfrm>
          <a:off x="4741333" y="2345267"/>
          <a:ext cx="4199467" cy="352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9" name="Photo Editor Photo" r:id="rId7" imgW="6857143" imgH="5485714" progId="MSPhotoEd.3">
                  <p:embed/>
                </p:oleObj>
              </mc:Choice>
              <mc:Fallback>
                <p:oleObj name="Photo Editor Photo" r:id="rId7" imgW="6857143" imgH="5485714" progId="MSPhotoEd.3">
                  <p:embed/>
                  <p:pic>
                    <p:nvPicPr>
                      <p:cNvPr id="4813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20000" contrast="1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333" y="2345267"/>
                        <a:ext cx="4199467" cy="352354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7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1"/>
    </mc:Choice>
    <mc:Fallback xmlns="">
      <p:transition spd="slow" advTm="14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3852334" y="2012245"/>
            <a:ext cx="1238956" cy="826911"/>
            <a:chOff x="2730" y="1156"/>
            <a:chExt cx="878" cy="586"/>
          </a:xfrm>
        </p:grpSpPr>
        <p:sp>
          <p:nvSpPr>
            <p:cNvPr id="12291" name="Line 3"/>
            <p:cNvSpPr>
              <a:spLocks noChangeShapeType="1"/>
            </p:cNvSpPr>
            <p:nvPr/>
          </p:nvSpPr>
          <p:spPr bwMode="auto">
            <a:xfrm>
              <a:off x="2730" y="1532"/>
              <a:ext cx="95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2292" name="Line 4"/>
            <p:cNvSpPr>
              <a:spLocks noChangeShapeType="1"/>
            </p:cNvSpPr>
            <p:nvPr/>
          </p:nvSpPr>
          <p:spPr bwMode="auto">
            <a:xfrm flipV="1">
              <a:off x="3519" y="1571"/>
              <a:ext cx="89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2293" name="Line 5"/>
            <p:cNvSpPr>
              <a:spLocks noChangeShapeType="1"/>
            </p:cNvSpPr>
            <p:nvPr/>
          </p:nvSpPr>
          <p:spPr bwMode="auto">
            <a:xfrm>
              <a:off x="2900" y="1213"/>
              <a:ext cx="53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2294" name="Line 6"/>
            <p:cNvSpPr>
              <a:spLocks noChangeShapeType="1"/>
            </p:cNvSpPr>
            <p:nvPr/>
          </p:nvSpPr>
          <p:spPr bwMode="auto">
            <a:xfrm flipH="1">
              <a:off x="3400" y="1232"/>
              <a:ext cx="42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2295" name="Line 7"/>
            <p:cNvSpPr>
              <a:spLocks noChangeShapeType="1"/>
            </p:cNvSpPr>
            <p:nvPr/>
          </p:nvSpPr>
          <p:spPr bwMode="auto">
            <a:xfrm>
              <a:off x="3176" y="1156"/>
              <a:ext cx="2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2296" name="Line 8"/>
            <p:cNvSpPr>
              <a:spLocks noChangeShapeType="1"/>
            </p:cNvSpPr>
            <p:nvPr/>
          </p:nvSpPr>
          <p:spPr bwMode="auto">
            <a:xfrm>
              <a:off x="2778" y="1373"/>
              <a:ext cx="70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2297" name="Line 9"/>
            <p:cNvSpPr>
              <a:spLocks noChangeShapeType="1"/>
            </p:cNvSpPr>
            <p:nvPr/>
          </p:nvSpPr>
          <p:spPr bwMode="auto">
            <a:xfrm flipH="1">
              <a:off x="3531" y="1393"/>
              <a:ext cx="68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2298" name="Line 10"/>
            <p:cNvSpPr>
              <a:spLocks noChangeShapeType="1"/>
            </p:cNvSpPr>
            <p:nvPr/>
          </p:nvSpPr>
          <p:spPr bwMode="auto">
            <a:xfrm flipH="1">
              <a:off x="2787" y="1725"/>
              <a:ext cx="64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2299" name="Line 11"/>
            <p:cNvSpPr>
              <a:spLocks noChangeShapeType="1"/>
            </p:cNvSpPr>
            <p:nvPr/>
          </p:nvSpPr>
          <p:spPr bwMode="auto">
            <a:xfrm>
              <a:off x="3511" y="1722"/>
              <a:ext cx="79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</p:grpSp>
      <p:pic>
        <p:nvPicPr>
          <p:cNvPr id="12303" name="Picture 15"/>
          <p:cNvPicPr preferRelativeResize="0">
            <a:picLocks noChangeArrowheads="1"/>
          </p:cNvPicPr>
          <p:nvPr/>
        </p:nvPicPr>
        <p:blipFill>
          <a:blip r:embed="rId4">
            <a:lum bright="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1" r="2953"/>
          <a:stretch>
            <a:fillRect/>
          </a:stretch>
        </p:blipFill>
        <p:spPr bwMode="auto">
          <a:xfrm>
            <a:off x="2235200" y="1667934"/>
            <a:ext cx="5080000" cy="456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Physical and technical principles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0" y="1126067"/>
            <a:ext cx="8873067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489" b="1">
                <a:solidFill>
                  <a:srgbClr val="99FFCC"/>
                </a:solidFill>
              </a:rPr>
              <a:t>Leksell gamma knife</a:t>
            </a:r>
          </a:p>
        </p:txBody>
      </p:sp>
      <p:sp>
        <p:nvSpPr>
          <p:cNvPr id="12306" name="Rectangle 18"/>
          <p:cNvSpPr>
            <a:spLocks noChangeArrowheads="1"/>
          </p:cNvSpPr>
          <p:nvPr/>
        </p:nvSpPr>
        <p:spPr bwMode="auto">
          <a:xfrm>
            <a:off x="2235200" y="1667934"/>
            <a:ext cx="5080000" cy="453813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0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01"/>
    </mc:Choice>
    <mc:Fallback xmlns="">
      <p:transition spd="slow" advTm="35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60" name="Picture 16"/>
          <p:cNvPicPr preferRelativeResize="0">
            <a:picLocks noChangeArrowheads="1"/>
          </p:cNvPicPr>
          <p:nvPr/>
        </p:nvPicPr>
        <p:blipFill>
          <a:blip r:embed="rId4">
            <a:lum bright="4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8858"/>
          <a:stretch>
            <a:fillRect/>
          </a:stretch>
        </p:blipFill>
        <p:spPr bwMode="auto">
          <a:xfrm>
            <a:off x="1964267" y="1735667"/>
            <a:ext cx="5012267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Physical and technical principles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1964267" y="1735667"/>
            <a:ext cx="5012267" cy="44704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0" y="1126067"/>
            <a:ext cx="8873067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489" b="1">
                <a:solidFill>
                  <a:srgbClr val="99FFCC"/>
                </a:solidFill>
              </a:rPr>
              <a:t>Leksell gamma knife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9"/>
    </mc:Choice>
    <mc:Fallback xmlns="">
      <p:transition spd="slow" advTm="11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3852334" y="2012245"/>
            <a:ext cx="1238956" cy="826911"/>
            <a:chOff x="2730" y="1156"/>
            <a:chExt cx="878" cy="586"/>
          </a:xfrm>
        </p:grpSpPr>
        <p:sp>
          <p:nvSpPr>
            <p:cNvPr id="88067" name="Line 3"/>
            <p:cNvSpPr>
              <a:spLocks noChangeShapeType="1"/>
            </p:cNvSpPr>
            <p:nvPr/>
          </p:nvSpPr>
          <p:spPr bwMode="auto">
            <a:xfrm>
              <a:off x="2730" y="1532"/>
              <a:ext cx="95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8068" name="Line 4"/>
            <p:cNvSpPr>
              <a:spLocks noChangeShapeType="1"/>
            </p:cNvSpPr>
            <p:nvPr/>
          </p:nvSpPr>
          <p:spPr bwMode="auto">
            <a:xfrm flipV="1">
              <a:off x="3519" y="1571"/>
              <a:ext cx="89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8069" name="Line 5"/>
            <p:cNvSpPr>
              <a:spLocks noChangeShapeType="1"/>
            </p:cNvSpPr>
            <p:nvPr/>
          </p:nvSpPr>
          <p:spPr bwMode="auto">
            <a:xfrm>
              <a:off x="2900" y="1213"/>
              <a:ext cx="53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8070" name="Line 6"/>
            <p:cNvSpPr>
              <a:spLocks noChangeShapeType="1"/>
            </p:cNvSpPr>
            <p:nvPr/>
          </p:nvSpPr>
          <p:spPr bwMode="auto">
            <a:xfrm flipH="1">
              <a:off x="3400" y="1232"/>
              <a:ext cx="42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8071" name="Line 7"/>
            <p:cNvSpPr>
              <a:spLocks noChangeShapeType="1"/>
            </p:cNvSpPr>
            <p:nvPr/>
          </p:nvSpPr>
          <p:spPr bwMode="auto">
            <a:xfrm>
              <a:off x="3176" y="1156"/>
              <a:ext cx="2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8072" name="Line 8"/>
            <p:cNvSpPr>
              <a:spLocks noChangeShapeType="1"/>
            </p:cNvSpPr>
            <p:nvPr/>
          </p:nvSpPr>
          <p:spPr bwMode="auto">
            <a:xfrm>
              <a:off x="2778" y="1373"/>
              <a:ext cx="70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8073" name="Line 9"/>
            <p:cNvSpPr>
              <a:spLocks noChangeShapeType="1"/>
            </p:cNvSpPr>
            <p:nvPr/>
          </p:nvSpPr>
          <p:spPr bwMode="auto">
            <a:xfrm flipH="1">
              <a:off x="3531" y="1393"/>
              <a:ext cx="68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8074" name="Line 10"/>
            <p:cNvSpPr>
              <a:spLocks noChangeShapeType="1"/>
            </p:cNvSpPr>
            <p:nvPr/>
          </p:nvSpPr>
          <p:spPr bwMode="auto">
            <a:xfrm flipH="1">
              <a:off x="2787" y="1725"/>
              <a:ext cx="64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8075" name="Line 11"/>
            <p:cNvSpPr>
              <a:spLocks noChangeShapeType="1"/>
            </p:cNvSpPr>
            <p:nvPr/>
          </p:nvSpPr>
          <p:spPr bwMode="auto">
            <a:xfrm>
              <a:off x="3511" y="1722"/>
              <a:ext cx="79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</p:grpSp>
      <p:pic>
        <p:nvPicPr>
          <p:cNvPr id="88079" name="Picture 15" descr="P70207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8" t="18898" r="30708" b="18898"/>
          <a:stretch>
            <a:fillRect/>
          </a:stretch>
        </p:blipFill>
        <p:spPr bwMode="auto">
          <a:xfrm>
            <a:off x="7016044" y="2413000"/>
            <a:ext cx="2072923" cy="250613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80" name="Picture 16" descr="P70207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8" t="18898" r="30708" b="18898"/>
          <a:stretch>
            <a:fillRect/>
          </a:stretch>
        </p:blipFill>
        <p:spPr bwMode="auto">
          <a:xfrm>
            <a:off x="4673600" y="2413000"/>
            <a:ext cx="2075745" cy="250613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81" name="Picture 17" descr="P70207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8" t="18898" r="30708" b="18898"/>
          <a:stretch>
            <a:fillRect/>
          </a:stretch>
        </p:blipFill>
        <p:spPr bwMode="auto">
          <a:xfrm>
            <a:off x="2370667" y="2413000"/>
            <a:ext cx="2072923" cy="250613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82" name="Picture 18" descr="P70207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8" t="18898" r="30708" b="18898"/>
          <a:stretch>
            <a:fillRect/>
          </a:stretch>
        </p:blipFill>
        <p:spPr bwMode="auto">
          <a:xfrm>
            <a:off x="139700" y="2413000"/>
            <a:ext cx="2075744" cy="2508956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083" name="Group 19"/>
          <p:cNvGrpSpPr>
            <a:grpSpLocks/>
          </p:cNvGrpSpPr>
          <p:nvPr/>
        </p:nvGrpSpPr>
        <p:grpSpPr bwMode="auto">
          <a:xfrm>
            <a:off x="3852334" y="2012245"/>
            <a:ext cx="1238956" cy="826911"/>
            <a:chOff x="2730" y="1156"/>
            <a:chExt cx="878" cy="586"/>
          </a:xfrm>
        </p:grpSpPr>
        <p:sp>
          <p:nvSpPr>
            <p:cNvPr id="88084" name="Line 20"/>
            <p:cNvSpPr>
              <a:spLocks noChangeShapeType="1"/>
            </p:cNvSpPr>
            <p:nvPr/>
          </p:nvSpPr>
          <p:spPr bwMode="auto">
            <a:xfrm>
              <a:off x="2730" y="1532"/>
              <a:ext cx="95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8085" name="Line 21"/>
            <p:cNvSpPr>
              <a:spLocks noChangeShapeType="1"/>
            </p:cNvSpPr>
            <p:nvPr/>
          </p:nvSpPr>
          <p:spPr bwMode="auto">
            <a:xfrm flipV="1">
              <a:off x="3519" y="1571"/>
              <a:ext cx="89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8086" name="Line 22"/>
            <p:cNvSpPr>
              <a:spLocks noChangeShapeType="1"/>
            </p:cNvSpPr>
            <p:nvPr/>
          </p:nvSpPr>
          <p:spPr bwMode="auto">
            <a:xfrm>
              <a:off x="2900" y="1213"/>
              <a:ext cx="53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8087" name="Line 23"/>
            <p:cNvSpPr>
              <a:spLocks noChangeShapeType="1"/>
            </p:cNvSpPr>
            <p:nvPr/>
          </p:nvSpPr>
          <p:spPr bwMode="auto">
            <a:xfrm flipH="1">
              <a:off x="3400" y="1232"/>
              <a:ext cx="42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8088" name="Line 24"/>
            <p:cNvSpPr>
              <a:spLocks noChangeShapeType="1"/>
            </p:cNvSpPr>
            <p:nvPr/>
          </p:nvSpPr>
          <p:spPr bwMode="auto">
            <a:xfrm>
              <a:off x="3176" y="1156"/>
              <a:ext cx="2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8089" name="Line 25"/>
            <p:cNvSpPr>
              <a:spLocks noChangeShapeType="1"/>
            </p:cNvSpPr>
            <p:nvPr/>
          </p:nvSpPr>
          <p:spPr bwMode="auto">
            <a:xfrm>
              <a:off x="2778" y="1373"/>
              <a:ext cx="70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8090" name="Line 26"/>
            <p:cNvSpPr>
              <a:spLocks noChangeShapeType="1"/>
            </p:cNvSpPr>
            <p:nvPr/>
          </p:nvSpPr>
          <p:spPr bwMode="auto">
            <a:xfrm flipH="1">
              <a:off x="3531" y="1393"/>
              <a:ext cx="68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8091" name="Line 27"/>
            <p:cNvSpPr>
              <a:spLocks noChangeShapeType="1"/>
            </p:cNvSpPr>
            <p:nvPr/>
          </p:nvSpPr>
          <p:spPr bwMode="auto">
            <a:xfrm flipH="1">
              <a:off x="2787" y="1725"/>
              <a:ext cx="64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88092" name="Line 28"/>
            <p:cNvSpPr>
              <a:spLocks noChangeShapeType="1"/>
            </p:cNvSpPr>
            <p:nvPr/>
          </p:nvSpPr>
          <p:spPr bwMode="auto">
            <a:xfrm>
              <a:off x="3511" y="1722"/>
              <a:ext cx="79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</p:grpSp>
      <p:sp>
        <p:nvSpPr>
          <p:cNvPr id="88093" name="Text Box 29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Physical and technical principles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sp>
        <p:nvSpPr>
          <p:cNvPr id="88094" name="Text Box 30"/>
          <p:cNvSpPr txBox="1">
            <a:spLocks noChangeArrowheads="1"/>
          </p:cNvSpPr>
          <p:nvPr/>
        </p:nvSpPr>
        <p:spPr bwMode="auto">
          <a:xfrm>
            <a:off x="0" y="1126067"/>
            <a:ext cx="8873067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489" b="1">
                <a:solidFill>
                  <a:srgbClr val="99FFCC"/>
                </a:solidFill>
              </a:rPr>
              <a:t>Leksell gamma knife</a:t>
            </a:r>
          </a:p>
        </p:txBody>
      </p:sp>
      <p:sp>
        <p:nvSpPr>
          <p:cNvPr id="88095" name="Freeform 31"/>
          <p:cNvSpPr>
            <a:spLocks/>
          </p:cNvSpPr>
          <p:nvPr/>
        </p:nvSpPr>
        <p:spPr bwMode="auto">
          <a:xfrm>
            <a:off x="1693333" y="2429933"/>
            <a:ext cx="5403145" cy="2936523"/>
          </a:xfrm>
          <a:custGeom>
            <a:avLst/>
            <a:gdLst>
              <a:gd name="T0" fmla="*/ 63 w 3829"/>
              <a:gd name="T1" fmla="*/ 1003 h 2081"/>
              <a:gd name="T2" fmla="*/ 256 w 3829"/>
              <a:gd name="T3" fmla="*/ 392 h 2081"/>
              <a:gd name="T4" fmla="*/ 433 w 3829"/>
              <a:gd name="T5" fmla="*/ 237 h 2081"/>
              <a:gd name="T6" fmla="*/ 578 w 3829"/>
              <a:gd name="T7" fmla="*/ 170 h 2081"/>
              <a:gd name="T8" fmla="*/ 845 w 3829"/>
              <a:gd name="T9" fmla="*/ 59 h 2081"/>
              <a:gd name="T10" fmla="*/ 1333 w 3829"/>
              <a:gd name="T11" fmla="*/ 81 h 2081"/>
              <a:gd name="T12" fmla="*/ 1689 w 3829"/>
              <a:gd name="T13" fmla="*/ 303 h 2081"/>
              <a:gd name="T14" fmla="*/ 1980 w 3829"/>
              <a:gd name="T15" fmla="*/ 361 h 2081"/>
              <a:gd name="T16" fmla="*/ 2511 w 3829"/>
              <a:gd name="T17" fmla="*/ 350 h 2081"/>
              <a:gd name="T18" fmla="*/ 2770 w 3829"/>
              <a:gd name="T19" fmla="*/ 306 h 2081"/>
              <a:gd name="T20" fmla="*/ 3165 w 3829"/>
              <a:gd name="T21" fmla="*/ 250 h 2081"/>
              <a:gd name="T22" fmla="*/ 3708 w 3829"/>
              <a:gd name="T23" fmla="*/ 295 h 2081"/>
              <a:gd name="T24" fmla="*/ 3769 w 3829"/>
              <a:gd name="T25" fmla="*/ 361 h 2081"/>
              <a:gd name="T26" fmla="*/ 3819 w 3829"/>
              <a:gd name="T27" fmla="*/ 428 h 2081"/>
              <a:gd name="T28" fmla="*/ 3805 w 3829"/>
              <a:gd name="T29" fmla="*/ 639 h 2081"/>
              <a:gd name="T30" fmla="*/ 3535 w 3829"/>
              <a:gd name="T31" fmla="*/ 717 h 2081"/>
              <a:gd name="T32" fmla="*/ 3388 w 3829"/>
              <a:gd name="T33" fmla="*/ 750 h 2081"/>
              <a:gd name="T34" fmla="*/ 3214 w 3829"/>
              <a:gd name="T35" fmla="*/ 861 h 2081"/>
              <a:gd name="T36" fmla="*/ 3165 w 3829"/>
              <a:gd name="T37" fmla="*/ 928 h 2081"/>
              <a:gd name="T38" fmla="*/ 3140 w 3829"/>
              <a:gd name="T39" fmla="*/ 950 h 2081"/>
              <a:gd name="T40" fmla="*/ 3054 w 3829"/>
              <a:gd name="T41" fmla="*/ 1083 h 2081"/>
              <a:gd name="T42" fmla="*/ 3028 w 3829"/>
              <a:gd name="T43" fmla="*/ 1128 h 2081"/>
              <a:gd name="T44" fmla="*/ 2980 w 3829"/>
              <a:gd name="T45" fmla="*/ 1194 h 2081"/>
              <a:gd name="T46" fmla="*/ 2918 w 3829"/>
              <a:gd name="T47" fmla="*/ 1283 h 2081"/>
              <a:gd name="T48" fmla="*/ 2869 w 3829"/>
              <a:gd name="T49" fmla="*/ 1372 h 2081"/>
              <a:gd name="T50" fmla="*/ 2721 w 3829"/>
              <a:gd name="T51" fmla="*/ 1572 h 2081"/>
              <a:gd name="T52" fmla="*/ 2671 w 3829"/>
              <a:gd name="T53" fmla="*/ 1639 h 2081"/>
              <a:gd name="T54" fmla="*/ 2634 w 3829"/>
              <a:gd name="T55" fmla="*/ 1661 h 2081"/>
              <a:gd name="T56" fmla="*/ 2572 w 3829"/>
              <a:gd name="T57" fmla="*/ 1728 h 2081"/>
              <a:gd name="T58" fmla="*/ 2265 w 3829"/>
              <a:gd name="T59" fmla="*/ 1861 h 2081"/>
              <a:gd name="T60" fmla="*/ 2141 w 3829"/>
              <a:gd name="T61" fmla="*/ 1894 h 2081"/>
              <a:gd name="T62" fmla="*/ 1833 w 3829"/>
              <a:gd name="T63" fmla="*/ 1950 h 2081"/>
              <a:gd name="T64" fmla="*/ 1445 w 3829"/>
              <a:gd name="T65" fmla="*/ 2081 h 2081"/>
              <a:gd name="T66" fmla="*/ 922 w 3829"/>
              <a:gd name="T67" fmla="*/ 2070 h 2081"/>
              <a:gd name="T68" fmla="*/ 667 w 3829"/>
              <a:gd name="T69" fmla="*/ 2003 h 2081"/>
              <a:gd name="T70" fmla="*/ 467 w 3829"/>
              <a:gd name="T71" fmla="*/ 1937 h 2081"/>
              <a:gd name="T72" fmla="*/ 347 w 3829"/>
              <a:gd name="T73" fmla="*/ 1837 h 2081"/>
              <a:gd name="T74" fmla="*/ 252 w 3829"/>
              <a:gd name="T75" fmla="*/ 1770 h 2081"/>
              <a:gd name="T76" fmla="*/ 136 w 3829"/>
              <a:gd name="T77" fmla="*/ 1581 h 2081"/>
              <a:gd name="T78" fmla="*/ 74 w 3829"/>
              <a:gd name="T79" fmla="*/ 1348 h 2081"/>
              <a:gd name="T80" fmla="*/ 52 w 3829"/>
              <a:gd name="T81" fmla="*/ 1014 h 20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829" h="2081">
                <a:moveTo>
                  <a:pt x="63" y="1003"/>
                </a:moveTo>
                <a:cubicBezTo>
                  <a:pt x="0" y="1081"/>
                  <a:pt x="31" y="570"/>
                  <a:pt x="256" y="392"/>
                </a:cubicBezTo>
                <a:cubicBezTo>
                  <a:pt x="314" y="346"/>
                  <a:pt x="366" y="256"/>
                  <a:pt x="433" y="237"/>
                </a:cubicBezTo>
                <a:cubicBezTo>
                  <a:pt x="472" y="213"/>
                  <a:pt x="532" y="184"/>
                  <a:pt x="578" y="170"/>
                </a:cubicBezTo>
                <a:cubicBezTo>
                  <a:pt x="652" y="124"/>
                  <a:pt x="757" y="70"/>
                  <a:pt x="845" y="59"/>
                </a:cubicBezTo>
                <a:cubicBezTo>
                  <a:pt x="1041" y="0"/>
                  <a:pt x="861" y="66"/>
                  <a:pt x="1333" y="81"/>
                </a:cubicBezTo>
                <a:cubicBezTo>
                  <a:pt x="1457" y="103"/>
                  <a:pt x="1563" y="278"/>
                  <a:pt x="1689" y="303"/>
                </a:cubicBezTo>
                <a:cubicBezTo>
                  <a:pt x="1793" y="324"/>
                  <a:pt x="1876" y="356"/>
                  <a:pt x="1980" y="361"/>
                </a:cubicBezTo>
                <a:cubicBezTo>
                  <a:pt x="2154" y="400"/>
                  <a:pt x="2337" y="376"/>
                  <a:pt x="2511" y="350"/>
                </a:cubicBezTo>
                <a:cubicBezTo>
                  <a:pt x="2596" y="324"/>
                  <a:pt x="2680" y="314"/>
                  <a:pt x="2770" y="306"/>
                </a:cubicBezTo>
                <a:cubicBezTo>
                  <a:pt x="2899" y="278"/>
                  <a:pt x="3034" y="273"/>
                  <a:pt x="3165" y="250"/>
                </a:cubicBezTo>
                <a:cubicBezTo>
                  <a:pt x="3377" y="255"/>
                  <a:pt x="3548" y="198"/>
                  <a:pt x="3708" y="295"/>
                </a:cubicBezTo>
                <a:cubicBezTo>
                  <a:pt x="3793" y="411"/>
                  <a:pt x="3662" y="236"/>
                  <a:pt x="3769" y="361"/>
                </a:cubicBezTo>
                <a:cubicBezTo>
                  <a:pt x="3788" y="382"/>
                  <a:pt x="3819" y="428"/>
                  <a:pt x="3819" y="428"/>
                </a:cubicBezTo>
                <a:cubicBezTo>
                  <a:pt x="3815" y="498"/>
                  <a:pt x="3829" y="572"/>
                  <a:pt x="3805" y="639"/>
                </a:cubicBezTo>
                <a:cubicBezTo>
                  <a:pt x="3786" y="694"/>
                  <a:pt x="3568" y="714"/>
                  <a:pt x="3535" y="717"/>
                </a:cubicBezTo>
                <a:cubicBezTo>
                  <a:pt x="3487" y="731"/>
                  <a:pt x="3432" y="728"/>
                  <a:pt x="3388" y="750"/>
                </a:cubicBezTo>
                <a:cubicBezTo>
                  <a:pt x="3322" y="782"/>
                  <a:pt x="3274" y="825"/>
                  <a:pt x="3214" y="861"/>
                </a:cubicBezTo>
                <a:cubicBezTo>
                  <a:pt x="3198" y="883"/>
                  <a:pt x="3186" y="910"/>
                  <a:pt x="3165" y="928"/>
                </a:cubicBezTo>
                <a:cubicBezTo>
                  <a:pt x="3156" y="935"/>
                  <a:pt x="3147" y="942"/>
                  <a:pt x="3140" y="950"/>
                </a:cubicBezTo>
                <a:cubicBezTo>
                  <a:pt x="3102" y="995"/>
                  <a:pt x="3084" y="1036"/>
                  <a:pt x="3054" y="1083"/>
                </a:cubicBezTo>
                <a:cubicBezTo>
                  <a:pt x="3045" y="1098"/>
                  <a:pt x="3039" y="1114"/>
                  <a:pt x="3028" y="1128"/>
                </a:cubicBezTo>
                <a:cubicBezTo>
                  <a:pt x="3013" y="1151"/>
                  <a:pt x="2980" y="1194"/>
                  <a:pt x="2980" y="1194"/>
                </a:cubicBezTo>
                <a:cubicBezTo>
                  <a:pt x="2966" y="1232"/>
                  <a:pt x="2950" y="1255"/>
                  <a:pt x="2918" y="1283"/>
                </a:cubicBezTo>
                <a:cubicBezTo>
                  <a:pt x="2896" y="1363"/>
                  <a:pt x="2921" y="1296"/>
                  <a:pt x="2869" y="1372"/>
                </a:cubicBezTo>
                <a:cubicBezTo>
                  <a:pt x="2822" y="1440"/>
                  <a:pt x="2796" y="1527"/>
                  <a:pt x="2721" y="1572"/>
                </a:cubicBezTo>
                <a:cubicBezTo>
                  <a:pt x="2704" y="1594"/>
                  <a:pt x="2696" y="1624"/>
                  <a:pt x="2671" y="1639"/>
                </a:cubicBezTo>
                <a:cubicBezTo>
                  <a:pt x="2659" y="1646"/>
                  <a:pt x="2645" y="1652"/>
                  <a:pt x="2634" y="1661"/>
                </a:cubicBezTo>
                <a:cubicBezTo>
                  <a:pt x="2613" y="1680"/>
                  <a:pt x="2599" y="1712"/>
                  <a:pt x="2572" y="1728"/>
                </a:cubicBezTo>
                <a:cubicBezTo>
                  <a:pt x="2476" y="1786"/>
                  <a:pt x="2372" y="1829"/>
                  <a:pt x="2265" y="1861"/>
                </a:cubicBezTo>
                <a:cubicBezTo>
                  <a:pt x="2213" y="1906"/>
                  <a:pt x="2259" y="1875"/>
                  <a:pt x="2141" y="1894"/>
                </a:cubicBezTo>
                <a:cubicBezTo>
                  <a:pt x="2048" y="1909"/>
                  <a:pt x="1925" y="1945"/>
                  <a:pt x="1833" y="1950"/>
                </a:cubicBezTo>
                <a:cubicBezTo>
                  <a:pt x="1698" y="1957"/>
                  <a:pt x="1581" y="2077"/>
                  <a:pt x="1445" y="2081"/>
                </a:cubicBezTo>
                <a:cubicBezTo>
                  <a:pt x="1272" y="2077"/>
                  <a:pt x="1095" y="2077"/>
                  <a:pt x="922" y="2070"/>
                </a:cubicBezTo>
                <a:cubicBezTo>
                  <a:pt x="878" y="2068"/>
                  <a:pt x="727" y="2020"/>
                  <a:pt x="667" y="2003"/>
                </a:cubicBezTo>
                <a:cubicBezTo>
                  <a:pt x="609" y="1968"/>
                  <a:pt x="536" y="1947"/>
                  <a:pt x="467" y="1937"/>
                </a:cubicBezTo>
                <a:cubicBezTo>
                  <a:pt x="422" y="1923"/>
                  <a:pt x="390" y="1854"/>
                  <a:pt x="347" y="1837"/>
                </a:cubicBezTo>
                <a:cubicBezTo>
                  <a:pt x="325" y="1828"/>
                  <a:pt x="266" y="1788"/>
                  <a:pt x="252" y="1770"/>
                </a:cubicBezTo>
                <a:cubicBezTo>
                  <a:pt x="234" y="1703"/>
                  <a:pt x="151" y="1648"/>
                  <a:pt x="136" y="1581"/>
                </a:cubicBezTo>
                <a:cubicBezTo>
                  <a:pt x="128" y="1544"/>
                  <a:pt x="74" y="1348"/>
                  <a:pt x="74" y="1348"/>
                </a:cubicBezTo>
                <a:cubicBezTo>
                  <a:pt x="48" y="1110"/>
                  <a:pt x="57" y="1084"/>
                  <a:pt x="52" y="1014"/>
                </a:cubicBezTo>
              </a:path>
            </a:pathLst>
          </a:custGeom>
          <a:solidFill>
            <a:srgbClr val="C0C0C0"/>
          </a:solidFill>
          <a:ln w="539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sp>
        <p:nvSpPr>
          <p:cNvPr id="88096" name="Oval 32"/>
          <p:cNvSpPr>
            <a:spLocks noChangeArrowheads="1"/>
          </p:cNvSpPr>
          <p:nvPr/>
        </p:nvSpPr>
        <p:spPr bwMode="auto">
          <a:xfrm>
            <a:off x="1964267" y="3903133"/>
            <a:ext cx="2032000" cy="1828800"/>
          </a:xfrm>
          <a:prstGeom prst="ellipse">
            <a:avLst/>
          </a:prstGeom>
          <a:solidFill>
            <a:srgbClr val="FFFF99">
              <a:alpha val="50000"/>
            </a:srgbClr>
          </a:solidFill>
          <a:ln w="317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sp>
        <p:nvSpPr>
          <p:cNvPr id="88097" name="Oval 33"/>
          <p:cNvSpPr>
            <a:spLocks noChangeArrowheads="1"/>
          </p:cNvSpPr>
          <p:nvPr/>
        </p:nvSpPr>
        <p:spPr bwMode="auto">
          <a:xfrm>
            <a:off x="1219200" y="3293533"/>
            <a:ext cx="1557867" cy="1422400"/>
          </a:xfrm>
          <a:prstGeom prst="ellipse">
            <a:avLst/>
          </a:prstGeom>
          <a:solidFill>
            <a:srgbClr val="FFFF99">
              <a:alpha val="50000"/>
            </a:srgbClr>
          </a:solidFill>
          <a:ln w="317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sp>
        <p:nvSpPr>
          <p:cNvPr id="88098" name="Oval 34"/>
          <p:cNvSpPr>
            <a:spLocks noChangeArrowheads="1"/>
          </p:cNvSpPr>
          <p:nvPr/>
        </p:nvSpPr>
        <p:spPr bwMode="auto">
          <a:xfrm>
            <a:off x="3860800" y="3970867"/>
            <a:ext cx="1557867" cy="1422400"/>
          </a:xfrm>
          <a:prstGeom prst="ellipse">
            <a:avLst/>
          </a:prstGeom>
          <a:solidFill>
            <a:srgbClr val="FFFF99">
              <a:alpha val="50000"/>
            </a:srgbClr>
          </a:solidFill>
          <a:ln w="317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sp>
        <p:nvSpPr>
          <p:cNvPr id="88099" name="Oval 35"/>
          <p:cNvSpPr>
            <a:spLocks noChangeArrowheads="1"/>
          </p:cNvSpPr>
          <p:nvPr/>
        </p:nvSpPr>
        <p:spPr bwMode="auto">
          <a:xfrm>
            <a:off x="3454400" y="2683933"/>
            <a:ext cx="1557867" cy="1422400"/>
          </a:xfrm>
          <a:prstGeom prst="ellipse">
            <a:avLst/>
          </a:prstGeom>
          <a:solidFill>
            <a:srgbClr val="FFFF99">
              <a:alpha val="50000"/>
            </a:srgbClr>
          </a:solidFill>
          <a:ln w="317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sp>
        <p:nvSpPr>
          <p:cNvPr id="88100" name="Oval 36"/>
          <p:cNvSpPr>
            <a:spLocks noChangeArrowheads="1"/>
          </p:cNvSpPr>
          <p:nvPr/>
        </p:nvSpPr>
        <p:spPr bwMode="auto">
          <a:xfrm>
            <a:off x="4741333" y="2616200"/>
            <a:ext cx="1557867" cy="1422400"/>
          </a:xfrm>
          <a:prstGeom prst="ellipse">
            <a:avLst/>
          </a:prstGeom>
          <a:solidFill>
            <a:srgbClr val="FFFF99">
              <a:alpha val="50000"/>
            </a:srgbClr>
          </a:solidFill>
          <a:ln w="317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sp>
        <p:nvSpPr>
          <p:cNvPr id="88101" name="Oval 37"/>
          <p:cNvSpPr>
            <a:spLocks noChangeArrowheads="1"/>
          </p:cNvSpPr>
          <p:nvPr/>
        </p:nvSpPr>
        <p:spPr bwMode="auto">
          <a:xfrm>
            <a:off x="6028267" y="2683934"/>
            <a:ext cx="1016000" cy="880533"/>
          </a:xfrm>
          <a:prstGeom prst="ellipse">
            <a:avLst/>
          </a:prstGeom>
          <a:solidFill>
            <a:srgbClr val="FFFF99">
              <a:alpha val="50000"/>
            </a:srgbClr>
          </a:solidFill>
          <a:ln w="317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sp>
        <p:nvSpPr>
          <p:cNvPr id="88102" name="Oval 38"/>
          <p:cNvSpPr>
            <a:spLocks noChangeArrowheads="1"/>
          </p:cNvSpPr>
          <p:nvPr/>
        </p:nvSpPr>
        <p:spPr bwMode="auto">
          <a:xfrm>
            <a:off x="1896533" y="2345267"/>
            <a:ext cx="2032000" cy="1828800"/>
          </a:xfrm>
          <a:prstGeom prst="ellipse">
            <a:avLst/>
          </a:prstGeom>
          <a:solidFill>
            <a:srgbClr val="FFFF99">
              <a:alpha val="50000"/>
            </a:srgbClr>
          </a:solidFill>
          <a:ln w="317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sp>
        <p:nvSpPr>
          <p:cNvPr id="88103" name="Oval 39"/>
          <p:cNvSpPr>
            <a:spLocks noChangeArrowheads="1"/>
          </p:cNvSpPr>
          <p:nvPr/>
        </p:nvSpPr>
        <p:spPr bwMode="auto">
          <a:xfrm>
            <a:off x="5012267" y="3767667"/>
            <a:ext cx="1016000" cy="880533"/>
          </a:xfrm>
          <a:prstGeom prst="ellipse">
            <a:avLst/>
          </a:prstGeom>
          <a:solidFill>
            <a:srgbClr val="FFFF99">
              <a:alpha val="50000"/>
            </a:srgbClr>
          </a:solidFill>
          <a:ln w="317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sp>
        <p:nvSpPr>
          <p:cNvPr id="88104" name="Freeform 40"/>
          <p:cNvSpPr>
            <a:spLocks/>
          </p:cNvSpPr>
          <p:nvPr/>
        </p:nvSpPr>
        <p:spPr bwMode="auto">
          <a:xfrm>
            <a:off x="1587500" y="2246489"/>
            <a:ext cx="5592233" cy="3338689"/>
          </a:xfrm>
          <a:custGeom>
            <a:avLst/>
            <a:gdLst>
              <a:gd name="T0" fmla="*/ 92 w 3963"/>
              <a:gd name="T1" fmla="*/ 1204 h 2366"/>
              <a:gd name="T2" fmla="*/ 231 w 3963"/>
              <a:gd name="T3" fmla="*/ 522 h 2366"/>
              <a:gd name="T4" fmla="*/ 386 w 3963"/>
              <a:gd name="T5" fmla="*/ 322 h 2366"/>
              <a:gd name="T6" fmla="*/ 520 w 3963"/>
              <a:gd name="T7" fmla="*/ 189 h 2366"/>
              <a:gd name="T8" fmla="*/ 864 w 3963"/>
              <a:gd name="T9" fmla="*/ 67 h 2366"/>
              <a:gd name="T10" fmla="*/ 1397 w 3963"/>
              <a:gd name="T11" fmla="*/ 162 h 2366"/>
              <a:gd name="T12" fmla="*/ 1763 w 3963"/>
              <a:gd name="T13" fmla="*/ 412 h 2366"/>
              <a:gd name="T14" fmla="*/ 2064 w 3963"/>
              <a:gd name="T15" fmla="*/ 533 h 2366"/>
              <a:gd name="T16" fmla="*/ 2653 w 3963"/>
              <a:gd name="T17" fmla="*/ 578 h 2366"/>
              <a:gd name="T18" fmla="*/ 2931 w 3963"/>
              <a:gd name="T19" fmla="*/ 511 h 2366"/>
              <a:gd name="T20" fmla="*/ 3264 w 3963"/>
              <a:gd name="T21" fmla="*/ 422 h 2366"/>
              <a:gd name="T22" fmla="*/ 3839 w 3963"/>
              <a:gd name="T23" fmla="*/ 403 h 2366"/>
              <a:gd name="T24" fmla="*/ 3901 w 3963"/>
              <a:gd name="T25" fmla="*/ 478 h 2366"/>
              <a:gd name="T26" fmla="*/ 3953 w 3963"/>
              <a:gd name="T27" fmla="*/ 554 h 2366"/>
              <a:gd name="T28" fmla="*/ 3938 w 3963"/>
              <a:gd name="T29" fmla="*/ 792 h 2366"/>
              <a:gd name="T30" fmla="*/ 3661 w 3963"/>
              <a:gd name="T31" fmla="*/ 880 h 2366"/>
              <a:gd name="T32" fmla="*/ 3510 w 3963"/>
              <a:gd name="T33" fmla="*/ 918 h 2366"/>
              <a:gd name="T34" fmla="*/ 3331 w 3963"/>
              <a:gd name="T35" fmla="*/ 1043 h 2366"/>
              <a:gd name="T36" fmla="*/ 3280 w 3963"/>
              <a:gd name="T37" fmla="*/ 1119 h 2366"/>
              <a:gd name="T38" fmla="*/ 3255 w 3963"/>
              <a:gd name="T39" fmla="*/ 1144 h 2366"/>
              <a:gd name="T40" fmla="*/ 3166 w 3963"/>
              <a:gd name="T41" fmla="*/ 1294 h 2366"/>
              <a:gd name="T42" fmla="*/ 3140 w 3963"/>
              <a:gd name="T43" fmla="*/ 1345 h 2366"/>
              <a:gd name="T44" fmla="*/ 3090 w 3963"/>
              <a:gd name="T45" fmla="*/ 1419 h 2366"/>
              <a:gd name="T46" fmla="*/ 3027 w 3963"/>
              <a:gd name="T47" fmla="*/ 1520 h 2366"/>
              <a:gd name="T48" fmla="*/ 2976 w 3963"/>
              <a:gd name="T49" fmla="*/ 1621 h 2366"/>
              <a:gd name="T50" fmla="*/ 2824 w 3963"/>
              <a:gd name="T51" fmla="*/ 1847 h 2366"/>
              <a:gd name="T52" fmla="*/ 2773 w 3963"/>
              <a:gd name="T53" fmla="*/ 1922 h 2366"/>
              <a:gd name="T54" fmla="*/ 2735 w 3963"/>
              <a:gd name="T55" fmla="*/ 1947 h 2366"/>
              <a:gd name="T56" fmla="*/ 2671 w 3963"/>
              <a:gd name="T57" fmla="*/ 2023 h 2366"/>
              <a:gd name="T58" fmla="*/ 2320 w 3963"/>
              <a:gd name="T59" fmla="*/ 2111 h 2366"/>
              <a:gd name="T60" fmla="*/ 2228 w 3963"/>
              <a:gd name="T61" fmla="*/ 2211 h 2366"/>
              <a:gd name="T62" fmla="*/ 2097 w 3963"/>
              <a:gd name="T63" fmla="*/ 2178 h 2366"/>
              <a:gd name="T64" fmla="*/ 1864 w 3963"/>
              <a:gd name="T65" fmla="*/ 2200 h 2366"/>
              <a:gd name="T66" fmla="*/ 1620 w 3963"/>
              <a:gd name="T67" fmla="*/ 2267 h 2366"/>
              <a:gd name="T68" fmla="*/ 1486 w 3963"/>
              <a:gd name="T69" fmla="*/ 2355 h 2366"/>
              <a:gd name="T70" fmla="*/ 1364 w 3963"/>
              <a:gd name="T71" fmla="*/ 2333 h 2366"/>
              <a:gd name="T72" fmla="*/ 1031 w 3963"/>
              <a:gd name="T73" fmla="*/ 2300 h 2366"/>
              <a:gd name="T74" fmla="*/ 820 w 3963"/>
              <a:gd name="T75" fmla="*/ 2300 h 2366"/>
              <a:gd name="T76" fmla="*/ 597 w 3963"/>
              <a:gd name="T77" fmla="*/ 2211 h 2366"/>
              <a:gd name="T78" fmla="*/ 464 w 3963"/>
              <a:gd name="T79" fmla="*/ 2100 h 2366"/>
              <a:gd name="T80" fmla="*/ 375 w 3963"/>
              <a:gd name="T81" fmla="*/ 2033 h 2366"/>
              <a:gd name="T82" fmla="*/ 208 w 3963"/>
              <a:gd name="T83" fmla="*/ 1811 h 2366"/>
              <a:gd name="T84" fmla="*/ 103 w 3963"/>
              <a:gd name="T85" fmla="*/ 1594 h 2366"/>
              <a:gd name="T86" fmla="*/ 80 w 3963"/>
              <a:gd name="T87" fmla="*/ 1216 h 2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963" h="2366">
                <a:moveTo>
                  <a:pt x="92" y="1204"/>
                </a:moveTo>
                <a:cubicBezTo>
                  <a:pt x="27" y="1292"/>
                  <a:pt x="0" y="723"/>
                  <a:pt x="231" y="522"/>
                </a:cubicBezTo>
                <a:cubicBezTo>
                  <a:pt x="291" y="470"/>
                  <a:pt x="317" y="343"/>
                  <a:pt x="386" y="322"/>
                </a:cubicBezTo>
                <a:cubicBezTo>
                  <a:pt x="426" y="295"/>
                  <a:pt x="473" y="205"/>
                  <a:pt x="520" y="189"/>
                </a:cubicBezTo>
                <a:cubicBezTo>
                  <a:pt x="596" y="137"/>
                  <a:pt x="773" y="79"/>
                  <a:pt x="864" y="67"/>
                </a:cubicBezTo>
                <a:cubicBezTo>
                  <a:pt x="1065" y="0"/>
                  <a:pt x="912" y="145"/>
                  <a:pt x="1397" y="162"/>
                </a:cubicBezTo>
                <a:cubicBezTo>
                  <a:pt x="1525" y="186"/>
                  <a:pt x="1634" y="384"/>
                  <a:pt x="1763" y="412"/>
                </a:cubicBezTo>
                <a:cubicBezTo>
                  <a:pt x="1870" y="436"/>
                  <a:pt x="1957" y="527"/>
                  <a:pt x="2064" y="533"/>
                </a:cubicBezTo>
                <a:cubicBezTo>
                  <a:pt x="2243" y="577"/>
                  <a:pt x="2474" y="607"/>
                  <a:pt x="2653" y="578"/>
                </a:cubicBezTo>
                <a:cubicBezTo>
                  <a:pt x="2741" y="548"/>
                  <a:pt x="2839" y="520"/>
                  <a:pt x="2931" y="511"/>
                </a:cubicBezTo>
                <a:cubicBezTo>
                  <a:pt x="3064" y="479"/>
                  <a:pt x="3130" y="448"/>
                  <a:pt x="3264" y="422"/>
                </a:cubicBezTo>
                <a:cubicBezTo>
                  <a:pt x="3482" y="427"/>
                  <a:pt x="3674" y="294"/>
                  <a:pt x="3839" y="403"/>
                </a:cubicBezTo>
                <a:cubicBezTo>
                  <a:pt x="3926" y="535"/>
                  <a:pt x="3791" y="337"/>
                  <a:pt x="3901" y="478"/>
                </a:cubicBezTo>
                <a:cubicBezTo>
                  <a:pt x="3921" y="502"/>
                  <a:pt x="3953" y="554"/>
                  <a:pt x="3953" y="554"/>
                </a:cubicBezTo>
                <a:cubicBezTo>
                  <a:pt x="3949" y="633"/>
                  <a:pt x="3963" y="716"/>
                  <a:pt x="3938" y="792"/>
                </a:cubicBezTo>
                <a:cubicBezTo>
                  <a:pt x="3919" y="854"/>
                  <a:pt x="3695" y="877"/>
                  <a:pt x="3661" y="880"/>
                </a:cubicBezTo>
                <a:cubicBezTo>
                  <a:pt x="3611" y="896"/>
                  <a:pt x="3555" y="893"/>
                  <a:pt x="3510" y="918"/>
                </a:cubicBezTo>
                <a:cubicBezTo>
                  <a:pt x="3442" y="954"/>
                  <a:pt x="3392" y="1002"/>
                  <a:pt x="3331" y="1043"/>
                </a:cubicBezTo>
                <a:cubicBezTo>
                  <a:pt x="3314" y="1068"/>
                  <a:pt x="3302" y="1099"/>
                  <a:pt x="3280" y="1119"/>
                </a:cubicBezTo>
                <a:cubicBezTo>
                  <a:pt x="3271" y="1127"/>
                  <a:pt x="3262" y="1135"/>
                  <a:pt x="3255" y="1144"/>
                </a:cubicBezTo>
                <a:cubicBezTo>
                  <a:pt x="3216" y="1195"/>
                  <a:pt x="3197" y="1241"/>
                  <a:pt x="3166" y="1294"/>
                </a:cubicBezTo>
                <a:cubicBezTo>
                  <a:pt x="3157" y="1311"/>
                  <a:pt x="3151" y="1329"/>
                  <a:pt x="3140" y="1345"/>
                </a:cubicBezTo>
                <a:cubicBezTo>
                  <a:pt x="3124" y="1371"/>
                  <a:pt x="3090" y="1419"/>
                  <a:pt x="3090" y="1419"/>
                </a:cubicBezTo>
                <a:cubicBezTo>
                  <a:pt x="3076" y="1462"/>
                  <a:pt x="3059" y="1488"/>
                  <a:pt x="3027" y="1520"/>
                </a:cubicBezTo>
                <a:cubicBezTo>
                  <a:pt x="3004" y="1610"/>
                  <a:pt x="3030" y="1535"/>
                  <a:pt x="2976" y="1621"/>
                </a:cubicBezTo>
                <a:cubicBezTo>
                  <a:pt x="2928" y="1698"/>
                  <a:pt x="2901" y="1796"/>
                  <a:pt x="2824" y="1847"/>
                </a:cubicBezTo>
                <a:cubicBezTo>
                  <a:pt x="2807" y="1872"/>
                  <a:pt x="2798" y="1905"/>
                  <a:pt x="2773" y="1922"/>
                </a:cubicBezTo>
                <a:cubicBezTo>
                  <a:pt x="2760" y="1930"/>
                  <a:pt x="2746" y="1937"/>
                  <a:pt x="2735" y="1947"/>
                </a:cubicBezTo>
                <a:cubicBezTo>
                  <a:pt x="2713" y="1969"/>
                  <a:pt x="2699" y="2005"/>
                  <a:pt x="2671" y="2023"/>
                </a:cubicBezTo>
                <a:cubicBezTo>
                  <a:pt x="2572" y="2089"/>
                  <a:pt x="2430" y="2075"/>
                  <a:pt x="2320" y="2111"/>
                </a:cubicBezTo>
                <a:cubicBezTo>
                  <a:pt x="2267" y="2162"/>
                  <a:pt x="2349" y="2189"/>
                  <a:pt x="2228" y="2211"/>
                </a:cubicBezTo>
                <a:cubicBezTo>
                  <a:pt x="2205" y="2228"/>
                  <a:pt x="2158" y="2180"/>
                  <a:pt x="2097" y="2178"/>
                </a:cubicBezTo>
                <a:cubicBezTo>
                  <a:pt x="2036" y="2176"/>
                  <a:pt x="1943" y="2185"/>
                  <a:pt x="1864" y="2200"/>
                </a:cubicBezTo>
                <a:cubicBezTo>
                  <a:pt x="1725" y="2208"/>
                  <a:pt x="1760" y="2262"/>
                  <a:pt x="1620" y="2267"/>
                </a:cubicBezTo>
                <a:cubicBezTo>
                  <a:pt x="1546" y="2291"/>
                  <a:pt x="1586" y="2338"/>
                  <a:pt x="1486" y="2355"/>
                </a:cubicBezTo>
                <a:cubicBezTo>
                  <a:pt x="1443" y="2366"/>
                  <a:pt x="1440" y="2342"/>
                  <a:pt x="1364" y="2333"/>
                </a:cubicBezTo>
                <a:cubicBezTo>
                  <a:pt x="1288" y="2324"/>
                  <a:pt x="1122" y="2305"/>
                  <a:pt x="1031" y="2300"/>
                </a:cubicBezTo>
                <a:cubicBezTo>
                  <a:pt x="986" y="2297"/>
                  <a:pt x="881" y="2319"/>
                  <a:pt x="820" y="2300"/>
                </a:cubicBezTo>
                <a:cubicBezTo>
                  <a:pt x="760" y="2260"/>
                  <a:pt x="668" y="2223"/>
                  <a:pt x="597" y="2211"/>
                </a:cubicBezTo>
                <a:cubicBezTo>
                  <a:pt x="551" y="2195"/>
                  <a:pt x="508" y="2119"/>
                  <a:pt x="464" y="2100"/>
                </a:cubicBezTo>
                <a:cubicBezTo>
                  <a:pt x="441" y="2090"/>
                  <a:pt x="389" y="2054"/>
                  <a:pt x="375" y="2033"/>
                </a:cubicBezTo>
                <a:cubicBezTo>
                  <a:pt x="357" y="1958"/>
                  <a:pt x="223" y="1887"/>
                  <a:pt x="208" y="1811"/>
                </a:cubicBezTo>
                <a:cubicBezTo>
                  <a:pt x="200" y="1769"/>
                  <a:pt x="103" y="1594"/>
                  <a:pt x="103" y="1594"/>
                </a:cubicBezTo>
                <a:cubicBezTo>
                  <a:pt x="76" y="1325"/>
                  <a:pt x="86" y="1295"/>
                  <a:pt x="80" y="1216"/>
                </a:cubicBezTo>
              </a:path>
            </a:pathLst>
          </a:custGeom>
          <a:noFill/>
          <a:ln w="79375" cap="rnd">
            <a:solidFill>
              <a:srgbClr val="00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sp>
        <p:nvSpPr>
          <p:cNvPr id="88105" name="Text Box 41"/>
          <p:cNvSpPr txBox="1">
            <a:spLocks noChangeArrowheads="1"/>
          </p:cNvSpPr>
          <p:nvPr/>
        </p:nvSpPr>
        <p:spPr bwMode="auto">
          <a:xfrm>
            <a:off x="609600" y="1803401"/>
            <a:ext cx="1016000" cy="9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cs-CZ" sz="2844">
                <a:solidFill>
                  <a:srgbClr val="00FF00"/>
                </a:solidFill>
                <a:sym typeface="Symbol" panose="05050102010706020507" pitchFamily="18" charset="2"/>
              </a:rPr>
              <a:t>4 mm</a:t>
            </a:r>
            <a:endParaRPr lang="en-US" altLang="cs-CZ" sz="3556">
              <a:solidFill>
                <a:schemeClr val="folHlink"/>
              </a:solidFill>
            </a:endParaRPr>
          </a:p>
        </p:txBody>
      </p:sp>
      <p:sp>
        <p:nvSpPr>
          <p:cNvPr id="88106" name="Text Box 42"/>
          <p:cNvSpPr txBox="1">
            <a:spLocks noChangeArrowheads="1"/>
          </p:cNvSpPr>
          <p:nvPr/>
        </p:nvSpPr>
        <p:spPr bwMode="auto">
          <a:xfrm>
            <a:off x="2912533" y="1803401"/>
            <a:ext cx="1016000" cy="9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cs-CZ" sz="2844">
                <a:solidFill>
                  <a:srgbClr val="00FF00"/>
                </a:solidFill>
                <a:sym typeface="Symbol" panose="05050102010706020507" pitchFamily="18" charset="2"/>
              </a:rPr>
              <a:t>8 mm</a:t>
            </a:r>
            <a:endParaRPr lang="en-US" altLang="cs-CZ" sz="3556">
              <a:solidFill>
                <a:schemeClr val="folHlink"/>
              </a:solidFill>
            </a:endParaRPr>
          </a:p>
        </p:txBody>
      </p:sp>
      <p:sp>
        <p:nvSpPr>
          <p:cNvPr id="88107" name="Text Box 43"/>
          <p:cNvSpPr txBox="1">
            <a:spLocks noChangeArrowheads="1"/>
          </p:cNvSpPr>
          <p:nvPr/>
        </p:nvSpPr>
        <p:spPr bwMode="auto">
          <a:xfrm>
            <a:off x="5147733" y="1803401"/>
            <a:ext cx="1219200" cy="53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cs-CZ" sz="2844">
                <a:solidFill>
                  <a:srgbClr val="00FF00"/>
                </a:solidFill>
                <a:sym typeface="Symbol" panose="05050102010706020507" pitchFamily="18" charset="2"/>
              </a:rPr>
              <a:t>14 mm</a:t>
            </a:r>
            <a:endParaRPr lang="en-US" altLang="cs-CZ" sz="3556">
              <a:solidFill>
                <a:schemeClr val="folHlink"/>
              </a:solidFill>
            </a:endParaRPr>
          </a:p>
        </p:txBody>
      </p:sp>
      <p:sp>
        <p:nvSpPr>
          <p:cNvPr id="88108" name="Text Box 44"/>
          <p:cNvSpPr txBox="1">
            <a:spLocks noChangeArrowheads="1"/>
          </p:cNvSpPr>
          <p:nvPr/>
        </p:nvSpPr>
        <p:spPr bwMode="auto">
          <a:xfrm>
            <a:off x="7450667" y="1803401"/>
            <a:ext cx="1219200" cy="53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cs-CZ" sz="2844">
                <a:solidFill>
                  <a:srgbClr val="00FF00"/>
                </a:solidFill>
                <a:sym typeface="Symbol" panose="05050102010706020507" pitchFamily="18" charset="2"/>
              </a:rPr>
              <a:t>18 mm</a:t>
            </a:r>
            <a:endParaRPr lang="en-US" altLang="cs-CZ" sz="3556">
              <a:solidFill>
                <a:schemeClr val="folHlink"/>
              </a:solidFill>
            </a:endParaRPr>
          </a:p>
        </p:txBody>
      </p:sp>
      <p:sp>
        <p:nvSpPr>
          <p:cNvPr id="88109" name="Text Box 45"/>
          <p:cNvSpPr txBox="1">
            <a:spLocks noChangeArrowheads="1"/>
          </p:cNvSpPr>
          <p:nvPr/>
        </p:nvSpPr>
        <p:spPr bwMode="auto">
          <a:xfrm>
            <a:off x="1490133" y="5528734"/>
            <a:ext cx="1219200" cy="53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cs-CZ" sz="2844">
                <a:solidFill>
                  <a:srgbClr val="00FF00"/>
                </a:solidFill>
                <a:sym typeface="Symbol" panose="05050102010706020507" pitchFamily="18" charset="2"/>
              </a:rPr>
              <a:t>14 mm</a:t>
            </a:r>
            <a:endParaRPr lang="en-US" altLang="cs-CZ" sz="3556">
              <a:solidFill>
                <a:schemeClr val="folHlink"/>
              </a:solidFill>
            </a:endParaRPr>
          </a:p>
        </p:txBody>
      </p:sp>
      <p:sp>
        <p:nvSpPr>
          <p:cNvPr id="88110" name="Text Box 46"/>
          <p:cNvSpPr txBox="1">
            <a:spLocks noChangeArrowheads="1"/>
          </p:cNvSpPr>
          <p:nvPr/>
        </p:nvSpPr>
        <p:spPr bwMode="auto">
          <a:xfrm>
            <a:off x="1625600" y="1871134"/>
            <a:ext cx="1219200" cy="53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cs-CZ" sz="2844">
                <a:solidFill>
                  <a:srgbClr val="00FF00"/>
                </a:solidFill>
                <a:sym typeface="Symbol" panose="05050102010706020507" pitchFamily="18" charset="2"/>
              </a:rPr>
              <a:t>14 mm</a:t>
            </a:r>
            <a:endParaRPr lang="en-US" altLang="cs-CZ" sz="3556">
              <a:solidFill>
                <a:schemeClr val="folHlink"/>
              </a:solidFill>
            </a:endParaRPr>
          </a:p>
        </p:txBody>
      </p:sp>
      <p:sp>
        <p:nvSpPr>
          <p:cNvPr id="88111" name="Text Box 47"/>
          <p:cNvSpPr txBox="1">
            <a:spLocks noChangeArrowheads="1"/>
          </p:cNvSpPr>
          <p:nvPr/>
        </p:nvSpPr>
        <p:spPr bwMode="auto">
          <a:xfrm>
            <a:off x="270933" y="3632201"/>
            <a:ext cx="1016000" cy="9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cs-CZ" sz="2844">
                <a:solidFill>
                  <a:srgbClr val="00FF00"/>
                </a:solidFill>
                <a:sym typeface="Symbol" panose="05050102010706020507" pitchFamily="18" charset="2"/>
              </a:rPr>
              <a:t>8 mm</a:t>
            </a:r>
            <a:endParaRPr lang="en-US" altLang="cs-CZ" sz="3556">
              <a:solidFill>
                <a:schemeClr val="folHlink"/>
              </a:solidFill>
            </a:endParaRPr>
          </a:p>
        </p:txBody>
      </p:sp>
      <p:sp>
        <p:nvSpPr>
          <p:cNvPr id="88112" name="Text Box 48"/>
          <p:cNvSpPr txBox="1">
            <a:spLocks noChangeArrowheads="1"/>
          </p:cNvSpPr>
          <p:nvPr/>
        </p:nvSpPr>
        <p:spPr bwMode="auto">
          <a:xfrm>
            <a:off x="4538133" y="5325534"/>
            <a:ext cx="1016000" cy="9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cs-CZ" sz="2844">
                <a:solidFill>
                  <a:srgbClr val="00FF00"/>
                </a:solidFill>
                <a:sym typeface="Symbol" panose="05050102010706020507" pitchFamily="18" charset="2"/>
              </a:rPr>
              <a:t>8 mm</a:t>
            </a:r>
            <a:endParaRPr lang="en-US" altLang="cs-CZ" sz="3556">
              <a:solidFill>
                <a:schemeClr val="folHlink"/>
              </a:solidFill>
            </a:endParaRPr>
          </a:p>
        </p:txBody>
      </p:sp>
      <p:sp>
        <p:nvSpPr>
          <p:cNvPr id="88113" name="Text Box 49"/>
          <p:cNvSpPr txBox="1">
            <a:spLocks noChangeArrowheads="1"/>
          </p:cNvSpPr>
          <p:nvPr/>
        </p:nvSpPr>
        <p:spPr bwMode="auto">
          <a:xfrm>
            <a:off x="4199467" y="2209801"/>
            <a:ext cx="1016000" cy="9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cs-CZ" sz="2844">
                <a:solidFill>
                  <a:srgbClr val="00FF00"/>
                </a:solidFill>
                <a:sym typeface="Symbol" panose="05050102010706020507" pitchFamily="18" charset="2"/>
              </a:rPr>
              <a:t>8 mm</a:t>
            </a:r>
            <a:endParaRPr lang="en-US" altLang="cs-CZ" sz="3556">
              <a:solidFill>
                <a:schemeClr val="folHlink"/>
              </a:solidFill>
            </a:endParaRPr>
          </a:p>
        </p:txBody>
      </p:sp>
      <p:sp>
        <p:nvSpPr>
          <p:cNvPr id="88114" name="Text Box 50"/>
          <p:cNvSpPr txBox="1">
            <a:spLocks noChangeArrowheads="1"/>
          </p:cNvSpPr>
          <p:nvPr/>
        </p:nvSpPr>
        <p:spPr bwMode="auto">
          <a:xfrm>
            <a:off x="5418667" y="2142067"/>
            <a:ext cx="1016000" cy="9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cs-CZ" sz="2844">
                <a:solidFill>
                  <a:srgbClr val="00FF00"/>
                </a:solidFill>
                <a:sym typeface="Symbol" panose="05050102010706020507" pitchFamily="18" charset="2"/>
              </a:rPr>
              <a:t>8 mm</a:t>
            </a:r>
            <a:endParaRPr lang="en-US" altLang="cs-CZ" sz="3556">
              <a:solidFill>
                <a:schemeClr val="folHlink"/>
              </a:solidFill>
            </a:endParaRPr>
          </a:p>
        </p:txBody>
      </p:sp>
      <p:sp>
        <p:nvSpPr>
          <p:cNvPr id="88115" name="Text Box 51"/>
          <p:cNvSpPr txBox="1">
            <a:spLocks noChangeArrowheads="1"/>
          </p:cNvSpPr>
          <p:nvPr/>
        </p:nvSpPr>
        <p:spPr bwMode="auto">
          <a:xfrm>
            <a:off x="5960533" y="4174067"/>
            <a:ext cx="1016000" cy="9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cs-CZ" sz="2844">
                <a:solidFill>
                  <a:srgbClr val="00FF00"/>
                </a:solidFill>
                <a:sym typeface="Symbol" panose="05050102010706020507" pitchFamily="18" charset="2"/>
              </a:rPr>
              <a:t>4 mm</a:t>
            </a:r>
            <a:endParaRPr lang="en-US" altLang="cs-CZ" sz="3556">
              <a:solidFill>
                <a:schemeClr val="folHlink"/>
              </a:solidFill>
            </a:endParaRPr>
          </a:p>
        </p:txBody>
      </p:sp>
      <p:sp>
        <p:nvSpPr>
          <p:cNvPr id="88116" name="Text Box 52"/>
          <p:cNvSpPr txBox="1">
            <a:spLocks noChangeArrowheads="1"/>
          </p:cNvSpPr>
          <p:nvPr/>
        </p:nvSpPr>
        <p:spPr bwMode="auto">
          <a:xfrm>
            <a:off x="6570133" y="2277534"/>
            <a:ext cx="1016000" cy="9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cs-CZ" sz="2844">
                <a:solidFill>
                  <a:srgbClr val="00FF00"/>
                </a:solidFill>
                <a:sym typeface="Symbol" panose="05050102010706020507" pitchFamily="18" charset="2"/>
              </a:rPr>
              <a:t>4 mm</a:t>
            </a:r>
            <a:endParaRPr lang="en-US" altLang="cs-CZ" sz="3556">
              <a:solidFill>
                <a:schemeClr val="folHlink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48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18"/>
    </mc:Choice>
    <mc:Fallback xmlns="">
      <p:transition spd="slow" advTm="36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8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88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8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80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8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88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8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6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88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880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88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880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8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880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8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88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8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88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8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88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8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88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8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1" dur="500"/>
                                        <p:tgtEl>
                                          <p:spTgt spid="88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88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0" dur="500"/>
                                        <p:tgtEl>
                                          <p:spTgt spid="88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8105" grpId="0" build="p" autoUpdateAnimBg="0" advAuto="0"/>
      <p:bldP spid="88106" grpId="0" build="p" autoUpdateAnimBg="0" advAuto="0"/>
      <p:bldP spid="88107" grpId="0" build="p" autoUpdateAnimBg="0" advAuto="0"/>
      <p:bldP spid="88108" grpId="0" build="p" autoUpdateAnimBg="0" advAuto="0"/>
      <p:bldP spid="88109" grpId="0" build="p" autoUpdateAnimBg="0" advAuto="0"/>
      <p:bldP spid="88110" grpId="0" build="p" autoUpdateAnimBg="0" advAuto="0"/>
      <p:bldP spid="88111" grpId="0" build="p" autoUpdateAnimBg="0" advAuto="0"/>
      <p:bldP spid="88112" grpId="0" build="p" autoUpdateAnimBg="0" advAuto="0"/>
      <p:bldP spid="88113" grpId="0" build="p" autoUpdateAnimBg="0" advAuto="0"/>
      <p:bldP spid="88114" grpId="0" build="p" autoUpdateAnimBg="0" advAuto="0"/>
      <p:bldP spid="88115" grpId="0" build="p" autoUpdateAnimBg="0" advAuto="0"/>
      <p:bldP spid="88116" grpId="0" build="p" autoUpdateAnimBg="0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3852334" y="2012245"/>
            <a:ext cx="1238956" cy="826911"/>
            <a:chOff x="2730" y="1156"/>
            <a:chExt cx="878" cy="586"/>
          </a:xfrm>
        </p:grpSpPr>
        <p:sp>
          <p:nvSpPr>
            <p:cNvPr id="22533" name="Line 5"/>
            <p:cNvSpPr>
              <a:spLocks noChangeShapeType="1"/>
            </p:cNvSpPr>
            <p:nvPr/>
          </p:nvSpPr>
          <p:spPr bwMode="auto">
            <a:xfrm>
              <a:off x="2730" y="1532"/>
              <a:ext cx="95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22534" name="Line 6"/>
            <p:cNvSpPr>
              <a:spLocks noChangeShapeType="1"/>
            </p:cNvSpPr>
            <p:nvPr/>
          </p:nvSpPr>
          <p:spPr bwMode="auto">
            <a:xfrm flipV="1">
              <a:off x="3519" y="1571"/>
              <a:ext cx="89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>
              <a:off x="2900" y="1213"/>
              <a:ext cx="53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22536" name="Line 8"/>
            <p:cNvSpPr>
              <a:spLocks noChangeShapeType="1"/>
            </p:cNvSpPr>
            <p:nvPr/>
          </p:nvSpPr>
          <p:spPr bwMode="auto">
            <a:xfrm flipH="1">
              <a:off x="3400" y="1232"/>
              <a:ext cx="42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22537" name="Line 9"/>
            <p:cNvSpPr>
              <a:spLocks noChangeShapeType="1"/>
            </p:cNvSpPr>
            <p:nvPr/>
          </p:nvSpPr>
          <p:spPr bwMode="auto">
            <a:xfrm>
              <a:off x="3176" y="1156"/>
              <a:ext cx="2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22538" name="Line 10"/>
            <p:cNvSpPr>
              <a:spLocks noChangeShapeType="1"/>
            </p:cNvSpPr>
            <p:nvPr/>
          </p:nvSpPr>
          <p:spPr bwMode="auto">
            <a:xfrm>
              <a:off x="2778" y="1373"/>
              <a:ext cx="70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22539" name="Line 11"/>
            <p:cNvSpPr>
              <a:spLocks noChangeShapeType="1"/>
            </p:cNvSpPr>
            <p:nvPr/>
          </p:nvSpPr>
          <p:spPr bwMode="auto">
            <a:xfrm flipH="1">
              <a:off x="3531" y="1393"/>
              <a:ext cx="68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22540" name="Line 12"/>
            <p:cNvSpPr>
              <a:spLocks noChangeShapeType="1"/>
            </p:cNvSpPr>
            <p:nvPr/>
          </p:nvSpPr>
          <p:spPr bwMode="auto">
            <a:xfrm flipH="1">
              <a:off x="2787" y="1725"/>
              <a:ext cx="64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22541" name="Line 13"/>
            <p:cNvSpPr>
              <a:spLocks noChangeShapeType="1"/>
            </p:cNvSpPr>
            <p:nvPr/>
          </p:nvSpPr>
          <p:spPr bwMode="auto">
            <a:xfrm>
              <a:off x="3511" y="1722"/>
              <a:ext cx="79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</p:grp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Physical and technical principles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0" y="1126067"/>
            <a:ext cx="8873067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489" b="1">
                <a:solidFill>
                  <a:srgbClr val="99FFCC"/>
                </a:solidFill>
              </a:rPr>
              <a:t>Leksell gamma knife</a:t>
            </a:r>
          </a:p>
        </p:txBody>
      </p:sp>
      <p:graphicFrame>
        <p:nvGraphicFramePr>
          <p:cNvPr id="22547" name="Object 19"/>
          <p:cNvGraphicFramePr>
            <a:graphicFrameLocks noChangeAspect="1"/>
          </p:cNvGraphicFramePr>
          <p:nvPr/>
        </p:nvGraphicFramePr>
        <p:xfrm>
          <a:off x="1422400" y="1600200"/>
          <a:ext cx="6273800" cy="4669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7" name="Photo Editor Photo" r:id="rId5" imgW="11952381" imgH="8838095" progId="MSPhotoEd.3">
                  <p:embed/>
                </p:oleObj>
              </mc:Choice>
              <mc:Fallback>
                <p:oleObj name="Photo Editor Photo" r:id="rId5" imgW="11952381" imgH="8838095" progId="MSPhotoEd.3">
                  <p:embed/>
                  <p:pic>
                    <p:nvPicPr>
                      <p:cNvPr id="22547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400" y="1600200"/>
                        <a:ext cx="6273800" cy="4669367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7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8"/>
    </mc:Choice>
    <mc:Fallback xmlns="">
      <p:transition spd="slow" advTm="12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3852334" y="2012245"/>
            <a:ext cx="1238956" cy="826911"/>
            <a:chOff x="2730" y="1156"/>
            <a:chExt cx="878" cy="586"/>
          </a:xfrm>
        </p:grpSpPr>
        <p:sp>
          <p:nvSpPr>
            <p:cNvPr id="16387" name="Line 3"/>
            <p:cNvSpPr>
              <a:spLocks noChangeShapeType="1"/>
            </p:cNvSpPr>
            <p:nvPr/>
          </p:nvSpPr>
          <p:spPr bwMode="auto">
            <a:xfrm>
              <a:off x="2730" y="1532"/>
              <a:ext cx="95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6388" name="Line 4"/>
            <p:cNvSpPr>
              <a:spLocks noChangeShapeType="1"/>
            </p:cNvSpPr>
            <p:nvPr/>
          </p:nvSpPr>
          <p:spPr bwMode="auto">
            <a:xfrm flipV="1">
              <a:off x="3519" y="1571"/>
              <a:ext cx="89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6389" name="Line 5"/>
            <p:cNvSpPr>
              <a:spLocks noChangeShapeType="1"/>
            </p:cNvSpPr>
            <p:nvPr/>
          </p:nvSpPr>
          <p:spPr bwMode="auto">
            <a:xfrm>
              <a:off x="2900" y="1213"/>
              <a:ext cx="53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6390" name="Line 6"/>
            <p:cNvSpPr>
              <a:spLocks noChangeShapeType="1"/>
            </p:cNvSpPr>
            <p:nvPr/>
          </p:nvSpPr>
          <p:spPr bwMode="auto">
            <a:xfrm flipH="1">
              <a:off x="3400" y="1232"/>
              <a:ext cx="42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6391" name="Line 7"/>
            <p:cNvSpPr>
              <a:spLocks noChangeShapeType="1"/>
            </p:cNvSpPr>
            <p:nvPr/>
          </p:nvSpPr>
          <p:spPr bwMode="auto">
            <a:xfrm>
              <a:off x="3176" y="1156"/>
              <a:ext cx="2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6392" name="Line 8"/>
            <p:cNvSpPr>
              <a:spLocks noChangeShapeType="1"/>
            </p:cNvSpPr>
            <p:nvPr/>
          </p:nvSpPr>
          <p:spPr bwMode="auto">
            <a:xfrm>
              <a:off x="2778" y="1373"/>
              <a:ext cx="70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6393" name="Line 9"/>
            <p:cNvSpPr>
              <a:spLocks noChangeShapeType="1"/>
            </p:cNvSpPr>
            <p:nvPr/>
          </p:nvSpPr>
          <p:spPr bwMode="auto">
            <a:xfrm flipH="1">
              <a:off x="3531" y="1393"/>
              <a:ext cx="68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6394" name="Line 10"/>
            <p:cNvSpPr>
              <a:spLocks noChangeShapeType="1"/>
            </p:cNvSpPr>
            <p:nvPr/>
          </p:nvSpPr>
          <p:spPr bwMode="auto">
            <a:xfrm flipH="1">
              <a:off x="2787" y="1725"/>
              <a:ext cx="64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6395" name="Line 11"/>
            <p:cNvSpPr>
              <a:spLocks noChangeShapeType="1"/>
            </p:cNvSpPr>
            <p:nvPr/>
          </p:nvSpPr>
          <p:spPr bwMode="auto">
            <a:xfrm>
              <a:off x="3511" y="1722"/>
              <a:ext cx="79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</p:grp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73333" cy="469053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Physical and technical principles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0" y="1126067"/>
            <a:ext cx="8873067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489" b="1">
                <a:solidFill>
                  <a:srgbClr val="99FFCC"/>
                </a:solidFill>
              </a:rPr>
              <a:t>Linac radiosurgery or radiotherapy (BrainLAB system)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71"/>
    </mc:Choice>
    <mc:Fallback xmlns="">
      <p:transition spd="slow" advTm="41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3852334" y="2012245"/>
            <a:ext cx="1238956" cy="826911"/>
            <a:chOff x="2730" y="1156"/>
            <a:chExt cx="878" cy="586"/>
          </a:xfrm>
        </p:grpSpPr>
        <p:sp>
          <p:nvSpPr>
            <p:cNvPr id="49155" name="Line 3"/>
            <p:cNvSpPr>
              <a:spLocks noChangeShapeType="1"/>
            </p:cNvSpPr>
            <p:nvPr/>
          </p:nvSpPr>
          <p:spPr bwMode="auto">
            <a:xfrm>
              <a:off x="2730" y="1532"/>
              <a:ext cx="95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9156" name="Line 4"/>
            <p:cNvSpPr>
              <a:spLocks noChangeShapeType="1"/>
            </p:cNvSpPr>
            <p:nvPr/>
          </p:nvSpPr>
          <p:spPr bwMode="auto">
            <a:xfrm flipV="1">
              <a:off x="3519" y="1571"/>
              <a:ext cx="89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9157" name="Line 5"/>
            <p:cNvSpPr>
              <a:spLocks noChangeShapeType="1"/>
            </p:cNvSpPr>
            <p:nvPr/>
          </p:nvSpPr>
          <p:spPr bwMode="auto">
            <a:xfrm>
              <a:off x="2900" y="1213"/>
              <a:ext cx="53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9158" name="Line 6"/>
            <p:cNvSpPr>
              <a:spLocks noChangeShapeType="1"/>
            </p:cNvSpPr>
            <p:nvPr/>
          </p:nvSpPr>
          <p:spPr bwMode="auto">
            <a:xfrm flipH="1">
              <a:off x="3400" y="1232"/>
              <a:ext cx="42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9159" name="Line 7"/>
            <p:cNvSpPr>
              <a:spLocks noChangeShapeType="1"/>
            </p:cNvSpPr>
            <p:nvPr/>
          </p:nvSpPr>
          <p:spPr bwMode="auto">
            <a:xfrm>
              <a:off x="3176" y="1156"/>
              <a:ext cx="2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9160" name="Line 8"/>
            <p:cNvSpPr>
              <a:spLocks noChangeShapeType="1"/>
            </p:cNvSpPr>
            <p:nvPr/>
          </p:nvSpPr>
          <p:spPr bwMode="auto">
            <a:xfrm>
              <a:off x="2778" y="1373"/>
              <a:ext cx="70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9161" name="Line 9"/>
            <p:cNvSpPr>
              <a:spLocks noChangeShapeType="1"/>
            </p:cNvSpPr>
            <p:nvPr/>
          </p:nvSpPr>
          <p:spPr bwMode="auto">
            <a:xfrm flipH="1">
              <a:off x="3531" y="1393"/>
              <a:ext cx="68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9162" name="Line 10"/>
            <p:cNvSpPr>
              <a:spLocks noChangeShapeType="1"/>
            </p:cNvSpPr>
            <p:nvPr/>
          </p:nvSpPr>
          <p:spPr bwMode="auto">
            <a:xfrm flipH="1">
              <a:off x="2787" y="1725"/>
              <a:ext cx="64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49163" name="Line 11"/>
            <p:cNvSpPr>
              <a:spLocks noChangeShapeType="1"/>
            </p:cNvSpPr>
            <p:nvPr/>
          </p:nvSpPr>
          <p:spPr bwMode="auto">
            <a:xfrm>
              <a:off x="3511" y="1722"/>
              <a:ext cx="79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</p:grp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Physical and technical principles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0" y="1126067"/>
            <a:ext cx="8873067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489" b="1">
                <a:solidFill>
                  <a:srgbClr val="99FFCC"/>
                </a:solidFill>
              </a:rPr>
              <a:t>Linac radiosurgery or radiotherapy (BrainLAB system)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graphicFrame>
        <p:nvGraphicFramePr>
          <p:cNvPr id="49167" name="Object 15"/>
          <p:cNvGraphicFramePr>
            <a:graphicFrameLocks noChangeAspect="1"/>
          </p:cNvGraphicFramePr>
          <p:nvPr/>
        </p:nvGraphicFramePr>
        <p:xfrm>
          <a:off x="2709333" y="1669345"/>
          <a:ext cx="3556000" cy="4741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1" name="Photo Editor Photo" r:id="rId5" imgW="9142857" imgH="12193702" progId="MSPhotoEd.3">
                  <p:embed/>
                </p:oleObj>
              </mc:Choice>
              <mc:Fallback>
                <p:oleObj name="Photo Editor Photo" r:id="rId5" imgW="9142857" imgH="12193702" progId="MSPhotoEd.3">
                  <p:embed/>
                  <p:pic>
                    <p:nvPicPr>
                      <p:cNvPr id="4916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333" y="1669345"/>
                        <a:ext cx="3556000" cy="474133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5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8"/>
    </mc:Choice>
    <mc:Fallback xmlns="">
      <p:transition spd="slow" advTm="24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3852334" y="2012245"/>
            <a:ext cx="1238956" cy="826911"/>
            <a:chOff x="2730" y="1156"/>
            <a:chExt cx="878" cy="586"/>
          </a:xfrm>
        </p:grpSpPr>
        <p:sp>
          <p:nvSpPr>
            <p:cNvPr id="15363" name="Line 3"/>
            <p:cNvSpPr>
              <a:spLocks noChangeShapeType="1"/>
            </p:cNvSpPr>
            <p:nvPr/>
          </p:nvSpPr>
          <p:spPr bwMode="auto">
            <a:xfrm>
              <a:off x="2730" y="1532"/>
              <a:ext cx="95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5364" name="Line 4"/>
            <p:cNvSpPr>
              <a:spLocks noChangeShapeType="1"/>
            </p:cNvSpPr>
            <p:nvPr/>
          </p:nvSpPr>
          <p:spPr bwMode="auto">
            <a:xfrm flipV="1">
              <a:off x="3519" y="1571"/>
              <a:ext cx="89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5365" name="Line 5"/>
            <p:cNvSpPr>
              <a:spLocks noChangeShapeType="1"/>
            </p:cNvSpPr>
            <p:nvPr/>
          </p:nvSpPr>
          <p:spPr bwMode="auto">
            <a:xfrm>
              <a:off x="2900" y="1213"/>
              <a:ext cx="53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5366" name="Line 6"/>
            <p:cNvSpPr>
              <a:spLocks noChangeShapeType="1"/>
            </p:cNvSpPr>
            <p:nvPr/>
          </p:nvSpPr>
          <p:spPr bwMode="auto">
            <a:xfrm flipH="1">
              <a:off x="3400" y="1232"/>
              <a:ext cx="42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>
              <a:off x="3176" y="1156"/>
              <a:ext cx="2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>
              <a:off x="2778" y="1373"/>
              <a:ext cx="70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5369" name="Line 9"/>
            <p:cNvSpPr>
              <a:spLocks noChangeShapeType="1"/>
            </p:cNvSpPr>
            <p:nvPr/>
          </p:nvSpPr>
          <p:spPr bwMode="auto">
            <a:xfrm flipH="1">
              <a:off x="3531" y="1393"/>
              <a:ext cx="68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5370" name="Line 10"/>
            <p:cNvSpPr>
              <a:spLocks noChangeShapeType="1"/>
            </p:cNvSpPr>
            <p:nvPr/>
          </p:nvSpPr>
          <p:spPr bwMode="auto">
            <a:xfrm flipH="1">
              <a:off x="2787" y="1725"/>
              <a:ext cx="64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>
              <a:off x="3511" y="1722"/>
              <a:ext cx="79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</p:grp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Physical and technical principles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0" y="1126067"/>
            <a:ext cx="8873067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489" b="1">
                <a:solidFill>
                  <a:srgbClr val="99FFCC"/>
                </a:solidFill>
              </a:rPr>
              <a:t>Linac radiosurgery or radiotherapy (BrainLAB system)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pic>
        <p:nvPicPr>
          <p:cNvPr id="15374" name="Picture 14"/>
          <p:cNvPicPr preferRelativeResize="0">
            <a:picLocks noChangeArrowheads="1"/>
          </p:cNvPicPr>
          <p:nvPr/>
        </p:nvPicPr>
        <p:blipFill>
          <a:blip r:embed="rId4" cstate="print">
            <a:lum bright="4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11809"/>
          <a:stretch>
            <a:fillRect/>
          </a:stretch>
        </p:blipFill>
        <p:spPr bwMode="auto">
          <a:xfrm>
            <a:off x="270933" y="1871133"/>
            <a:ext cx="3838222" cy="383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6" name="Picture 16"/>
          <p:cNvPicPr preferRelativeResize="0">
            <a:picLocks noChangeArrowheads="1"/>
          </p:cNvPicPr>
          <p:nvPr/>
        </p:nvPicPr>
        <p:blipFill>
          <a:blip r:embed="rId5" cstate="print">
            <a:lum bright="4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 r="10333"/>
          <a:stretch>
            <a:fillRect/>
          </a:stretch>
        </p:blipFill>
        <p:spPr bwMode="auto">
          <a:xfrm>
            <a:off x="5080000" y="1871133"/>
            <a:ext cx="3838222" cy="383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270933" y="1871133"/>
            <a:ext cx="3793067" cy="38608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5080000" y="1871133"/>
            <a:ext cx="3793067" cy="38608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2133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2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0"/>
    </mc:Choice>
    <mc:Fallback xmlns="">
      <p:transition spd="slow" advTm="11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3852334" y="2012245"/>
            <a:ext cx="1238956" cy="826911"/>
            <a:chOff x="2730" y="1156"/>
            <a:chExt cx="878" cy="586"/>
          </a:xfrm>
        </p:grpSpPr>
        <p:sp>
          <p:nvSpPr>
            <p:cNvPr id="50179" name="Line 3"/>
            <p:cNvSpPr>
              <a:spLocks noChangeShapeType="1"/>
            </p:cNvSpPr>
            <p:nvPr/>
          </p:nvSpPr>
          <p:spPr bwMode="auto">
            <a:xfrm>
              <a:off x="2730" y="1532"/>
              <a:ext cx="95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50180" name="Line 4"/>
            <p:cNvSpPr>
              <a:spLocks noChangeShapeType="1"/>
            </p:cNvSpPr>
            <p:nvPr/>
          </p:nvSpPr>
          <p:spPr bwMode="auto">
            <a:xfrm flipV="1">
              <a:off x="3519" y="1571"/>
              <a:ext cx="89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50181" name="Line 5"/>
            <p:cNvSpPr>
              <a:spLocks noChangeShapeType="1"/>
            </p:cNvSpPr>
            <p:nvPr/>
          </p:nvSpPr>
          <p:spPr bwMode="auto">
            <a:xfrm>
              <a:off x="2900" y="1213"/>
              <a:ext cx="53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50182" name="Line 6"/>
            <p:cNvSpPr>
              <a:spLocks noChangeShapeType="1"/>
            </p:cNvSpPr>
            <p:nvPr/>
          </p:nvSpPr>
          <p:spPr bwMode="auto">
            <a:xfrm flipH="1">
              <a:off x="3400" y="1232"/>
              <a:ext cx="42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50183" name="Line 7"/>
            <p:cNvSpPr>
              <a:spLocks noChangeShapeType="1"/>
            </p:cNvSpPr>
            <p:nvPr/>
          </p:nvSpPr>
          <p:spPr bwMode="auto">
            <a:xfrm>
              <a:off x="3176" y="1156"/>
              <a:ext cx="2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50184" name="Line 8"/>
            <p:cNvSpPr>
              <a:spLocks noChangeShapeType="1"/>
            </p:cNvSpPr>
            <p:nvPr/>
          </p:nvSpPr>
          <p:spPr bwMode="auto">
            <a:xfrm>
              <a:off x="2778" y="1373"/>
              <a:ext cx="70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50185" name="Line 9"/>
            <p:cNvSpPr>
              <a:spLocks noChangeShapeType="1"/>
            </p:cNvSpPr>
            <p:nvPr/>
          </p:nvSpPr>
          <p:spPr bwMode="auto">
            <a:xfrm flipH="1">
              <a:off x="3531" y="1393"/>
              <a:ext cx="68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50186" name="Line 10"/>
            <p:cNvSpPr>
              <a:spLocks noChangeShapeType="1"/>
            </p:cNvSpPr>
            <p:nvPr/>
          </p:nvSpPr>
          <p:spPr bwMode="auto">
            <a:xfrm flipH="1">
              <a:off x="2787" y="1725"/>
              <a:ext cx="64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  <p:sp>
          <p:nvSpPr>
            <p:cNvPr id="50187" name="Line 11"/>
            <p:cNvSpPr>
              <a:spLocks noChangeShapeType="1"/>
            </p:cNvSpPr>
            <p:nvPr/>
          </p:nvSpPr>
          <p:spPr bwMode="auto">
            <a:xfrm>
              <a:off x="3511" y="1722"/>
              <a:ext cx="79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2133"/>
            </a:p>
          </p:txBody>
        </p:sp>
      </p:grp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Physical and technical principles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sp>
        <p:nvSpPr>
          <p:cNvPr id="50190" name="Text Box 14"/>
          <p:cNvSpPr txBox="1">
            <a:spLocks noChangeArrowheads="1"/>
          </p:cNvSpPr>
          <p:nvPr/>
        </p:nvSpPr>
        <p:spPr bwMode="auto">
          <a:xfrm>
            <a:off x="0" y="1126067"/>
            <a:ext cx="8873067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489" b="1">
                <a:solidFill>
                  <a:srgbClr val="99FFCC"/>
                </a:solidFill>
              </a:rPr>
              <a:t>Linac radiosurgery or radiotherapy (BrainLAB system)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graphicFrame>
        <p:nvGraphicFramePr>
          <p:cNvPr id="50191" name="Object 15"/>
          <p:cNvGraphicFramePr>
            <a:graphicFrameLocks noChangeAspect="1"/>
          </p:cNvGraphicFramePr>
          <p:nvPr/>
        </p:nvGraphicFramePr>
        <p:xfrm>
          <a:off x="270933" y="2142067"/>
          <a:ext cx="4159956" cy="3965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4" name="Rastrový obraz" r:id="rId5" imgW="4295619" imgH="3733836" progId="Obraz programu Malování">
                  <p:embed/>
                </p:oleObj>
              </mc:Choice>
              <mc:Fallback>
                <p:oleObj name="Rastrový obraz" r:id="rId5" imgW="4295619" imgH="3733836" progId="Obraz programu Malování">
                  <p:embed/>
                  <p:pic>
                    <p:nvPicPr>
                      <p:cNvPr id="5019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33" y="2142067"/>
                        <a:ext cx="4159956" cy="396522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2" name="Object 16"/>
          <p:cNvGraphicFramePr>
            <a:graphicFrameLocks/>
          </p:cNvGraphicFramePr>
          <p:nvPr/>
        </p:nvGraphicFramePr>
        <p:xfrm>
          <a:off x="4673600" y="2142067"/>
          <a:ext cx="4158545" cy="3966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5" name="Rastrový obraz" r:id="rId7" imgW="4209677" imgH="3257699" progId="Obraz programu Malování">
                  <p:embed/>
                </p:oleObj>
              </mc:Choice>
              <mc:Fallback>
                <p:oleObj name="Rastrový obraz" r:id="rId7" imgW="4209677" imgH="3257699" progId="Obraz programu Malování">
                  <p:embed/>
                  <p:pic>
                    <p:nvPicPr>
                      <p:cNvPr id="50192" name="Object 16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3600" y="2142067"/>
                        <a:ext cx="4158545" cy="3966634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5"/>
    </mc:Choice>
    <mc:Fallback xmlns="">
      <p:transition spd="slow" advTm="16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ChangeArrowheads="1"/>
          </p:cNvSpPr>
          <p:nvPr/>
        </p:nvSpPr>
        <p:spPr bwMode="auto">
          <a:xfrm>
            <a:off x="2209800" y="68580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 je </a:t>
            </a:r>
            <a:r>
              <a:rPr lang="en-US" altLang="cs-CZ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PET?</a:t>
            </a:r>
          </a:p>
        </p:txBody>
      </p:sp>
      <p:grpSp>
        <p:nvGrpSpPr>
          <p:cNvPr id="34826" name="Group 1034"/>
          <p:cNvGrpSpPr>
            <a:grpSpLocks/>
          </p:cNvGrpSpPr>
          <p:nvPr/>
        </p:nvGrpSpPr>
        <p:grpSpPr bwMode="auto">
          <a:xfrm>
            <a:off x="3886200" y="1524000"/>
            <a:ext cx="976313" cy="1447800"/>
            <a:chOff x="2688" y="1152"/>
            <a:chExt cx="615" cy="912"/>
          </a:xfrm>
        </p:grpSpPr>
        <p:sp>
          <p:nvSpPr>
            <p:cNvPr id="34819" name="AutoShape 1027"/>
            <p:cNvSpPr>
              <a:spLocks noChangeArrowheads="1"/>
            </p:cNvSpPr>
            <p:nvPr/>
          </p:nvSpPr>
          <p:spPr bwMode="auto">
            <a:xfrm>
              <a:off x="2688" y="1152"/>
              <a:ext cx="615" cy="24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820" name="AutoShape 1028"/>
            <p:cNvSpPr>
              <a:spLocks noChangeArrowheads="1"/>
            </p:cNvSpPr>
            <p:nvPr/>
          </p:nvSpPr>
          <p:spPr bwMode="auto">
            <a:xfrm>
              <a:off x="2688" y="1824"/>
              <a:ext cx="615" cy="24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821" name="AutoShape 1029"/>
            <p:cNvSpPr>
              <a:spLocks noChangeArrowheads="1"/>
            </p:cNvSpPr>
            <p:nvPr/>
          </p:nvSpPr>
          <p:spPr bwMode="auto">
            <a:xfrm>
              <a:off x="2688" y="1488"/>
              <a:ext cx="615" cy="24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aphicFrame>
        <p:nvGraphicFramePr>
          <p:cNvPr id="34823" name="Object 1031"/>
          <p:cNvGraphicFramePr>
            <a:graphicFrameLocks noChangeAspect="1"/>
          </p:cNvGraphicFramePr>
          <p:nvPr/>
        </p:nvGraphicFramePr>
        <p:xfrm>
          <a:off x="228600" y="3810000"/>
          <a:ext cx="3200400" cy="283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5" name="Image" r:id="rId5" imgW="5082951" imgH="4115737" progId="Photoshop.Image.4">
                  <p:embed/>
                </p:oleObj>
              </mc:Choice>
              <mc:Fallback>
                <p:oleObj name="Image" r:id="rId5" imgW="5082951" imgH="4115737" progId="Photoshop.Image.4">
                  <p:embed/>
                  <p:pic>
                    <p:nvPicPr>
                      <p:cNvPr id="0" name="Object 10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328" r="5757"/>
                      <a:stretch>
                        <a:fillRect/>
                      </a:stretch>
                    </p:blipFill>
                    <p:spPr bwMode="auto">
                      <a:xfrm>
                        <a:off x="228600" y="3810000"/>
                        <a:ext cx="3200400" cy="283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4" name="Picture 103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3490" r="2161" b="3490"/>
          <a:stretch>
            <a:fillRect/>
          </a:stretch>
        </p:blipFill>
        <p:spPr bwMode="auto">
          <a:xfrm>
            <a:off x="3581400" y="4572000"/>
            <a:ext cx="1981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5" name="Text Box 1033"/>
          <p:cNvSpPr txBox="1">
            <a:spLocks noChangeArrowheads="1"/>
          </p:cNvSpPr>
          <p:nvPr/>
        </p:nvSpPr>
        <p:spPr bwMode="auto">
          <a:xfrm>
            <a:off x="152400" y="1447800"/>
            <a:ext cx="8605838" cy="154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tabLst>
                <a:tab pos="5086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>
              <a:tabLst>
                <a:tab pos="5086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5086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5086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5086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086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086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086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086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Aft>
                <a:spcPct val="20000"/>
              </a:spcAft>
              <a:buFontTx/>
              <a:buChar char="•"/>
            </a:pPr>
            <a:r>
              <a:rPr lang="en-US" altLang="cs-CZ" sz="2800">
                <a:latin typeface="Arial" panose="020B0604020202020204" pitchFamily="34" charset="0"/>
              </a:rPr>
              <a:t>Isotope production	</a:t>
            </a:r>
            <a:r>
              <a:rPr lang="en-US" altLang="cs-CZ" b="1">
                <a:latin typeface="Arial" panose="020B0604020202020204" pitchFamily="34" charset="0"/>
              </a:rPr>
              <a:t>CYCLOTRONS</a:t>
            </a:r>
            <a:endParaRPr lang="en-US" altLang="cs-CZ" sz="3200" b="1">
              <a:latin typeface="Arial" panose="020B0604020202020204" pitchFamily="34" charset="0"/>
            </a:endParaRPr>
          </a:p>
          <a:p>
            <a:pPr eaLnBrk="0" hangingPunct="0">
              <a:spcAft>
                <a:spcPct val="20000"/>
              </a:spcAft>
              <a:buFontTx/>
              <a:buChar char="•"/>
            </a:pPr>
            <a:r>
              <a:rPr lang="en-US" altLang="cs-CZ" sz="2800">
                <a:latin typeface="Arial" panose="020B0604020202020204" pitchFamily="34" charset="0"/>
              </a:rPr>
              <a:t>Tracer production           	</a:t>
            </a:r>
            <a:r>
              <a:rPr lang="en-US" altLang="cs-CZ" b="1">
                <a:latin typeface="Arial" panose="020B0604020202020204" pitchFamily="34" charset="0"/>
              </a:rPr>
              <a:t>CHEMISTRY SYSTEMS</a:t>
            </a:r>
            <a:endParaRPr lang="en-US" altLang="cs-CZ" sz="3200" b="1">
              <a:latin typeface="Arial" panose="020B0604020202020204" pitchFamily="34" charset="0"/>
            </a:endParaRPr>
          </a:p>
          <a:p>
            <a:pPr eaLnBrk="0" hangingPunct="0">
              <a:spcAft>
                <a:spcPct val="20000"/>
              </a:spcAft>
              <a:buFontTx/>
              <a:buChar char="•"/>
            </a:pPr>
            <a:r>
              <a:rPr lang="en-US" altLang="cs-CZ" sz="2800">
                <a:latin typeface="Arial" panose="020B0604020202020204" pitchFamily="34" charset="0"/>
              </a:rPr>
              <a:t>Imaging                    	</a:t>
            </a:r>
            <a:r>
              <a:rPr lang="en-US" altLang="cs-CZ" b="1">
                <a:latin typeface="Arial" panose="020B0604020202020204" pitchFamily="34" charset="0"/>
              </a:rPr>
              <a:t>SCANNER</a:t>
            </a:r>
            <a:endParaRPr lang="en-US" altLang="cs-CZ" sz="2800" b="1">
              <a:latin typeface="Arial" panose="020B0604020202020204" pitchFamily="34" charset="0"/>
            </a:endParaRPr>
          </a:p>
        </p:txBody>
      </p:sp>
      <p:pic>
        <p:nvPicPr>
          <p:cNvPr id="34828" name="Picture 1036" descr="RW3qtrRsm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0"/>
            <a:ext cx="35052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7"/>
    </mc:Choice>
    <mc:Fallback xmlns="">
      <p:transition spd="slow" advTm="20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Clinical applications-acoustic neuroma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graphicFrame>
        <p:nvGraphicFramePr>
          <p:cNvPr id="59395" name="Object 3"/>
          <p:cNvGraphicFramePr>
            <a:graphicFrameLocks/>
          </p:cNvGraphicFramePr>
          <p:nvPr/>
        </p:nvGraphicFramePr>
        <p:xfrm>
          <a:off x="406400" y="1532467"/>
          <a:ext cx="3838222" cy="3838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4" name="Photo Editor Photo" r:id="rId5" imgW="4277322" imgH="4219048" progId="MSPhotoEd.3">
                  <p:embed/>
                </p:oleObj>
              </mc:Choice>
              <mc:Fallback>
                <p:oleObj name="Photo Editor Photo" r:id="rId5" imgW="4277322" imgH="4219048" progId="MSPhotoEd.3">
                  <p:embed/>
                  <p:pic>
                    <p:nvPicPr>
                      <p:cNvPr id="59395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lum bright="-1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036" r="4041"/>
                      <a:stretch>
                        <a:fillRect/>
                      </a:stretch>
                    </p:blipFill>
                    <p:spPr bwMode="auto">
                      <a:xfrm>
                        <a:off x="406400" y="1532467"/>
                        <a:ext cx="3838222" cy="383822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00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6" name="Object 4"/>
          <p:cNvGraphicFramePr>
            <a:graphicFrameLocks/>
          </p:cNvGraphicFramePr>
          <p:nvPr/>
        </p:nvGraphicFramePr>
        <p:xfrm>
          <a:off x="4944533" y="1532467"/>
          <a:ext cx="3838222" cy="3838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5" name="Photo Editor Photo" r:id="rId7" imgW="4334480" imgH="4172532" progId="MSPhotoEd.3">
                  <p:embed/>
                </p:oleObj>
              </mc:Choice>
              <mc:Fallback>
                <p:oleObj name="Photo Editor Photo" r:id="rId7" imgW="4334480" imgH="4172532" progId="MSPhotoEd.3">
                  <p:embed/>
                  <p:pic>
                    <p:nvPicPr>
                      <p:cNvPr id="59396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lum bright="-1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130" r="6644"/>
                      <a:stretch>
                        <a:fillRect/>
                      </a:stretch>
                    </p:blipFill>
                    <p:spPr bwMode="auto">
                      <a:xfrm>
                        <a:off x="4944533" y="1532467"/>
                        <a:ext cx="3838222" cy="383822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00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4876800" y="5461001"/>
            <a:ext cx="4267200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489" b="1">
                <a:solidFill>
                  <a:schemeClr val="folHlink"/>
                </a:solidFill>
              </a:rPr>
              <a:t>3 years after LGK irradiation</a:t>
            </a:r>
            <a:endParaRPr lang="en-US" altLang="cs-CZ" sz="2489" b="1">
              <a:solidFill>
                <a:srgbClr val="99FFCC"/>
              </a:solidFill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609600" y="5461001"/>
            <a:ext cx="3522133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489" b="1">
                <a:solidFill>
                  <a:schemeClr val="folHlink"/>
                </a:solidFill>
              </a:rPr>
              <a:t>during LGK irradiation</a:t>
            </a:r>
            <a:endParaRPr lang="en-US" altLang="cs-CZ" sz="2489" b="1">
              <a:solidFill>
                <a:srgbClr val="99FFCC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7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0"/>
    </mc:Choice>
    <mc:Fallback xmlns="">
      <p:transition spd="slow" advTm="13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0" y="584200"/>
            <a:ext cx="887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3200" b="1" u="sng">
                <a:solidFill>
                  <a:schemeClr val="folHlink"/>
                </a:solidFill>
              </a:rPr>
              <a:t>Clinical applications-metastasis</a:t>
            </a:r>
            <a:endParaRPr lang="en-US" altLang="cs-CZ" sz="3200" u="sng">
              <a:solidFill>
                <a:schemeClr val="folHlink"/>
              </a:solidFill>
            </a:endParaRPr>
          </a:p>
        </p:txBody>
      </p:sp>
      <p:graphicFrame>
        <p:nvGraphicFramePr>
          <p:cNvPr id="62467" name="Object 3"/>
          <p:cNvGraphicFramePr>
            <a:graphicFrameLocks/>
          </p:cNvGraphicFramePr>
          <p:nvPr/>
        </p:nvGraphicFramePr>
        <p:xfrm>
          <a:off x="406400" y="1464733"/>
          <a:ext cx="3838222" cy="3838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8" name="Photo Editor Photo" r:id="rId5" imgW="5238095" imgH="5057143" progId="MSPhotoEd.3">
                  <p:embed/>
                </p:oleObj>
              </mc:Choice>
              <mc:Fallback>
                <p:oleObj name="Photo Editor Photo" r:id="rId5" imgW="5238095" imgH="5057143" progId="MSPhotoEd.3">
                  <p:embed/>
                  <p:pic>
                    <p:nvPicPr>
                      <p:cNvPr id="62467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464733"/>
                        <a:ext cx="3838222" cy="383822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8" name="Object 4"/>
          <p:cNvGraphicFramePr>
            <a:graphicFrameLocks/>
          </p:cNvGraphicFramePr>
          <p:nvPr/>
        </p:nvGraphicFramePr>
        <p:xfrm>
          <a:off x="4944533" y="1464733"/>
          <a:ext cx="3838222" cy="3838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9" name="Photo Editor Photo" r:id="rId7" imgW="4904762" imgH="4447619" progId="MSPhotoEd.3">
                  <p:embed/>
                </p:oleObj>
              </mc:Choice>
              <mc:Fallback>
                <p:oleObj name="Photo Editor Photo" r:id="rId7" imgW="4904762" imgH="4447619" progId="MSPhotoEd.3">
                  <p:embed/>
                  <p:pic>
                    <p:nvPicPr>
                      <p:cNvPr id="62468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lum bright="18000" contrast="3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4533" y="1464733"/>
                        <a:ext cx="3838222" cy="383822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4873978" y="5461001"/>
            <a:ext cx="4267200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489" b="1">
                <a:solidFill>
                  <a:schemeClr val="folHlink"/>
                </a:solidFill>
              </a:rPr>
              <a:t>6 years after LGK irradiation</a:t>
            </a:r>
            <a:endParaRPr lang="en-US" altLang="cs-CZ" sz="2489" b="1">
              <a:solidFill>
                <a:srgbClr val="99FFCC"/>
              </a:solidFill>
            </a:endParaRP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609600" y="5461001"/>
            <a:ext cx="3522133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489" b="1">
                <a:solidFill>
                  <a:schemeClr val="folHlink"/>
                </a:solidFill>
              </a:rPr>
              <a:t>during LGK irradiation</a:t>
            </a:r>
            <a:endParaRPr lang="en-US" altLang="cs-CZ" sz="2489" b="1">
              <a:solidFill>
                <a:srgbClr val="99FFCC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3"/>
    </mc:Choice>
    <mc:Fallback xmlns="">
      <p:transition spd="slow" advTm="12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yberknife-1point5-mbs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9225452" cy="685800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7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75"/>
    </mc:Choice>
    <mc:Fallback xmlns="">
      <p:transition spd="slow" advTm="68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95" objId="2"/>
        <p14:triggerEvt type="onClick" time="2995" objId="2"/>
        <p14:stopEvt time="63094" objId="2"/>
      </p14:showEvt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0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44"/>
    </mc:Choice>
    <mc:Fallback xmlns="">
      <p:transition spd="slow" advTm="81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2271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Fyzikální princip</a:t>
            </a:r>
            <a:endParaRPr lang="en-US" altLang="cs-CZ"/>
          </a:p>
        </p:txBody>
      </p:sp>
      <p:grpSp>
        <p:nvGrpSpPr>
          <p:cNvPr id="30746" name="Group 26"/>
          <p:cNvGrpSpPr>
            <a:grpSpLocks/>
          </p:cNvGrpSpPr>
          <p:nvPr/>
        </p:nvGrpSpPr>
        <p:grpSpPr bwMode="auto">
          <a:xfrm>
            <a:off x="457200" y="1143000"/>
            <a:ext cx="4117975" cy="3613150"/>
            <a:chOff x="240" y="1116"/>
            <a:chExt cx="2594" cy="2276"/>
          </a:xfrm>
        </p:grpSpPr>
        <p:sp>
          <p:nvSpPr>
            <p:cNvPr id="30723" name="Line 3"/>
            <p:cNvSpPr>
              <a:spLocks noChangeShapeType="1"/>
            </p:cNvSpPr>
            <p:nvPr/>
          </p:nvSpPr>
          <p:spPr bwMode="auto">
            <a:xfrm flipH="1" flipV="1">
              <a:off x="624" y="1131"/>
              <a:ext cx="292" cy="2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724" name="Rectangle 4"/>
            <p:cNvSpPr>
              <a:spLocks noChangeArrowheads="1"/>
            </p:cNvSpPr>
            <p:nvPr/>
          </p:nvSpPr>
          <p:spPr bwMode="auto">
            <a:xfrm>
              <a:off x="776" y="1116"/>
              <a:ext cx="179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2" rIns="85725" bIns="4286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28625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85566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284288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71291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1701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6273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0845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5417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>
                <a:lnSpc>
                  <a:spcPct val="90000"/>
                </a:lnSpc>
              </a:pPr>
              <a:r>
                <a:rPr lang="en-US" altLang="cs-CZ" sz="1700" b="1">
                  <a:latin typeface="Symbol" panose="05050102010706020507" pitchFamily="18" charset="2"/>
                </a:rPr>
                <a:t>n</a:t>
              </a:r>
            </a:p>
          </p:txBody>
        </p:sp>
        <p:sp>
          <p:nvSpPr>
            <p:cNvPr id="30725" name="Line 5"/>
            <p:cNvSpPr>
              <a:spLocks noChangeShapeType="1"/>
            </p:cNvSpPr>
            <p:nvPr/>
          </p:nvSpPr>
          <p:spPr bwMode="auto">
            <a:xfrm flipV="1">
              <a:off x="240" y="2448"/>
              <a:ext cx="1203" cy="9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726" name="Oval 6"/>
            <p:cNvSpPr>
              <a:spLocks noChangeArrowheads="1"/>
            </p:cNvSpPr>
            <p:nvPr/>
          </p:nvSpPr>
          <p:spPr bwMode="auto">
            <a:xfrm>
              <a:off x="1132" y="1498"/>
              <a:ext cx="138" cy="1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727" name="Oval 7"/>
            <p:cNvSpPr>
              <a:spLocks noChangeArrowheads="1"/>
            </p:cNvSpPr>
            <p:nvPr/>
          </p:nvSpPr>
          <p:spPr bwMode="auto">
            <a:xfrm>
              <a:off x="964" y="1296"/>
              <a:ext cx="138" cy="138"/>
            </a:xfrm>
            <a:prstGeom prst="ellipse">
              <a:avLst/>
            </a:prstGeom>
            <a:solidFill>
              <a:srgbClr val="CC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728" name="Oval 8"/>
            <p:cNvSpPr>
              <a:spLocks noChangeArrowheads="1"/>
            </p:cNvSpPr>
            <p:nvPr/>
          </p:nvSpPr>
          <p:spPr bwMode="auto">
            <a:xfrm>
              <a:off x="1076" y="1510"/>
              <a:ext cx="138" cy="138"/>
            </a:xfrm>
            <a:prstGeom prst="ellipse">
              <a:avLst/>
            </a:prstGeom>
            <a:solidFill>
              <a:srgbClr val="CC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729" name="Oval 9"/>
            <p:cNvSpPr>
              <a:spLocks noChangeArrowheads="1"/>
            </p:cNvSpPr>
            <p:nvPr/>
          </p:nvSpPr>
          <p:spPr bwMode="auto">
            <a:xfrm>
              <a:off x="1121" y="1431"/>
              <a:ext cx="138" cy="138"/>
            </a:xfrm>
            <a:prstGeom prst="ellipse">
              <a:avLst/>
            </a:prstGeom>
            <a:solidFill>
              <a:srgbClr val="CC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730" name="Oval 10"/>
            <p:cNvSpPr>
              <a:spLocks noChangeArrowheads="1"/>
            </p:cNvSpPr>
            <p:nvPr/>
          </p:nvSpPr>
          <p:spPr bwMode="auto">
            <a:xfrm>
              <a:off x="975" y="1465"/>
              <a:ext cx="138" cy="138"/>
            </a:xfrm>
            <a:prstGeom prst="ellipse">
              <a:avLst/>
            </a:prstGeom>
            <a:solidFill>
              <a:srgbClr val="CC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731" name="Oval 11"/>
            <p:cNvSpPr>
              <a:spLocks noChangeArrowheads="1"/>
            </p:cNvSpPr>
            <p:nvPr/>
          </p:nvSpPr>
          <p:spPr bwMode="auto">
            <a:xfrm>
              <a:off x="874" y="1386"/>
              <a:ext cx="138" cy="138"/>
            </a:xfrm>
            <a:prstGeom prst="ellipse">
              <a:avLst/>
            </a:prstGeom>
            <a:solidFill>
              <a:srgbClr val="CC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732" name="Oval 12"/>
            <p:cNvSpPr>
              <a:spLocks noChangeArrowheads="1"/>
            </p:cNvSpPr>
            <p:nvPr/>
          </p:nvSpPr>
          <p:spPr bwMode="auto">
            <a:xfrm>
              <a:off x="1053" y="1420"/>
              <a:ext cx="139" cy="138"/>
            </a:xfrm>
            <a:prstGeom prst="ellipse">
              <a:avLst/>
            </a:prstGeom>
            <a:solidFill>
              <a:srgbClr val="CC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733" name="Oval 13"/>
            <p:cNvSpPr>
              <a:spLocks noChangeArrowheads="1"/>
            </p:cNvSpPr>
            <p:nvPr/>
          </p:nvSpPr>
          <p:spPr bwMode="auto">
            <a:xfrm>
              <a:off x="1065" y="1319"/>
              <a:ext cx="138" cy="1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734" name="Oval 14"/>
            <p:cNvSpPr>
              <a:spLocks noChangeArrowheads="1"/>
            </p:cNvSpPr>
            <p:nvPr/>
          </p:nvSpPr>
          <p:spPr bwMode="auto">
            <a:xfrm>
              <a:off x="1514" y="2408"/>
              <a:ext cx="138" cy="1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735" name="Oval 15"/>
            <p:cNvSpPr>
              <a:spLocks noChangeArrowheads="1"/>
            </p:cNvSpPr>
            <p:nvPr/>
          </p:nvSpPr>
          <p:spPr bwMode="auto">
            <a:xfrm>
              <a:off x="907" y="1476"/>
              <a:ext cx="138" cy="1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736" name="Oval 16"/>
            <p:cNvSpPr>
              <a:spLocks noChangeArrowheads="1"/>
            </p:cNvSpPr>
            <p:nvPr/>
          </p:nvSpPr>
          <p:spPr bwMode="auto">
            <a:xfrm>
              <a:off x="885" y="1352"/>
              <a:ext cx="138" cy="1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737" name="Oval 17"/>
            <p:cNvSpPr>
              <a:spLocks noChangeArrowheads="1"/>
            </p:cNvSpPr>
            <p:nvPr/>
          </p:nvSpPr>
          <p:spPr bwMode="auto">
            <a:xfrm>
              <a:off x="1413" y="2240"/>
              <a:ext cx="138" cy="138"/>
            </a:xfrm>
            <a:prstGeom prst="ellipse">
              <a:avLst/>
            </a:prstGeom>
            <a:solidFill>
              <a:srgbClr val="CC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738" name="Line 18"/>
            <p:cNvSpPr>
              <a:spLocks noChangeShapeType="1"/>
            </p:cNvSpPr>
            <p:nvPr/>
          </p:nvSpPr>
          <p:spPr bwMode="auto">
            <a:xfrm>
              <a:off x="1151" y="1697"/>
              <a:ext cx="269" cy="5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739" name="Rectangle 19"/>
            <p:cNvSpPr>
              <a:spLocks noChangeArrowheads="1"/>
            </p:cNvSpPr>
            <p:nvPr/>
          </p:nvSpPr>
          <p:spPr bwMode="auto">
            <a:xfrm>
              <a:off x="1426" y="2018"/>
              <a:ext cx="231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2" rIns="85725" bIns="4286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28625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85566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284288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71291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1701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6273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0845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5417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>
                <a:lnSpc>
                  <a:spcPct val="90000"/>
                </a:lnSpc>
              </a:pPr>
              <a:r>
                <a:rPr lang="en-US" altLang="cs-CZ" sz="1700" b="1">
                  <a:latin typeface="Symbol" panose="05050102010706020507" pitchFamily="18" charset="2"/>
                </a:rPr>
                <a:t>b</a:t>
              </a:r>
              <a:r>
                <a:rPr lang="en-US" altLang="cs-CZ" sz="1700" b="1" baseline="30000">
                  <a:latin typeface="Symbol" panose="05050102010706020507" pitchFamily="18" charset="2"/>
                </a:rPr>
                <a:t>+</a:t>
              </a:r>
            </a:p>
          </p:txBody>
        </p:sp>
        <p:sp>
          <p:nvSpPr>
            <p:cNvPr id="30740" name="Oval 20"/>
            <p:cNvSpPr>
              <a:spLocks noChangeArrowheads="1"/>
            </p:cNvSpPr>
            <p:nvPr/>
          </p:nvSpPr>
          <p:spPr bwMode="auto">
            <a:xfrm>
              <a:off x="997" y="1566"/>
              <a:ext cx="138" cy="1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741" name="Rectangle 21"/>
            <p:cNvSpPr>
              <a:spLocks noChangeArrowheads="1"/>
            </p:cNvSpPr>
            <p:nvPr/>
          </p:nvSpPr>
          <p:spPr bwMode="auto">
            <a:xfrm>
              <a:off x="1336" y="2546"/>
              <a:ext cx="231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2" rIns="85725" bIns="4286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28625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85566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284288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71291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1701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6273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0845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5417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>
                <a:lnSpc>
                  <a:spcPct val="90000"/>
                </a:lnSpc>
              </a:pPr>
              <a:r>
                <a:rPr lang="en-US" altLang="cs-CZ" sz="1700" b="1">
                  <a:latin typeface="Symbol" panose="05050102010706020507" pitchFamily="18" charset="2"/>
                </a:rPr>
                <a:t>b</a:t>
              </a:r>
              <a:r>
                <a:rPr lang="en-US" altLang="cs-CZ" sz="1700" b="1" baseline="30000">
                  <a:latin typeface="Symbol" panose="05050102010706020507" pitchFamily="18" charset="2"/>
                </a:rPr>
                <a:t>-</a:t>
              </a:r>
            </a:p>
          </p:txBody>
        </p:sp>
        <p:sp>
          <p:nvSpPr>
            <p:cNvPr id="30742" name="Line 22"/>
            <p:cNvSpPr>
              <a:spLocks noChangeShapeType="1"/>
            </p:cNvSpPr>
            <p:nvPr/>
          </p:nvSpPr>
          <p:spPr bwMode="auto">
            <a:xfrm flipV="1">
              <a:off x="1632" y="1360"/>
              <a:ext cx="1202" cy="9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743" name="Rectangle 23"/>
            <p:cNvSpPr>
              <a:spLocks noChangeArrowheads="1"/>
            </p:cNvSpPr>
            <p:nvPr/>
          </p:nvSpPr>
          <p:spPr bwMode="auto">
            <a:xfrm>
              <a:off x="662" y="1838"/>
              <a:ext cx="626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2" rIns="85725" bIns="4286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28625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85566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284288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71291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1701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6273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0845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5417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>
                <a:lnSpc>
                  <a:spcPct val="90000"/>
                </a:lnSpc>
              </a:pPr>
              <a:r>
                <a:rPr lang="en-US" altLang="cs-CZ" sz="1700" b="1">
                  <a:latin typeface="Arial" panose="020B0604020202020204" pitchFamily="34" charset="0"/>
                </a:rPr>
                <a:t>~1-3mm</a:t>
              </a:r>
            </a:p>
          </p:txBody>
        </p:sp>
        <p:sp>
          <p:nvSpPr>
            <p:cNvPr id="30744" name="Rectangle 24"/>
            <p:cNvSpPr>
              <a:spLocks noChangeArrowheads="1"/>
            </p:cNvSpPr>
            <p:nvPr/>
          </p:nvSpPr>
          <p:spPr bwMode="auto">
            <a:xfrm>
              <a:off x="1707" y="1704"/>
              <a:ext cx="601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2" rIns="85725" bIns="4286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28625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85566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284288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71291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1701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6273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0845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5417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>
                <a:lnSpc>
                  <a:spcPct val="90000"/>
                </a:lnSpc>
              </a:pPr>
              <a:r>
                <a:rPr lang="en-US" altLang="cs-CZ" sz="1700" b="1">
                  <a:latin typeface="Arial" panose="020B0604020202020204" pitchFamily="34" charset="0"/>
                </a:rPr>
                <a:t>511KeV</a:t>
              </a:r>
            </a:p>
          </p:txBody>
        </p:sp>
        <p:sp>
          <p:nvSpPr>
            <p:cNvPr id="30745" name="Rectangle 25"/>
            <p:cNvSpPr>
              <a:spLocks noChangeArrowheads="1"/>
            </p:cNvSpPr>
            <p:nvPr/>
          </p:nvSpPr>
          <p:spPr bwMode="auto">
            <a:xfrm>
              <a:off x="336" y="2759"/>
              <a:ext cx="601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2" rIns="85725" bIns="4286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28625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85566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284288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712913" defTabSz="801688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1701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6273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0845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541713" defTabSz="8016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>
                <a:lnSpc>
                  <a:spcPct val="90000"/>
                </a:lnSpc>
              </a:pPr>
              <a:r>
                <a:rPr lang="en-US" altLang="cs-CZ" sz="1700" b="1">
                  <a:latin typeface="Arial" panose="020B0604020202020204" pitchFamily="34" charset="0"/>
                </a:rPr>
                <a:t>511KeV</a:t>
              </a:r>
            </a:p>
          </p:txBody>
        </p:sp>
      </p:grp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4500563" y="404813"/>
            <a:ext cx="42402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tx2"/>
              </a:buClr>
              <a:buFontTx/>
              <a:buChar char="•"/>
            </a:pPr>
            <a:r>
              <a:rPr lang="en-US" altLang="cs-CZ"/>
              <a:t> Po</a:t>
            </a:r>
            <a:r>
              <a:rPr lang="cs-CZ" altLang="cs-CZ"/>
              <a:t>z</a:t>
            </a:r>
            <a:r>
              <a:rPr lang="en-US" altLang="cs-CZ"/>
              <a:t>itro</a:t>
            </a:r>
            <a:r>
              <a:rPr lang="cs-CZ" altLang="cs-CZ"/>
              <a:t>nová</a:t>
            </a:r>
            <a:r>
              <a:rPr lang="en-US" altLang="cs-CZ"/>
              <a:t> </a:t>
            </a:r>
            <a:r>
              <a:rPr lang="cs-CZ" altLang="cs-CZ"/>
              <a:t>dráha</a:t>
            </a:r>
            <a:r>
              <a:rPr lang="en-US" altLang="cs-CZ"/>
              <a:t> 1-3 mm </a:t>
            </a:r>
            <a:r>
              <a:rPr lang="cs-CZ" altLang="cs-CZ"/>
              <a:t>před</a:t>
            </a:r>
            <a:endParaRPr lang="en-US" altLang="cs-CZ"/>
          </a:p>
          <a:p>
            <a:pPr>
              <a:buClr>
                <a:schemeClr val="tx2"/>
              </a:buClr>
            </a:pPr>
            <a:r>
              <a:rPr lang="en-US" altLang="cs-CZ"/>
              <a:t>  annihila</a:t>
            </a:r>
            <a:r>
              <a:rPr lang="cs-CZ" altLang="cs-CZ"/>
              <a:t>cí</a:t>
            </a:r>
            <a:r>
              <a:rPr lang="en-US" altLang="cs-CZ"/>
              <a:t> (</a:t>
            </a:r>
            <a:r>
              <a:rPr lang="cs-CZ" altLang="cs-CZ"/>
              <a:t>závisí na energii</a:t>
            </a:r>
            <a:r>
              <a:rPr lang="en-US" altLang="cs-CZ"/>
              <a:t>)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716463" y="1341438"/>
            <a:ext cx="40592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tx2"/>
              </a:buClr>
              <a:buFontTx/>
              <a:buChar char="•"/>
            </a:pPr>
            <a:r>
              <a:rPr lang="en-US" altLang="cs-CZ"/>
              <a:t> </a:t>
            </a:r>
            <a:r>
              <a:rPr lang="cs-CZ" altLang="cs-CZ"/>
              <a:t>Zachování en</a:t>
            </a:r>
            <a:r>
              <a:rPr lang="en-US" altLang="cs-CZ"/>
              <a:t>erg</a:t>
            </a:r>
            <a:r>
              <a:rPr lang="cs-CZ" altLang="cs-CZ"/>
              <a:t>ie</a:t>
            </a:r>
            <a:r>
              <a:rPr lang="en-US" altLang="cs-CZ"/>
              <a:t> a </a:t>
            </a:r>
            <a:r>
              <a:rPr lang="cs-CZ" altLang="cs-CZ"/>
              <a:t>m</a:t>
            </a:r>
            <a:r>
              <a:rPr lang="en-US" altLang="cs-CZ"/>
              <a:t>omentu</a:t>
            </a:r>
          </a:p>
          <a:p>
            <a:pPr lvl="1">
              <a:buClr>
                <a:schemeClr val="tx2"/>
              </a:buClr>
            </a:pPr>
            <a:r>
              <a:rPr lang="en-US" altLang="cs-CZ"/>
              <a:t>- 511 keV </a:t>
            </a:r>
            <a:r>
              <a:rPr lang="cs-CZ" altLang="cs-CZ"/>
              <a:t>fotony </a:t>
            </a:r>
            <a:r>
              <a:rPr lang="en-US" altLang="cs-CZ"/>
              <a:t>a</a:t>
            </a: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3548063" y="2276475"/>
            <a:ext cx="55959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tx2"/>
              </a:buClr>
              <a:buFontTx/>
              <a:buChar char="•"/>
            </a:pPr>
            <a:r>
              <a:rPr lang="en-US" altLang="cs-CZ"/>
              <a:t> </a:t>
            </a:r>
            <a:r>
              <a:rPr lang="en-US" altLang="cs-CZ" sz="2000" b="1">
                <a:solidFill>
                  <a:schemeClr val="tx2"/>
                </a:solidFill>
                <a:latin typeface="Arial" panose="020B0604020202020204" pitchFamily="34" charset="0"/>
              </a:rPr>
              <a:t>Simult</a:t>
            </a:r>
            <a:r>
              <a:rPr lang="cs-CZ" altLang="cs-CZ" sz="2000" b="1">
                <a:solidFill>
                  <a:schemeClr val="tx2"/>
                </a:solidFill>
                <a:latin typeface="Arial" panose="020B0604020202020204" pitchFamily="34" charset="0"/>
              </a:rPr>
              <a:t>ánní </a:t>
            </a:r>
            <a:r>
              <a:rPr lang="en-US" altLang="cs-CZ" sz="2000" b="1">
                <a:solidFill>
                  <a:schemeClr val="tx2"/>
                </a:solidFill>
                <a:latin typeface="Arial" panose="020B0604020202020204" pitchFamily="34" charset="0"/>
              </a:rPr>
              <a:t>dete</a:t>
            </a:r>
            <a:r>
              <a:rPr lang="cs-CZ" altLang="cs-CZ" sz="2000" b="1">
                <a:solidFill>
                  <a:schemeClr val="tx2"/>
                </a:solidFill>
                <a:latin typeface="Arial" panose="020B0604020202020204" pitchFamily="34" charset="0"/>
              </a:rPr>
              <a:t>kce</a:t>
            </a:r>
            <a:r>
              <a:rPr lang="en-US" altLang="cs-CZ" sz="2000" b="1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>
                <a:solidFill>
                  <a:schemeClr val="tx2"/>
                </a:solidFill>
                <a:latin typeface="Arial" panose="020B0604020202020204" pitchFamily="34" charset="0"/>
              </a:rPr>
              <a:t>dvou</a:t>
            </a:r>
            <a:r>
              <a:rPr lang="en-US" altLang="cs-CZ" sz="2000" b="1">
                <a:solidFill>
                  <a:schemeClr val="tx2"/>
                </a:solidFill>
                <a:latin typeface="Arial" panose="020B0604020202020204" pitchFamily="34" charset="0"/>
              </a:rPr>
              <a:t> 511KeV </a:t>
            </a:r>
            <a:r>
              <a:rPr lang="cs-CZ" altLang="cs-CZ" sz="2000" b="1">
                <a:solidFill>
                  <a:schemeClr val="tx2"/>
                </a:solidFill>
                <a:latin typeface="Arial" panose="020B0604020202020204" pitchFamily="34" charset="0"/>
              </a:rPr>
              <a:t>fotonů</a:t>
            </a:r>
            <a:r>
              <a:rPr lang="en-US" altLang="cs-CZ" sz="2000" b="1">
                <a:latin typeface="Arial" panose="020B0604020202020204" pitchFamily="34" charset="0"/>
              </a:rPr>
              <a:t> </a:t>
            </a:r>
            <a:r>
              <a:rPr lang="en-US" altLang="cs-CZ" sz="2000" b="1"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endParaRPr lang="en-US" altLang="cs-CZ" sz="200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lvl="1">
              <a:buClr>
                <a:schemeClr val="tx2"/>
              </a:buClr>
            </a:pPr>
            <a:r>
              <a:rPr lang="en-US" altLang="cs-CZ" sz="2000">
                <a:latin typeface="Arial" panose="020B0604020202020204" pitchFamily="34" charset="0"/>
              </a:rPr>
              <a:t>- </a:t>
            </a:r>
            <a:r>
              <a:rPr lang="cs-CZ" altLang="cs-CZ" sz="2000">
                <a:latin typeface="Arial" panose="020B0604020202020204" pitchFamily="34" charset="0"/>
              </a:rPr>
              <a:t>výsledek je přímka a současný přichod</a:t>
            </a:r>
            <a:endParaRPr lang="en-US" altLang="cs-CZ" sz="2000">
              <a:latin typeface="Arial" panose="020B0604020202020204" pitchFamily="34" charset="0"/>
            </a:endParaRPr>
          </a:p>
        </p:txBody>
      </p:sp>
      <p:pic>
        <p:nvPicPr>
          <p:cNvPr id="30750" name="Picture 30" descr="img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27806" r="5373" b="14333"/>
          <a:stretch>
            <a:fillRect/>
          </a:stretch>
        </p:blipFill>
        <p:spPr bwMode="auto">
          <a:xfrm>
            <a:off x="2700338" y="3606800"/>
            <a:ext cx="6443662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47"/>
    </mc:Choice>
    <mc:Fallback xmlns="">
      <p:transition spd="slow" advTm="107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9876" name="Picture 4" descr="img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350"/>
            <a:ext cx="9131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2"/>
    </mc:Choice>
    <mc:Fallback xmlns="">
      <p:transition spd="slow" advTm="6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1924" name="Picture 4" descr="img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31076"/>
          <a:stretch>
            <a:fillRect/>
          </a:stretch>
        </p:blipFill>
        <p:spPr bwMode="auto">
          <a:xfrm>
            <a:off x="12700" y="0"/>
            <a:ext cx="9131300" cy="417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g00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8975" r="5060" b="32120"/>
          <a:stretch>
            <a:fillRect/>
          </a:stretch>
        </p:blipFill>
        <p:spPr>
          <a:xfrm>
            <a:off x="2051050" y="3581400"/>
            <a:ext cx="7092950" cy="3276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88"/>
    </mc:Choice>
    <mc:Fallback xmlns="">
      <p:transition spd="slow" advTm="72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2948" name="Picture 4" descr="img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350"/>
            <a:ext cx="9131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5"/>
    </mc:Choice>
    <mc:Fallback xmlns="">
      <p:transition spd="slow" advTm="6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3972" name="Picture 4" descr="img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350"/>
            <a:ext cx="9131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8"/>
    </mc:Choice>
    <mc:Fallback xmlns="">
      <p:transition spd="slow" advTm="13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1.4|2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8|2.7|0.9|0.9|1|0.8|0.7|0.8|1.2"/>
</p:tagLst>
</file>

<file path=ppt/theme/theme1.xml><?xml version="1.0" encoding="utf-8"?>
<a:theme xmlns:a="http://schemas.openxmlformats.org/drawingml/2006/main" name="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Designs\Blue Diagonal.pot</Template>
  <TotalTime>952</TotalTime>
  <Words>546</Words>
  <Application>Microsoft Office PowerPoint</Application>
  <PresentationFormat>Předvádění na obrazovce (4:3)</PresentationFormat>
  <Paragraphs>155</Paragraphs>
  <Slides>43</Slides>
  <Notes>2</Notes>
  <HiddenSlides>0</HiddenSlides>
  <MMClips>49</MMClips>
  <ScaleCrop>false</ScaleCrop>
  <HeadingPairs>
    <vt:vector size="8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43</vt:i4>
      </vt:variant>
    </vt:vector>
  </HeadingPairs>
  <TitlesOfParts>
    <vt:vector size="59" baseType="lpstr">
      <vt:lpstr>Arial</vt:lpstr>
      <vt:lpstr>Calibri</vt:lpstr>
      <vt:lpstr>Futura</vt:lpstr>
      <vt:lpstr>Helvetica</vt:lpstr>
      <vt:lpstr>Map Symbols</vt:lpstr>
      <vt:lpstr>Monotype Sorts</vt:lpstr>
      <vt:lpstr>Symbol</vt:lpstr>
      <vt:lpstr>Times New Roman</vt:lpstr>
      <vt:lpstr>Times New Roman CE</vt:lpstr>
      <vt:lpstr>Wingdings</vt:lpstr>
      <vt:lpstr>ZapfDingbats</vt:lpstr>
      <vt:lpstr>Blue Diagonal</vt:lpstr>
      <vt:lpstr>Image</vt:lpstr>
      <vt:lpstr>Photo Editor Photo</vt:lpstr>
      <vt:lpstr>list</vt:lpstr>
      <vt:lpstr>Rastrový obraz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GE Medical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 Medical Systems</dc:creator>
  <cp:lastModifiedBy>Hewlett-Packard Company</cp:lastModifiedBy>
  <cp:revision>42</cp:revision>
  <cp:lastPrinted>1601-01-01T00:00:00Z</cp:lastPrinted>
  <dcterms:created xsi:type="dcterms:W3CDTF">2001-12-10T17:18:12Z</dcterms:created>
  <dcterms:modified xsi:type="dcterms:W3CDTF">2020-11-01T22:07:19Z</dcterms:modified>
</cp:coreProperties>
</file>