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1" r:id="rId2"/>
    <p:sldId id="309" r:id="rId3"/>
    <p:sldId id="329" r:id="rId4"/>
    <p:sldId id="370" r:id="rId5"/>
    <p:sldId id="302" r:id="rId6"/>
    <p:sldId id="300" r:id="rId7"/>
    <p:sldId id="316" r:id="rId8"/>
    <p:sldId id="319" r:id="rId9"/>
    <p:sldId id="318" r:id="rId10"/>
    <p:sldId id="365" r:id="rId11"/>
    <p:sldId id="348" r:id="rId12"/>
    <p:sldId id="363" r:id="rId13"/>
    <p:sldId id="317" r:id="rId14"/>
    <p:sldId id="364" r:id="rId15"/>
    <p:sldId id="352" r:id="rId16"/>
    <p:sldId id="357" r:id="rId17"/>
    <p:sldId id="353" r:id="rId18"/>
    <p:sldId id="354" r:id="rId19"/>
    <p:sldId id="356" r:id="rId20"/>
    <p:sldId id="335" r:id="rId21"/>
    <p:sldId id="372" r:id="rId22"/>
    <p:sldId id="371" r:id="rId23"/>
    <p:sldId id="373" r:id="rId24"/>
    <p:sldId id="374" r:id="rId25"/>
  </p:sldIdLst>
  <p:sldSz cx="10287000" cy="6858000" type="35mm"/>
  <p:notesSz cx="6858000" cy="97742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2D"/>
    <a:srgbClr val="1DFF1D"/>
    <a:srgbClr val="FE4866"/>
    <a:srgbClr val="FE3C5C"/>
    <a:srgbClr val="FE9295"/>
    <a:srgbClr val="FE4A4E"/>
    <a:srgbClr val="FD683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713" autoAdjust="0"/>
  </p:normalViewPr>
  <p:slideViewPr>
    <p:cSldViewPr>
      <p:cViewPr varScale="1">
        <p:scale>
          <a:sx n="49" d="100"/>
          <a:sy n="49" d="100"/>
        </p:scale>
        <p:origin x="60" y="29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2" Type="http://schemas.openxmlformats.org/officeDocument/2006/relationships/slide" Target="slides/slide13.xml"/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9E056E-F862-4548-A5F4-103B315125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>
              <a:defRPr/>
            </a:pPr>
            <a:fld id="{3890DB91-CAF7-42C0-B73A-5C367E8DCC60}" type="slidenum">
              <a:rPr lang="cs-CZ" altLang="cs-CZ" sz="1400" smtClean="0">
                <a:latin typeface="Times New Roman" panose="02020603050405020304" pitchFamily="18" charset="0"/>
              </a:rPr>
              <a:pPr algn="r">
                <a:defRPr/>
              </a:pPr>
              <a:t>‹#›</a:t>
            </a:fld>
            <a:endParaRPr lang="cs-CZ" altLang="cs-CZ" sz="1400" smtClean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 defTabSz="76200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 defTabSz="76200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471CA62-AAFC-4F4D-A133-BAB8550D6C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Click to edit Master notes styles</a:t>
            </a:r>
          </a:p>
          <a:p>
            <a:pPr lvl="1"/>
            <a:r>
              <a:rPr lang="cs-CZ" altLang="cs-CZ" noProof="0" smtClean="0"/>
              <a:t>Second Level</a:t>
            </a:r>
          </a:p>
          <a:p>
            <a:pPr lvl="2"/>
            <a:r>
              <a:rPr lang="cs-CZ" altLang="cs-CZ" noProof="0" smtClean="0"/>
              <a:t>Third Level</a:t>
            </a:r>
          </a:p>
          <a:p>
            <a:pPr lvl="3"/>
            <a:r>
              <a:rPr lang="cs-CZ" altLang="cs-CZ" noProof="0" smtClean="0"/>
              <a:t>Fourth Level</a:t>
            </a:r>
          </a:p>
          <a:p>
            <a:pPr lvl="4"/>
            <a:r>
              <a:rPr lang="cs-CZ" altLang="cs-CZ" noProof="0" smtClean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>
              <a:defRPr/>
            </a:pPr>
            <a:fld id="{90334804-4F5C-4D65-A2C2-E066ECD78E0E}" type="slidenum">
              <a:rPr lang="cs-CZ" altLang="cs-CZ" sz="1400" smtClean="0">
                <a:latin typeface="Times New Roman" panose="02020603050405020304" pitchFamily="18" charset="0"/>
              </a:rPr>
              <a:pPr algn="r">
                <a:defRPr/>
              </a:pPr>
              <a:t>‹#›</a:t>
            </a:fld>
            <a:endParaRPr lang="cs-CZ" altLang="cs-CZ" sz="1400" smtClean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/>
            <a:fld id="{D3682FC2-3672-4BBC-BA62-7CB787C4061F}" type="slidenum">
              <a:rPr lang="cs-CZ" altLang="cs-CZ" sz="1000">
                <a:latin typeface="Times New Roman" panose="02020603050405020304" pitchFamily="18" charset="0"/>
              </a:rPr>
              <a:pPr algn="r"/>
              <a:t>1</a:t>
            </a:fld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7512" cy="3665538"/>
          </a:xfrm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/>
            <a:fld id="{98C7D5C0-F8AD-4BB8-BF7C-3DC21A0F22A7}" type="slidenum">
              <a:rPr lang="cs-CZ" altLang="cs-CZ" sz="1000">
                <a:latin typeface="Times New Roman" panose="02020603050405020304" pitchFamily="18" charset="0"/>
              </a:rPr>
              <a:pPr algn="r"/>
              <a:t>2</a:t>
            </a:fld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7512" cy="3665538"/>
          </a:xfrm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/>
            <a:fld id="{F5E18A31-6146-4F0D-8320-98E14CB1B93E}" type="slidenum">
              <a:rPr lang="cs-CZ" altLang="cs-CZ" sz="1000">
                <a:latin typeface="Times New Roman" panose="02020603050405020304" pitchFamily="18" charset="0"/>
              </a:rPr>
              <a:pPr algn="r"/>
              <a:t>11</a:t>
            </a:fld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733425"/>
            <a:ext cx="5495925" cy="3665538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3438"/>
            <a:ext cx="5029200" cy="4397375"/>
          </a:xfrm>
          <a:noFill/>
        </p:spPr>
        <p:txBody>
          <a:bodyPr/>
          <a:lstStyle/>
          <a:p>
            <a:r>
              <a:rPr lang="en-US" altLang="cs-CZ" smtClean="0"/>
              <a:t>Compare states with seats in auditorium  n=row,  l=seat   ml=???   Ms=male/female</a:t>
            </a:r>
          </a:p>
          <a:p>
            <a:endParaRPr lang="en-US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FAAF0-EDC5-4259-8FCA-C67FC2C5C6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9006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8DF44-790A-495C-9FA9-6485A82CC1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81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92114-02EE-4AC6-8D17-A99B7FD57F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6354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3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2477D-CCFF-47FC-B10A-47CE5C36CA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956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C9DF4-5FDB-4DB4-A917-563BE086C0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038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6BFD2-B1EE-4419-A163-49A7E967ED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965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BADED-1447-4D05-B910-7E1E5FFD49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913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1C32C-E671-49DD-967D-BD0C2D8FA1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889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CBF97-6776-48C2-94B7-F3AC3BCE28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186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6BB68-C936-48EC-A164-579CB8434C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998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F9E3B-5E5C-460F-8899-65C2350275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099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BCEB8-D579-412C-B5D1-81A5E43361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508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182A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l" defTabSz="815975">
              <a:defRPr sz="15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815975">
              <a:defRPr sz="15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974088-92A5-45B5-A5D1-5C162AC7B6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9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3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622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194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766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338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17.wmf"/><Relationship Id="rId2" Type="http://schemas.microsoft.com/office/2007/relationships/media" Target="../media/media12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5.bin"/><Relationship Id="rId3" Type="http://schemas.openxmlformats.org/officeDocument/2006/relationships/audio" Target="../media/media13.m4a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2.wmf"/><Relationship Id="rId17" Type="http://schemas.openxmlformats.org/officeDocument/2006/relationships/image" Target="../media/image3.png"/><Relationship Id="rId2" Type="http://schemas.microsoft.com/office/2007/relationships/media" Target="../media/media13.m4a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21.w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17.wmf"/><Relationship Id="rId2" Type="http://schemas.microsoft.com/office/2007/relationships/media" Target="../media/media14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17.wmf"/><Relationship Id="rId2" Type="http://schemas.microsoft.com/office/2007/relationships/media" Target="../media/media21.m4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23.bin"/><Relationship Id="rId3" Type="http://schemas.openxmlformats.org/officeDocument/2006/relationships/audio" Target="../media/media22.m4a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4.wmf"/><Relationship Id="rId2" Type="http://schemas.microsoft.com/office/2007/relationships/media" Target="../media/media22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36.png"/><Relationship Id="rId15" Type="http://schemas.openxmlformats.org/officeDocument/2006/relationships/image" Target="../media/image3.png"/><Relationship Id="rId10" Type="http://schemas.openxmlformats.org/officeDocument/2006/relationships/image" Target="../media/image33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8.wmf"/><Relationship Id="rId3" Type="http://schemas.openxmlformats.org/officeDocument/2006/relationships/audio" Target="../media/media3.m4a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.pn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jpe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media6.m4a"/><Relationship Id="rId7" Type="http://schemas.openxmlformats.org/officeDocument/2006/relationships/oleObject" Target="../embeddings/oleObject7.bin"/><Relationship Id="rId2" Type="http://schemas.microsoft.com/office/2007/relationships/media" Target="../media/media6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896938"/>
          </a:xfrm>
        </p:spPr>
        <p:txBody>
          <a:bodyPr/>
          <a:lstStyle/>
          <a:p>
            <a:pPr>
              <a:defRPr/>
            </a:pPr>
            <a:r>
              <a:rPr lang="en-US" altLang="cs-CZ" sz="3600" b="1" smtClean="0"/>
              <a:t>Matemati</a:t>
            </a:r>
            <a:r>
              <a:rPr lang="cs-CZ" altLang="cs-CZ" sz="3600" b="1" smtClean="0"/>
              <a:t>ka</a:t>
            </a:r>
            <a:r>
              <a:rPr lang="en-US" altLang="cs-CZ" sz="3600" b="1" smtClean="0"/>
              <a:t>: </a:t>
            </a:r>
            <a:r>
              <a:rPr lang="cs-CZ" altLang="cs-CZ" sz="3600" b="1" smtClean="0"/>
              <a:t>přirozený jazyk fyziků</a:t>
            </a:r>
            <a:endParaRPr lang="en-US" altLang="cs-CZ" sz="3600" b="1" smtClean="0"/>
          </a:p>
        </p:txBody>
      </p:sp>
      <p:sp>
        <p:nvSpPr>
          <p:cNvPr id="4099" name="AutoShape 1027"/>
          <p:cNvSpPr>
            <a:spLocks noChangeArrowheads="1"/>
          </p:cNvSpPr>
          <p:nvPr/>
        </p:nvSpPr>
        <p:spPr bwMode="auto">
          <a:xfrm rot="10800000">
            <a:off x="2571750" y="4876800"/>
            <a:ext cx="5141913" cy="1279525"/>
          </a:xfrm>
          <a:custGeom>
            <a:avLst/>
            <a:gdLst>
              <a:gd name="T0" fmla="*/ 1122433664 w 21600"/>
              <a:gd name="T1" fmla="*/ 37897813 h 21600"/>
              <a:gd name="T2" fmla="*/ 612020242 w 21600"/>
              <a:gd name="T3" fmla="*/ 75795566 h 21600"/>
              <a:gd name="T4" fmla="*/ 101606581 w 21600"/>
              <a:gd name="T5" fmla="*/ 37897813 h 21600"/>
              <a:gd name="T6" fmla="*/ 61202024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93 w 21600"/>
              <a:gd name="T13" fmla="*/ 3593 h 21600"/>
              <a:gd name="T14" fmla="*/ 18007 w 21600"/>
              <a:gd name="T15" fmla="*/ 1800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586" y="21600"/>
                </a:lnTo>
                <a:lnTo>
                  <a:pt x="1801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00" name="AutoShape 1028"/>
          <p:cNvSpPr>
            <a:spLocks noChangeArrowheads="1"/>
          </p:cNvSpPr>
          <p:nvPr/>
        </p:nvSpPr>
        <p:spPr bwMode="auto">
          <a:xfrm rot="10800000">
            <a:off x="3600450" y="3657600"/>
            <a:ext cx="3084513" cy="914400"/>
          </a:xfrm>
          <a:custGeom>
            <a:avLst/>
            <a:gdLst>
              <a:gd name="T0" fmla="*/ 395141109 w 21600"/>
              <a:gd name="T1" fmla="*/ 19354800 h 21600"/>
              <a:gd name="T2" fmla="*/ 220236656 w 21600"/>
              <a:gd name="T3" fmla="*/ 38709600 h 21600"/>
              <a:gd name="T4" fmla="*/ 45332059 w 21600"/>
              <a:gd name="T5" fmla="*/ 19354800 h 21600"/>
              <a:gd name="T6" fmla="*/ 22023665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23 w 21600"/>
              <a:gd name="T13" fmla="*/ 4023 h 21600"/>
              <a:gd name="T14" fmla="*/ 17577 w 21600"/>
              <a:gd name="T15" fmla="*/ 175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445" y="21600"/>
                </a:lnTo>
                <a:lnTo>
                  <a:pt x="1715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cs-CZ"/>
          </a:p>
        </p:txBody>
      </p:sp>
      <p:sp>
        <p:nvSpPr>
          <p:cNvPr id="4101" name="Line 1029"/>
          <p:cNvSpPr>
            <a:spLocks noChangeShapeType="1"/>
          </p:cNvSpPr>
          <p:nvPr/>
        </p:nvSpPr>
        <p:spPr bwMode="auto">
          <a:xfrm>
            <a:off x="3000375" y="5486400"/>
            <a:ext cx="42862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WordArt 1030"/>
          <p:cNvSpPr>
            <a:spLocks noChangeArrowheads="1" noChangeShapeType="1" noTextEdit="1"/>
          </p:cNvSpPr>
          <p:nvPr/>
        </p:nvSpPr>
        <p:spPr bwMode="auto">
          <a:xfrm>
            <a:off x="4495800" y="3886200"/>
            <a:ext cx="1254125" cy="428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800" kern="10"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Fyzika</a:t>
            </a:r>
          </a:p>
        </p:txBody>
      </p:sp>
      <p:sp>
        <p:nvSpPr>
          <p:cNvPr id="4103" name="WordArt 1031"/>
          <p:cNvSpPr>
            <a:spLocks noChangeArrowheads="1" noChangeShapeType="1" noTextEdit="1"/>
          </p:cNvSpPr>
          <p:nvPr/>
        </p:nvSpPr>
        <p:spPr bwMode="auto">
          <a:xfrm>
            <a:off x="4286250" y="5029200"/>
            <a:ext cx="1843088" cy="3714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kern="10">
                <a:gradFill rotWithShape="1">
                  <a:gsLst>
                    <a:gs pos="0">
                      <a:srgbClr val="000076"/>
                    </a:gs>
                    <a:gs pos="50000">
                      <a:srgbClr val="0000FF"/>
                    </a:gs>
                    <a:gs pos="100000">
                      <a:srgbClr val="000076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Matematika</a:t>
            </a:r>
          </a:p>
        </p:txBody>
      </p:sp>
      <p:sp>
        <p:nvSpPr>
          <p:cNvPr id="4104" name="WordArt 1032"/>
          <p:cNvSpPr>
            <a:spLocks noChangeArrowheads="1" noChangeShapeType="1" noTextEdit="1"/>
          </p:cNvSpPr>
          <p:nvPr/>
        </p:nvSpPr>
        <p:spPr bwMode="auto">
          <a:xfrm>
            <a:off x="3771900" y="5638800"/>
            <a:ext cx="2914650" cy="323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gradFill rotWithShape="1">
                  <a:gsLst>
                    <a:gs pos="0">
                      <a:srgbClr val="181847"/>
                    </a:gs>
                    <a:gs pos="50000">
                      <a:srgbClr val="333399"/>
                    </a:gs>
                    <a:gs pos="100000">
                      <a:srgbClr val="181847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Logika, čísla, opratory</a:t>
            </a:r>
          </a:p>
        </p:txBody>
      </p:sp>
      <p:sp>
        <p:nvSpPr>
          <p:cNvPr id="4105" name="Line 1033"/>
          <p:cNvSpPr>
            <a:spLocks noChangeShapeType="1"/>
          </p:cNvSpPr>
          <p:nvPr/>
        </p:nvSpPr>
        <p:spPr bwMode="auto">
          <a:xfrm>
            <a:off x="2057400" y="4724400"/>
            <a:ext cx="6170613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" name="Text Box 1034"/>
          <p:cNvSpPr txBox="1">
            <a:spLocks noChangeArrowheads="1"/>
          </p:cNvSpPr>
          <p:nvPr/>
        </p:nvSpPr>
        <p:spPr bwMode="auto">
          <a:xfrm>
            <a:off x="1930400" y="4038600"/>
            <a:ext cx="1084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>
                <a:latin typeface="Times New Roman" panose="02020603050405020304" pitchFamily="18" charset="0"/>
              </a:rPr>
              <a:t>fyzikální</a:t>
            </a:r>
            <a:endParaRPr lang="en-US" altLang="cs-CZ" sz="200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000">
                <a:latin typeface="Times New Roman" panose="02020603050405020304" pitchFamily="18" charset="0"/>
              </a:rPr>
              <a:t>realita</a:t>
            </a:r>
            <a:endParaRPr lang="en-US" altLang="cs-CZ" sz="2000">
              <a:latin typeface="Times New Roman" panose="02020603050405020304" pitchFamily="18" charset="0"/>
            </a:endParaRPr>
          </a:p>
        </p:txBody>
      </p:sp>
      <p:sp>
        <p:nvSpPr>
          <p:cNvPr id="4107" name="Text Box 1035"/>
          <p:cNvSpPr txBox="1">
            <a:spLocks noChangeArrowheads="1"/>
          </p:cNvSpPr>
          <p:nvPr/>
        </p:nvSpPr>
        <p:spPr bwMode="auto">
          <a:xfrm>
            <a:off x="7175500" y="4038600"/>
            <a:ext cx="1114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>
                <a:latin typeface="Times New Roman" panose="02020603050405020304" pitchFamily="18" charset="0"/>
              </a:rPr>
              <a:t>Náš svět.</a:t>
            </a:r>
            <a:endParaRPr lang="en-US" altLang="cs-CZ" sz="2000">
              <a:latin typeface="Times New Roman" panose="02020603050405020304" pitchFamily="18" charset="0"/>
            </a:endParaRPr>
          </a:p>
        </p:txBody>
      </p:sp>
      <p:sp>
        <p:nvSpPr>
          <p:cNvPr id="4108" name="Oval 1036"/>
          <p:cNvSpPr>
            <a:spLocks noChangeArrowheads="1"/>
          </p:cNvSpPr>
          <p:nvPr/>
        </p:nvSpPr>
        <p:spPr bwMode="auto">
          <a:xfrm>
            <a:off x="4286250" y="1219200"/>
            <a:ext cx="1714500" cy="6096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000000"/>
                </a:solidFill>
                <a:latin typeface="Times New Roman" panose="02020603050405020304" pitchFamily="18" charset="0"/>
              </a:rPr>
              <a:t>Technika</a:t>
            </a:r>
            <a:endParaRPr lang="en-US" altLang="cs-CZ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9" name="Oval 1037"/>
          <p:cNvSpPr>
            <a:spLocks noChangeArrowheads="1"/>
          </p:cNvSpPr>
          <p:nvPr/>
        </p:nvSpPr>
        <p:spPr bwMode="auto">
          <a:xfrm>
            <a:off x="6172200" y="2133600"/>
            <a:ext cx="1714500" cy="609600"/>
          </a:xfrm>
          <a:prstGeom prst="ellipse">
            <a:avLst/>
          </a:prstGeom>
          <a:solidFill>
            <a:srgbClr val="FFCC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en-US" altLang="cs-CZ" sz="2000">
                <a:solidFill>
                  <a:srgbClr val="000000"/>
                </a:solidFill>
                <a:latin typeface="Times New Roman" panose="02020603050405020304" pitchFamily="18" charset="0"/>
              </a:rPr>
              <a:t>Geolog</a:t>
            </a:r>
            <a:r>
              <a:rPr lang="cs-CZ" altLang="cs-CZ" sz="2000">
                <a:solidFill>
                  <a:srgbClr val="000000"/>
                </a:solidFill>
                <a:latin typeface="Times New Roman" panose="02020603050405020304" pitchFamily="18" charset="0"/>
              </a:rPr>
              <a:t>ie</a:t>
            </a:r>
            <a:endParaRPr lang="en-US" altLang="cs-CZ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0" name="Oval 1038"/>
          <p:cNvSpPr>
            <a:spLocks noChangeArrowheads="1"/>
          </p:cNvSpPr>
          <p:nvPr/>
        </p:nvSpPr>
        <p:spPr bwMode="auto">
          <a:xfrm>
            <a:off x="6172200" y="2971800"/>
            <a:ext cx="1714500" cy="609600"/>
          </a:xfrm>
          <a:prstGeom prst="ellipse">
            <a:avLst/>
          </a:prstGeom>
          <a:solidFill>
            <a:srgbClr val="FFCC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en-US" altLang="cs-CZ" sz="2000">
                <a:solidFill>
                  <a:srgbClr val="000000"/>
                </a:solidFill>
                <a:latin typeface="Times New Roman" panose="02020603050405020304" pitchFamily="18" charset="0"/>
              </a:rPr>
              <a:t>Astronom</a:t>
            </a:r>
            <a:r>
              <a:rPr lang="cs-CZ" altLang="cs-CZ" sz="2000">
                <a:solidFill>
                  <a:srgbClr val="000000"/>
                </a:solidFill>
                <a:latin typeface="Times New Roman" panose="02020603050405020304" pitchFamily="18" charset="0"/>
              </a:rPr>
              <a:t>ie</a:t>
            </a:r>
            <a:endParaRPr lang="en-US" altLang="cs-CZ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1" name="Oval 1039"/>
          <p:cNvSpPr>
            <a:spLocks noChangeArrowheads="1"/>
          </p:cNvSpPr>
          <p:nvPr/>
        </p:nvSpPr>
        <p:spPr bwMode="auto">
          <a:xfrm>
            <a:off x="2400300" y="2133600"/>
            <a:ext cx="1714500" cy="609600"/>
          </a:xfrm>
          <a:prstGeom prst="ellipse">
            <a:avLst/>
          </a:prstGeom>
          <a:solidFill>
            <a:srgbClr val="FFCC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en-US" altLang="cs-CZ" sz="2000">
                <a:solidFill>
                  <a:srgbClr val="000000"/>
                </a:solidFill>
                <a:latin typeface="Times New Roman" panose="02020603050405020304" pitchFamily="18" charset="0"/>
              </a:rPr>
              <a:t>Biolog</a:t>
            </a:r>
            <a:r>
              <a:rPr lang="cs-CZ" altLang="cs-CZ" sz="2000">
                <a:solidFill>
                  <a:srgbClr val="000000"/>
                </a:solidFill>
                <a:latin typeface="Times New Roman" panose="02020603050405020304" pitchFamily="18" charset="0"/>
              </a:rPr>
              <a:t>ie</a:t>
            </a:r>
            <a:endParaRPr lang="en-US" altLang="cs-CZ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2" name="AutoShape 1041"/>
          <p:cNvSpPr>
            <a:spLocks noChangeArrowheads="1"/>
          </p:cNvSpPr>
          <p:nvPr/>
        </p:nvSpPr>
        <p:spPr bwMode="auto">
          <a:xfrm>
            <a:off x="4286250" y="2362200"/>
            <a:ext cx="1747838" cy="1295400"/>
          </a:xfrm>
          <a:prstGeom prst="triangle">
            <a:avLst>
              <a:gd name="adj" fmla="val 50051"/>
            </a:avLst>
          </a:prstGeom>
          <a:noFill/>
          <a:ln w="25400">
            <a:solidFill>
              <a:srgbClr val="FFCC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4113" name="Text Box 1042"/>
          <p:cNvSpPr txBox="1">
            <a:spLocks noChangeArrowheads="1"/>
          </p:cNvSpPr>
          <p:nvPr/>
        </p:nvSpPr>
        <p:spPr bwMode="auto">
          <a:xfrm>
            <a:off x="1792288" y="4648200"/>
            <a:ext cx="1212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/>
            <a:r>
              <a:rPr lang="en-US" altLang="cs-CZ" sz="2000">
                <a:latin typeface="Times New Roman" panose="02020603050405020304" pitchFamily="18" charset="0"/>
              </a:rPr>
              <a:t>Abstra</a:t>
            </a:r>
            <a:r>
              <a:rPr lang="cs-CZ" altLang="cs-CZ" sz="2000">
                <a:latin typeface="Times New Roman" panose="02020603050405020304" pitchFamily="18" charset="0"/>
              </a:rPr>
              <a:t>kce</a:t>
            </a:r>
            <a:endParaRPr lang="en-US" altLang="cs-CZ" sz="2000">
              <a:latin typeface="Times New Roman" panose="02020603050405020304" pitchFamily="18" charset="0"/>
            </a:endParaRPr>
          </a:p>
        </p:txBody>
      </p:sp>
      <p:sp>
        <p:nvSpPr>
          <p:cNvPr id="4114" name="Oval 1043"/>
          <p:cNvSpPr>
            <a:spLocks noChangeArrowheads="1"/>
          </p:cNvSpPr>
          <p:nvPr/>
        </p:nvSpPr>
        <p:spPr bwMode="auto">
          <a:xfrm>
            <a:off x="4972050" y="3124200"/>
            <a:ext cx="342900" cy="3048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4115" name="Line 1044"/>
          <p:cNvSpPr>
            <a:spLocks noChangeShapeType="1"/>
          </p:cNvSpPr>
          <p:nvPr/>
        </p:nvSpPr>
        <p:spPr bwMode="auto">
          <a:xfrm flipV="1">
            <a:off x="5143500" y="2514600"/>
            <a:ext cx="1028700" cy="7620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6" name="Line 1045"/>
          <p:cNvSpPr>
            <a:spLocks noChangeShapeType="1"/>
          </p:cNvSpPr>
          <p:nvPr/>
        </p:nvSpPr>
        <p:spPr bwMode="auto">
          <a:xfrm>
            <a:off x="5143500" y="3276600"/>
            <a:ext cx="1028700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7" name="Line 1046"/>
          <p:cNvSpPr>
            <a:spLocks noChangeShapeType="1"/>
          </p:cNvSpPr>
          <p:nvPr/>
        </p:nvSpPr>
        <p:spPr bwMode="auto">
          <a:xfrm flipH="1">
            <a:off x="4114800" y="3276600"/>
            <a:ext cx="1028700" cy="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" name="Line 1047"/>
          <p:cNvSpPr>
            <a:spLocks noChangeShapeType="1"/>
          </p:cNvSpPr>
          <p:nvPr/>
        </p:nvSpPr>
        <p:spPr bwMode="auto">
          <a:xfrm flipH="1" flipV="1">
            <a:off x="4029075" y="2514600"/>
            <a:ext cx="1114425" cy="762000"/>
          </a:xfrm>
          <a:prstGeom prst="lin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9" name="Line 1048"/>
          <p:cNvSpPr>
            <a:spLocks noChangeShapeType="1"/>
          </p:cNvSpPr>
          <p:nvPr/>
        </p:nvSpPr>
        <p:spPr bwMode="auto">
          <a:xfrm>
            <a:off x="5143500" y="3276600"/>
            <a:ext cx="0" cy="381000"/>
          </a:xfrm>
          <a:prstGeom prst="lin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0" name="AutoShape 1049"/>
          <p:cNvSpPr>
            <a:spLocks noChangeArrowheads="1"/>
          </p:cNvSpPr>
          <p:nvPr/>
        </p:nvSpPr>
        <p:spPr bwMode="auto">
          <a:xfrm>
            <a:off x="4972050" y="1828800"/>
            <a:ext cx="339725" cy="503238"/>
          </a:xfrm>
          <a:prstGeom prst="downArrow">
            <a:avLst>
              <a:gd name="adj1" fmla="val 50000"/>
              <a:gd name="adj2" fmla="val 37033"/>
            </a:avLst>
          </a:prstGeom>
          <a:noFill/>
          <a:ln w="25400">
            <a:solidFill>
              <a:srgbClr val="C0C0C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pic>
        <p:nvPicPr>
          <p:cNvPr id="4121" name="Picture 1050" descr="New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41438"/>
            <a:ext cx="1768475" cy="1905000"/>
          </a:xfrm>
          <a:prstGeom prst="rect">
            <a:avLst/>
          </a:prstGeom>
          <a:noFill/>
          <a:ln w="9525">
            <a:solidFill>
              <a:srgbClr val="F8F8F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1051" descr="einste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1196975"/>
            <a:ext cx="16541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81"/>
    </mc:Choice>
    <mc:Fallback xmlns="">
      <p:transition spd="slow" advTm="5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8423275" cy="1219200"/>
          </a:xfrm>
        </p:spPr>
        <p:txBody>
          <a:bodyPr/>
          <a:lstStyle/>
          <a:p>
            <a:pPr>
              <a:defRPr/>
            </a:pPr>
            <a:r>
              <a:rPr lang="cs-CZ" altLang="cs-CZ" sz="2800" smtClean="0"/>
              <a:t>Nyní pozor až stačíte sledovat</a:t>
            </a:r>
            <a:br>
              <a:rPr lang="cs-CZ" altLang="cs-CZ" sz="2800" smtClean="0"/>
            </a:br>
            <a:r>
              <a:rPr lang="cs-CZ" altLang="cs-CZ" sz="3600" b="1" i="1" smtClean="0">
                <a:solidFill>
                  <a:schemeClr val="hlink"/>
                </a:solidFill>
              </a:rPr>
              <a:t>Přecházíme </a:t>
            </a:r>
            <a:r>
              <a:rPr lang="cs-CZ" altLang="cs-CZ" sz="2800" smtClean="0"/>
              <a:t>na </a:t>
            </a:r>
            <a:r>
              <a:rPr lang="cs-CZ" altLang="cs-CZ" sz="3200" b="1" u="sng" smtClean="0"/>
              <a:t>elektrony</a:t>
            </a:r>
            <a:r>
              <a:rPr lang="cs-CZ" altLang="cs-CZ" sz="2800" smtClean="0"/>
              <a:t> na ty částice okolo jádra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2325" y="1412875"/>
            <a:ext cx="7772400" cy="4114800"/>
          </a:xfrm>
        </p:spPr>
        <p:txBody>
          <a:bodyPr/>
          <a:lstStyle/>
          <a:p>
            <a:pPr>
              <a:buFont typeface="Monotype Sorts" charset="0"/>
              <a:buNone/>
              <a:defRPr/>
            </a:pPr>
            <a:r>
              <a:rPr lang="cs-CZ" altLang="cs-CZ" sz="2400" b="1" smtClean="0">
                <a:solidFill>
                  <a:schemeClr val="tx2"/>
                </a:solidFill>
              </a:rPr>
              <a:t>Proton a neutron</a:t>
            </a:r>
            <a:r>
              <a:rPr lang="cs-CZ" altLang="cs-CZ" sz="2400" smtClean="0">
                <a:solidFill>
                  <a:schemeClr val="tx2"/>
                </a:solidFill>
              </a:rPr>
              <a:t> těžký oba jsou stejně velké, ale celkově jsou v malém prostoru jádra tam je veškerá hmota</a:t>
            </a:r>
          </a:p>
          <a:p>
            <a:pPr>
              <a:buFont typeface="Monotype Sorts" charset="0"/>
              <a:buNone/>
              <a:defRPr/>
            </a:pPr>
            <a:r>
              <a:rPr lang="cs-CZ" altLang="cs-CZ" sz="2400" b="1" smtClean="0">
                <a:solidFill>
                  <a:schemeClr val="tx2"/>
                </a:solidFill>
              </a:rPr>
              <a:t>Elektron</a:t>
            </a:r>
            <a:r>
              <a:rPr lang="cs-CZ" altLang="cs-CZ" sz="2400" smtClean="0">
                <a:solidFill>
                  <a:schemeClr val="tx2"/>
                </a:solidFill>
              </a:rPr>
              <a:t> lítá sám okolo a je téměř ve vzduchoprázdnu…… nic neváží</a:t>
            </a:r>
          </a:p>
          <a:p>
            <a:pPr>
              <a:buFont typeface="Monotype Sorts" charset="0"/>
              <a:buNone/>
              <a:defRPr/>
            </a:pPr>
            <a:r>
              <a:rPr lang="cs-CZ" altLang="cs-CZ" sz="2400" smtClean="0">
                <a:solidFill>
                  <a:schemeClr val="tx2"/>
                </a:solidFill>
              </a:rPr>
              <a:t>Poslední valenční sféra je odpovědná a to, že molekuly drží u sebe jde o nic do je pak pevné jako diamant …</a:t>
            </a:r>
          </a:p>
          <a:p>
            <a:pPr>
              <a:buFont typeface="Monotype Sorts" charset="0"/>
              <a:buNone/>
              <a:defRPr/>
            </a:pPr>
            <a:r>
              <a:rPr lang="cs-CZ" altLang="cs-CZ" sz="2400" smtClean="0">
                <a:solidFill>
                  <a:schemeClr val="tx2"/>
                </a:solidFill>
              </a:rPr>
              <a:t>Poslední valenční sféra = </a:t>
            </a:r>
            <a:r>
              <a:rPr lang="cs-CZ" altLang="cs-CZ" sz="2400" b="1" smtClean="0">
                <a:solidFill>
                  <a:schemeClr val="tx2"/>
                </a:solidFill>
              </a:rPr>
              <a:t>chemie</a:t>
            </a:r>
            <a:r>
              <a:rPr lang="cs-CZ" altLang="cs-CZ" sz="2400" smtClean="0">
                <a:solidFill>
                  <a:schemeClr val="tx2"/>
                </a:solidFill>
              </a:rPr>
              <a:t> </a:t>
            </a:r>
          </a:p>
          <a:p>
            <a:pPr>
              <a:buFont typeface="Monotype Sorts" charset="0"/>
              <a:buNone/>
              <a:defRPr/>
            </a:pPr>
            <a:r>
              <a:rPr lang="cs-CZ" altLang="cs-CZ" sz="2400" b="1" smtClean="0">
                <a:solidFill>
                  <a:schemeClr val="tx2"/>
                </a:solidFill>
              </a:rPr>
              <a:t>chemie</a:t>
            </a:r>
            <a:r>
              <a:rPr lang="cs-CZ" altLang="cs-CZ" sz="2400" smtClean="0">
                <a:solidFill>
                  <a:schemeClr val="tx2"/>
                </a:solidFill>
              </a:rPr>
              <a:t> spojení molekul biologie…..</a:t>
            </a:r>
          </a:p>
          <a:p>
            <a:pPr>
              <a:buFont typeface="Monotype Sorts" charset="0"/>
              <a:buNone/>
              <a:defRPr/>
            </a:pPr>
            <a:endParaRPr lang="cs-CZ" altLang="cs-CZ" sz="2400" smtClean="0">
              <a:solidFill>
                <a:schemeClr val="tx2"/>
              </a:solidFill>
            </a:endParaRPr>
          </a:p>
        </p:txBody>
      </p:sp>
      <p:pic>
        <p:nvPicPr>
          <p:cNvPr id="15364" name="Picture 4" descr="ATOM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4292600"/>
            <a:ext cx="27051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3"/>
    </mc:Choice>
    <mc:Fallback xmlns="">
      <p:transition spd="slow" advTm="2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26988"/>
            <a:ext cx="8743950" cy="1143000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Kvantová mechanika</a:t>
            </a:r>
            <a:endParaRPr lang="en-US" altLang="cs-CZ" smtClean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338" y="1133475"/>
            <a:ext cx="9045575" cy="4926013"/>
          </a:xfrm>
        </p:spPr>
        <p:txBody>
          <a:bodyPr/>
          <a:lstStyle/>
          <a:p>
            <a:pPr marL="342900" indent="-342900" defTabSz="914400">
              <a:lnSpc>
                <a:spcPct val="90000"/>
              </a:lnSpc>
              <a:defRPr/>
            </a:pPr>
            <a:r>
              <a:rPr lang="en-US" altLang="cs-CZ" smtClean="0"/>
              <a:t>P</a:t>
            </a:r>
            <a:r>
              <a:rPr lang="cs-CZ" altLang="cs-CZ" smtClean="0"/>
              <a:t>ředpovídá </a:t>
            </a:r>
            <a:r>
              <a:rPr lang="en-US" altLang="cs-CZ" smtClean="0"/>
              <a:t>energ</a:t>
            </a:r>
            <a:r>
              <a:rPr lang="cs-CZ" altLang="cs-CZ" smtClean="0"/>
              <a:t>ie </a:t>
            </a:r>
            <a:r>
              <a:rPr lang="en-US" altLang="cs-CZ" smtClean="0"/>
              <a:t>sta</a:t>
            </a:r>
            <a:r>
              <a:rPr lang="cs-CZ" altLang="cs-CZ" smtClean="0"/>
              <a:t>vů v souhlase s </a:t>
            </a:r>
            <a:r>
              <a:rPr lang="en-US" altLang="cs-CZ" smtClean="0"/>
              <a:t>Bohr</a:t>
            </a:r>
            <a:r>
              <a:rPr lang="cs-CZ" altLang="cs-CZ" smtClean="0"/>
              <a:t>em</a:t>
            </a:r>
            <a:endParaRPr lang="en-US" altLang="cs-CZ" smtClean="0"/>
          </a:p>
          <a:p>
            <a:pPr marL="342900" indent="-342900" defTabSz="914400">
              <a:lnSpc>
                <a:spcPct val="90000"/>
              </a:lnSpc>
              <a:defRPr/>
            </a:pPr>
            <a:r>
              <a:rPr lang="cs-CZ" altLang="cs-CZ" smtClean="0"/>
              <a:t>Neurčuje pozici elek</a:t>
            </a:r>
            <a:r>
              <a:rPr lang="en-US" altLang="cs-CZ" smtClean="0"/>
              <a:t>tron</a:t>
            </a:r>
            <a:r>
              <a:rPr lang="cs-CZ" altLang="cs-CZ" smtClean="0"/>
              <a:t>u</a:t>
            </a:r>
            <a:r>
              <a:rPr lang="en-US" altLang="cs-CZ" smtClean="0"/>
              <a:t>, </a:t>
            </a:r>
            <a:r>
              <a:rPr lang="cs-CZ" altLang="cs-CZ" smtClean="0"/>
              <a:t>pouze funkci pravděpodobnosti</a:t>
            </a:r>
            <a:r>
              <a:rPr lang="en-US" altLang="cs-CZ" smtClean="0"/>
              <a:t>.			</a:t>
            </a:r>
          </a:p>
          <a:p>
            <a:pPr marL="342900" indent="-342900" defTabSz="914400">
              <a:lnSpc>
                <a:spcPct val="90000"/>
              </a:lnSpc>
              <a:defRPr/>
            </a:pPr>
            <a:r>
              <a:rPr lang="en-US" altLang="cs-CZ" smtClean="0"/>
              <a:t>Orbital</a:t>
            </a:r>
            <a:r>
              <a:rPr lang="cs-CZ" altLang="cs-CZ" smtClean="0"/>
              <a:t>y mohou mít </a:t>
            </a:r>
            <a:r>
              <a:rPr lang="en-US" altLang="cs-CZ" smtClean="0"/>
              <a:t>0 </a:t>
            </a:r>
            <a:r>
              <a:rPr lang="cs-CZ" altLang="cs-CZ" smtClean="0"/>
              <a:t>úhlový m</a:t>
            </a:r>
            <a:r>
              <a:rPr lang="en-US" altLang="cs-CZ" smtClean="0"/>
              <a:t>oment!</a:t>
            </a:r>
          </a:p>
          <a:p>
            <a:pPr marL="342900" indent="-342900" defTabSz="914400">
              <a:lnSpc>
                <a:spcPct val="90000"/>
              </a:lnSpc>
              <a:defRPr/>
            </a:pPr>
            <a:r>
              <a:rPr lang="cs-CZ" altLang="cs-CZ" smtClean="0"/>
              <a:t>Každý </a:t>
            </a:r>
            <a:r>
              <a:rPr lang="en-US" altLang="cs-CZ" smtClean="0"/>
              <a:t>ele</a:t>
            </a:r>
            <a:r>
              <a:rPr lang="cs-CZ" altLang="cs-CZ" smtClean="0"/>
              <a:t>k</a:t>
            </a:r>
            <a:r>
              <a:rPr lang="en-US" altLang="cs-CZ" smtClean="0"/>
              <a:t>tron</a:t>
            </a:r>
            <a:r>
              <a:rPr lang="cs-CZ" altLang="cs-CZ" smtClean="0"/>
              <a:t>ový stav je popsán</a:t>
            </a:r>
            <a:r>
              <a:rPr lang="en-US" altLang="cs-CZ" smtClean="0"/>
              <a:t> 4 </a:t>
            </a:r>
            <a:r>
              <a:rPr lang="cs-CZ" altLang="cs-CZ" smtClean="0"/>
              <a:t>čísly</a:t>
            </a:r>
            <a:r>
              <a:rPr lang="en-US" altLang="cs-CZ" smtClean="0"/>
              <a:t>:</a:t>
            </a:r>
            <a:endParaRPr lang="en-US" altLang="cs-CZ" smtClean="0">
              <a:solidFill>
                <a:schemeClr val="accent2"/>
              </a:solidFill>
            </a:endParaRPr>
          </a:p>
          <a:p>
            <a:pPr marL="742950" lvl="1" indent="-285750" defTabSz="914400">
              <a:lnSpc>
                <a:spcPct val="90000"/>
              </a:lnSpc>
              <a:buFontTx/>
              <a:buNone/>
              <a:defRPr/>
            </a:pPr>
            <a:r>
              <a:rPr lang="en-US" altLang="cs-CZ" smtClean="0">
                <a:solidFill>
                  <a:schemeClr val="tx2"/>
                </a:solidFill>
              </a:rPr>
              <a:t>n = </a:t>
            </a:r>
            <a:r>
              <a:rPr lang="cs-CZ" altLang="cs-CZ" smtClean="0">
                <a:solidFill>
                  <a:schemeClr val="tx2"/>
                </a:solidFill>
              </a:rPr>
              <a:t>základní kv</a:t>
            </a:r>
            <a:r>
              <a:rPr lang="en-US" altLang="cs-CZ" smtClean="0">
                <a:solidFill>
                  <a:schemeClr val="tx2"/>
                </a:solidFill>
              </a:rPr>
              <a:t>ant</a:t>
            </a:r>
            <a:r>
              <a:rPr lang="cs-CZ" altLang="cs-CZ" smtClean="0">
                <a:solidFill>
                  <a:schemeClr val="tx2"/>
                </a:solidFill>
              </a:rPr>
              <a:t>ové</a:t>
            </a:r>
            <a:r>
              <a:rPr lang="en-US" altLang="cs-CZ" smtClean="0">
                <a:solidFill>
                  <a:schemeClr val="tx2"/>
                </a:solidFill>
              </a:rPr>
              <a:t> </a:t>
            </a:r>
            <a:r>
              <a:rPr lang="cs-CZ" altLang="cs-CZ" smtClean="0">
                <a:solidFill>
                  <a:schemeClr val="tx2"/>
                </a:solidFill>
              </a:rPr>
              <a:t>číslo</a:t>
            </a:r>
            <a:r>
              <a:rPr lang="en-US" altLang="cs-CZ" smtClean="0">
                <a:solidFill>
                  <a:schemeClr val="tx2"/>
                </a:solidFill>
              </a:rPr>
              <a:t> (1, 2, 3, …)</a:t>
            </a:r>
          </a:p>
          <a:p>
            <a:pPr marL="742950" lvl="1" indent="-285750" defTabSz="914400">
              <a:lnSpc>
                <a:spcPct val="90000"/>
              </a:lnSpc>
              <a:buFontTx/>
              <a:buNone/>
              <a:defRPr/>
            </a:pPr>
            <a:r>
              <a:rPr lang="en-US" altLang="cs-CZ" smtClean="0">
                <a:solidFill>
                  <a:schemeClr val="tx2"/>
                </a:solidFill>
                <a:latin typeface="French Script MT" pitchFamily="66" charset="0"/>
              </a:rPr>
              <a:t>l</a:t>
            </a:r>
            <a:r>
              <a:rPr lang="en-US" altLang="cs-CZ" smtClean="0">
                <a:solidFill>
                  <a:schemeClr val="tx2"/>
                </a:solidFill>
              </a:rPr>
              <a:t> = </a:t>
            </a:r>
            <a:r>
              <a:rPr lang="cs-CZ" altLang="cs-CZ" smtClean="0">
                <a:solidFill>
                  <a:schemeClr val="tx2"/>
                </a:solidFill>
              </a:rPr>
              <a:t>vedlejší (úhlové) </a:t>
            </a:r>
            <a:r>
              <a:rPr lang="en-US" altLang="cs-CZ" smtClean="0">
                <a:solidFill>
                  <a:schemeClr val="tx2"/>
                </a:solidFill>
              </a:rPr>
              <a:t>(0, 1, 2, … n-1)</a:t>
            </a:r>
          </a:p>
          <a:p>
            <a:pPr marL="742950" lvl="1" indent="-285750" defTabSz="914400">
              <a:lnSpc>
                <a:spcPct val="90000"/>
              </a:lnSpc>
              <a:buFontTx/>
              <a:buNone/>
              <a:defRPr/>
            </a:pPr>
            <a:r>
              <a:rPr lang="en-US" altLang="cs-CZ" smtClean="0">
                <a:solidFill>
                  <a:schemeClr val="tx2"/>
                </a:solidFill>
              </a:rPr>
              <a:t>m</a:t>
            </a:r>
            <a:r>
              <a:rPr lang="en-US" altLang="cs-CZ" baseline="-25000" smtClean="0">
                <a:solidFill>
                  <a:schemeClr val="tx2"/>
                </a:solidFill>
                <a:latin typeface="French Script MT" pitchFamily="66" charset="0"/>
              </a:rPr>
              <a:t>l</a:t>
            </a:r>
            <a:r>
              <a:rPr lang="en-US" altLang="cs-CZ" smtClean="0">
                <a:solidFill>
                  <a:schemeClr val="tx2"/>
                </a:solidFill>
              </a:rPr>
              <a:t> = </a:t>
            </a:r>
            <a:r>
              <a:rPr lang="cs-CZ" altLang="cs-CZ" smtClean="0">
                <a:solidFill>
                  <a:schemeClr val="tx2"/>
                </a:solidFill>
              </a:rPr>
              <a:t>magnetické </a:t>
            </a:r>
            <a:r>
              <a:rPr lang="en-US" altLang="cs-CZ" smtClean="0">
                <a:solidFill>
                  <a:schemeClr val="tx2"/>
                </a:solidFill>
              </a:rPr>
              <a:t>(-</a:t>
            </a:r>
            <a:r>
              <a:rPr lang="en-US" altLang="cs-CZ" smtClean="0">
                <a:solidFill>
                  <a:schemeClr val="tx2"/>
                </a:solidFill>
                <a:latin typeface="French Script MT" pitchFamily="66" charset="0"/>
              </a:rPr>
              <a:t>l</a:t>
            </a:r>
            <a:r>
              <a:rPr lang="en-US" altLang="cs-CZ" smtClean="0">
                <a:solidFill>
                  <a:schemeClr val="tx2"/>
                </a:solidFill>
              </a:rPr>
              <a:t> &lt; m</a:t>
            </a:r>
            <a:r>
              <a:rPr lang="en-US" altLang="cs-CZ" baseline="-25000" smtClean="0">
                <a:solidFill>
                  <a:schemeClr val="tx2"/>
                </a:solidFill>
                <a:latin typeface="French Script MT" pitchFamily="66" charset="0"/>
              </a:rPr>
              <a:t>l</a:t>
            </a:r>
            <a:r>
              <a:rPr lang="en-US" altLang="cs-CZ" smtClean="0">
                <a:solidFill>
                  <a:schemeClr val="tx2"/>
                </a:solidFill>
              </a:rPr>
              <a:t> &lt; </a:t>
            </a:r>
            <a:r>
              <a:rPr lang="en-US" altLang="cs-CZ" smtClean="0">
                <a:solidFill>
                  <a:schemeClr val="tx2"/>
                </a:solidFill>
                <a:latin typeface="French Script MT" pitchFamily="66" charset="0"/>
              </a:rPr>
              <a:t>l</a:t>
            </a:r>
            <a:r>
              <a:rPr lang="en-US" altLang="cs-CZ" smtClean="0">
                <a:solidFill>
                  <a:schemeClr val="tx2"/>
                </a:solidFill>
              </a:rPr>
              <a:t>)</a:t>
            </a:r>
          </a:p>
          <a:p>
            <a:pPr marL="742950" lvl="1" indent="-285750" defTabSz="914400">
              <a:lnSpc>
                <a:spcPct val="90000"/>
              </a:lnSpc>
              <a:buFontTx/>
              <a:buNone/>
              <a:defRPr/>
            </a:pPr>
            <a:r>
              <a:rPr lang="en-US" altLang="cs-CZ" smtClean="0">
                <a:solidFill>
                  <a:schemeClr val="tx2"/>
                </a:solidFill>
              </a:rPr>
              <a:t>m</a:t>
            </a:r>
            <a:r>
              <a:rPr lang="en-US" altLang="cs-CZ" baseline="-25000" smtClean="0">
                <a:solidFill>
                  <a:schemeClr val="tx2"/>
                </a:solidFill>
              </a:rPr>
              <a:t>s</a:t>
            </a:r>
            <a:r>
              <a:rPr lang="en-US" altLang="cs-CZ" smtClean="0">
                <a:solidFill>
                  <a:schemeClr val="tx2"/>
                </a:solidFill>
              </a:rPr>
              <a:t> = spin (-½ , +½)</a:t>
            </a:r>
            <a:endParaRPr lang="en-US" altLang="cs-CZ" smtClean="0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7508875" y="3816350"/>
            <a:ext cx="2452688" cy="3155950"/>
            <a:chOff x="4204" y="2404"/>
            <a:chExt cx="1374" cy="1988"/>
          </a:xfrm>
        </p:grpSpPr>
        <p:sp>
          <p:nvSpPr>
            <p:cNvPr id="16389" name="AutoShape 5"/>
            <p:cNvSpPr>
              <a:spLocks/>
            </p:cNvSpPr>
            <p:nvPr/>
          </p:nvSpPr>
          <p:spPr bwMode="auto">
            <a:xfrm rot="-8640571">
              <a:off x="4204" y="2404"/>
              <a:ext cx="331" cy="1988"/>
            </a:xfrm>
            <a:prstGeom prst="leftBrace">
              <a:avLst>
                <a:gd name="adj1" fmla="val 50050"/>
                <a:gd name="adj2" fmla="val 50000"/>
              </a:avLst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4292" y="3483"/>
              <a:ext cx="128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cs-CZ" sz="2000" b="1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Coming Soon!	</a:t>
              </a:r>
              <a:endParaRPr lang="en-US" altLang="cs-CZ" b="1">
                <a:solidFill>
                  <a:schemeClr val="accent2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47"/>
    </mc:Choice>
    <mc:Fallback xmlns="">
      <p:transition spd="slow" advTm="156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51563" y="1341438"/>
            <a:ext cx="4135437" cy="1752600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Elektromagnetická vlna</a:t>
            </a:r>
          </a:p>
        </p:txBody>
      </p:sp>
      <p:pic>
        <p:nvPicPr>
          <p:cNvPr id="18435" name="Picture 3" descr="Image3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597535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0" y="4797425"/>
            <a:ext cx="35591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defTabSz="979488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defRPr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88950" defTabSz="979488">
              <a:spcBef>
                <a:spcPct val="20000"/>
              </a:spcBef>
              <a:buClr>
                <a:schemeClr val="tx1"/>
              </a:buClr>
              <a:buSzPct val="100000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marL="979488" defTabSz="979488">
              <a:spcBef>
                <a:spcPct val="20000"/>
              </a:spcBef>
              <a:buClr>
                <a:schemeClr val="tx1"/>
              </a:buClr>
              <a:buSzPct val="100000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468438" defTabSz="979488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1960563" defTabSz="979488">
              <a:spcBef>
                <a:spcPct val="20000"/>
              </a:spcBef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4177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28749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3321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37893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cs-CZ" altLang="cs-CZ" smtClean="0"/>
              <a:t>Elektromagnetické spektrum</a:t>
            </a:r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3414713" y="4002088"/>
          <a:ext cx="6872287" cy="285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Obrázek" r:id="rId6" imgW="4222645" imgH="2123474" progId="Word.Picture.8">
                  <p:embed/>
                </p:oleObj>
              </mc:Choice>
              <mc:Fallback>
                <p:oleObj name="Obrázek" r:id="rId6" imgW="4222645" imgH="2123474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16" t="9412" r="5978" b="16675"/>
                      <a:stretch>
                        <a:fillRect/>
                      </a:stretch>
                    </p:blipFill>
                    <p:spPr bwMode="auto">
                      <a:xfrm>
                        <a:off x="3414713" y="4002088"/>
                        <a:ext cx="6872287" cy="285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50" name="Rectangle 6"/>
          <p:cNvSpPr>
            <a:spLocks noChangeArrowheads="1"/>
          </p:cNvSpPr>
          <p:nvPr/>
        </p:nvSpPr>
        <p:spPr bwMode="auto">
          <a:xfrm>
            <a:off x="319088" y="0"/>
            <a:ext cx="874395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cs-CZ" altLang="cs-CZ" smtClean="0"/>
              <a:t>Fotony – elektromagnetické vlny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8"/>
    </mc:Choice>
    <mc:Fallback xmlns="">
      <p:transition spd="slow" advTm="1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15"/>
          <p:cNvGraphicFramePr>
            <a:graphicFrameLocks noGrp="1" noChangeAspect="1"/>
          </p:cNvGraphicFramePr>
          <p:nvPr>
            <p:ph sz="half" idx="2"/>
          </p:nvPr>
        </p:nvGraphicFramePr>
        <p:xfrm>
          <a:off x="750888" y="1773238"/>
          <a:ext cx="1336675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" name="Rovnice" r:id="rId5" imgW="418918" imgH="393529" progId="Equation.3">
                  <p:embed/>
                </p:oleObj>
              </mc:Choice>
              <mc:Fallback>
                <p:oleObj name="Rovnice" r:id="rId5" imgW="418918" imgH="39352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1773238"/>
                        <a:ext cx="1336675" cy="12557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9460" name="Rectangle 11"/>
          <p:cNvSpPr>
            <a:spLocks noChangeArrowheads="1"/>
          </p:cNvSpPr>
          <p:nvPr/>
        </p:nvSpPr>
        <p:spPr bwMode="auto">
          <a:xfrm>
            <a:off x="0" y="32337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9461" name="Object 10"/>
          <p:cNvGraphicFramePr>
            <a:graphicFrameLocks noChangeAspect="1"/>
          </p:cNvGraphicFramePr>
          <p:nvPr/>
        </p:nvGraphicFramePr>
        <p:xfrm>
          <a:off x="679450" y="260350"/>
          <a:ext cx="2879725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2" name="Rovnice" r:id="rId7" imgW="812447" imgH="393529" progId="Equation.3">
                  <p:embed/>
                </p:oleObj>
              </mc:Choice>
              <mc:Fallback>
                <p:oleObj name="Rovnice" r:id="rId7" imgW="812447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260350"/>
                        <a:ext cx="2879725" cy="13890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18"/>
          <p:cNvGraphicFramePr>
            <a:graphicFrameLocks noGrp="1" noChangeAspect="1"/>
          </p:cNvGraphicFramePr>
          <p:nvPr>
            <p:ph sz="half" idx="1"/>
          </p:nvPr>
        </p:nvGraphicFramePr>
        <p:xfrm>
          <a:off x="822325" y="3221038"/>
          <a:ext cx="402907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Rovnice" r:id="rId9" imgW="901309" imgH="203112" progId="Equation.3">
                  <p:embed/>
                </p:oleObj>
              </mc:Choice>
              <mc:Fallback>
                <p:oleObj name="Rovnice" r:id="rId9" imgW="901309" imgH="203112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3221038"/>
                        <a:ext cx="4029075" cy="908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Text Box 26"/>
          <p:cNvSpPr txBox="1">
            <a:spLocks noChangeArrowheads="1"/>
          </p:cNvSpPr>
          <p:nvPr/>
        </p:nvSpPr>
        <p:spPr bwMode="auto">
          <a:xfrm>
            <a:off x="463550" y="4437063"/>
            <a:ext cx="42433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cs-CZ" altLang="cs-CZ"/>
              <a:t>Energie – Joule</a:t>
            </a:r>
          </a:p>
          <a:p>
            <a:pPr algn="l"/>
            <a:r>
              <a:rPr lang="cs-CZ" altLang="cs-CZ"/>
              <a:t>Síla (Newton)=tíha x zrychleni</a:t>
            </a:r>
          </a:p>
        </p:txBody>
      </p:sp>
      <p:sp>
        <p:nvSpPr>
          <p:cNvPr id="19464" name="Text Box 27"/>
          <p:cNvSpPr txBox="1">
            <a:spLocks noChangeArrowheads="1"/>
          </p:cNvSpPr>
          <p:nvPr/>
        </p:nvSpPr>
        <p:spPr bwMode="auto">
          <a:xfrm>
            <a:off x="4711700" y="404813"/>
            <a:ext cx="4679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cs-CZ" altLang="cs-CZ"/>
              <a:t>Sílaxdráha je energie</a:t>
            </a:r>
          </a:p>
          <a:p>
            <a:pPr algn="l"/>
            <a:r>
              <a:rPr lang="cs-CZ" altLang="cs-CZ"/>
              <a:t>Energie i eV</a:t>
            </a:r>
          </a:p>
          <a:p>
            <a:pPr algn="l"/>
            <a:r>
              <a:rPr lang="cs-CZ" altLang="cs-CZ"/>
              <a:t>Energie za čas - výkon</a:t>
            </a:r>
          </a:p>
        </p:txBody>
      </p:sp>
      <p:sp>
        <p:nvSpPr>
          <p:cNvPr id="19465" name="Text Box 28"/>
          <p:cNvSpPr txBox="1">
            <a:spLocks noChangeArrowheads="1"/>
          </p:cNvSpPr>
          <p:nvPr/>
        </p:nvSpPr>
        <p:spPr bwMode="auto">
          <a:xfrm>
            <a:off x="4999038" y="2420938"/>
            <a:ext cx="46799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cs-CZ" altLang="cs-CZ"/>
              <a:t>Jednotky – sily, zrychlení,výkon, energie, proud, napětí a magnetická indukce – tesla,</a:t>
            </a:r>
          </a:p>
          <a:p>
            <a:pPr algn="l"/>
            <a:r>
              <a:rPr lang="cs-CZ" altLang="cs-CZ"/>
              <a:t>elektřina napětí, ampér, ohm</a:t>
            </a:r>
          </a:p>
          <a:p>
            <a:pPr algn="l"/>
            <a:endParaRPr lang="cs-CZ" altLang="cs-CZ"/>
          </a:p>
        </p:txBody>
      </p:sp>
      <p:graphicFrame>
        <p:nvGraphicFramePr>
          <p:cNvPr id="19466" name="Object 29"/>
          <p:cNvGraphicFramePr>
            <a:graphicFrameLocks noChangeAspect="1"/>
          </p:cNvGraphicFramePr>
          <p:nvPr/>
        </p:nvGraphicFramePr>
        <p:xfrm>
          <a:off x="4114800" y="5334000"/>
          <a:ext cx="1377950" cy="12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Rovnice" r:id="rId11" imgW="431613" imgH="393529" progId="Equation.3">
                  <p:embed/>
                </p:oleObj>
              </mc:Choice>
              <mc:Fallback>
                <p:oleObj name="Rovnice" r:id="rId11" imgW="431613" imgH="393529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334000"/>
                        <a:ext cx="1377950" cy="12557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7" name="Object 31"/>
          <p:cNvGraphicFramePr>
            <a:graphicFrameLocks noChangeAspect="1"/>
          </p:cNvGraphicFramePr>
          <p:nvPr/>
        </p:nvGraphicFramePr>
        <p:xfrm>
          <a:off x="1520825" y="5637213"/>
          <a:ext cx="21066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Rovnice" r:id="rId13" imgW="660113" imgH="203112" progId="Equation.3">
                  <p:embed/>
                </p:oleObj>
              </mc:Choice>
              <mc:Fallback>
                <p:oleObj name="Rovnice" r:id="rId13" imgW="660113" imgH="203112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5637213"/>
                        <a:ext cx="2106613" cy="6477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8" name="Object 33"/>
          <p:cNvGraphicFramePr>
            <a:graphicFrameLocks noChangeAspect="1"/>
          </p:cNvGraphicFramePr>
          <p:nvPr/>
        </p:nvGraphicFramePr>
        <p:xfrm>
          <a:off x="5715000" y="5486400"/>
          <a:ext cx="1260475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6" name="Rovnice" r:id="rId15" imgW="228501" imgH="165028" progId="Equation.3">
                  <p:embed/>
                </p:oleObj>
              </mc:Choice>
              <mc:Fallback>
                <p:oleObj name="Rovnice" r:id="rId15" imgW="228501" imgH="165028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5486400"/>
                        <a:ext cx="1260475" cy="9096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19"/>
    </mc:Choice>
    <mc:Fallback xmlns="">
      <p:transition spd="slow" advTm="88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51563" y="1341438"/>
            <a:ext cx="4135437" cy="1752600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Elektromagnetická vlna</a:t>
            </a:r>
          </a:p>
        </p:txBody>
      </p:sp>
      <p:pic>
        <p:nvPicPr>
          <p:cNvPr id="20483" name="Picture 3" descr="Image3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597535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0" y="4797425"/>
            <a:ext cx="35591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defTabSz="979488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defRPr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88950" defTabSz="979488">
              <a:spcBef>
                <a:spcPct val="20000"/>
              </a:spcBef>
              <a:buClr>
                <a:schemeClr val="tx1"/>
              </a:buClr>
              <a:buSzPct val="100000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marL="979488" defTabSz="979488">
              <a:spcBef>
                <a:spcPct val="20000"/>
              </a:spcBef>
              <a:buClr>
                <a:schemeClr val="tx1"/>
              </a:buClr>
              <a:buSzPct val="100000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468438" defTabSz="979488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1960563" defTabSz="979488">
              <a:spcBef>
                <a:spcPct val="20000"/>
              </a:spcBef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4177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28749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3321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37893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cs-CZ" altLang="cs-CZ" smtClean="0"/>
              <a:t>Elektromagnetické spektrum</a:t>
            </a:r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3414713" y="4002088"/>
          <a:ext cx="6872287" cy="285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Obrázek" r:id="rId6" imgW="4222645" imgH="2123474" progId="Word.Picture.8">
                  <p:embed/>
                </p:oleObj>
              </mc:Choice>
              <mc:Fallback>
                <p:oleObj name="Obrázek" r:id="rId6" imgW="4222645" imgH="2123474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16" t="9412" r="5978" b="16675"/>
                      <a:stretch>
                        <a:fillRect/>
                      </a:stretch>
                    </p:blipFill>
                    <p:spPr bwMode="auto">
                      <a:xfrm>
                        <a:off x="3414713" y="4002088"/>
                        <a:ext cx="6872287" cy="285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319088" y="0"/>
            <a:ext cx="874395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cs-CZ" altLang="cs-CZ" smtClean="0"/>
              <a:t>Fotony – elektromagnetické vlny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743950" cy="1143000"/>
          </a:xfrm>
        </p:spPr>
        <p:txBody>
          <a:bodyPr/>
          <a:lstStyle/>
          <a:p>
            <a:pPr>
              <a:defRPr/>
            </a:pPr>
            <a:r>
              <a:rPr lang="en-US" altLang="cs-CZ" sz="3600" smtClean="0">
                <a:solidFill>
                  <a:srgbClr val="FFFF00"/>
                </a:solidFill>
                <a:latin typeface="Comic Sans MS" pitchFamily="66" charset="0"/>
              </a:rPr>
              <a:t>Rutherford</a:t>
            </a:r>
            <a:r>
              <a:rPr lang="cs-CZ" altLang="cs-CZ" sz="3600" smtClean="0">
                <a:solidFill>
                  <a:srgbClr val="FFFF00"/>
                </a:solidFill>
                <a:latin typeface="Comic Sans MS" pitchFamily="66" charset="0"/>
              </a:rPr>
              <a:t>ův planetární m</a:t>
            </a:r>
            <a:r>
              <a:rPr lang="en-US" altLang="cs-CZ" sz="3600" smtClean="0">
                <a:solidFill>
                  <a:srgbClr val="FFFF00"/>
                </a:solidFill>
                <a:latin typeface="Comic Sans MS" pitchFamily="66" charset="0"/>
              </a:rPr>
              <a:t>odel</a:t>
            </a:r>
            <a:r>
              <a:rPr lang="cs-CZ" altLang="cs-CZ" sz="3600" smtClean="0">
                <a:solidFill>
                  <a:srgbClr val="FFFF00"/>
                </a:solidFill>
                <a:latin typeface="Comic Sans MS" pitchFamily="66" charset="0"/>
              </a:rPr>
              <a:t> atomu</a:t>
            </a:r>
            <a:endParaRPr lang="en-US" altLang="cs-CZ" sz="360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21507" name="Picture 3" descr="ATOM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836613"/>
            <a:ext cx="371316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990975" y="1196975"/>
            <a:ext cx="60801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20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en-US" altLang="cs-CZ" sz="2200">
                <a:solidFill>
                  <a:srgbClr val="FFFF00"/>
                </a:solidFill>
                <a:latin typeface="Comic Sans MS" panose="030F0702030302020204" pitchFamily="66" charset="0"/>
              </a:rPr>
              <a:t>tom </a:t>
            </a:r>
            <a:r>
              <a:rPr lang="cs-CZ" altLang="cs-CZ" sz="2200">
                <a:solidFill>
                  <a:srgbClr val="FFFF00"/>
                </a:solidFill>
                <a:latin typeface="Comic Sans MS" panose="030F0702030302020204" pitchFamily="66" charset="0"/>
              </a:rPr>
              <a:t>je složen z elektronů kroužících kolem malého ale hustého středového jádra. </a:t>
            </a:r>
            <a:endParaRPr lang="en-US" altLang="cs-CZ" sz="22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4135438" y="2708275"/>
            <a:ext cx="57562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cs-CZ" sz="3200" b="1" smtClean="0">
                <a:solidFill>
                  <a:schemeClr val="hlink"/>
                </a:solidFill>
                <a:latin typeface="Comic Sans MS" pitchFamily="66" charset="0"/>
              </a:rPr>
              <a:t>Atom </a:t>
            </a:r>
            <a:r>
              <a:rPr lang="cs-CZ" altLang="cs-CZ" sz="3200" b="1" smtClean="0">
                <a:solidFill>
                  <a:schemeClr val="hlink"/>
                </a:solidFill>
                <a:latin typeface="Comic Sans MS" pitchFamily="66" charset="0"/>
              </a:rPr>
              <a:t>vodíku je nestabilní</a:t>
            </a:r>
            <a:endParaRPr lang="en-US" altLang="cs-CZ" sz="3200" b="1" smtClean="0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4135438" y="3860800"/>
            <a:ext cx="58324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SzPct val="155000"/>
              <a:buFontTx/>
              <a:buChar char="•"/>
              <a:defRPr/>
            </a:pPr>
            <a:r>
              <a:rPr lang="cs-CZ" alt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Je známo, že zrychlující náboj emituje záření</a:t>
            </a:r>
            <a:endParaRPr lang="en-US" altLang="cs-CZ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SzPct val="155000"/>
              <a:buFontTx/>
              <a:buChar char="•"/>
              <a:defRPr/>
            </a:pPr>
            <a:r>
              <a:rPr lang="cs-CZ" alt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Pak by takový elektron musel vyzařování energii ztrácet a postupně by padal do středu jádra</a:t>
            </a:r>
            <a:r>
              <a:rPr lang="en-US" alt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!</a:t>
            </a:r>
          </a:p>
          <a:p>
            <a:pPr>
              <a:buSzPct val="155000"/>
              <a:buFontTx/>
              <a:buChar char="•"/>
              <a:defRPr/>
            </a:pPr>
            <a:r>
              <a:rPr lang="cs-CZ" alt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Proč se nestane</a:t>
            </a:r>
            <a:r>
              <a:rPr lang="en-US" alt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? </a:t>
            </a:r>
            <a:r>
              <a:rPr lang="cs-CZ" alt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Ukazuje, že představa takovéhoto modelu vodíku je špatná.</a:t>
            </a:r>
            <a:endParaRPr lang="en-US" altLang="cs-CZ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725" y="549275"/>
            <a:ext cx="3055938" cy="1150938"/>
          </a:xfrm>
        </p:spPr>
        <p:txBody>
          <a:bodyPr/>
          <a:lstStyle/>
          <a:p>
            <a:pPr>
              <a:defRPr/>
            </a:pPr>
            <a:r>
              <a:rPr lang="en-US" altLang="cs-CZ" sz="3200" b="1" smtClean="0">
                <a:solidFill>
                  <a:srgbClr val="FFFF00"/>
                </a:solidFill>
                <a:latin typeface="Comic Sans MS" pitchFamily="66" charset="0"/>
              </a:rPr>
              <a:t>Spe</a:t>
            </a:r>
            <a:r>
              <a:rPr lang="cs-CZ" altLang="cs-CZ" sz="3200" b="1" smtClean="0">
                <a:solidFill>
                  <a:srgbClr val="FFFF00"/>
                </a:solidFill>
                <a:latin typeface="Comic Sans MS" pitchFamily="66" charset="0"/>
              </a:rPr>
              <a:t>k</a:t>
            </a:r>
            <a:r>
              <a:rPr lang="en-US" altLang="cs-CZ" sz="3200" b="1" smtClean="0">
                <a:solidFill>
                  <a:srgbClr val="FFFF00"/>
                </a:solidFill>
                <a:latin typeface="Comic Sans MS" pitchFamily="66" charset="0"/>
              </a:rPr>
              <a:t>trum </a:t>
            </a:r>
            <a:r>
              <a:rPr lang="cs-CZ" altLang="cs-CZ" sz="3200" b="1" smtClean="0">
                <a:solidFill>
                  <a:srgbClr val="FFFF00"/>
                </a:solidFill>
                <a:latin typeface="Comic Sans MS" pitchFamily="66" charset="0"/>
              </a:rPr>
              <a:t>vodíku</a:t>
            </a:r>
            <a:endParaRPr lang="en-US" altLang="cs-CZ" sz="3200" b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22531" name="Picture 3" descr="BO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2852738"/>
            <a:ext cx="290036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448550" y="2349500"/>
            <a:ext cx="2139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en-US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Bohr</a:t>
            </a:r>
            <a:r>
              <a:rPr lang="cs-CZ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ova rovnice</a:t>
            </a:r>
            <a:r>
              <a:rPr lang="en-US" altLang="cs-CZ" sz="200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22533" name="Picture 5" descr="HYDRO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37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919913" y="4221163"/>
            <a:ext cx="336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/>
            <a:r>
              <a:rPr lang="en-US" altLang="cs-CZ">
                <a:solidFill>
                  <a:srgbClr val="FFFF00"/>
                </a:solidFill>
                <a:latin typeface="Times New Roman" panose="02020603050405020304" pitchFamily="18" charset="0"/>
              </a:rPr>
              <a:t>R=Rydberg</a:t>
            </a:r>
            <a:r>
              <a:rPr lang="cs-CZ" altLang="cs-CZ">
                <a:solidFill>
                  <a:srgbClr val="FFFF00"/>
                </a:solidFill>
                <a:latin typeface="Times New Roman" panose="02020603050405020304" pitchFamily="18" charset="0"/>
              </a:rPr>
              <a:t>ova  konstanta</a:t>
            </a:r>
            <a:endParaRPr lang="en-US" altLang="cs-CZ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519988" y="4868863"/>
            <a:ext cx="21605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/>
            <a:r>
              <a:rPr lang="en-US" altLang="cs-CZ">
                <a:solidFill>
                  <a:srgbClr val="FFFF00"/>
                </a:solidFill>
                <a:latin typeface="Times New Roman" panose="02020603050405020304" pitchFamily="18" charset="0"/>
              </a:rPr>
              <a:t>f=fin</a:t>
            </a:r>
            <a:r>
              <a:rPr lang="cs-CZ" altLang="cs-CZ">
                <a:solidFill>
                  <a:srgbClr val="FFFF00"/>
                </a:solidFill>
                <a:latin typeface="Times New Roman" panose="02020603050405020304" pitchFamily="18" charset="0"/>
              </a:rPr>
              <a:t>á</a:t>
            </a:r>
            <a:r>
              <a:rPr lang="en-US" altLang="cs-CZ">
                <a:solidFill>
                  <a:srgbClr val="FFFF00"/>
                </a:solidFill>
                <a:latin typeface="Times New Roman" panose="02020603050405020304" pitchFamily="18" charset="0"/>
              </a:rPr>
              <a:t>l</a:t>
            </a:r>
            <a:r>
              <a:rPr lang="cs-CZ" altLang="cs-CZ">
                <a:solidFill>
                  <a:srgbClr val="FFFF00"/>
                </a:solidFill>
                <a:latin typeface="Times New Roman" panose="02020603050405020304" pitchFamily="18" charset="0"/>
              </a:rPr>
              <a:t>ní stav</a:t>
            </a:r>
            <a:r>
              <a:rPr lang="en-US" altLang="cs-CZ">
                <a:solidFill>
                  <a:srgbClr val="FFFF00"/>
                </a:solidFill>
                <a:latin typeface="Times New Roman" panose="02020603050405020304" pitchFamily="18" charset="0"/>
              </a:rPr>
              <a:t>; </a:t>
            </a:r>
            <a:endParaRPr lang="cs-CZ" altLang="cs-CZ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r"/>
            <a:r>
              <a:rPr lang="en-US" altLang="cs-CZ">
                <a:solidFill>
                  <a:srgbClr val="FFFF00"/>
                </a:solidFill>
                <a:latin typeface="Times New Roman" panose="02020603050405020304" pitchFamily="18" charset="0"/>
              </a:rPr>
              <a:t>i=ini</a:t>
            </a:r>
            <a:r>
              <a:rPr lang="cs-CZ" altLang="cs-CZ">
                <a:solidFill>
                  <a:srgbClr val="FFFF00"/>
                </a:solidFill>
                <a:latin typeface="Times New Roman" panose="02020603050405020304" pitchFamily="18" charset="0"/>
              </a:rPr>
              <a:t>ciální stav</a:t>
            </a:r>
            <a:endParaRPr lang="en-US" altLang="cs-CZ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0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228600"/>
            <a:ext cx="3352800" cy="1400175"/>
          </a:xfrm>
        </p:spPr>
        <p:txBody>
          <a:bodyPr/>
          <a:lstStyle/>
          <a:p>
            <a:pPr>
              <a:defRPr/>
            </a:pPr>
            <a:r>
              <a:rPr lang="en-US" altLang="cs-CZ" sz="3600" b="1" smtClean="0">
                <a:solidFill>
                  <a:schemeClr val="bg1"/>
                </a:solidFill>
                <a:latin typeface="Comic Sans MS" pitchFamily="66" charset="0"/>
              </a:rPr>
              <a:t>Absor</a:t>
            </a:r>
            <a:r>
              <a:rPr lang="cs-CZ" altLang="cs-CZ" sz="3600" b="1" smtClean="0">
                <a:solidFill>
                  <a:schemeClr val="bg1"/>
                </a:solidFill>
                <a:latin typeface="Comic Sans MS" pitchFamily="66" charset="0"/>
              </a:rPr>
              <a:t>pční</a:t>
            </a:r>
            <a:r>
              <a:rPr lang="en-US" altLang="cs-CZ" sz="3600" b="1" smtClean="0">
                <a:solidFill>
                  <a:schemeClr val="bg1"/>
                </a:solidFill>
                <a:latin typeface="Comic Sans MS" pitchFamily="66" charset="0"/>
              </a:rPr>
              <a:t> spe</a:t>
            </a:r>
            <a:r>
              <a:rPr lang="cs-CZ" altLang="cs-CZ" sz="3600" b="1" smtClean="0">
                <a:solidFill>
                  <a:schemeClr val="bg1"/>
                </a:solidFill>
                <a:latin typeface="Comic Sans MS" pitchFamily="66" charset="0"/>
              </a:rPr>
              <a:t>k</a:t>
            </a:r>
            <a:r>
              <a:rPr lang="en-US" altLang="cs-CZ" sz="3600" b="1" smtClean="0">
                <a:solidFill>
                  <a:schemeClr val="bg1"/>
                </a:solidFill>
                <a:latin typeface="Comic Sans MS" pitchFamily="66" charset="0"/>
              </a:rPr>
              <a:t>trum </a:t>
            </a:r>
            <a:r>
              <a:rPr lang="cs-CZ" altLang="cs-CZ" sz="3600" b="1" smtClean="0">
                <a:solidFill>
                  <a:schemeClr val="bg1"/>
                </a:solidFill>
                <a:latin typeface="Comic Sans MS" pitchFamily="66" charset="0"/>
              </a:rPr>
              <a:t>slunce</a:t>
            </a:r>
            <a:endParaRPr lang="en-US" altLang="cs-CZ" sz="3600" b="1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3555" name="Picture 3" descr="model-bohr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0"/>
            <a:ext cx="6429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428625" y="3429000"/>
            <a:ext cx="3171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cs-CZ" sz="3800" smtClean="0">
                <a:solidFill>
                  <a:schemeClr val="bg1"/>
                </a:solidFill>
                <a:latin typeface="Comic Sans MS" pitchFamily="66" charset="0"/>
              </a:rPr>
              <a:t>Emis</a:t>
            </a:r>
            <a:r>
              <a:rPr lang="cs-CZ" altLang="cs-CZ" sz="3800" smtClean="0">
                <a:solidFill>
                  <a:schemeClr val="bg1"/>
                </a:solidFill>
                <a:latin typeface="Comic Sans MS" pitchFamily="66" charset="0"/>
              </a:rPr>
              <a:t>ní</a:t>
            </a:r>
            <a:r>
              <a:rPr lang="en-US" altLang="cs-CZ" sz="3800" smtClean="0">
                <a:solidFill>
                  <a:schemeClr val="bg1"/>
                </a:solidFill>
                <a:latin typeface="Comic Sans MS" pitchFamily="66" charset="0"/>
              </a:rPr>
              <a:t> spe</a:t>
            </a:r>
            <a:r>
              <a:rPr lang="cs-CZ" altLang="cs-CZ" sz="3800" smtClean="0">
                <a:solidFill>
                  <a:schemeClr val="bg1"/>
                </a:solidFill>
                <a:latin typeface="Comic Sans MS" pitchFamily="66" charset="0"/>
              </a:rPr>
              <a:t>k</a:t>
            </a:r>
            <a:r>
              <a:rPr lang="en-US" altLang="cs-CZ" sz="3800" smtClean="0">
                <a:solidFill>
                  <a:schemeClr val="bg1"/>
                </a:solidFill>
                <a:latin typeface="Comic Sans MS" pitchFamily="66" charset="0"/>
              </a:rPr>
              <a:t>tr</a:t>
            </a:r>
            <a:r>
              <a:rPr lang="cs-CZ" altLang="cs-CZ" sz="3800" smtClean="0">
                <a:solidFill>
                  <a:schemeClr val="bg1"/>
                </a:solidFill>
                <a:latin typeface="Comic Sans MS" pitchFamily="66" charset="0"/>
              </a:rPr>
              <a:t>um</a:t>
            </a:r>
            <a:r>
              <a:rPr lang="en-US" altLang="cs-CZ" sz="380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altLang="cs-CZ" sz="3800" smtClean="0">
                <a:solidFill>
                  <a:schemeClr val="bg1"/>
                </a:solidFill>
                <a:latin typeface="Comic Sans MS" pitchFamily="66" charset="0"/>
              </a:rPr>
              <a:t>různých</a:t>
            </a:r>
            <a:r>
              <a:rPr lang="en-US" altLang="cs-CZ" sz="3800" smtClean="0">
                <a:solidFill>
                  <a:schemeClr val="bg1"/>
                </a:solidFill>
                <a:latin typeface="Comic Sans MS" pitchFamily="66" charset="0"/>
              </a:rPr>
              <a:t> l</a:t>
            </a:r>
            <a:r>
              <a:rPr lang="cs-CZ" altLang="cs-CZ" sz="3800" smtClean="0">
                <a:solidFill>
                  <a:schemeClr val="bg1"/>
                </a:solidFill>
                <a:latin typeface="Comic Sans MS" pitchFamily="66" charset="0"/>
              </a:rPr>
              <a:t>átek</a:t>
            </a:r>
            <a:endParaRPr lang="en-US" altLang="cs-CZ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>
                <a:solidFill>
                  <a:srgbClr val="7B9AFD"/>
                </a:solidFill>
                <a:latin typeface="Comic Sans MS" pitchFamily="66" charset="0"/>
              </a:rPr>
              <a:t>Bohr</a:t>
            </a:r>
            <a:r>
              <a:rPr lang="cs-CZ" altLang="cs-CZ" smtClean="0">
                <a:solidFill>
                  <a:srgbClr val="7B9AFD"/>
                </a:solidFill>
                <a:latin typeface="Comic Sans MS" pitchFamily="66" charset="0"/>
              </a:rPr>
              <a:t>ův</a:t>
            </a:r>
            <a:r>
              <a:rPr lang="en-US" altLang="cs-CZ" smtClean="0">
                <a:solidFill>
                  <a:srgbClr val="7B9AFD"/>
                </a:solidFill>
                <a:latin typeface="Comic Sans MS" pitchFamily="66" charset="0"/>
              </a:rPr>
              <a:t> </a:t>
            </a:r>
            <a:r>
              <a:rPr lang="cs-CZ" altLang="cs-CZ" smtClean="0">
                <a:solidFill>
                  <a:srgbClr val="7B9AFD"/>
                </a:solidFill>
                <a:latin typeface="Comic Sans MS" pitchFamily="66" charset="0"/>
              </a:rPr>
              <a:t>m</a:t>
            </a:r>
            <a:r>
              <a:rPr lang="en-US" altLang="cs-CZ" smtClean="0">
                <a:solidFill>
                  <a:srgbClr val="7B9AFD"/>
                </a:solidFill>
                <a:latin typeface="Comic Sans MS" pitchFamily="66" charset="0"/>
              </a:rPr>
              <a:t>odel </a:t>
            </a:r>
            <a:r>
              <a:rPr lang="cs-CZ" altLang="cs-CZ" smtClean="0">
                <a:solidFill>
                  <a:srgbClr val="7B9AFD"/>
                </a:solidFill>
                <a:latin typeface="Comic Sans MS" pitchFamily="66" charset="0"/>
              </a:rPr>
              <a:t>a</a:t>
            </a:r>
            <a:r>
              <a:rPr lang="en-US" altLang="cs-CZ" smtClean="0">
                <a:solidFill>
                  <a:srgbClr val="7B9AFD"/>
                </a:solidFill>
                <a:latin typeface="Comic Sans MS" pitchFamily="66" charset="0"/>
              </a:rPr>
              <a:t>tom</a:t>
            </a:r>
            <a:r>
              <a:rPr lang="cs-CZ" altLang="cs-CZ" smtClean="0">
                <a:solidFill>
                  <a:srgbClr val="7B9AFD"/>
                </a:solidFill>
                <a:latin typeface="Comic Sans MS" pitchFamily="66" charset="0"/>
              </a:rPr>
              <a:t>u vodíku</a:t>
            </a:r>
            <a:r>
              <a:rPr lang="en-US" altLang="cs-CZ" smtClean="0">
                <a:solidFill>
                  <a:srgbClr val="7B9AFD"/>
                </a:solidFill>
                <a:latin typeface="Comic Sans MS" pitchFamily="66" charset="0"/>
              </a:rPr>
              <a:t/>
            </a:r>
            <a:br>
              <a:rPr lang="en-US" altLang="cs-CZ" smtClean="0">
                <a:solidFill>
                  <a:srgbClr val="7B9AFD"/>
                </a:solidFill>
                <a:latin typeface="Comic Sans MS" pitchFamily="66" charset="0"/>
              </a:rPr>
            </a:br>
            <a:r>
              <a:rPr lang="en-US" altLang="cs-CZ" sz="4300" smtClean="0">
                <a:solidFill>
                  <a:srgbClr val="7B9AFD"/>
                </a:solidFill>
                <a:latin typeface="Comic Sans MS" pitchFamily="66" charset="0"/>
              </a:rPr>
              <a:t>(1913)</a:t>
            </a:r>
            <a:endParaRPr lang="en-US" altLang="cs-CZ" smtClean="0">
              <a:solidFill>
                <a:srgbClr val="7B9AFD"/>
              </a:solidFill>
              <a:latin typeface="Comic Sans MS" pitchFamily="66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43050" y="5589588"/>
            <a:ext cx="7372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chemeClr val="hlink"/>
                </a:solidFill>
                <a:latin typeface="Comic Sans MS" panose="030F0702030302020204" pitchFamily="66" charset="0"/>
              </a:rPr>
              <a:t>Jen některé dráhy pro elektron jsou dovolené</a:t>
            </a:r>
            <a:endParaRPr lang="en-US" altLang="cs-CZ" sz="2000">
              <a:solidFill>
                <a:schemeClr val="hlin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80" name="Picture 4" descr="Bez názvu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1557338"/>
            <a:ext cx="4968875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8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1125538"/>
          </a:xfrm>
        </p:spPr>
        <p:txBody>
          <a:bodyPr/>
          <a:lstStyle/>
          <a:p>
            <a:pPr>
              <a:defRPr/>
            </a:pPr>
            <a:r>
              <a:rPr lang="en-US" altLang="cs-CZ" sz="3200" smtClean="0">
                <a:solidFill>
                  <a:srgbClr val="FFFF00"/>
                </a:solidFill>
                <a:latin typeface="Comic Sans MS" pitchFamily="66" charset="0"/>
              </a:rPr>
              <a:t>Absorp</a:t>
            </a:r>
            <a:r>
              <a:rPr lang="cs-CZ" altLang="cs-CZ" sz="3200" smtClean="0">
                <a:solidFill>
                  <a:srgbClr val="FFFF00"/>
                </a:solidFill>
                <a:latin typeface="Comic Sans MS" pitchFamily="66" charset="0"/>
              </a:rPr>
              <a:t>ce</a:t>
            </a:r>
            <a:r>
              <a:rPr lang="en-US" altLang="cs-CZ" sz="3200" smtClean="0">
                <a:solidFill>
                  <a:srgbClr val="FFFF00"/>
                </a:solidFill>
                <a:latin typeface="Comic Sans MS" pitchFamily="66" charset="0"/>
              </a:rPr>
              <a:t> / Emis</a:t>
            </a:r>
            <a:r>
              <a:rPr lang="cs-CZ" altLang="cs-CZ" sz="3200" smtClean="0">
                <a:solidFill>
                  <a:srgbClr val="FFFF00"/>
                </a:solidFill>
                <a:latin typeface="Comic Sans MS" pitchFamily="66" charset="0"/>
              </a:rPr>
              <a:t>e f</a:t>
            </a:r>
            <a:r>
              <a:rPr lang="en-US" altLang="cs-CZ" sz="3200" smtClean="0">
                <a:solidFill>
                  <a:srgbClr val="FFFF00"/>
                </a:solidFill>
                <a:latin typeface="Comic Sans MS" pitchFamily="66" charset="0"/>
              </a:rPr>
              <a:t>oton</a:t>
            </a:r>
            <a:r>
              <a:rPr lang="cs-CZ" altLang="cs-CZ" sz="3200" smtClean="0">
                <a:solidFill>
                  <a:srgbClr val="FFFF00"/>
                </a:solidFill>
                <a:latin typeface="Comic Sans MS" pitchFamily="66" charset="0"/>
              </a:rPr>
              <a:t>u</a:t>
            </a:r>
            <a:r>
              <a:rPr lang="en-US" altLang="cs-CZ" sz="3200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en-US" altLang="cs-CZ" sz="320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altLang="cs-CZ" sz="3200" smtClean="0">
                <a:solidFill>
                  <a:srgbClr val="FFFF00"/>
                </a:solidFill>
                <a:latin typeface="Comic Sans MS" pitchFamily="66" charset="0"/>
              </a:rPr>
              <a:t>a </a:t>
            </a:r>
            <a:r>
              <a:rPr lang="cs-CZ" altLang="cs-CZ" sz="3200" smtClean="0">
                <a:solidFill>
                  <a:srgbClr val="FFFF00"/>
                </a:solidFill>
                <a:latin typeface="Comic Sans MS" pitchFamily="66" charset="0"/>
              </a:rPr>
              <a:t>zachování e</a:t>
            </a:r>
            <a:r>
              <a:rPr lang="en-US" altLang="cs-CZ" sz="3200" smtClean="0">
                <a:solidFill>
                  <a:srgbClr val="FFFF00"/>
                </a:solidFill>
                <a:latin typeface="Comic Sans MS" pitchFamily="66" charset="0"/>
              </a:rPr>
              <a:t>nerg</a:t>
            </a:r>
            <a:r>
              <a:rPr lang="cs-CZ" altLang="cs-CZ" sz="3200" smtClean="0">
                <a:solidFill>
                  <a:srgbClr val="FFFF00"/>
                </a:solidFill>
                <a:latin typeface="Comic Sans MS" pitchFamily="66" charset="0"/>
              </a:rPr>
              <a:t>ie</a:t>
            </a:r>
            <a:endParaRPr lang="en-US" altLang="cs-CZ" sz="320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22325" y="3860800"/>
            <a:ext cx="25003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en-US" altLang="cs-CZ" sz="3200" i="1">
                <a:latin typeface="Comic Sans MS" panose="030F0702030302020204" pitchFamily="66" charset="0"/>
              </a:rPr>
              <a:t>E</a:t>
            </a:r>
            <a:r>
              <a:rPr lang="en-US" altLang="cs-CZ" sz="3200" baseline="-25000">
                <a:latin typeface="Comic Sans MS" panose="030F0702030302020204" pitchFamily="66" charset="0"/>
              </a:rPr>
              <a:t>f</a:t>
            </a:r>
            <a:r>
              <a:rPr lang="en-US" altLang="cs-CZ" sz="3200">
                <a:latin typeface="Comic Sans MS" panose="030F0702030302020204" pitchFamily="66" charset="0"/>
              </a:rPr>
              <a:t> - </a:t>
            </a:r>
            <a:r>
              <a:rPr lang="en-US" altLang="cs-CZ" sz="3200" i="1">
                <a:latin typeface="Comic Sans MS" panose="030F0702030302020204" pitchFamily="66" charset="0"/>
              </a:rPr>
              <a:t>E</a:t>
            </a:r>
            <a:r>
              <a:rPr lang="en-US" altLang="cs-CZ" sz="3200" baseline="-25000">
                <a:latin typeface="Comic Sans MS" panose="030F0702030302020204" pitchFamily="66" charset="0"/>
              </a:rPr>
              <a:t>i</a:t>
            </a:r>
            <a:r>
              <a:rPr lang="en-US" altLang="cs-CZ" sz="3200">
                <a:latin typeface="Comic Sans MS" panose="030F0702030302020204" pitchFamily="66" charset="0"/>
              </a:rPr>
              <a:t> = </a:t>
            </a:r>
            <a:r>
              <a:rPr lang="en-US" altLang="cs-CZ" sz="3200" i="1">
                <a:latin typeface="Comic Sans MS" panose="030F0702030302020204" pitchFamily="66" charset="0"/>
              </a:rPr>
              <a:t>hf</a:t>
            </a:r>
            <a:endParaRPr lang="en-US" altLang="cs-CZ" sz="3200">
              <a:latin typeface="Comic Sans MS" panose="030F0702030302020204" pitchFamily="66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072063" y="3789363"/>
            <a:ext cx="22320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en-US" altLang="cs-CZ" sz="3200" i="1">
                <a:latin typeface="Comic Sans MS" panose="030F0702030302020204" pitchFamily="66" charset="0"/>
              </a:rPr>
              <a:t>E</a:t>
            </a:r>
            <a:r>
              <a:rPr lang="en-US" altLang="cs-CZ" sz="3200" baseline="-25000">
                <a:latin typeface="Comic Sans MS" panose="030F0702030302020204" pitchFamily="66" charset="0"/>
              </a:rPr>
              <a:t>i</a:t>
            </a:r>
            <a:r>
              <a:rPr lang="en-US" altLang="cs-CZ" sz="3200">
                <a:latin typeface="Comic Sans MS" panose="030F0702030302020204" pitchFamily="66" charset="0"/>
              </a:rPr>
              <a:t> - </a:t>
            </a:r>
            <a:r>
              <a:rPr lang="en-US" altLang="cs-CZ" sz="3200" i="1">
                <a:latin typeface="Comic Sans MS" panose="030F0702030302020204" pitchFamily="66" charset="0"/>
              </a:rPr>
              <a:t>E</a:t>
            </a:r>
            <a:r>
              <a:rPr lang="en-US" altLang="cs-CZ" sz="3200" baseline="-25000">
                <a:latin typeface="Comic Sans MS" panose="030F0702030302020204" pitchFamily="66" charset="0"/>
              </a:rPr>
              <a:t>f</a:t>
            </a:r>
            <a:r>
              <a:rPr lang="en-US" altLang="cs-CZ" sz="3200">
                <a:latin typeface="Comic Sans MS" panose="030F0702030302020204" pitchFamily="66" charset="0"/>
              </a:rPr>
              <a:t> = </a:t>
            </a:r>
            <a:r>
              <a:rPr lang="en-US" altLang="cs-CZ" sz="3200" i="1">
                <a:latin typeface="Comic Sans MS" panose="030F0702030302020204" pitchFamily="66" charset="0"/>
              </a:rPr>
              <a:t>hf</a:t>
            </a:r>
            <a:endParaRPr lang="en-US" altLang="cs-CZ" sz="3200">
              <a:latin typeface="Comic Sans MS" panose="030F0702030302020204" pitchFamily="66" charset="0"/>
            </a:endParaRPr>
          </a:p>
        </p:txBody>
      </p:sp>
      <p:pic>
        <p:nvPicPr>
          <p:cNvPr id="25605" name="Picture 5" descr="absorbem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" b="32446"/>
          <a:stretch>
            <a:fillRect/>
          </a:stretch>
        </p:blipFill>
        <p:spPr bwMode="auto">
          <a:xfrm>
            <a:off x="319088" y="1125538"/>
            <a:ext cx="80645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255713" y="3141663"/>
            <a:ext cx="1747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cs-CZ" altLang="cs-CZ" sz="2800" b="1">
                <a:solidFill>
                  <a:schemeClr val="hlink"/>
                </a:solidFill>
                <a:latin typeface="Times New Roman" panose="02020603050405020304" pitchFamily="18" charset="0"/>
              </a:rPr>
              <a:t>absorpce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648325" y="3213100"/>
            <a:ext cx="1747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cs-CZ" altLang="cs-CZ" sz="3200" b="1">
                <a:solidFill>
                  <a:schemeClr val="bg1"/>
                </a:solidFill>
                <a:latin typeface="Times New Roman" panose="02020603050405020304" pitchFamily="18" charset="0"/>
              </a:rPr>
              <a:t>emise</a:t>
            </a:r>
          </a:p>
        </p:txBody>
      </p:sp>
      <p:pic>
        <p:nvPicPr>
          <p:cNvPr id="25608" name="Picture 8" descr="IMAGE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5"/>
          <a:stretch>
            <a:fillRect/>
          </a:stretch>
        </p:blipFill>
        <p:spPr bwMode="auto">
          <a:xfrm>
            <a:off x="7519988" y="3451225"/>
            <a:ext cx="2767012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475163" y="4887913"/>
            <a:ext cx="29321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Energetické hladiny </a:t>
            </a:r>
          </a:p>
          <a:p>
            <a:r>
              <a:rPr lang="cs-CZ" altLang="cs-CZ"/>
              <a:t>vodíku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3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27"/>
          <p:cNvSpPr txBox="1">
            <a:spLocks noChangeArrowheads="1"/>
          </p:cNvSpPr>
          <p:nvPr/>
        </p:nvSpPr>
        <p:spPr bwMode="auto">
          <a:xfrm>
            <a:off x="6343650" y="1828800"/>
            <a:ext cx="39433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 eaLnBrk="1" hangingPunct="1"/>
            <a:r>
              <a:rPr lang="cs-CZ" altLang="cs-CZ" b="1">
                <a:solidFill>
                  <a:srgbClr val="1DFF1D"/>
                </a:solidFill>
                <a:latin typeface="Times New Roman" panose="02020603050405020304" pitchFamily="18" charset="0"/>
              </a:rPr>
              <a:t>tisíce</a:t>
            </a:r>
            <a:endParaRPr lang="en-US" altLang="cs-CZ" b="1">
              <a:solidFill>
                <a:srgbClr val="1DFF1D"/>
              </a:solidFill>
              <a:latin typeface="Times New Roman" panose="02020603050405020304" pitchFamily="18" charset="0"/>
            </a:endParaRPr>
          </a:p>
          <a:p>
            <a:pPr algn="l" eaLnBrk="1" hangingPunct="1"/>
            <a:endParaRPr lang="en-US" altLang="cs-CZ" b="1">
              <a:solidFill>
                <a:srgbClr val="1DFF1D"/>
              </a:solidFill>
              <a:latin typeface="Times New Roman" panose="02020603050405020304" pitchFamily="18" charset="0"/>
            </a:endParaRPr>
          </a:p>
          <a:p>
            <a:pPr algn="l" eaLnBrk="1" hangingPunct="1"/>
            <a:r>
              <a:rPr lang="cs-CZ" altLang="cs-CZ" b="1">
                <a:solidFill>
                  <a:srgbClr val="1DFF1D"/>
                </a:solidFill>
                <a:latin typeface="Times New Roman" panose="02020603050405020304" pitchFamily="18" charset="0"/>
              </a:rPr>
              <a:t>stovky</a:t>
            </a:r>
            <a:endParaRPr lang="en-US" altLang="cs-CZ" b="1">
              <a:solidFill>
                <a:srgbClr val="1DFF1D"/>
              </a:solidFill>
              <a:latin typeface="Times New Roman" panose="02020603050405020304" pitchFamily="18" charset="0"/>
            </a:endParaRPr>
          </a:p>
          <a:p>
            <a:pPr algn="l" eaLnBrk="1" hangingPunct="1"/>
            <a:endParaRPr lang="en-US" altLang="cs-CZ" b="1">
              <a:solidFill>
                <a:srgbClr val="1DFF1D"/>
              </a:solidFill>
              <a:latin typeface="Times New Roman" panose="02020603050405020304" pitchFamily="18" charset="0"/>
            </a:endParaRPr>
          </a:p>
          <a:p>
            <a:pPr algn="l" eaLnBrk="1" hangingPunct="1"/>
            <a:r>
              <a:rPr lang="cs-CZ" altLang="cs-CZ" b="1">
                <a:solidFill>
                  <a:srgbClr val="1DFF1D"/>
                </a:solidFill>
                <a:latin typeface="Times New Roman" panose="02020603050405020304" pitchFamily="18" charset="0"/>
              </a:rPr>
              <a:t>desítky</a:t>
            </a:r>
            <a:endParaRPr lang="en-US" altLang="cs-CZ" b="1">
              <a:solidFill>
                <a:srgbClr val="1DFF1D"/>
              </a:solidFill>
              <a:latin typeface="Times New Roman" panose="02020603050405020304" pitchFamily="18" charset="0"/>
            </a:endParaRPr>
          </a:p>
          <a:p>
            <a:pPr algn="l" eaLnBrk="1" hangingPunct="1"/>
            <a:endParaRPr lang="en-US" altLang="cs-CZ" b="1">
              <a:solidFill>
                <a:srgbClr val="1DFF1D"/>
              </a:solidFill>
              <a:latin typeface="Times New Roman" panose="02020603050405020304" pitchFamily="18" charset="0"/>
            </a:endParaRPr>
          </a:p>
          <a:p>
            <a:pPr algn="l" eaLnBrk="1" hangingPunct="1"/>
            <a:r>
              <a:rPr lang="en-US" altLang="cs-CZ" b="1">
                <a:solidFill>
                  <a:srgbClr val="1DFF1D"/>
                </a:solidFill>
                <a:latin typeface="Times New Roman" panose="02020603050405020304" pitchFamily="18" charset="0"/>
              </a:rPr>
              <a:t>3</a:t>
            </a:r>
          </a:p>
          <a:p>
            <a:pPr algn="l" eaLnBrk="1" hangingPunct="1"/>
            <a:endParaRPr lang="en-US" altLang="cs-CZ" b="1">
              <a:solidFill>
                <a:srgbClr val="1DFF1D"/>
              </a:solidFill>
              <a:latin typeface="Times New Roman" panose="02020603050405020304" pitchFamily="18" charset="0"/>
            </a:endParaRPr>
          </a:p>
          <a:p>
            <a:pPr algn="l" eaLnBrk="1" hangingPunct="1"/>
            <a:endParaRPr lang="en-US" altLang="cs-CZ">
              <a:solidFill>
                <a:srgbClr val="F8F8F8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Line 1028"/>
          <p:cNvSpPr>
            <a:spLocks noChangeShapeType="1"/>
          </p:cNvSpPr>
          <p:nvPr/>
        </p:nvSpPr>
        <p:spPr bwMode="auto">
          <a:xfrm>
            <a:off x="685800" y="1600200"/>
            <a:ext cx="8315325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6148" name="Group 1029"/>
          <p:cNvGrpSpPr>
            <a:grpSpLocks/>
          </p:cNvGrpSpPr>
          <p:nvPr/>
        </p:nvGrpSpPr>
        <p:grpSpPr bwMode="auto">
          <a:xfrm>
            <a:off x="766763" y="1905000"/>
            <a:ext cx="5319712" cy="2667000"/>
            <a:chOff x="432" y="1200"/>
            <a:chExt cx="2976" cy="1680"/>
          </a:xfrm>
        </p:grpSpPr>
        <p:sp>
          <p:nvSpPr>
            <p:cNvPr id="6152" name="Text Box 1030"/>
            <p:cNvSpPr txBox="1">
              <a:spLocks noChangeArrowheads="1"/>
            </p:cNvSpPr>
            <p:nvPr/>
          </p:nvSpPr>
          <p:spPr bwMode="auto">
            <a:xfrm>
              <a:off x="835" y="1200"/>
              <a:ext cx="2187" cy="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pPr algn="r" eaLnBrk="1" hangingPunct="1"/>
              <a:r>
                <a:rPr lang="cs-CZ" altLang="cs-CZ" b="1">
                  <a:solidFill>
                    <a:srgbClr val="FF5F2D"/>
                  </a:solidFill>
                  <a:latin typeface="Times New Roman" panose="02020603050405020304" pitchFamily="18" charset="0"/>
                </a:rPr>
                <a:t>Látky a materiály kolem nás</a:t>
              </a:r>
              <a:endParaRPr lang="en-US" altLang="cs-CZ" b="1">
                <a:solidFill>
                  <a:srgbClr val="FF5F2D"/>
                </a:solidFill>
                <a:latin typeface="Times New Roman" panose="02020603050405020304" pitchFamily="18" charset="0"/>
              </a:endParaRPr>
            </a:p>
            <a:p>
              <a:pPr algn="r" eaLnBrk="1" hangingPunct="1"/>
              <a:endParaRPr lang="en-US" altLang="cs-CZ" b="1">
                <a:solidFill>
                  <a:srgbClr val="FF5F2D"/>
                </a:solidFill>
                <a:latin typeface="Times New Roman" panose="02020603050405020304" pitchFamily="18" charset="0"/>
              </a:endParaRPr>
            </a:p>
            <a:p>
              <a:pPr algn="r" eaLnBrk="1" hangingPunct="1"/>
              <a:r>
                <a:rPr lang="en-US" altLang="cs-CZ" b="1">
                  <a:solidFill>
                    <a:srgbClr val="FF5F2D"/>
                  </a:solidFill>
                  <a:latin typeface="Times New Roman" panose="02020603050405020304" pitchFamily="18" charset="0"/>
                </a:rPr>
                <a:t>Chemic</a:t>
              </a:r>
              <a:r>
                <a:rPr lang="cs-CZ" altLang="cs-CZ" b="1">
                  <a:solidFill>
                    <a:srgbClr val="FF5F2D"/>
                  </a:solidFill>
                  <a:latin typeface="Times New Roman" panose="02020603050405020304" pitchFamily="18" charset="0"/>
                </a:rPr>
                <a:t>ké</a:t>
              </a:r>
              <a:r>
                <a:rPr lang="en-US" altLang="cs-CZ" b="1">
                  <a:solidFill>
                    <a:srgbClr val="FF5F2D"/>
                  </a:solidFill>
                  <a:latin typeface="Times New Roman" panose="02020603050405020304" pitchFamily="18" charset="0"/>
                </a:rPr>
                <a:t> </a:t>
              </a:r>
              <a:r>
                <a:rPr lang="cs-CZ" altLang="cs-CZ" b="1">
                  <a:solidFill>
                    <a:srgbClr val="FF5F2D"/>
                  </a:solidFill>
                  <a:latin typeface="Times New Roman" panose="02020603050405020304" pitchFamily="18" charset="0"/>
                </a:rPr>
                <a:t>sloučeniny</a:t>
              </a:r>
              <a:endParaRPr lang="en-US" altLang="cs-CZ" b="1">
                <a:solidFill>
                  <a:srgbClr val="FF5F2D"/>
                </a:solidFill>
                <a:latin typeface="Times New Roman" panose="02020603050405020304" pitchFamily="18" charset="0"/>
              </a:endParaRPr>
            </a:p>
            <a:p>
              <a:pPr algn="r" eaLnBrk="1" hangingPunct="1"/>
              <a:endParaRPr lang="en-US" altLang="cs-CZ" b="1">
                <a:solidFill>
                  <a:srgbClr val="FF5F2D"/>
                </a:solidFill>
                <a:latin typeface="Times New Roman" panose="02020603050405020304" pitchFamily="18" charset="0"/>
              </a:endParaRPr>
            </a:p>
            <a:p>
              <a:pPr algn="r" eaLnBrk="1" hangingPunct="1"/>
              <a:r>
                <a:rPr lang="cs-CZ" altLang="cs-CZ" b="1">
                  <a:solidFill>
                    <a:srgbClr val="FF5F2D"/>
                  </a:solidFill>
                  <a:latin typeface="Times New Roman" panose="02020603050405020304" pitchFamily="18" charset="0"/>
                </a:rPr>
                <a:t>Zákl látky</a:t>
              </a:r>
              <a:r>
                <a:rPr lang="en-US" altLang="cs-CZ" b="1">
                  <a:solidFill>
                    <a:srgbClr val="FF5F2D"/>
                  </a:solidFill>
                  <a:latin typeface="Times New Roman" panose="02020603050405020304" pitchFamily="18" charset="0"/>
                </a:rPr>
                <a:t>(Atom</a:t>
              </a:r>
              <a:r>
                <a:rPr lang="cs-CZ" altLang="cs-CZ" b="1">
                  <a:solidFill>
                    <a:srgbClr val="FF5F2D"/>
                  </a:solidFill>
                  <a:latin typeface="Times New Roman" panose="02020603050405020304" pitchFamily="18" charset="0"/>
                </a:rPr>
                <a:t>y</a:t>
              </a:r>
              <a:r>
                <a:rPr lang="en-US" altLang="cs-CZ" b="1">
                  <a:solidFill>
                    <a:srgbClr val="FF5F2D"/>
                  </a:solidFill>
                  <a:latin typeface="Times New Roman" panose="02020603050405020304" pitchFamily="18" charset="0"/>
                </a:rPr>
                <a:t>)</a:t>
              </a:r>
            </a:p>
            <a:p>
              <a:pPr algn="r" eaLnBrk="1" hangingPunct="1"/>
              <a:endParaRPr lang="en-US" altLang="cs-CZ" b="1">
                <a:solidFill>
                  <a:srgbClr val="FF5F2D"/>
                </a:solidFill>
                <a:latin typeface="Times New Roman" panose="02020603050405020304" pitchFamily="18" charset="0"/>
              </a:endParaRPr>
            </a:p>
            <a:p>
              <a:pPr algn="r" eaLnBrk="1" hangingPunct="1"/>
              <a:r>
                <a:rPr lang="en-US" altLang="cs-CZ" b="1">
                  <a:solidFill>
                    <a:srgbClr val="FF5F2D"/>
                  </a:solidFill>
                  <a:latin typeface="Times New Roman" panose="02020603050405020304" pitchFamily="18" charset="0"/>
                </a:rPr>
                <a:t>e,n,p</a:t>
              </a:r>
            </a:p>
          </p:txBody>
        </p:sp>
        <p:sp>
          <p:nvSpPr>
            <p:cNvPr id="6153" name="AutoShape 1031"/>
            <p:cNvSpPr>
              <a:spLocks noChangeArrowheads="1"/>
            </p:cNvSpPr>
            <p:nvPr/>
          </p:nvSpPr>
          <p:spPr bwMode="auto">
            <a:xfrm flipH="1">
              <a:off x="3120" y="1392"/>
              <a:ext cx="240" cy="384"/>
            </a:xfrm>
            <a:prstGeom prst="curvedRightArrow">
              <a:avLst>
                <a:gd name="adj1" fmla="val 32000"/>
                <a:gd name="adj2" fmla="val 64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6154" name="AutoShape 1032"/>
            <p:cNvSpPr>
              <a:spLocks noChangeArrowheads="1"/>
            </p:cNvSpPr>
            <p:nvPr/>
          </p:nvSpPr>
          <p:spPr bwMode="auto">
            <a:xfrm>
              <a:off x="432" y="1200"/>
              <a:ext cx="2592" cy="33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6155" name="AutoShape 1033"/>
            <p:cNvSpPr>
              <a:spLocks noChangeArrowheads="1"/>
            </p:cNvSpPr>
            <p:nvPr/>
          </p:nvSpPr>
          <p:spPr bwMode="auto">
            <a:xfrm>
              <a:off x="1248" y="1680"/>
              <a:ext cx="1824" cy="33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6156" name="AutoShape 1034"/>
            <p:cNvSpPr>
              <a:spLocks noChangeArrowheads="1"/>
            </p:cNvSpPr>
            <p:nvPr/>
          </p:nvSpPr>
          <p:spPr bwMode="auto">
            <a:xfrm>
              <a:off x="1488" y="2112"/>
              <a:ext cx="1584" cy="33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6157" name="AutoShape 1035"/>
            <p:cNvSpPr>
              <a:spLocks noChangeArrowheads="1"/>
            </p:cNvSpPr>
            <p:nvPr/>
          </p:nvSpPr>
          <p:spPr bwMode="auto">
            <a:xfrm>
              <a:off x="2496" y="2544"/>
              <a:ext cx="576" cy="33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6158" name="AutoShape 1036"/>
            <p:cNvSpPr>
              <a:spLocks noChangeArrowheads="1"/>
            </p:cNvSpPr>
            <p:nvPr/>
          </p:nvSpPr>
          <p:spPr bwMode="auto">
            <a:xfrm flipH="1">
              <a:off x="3168" y="1872"/>
              <a:ext cx="240" cy="384"/>
            </a:xfrm>
            <a:prstGeom prst="curvedRightArrow">
              <a:avLst>
                <a:gd name="adj1" fmla="val 32000"/>
                <a:gd name="adj2" fmla="val 64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6159" name="AutoShape 1037"/>
            <p:cNvSpPr>
              <a:spLocks noChangeArrowheads="1"/>
            </p:cNvSpPr>
            <p:nvPr/>
          </p:nvSpPr>
          <p:spPr bwMode="auto">
            <a:xfrm flipH="1">
              <a:off x="3168" y="2304"/>
              <a:ext cx="240" cy="384"/>
            </a:xfrm>
            <a:prstGeom prst="curvedRightArrow">
              <a:avLst>
                <a:gd name="adj1" fmla="val 32000"/>
                <a:gd name="adj2" fmla="val 64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E" panose="02020603050405020304" pitchFamily="18" charset="0"/>
                </a:defRPr>
              </a:lvl9pPr>
            </a:lstStyle>
            <a:p>
              <a:endParaRPr lang="cs-CZ" altLang="cs-CZ"/>
            </a:p>
          </p:txBody>
        </p:sp>
      </p:grpSp>
      <p:pic>
        <p:nvPicPr>
          <p:cNvPr id="6149" name="Picture 1041" descr="closed_stri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4797425"/>
            <a:ext cx="17605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402" name="Rectangle 104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Svět kolem nás </a:t>
            </a:r>
          </a:p>
        </p:txBody>
      </p:sp>
      <p:sp>
        <p:nvSpPr>
          <p:cNvPr id="6151" name="Text Box 1043"/>
          <p:cNvSpPr txBox="1">
            <a:spLocks noChangeArrowheads="1"/>
          </p:cNvSpPr>
          <p:nvPr/>
        </p:nvSpPr>
        <p:spPr bwMode="auto">
          <a:xfrm>
            <a:off x="3343275" y="4797425"/>
            <a:ext cx="44370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Vazebné síly, chemická vazby, </a:t>
            </a:r>
          </a:p>
          <a:p>
            <a:r>
              <a:rPr lang="cs-CZ" altLang="cs-CZ"/>
              <a:t>2,-3,- a více atomové molekuly</a:t>
            </a:r>
          </a:p>
          <a:p>
            <a:r>
              <a:rPr lang="cs-CZ" altLang="cs-CZ"/>
              <a:t>Pojem potenciální energie, </a:t>
            </a:r>
          </a:p>
          <a:p>
            <a:endParaRPr lang="cs-CZ" alt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78"/>
    </mc:Choice>
    <mc:Fallback xmlns="">
      <p:transition spd="slow" advTm="62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549275"/>
          </a:xfrm>
        </p:spPr>
        <p:txBody>
          <a:bodyPr/>
          <a:lstStyle/>
          <a:p>
            <a:pPr marL="895350" indent="-895350">
              <a:defRPr/>
            </a:pPr>
            <a:r>
              <a:rPr lang="cs-CZ" altLang="cs-CZ" sz="3200" b="1" smtClean="0"/>
              <a:t>Vazebná energie, excitace a ionizace</a:t>
            </a:r>
            <a:r>
              <a:rPr lang="cs-CZ" altLang="cs-CZ" sz="4300" smtClean="0"/>
              <a:t> 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20713"/>
            <a:ext cx="9896475" cy="316865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  <a:defRPr/>
            </a:pPr>
            <a:r>
              <a:rPr lang="cs-CZ" altLang="cs-CZ" sz="2800" smtClean="0"/>
              <a:t>Stav atomu s jeho minimální energii se nazývá </a:t>
            </a:r>
            <a:r>
              <a:rPr lang="cs-CZ" altLang="cs-CZ" sz="2800" i="1" smtClean="0"/>
              <a:t>základní.</a:t>
            </a:r>
            <a:r>
              <a:rPr lang="cs-CZ" altLang="cs-CZ" sz="2800" smtClean="0"/>
              <a:t> Stavům, které mají vyšší energii říkáme </a:t>
            </a:r>
            <a:r>
              <a:rPr lang="cs-CZ" altLang="cs-CZ" sz="2800" i="1" smtClean="0"/>
              <a:t>vzbuzené, excitované stavy</a:t>
            </a:r>
            <a:r>
              <a:rPr lang="cs-CZ" altLang="cs-CZ" sz="2800" smtClean="0"/>
              <a:t>. </a:t>
            </a:r>
          </a:p>
          <a:p>
            <a:pPr>
              <a:lnSpc>
                <a:spcPct val="90000"/>
              </a:lnSpc>
              <a:buFont typeface="Monotype Sorts" charset="0"/>
              <a:buNone/>
              <a:defRPr/>
            </a:pPr>
            <a:r>
              <a:rPr lang="cs-CZ" altLang="cs-CZ" sz="2800" smtClean="0"/>
              <a:t>Do excitovaného stavu se atom dostane absorpcí energie. Atom = elektron absorbuje takovou energii odpovídající rozdílu hladin. To vysvětluje, proč jsou absorpční spektra plynů čárová </a:t>
            </a:r>
            <a:r>
              <a:rPr lang="cs-CZ" altLang="cs-CZ" sz="3000" i="1" smtClean="0"/>
              <a:t>metastabilní</a:t>
            </a:r>
            <a:r>
              <a:rPr lang="cs-CZ" altLang="cs-CZ" sz="3000" smtClean="0"/>
              <a:t> stav - „zakázán“ přechod</a:t>
            </a:r>
          </a:p>
          <a:p>
            <a:pPr>
              <a:lnSpc>
                <a:spcPct val="90000"/>
              </a:lnSpc>
              <a:buFont typeface="Monotype Sorts" charset="0"/>
              <a:buNone/>
              <a:defRPr/>
            </a:pPr>
            <a:r>
              <a:rPr lang="cs-CZ" altLang="cs-CZ" sz="3000" smtClean="0"/>
              <a:t>Deexcitace, emise záření, Excitace, ionizace, luminiscence</a:t>
            </a:r>
          </a:p>
          <a:p>
            <a:pPr>
              <a:lnSpc>
                <a:spcPct val="90000"/>
              </a:lnSpc>
              <a:buFont typeface="Monotype Sorts" charset="0"/>
              <a:buNone/>
              <a:defRPr/>
            </a:pPr>
            <a:endParaRPr lang="cs-CZ" altLang="cs-CZ" sz="2800" smtClean="0"/>
          </a:p>
        </p:txBody>
      </p:sp>
      <p:graphicFrame>
        <p:nvGraphicFramePr>
          <p:cNvPr id="2662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966788" y="3663950"/>
          <a:ext cx="7848600" cy="319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Obrázek" r:id="rId5" imgW="4335046" imgH="2241951" progId="Word.Picture.8">
                  <p:embed/>
                </p:oleObj>
              </mc:Choice>
              <mc:Fallback>
                <p:oleObj name="Obrázek" r:id="rId5" imgW="4335046" imgH="2241951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222" b="21074"/>
                      <a:stretch>
                        <a:fillRect/>
                      </a:stretch>
                    </p:blipFill>
                    <p:spPr bwMode="auto">
                      <a:xfrm>
                        <a:off x="966788" y="3663950"/>
                        <a:ext cx="7848600" cy="3192463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848100" y="3644900"/>
            <a:ext cx="1844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chemeClr val="hlink"/>
                </a:solidFill>
                <a:latin typeface="Times New Roman" panose="02020603050405020304" pitchFamily="18" charset="0"/>
              </a:rPr>
              <a:t>10</a:t>
            </a:r>
            <a:r>
              <a:rPr lang="cs-CZ" altLang="cs-CZ" b="1" baseline="30000">
                <a:solidFill>
                  <a:schemeClr val="hlink"/>
                </a:solidFill>
                <a:latin typeface="Times New Roman" panose="02020603050405020304" pitchFamily="18" charset="0"/>
              </a:rPr>
              <a:t>-8</a:t>
            </a:r>
            <a:r>
              <a:rPr lang="cs-CZ" altLang="cs-CZ" b="1">
                <a:solidFill>
                  <a:schemeClr val="hlink"/>
                </a:solidFill>
                <a:latin typeface="Times New Roman" panose="02020603050405020304" pitchFamily="18" charset="0"/>
              </a:rPr>
              <a:t> až 10</a:t>
            </a:r>
            <a:r>
              <a:rPr lang="cs-CZ" altLang="cs-CZ" b="1" baseline="30000">
                <a:solidFill>
                  <a:schemeClr val="hlink"/>
                </a:solidFill>
                <a:latin typeface="Times New Roman" panose="02020603050405020304" pitchFamily="18" charset="0"/>
              </a:rPr>
              <a:t>-5</a:t>
            </a:r>
            <a:r>
              <a:rPr lang="cs-CZ" altLang="cs-CZ" b="1">
                <a:solidFill>
                  <a:schemeClr val="hlink"/>
                </a:solidFill>
                <a:latin typeface="Times New Roman" panose="02020603050405020304" pitchFamily="18" charset="0"/>
              </a:rPr>
              <a:t> s </a:t>
            </a:r>
          </a:p>
          <a:p>
            <a:r>
              <a:rPr lang="cs-CZ" altLang="cs-CZ" b="1">
                <a:solidFill>
                  <a:schemeClr val="hlink"/>
                </a:solidFill>
                <a:latin typeface="Times New Roman" panose="02020603050405020304" pitchFamily="18" charset="0"/>
              </a:rPr>
              <a:t>Doba života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52"/>
    </mc:Choice>
    <mc:Fallback xmlns="">
      <p:transition spd="slow" advTm="8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51563" y="1341438"/>
            <a:ext cx="4135437" cy="1752600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Elektromagnetická vlna</a:t>
            </a:r>
          </a:p>
        </p:txBody>
      </p:sp>
      <p:pic>
        <p:nvPicPr>
          <p:cNvPr id="27651" name="Picture 5" descr="Image3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597535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2" name="Rectangle 6"/>
          <p:cNvSpPr>
            <a:spLocks noChangeArrowheads="1"/>
          </p:cNvSpPr>
          <p:nvPr/>
        </p:nvSpPr>
        <p:spPr bwMode="auto">
          <a:xfrm>
            <a:off x="0" y="4797425"/>
            <a:ext cx="35591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defTabSz="979488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defRPr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88950" defTabSz="979488">
              <a:spcBef>
                <a:spcPct val="20000"/>
              </a:spcBef>
              <a:buClr>
                <a:schemeClr val="tx1"/>
              </a:buClr>
              <a:buSzPct val="100000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marL="979488" defTabSz="979488">
              <a:spcBef>
                <a:spcPct val="20000"/>
              </a:spcBef>
              <a:buClr>
                <a:schemeClr val="tx1"/>
              </a:buClr>
              <a:buSzPct val="100000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468438" defTabSz="979488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1960563" defTabSz="979488">
              <a:spcBef>
                <a:spcPct val="20000"/>
              </a:spcBef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4177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28749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3321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37893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cs-CZ" altLang="cs-CZ" smtClean="0"/>
              <a:t>Elektromagnetické spektrum</a:t>
            </a:r>
          </a:p>
        </p:txBody>
      </p:sp>
      <p:graphicFrame>
        <p:nvGraphicFramePr>
          <p:cNvPr id="27653" name="Object 7"/>
          <p:cNvGraphicFramePr>
            <a:graphicFrameLocks noChangeAspect="1"/>
          </p:cNvGraphicFramePr>
          <p:nvPr/>
        </p:nvGraphicFramePr>
        <p:xfrm>
          <a:off x="3414713" y="4002088"/>
          <a:ext cx="6872287" cy="285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Obrázek" r:id="rId6" imgW="4222645" imgH="2123474" progId="Word.Picture.8">
                  <p:embed/>
                </p:oleObj>
              </mc:Choice>
              <mc:Fallback>
                <p:oleObj name="Obrázek" r:id="rId6" imgW="4222645" imgH="2123474" progId="Word.Pictur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16" t="9412" r="5978" b="16675"/>
                      <a:stretch>
                        <a:fillRect/>
                      </a:stretch>
                    </p:blipFill>
                    <p:spPr bwMode="auto">
                      <a:xfrm>
                        <a:off x="3414713" y="4002088"/>
                        <a:ext cx="6872287" cy="285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25" name="Rectangle 9"/>
          <p:cNvSpPr>
            <a:spLocks noChangeArrowheads="1"/>
          </p:cNvSpPr>
          <p:nvPr/>
        </p:nvSpPr>
        <p:spPr bwMode="auto">
          <a:xfrm>
            <a:off x="319088" y="0"/>
            <a:ext cx="874395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cs-CZ" altLang="cs-CZ" smtClean="0"/>
              <a:t>Fotony – elektromagnetické vlny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"/>
    </mc:Choice>
    <mc:Fallback xmlns="">
      <p:transition spd="slow" advTm="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4319588" cy="1052513"/>
          </a:xfrm>
        </p:spPr>
        <p:txBody>
          <a:bodyPr/>
          <a:lstStyle/>
          <a:p>
            <a:pPr>
              <a:defRPr/>
            </a:pPr>
            <a:r>
              <a:rPr lang="cs-CZ" altLang="cs-CZ" sz="3600" smtClean="0"/>
              <a:t>Absorpce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31063" y="549275"/>
            <a:ext cx="3055937" cy="12239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2400" smtClean="0"/>
              <a:t>Elektro-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smtClean="0"/>
              <a:t>magnetická vlna</a:t>
            </a:r>
          </a:p>
        </p:txBody>
      </p:sp>
      <p:pic>
        <p:nvPicPr>
          <p:cNvPr id="28676" name="Picture 8" descr="Image3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7"/>
          <a:stretch>
            <a:fillRect/>
          </a:stretch>
        </p:blipFill>
        <p:spPr bwMode="auto">
          <a:xfrm>
            <a:off x="0" y="836613"/>
            <a:ext cx="6943725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 descr="Image39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916113"/>
            <a:ext cx="33051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0" y="32242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79" name="Object 10"/>
          <p:cNvGraphicFramePr>
            <a:graphicFrameLocks noChangeAspect="1"/>
          </p:cNvGraphicFramePr>
          <p:nvPr/>
        </p:nvGraphicFramePr>
        <p:xfrm>
          <a:off x="0" y="4797425"/>
          <a:ext cx="3559175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7" name="Rovnice" r:id="rId7" imgW="1320227" imgH="393529" progId="Equation.3">
                  <p:embed/>
                </p:oleObj>
              </mc:Choice>
              <mc:Fallback>
                <p:oleObj name="Rovnice" r:id="rId7" imgW="1320227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97425"/>
                        <a:ext cx="3559175" cy="1223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Rectangle 13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81" name="Object 12"/>
          <p:cNvGraphicFramePr>
            <a:graphicFrameLocks noChangeAspect="1"/>
          </p:cNvGraphicFramePr>
          <p:nvPr/>
        </p:nvGraphicFramePr>
        <p:xfrm>
          <a:off x="3703638" y="4797425"/>
          <a:ext cx="3446462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Rovnice" r:id="rId9" imgW="774364" imgH="279279" progId="Equation.3">
                  <p:embed/>
                </p:oleObj>
              </mc:Choice>
              <mc:Fallback>
                <p:oleObj name="Rovnice" r:id="rId9" imgW="774364" imgH="27927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4797425"/>
                        <a:ext cx="3446462" cy="1225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0" name="Rectangle 6"/>
          <p:cNvSpPr>
            <a:spLocks noChangeArrowheads="1"/>
          </p:cNvSpPr>
          <p:nvPr/>
        </p:nvSpPr>
        <p:spPr bwMode="auto">
          <a:xfrm>
            <a:off x="0" y="3933825"/>
            <a:ext cx="36306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defTabSz="979488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defRPr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488950" defTabSz="979488">
              <a:spcBef>
                <a:spcPct val="20000"/>
              </a:spcBef>
              <a:buClr>
                <a:schemeClr val="tx1"/>
              </a:buClr>
              <a:buSzPct val="100000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marL="979488" defTabSz="979488">
              <a:spcBef>
                <a:spcPct val="20000"/>
              </a:spcBef>
              <a:buClr>
                <a:schemeClr val="tx1"/>
              </a:buClr>
              <a:buSzPct val="100000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468438" defTabSz="979488"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1960563" defTabSz="979488">
              <a:spcBef>
                <a:spcPct val="20000"/>
              </a:spcBef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4177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28749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3321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37893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cs-CZ" altLang="cs-CZ" sz="2800" smtClean="0">
                <a:solidFill>
                  <a:srgbClr val="FE4A4E"/>
                </a:solidFill>
              </a:rPr>
              <a:t>Absropční spektrum</a:t>
            </a:r>
          </a:p>
        </p:txBody>
      </p:sp>
      <p:sp>
        <p:nvSpPr>
          <p:cNvPr id="28683" name="Rectangle 15"/>
          <p:cNvSpPr>
            <a:spLocks noChangeArrowheads="1"/>
          </p:cNvSpPr>
          <p:nvPr/>
        </p:nvSpPr>
        <p:spPr bwMode="auto">
          <a:xfrm>
            <a:off x="0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84" name="Object 14"/>
          <p:cNvGraphicFramePr>
            <a:graphicFrameLocks noChangeAspect="1"/>
          </p:cNvGraphicFramePr>
          <p:nvPr/>
        </p:nvGraphicFramePr>
        <p:xfrm>
          <a:off x="7088188" y="4365625"/>
          <a:ext cx="194310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9" name="Rovnice" r:id="rId11" imgW="622030" imgH="228501" progId="Equation.3">
                  <p:embed/>
                </p:oleObj>
              </mc:Choice>
              <mc:Fallback>
                <p:oleObj name="Rovnice" r:id="rId11" imgW="622030" imgH="228501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4365625"/>
                        <a:ext cx="1943100" cy="717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5" name="Rectangle 17"/>
          <p:cNvSpPr>
            <a:spLocks noChangeArrowheads="1"/>
          </p:cNvSpPr>
          <p:nvPr/>
        </p:nvSpPr>
        <p:spPr bwMode="auto">
          <a:xfrm>
            <a:off x="0" y="33289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86" name="Object 16"/>
          <p:cNvGraphicFramePr>
            <a:graphicFrameLocks noChangeAspect="1"/>
          </p:cNvGraphicFramePr>
          <p:nvPr/>
        </p:nvGraphicFramePr>
        <p:xfrm>
          <a:off x="7088188" y="5084763"/>
          <a:ext cx="2190750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0" name="Rovnice" r:id="rId13" imgW="736600" imgH="203200" progId="Equation.3">
                  <p:embed/>
                </p:oleObj>
              </mc:Choice>
              <mc:Fallback>
                <p:oleObj name="Rovnice" r:id="rId13" imgW="736600" imgH="2032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5084763"/>
                        <a:ext cx="2190750" cy="5984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7" name="Text Box 18"/>
          <p:cNvSpPr txBox="1">
            <a:spLocks noChangeArrowheads="1"/>
          </p:cNvSpPr>
          <p:nvPr/>
        </p:nvSpPr>
        <p:spPr bwMode="auto">
          <a:xfrm>
            <a:off x="5719763" y="6092825"/>
            <a:ext cx="4567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i="1"/>
              <a:t>Poměr I/I</a:t>
            </a:r>
            <a:r>
              <a:rPr lang="cs-CZ" altLang="cs-CZ" i="1" baseline="-25000"/>
              <a:t>0 </a:t>
            </a:r>
            <a:r>
              <a:rPr lang="cs-CZ" altLang="cs-CZ"/>
              <a:t> je </a:t>
            </a:r>
            <a:r>
              <a:rPr lang="cs-CZ" altLang="cs-CZ" i="1"/>
              <a:t>transmitance T</a:t>
            </a:r>
            <a:r>
              <a:rPr lang="cs-CZ" altLang="cs-CZ"/>
              <a:t> </a:t>
            </a:r>
          </a:p>
        </p:txBody>
      </p:sp>
      <p:sp>
        <p:nvSpPr>
          <p:cNvPr id="28688" name="Text Box 19"/>
          <p:cNvSpPr txBox="1">
            <a:spLocks noChangeArrowheads="1"/>
          </p:cNvSpPr>
          <p:nvPr/>
        </p:nvSpPr>
        <p:spPr bwMode="auto">
          <a:xfrm>
            <a:off x="3990975" y="0"/>
            <a:ext cx="4391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800" b="1" i="1"/>
              <a:t>Lambert - Beerův zákon</a:t>
            </a:r>
            <a:r>
              <a:rPr lang="cs-CZ" altLang="cs-CZ" sz="2800" b="1"/>
              <a:t>.</a:t>
            </a:r>
            <a:r>
              <a:rPr lang="cs-CZ" altLang="cs-CZ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08"/>
    </mc:Choice>
    <mc:Fallback xmlns="">
      <p:transition spd="slow" advTm="26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91200" y="0"/>
            <a:ext cx="4495800" cy="1052513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Luminiscence 3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31063" y="1341438"/>
            <a:ext cx="3055937" cy="2159000"/>
          </a:xfrm>
        </p:spPr>
        <p:txBody>
          <a:bodyPr/>
          <a:lstStyle/>
          <a:p>
            <a:pPr>
              <a:defRPr/>
            </a:pPr>
            <a:endParaRPr lang="cs-CZ" altLang="cs-CZ" smtClean="0"/>
          </a:p>
        </p:txBody>
      </p:sp>
      <p:pic>
        <p:nvPicPr>
          <p:cNvPr id="29700" name="Picture 7" descr="Image3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2092325"/>
            <a:ext cx="564832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 descr="spec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9763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38"/>
    </mc:Choice>
    <mc:Fallback xmlns="">
      <p:transition spd="slow" advTm="17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95350" y="228600"/>
            <a:ext cx="8135938" cy="1905000"/>
          </a:xfrm>
        </p:spPr>
        <p:txBody>
          <a:bodyPr/>
          <a:lstStyle/>
          <a:p>
            <a:pPr>
              <a:defRPr/>
            </a:pPr>
            <a:r>
              <a:rPr lang="cs-CZ" altLang="cs-CZ" sz="4000" b="1" dirty="0" smtClean="0"/>
              <a:t>Děkuji za pozornost.</a:t>
            </a:r>
            <a:br>
              <a:rPr lang="cs-CZ" altLang="cs-CZ" sz="4000" b="1" dirty="0" smtClean="0"/>
            </a:br>
            <a:r>
              <a:rPr lang="cs-CZ" altLang="cs-CZ" sz="4000" b="1" dirty="0" smtClean="0"/>
              <a:t>Dotazy neumím vymyslíme jak? </a:t>
            </a:r>
          </a:p>
        </p:txBody>
      </p:sp>
      <p:pic>
        <p:nvPicPr>
          <p:cNvPr id="198659" name="Picture 3" descr="A6MED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3068638"/>
            <a:ext cx="13811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0" name="Picture 4" descr="M11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2708275"/>
            <a:ext cx="14811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SCNEX0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3933825"/>
            <a:ext cx="420687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0"/>
    </mc:Choice>
    <mc:Fallback xmlns="">
      <p:transition spd="slow" advTm="2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8383588" cy="5040312"/>
          </a:xfrm>
        </p:spPr>
        <p:txBody>
          <a:bodyPr/>
          <a:lstStyle/>
          <a:p>
            <a:pPr>
              <a:defRPr/>
            </a:pPr>
            <a:r>
              <a:rPr lang="cs-CZ" altLang="cs-CZ" sz="2400" smtClean="0"/>
              <a:t>Celková energie </a:t>
            </a:r>
            <a:r>
              <a:rPr lang="cs-CZ" altLang="cs-CZ" sz="2400" i="1" smtClean="0"/>
              <a:t>E</a:t>
            </a:r>
            <a:r>
              <a:rPr lang="cs-CZ" altLang="cs-CZ" sz="2400" smtClean="0"/>
              <a:t> částice (systému částic) nacházející se v silovém poli je dána součtem klidové energie </a:t>
            </a:r>
            <a:r>
              <a:rPr lang="cs-CZ" altLang="cs-CZ" sz="2400" i="1" smtClean="0"/>
              <a:t>E</a:t>
            </a:r>
            <a:r>
              <a:rPr lang="cs-CZ" altLang="cs-CZ" sz="2400" baseline="-25000" smtClean="0"/>
              <a:t>0</a:t>
            </a:r>
            <a:r>
              <a:rPr lang="cs-CZ" altLang="cs-CZ" sz="2400" smtClean="0"/>
              <a:t>, kinetické energie </a:t>
            </a:r>
            <a:r>
              <a:rPr lang="cs-CZ" altLang="cs-CZ" sz="2400" i="1" smtClean="0"/>
              <a:t>E</a:t>
            </a:r>
            <a:r>
              <a:rPr lang="cs-CZ" altLang="cs-CZ" sz="2400" baseline="-25000" smtClean="0"/>
              <a:t>k</a:t>
            </a:r>
            <a:r>
              <a:rPr lang="cs-CZ" altLang="cs-CZ" sz="2400" smtClean="0"/>
              <a:t> a potenciální energie </a:t>
            </a:r>
            <a:r>
              <a:rPr lang="cs-CZ" altLang="cs-CZ" sz="2400" i="1" smtClean="0"/>
              <a:t>E</a:t>
            </a:r>
            <a:r>
              <a:rPr lang="cs-CZ" altLang="cs-CZ" sz="2400" baseline="-25000" smtClean="0"/>
              <a:t>p</a:t>
            </a:r>
            <a:r>
              <a:rPr lang="cs-CZ" altLang="cs-CZ" sz="2400" smtClean="0"/>
              <a:t>, tedy</a:t>
            </a:r>
          </a:p>
          <a:p>
            <a:pPr>
              <a:defRPr/>
            </a:pPr>
            <a:endParaRPr lang="cs-CZ" altLang="cs-CZ" sz="2400" smtClean="0"/>
          </a:p>
          <a:p>
            <a:pPr>
              <a:defRPr/>
            </a:pPr>
            <a:endParaRPr lang="cs-CZ" altLang="cs-CZ" sz="2400" smtClean="0"/>
          </a:p>
          <a:p>
            <a:pPr>
              <a:buFont typeface="Monotype Sorts" charset="0"/>
              <a:buNone/>
              <a:defRPr/>
            </a:pPr>
            <a:r>
              <a:rPr lang="cs-CZ" altLang="cs-CZ" sz="3000" smtClean="0"/>
              <a:t>potenciální energie </a:t>
            </a:r>
            <a:r>
              <a:rPr lang="cs-CZ" altLang="cs-CZ" sz="3000" i="1" smtClean="0"/>
              <a:t>E</a:t>
            </a:r>
            <a:r>
              <a:rPr lang="cs-CZ" altLang="cs-CZ" sz="3000" baseline="-25000" smtClean="0"/>
              <a:t>p</a:t>
            </a:r>
            <a:r>
              <a:rPr lang="cs-CZ" altLang="cs-CZ" sz="3000" smtClean="0"/>
              <a:t> , </a:t>
            </a:r>
            <a:r>
              <a:rPr lang="cs-CZ" altLang="cs-CZ" sz="3000" i="1" smtClean="0"/>
              <a:t>E</a:t>
            </a:r>
            <a:r>
              <a:rPr lang="cs-CZ" altLang="cs-CZ" sz="3000" baseline="-25000" smtClean="0"/>
              <a:t>p</a:t>
            </a:r>
            <a:r>
              <a:rPr lang="cs-CZ" altLang="cs-CZ" sz="3000" smtClean="0"/>
              <a:t> = </a:t>
            </a:r>
            <a:r>
              <a:rPr lang="cs-CZ" altLang="cs-CZ" sz="3000" i="1" smtClean="0"/>
              <a:t>mgh</a:t>
            </a:r>
            <a:r>
              <a:rPr lang="cs-CZ" altLang="cs-CZ" sz="3000" smtClean="0"/>
              <a:t>, </a:t>
            </a:r>
            <a:r>
              <a:rPr lang="cs-CZ" altLang="cs-CZ" sz="1800" smtClean="0"/>
              <a:t>v mechanice</a:t>
            </a:r>
          </a:p>
          <a:p>
            <a:pPr>
              <a:buFont typeface="Monotype Sorts" charset="0"/>
              <a:buNone/>
              <a:defRPr/>
            </a:pPr>
            <a:r>
              <a:rPr lang="cs-CZ" altLang="cs-CZ" sz="2000" smtClean="0"/>
              <a:t>Je rovna práci, kterou musíme vynaložit, abychom vzájemně se přitahující částice (nebo tělesa, elektrické náboje) vzdálili tak, aby jejich vzájemné silové působení bylo nulové zanedbatelné)</a:t>
            </a:r>
            <a:endParaRPr lang="cs-CZ" altLang="cs-CZ" sz="3000" smtClean="0"/>
          </a:p>
        </p:txBody>
      </p:sp>
      <p:sp>
        <p:nvSpPr>
          <p:cNvPr id="17510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5326063" cy="823913"/>
          </a:xfrm>
        </p:spPr>
        <p:txBody>
          <a:bodyPr/>
          <a:lstStyle/>
          <a:p>
            <a:pPr>
              <a:defRPr/>
            </a:pPr>
            <a:r>
              <a:rPr lang="cs-CZ" altLang="cs-CZ" b="1" smtClean="0"/>
              <a:t>Energie</a:t>
            </a:r>
          </a:p>
        </p:txBody>
      </p:sp>
      <p:sp>
        <p:nvSpPr>
          <p:cNvPr id="8196" name="Rectangle 1028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8197" name="Rectangle 1029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8198" name="Object 1030"/>
          <p:cNvGraphicFramePr>
            <a:graphicFrameLocks noChangeAspect="1"/>
          </p:cNvGraphicFramePr>
          <p:nvPr/>
        </p:nvGraphicFramePr>
        <p:xfrm>
          <a:off x="2047875" y="2781300"/>
          <a:ext cx="3703638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Rovnice" r:id="rId5" imgW="1155700" imgH="241300" progId="Equation.3">
                  <p:embed/>
                </p:oleObj>
              </mc:Choice>
              <mc:Fallback>
                <p:oleObj name="Rovnice" r:id="rId5" imgW="1155700" imgH="241300" progId="Equation.3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5" y="2781300"/>
                        <a:ext cx="3703638" cy="7651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1031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8200" name="Object 1032"/>
          <p:cNvGraphicFramePr>
            <a:graphicFrameLocks noChangeAspect="1"/>
          </p:cNvGraphicFramePr>
          <p:nvPr/>
        </p:nvGraphicFramePr>
        <p:xfrm>
          <a:off x="7591425" y="260350"/>
          <a:ext cx="2376488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Rovnice" r:id="rId7" imgW="710891" imgH="241195" progId="Equation.3">
                  <p:embed/>
                </p:oleObj>
              </mc:Choice>
              <mc:Fallback>
                <p:oleObj name="Rovnice" r:id="rId7" imgW="710891" imgH="241195" progId="Equation.3">
                  <p:embed/>
                  <p:pic>
                    <p:nvPicPr>
                      <p:cNvPr id="0" name="Object 10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1425" y="260350"/>
                        <a:ext cx="2376488" cy="793750"/>
                      </a:xfrm>
                      <a:prstGeom prst="rect">
                        <a:avLst/>
                      </a:prstGeom>
                      <a:solidFill>
                        <a:srgbClr val="FF9B9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1" name="Picture 1033" descr="einste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5" y="1341438"/>
            <a:ext cx="16541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034"/>
          <p:cNvSpPr>
            <a:spLocks noChangeArrowheads="1"/>
          </p:cNvSpPr>
          <p:nvPr/>
        </p:nvSpPr>
        <p:spPr bwMode="auto">
          <a:xfrm>
            <a:off x="-257175" y="29972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8203" name="Object 1035"/>
          <p:cNvGraphicFramePr>
            <a:graphicFrameLocks noChangeAspect="1"/>
          </p:cNvGraphicFramePr>
          <p:nvPr/>
        </p:nvGraphicFramePr>
        <p:xfrm>
          <a:off x="8672513" y="3357563"/>
          <a:ext cx="1614487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Rovnice" r:id="rId10" imgW="914400" imgH="660400" progId="Equation.3">
                  <p:embed/>
                </p:oleObj>
              </mc:Choice>
              <mc:Fallback>
                <p:oleObj name="Rovnice" r:id="rId10" imgW="914400" imgH="660400" progId="Equation.3">
                  <p:embed/>
                  <p:pic>
                    <p:nvPicPr>
                      <p:cNvPr id="0" name="Object 10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2513" y="3357563"/>
                        <a:ext cx="1614487" cy="11604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Rectangle 1036"/>
          <p:cNvSpPr>
            <a:spLocks noChangeArrowheads="1"/>
          </p:cNvSpPr>
          <p:nvPr/>
        </p:nvSpPr>
        <p:spPr bwMode="auto">
          <a:xfrm>
            <a:off x="0" y="321945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8205" name="Object 1037"/>
          <p:cNvGraphicFramePr>
            <a:graphicFrameLocks noChangeAspect="1"/>
          </p:cNvGraphicFramePr>
          <p:nvPr/>
        </p:nvGraphicFramePr>
        <p:xfrm>
          <a:off x="8239125" y="4652963"/>
          <a:ext cx="20478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Rovnice" r:id="rId12" imgW="1028700" imgH="419100" progId="Equation.3">
                  <p:embed/>
                </p:oleObj>
              </mc:Choice>
              <mc:Fallback>
                <p:oleObj name="Rovnice" r:id="rId12" imgW="1028700" imgH="419100" progId="Equation.3">
                  <p:embed/>
                  <p:pic>
                    <p:nvPicPr>
                      <p:cNvPr id="0" name="Object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25" y="4652963"/>
                        <a:ext cx="2047875" cy="835025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6" name="Picture 1038" descr="New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1275" cy="1412875"/>
          </a:xfrm>
          <a:prstGeom prst="rect">
            <a:avLst/>
          </a:prstGeom>
          <a:noFill/>
          <a:ln w="9525">
            <a:solidFill>
              <a:srgbClr val="F8F8F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3"/>
    </mc:Choice>
    <mc:Fallback xmlns="">
      <p:transition spd="slow" advTm="2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Jdeme k jádru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charset="0"/>
              <a:buNone/>
              <a:defRPr/>
            </a:pPr>
            <a:r>
              <a:rPr lang="cs-CZ" altLang="cs-CZ" smtClean="0"/>
              <a:t>Atom je 10000x větší než jádro a má téměř stejnou hmotu jako jádro !!!!!!!!</a:t>
            </a:r>
          </a:p>
          <a:p>
            <a:pPr>
              <a:buFont typeface="Monotype Sorts" charset="0"/>
              <a:buNone/>
              <a:defRPr/>
            </a:pPr>
            <a:endParaRPr lang="cs-CZ" altLang="cs-CZ" smtClean="0"/>
          </a:p>
        </p:txBody>
      </p:sp>
      <p:pic>
        <p:nvPicPr>
          <p:cNvPr id="9220" name="Picture 6" descr="dukaz-globalniho-oteplova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4941888"/>
            <a:ext cx="4135437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162675" y="3886200"/>
            <a:ext cx="3959225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n"/>
              <a:defRPr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charset="0"/>
              <a:buChar char="n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6622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31194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5766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40338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Font typeface="Monotype Sorts" charset="0"/>
              <a:buNone/>
              <a:defRPr/>
            </a:pPr>
            <a:r>
              <a:rPr lang="cs-CZ" altLang="cs-CZ" kern="0" dirty="0" smtClean="0"/>
              <a:t>Důkaz globálního oteplovaní</a:t>
            </a:r>
          </a:p>
        </p:txBody>
      </p:sp>
      <p:pic>
        <p:nvPicPr>
          <p:cNvPr id="9222" name="Picture 4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500438"/>
            <a:ext cx="239395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5"/>
    </mc:Choice>
    <mc:Fallback xmlns="">
      <p:transition spd="slow" advTm="14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828800"/>
            <a:ext cx="8134350" cy="440848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cs-CZ" altLang="cs-CZ" sz="2200" smtClean="0"/>
              <a:t>- </a:t>
            </a:r>
            <a:r>
              <a:rPr lang="cs-CZ" altLang="cs-CZ" sz="2200" b="1" smtClean="0"/>
              <a:t>protony</a:t>
            </a:r>
            <a:r>
              <a:rPr lang="cs-CZ" altLang="cs-CZ" sz="2200" smtClean="0"/>
              <a:t>	- mp = 1,673×10</a:t>
            </a:r>
            <a:r>
              <a:rPr lang="cs-CZ" altLang="cs-CZ" sz="2200" baseline="30000" smtClean="0"/>
              <a:t>-27</a:t>
            </a:r>
            <a:r>
              <a:rPr lang="cs-CZ" altLang="cs-CZ" sz="2200" smtClean="0"/>
              <a:t> kg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2200" smtClean="0"/>
              <a:t>	- kladný náboj e+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2200" smtClean="0"/>
              <a:t>	- značka 1p</a:t>
            </a:r>
            <a:endParaRPr lang="cs-CZ" altLang="cs-CZ" sz="2200" b="1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cs-CZ" altLang="cs-CZ" sz="2200" b="1" smtClean="0"/>
              <a:t>- neutron	</a:t>
            </a:r>
            <a:r>
              <a:rPr lang="cs-CZ" altLang="cs-CZ" sz="2200" smtClean="0"/>
              <a:t>- mn = 1,675×10</a:t>
            </a:r>
            <a:r>
              <a:rPr lang="cs-CZ" altLang="cs-CZ" sz="2200" baseline="30000" smtClean="0"/>
              <a:t>-27</a:t>
            </a:r>
            <a:r>
              <a:rPr lang="cs-CZ" altLang="cs-CZ" sz="2200" smtClean="0"/>
              <a:t> kg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2200" smtClean="0"/>
              <a:t>	- bez náboje,  značka n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2200" smtClean="0"/>
              <a:t>	- může docházet k rozpadu: n ® p + e + n (antineutrino)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cs-CZ" altLang="cs-CZ" sz="2200" smtClean="0"/>
              <a:t>- obecné značení prvků: 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cs-CZ" altLang="cs-CZ" sz="2200" smtClean="0"/>
              <a:t>- Z - protonové číslo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cs-CZ" altLang="cs-CZ" sz="2200" smtClean="0"/>
              <a:t>- A - nukleonové číslo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cs-CZ" altLang="cs-CZ" sz="2200" smtClean="0"/>
              <a:t>- </a:t>
            </a:r>
            <a:r>
              <a:rPr lang="cs-CZ" altLang="cs-CZ" sz="2200" b="1" smtClean="0"/>
              <a:t>izotopy </a:t>
            </a:r>
            <a:r>
              <a:rPr lang="cs-CZ" altLang="cs-CZ" sz="2200" smtClean="0"/>
              <a:t>- atomy téhož prvku se stejným Z s různým A</a:t>
            </a:r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989888" cy="1544638"/>
          </a:xfrm>
        </p:spPr>
        <p:txBody>
          <a:bodyPr/>
          <a:lstStyle/>
          <a:p>
            <a:pPr>
              <a:defRPr/>
            </a:pPr>
            <a:r>
              <a:rPr lang="cs-CZ" altLang="cs-CZ" sz="3200" b="1" smtClean="0"/>
              <a:t>ZÁKLADNÍ POJMY</a:t>
            </a:r>
            <a:br>
              <a:rPr lang="cs-CZ" altLang="cs-CZ" sz="3200" b="1" smtClean="0"/>
            </a:br>
            <a:r>
              <a:rPr lang="cs-CZ" altLang="cs-CZ" sz="3200" b="1" smtClean="0"/>
              <a:t>nukleární medicíny</a:t>
            </a:r>
            <a:br>
              <a:rPr lang="cs-CZ" altLang="cs-CZ" sz="3200" b="1" smtClean="0"/>
            </a:br>
            <a:endParaRPr lang="cs-CZ" altLang="cs-CZ" sz="3200" b="1" smtClean="0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0245" name="Object 4"/>
          <p:cNvGraphicFramePr>
            <a:graphicFrameLocks noChangeAspect="1"/>
          </p:cNvGraphicFramePr>
          <p:nvPr/>
        </p:nvGraphicFramePr>
        <p:xfrm>
          <a:off x="4711700" y="5445125"/>
          <a:ext cx="1728788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Rovnice" r:id="rId5" imgW="380835" imgH="241195" progId="Equation.3">
                  <p:embed/>
                </p:oleObj>
              </mc:Choice>
              <mc:Fallback>
                <p:oleObj name="Rovnice" r:id="rId5" imgW="380835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1700" y="5445125"/>
                        <a:ext cx="1728788" cy="10810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58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799263" y="6165850"/>
            <a:ext cx="311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cs-CZ" altLang="cs-CZ" sz="2000" b="1" i="1"/>
              <a:t>hmotnostní spektrograf</a:t>
            </a:r>
            <a:r>
              <a:rPr lang="cs-CZ" altLang="cs-CZ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2"/>
    </mc:Choice>
    <mc:Fallback xmlns="">
      <p:transition spd="slow" advTm="7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smtClean="0"/>
              <a:t>VAZEBNÁ ENERGIE</a:t>
            </a:r>
            <a:r>
              <a:rPr lang="cs-CZ" altLang="cs-CZ" smtClean="0"/>
              <a:t> 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cs-CZ" altLang="cs-CZ" smtClean="0"/>
              <a:t>- </a:t>
            </a:r>
            <a:r>
              <a:rPr lang="cs-CZ" altLang="cs-CZ" sz="2400" smtClean="0"/>
              <a:t>energie potřebná k úplnému rozdělení jádra na nukleony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cs-CZ" altLang="cs-CZ" sz="2400" smtClean="0"/>
              <a:t>- hmotnost jádra je vždy menší než hmotnost jednotlivých nukleonů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cs-CZ" altLang="cs-CZ" sz="2400" smtClean="0"/>
              <a:t>- </a:t>
            </a:r>
            <a:r>
              <a:rPr lang="cs-CZ" altLang="cs-CZ" sz="2400" b="1" smtClean="0"/>
              <a:t>hmotnostní schodek jádra </a:t>
            </a:r>
            <a:r>
              <a:rPr lang="cs-CZ" altLang="cs-CZ" sz="2400" smtClean="0"/>
              <a:t>- udává rozdíl skutečné hmotnosti jádra a hmotnosti jednotlivých částic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cs-CZ" altLang="cs-CZ" sz="2400" smtClean="0"/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cs-CZ" altLang="cs-CZ" sz="2400" smtClean="0"/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cs-CZ" altLang="cs-CZ" sz="2400" smtClean="0"/>
              <a:t>- řešením Einsteinův vztah: E = m.c</a:t>
            </a:r>
            <a:r>
              <a:rPr lang="cs-CZ" altLang="cs-CZ" sz="2400" baseline="30000" smtClean="0"/>
              <a:t>2</a:t>
            </a:r>
            <a:r>
              <a:rPr lang="cs-CZ" altLang="cs-CZ" sz="2400" smtClean="0"/>
              <a:t>  (každá změna hmotnosti souvisí se změnou energie) Þ dodáváme-li soustavě energii, pak zároveň zvětšujeme její hmotnost Þ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0" y="329565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1269" name="Object 4"/>
          <p:cNvGraphicFramePr>
            <a:graphicFrameLocks noChangeAspect="1"/>
          </p:cNvGraphicFramePr>
          <p:nvPr/>
        </p:nvGraphicFramePr>
        <p:xfrm>
          <a:off x="2190750" y="3933825"/>
          <a:ext cx="547211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Rovnice" r:id="rId5" imgW="2209800" imgH="266700" progId="Equation.3">
                  <p:embed/>
                </p:oleObj>
              </mc:Choice>
              <mc:Fallback>
                <p:oleObj name="Rovnice" r:id="rId5" imgW="2209800" imgH="266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3933825"/>
                        <a:ext cx="5472113" cy="660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356235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0" y="31861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1272" name="Object 7"/>
          <p:cNvGraphicFramePr>
            <a:graphicFrameLocks noChangeAspect="1"/>
          </p:cNvGraphicFramePr>
          <p:nvPr/>
        </p:nvGraphicFramePr>
        <p:xfrm>
          <a:off x="7664450" y="5802313"/>
          <a:ext cx="1655763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Rovnice" r:id="rId7" imgW="762331" imgH="482810" progId="Equation.3">
                  <p:embed/>
                </p:oleObj>
              </mc:Choice>
              <mc:Fallback>
                <p:oleObj name="Rovnice" r:id="rId7" imgW="762331" imgH="48281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4450" y="5802313"/>
                        <a:ext cx="1655763" cy="10556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895350" y="6165850"/>
            <a:ext cx="670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cs-CZ" altLang="cs-CZ"/>
              <a:t>- </a:t>
            </a:r>
            <a:r>
              <a:rPr lang="cs-CZ" altLang="cs-CZ" sz="2000" b="1" i="1">
                <a:solidFill>
                  <a:schemeClr val="tx2"/>
                </a:solidFill>
              </a:rPr>
              <a:t>častěji udáváme vazebnou energii na jeden nukleon</a:t>
            </a:r>
            <a:r>
              <a:rPr lang="cs-CZ" altLang="cs-CZ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77"/>
    </mc:Choice>
    <mc:Fallback xmlns="">
      <p:transition spd="slow" advTm="11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989888" cy="968375"/>
          </a:xfrm>
        </p:spPr>
        <p:txBody>
          <a:bodyPr/>
          <a:lstStyle/>
          <a:p>
            <a:pPr>
              <a:defRPr/>
            </a:pPr>
            <a:r>
              <a:rPr lang="cs-CZ" altLang="cs-CZ" sz="3600" smtClean="0"/>
              <a:t>D</a:t>
            </a:r>
            <a:r>
              <a:rPr lang="cs-CZ" altLang="cs-CZ" sz="3600" b="1" smtClean="0"/>
              <a:t>ruhy záření</a:t>
            </a:r>
            <a:r>
              <a:rPr lang="cs-CZ" altLang="cs-CZ" sz="4300" b="1" smtClean="0"/>
              <a:t> </a:t>
            </a:r>
            <a:br>
              <a:rPr lang="cs-CZ" altLang="cs-CZ" sz="4300" b="1" smtClean="0"/>
            </a:br>
            <a:r>
              <a:rPr lang="cs-CZ" altLang="cs-CZ" sz="2400" i="1" smtClean="0"/>
              <a:t>budeme probírat ještě podrobněji</a:t>
            </a:r>
            <a:r>
              <a:rPr lang="cs-CZ" altLang="cs-CZ" sz="4300" smtClean="0"/>
              <a:t>	 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169988"/>
            <a:ext cx="9288463" cy="5688012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800" smtClean="0">
                <a:latin typeface="Symbol" pitchFamily="18" charset="2"/>
              </a:rPr>
              <a:t>a</a:t>
            </a:r>
            <a:r>
              <a:rPr lang="cs-CZ" altLang="cs-CZ" sz="2100" smtClean="0"/>
              <a:t>	- </a:t>
            </a:r>
            <a:r>
              <a:rPr lang="cs-CZ" altLang="cs-CZ" sz="2400" smtClean="0"/>
              <a:t>představováno částicí  a (proud jader helia)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uplatnění v tunelovém jevu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energeticky nejvýhodnější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velké ionizační účinky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malá průraznost (ve vzduchu asi 10 cm)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urychlovatelná a odklonitelné v elektromagnetickém poli (má náboj)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800" b="1" smtClean="0">
                <a:latin typeface="Symbol" pitchFamily="18" charset="2"/>
              </a:rPr>
              <a:t>b</a:t>
            </a:r>
            <a:r>
              <a:rPr lang="cs-CZ" altLang="cs-CZ" sz="2100" smtClean="0"/>
              <a:t>	- </a:t>
            </a:r>
            <a:r>
              <a:rPr lang="cs-CZ" altLang="cs-CZ" sz="2400" smtClean="0"/>
              <a:t>částice b (elektron)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ovlivnitelné v elektromagnetickém poli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vznik  n </a:t>
            </a:r>
            <a:r>
              <a:rPr lang="cs-CZ" altLang="cs-CZ" sz="2400" smtClean="0">
                <a:latin typeface="Symbol" pitchFamily="18" charset="2"/>
              </a:rPr>
              <a:t>® </a:t>
            </a:r>
            <a:r>
              <a:rPr lang="cs-CZ" altLang="cs-CZ" sz="2400" smtClean="0"/>
              <a:t> p +  e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pozitron - antičástice k elektronu </a:t>
            </a:r>
            <a:r>
              <a:rPr lang="cs-CZ" altLang="cs-CZ" sz="2400" b="1" smtClean="0"/>
              <a:t>(záření </a:t>
            </a:r>
            <a:r>
              <a:rPr lang="cs-CZ" altLang="cs-CZ" sz="2400" b="1" smtClean="0">
                <a:latin typeface="Symbol" pitchFamily="18" charset="2"/>
              </a:rPr>
              <a:t>b+)</a:t>
            </a:r>
            <a:endParaRPr lang="cs-CZ" altLang="cs-CZ" sz="2400" smtClean="0">
              <a:latin typeface="Symbol" pitchFamily="18" charset="2"/>
            </a:endParaRP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800" b="1" smtClean="0">
                <a:latin typeface="Symbol" pitchFamily="18" charset="2"/>
              </a:rPr>
              <a:t>g</a:t>
            </a:r>
            <a:r>
              <a:rPr lang="cs-CZ" altLang="cs-CZ" sz="2100" b="1" smtClean="0"/>
              <a:t>	- </a:t>
            </a:r>
            <a:r>
              <a:rPr lang="cs-CZ" altLang="cs-CZ" sz="2400" smtClean="0"/>
              <a:t>částice (foton)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velká průraznost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neovlivnitelné elektromagnetickým polem</a:t>
            </a:r>
          </a:p>
          <a:p>
            <a:pPr>
              <a:lnSpc>
                <a:spcPct val="80000"/>
              </a:lnSpc>
              <a:buFont typeface="Monotype Sorts" charset="0"/>
              <a:buNone/>
              <a:defRPr/>
            </a:pPr>
            <a:r>
              <a:rPr lang="cs-CZ" altLang="cs-CZ" sz="2400" smtClean="0"/>
              <a:t>	- l &lt; 300 pm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0" y="299085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2293" name="Object 4"/>
          <p:cNvGraphicFramePr>
            <a:graphicFrameLocks noChangeAspect="1"/>
          </p:cNvGraphicFramePr>
          <p:nvPr/>
        </p:nvGraphicFramePr>
        <p:xfrm>
          <a:off x="6799263" y="3789363"/>
          <a:ext cx="3311525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Rovnice" r:id="rId5" imgW="1257300" imgH="876300" progId="Equation.3">
                  <p:embed/>
                </p:oleObj>
              </mc:Choice>
              <mc:Fallback>
                <p:oleObj name="Rovnice" r:id="rId5" imgW="1257300" imgH="876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9263" y="3789363"/>
                        <a:ext cx="3311525" cy="23082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386715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60"/>
    </mc:Choice>
    <mc:Fallback xmlns="">
      <p:transition spd="slow" advTm="8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200" b="1" smtClean="0"/>
              <a:t>ZÁKON RADIOAKTIVNÍ PŘEMĚNY</a:t>
            </a:r>
            <a:r>
              <a:rPr lang="cs-CZ" altLang="cs-CZ" sz="4300" smtClean="0"/>
              <a:t>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cs-CZ" altLang="cs-CZ" smtClean="0"/>
              <a:t>hledáme funkci popisující počet rozpadlých jader za jednotku času: N = f(t)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altLang="cs-CZ" sz="4000" smtClean="0">
                <a:latin typeface="Symbol" pitchFamily="18" charset="2"/>
              </a:rPr>
              <a:t>l</a:t>
            </a:r>
            <a:r>
              <a:rPr lang="cs-CZ" altLang="cs-CZ" smtClean="0"/>
              <a:t> </a:t>
            </a:r>
            <a:r>
              <a:rPr lang="cs-CZ" altLang="cs-CZ" b="1" smtClean="0"/>
              <a:t>- rozpadová konstanta</a:t>
            </a:r>
            <a:r>
              <a:rPr lang="cs-CZ" altLang="cs-CZ" smtClean="0"/>
              <a:t> [</a:t>
            </a:r>
            <a:r>
              <a:rPr lang="cs-CZ" altLang="cs-CZ" sz="3600" smtClean="0">
                <a:latin typeface="Symbol" pitchFamily="18" charset="2"/>
              </a:rPr>
              <a:t>l</a:t>
            </a:r>
            <a:r>
              <a:rPr lang="cs-CZ" altLang="cs-CZ" smtClean="0"/>
              <a:t>]=s-1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altLang="cs-CZ" smtClean="0"/>
              <a:t>- </a:t>
            </a:r>
            <a:r>
              <a:rPr lang="cs-CZ" altLang="cs-CZ" b="1" smtClean="0"/>
              <a:t>aktivita radionuklidu </a:t>
            </a:r>
            <a:r>
              <a:rPr lang="cs-CZ" altLang="cs-CZ" smtClean="0"/>
              <a:t>- udává počet rozpadlých jader za 1 s </a:t>
            </a: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0" y="32908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3317" name="Object 4"/>
          <p:cNvGraphicFramePr>
            <a:graphicFrameLocks noChangeAspect="1"/>
          </p:cNvGraphicFramePr>
          <p:nvPr/>
        </p:nvGraphicFramePr>
        <p:xfrm>
          <a:off x="390525" y="5589588"/>
          <a:ext cx="8424863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Rovnice" r:id="rId5" imgW="3035300" imgH="279400" progId="Equation.3">
                  <p:embed/>
                </p:oleObj>
              </mc:Choice>
              <mc:Fallback>
                <p:oleObj name="Rovnice" r:id="rId5" imgW="3035300" imgH="279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" y="5589588"/>
                        <a:ext cx="8424863" cy="7651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36"/>
    </mc:Choice>
    <mc:Fallback xmlns="">
      <p:transition spd="slow" advTm="3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smtClean="0"/>
              <a:t>JADERNÉ REAKCE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828800"/>
            <a:ext cx="7558088" cy="3255963"/>
          </a:xfrm>
        </p:spPr>
        <p:txBody>
          <a:bodyPr/>
          <a:lstStyle/>
          <a:p>
            <a:pPr>
              <a:buFont typeface="Monotype Sorts" charset="0"/>
              <a:buNone/>
              <a:defRPr/>
            </a:pPr>
            <a:r>
              <a:rPr lang="cs-CZ" altLang="cs-CZ" sz="3000" smtClean="0"/>
              <a:t>- přeměny vyvolané vnějším zásahem do jádra</a:t>
            </a:r>
          </a:p>
          <a:p>
            <a:pPr>
              <a:buFont typeface="Monotype Sorts" charset="0"/>
              <a:buNone/>
              <a:defRPr/>
            </a:pPr>
            <a:r>
              <a:rPr lang="cs-CZ" altLang="cs-CZ" sz="3000" smtClean="0"/>
              <a:t>- platí zákony zachování	</a:t>
            </a:r>
          </a:p>
          <a:p>
            <a:pPr>
              <a:buFont typeface="Monotype Sorts" charset="0"/>
              <a:buNone/>
              <a:defRPr/>
            </a:pPr>
            <a:r>
              <a:rPr lang="cs-CZ" altLang="cs-CZ" sz="3000" smtClean="0"/>
              <a:t>			- hmotnosti a energie</a:t>
            </a:r>
          </a:p>
          <a:p>
            <a:pPr>
              <a:buFont typeface="Monotype Sorts" charset="0"/>
              <a:buNone/>
              <a:defRPr/>
            </a:pPr>
            <a:r>
              <a:rPr lang="cs-CZ" altLang="cs-CZ" sz="3000" smtClean="0"/>
              <a:t>			- elektrického náboje</a:t>
            </a:r>
          </a:p>
          <a:p>
            <a:pPr>
              <a:buFont typeface="Monotype Sorts" charset="0"/>
              <a:buNone/>
              <a:defRPr/>
            </a:pPr>
            <a:r>
              <a:rPr lang="cs-CZ" altLang="cs-CZ" sz="3000" smtClean="0"/>
              <a:t>			- vektoru hybnosti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06425" y="5300663"/>
            <a:ext cx="248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cs-CZ" altLang="cs-CZ" i="1"/>
              <a:t>elektronvolt</a:t>
            </a:r>
            <a:r>
              <a:rPr lang="cs-CZ" altLang="cs-CZ"/>
              <a:t> (eV) 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06425" y="5805488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cs-CZ" altLang="cs-CZ"/>
              <a:t>1 eV = 1,6.10</a:t>
            </a:r>
            <a:r>
              <a:rPr lang="cs-CZ" altLang="cs-CZ" baseline="30000"/>
              <a:t>-19 </a:t>
            </a:r>
            <a:r>
              <a:rPr lang="cs-CZ" altLang="cs-CZ"/>
              <a:t>J 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703638" y="5516563"/>
            <a:ext cx="42497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l"/>
            <a:r>
              <a:rPr lang="cs-CZ" altLang="cs-CZ"/>
              <a:t>1 C je roven celkovém náboji přibližně 6.10</a:t>
            </a:r>
            <a:r>
              <a:rPr lang="cs-CZ" altLang="cs-CZ" baseline="30000"/>
              <a:t>8</a:t>
            </a:r>
            <a:r>
              <a:rPr lang="cs-CZ" altLang="cs-CZ"/>
              <a:t> elektronů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47"/>
    </mc:Choice>
    <mc:Fallback xmlns="">
      <p:transition spd="slow" advTm="62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charset="-18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37</TotalTime>
  <Pages>25</Pages>
  <Words>660</Words>
  <Application>Microsoft Office PowerPoint</Application>
  <PresentationFormat>Diapozitivy</PresentationFormat>
  <Paragraphs>159</Paragraphs>
  <Slides>24</Slides>
  <Notes>3</Notes>
  <HiddenSlides>0</HiddenSlides>
  <MMClips>24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6" baseType="lpstr">
      <vt:lpstr>Arial Rounded MT Bold</vt:lpstr>
      <vt:lpstr>Comic Sans MS</vt:lpstr>
      <vt:lpstr>French Script MT</vt:lpstr>
      <vt:lpstr>Impact</vt:lpstr>
      <vt:lpstr>Monotype Sorts</vt:lpstr>
      <vt:lpstr>Symbol</vt:lpstr>
      <vt:lpstr>Times New Roman</vt:lpstr>
      <vt:lpstr>Times New Roman CE</vt:lpstr>
      <vt:lpstr>Wingdings</vt:lpstr>
      <vt:lpstr>PETRIK1</vt:lpstr>
      <vt:lpstr>Rovnice</vt:lpstr>
      <vt:lpstr>Obrázek</vt:lpstr>
      <vt:lpstr>Matematika: přirozený jazyk fyziků</vt:lpstr>
      <vt:lpstr>Svět kolem nás </vt:lpstr>
      <vt:lpstr>Energie</vt:lpstr>
      <vt:lpstr>Jdeme k jádru</vt:lpstr>
      <vt:lpstr>ZÁKLADNÍ POJMY nukleární medicíny </vt:lpstr>
      <vt:lpstr>VAZEBNÁ ENERGIE </vt:lpstr>
      <vt:lpstr>Druhy záření  budeme probírat ještě podrobněji  </vt:lpstr>
      <vt:lpstr>ZÁKON RADIOAKTIVNÍ PŘEMĚNY </vt:lpstr>
      <vt:lpstr>JADERNÉ REAKCE</vt:lpstr>
      <vt:lpstr>Nyní pozor až stačíte sledovat Přecházíme na elektrony na ty částice okolo jádra</vt:lpstr>
      <vt:lpstr>Kvantová mechanika</vt:lpstr>
      <vt:lpstr>Prezentace aplikace PowerPoint</vt:lpstr>
      <vt:lpstr>Prezentace aplikace PowerPoint</vt:lpstr>
      <vt:lpstr>Prezentace aplikace PowerPoint</vt:lpstr>
      <vt:lpstr>Rutherfordův planetární model atomu</vt:lpstr>
      <vt:lpstr>Spektrum vodíku</vt:lpstr>
      <vt:lpstr>Absorpční spektrum slunce</vt:lpstr>
      <vt:lpstr>Bohrův model atomu vodíku (1913)</vt:lpstr>
      <vt:lpstr>Absorpce / Emise fotonu a zachování energie</vt:lpstr>
      <vt:lpstr>Vazebná energie, excitace a ionizace </vt:lpstr>
      <vt:lpstr>Prezentace aplikace PowerPoint</vt:lpstr>
      <vt:lpstr>Absorpce</vt:lpstr>
      <vt:lpstr>Luminiscence 3</vt:lpstr>
      <vt:lpstr>Děkuji za pozornost. Dotazy neumím vymyslíme jak?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Soňa</cp:lastModifiedBy>
  <cp:revision>59</cp:revision>
  <cp:lastPrinted>1999-09-06T05:45:56Z</cp:lastPrinted>
  <dcterms:created xsi:type="dcterms:W3CDTF">1995-11-27T14:36:08Z</dcterms:created>
  <dcterms:modified xsi:type="dcterms:W3CDTF">2020-09-21T21:04:54Z</dcterms:modified>
</cp:coreProperties>
</file>