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6" r:id="rId3"/>
    <p:sldId id="257" r:id="rId4"/>
    <p:sldId id="260" r:id="rId5"/>
    <p:sldId id="259" r:id="rId6"/>
    <p:sldId id="261" r:id="rId7"/>
    <p:sldId id="262" r:id="rId8"/>
    <p:sldId id="263" r:id="rId9"/>
    <p:sldId id="268" r:id="rId10"/>
    <p:sldId id="265" r:id="rId11"/>
    <p:sldId id="269" r:id="rId12"/>
    <p:sldId id="270" r:id="rId13"/>
    <p:sldId id="273" r:id="rId14"/>
    <p:sldId id="275" r:id="rId15"/>
    <p:sldId id="276" r:id="rId16"/>
    <p:sldId id="277" r:id="rId17"/>
    <p:sldId id="278" r:id="rId18"/>
    <p:sldId id="294" r:id="rId19"/>
    <p:sldId id="279" r:id="rId20"/>
    <p:sldId id="286" r:id="rId21"/>
    <p:sldId id="287" r:id="rId22"/>
    <p:sldId id="280" r:id="rId23"/>
    <p:sldId id="284" r:id="rId24"/>
    <p:sldId id="282" r:id="rId25"/>
    <p:sldId id="283" r:id="rId26"/>
    <p:sldId id="285" r:id="rId27"/>
    <p:sldId id="272" r:id="rId28"/>
    <p:sldId id="274" r:id="rId29"/>
    <p:sldId id="281" r:id="rId30"/>
    <p:sldId id="295" r:id="rId31"/>
    <p:sldId id="271" r:id="rId32"/>
    <p:sldId id="288" r:id="rId33"/>
    <p:sldId id="293" r:id="rId34"/>
    <p:sldId id="289" r:id="rId35"/>
    <p:sldId id="290" r:id="rId36"/>
    <p:sldId id="291" r:id="rId37"/>
    <p:sldId id="292" r:id="rId38"/>
    <p:sldId id="297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3C14C-D2AC-4FDD-AE90-0DB283AB2E50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A6605-7708-4FCA-BA10-6A3EB83BF6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53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A6605-7708-4FCA-BA10-6A3EB83BF66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57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3D9-FE20-4B1A-ACDD-3A59872B47D8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273C-6D60-406C-B290-10DEAB7E50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7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3D9-FE20-4B1A-ACDD-3A59872B47D8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273C-6D60-406C-B290-10DEAB7E50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02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3D9-FE20-4B1A-ACDD-3A59872B47D8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273C-6D60-406C-B290-10DEAB7E50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58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3D9-FE20-4B1A-ACDD-3A59872B47D8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273C-6D60-406C-B290-10DEAB7E50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71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3D9-FE20-4B1A-ACDD-3A59872B47D8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273C-6D60-406C-B290-10DEAB7E50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5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3D9-FE20-4B1A-ACDD-3A59872B47D8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273C-6D60-406C-B290-10DEAB7E50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34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3D9-FE20-4B1A-ACDD-3A59872B47D8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273C-6D60-406C-B290-10DEAB7E50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1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3D9-FE20-4B1A-ACDD-3A59872B47D8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273C-6D60-406C-B290-10DEAB7E50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58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3D9-FE20-4B1A-ACDD-3A59872B47D8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273C-6D60-406C-B290-10DEAB7E50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74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3D9-FE20-4B1A-ACDD-3A59872B47D8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273C-6D60-406C-B290-10DEAB7E50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43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3D9-FE20-4B1A-ACDD-3A59872B47D8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273C-6D60-406C-B290-10DEAB7E50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49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0E3D9-FE20-4B1A-ACDD-3A59872B47D8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5273C-6D60-406C-B290-10DEAB7E50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18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Český jazyk pro cizince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et Mgr. Magdalena Jíchová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882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Orgány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1"/>
          <a:stretch/>
        </p:blipFill>
        <p:spPr bwMode="auto">
          <a:xfrm>
            <a:off x="1271427" y="1268760"/>
            <a:ext cx="6828965" cy="48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2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>
                <a:solidFill>
                  <a:srgbClr val="FF0000"/>
                </a:solidFill>
                <a:sym typeface="Wingdings"/>
              </a:rPr>
              <a:t> Zkuste odpovědět na následující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A) </a:t>
            </a:r>
            <a:r>
              <a:rPr lang="cs-CZ" dirty="0" smtClean="0"/>
              <a:t>Popište podle obrázku lidské tělo - při </a:t>
            </a:r>
            <a:r>
              <a:rPr lang="cs-CZ" dirty="0" smtClean="0"/>
              <a:t>popisu užijte slovesa: skládat se, tvořit, dělit se, rozlišovat, rozeznávat</a:t>
            </a:r>
          </a:p>
          <a:p>
            <a:r>
              <a:rPr lang="cs-CZ" dirty="0" smtClean="0"/>
              <a:t>B) Kolik má člověk smyslů? </a:t>
            </a:r>
            <a:r>
              <a:rPr lang="cs-CZ" dirty="0" smtClean="0"/>
              <a:t>Vyjmenujte je. </a:t>
            </a:r>
            <a:endParaRPr lang="cs-CZ" dirty="0" smtClean="0"/>
          </a:p>
          <a:p>
            <a:r>
              <a:rPr lang="cs-CZ" dirty="0" smtClean="0"/>
              <a:t>C) </a:t>
            </a:r>
            <a:r>
              <a:rPr lang="cs-CZ" dirty="0" smtClean="0"/>
              <a:t>Z čeho se skládá horní a dolní končetina?  </a:t>
            </a:r>
          </a:p>
          <a:p>
            <a:r>
              <a:rPr lang="cs-CZ" dirty="0" smtClean="0"/>
              <a:t>D) </a:t>
            </a:r>
            <a:r>
              <a:rPr lang="cs-CZ" dirty="0" smtClean="0"/>
              <a:t>Popište podrobně obličejovou část hlavy</a:t>
            </a:r>
          </a:p>
          <a:p>
            <a:r>
              <a:rPr lang="cs-CZ" dirty="0" smtClean="0"/>
              <a:t>E) </a:t>
            </a:r>
            <a:r>
              <a:rPr lang="cs-CZ" dirty="0" smtClean="0"/>
              <a:t>Znáte názvy všech prstů?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64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Rozlišujte a spojte s vhodným substantivem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Tělesný (tj. fyzický x duševní)</a:t>
            </a:r>
          </a:p>
          <a:p>
            <a:r>
              <a:rPr lang="cs-CZ" dirty="0" smtClean="0"/>
              <a:t>Tělní (týkající se těla)</a:t>
            </a:r>
          </a:p>
          <a:p>
            <a:r>
              <a:rPr lang="cs-CZ" dirty="0" smtClean="0"/>
              <a:t>Tělový (určený k očistě těla)</a:t>
            </a:r>
          </a:p>
          <a:p>
            <a:r>
              <a:rPr lang="cs-CZ" dirty="0" smtClean="0"/>
              <a:t>Tělnatý (tlustý, obézní)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  <a:sym typeface="Wingdings"/>
              </a:rPr>
              <a:t> </a:t>
            </a:r>
            <a:r>
              <a:rPr lang="cs-CZ" i="1" dirty="0" smtClean="0">
                <a:solidFill>
                  <a:srgbClr val="FF0000"/>
                </a:solidFill>
                <a:sym typeface="Wingdings"/>
              </a:rPr>
              <a:t>Spojte následující slova s vhodným přídavným jménem uvedeným výše. </a:t>
            </a:r>
            <a:endParaRPr lang="cs-CZ" i="1" dirty="0">
              <a:solidFill>
                <a:srgbClr val="FF0000"/>
              </a:solidFill>
            </a:endParaRPr>
          </a:p>
          <a:p>
            <a:r>
              <a:rPr lang="cs-CZ" dirty="0" smtClean="0"/>
              <a:t>Tekutiny</a:t>
            </a:r>
            <a:r>
              <a:rPr lang="cs-CZ" dirty="0" smtClean="0"/>
              <a:t>, mimo---- krevní oběh, šampon, potřeba, pozůstatky,  mléko, žena, námaha, funkce, hmotnost, tekutiny, výška, člověk, barva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97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Fyzický (tělesný)</a:t>
            </a:r>
          </a:p>
          <a:p>
            <a:r>
              <a:rPr lang="cs-CZ" dirty="0" smtClean="0"/>
              <a:t>Fyzikální (týkající se fyziky)</a:t>
            </a:r>
          </a:p>
          <a:p>
            <a:r>
              <a:rPr lang="cs-CZ" dirty="0" smtClean="0"/>
              <a:t>Fyziologický (týkající se fyziologie, tj. vědy o životních procesech v organismu)</a:t>
            </a:r>
          </a:p>
          <a:p>
            <a:r>
              <a:rPr lang="cs-CZ" b="1" dirty="0">
                <a:solidFill>
                  <a:srgbClr val="FF0000"/>
                </a:solidFill>
                <a:sym typeface="Wingdings"/>
              </a:rPr>
              <a:t> </a:t>
            </a:r>
            <a:r>
              <a:rPr lang="cs-CZ" i="1" dirty="0">
                <a:solidFill>
                  <a:srgbClr val="FF0000"/>
                </a:solidFill>
                <a:sym typeface="Wingdings"/>
              </a:rPr>
              <a:t>Spojte následující slova s vhodným přídavným jménem uvedeným výše. </a:t>
            </a:r>
            <a:r>
              <a:rPr lang="cs-CZ" i="1" dirty="0" smtClean="0"/>
              <a:t>děj</a:t>
            </a:r>
            <a:r>
              <a:rPr lang="cs-CZ" i="1" dirty="0" smtClean="0"/>
              <a:t>, práce, jednotka, zákony, léčba, roztok</a:t>
            </a:r>
          </a:p>
          <a:p>
            <a:endParaRPr lang="cs-CZ" dirty="0" smtClean="0"/>
          </a:p>
          <a:p>
            <a:r>
              <a:rPr lang="cs-CZ" dirty="0" smtClean="0"/>
              <a:t>Srdeční x srdečný</a:t>
            </a:r>
          </a:p>
          <a:p>
            <a:r>
              <a:rPr lang="cs-CZ" dirty="0" smtClean="0"/>
              <a:t>Klíční x klíčový</a:t>
            </a:r>
          </a:p>
          <a:p>
            <a:r>
              <a:rPr lang="cs-CZ" dirty="0" smtClean="0"/>
              <a:t>Kožní x kožený</a:t>
            </a:r>
          </a:p>
          <a:p>
            <a:r>
              <a:rPr lang="cs-CZ" dirty="0" smtClean="0"/>
              <a:t>Nosní x nosný</a:t>
            </a:r>
          </a:p>
          <a:p>
            <a:r>
              <a:rPr lang="cs-CZ" dirty="0" smtClean="0"/>
              <a:t>Parní x parný x párový </a:t>
            </a:r>
          </a:p>
          <a:p>
            <a:r>
              <a:rPr lang="cs-CZ" dirty="0" smtClean="0"/>
              <a:t>Pohyblivý x pohybový</a:t>
            </a:r>
          </a:p>
          <a:p>
            <a:r>
              <a:rPr lang="cs-CZ" dirty="0" smtClean="0"/>
              <a:t>Zdravý x zdraví x zdravotní x zdravotnický</a:t>
            </a:r>
          </a:p>
          <a:p>
            <a:r>
              <a:rPr lang="cs-CZ" dirty="0" smtClean="0"/>
              <a:t>Dýchací x dýchající x </a:t>
            </a:r>
            <a:r>
              <a:rPr lang="cs-CZ" dirty="0" smtClean="0"/>
              <a:t>vydýchaný</a:t>
            </a:r>
          </a:p>
          <a:p>
            <a:r>
              <a:rPr lang="cs-CZ" b="1" dirty="0">
                <a:solidFill>
                  <a:srgbClr val="FF0000"/>
                </a:solidFill>
                <a:sym typeface="Wingdings"/>
              </a:rPr>
              <a:t> </a:t>
            </a:r>
            <a:r>
              <a:rPr lang="cs-CZ" b="1" dirty="0" smtClean="0">
                <a:solidFill>
                  <a:srgbClr val="FF0000"/>
                </a:solidFill>
                <a:sym typeface="Wingdings"/>
              </a:rPr>
              <a:t>Zkuste vysvětlit rozdíly mezi dvojicí přídavných jmen (srdeční x srdečný atd.). Vyberte si dvě dvojice slov a použijte je ve větách.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40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 nemocí (symptomy)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/>
              <a:t>Slovní banka: </a:t>
            </a:r>
            <a:r>
              <a:rPr lang="cs-CZ" dirty="0" smtClean="0"/>
              <a:t>malátnost (f.), nechutenství (n.), nevolnost (f.), průjem (m.), zácpa (f.), závrať (f.), teplota (f.), únava (f.), vyrážka (f.), rýma (f.), nespavost (f.), zimnice (f.), slabost (f.), třes (m.), dušnost (f.)</a:t>
            </a:r>
          </a:p>
          <a:p>
            <a:r>
              <a:rPr lang="cs-CZ" dirty="0" smtClean="0"/>
              <a:t>Skupina příznaků = syndrom</a:t>
            </a:r>
          </a:p>
          <a:p>
            <a:r>
              <a:rPr lang="cs-CZ" dirty="0" smtClean="0"/>
              <a:t> </a:t>
            </a:r>
            <a:r>
              <a:rPr lang="cs-CZ" u="sng" dirty="0" smtClean="0"/>
              <a:t>verba: </a:t>
            </a:r>
            <a:r>
              <a:rPr lang="cs-CZ" dirty="0" smtClean="0"/>
              <a:t>trvat, polykat, potit se, kašlat, kýchat, smrkat, brnět, cítit se, špatně spát, zvracet, mít pocit na zvracení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75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Užitečné fráze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Jaký máte problém?</a:t>
            </a:r>
          </a:p>
          <a:p>
            <a:r>
              <a:rPr lang="cs-CZ" dirty="0" smtClean="0"/>
              <a:t>Jak dlouho to trvá?</a:t>
            </a:r>
          </a:p>
          <a:p>
            <a:r>
              <a:rPr lang="cs-CZ" dirty="0" smtClean="0"/>
              <a:t>Máte teplotu/průjem/zácpu/vyrážku/zimnici?</a:t>
            </a:r>
          </a:p>
          <a:p>
            <a:r>
              <a:rPr lang="cs-CZ" dirty="0" smtClean="0"/>
              <a:t>Bral jste nějaké léky?</a:t>
            </a:r>
          </a:p>
          <a:p>
            <a:endParaRPr lang="cs-CZ" dirty="0" smtClean="0"/>
          </a:p>
          <a:p>
            <a:r>
              <a:rPr lang="cs-CZ" dirty="0" smtClean="0"/>
              <a:t>Je mi špatně.</a:t>
            </a:r>
          </a:p>
          <a:p>
            <a:r>
              <a:rPr lang="cs-CZ" dirty="0" smtClean="0"/>
              <a:t>Necítím se dobře.</a:t>
            </a:r>
          </a:p>
          <a:p>
            <a:r>
              <a:rPr lang="cs-CZ" dirty="0" smtClean="0"/>
              <a:t>Zvedá se mi žaludek. / Je mi na zvracení. / Zvracím.</a:t>
            </a:r>
          </a:p>
          <a:p>
            <a:r>
              <a:rPr lang="cs-CZ" dirty="0" smtClean="0"/>
              <a:t>Motá (točí) se mi hlava.</a:t>
            </a:r>
          </a:p>
          <a:p>
            <a:r>
              <a:rPr lang="cs-CZ" dirty="0" smtClean="0"/>
              <a:t>Mám závratě.</a:t>
            </a:r>
          </a:p>
          <a:p>
            <a:r>
              <a:rPr lang="cs-CZ" dirty="0" smtClean="0"/>
              <a:t>Jsem malátný/á.</a:t>
            </a:r>
          </a:p>
          <a:p>
            <a:r>
              <a:rPr lang="cs-CZ" dirty="0" smtClean="0"/>
              <a:t>Mám bolesti hlavy.</a:t>
            </a:r>
          </a:p>
          <a:p>
            <a:r>
              <a:rPr lang="cs-CZ" dirty="0" smtClean="0"/>
              <a:t>Mám průjem/zácpu.</a:t>
            </a:r>
          </a:p>
          <a:p>
            <a:r>
              <a:rPr lang="cs-CZ" dirty="0" smtClean="0"/>
              <a:t>Buší mi srdce.</a:t>
            </a:r>
          </a:p>
          <a:p>
            <a:r>
              <a:rPr lang="cs-CZ" dirty="0" smtClean="0"/>
              <a:t>Potím se.</a:t>
            </a:r>
          </a:p>
          <a:p>
            <a:r>
              <a:rPr lang="cs-CZ" dirty="0" smtClean="0"/>
              <a:t>Bolí mě celé tělo.</a:t>
            </a:r>
          </a:p>
          <a:p>
            <a:r>
              <a:rPr lang="cs-CZ" dirty="0" smtClean="0"/>
              <a:t>Brní mi ruka.</a:t>
            </a:r>
          </a:p>
          <a:p>
            <a:r>
              <a:rPr lang="cs-CZ" dirty="0" smtClean="0"/>
              <a:t>Krvácím z…</a:t>
            </a:r>
          </a:p>
          <a:p>
            <a:r>
              <a:rPr lang="cs-CZ" dirty="0" smtClean="0"/>
              <a:t>Krvácím do stolice.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80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Dialog: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L: Dobrý den, pane Dlouhý. Jaký máte problém?</a:t>
            </a:r>
          </a:p>
          <a:p>
            <a:r>
              <a:rPr lang="cs-CZ" dirty="0" smtClean="0"/>
              <a:t>P: Je mi nevolno a zvedá se mi žaludek. Taky nemám chuť k jídlu a celkově se necítím dobře.</a:t>
            </a:r>
          </a:p>
          <a:p>
            <a:r>
              <a:rPr lang="cs-CZ" dirty="0" smtClean="0"/>
              <a:t>L: Jak dlouho to trvá?</a:t>
            </a:r>
          </a:p>
          <a:p>
            <a:r>
              <a:rPr lang="cs-CZ" dirty="0" smtClean="0"/>
              <a:t>P: Trvá to pět dní. Je to pořád stejné.</a:t>
            </a:r>
          </a:p>
          <a:p>
            <a:r>
              <a:rPr lang="cs-CZ" dirty="0" smtClean="0"/>
              <a:t>L: Máte průjem?</a:t>
            </a:r>
          </a:p>
          <a:p>
            <a:r>
              <a:rPr lang="cs-CZ" dirty="0" smtClean="0"/>
              <a:t>P: Ne, nemám.</a:t>
            </a:r>
          </a:p>
          <a:p>
            <a:r>
              <a:rPr lang="cs-CZ" dirty="0" smtClean="0"/>
              <a:t>L: Máte teplotu?</a:t>
            </a:r>
          </a:p>
          <a:p>
            <a:r>
              <a:rPr lang="cs-CZ" dirty="0" smtClean="0"/>
              <a:t>P: Teplotu jsem si neměřil. Myslím, že ne. Mám teď hodně práce.</a:t>
            </a:r>
          </a:p>
          <a:p>
            <a:r>
              <a:rPr lang="cs-CZ" dirty="0" smtClean="0"/>
              <a:t>L: Kolik tekutin denně vypijete?</a:t>
            </a:r>
          </a:p>
          <a:p>
            <a:r>
              <a:rPr lang="cs-CZ" dirty="0" smtClean="0"/>
              <a:t>P: Piju většinou jen černou kávu. Večer si dám pivo, abych mohl trochu spát. Poslední měsíc mám také problém s nespavostí.</a:t>
            </a:r>
          </a:p>
          <a:p>
            <a:r>
              <a:rPr lang="cs-CZ" dirty="0" smtClean="0"/>
              <a:t>L: Kolik hodin denně pracujete?</a:t>
            </a:r>
          </a:p>
          <a:p>
            <a:r>
              <a:rPr lang="cs-CZ" dirty="0" smtClean="0"/>
              <a:t>P: Pracuji od rána do večera, většinou i o víkendech.</a:t>
            </a:r>
          </a:p>
          <a:p>
            <a:r>
              <a:rPr lang="cs-CZ" dirty="0" smtClean="0"/>
              <a:t>L: Pane Dlouhá, uděláme Vám základní vyšetření a uvidíme. Vaše životospráva je velmi nezdravá.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91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Bolest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Jaká je to bolest?  Můžete tu bolest popsat?</a:t>
            </a:r>
          </a:p>
          <a:p>
            <a:r>
              <a:rPr lang="cs-CZ" dirty="0" smtClean="0"/>
              <a:t>Akutní/chronická</a:t>
            </a:r>
          </a:p>
          <a:p>
            <a:r>
              <a:rPr lang="cs-CZ" dirty="0" smtClean="0"/>
              <a:t>Lokalizovaná/difuzní</a:t>
            </a:r>
          </a:p>
          <a:p>
            <a:r>
              <a:rPr lang="cs-CZ" dirty="0" smtClean="0"/>
              <a:t>Mírná/prudká</a:t>
            </a:r>
          </a:p>
          <a:p>
            <a:r>
              <a:rPr lang="cs-CZ" dirty="0" smtClean="0"/>
              <a:t>Neustálá/přerušovaná</a:t>
            </a:r>
          </a:p>
          <a:p>
            <a:r>
              <a:rPr lang="cs-CZ" dirty="0" smtClean="0"/>
              <a:t>Povrchová/hluboká</a:t>
            </a:r>
          </a:p>
          <a:p>
            <a:r>
              <a:rPr lang="cs-CZ" dirty="0" smtClean="0"/>
              <a:t>Ostrá/tupá</a:t>
            </a:r>
          </a:p>
          <a:p>
            <a:r>
              <a:rPr lang="cs-CZ" dirty="0" smtClean="0"/>
              <a:t>Setrvalá, trvalá</a:t>
            </a:r>
          </a:p>
          <a:p>
            <a:r>
              <a:rPr lang="cs-CZ" dirty="0" smtClean="0"/>
              <a:t>Nesnesitelná (kolikovitá bolest, záchvatovitá)</a:t>
            </a:r>
          </a:p>
          <a:p>
            <a:r>
              <a:rPr lang="cs-CZ" dirty="0" smtClean="0"/>
              <a:t>Bodavá/řezavá</a:t>
            </a:r>
          </a:p>
          <a:p>
            <a:r>
              <a:rPr lang="cs-CZ" dirty="0" smtClean="0"/>
              <a:t>Křeče (febrilní)</a:t>
            </a:r>
          </a:p>
          <a:p>
            <a:r>
              <a:rPr lang="cs-CZ" b="1" dirty="0" smtClean="0"/>
              <a:t>POZOR: </a:t>
            </a:r>
            <a:r>
              <a:rPr lang="cs-CZ" dirty="0" smtClean="0"/>
              <a:t>Růstové bolesti, porodní bolesti – používáme pouze v plurálu!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279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bolesti (VAS 1-10)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5952"/>
            <a:ext cx="4084320" cy="8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7824"/>
            <a:ext cx="4176464" cy="15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66224"/>
            <a:ext cx="3876872" cy="25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96" y="4797152"/>
            <a:ext cx="2915816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533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59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Zdravotnická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Nemocnice / fakultní nemocnice</a:t>
            </a:r>
          </a:p>
          <a:p>
            <a:r>
              <a:rPr lang="cs-CZ" dirty="0" smtClean="0"/>
              <a:t>Klinika, sanatorium, léčebna, hospic, poliklinika, ambulance</a:t>
            </a:r>
          </a:p>
          <a:p>
            <a:r>
              <a:rPr lang="cs-CZ" dirty="0" smtClean="0"/>
              <a:t>Ambulantní / lůžková část</a:t>
            </a:r>
          </a:p>
          <a:p>
            <a:r>
              <a:rPr lang="cs-CZ" dirty="0" smtClean="0"/>
              <a:t>Pohotovost (regulační poplatky)</a:t>
            </a:r>
          </a:p>
          <a:p>
            <a:r>
              <a:rPr lang="cs-CZ" dirty="0" smtClean="0"/>
              <a:t>Oddělení: ortopedické, onkologické, infekční, kožní, ORL, plicní, dětské, venerologické, anesteziologicko-resuscitační, chirurgické, interní, oční, radiologické, jednotka intenzivní péče, rehabilitační, traumatologické…</a:t>
            </a:r>
          </a:p>
          <a:p>
            <a:r>
              <a:rPr lang="cs-CZ" dirty="0" smtClean="0"/>
              <a:t>Sál (</a:t>
            </a:r>
            <a:r>
              <a:rPr lang="cs-CZ" dirty="0" err="1" smtClean="0"/>
              <a:t>pl</a:t>
            </a:r>
            <a:r>
              <a:rPr lang="cs-CZ" dirty="0" smtClean="0"/>
              <a:t>. sály) – operační, porodní </a:t>
            </a:r>
          </a:p>
          <a:p>
            <a:r>
              <a:rPr lang="cs-CZ" dirty="0" smtClean="0"/>
              <a:t>Sesterna, kartotéka, vyšetřovna </a:t>
            </a:r>
          </a:p>
          <a:p>
            <a:r>
              <a:rPr lang="cs-CZ" dirty="0" smtClean="0"/>
              <a:t>Ředitelství nemocnice, vrátnice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06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Čermáková, Iveta: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medicine</a:t>
            </a:r>
            <a:r>
              <a:rPr lang="cs-CZ" dirty="0" smtClean="0"/>
              <a:t>, Czech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, Karolinum 2008</a:t>
            </a:r>
          </a:p>
          <a:p>
            <a:r>
              <a:rPr lang="cs-CZ" dirty="0" smtClean="0"/>
              <a:t>Hořká, Marie: Čeština pro zahraniční studenty lékařské fakulty I., Karolinum 2009</a:t>
            </a:r>
          </a:p>
          <a:p>
            <a:r>
              <a:rPr lang="cs-CZ" dirty="0" smtClean="0"/>
              <a:t>Kolektiv autorů: Anglická konverzace u lůžka nemocného, </a:t>
            </a:r>
            <a:r>
              <a:rPr lang="cs-CZ" dirty="0" err="1" smtClean="0"/>
              <a:t>Grada</a:t>
            </a:r>
            <a:r>
              <a:rPr lang="cs-CZ" dirty="0" smtClean="0"/>
              <a:t> 2018</a:t>
            </a:r>
          </a:p>
          <a:p>
            <a:r>
              <a:rPr lang="cs-CZ" dirty="0" smtClean="0"/>
              <a:t>Kozlíková, D., Těšínská, V.: Čeština pro zahraniční studenty lékařské fakulty, Karolinum 2005</a:t>
            </a:r>
          </a:p>
          <a:p>
            <a:r>
              <a:rPr lang="cs-CZ" dirty="0" smtClean="0"/>
              <a:t>Mokrošová, Ivana et al.: Lékařská čeština, </a:t>
            </a:r>
            <a:r>
              <a:rPr lang="cs-CZ" dirty="0" err="1" smtClean="0"/>
              <a:t>Galén</a:t>
            </a:r>
            <a:r>
              <a:rPr lang="cs-CZ" dirty="0" smtClean="0"/>
              <a:t> 2007</a:t>
            </a:r>
          </a:p>
          <a:p>
            <a:r>
              <a:rPr lang="cs-CZ" dirty="0" smtClean="0"/>
              <a:t>Pozn.: </a:t>
            </a:r>
            <a:r>
              <a:rPr lang="cs-CZ" sz="2400" i="1" dirty="0" smtClean="0"/>
              <a:t>Následující prezentace čerpá z výše uvedených materiálů. 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19297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  <a:sym typeface="Wingdings"/>
              </a:rPr>
              <a:t></a:t>
            </a:r>
            <a:r>
              <a:rPr lang="cs-CZ" dirty="0" smtClean="0">
                <a:solidFill>
                  <a:srgbClr val="FF0000"/>
                </a:solidFill>
              </a:rPr>
              <a:t>Zkuste odpovědět na následující otázky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Vysvětlete rozdíl mezi nemocnicí a poliklinikou</a:t>
            </a:r>
          </a:p>
          <a:p>
            <a:r>
              <a:rPr lang="cs-CZ" dirty="0" smtClean="0"/>
              <a:t>K čemu slouží hospic?</a:t>
            </a:r>
          </a:p>
          <a:p>
            <a:r>
              <a:rPr lang="cs-CZ" dirty="0" smtClean="0"/>
              <a:t>Jakou funkci má pohotovost (LSPP)?</a:t>
            </a:r>
          </a:p>
          <a:p>
            <a:r>
              <a:rPr lang="cs-CZ" dirty="0" smtClean="0"/>
              <a:t>Co znamená sanatorium?  </a:t>
            </a:r>
          </a:p>
          <a:p>
            <a:r>
              <a:rPr lang="cs-CZ" dirty="0" smtClean="0"/>
              <a:t>Jaké číslo vytočíme, když chceme volat záchrannou službu? Co bychom měli do telefonu sdělit?</a:t>
            </a:r>
          </a:p>
          <a:p>
            <a:r>
              <a:rPr lang="cs-CZ" dirty="0" smtClean="0"/>
              <a:t>Kdo je koroner?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3204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Zde si můžete ověřit správné odpovědi na otázky z předchozí strany</a:t>
            </a:r>
            <a:r>
              <a:rPr lang="cs-CZ" sz="3600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Poliklinika</a:t>
            </a:r>
            <a:r>
              <a:rPr lang="cs-CZ" dirty="0" smtClean="0"/>
              <a:t> – ambulantní (docházkové) zdravotnické zařízení, nemá lůžkovou část, často spojena s lékárnou</a:t>
            </a:r>
          </a:p>
          <a:p>
            <a:r>
              <a:rPr lang="cs-CZ" b="1" dirty="0" smtClean="0"/>
              <a:t>Nemocnice</a:t>
            </a:r>
            <a:r>
              <a:rPr lang="cs-CZ" dirty="0" smtClean="0"/>
              <a:t> – lůžková oddělení, specializované ambulance</a:t>
            </a:r>
          </a:p>
          <a:p>
            <a:r>
              <a:rPr lang="cs-CZ" b="1" dirty="0" smtClean="0"/>
              <a:t>Hospic</a:t>
            </a:r>
            <a:r>
              <a:rPr lang="cs-CZ" dirty="0" smtClean="0"/>
              <a:t> - </a:t>
            </a:r>
            <a:r>
              <a:rPr lang="cs-CZ" dirty="0"/>
              <a:t>specializované zařízení pro zvládání, tlumení a tišení projevů nevyléčitelných onemocnění v terminální </a:t>
            </a:r>
            <a:r>
              <a:rPr lang="cs-CZ" dirty="0" smtClean="0"/>
              <a:t>fázi; pobytový či mobilní </a:t>
            </a:r>
          </a:p>
          <a:p>
            <a:r>
              <a:rPr lang="cs-CZ" b="1" dirty="0" smtClean="0"/>
              <a:t>Sanatorium </a:t>
            </a:r>
            <a:r>
              <a:rPr lang="cs-CZ" dirty="0" smtClean="0"/>
              <a:t>(ozdravovna) - </a:t>
            </a:r>
            <a:r>
              <a:rPr lang="cs-CZ" dirty="0"/>
              <a:t>je zdravotnické zařízení určené k léčení nebo doléčování určitého onemocnění. Obvykle se nachází v místě, kde k léčebnému účinku přispívá příznivé životní prostředí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Pohotovost</a:t>
            </a:r>
            <a:r>
              <a:rPr lang="cs-CZ" dirty="0" smtClean="0"/>
              <a:t> – zdravotnická služba v případě zdravotních obtíží, které se vyskytnou mimo ordinační hodiny lékařů (zejména v nočních hodinách či o svátcích); pacient je schopen se sám dostavit do zařízení </a:t>
            </a:r>
          </a:p>
          <a:p>
            <a:r>
              <a:rPr lang="cs-CZ" b="1" dirty="0" smtClean="0"/>
              <a:t>Záchranná služba </a:t>
            </a:r>
            <a:r>
              <a:rPr lang="cs-CZ" dirty="0" smtClean="0"/>
              <a:t>– řeší náhle vzniklé závažné zdravotní problémy (poruchy vědomí, otravy…) přímo ohrožující život pacienta; na čísle </a:t>
            </a:r>
            <a:r>
              <a:rPr lang="cs-CZ" b="1" dirty="0" smtClean="0"/>
              <a:t>155</a:t>
            </a:r>
            <a:r>
              <a:rPr lang="cs-CZ" dirty="0" smtClean="0"/>
              <a:t> (sdělíme, co přesně se stalo, kde se to stalo, kolik je zraněných, jaký je stav postiženého, jméno  a přibližný věk)   </a:t>
            </a:r>
          </a:p>
          <a:p>
            <a:r>
              <a:rPr lang="cs-CZ" b="1" dirty="0" smtClean="0"/>
              <a:t>Koroner</a:t>
            </a:r>
            <a:r>
              <a:rPr lang="cs-CZ" dirty="0" smtClean="0"/>
              <a:t> – lékař, který provádí prohlídku těla zemřelého mimo zdravotnické zařízení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652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Zdravotnický personál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Lékař: praktický, odborný (specialista) </a:t>
            </a:r>
          </a:p>
          <a:p>
            <a:r>
              <a:rPr lang="cs-CZ" dirty="0" smtClean="0"/>
              <a:t>Sekundář, asistent, primář, docent, profesor</a:t>
            </a:r>
          </a:p>
          <a:p>
            <a:r>
              <a:rPr lang="cs-CZ" dirty="0" smtClean="0"/>
              <a:t>Zdravotní sestra, vrchní sestra, staniční sestra, instrumentářka (sálová sestra)</a:t>
            </a:r>
          </a:p>
          <a:p>
            <a:r>
              <a:rPr lang="cs-CZ" dirty="0" smtClean="0"/>
              <a:t>Porodní asistentka</a:t>
            </a:r>
          </a:p>
          <a:p>
            <a:r>
              <a:rPr lang="cs-CZ" dirty="0" smtClean="0"/>
              <a:t>Ošetřovatel/</a:t>
            </a:r>
            <a:r>
              <a:rPr lang="cs-CZ" dirty="0" err="1" smtClean="0"/>
              <a:t>ka</a:t>
            </a:r>
            <a:r>
              <a:rPr lang="cs-CZ" dirty="0" smtClean="0"/>
              <a:t>, sanitář/</a:t>
            </a:r>
            <a:r>
              <a:rPr lang="cs-CZ" dirty="0" err="1" smtClean="0"/>
              <a:t>ka</a:t>
            </a:r>
            <a:r>
              <a:rPr lang="cs-CZ" dirty="0" smtClean="0"/>
              <a:t>, laborant/</a:t>
            </a:r>
            <a:r>
              <a:rPr lang="cs-CZ" dirty="0" err="1" smtClean="0"/>
              <a:t>ka</a:t>
            </a:r>
            <a:endParaRPr lang="cs-CZ" dirty="0" smtClean="0"/>
          </a:p>
          <a:p>
            <a:r>
              <a:rPr lang="cs-CZ" dirty="0" smtClean="0"/>
              <a:t>Záchranář, fyzioterapeut/</a:t>
            </a:r>
            <a:r>
              <a:rPr lang="cs-CZ" dirty="0" err="1" smtClean="0"/>
              <a:t>ka</a:t>
            </a:r>
            <a:r>
              <a:rPr lang="cs-CZ" dirty="0" smtClean="0"/>
              <a:t>, nutriční terapeut/</a:t>
            </a:r>
            <a:r>
              <a:rPr lang="cs-CZ" dirty="0" err="1" smtClean="0"/>
              <a:t>ka</a:t>
            </a:r>
            <a:r>
              <a:rPr lang="cs-CZ" dirty="0" smtClean="0"/>
              <a:t>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36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Emitní miska, fonendoskop, škrtidlo (</a:t>
            </a:r>
            <a:r>
              <a:rPr lang="cs-CZ" dirty="0" err="1" smtClean="0"/>
              <a:t>Esmarchovo</a:t>
            </a:r>
            <a:r>
              <a:rPr lang="cs-CZ" dirty="0" smtClean="0"/>
              <a:t> obinadlo), stříkačka, kapátko, teploměr, pinzeta, infuze (infuzní set), mulové čtverce, obinadlo, tlakoměr (tonometr), zkumavka, tampony (gázové, mulové, vatové), peán</a:t>
            </a:r>
          </a:p>
          <a:p>
            <a:r>
              <a:rPr lang="cs-CZ" dirty="0" smtClean="0"/>
              <a:t>Nosítka, síťový obvaz, sádra, operační oblečení (chirurgická čepice, jednorázové rukavice, plášť (empír), galoše, rouška – ústenka), operační stůl, vozík, instrumentační vozík, jehelec, břišní hák, gynekologické zrcadlo, porodní kleště, leukoplast, skalpel, vatové </a:t>
            </a:r>
            <a:r>
              <a:rPr lang="cs-CZ" dirty="0" smtClean="0"/>
              <a:t>štětičky</a:t>
            </a:r>
          </a:p>
          <a:p>
            <a:r>
              <a:rPr lang="cs-CZ" dirty="0" smtClean="0">
                <a:solidFill>
                  <a:srgbClr val="FF0000"/>
                </a:solidFill>
                <a:sym typeface="Wingdings"/>
              </a:rPr>
              <a:t> S využitím výše uvedených slov pojmenujte na následujících dvou stranách ochranné pomůcky a nástroje.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50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Ochranné pomůcky a nástroje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1594064" cy="159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05" y="1334992"/>
            <a:ext cx="1920225" cy="158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334993"/>
            <a:ext cx="1512168" cy="148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3M Coban elast.samofix.obin.7.5cmx4.5m 1ks modré"/>
          <p:cNvSpPr>
            <a:spLocks noChangeAspect="1" noChangeArrowheads="1"/>
          </p:cNvSpPr>
          <p:nvPr/>
        </p:nvSpPr>
        <p:spPr bwMode="auto">
          <a:xfrm>
            <a:off x="63500" y="-136525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22" y="1334992"/>
            <a:ext cx="1897145" cy="158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34993"/>
            <a:ext cx="1742523" cy="138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1966488" cy="132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49" y="2833921"/>
            <a:ext cx="1427981" cy="153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30" y="2833921"/>
            <a:ext cx="1718098" cy="154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43" y="2878440"/>
            <a:ext cx="1447998" cy="14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68" y="2684093"/>
            <a:ext cx="1742523" cy="115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9" y="4111091"/>
            <a:ext cx="1320787" cy="11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56" y="4236689"/>
            <a:ext cx="1407783" cy="126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39" y="4328744"/>
            <a:ext cx="1619625" cy="151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12" y="4410713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9" y="5222106"/>
            <a:ext cx="1439226" cy="14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5" y="5505386"/>
            <a:ext cx="1849225" cy="110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77" y="3843663"/>
            <a:ext cx="1574292" cy="173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55" y="5573041"/>
            <a:ext cx="2385403" cy="96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301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248880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14313"/>
            <a:ext cx="2367706" cy="236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4457"/>
            <a:ext cx="2181545" cy="129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90396"/>
            <a:ext cx="2160240" cy="120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13" y="2653470"/>
            <a:ext cx="10763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19325"/>
            <a:ext cx="723900" cy="20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83532"/>
            <a:ext cx="1902193" cy="17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3" y="3682064"/>
            <a:ext cx="1800200" cy="15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4602214"/>
            <a:ext cx="1673485" cy="148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30" y="4344677"/>
            <a:ext cx="1777274" cy="13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92" y="3251731"/>
            <a:ext cx="18097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87" y="5140626"/>
            <a:ext cx="2425295" cy="132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1207"/>
            <a:ext cx="1584176" cy="142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656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  <a:sym typeface="Wingdings"/>
              </a:rPr>
              <a:t> Vysvětlete rozdíly mezi jednotlivými výrazy: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Vysvětlete rozdíly:</a:t>
            </a:r>
          </a:p>
          <a:p>
            <a:r>
              <a:rPr lang="cs-CZ" dirty="0" smtClean="0"/>
              <a:t>K čemu se používá/používají?</a:t>
            </a:r>
          </a:p>
          <a:p>
            <a:r>
              <a:rPr lang="cs-CZ" dirty="0" smtClean="0"/>
              <a:t>Nůž – nůžky</a:t>
            </a:r>
          </a:p>
          <a:p>
            <a:r>
              <a:rPr lang="cs-CZ" dirty="0" smtClean="0"/>
              <a:t>Teploměr – tonometr</a:t>
            </a:r>
          </a:p>
          <a:p>
            <a:r>
              <a:rPr lang="cs-CZ" dirty="0" smtClean="0"/>
              <a:t>Obvaz – sádra</a:t>
            </a:r>
          </a:p>
          <a:p>
            <a:r>
              <a:rPr lang="cs-CZ" dirty="0" smtClean="0"/>
              <a:t>Plášť – rouška</a:t>
            </a:r>
          </a:p>
          <a:p>
            <a:r>
              <a:rPr lang="cs-CZ" dirty="0" smtClean="0"/>
              <a:t>Obinadlo –škrtidlo</a:t>
            </a:r>
          </a:p>
          <a:p>
            <a:r>
              <a:rPr lang="cs-CZ" dirty="0" smtClean="0"/>
              <a:t>Jehla - jehelec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200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cs-CZ" dirty="0" smtClean="0"/>
              <a:t>Podávání léčiv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008531"/>
              </p:ext>
            </p:extLst>
          </p:nvPr>
        </p:nvGraphicFramePr>
        <p:xfrm>
          <a:off x="539552" y="1772811"/>
          <a:ext cx="8013576" cy="4320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125144"/>
              </a:tblGrid>
              <a:tr h="489111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 aplikace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Léková forma</a:t>
                      </a:r>
                      <a:endParaRPr lang="cs-CZ" dirty="0"/>
                    </a:p>
                  </a:txBody>
                  <a:tcPr/>
                </a:tc>
              </a:tr>
              <a:tr h="855944">
                <a:tc>
                  <a:txBody>
                    <a:bodyPr/>
                    <a:lstStyle/>
                    <a:p>
                      <a:r>
                        <a:rPr lang="cs-CZ" dirty="0" smtClean="0"/>
                        <a:t>PERORÁLNĚ (ústní podání)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Tablety, šumivé tablety, kapsle, suspenze, prášek, roztok, dražé, sirup, kapky, emulze</a:t>
                      </a:r>
                      <a:endParaRPr lang="cs-CZ" dirty="0"/>
                    </a:p>
                  </a:txBody>
                  <a:tcPr/>
                </a:tc>
              </a:tr>
              <a:tr h="495905">
                <a:tc>
                  <a:txBody>
                    <a:bodyPr/>
                    <a:lstStyle/>
                    <a:p>
                      <a:r>
                        <a:rPr lang="cs-CZ" dirty="0" smtClean="0"/>
                        <a:t>INTRAVENÓZNĚ (žilní podání)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Injekce, infuze</a:t>
                      </a:r>
                      <a:endParaRPr lang="cs-CZ" dirty="0"/>
                    </a:p>
                  </a:txBody>
                  <a:tcPr/>
                </a:tc>
              </a:tr>
              <a:tr h="495905">
                <a:tc>
                  <a:txBody>
                    <a:bodyPr/>
                    <a:lstStyle/>
                    <a:p>
                      <a:r>
                        <a:rPr lang="cs-CZ" dirty="0" smtClean="0"/>
                        <a:t>INTRAMUSKULÁRNĚ (podání do svalu)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Injekce</a:t>
                      </a:r>
                      <a:endParaRPr lang="cs-CZ" dirty="0"/>
                    </a:p>
                  </a:txBody>
                  <a:tcPr/>
                </a:tc>
              </a:tr>
              <a:tr h="495905">
                <a:tc>
                  <a:txBody>
                    <a:bodyPr/>
                    <a:lstStyle/>
                    <a:p>
                      <a:r>
                        <a:rPr lang="cs-CZ" dirty="0" smtClean="0"/>
                        <a:t>SUBKUTÁNNĚ (podkožní podání)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Injekce, implantát</a:t>
                      </a:r>
                      <a:endParaRPr lang="cs-CZ" dirty="0"/>
                    </a:p>
                  </a:txBody>
                  <a:tcPr/>
                </a:tc>
              </a:tr>
              <a:tr h="495905">
                <a:tc>
                  <a:txBody>
                    <a:bodyPr/>
                    <a:lstStyle/>
                    <a:p>
                      <a:r>
                        <a:rPr lang="cs-CZ" dirty="0" smtClean="0"/>
                        <a:t>INHALAČNĚ (dýchacím traktem)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Aerosol, sprej, plyn</a:t>
                      </a:r>
                      <a:endParaRPr lang="cs-CZ" dirty="0"/>
                    </a:p>
                  </a:txBody>
                  <a:tcPr/>
                </a:tc>
              </a:tr>
              <a:tr h="495905">
                <a:tc>
                  <a:txBody>
                    <a:bodyPr/>
                    <a:lstStyle/>
                    <a:p>
                      <a:r>
                        <a:rPr lang="cs-CZ" dirty="0" smtClean="0"/>
                        <a:t>SUBLINGVÁLNĚ (pod jazyk)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Tablety, granule</a:t>
                      </a:r>
                      <a:endParaRPr lang="cs-CZ" dirty="0"/>
                    </a:p>
                  </a:txBody>
                  <a:tcPr/>
                </a:tc>
              </a:tr>
              <a:tr h="495905">
                <a:tc>
                  <a:txBody>
                    <a:bodyPr/>
                    <a:lstStyle/>
                    <a:p>
                      <a:r>
                        <a:rPr lang="cs-CZ" dirty="0" smtClean="0"/>
                        <a:t>BUKÁLNĚ (na sliznici dutiny ústní)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Pasta, žvýkací guma, gel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543421"/>
              </p:ext>
            </p:extLst>
          </p:nvPr>
        </p:nvGraphicFramePr>
        <p:xfrm>
          <a:off x="4355976" y="6237312"/>
          <a:ext cx="216024" cy="365760"/>
        </p:xfrm>
        <a:graphic>
          <a:graphicData uri="http://schemas.openxmlformats.org/drawingml/2006/table">
            <a:tbl>
              <a:tblPr/>
              <a:tblGrid>
                <a:gridCol w="216024"/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967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654951"/>
              </p:ext>
            </p:extLst>
          </p:nvPr>
        </p:nvGraphicFramePr>
        <p:xfrm>
          <a:off x="457200" y="1600200"/>
          <a:ext cx="8229600" cy="290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27230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 aplikace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Léková forma</a:t>
                      </a:r>
                      <a:endParaRPr lang="cs-CZ" dirty="0"/>
                    </a:p>
                  </a:txBody>
                  <a:tcPr/>
                </a:tc>
              </a:tr>
              <a:tr h="727230">
                <a:tc>
                  <a:txBody>
                    <a:bodyPr/>
                    <a:lstStyle/>
                    <a:p>
                      <a:r>
                        <a:rPr lang="cs-CZ" dirty="0" smtClean="0"/>
                        <a:t>TRANSDERMÁLNĚ (na kůži, kožně)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Náplast, aerosol  </a:t>
                      </a:r>
                      <a:endParaRPr lang="cs-CZ" dirty="0"/>
                    </a:p>
                  </a:txBody>
                  <a:tcPr/>
                </a:tc>
              </a:tr>
              <a:tr h="727230">
                <a:tc>
                  <a:txBody>
                    <a:bodyPr/>
                    <a:lstStyle/>
                    <a:p>
                      <a:r>
                        <a:rPr lang="cs-CZ" dirty="0" smtClean="0"/>
                        <a:t>REKTÁLNĚ (aplikace do konečníku)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Čípky</a:t>
                      </a:r>
                      <a:endParaRPr lang="cs-CZ" dirty="0"/>
                    </a:p>
                  </a:txBody>
                  <a:tcPr/>
                </a:tc>
              </a:tr>
              <a:tr h="727230">
                <a:tc>
                  <a:txBody>
                    <a:bodyPr/>
                    <a:lstStyle/>
                    <a:p>
                      <a:r>
                        <a:rPr lang="cs-CZ" dirty="0" smtClean="0"/>
                        <a:t>VAGINÁLNĚ (aplikace do pochvy)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Čípky, globule, roztok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19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lůžka a polohování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Užitečné fráze – praktický nácvik u lůžka pacienta:</a:t>
            </a:r>
          </a:p>
          <a:p>
            <a:r>
              <a:rPr lang="cs-CZ" dirty="0" smtClean="0"/>
              <a:t>Ustelu Vám lůžko.</a:t>
            </a:r>
          </a:p>
          <a:p>
            <a:r>
              <a:rPr lang="cs-CZ" dirty="0" smtClean="0"/>
              <a:t>Převléknu Vám lůžko, je to nutné.</a:t>
            </a:r>
          </a:p>
          <a:p>
            <a:r>
              <a:rPr lang="cs-CZ" dirty="0" smtClean="0"/>
              <a:t>Můžete si prosím sednout na židli?</a:t>
            </a:r>
          </a:p>
          <a:p>
            <a:r>
              <a:rPr lang="cs-CZ" dirty="0" smtClean="0"/>
              <a:t>Přejete si / chtěl/a byste více polštářů pod hlavou?</a:t>
            </a:r>
          </a:p>
          <a:p>
            <a:r>
              <a:rPr lang="cs-CZ" dirty="0" smtClean="0"/>
              <a:t>Leží se Vám pohodlně?</a:t>
            </a:r>
          </a:p>
          <a:p>
            <a:r>
              <a:rPr lang="cs-CZ" dirty="0" smtClean="0"/>
              <a:t>Nemáme jinde volnou postel, je mi líto. Musím Vás uložit na přistýlku.</a:t>
            </a:r>
          </a:p>
          <a:p>
            <a:r>
              <a:rPr lang="cs-CZ" dirty="0" smtClean="0"/>
              <a:t>Nyní Vás uložím do polohy na boku/do </a:t>
            </a:r>
            <a:r>
              <a:rPr lang="cs-CZ" dirty="0" err="1" smtClean="0"/>
              <a:t>polosedu</a:t>
            </a:r>
            <a:r>
              <a:rPr lang="cs-CZ" dirty="0" smtClean="0"/>
              <a:t>.</a:t>
            </a:r>
          </a:p>
          <a:p>
            <a:r>
              <a:rPr lang="cs-CZ" dirty="0" smtClean="0"/>
              <a:t>Musíme Vás polohovat, aby nedošlo k proleženinám.</a:t>
            </a:r>
          </a:p>
          <a:p>
            <a:r>
              <a:rPr lang="cs-CZ" dirty="0" smtClean="0"/>
              <a:t>Podložte si ruku/nohu, kdykoliv jste v klidu.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00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jazyk - 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 to slovanský </a:t>
            </a:r>
            <a:r>
              <a:rPr lang="cs-CZ" dirty="0" smtClean="0"/>
              <a:t>jazyk, nejblíže má ke slovenštině, polštině a lužické srbštině</a:t>
            </a:r>
          </a:p>
          <a:p>
            <a:r>
              <a:rPr lang="cs-CZ" dirty="0" smtClean="0"/>
              <a:t>hovoří jím cca 13,2 milionů lidí (10,7 mil. v ČR)</a:t>
            </a:r>
          </a:p>
          <a:p>
            <a:r>
              <a:rPr lang="cs-CZ" dirty="0" smtClean="0"/>
              <a:t>flektivní jazyk (složitý systém skloňování a časování)</a:t>
            </a:r>
          </a:p>
          <a:p>
            <a:r>
              <a:rPr lang="cs-CZ" dirty="0" smtClean="0"/>
              <a:t>dělí </a:t>
            </a:r>
            <a:r>
              <a:rPr lang="cs-CZ" dirty="0" smtClean="0"/>
              <a:t>se na češtinu spisovnou a obecnou</a:t>
            </a:r>
          </a:p>
          <a:p>
            <a:r>
              <a:rPr lang="cs-CZ" u="sng" dirty="0" smtClean="0"/>
              <a:t>spisovná</a:t>
            </a:r>
            <a:r>
              <a:rPr lang="cs-CZ" dirty="0" smtClean="0"/>
              <a:t> </a:t>
            </a:r>
            <a:r>
              <a:rPr lang="cs-CZ" dirty="0" smtClean="0"/>
              <a:t>– patří sem hovorová č.(mluvená podoba spisovné češtiny)</a:t>
            </a:r>
          </a:p>
          <a:p>
            <a:r>
              <a:rPr lang="cs-CZ" u="sng" dirty="0" smtClean="0"/>
              <a:t>obecná</a:t>
            </a:r>
            <a:r>
              <a:rPr lang="cs-CZ" dirty="0" smtClean="0"/>
              <a:t> </a:t>
            </a:r>
            <a:r>
              <a:rPr lang="cs-CZ" dirty="0" smtClean="0"/>
              <a:t>– nářečí, slang, nespisovná č.</a:t>
            </a:r>
          </a:p>
          <a:p>
            <a:r>
              <a:rPr lang="cs-CZ" dirty="0" smtClean="0"/>
              <a:t>rozlišuje </a:t>
            </a:r>
            <a:r>
              <a:rPr lang="cs-CZ" dirty="0" smtClean="0"/>
              <a:t>tykání (ty) a vykání (vy)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367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Instrukce (pokyny)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u="sng" dirty="0" smtClean="0"/>
              <a:t>Hlava:</a:t>
            </a:r>
          </a:p>
          <a:p>
            <a:r>
              <a:rPr lang="cs-CZ" dirty="0" smtClean="0"/>
              <a:t>Otevřete ústa. Vyplázněte jazyk (Ukažte mi jazyk). Řekněte </a:t>
            </a:r>
            <a:r>
              <a:rPr lang="cs-CZ" dirty="0" err="1" smtClean="0"/>
              <a:t>áááá</a:t>
            </a:r>
            <a:r>
              <a:rPr lang="cs-CZ" dirty="0" smtClean="0"/>
              <a:t>.</a:t>
            </a:r>
          </a:p>
          <a:p>
            <a:r>
              <a:rPr lang="cs-CZ" dirty="0" smtClean="0"/>
              <a:t>Zavřete ústa. Vypláchněte si. Polkněte. Prohmatám Vám uzliny. Zavřete oči.</a:t>
            </a:r>
          </a:p>
          <a:p>
            <a:r>
              <a:rPr lang="cs-CZ" dirty="0" smtClean="0"/>
              <a:t>Sundejte/vezměte si brýle. </a:t>
            </a:r>
          </a:p>
          <a:p>
            <a:r>
              <a:rPr lang="cs-CZ" u="sng" dirty="0" smtClean="0"/>
              <a:t>Krk:</a:t>
            </a:r>
          </a:p>
          <a:p>
            <a:r>
              <a:rPr lang="cs-CZ" dirty="0" smtClean="0"/>
              <a:t>Zakloňte hlavu. Nakloňte hlavu doprava/doleva. Otočte hlavu doleva/doprava.</a:t>
            </a:r>
          </a:p>
          <a:p>
            <a:r>
              <a:rPr lang="cs-CZ" u="sng" dirty="0" smtClean="0"/>
              <a:t>Hrudník a záda: </a:t>
            </a:r>
          </a:p>
          <a:p>
            <a:r>
              <a:rPr lang="cs-CZ" dirty="0" smtClean="0"/>
              <a:t>Svlékněte se do půl těla. Sundejte si triko, boty…Lehněte si na pravý bok/levý bok/břicho/záda.</a:t>
            </a:r>
          </a:p>
          <a:p>
            <a:r>
              <a:rPr lang="cs-CZ" dirty="0" smtClean="0"/>
              <a:t>Dejte ruce podél těla. Předpažte. Zvedněte obě ruce. Předkloňte se/Zakloňte se. Můžete stát rovně?</a:t>
            </a:r>
          </a:p>
          <a:p>
            <a:r>
              <a:rPr lang="cs-CZ" dirty="0" smtClean="0"/>
              <a:t>Pokrčte koleno. Sevřete ruku v pěst. Zadržte dech/Nedýchejte. Můžete se obléknout.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672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Anamnézy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u="sng" dirty="0" smtClean="0"/>
              <a:t>Anamnéza</a:t>
            </a:r>
            <a:r>
              <a:rPr lang="cs-CZ" dirty="0" smtClean="0"/>
              <a:t> = soubor všech údajů o zdravotním stavu nemocného od narození až do současnosti; údaje se získávají přímo od nemocného</a:t>
            </a:r>
          </a:p>
          <a:p>
            <a:endParaRPr lang="cs-CZ" b="1" dirty="0" smtClean="0"/>
          </a:p>
          <a:p>
            <a:r>
              <a:rPr lang="cs-CZ" b="1" dirty="0" smtClean="0"/>
              <a:t>Osobní</a:t>
            </a:r>
            <a:r>
              <a:rPr lang="cs-CZ" dirty="0" smtClean="0"/>
              <a:t> (věk, datum narození, prodělané dětské nemoci, operace a úrazy, kouření, alkohol, drogy, alergie, pravidelné užívání léků apod.)</a:t>
            </a:r>
          </a:p>
          <a:p>
            <a:endParaRPr lang="cs-CZ" dirty="0" smtClean="0"/>
          </a:p>
          <a:p>
            <a:r>
              <a:rPr lang="cs-CZ" b="1" dirty="0" smtClean="0"/>
              <a:t>Rodinná</a:t>
            </a:r>
            <a:r>
              <a:rPr lang="cs-CZ" dirty="0" smtClean="0"/>
              <a:t> (otázky na rodiče – žijí?; jakého se dožili věku?; jaké mají nemoci?; sourozence, nemoci v rodině – cukrovka, vysoký TK, nádorová onemocnění, vrozené vady, duševní onemocnění apod.)  </a:t>
            </a:r>
          </a:p>
          <a:p>
            <a:endParaRPr lang="cs-CZ" b="1" dirty="0" smtClean="0"/>
          </a:p>
          <a:p>
            <a:r>
              <a:rPr lang="cs-CZ" b="1" dirty="0" smtClean="0"/>
              <a:t>Sociální </a:t>
            </a:r>
            <a:r>
              <a:rPr lang="cs-CZ" dirty="0" smtClean="0"/>
              <a:t>(bydliště, kolik osob s Vámi žije apod.)</a:t>
            </a:r>
          </a:p>
          <a:p>
            <a:endParaRPr lang="cs-CZ" b="1" dirty="0" smtClean="0"/>
          </a:p>
          <a:p>
            <a:r>
              <a:rPr lang="cs-CZ" b="1" dirty="0" smtClean="0"/>
              <a:t>Pracovní</a:t>
            </a:r>
            <a:r>
              <a:rPr lang="cs-CZ" dirty="0" smtClean="0"/>
              <a:t> (vzdělání, zaměstnání, práce na směny, noční služby, práce v prašném prostředí, práce se škodlivými látkami apod.)</a:t>
            </a:r>
          </a:p>
        </p:txBody>
      </p:sp>
    </p:spTree>
    <p:extLst>
      <p:ext uri="{BB962C8B-B14F-4D97-AF65-F5344CB8AC3E}">
        <p14:creationId xmlns:p14="http://schemas.microsoft.com/office/powerpoint/2010/main" val="1694745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Gynekologická </a:t>
            </a:r>
            <a:r>
              <a:rPr lang="cs-CZ" dirty="0"/>
              <a:t>(první menstruace, délka cyklu, potíže při menstruaci, gynekologická onemocnění, počet porodů, potratů, interrupcí, hormonální antikoncepce, klimakterium apod</a:t>
            </a:r>
            <a:r>
              <a:rPr lang="cs-CZ" dirty="0" smtClean="0"/>
              <a:t>.)</a:t>
            </a:r>
          </a:p>
          <a:p>
            <a:endParaRPr lang="cs-CZ" dirty="0"/>
          </a:p>
          <a:p>
            <a:r>
              <a:rPr lang="cs-CZ" b="1" dirty="0" smtClean="0"/>
              <a:t>Sesterská</a:t>
            </a:r>
            <a:r>
              <a:rPr lang="cs-CZ" dirty="0" smtClean="0"/>
              <a:t> (pacient vyplňuje se sestrou: kdo může nahlížet do zdravotní dokumentace, kdo může dostávat informace o jeho zdravotním stavu apod.)</a:t>
            </a:r>
          </a:p>
          <a:p>
            <a:endParaRPr lang="cs-CZ" b="1" dirty="0" smtClean="0"/>
          </a:p>
          <a:p>
            <a:r>
              <a:rPr lang="cs-CZ" b="1" dirty="0" smtClean="0"/>
              <a:t>Léková</a:t>
            </a:r>
            <a:r>
              <a:rPr lang="cs-CZ" dirty="0" smtClean="0"/>
              <a:t> (dotazy na užívané léky)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051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stav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Zdravotní stav (dobrý, špatný, uspokojivý)</a:t>
            </a:r>
          </a:p>
          <a:p>
            <a:r>
              <a:rPr lang="cs-CZ" dirty="0" smtClean="0"/>
              <a:t>Být v dobrém zdravotním stavu</a:t>
            </a:r>
          </a:p>
          <a:p>
            <a:r>
              <a:rPr lang="cs-CZ" dirty="0" smtClean="0"/>
              <a:t>Být v kritickém stavu</a:t>
            </a:r>
          </a:p>
          <a:p>
            <a:r>
              <a:rPr lang="cs-CZ" dirty="0" smtClean="0"/>
              <a:t>Stabilizovaný stav</a:t>
            </a:r>
          </a:p>
          <a:p>
            <a:r>
              <a:rPr lang="cs-CZ" dirty="0" smtClean="0"/>
              <a:t>Zdravotní stav se zlepšuje/zhoršuje.</a:t>
            </a:r>
          </a:p>
          <a:p>
            <a:r>
              <a:rPr lang="cs-CZ" dirty="0" smtClean="0"/>
              <a:t>Není to nic vážného, nebojte se.</a:t>
            </a:r>
          </a:p>
          <a:p>
            <a:r>
              <a:rPr lang="cs-CZ" dirty="0" smtClean="0"/>
              <a:t>Bohužel, je to velmi vážné, budete muset na operaci. </a:t>
            </a:r>
          </a:p>
          <a:p>
            <a:r>
              <a:rPr lang="cs-CZ" dirty="0" smtClean="0"/>
              <a:t>Kolik měříte/vážíte?</a:t>
            </a:r>
          </a:p>
          <a:p>
            <a:r>
              <a:rPr lang="cs-CZ" dirty="0" smtClean="0"/>
              <a:t>Sportujete pravidelně?</a:t>
            </a:r>
          </a:p>
          <a:p>
            <a:r>
              <a:rPr lang="cs-CZ" dirty="0" smtClean="0"/>
              <a:t>Jíte zdravě? Držíte někdy dietu?</a:t>
            </a:r>
          </a:p>
          <a:p>
            <a:r>
              <a:rPr lang="cs-CZ" dirty="0" smtClean="0"/>
              <a:t>Chodíte pravidelně na preventivní prohlídky?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541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stav,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Vyvážená strava </a:t>
            </a:r>
            <a:r>
              <a:rPr lang="cs-CZ" dirty="0" smtClean="0"/>
              <a:t>(vyvážený jídelníček) = je </a:t>
            </a:r>
            <a:r>
              <a:rPr lang="cs-CZ" dirty="0"/>
              <a:t>zdrojem </a:t>
            </a:r>
            <a:r>
              <a:rPr lang="cs-CZ" dirty="0" err="1"/>
              <a:t>makroživin</a:t>
            </a:r>
            <a:r>
              <a:rPr lang="cs-CZ" dirty="0"/>
              <a:t> (sacharidů, bílkovin a tuků) i mikroživin (vitamínů a </a:t>
            </a:r>
            <a:r>
              <a:rPr lang="cs-CZ" dirty="0" smtClean="0"/>
              <a:t>minerálů), obsahuje hodně ovoce, zeleniny, celozrnných potravin</a:t>
            </a:r>
          </a:p>
          <a:p>
            <a:r>
              <a:rPr lang="cs-CZ" dirty="0" smtClean="0"/>
              <a:t>Dostatek tekutin</a:t>
            </a:r>
          </a:p>
          <a:p>
            <a:r>
              <a:rPr lang="cs-CZ" dirty="0" smtClean="0"/>
              <a:t>Dostatek vlákniny</a:t>
            </a:r>
          </a:p>
          <a:p>
            <a:r>
              <a:rPr lang="cs-CZ" dirty="0" smtClean="0"/>
              <a:t>Omezit potraviny </a:t>
            </a:r>
            <a:r>
              <a:rPr lang="cs-CZ" dirty="0"/>
              <a:t>s vysokým </a:t>
            </a:r>
            <a:r>
              <a:rPr lang="cs-CZ" dirty="0" smtClean="0"/>
              <a:t>glykemickým </a:t>
            </a:r>
            <a:r>
              <a:rPr lang="cs-CZ" dirty="0"/>
              <a:t>indexem, jednoduché cukry, sladkosti, cukrovinky či přeslazené nápoje </a:t>
            </a:r>
            <a:endParaRPr lang="cs-CZ" dirty="0" smtClean="0"/>
          </a:p>
          <a:p>
            <a:r>
              <a:rPr lang="cs-CZ" dirty="0" smtClean="0"/>
              <a:t>Omezit sůl (sodík), uzeniny a alkohol</a:t>
            </a:r>
          </a:p>
        </p:txBody>
      </p:sp>
    </p:spTree>
    <p:extLst>
      <p:ext uri="{BB962C8B-B14F-4D97-AF65-F5344CB8AC3E}">
        <p14:creationId xmlns:p14="http://schemas.microsoft.com/office/powerpoint/2010/main" val="1464703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Vysvětlete následující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Výživová nutriční </a:t>
            </a:r>
            <a:r>
              <a:rPr lang="cs-CZ" b="1" dirty="0"/>
              <a:t>hodnota stravy </a:t>
            </a:r>
            <a:r>
              <a:rPr lang="cs-CZ" dirty="0" smtClean="0"/>
              <a:t>(je </a:t>
            </a:r>
            <a:r>
              <a:rPr lang="cs-CZ" dirty="0"/>
              <a:t>dána obsahem energie, základních živin (</a:t>
            </a:r>
            <a:r>
              <a:rPr lang="cs-CZ" dirty="0" smtClean="0"/>
              <a:t>bílkovin, cukrů, tuků), </a:t>
            </a:r>
            <a:r>
              <a:rPr lang="cs-CZ" dirty="0"/>
              <a:t>vitaminů a provitaminů, minerálních látek a </a:t>
            </a:r>
            <a:r>
              <a:rPr lang="cs-CZ" dirty="0" smtClean="0"/>
              <a:t>vody) </a:t>
            </a:r>
          </a:p>
          <a:p>
            <a:r>
              <a:rPr lang="cs-CZ" b="1" dirty="0" smtClean="0"/>
              <a:t>Pestrost stravy </a:t>
            </a:r>
            <a:r>
              <a:rPr lang="cs-CZ" dirty="0" smtClean="0"/>
              <a:t>(zastoupeny všechny základní potravinové skupiny z potravinové pyramidy) </a:t>
            </a:r>
          </a:p>
          <a:p>
            <a:r>
              <a:rPr lang="cs-CZ" b="1" dirty="0"/>
              <a:t>Bazální výdej  </a:t>
            </a:r>
            <a:r>
              <a:rPr lang="cs-CZ" dirty="0" smtClean="0"/>
              <a:t>(klidová </a:t>
            </a:r>
            <a:r>
              <a:rPr lang="cs-CZ" dirty="0"/>
              <a:t>energetická spotřeba člověka nalačno, při normální tělesné </a:t>
            </a:r>
            <a:r>
              <a:rPr lang="cs-CZ" dirty="0" smtClean="0"/>
              <a:t>teplotě)</a:t>
            </a:r>
            <a:endParaRPr lang="cs-CZ" dirty="0"/>
          </a:p>
          <a:p>
            <a:r>
              <a:rPr lang="cs-CZ" b="1" dirty="0" err="1" smtClean="0"/>
              <a:t>Makrolátky</a:t>
            </a:r>
            <a:r>
              <a:rPr lang="cs-CZ" b="1" dirty="0" smtClean="0"/>
              <a:t> </a:t>
            </a:r>
            <a:r>
              <a:rPr lang="cs-CZ" dirty="0" smtClean="0"/>
              <a:t>(cukry, tuky, bílkoviny) a </a:t>
            </a:r>
            <a:r>
              <a:rPr lang="cs-CZ" b="1" dirty="0" err="1" smtClean="0"/>
              <a:t>mikrolátky</a:t>
            </a:r>
            <a:r>
              <a:rPr lang="cs-CZ" dirty="0" smtClean="0"/>
              <a:t> (vitamíny, stopové prvky aj.)</a:t>
            </a:r>
          </a:p>
          <a:p>
            <a:r>
              <a:rPr lang="cs-CZ" b="1" dirty="0" smtClean="0"/>
              <a:t>Stravovací zvyklosti</a:t>
            </a:r>
          </a:p>
          <a:p>
            <a:r>
              <a:rPr lang="cs-CZ" b="1" dirty="0" smtClean="0"/>
              <a:t>Glykemický index </a:t>
            </a:r>
            <a:r>
              <a:rPr lang="cs-CZ" dirty="0" smtClean="0"/>
              <a:t>(</a:t>
            </a:r>
            <a:r>
              <a:rPr lang="cs-CZ" dirty="0"/>
              <a:t>je údaj, který vyjadřuje s jakou rychlostí po požití konkrétní potraviny vzrůstá hladina krevního </a:t>
            </a:r>
            <a:r>
              <a:rPr lang="cs-CZ" dirty="0" smtClean="0"/>
              <a:t>cukru)</a:t>
            </a:r>
            <a:endParaRPr lang="cs-CZ" b="1" dirty="0" smtClean="0"/>
          </a:p>
          <a:p>
            <a:r>
              <a:rPr lang="cs-CZ" b="1" dirty="0" smtClean="0"/>
              <a:t>BMI </a:t>
            </a:r>
            <a:r>
              <a:rPr lang="cs-CZ" dirty="0" smtClean="0"/>
              <a:t>(index tělesné hmotnosti, </a:t>
            </a:r>
            <a:r>
              <a:rPr lang="cs-CZ" i="1" dirty="0" smtClean="0"/>
              <a:t>body </a:t>
            </a:r>
            <a:r>
              <a:rPr lang="cs-CZ" i="1" dirty="0" err="1" smtClean="0"/>
              <a:t>mass</a:t>
            </a:r>
            <a:r>
              <a:rPr lang="cs-CZ" i="1" dirty="0" smtClean="0"/>
              <a:t> index</a:t>
            </a:r>
            <a:r>
              <a:rPr lang="cs-CZ" dirty="0" smtClean="0"/>
              <a:t>;</a:t>
            </a:r>
            <a:r>
              <a:rPr lang="cs-CZ" b="1" dirty="0" smtClean="0"/>
              <a:t> </a:t>
            </a:r>
            <a:r>
              <a:rPr lang="cs-CZ" dirty="0"/>
              <a:t>číslo používané jako indikátor podváhy, normální tělesné hmotnosti, nadváhy a obezity, umožňující statistické porovnávání tělesné hmotnosti lidí s různou </a:t>
            </a:r>
            <a:r>
              <a:rPr lang="cs-CZ" dirty="0" smtClean="0"/>
              <a:t>výškou) </a:t>
            </a:r>
            <a:r>
              <a:rPr lang="cs-CZ" b="1" dirty="0" smtClean="0"/>
              <a:t> </a:t>
            </a:r>
          </a:p>
          <a:p>
            <a:endParaRPr lang="cs-CZ" b="1" dirty="0" smtClean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05264"/>
            <a:ext cx="2209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92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Výživová pyramida</a:t>
            </a:r>
            <a:br>
              <a:rPr lang="cs-CZ" dirty="0" smtClean="0"/>
            </a:br>
            <a:r>
              <a:rPr lang="cs-CZ" sz="2200" dirty="0" smtClean="0"/>
              <a:t>(podle obrázku informujte pacienta o zásadách správné výživy) </a:t>
            </a:r>
            <a:endParaRPr lang="cs-CZ" sz="2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1"/>
            <a:ext cx="619268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176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Druhy </a:t>
            </a:r>
            <a:r>
              <a:rPr lang="cs-CZ" dirty="0" smtClean="0"/>
              <a:t>diet – osvojte si následující </a:t>
            </a:r>
            <a:r>
              <a:rPr lang="cs-CZ" smtClean="0"/>
              <a:t>slovní spojení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Tekutá, šetřící, kašovitá, racionální, s omezením tuků, </a:t>
            </a:r>
            <a:r>
              <a:rPr lang="cs-CZ" dirty="0" err="1" smtClean="0"/>
              <a:t>nízkobílkovinná</a:t>
            </a:r>
            <a:r>
              <a:rPr lang="cs-CZ" dirty="0" smtClean="0"/>
              <a:t>, </a:t>
            </a:r>
            <a:r>
              <a:rPr lang="cs-CZ" dirty="0" err="1" smtClean="0"/>
              <a:t>nízkocholesterolová</a:t>
            </a:r>
            <a:r>
              <a:rPr lang="cs-CZ" dirty="0" smtClean="0"/>
              <a:t>, redukční, diabetická, při onemocnění </a:t>
            </a:r>
            <a:r>
              <a:rPr lang="cs-CZ" dirty="0" err="1" smtClean="0"/>
              <a:t>dnou</a:t>
            </a:r>
            <a:r>
              <a:rPr lang="cs-CZ" dirty="0" smtClean="0"/>
              <a:t>, bezlepková, pankreatická aj.</a:t>
            </a:r>
          </a:p>
          <a:p>
            <a:endParaRPr lang="cs-CZ" dirty="0" smtClean="0"/>
          </a:p>
          <a:p>
            <a:r>
              <a:rPr lang="cs-CZ" dirty="0" smtClean="0"/>
              <a:t>Držet dietu</a:t>
            </a:r>
          </a:p>
          <a:p>
            <a:r>
              <a:rPr lang="cs-CZ" dirty="0" smtClean="0"/>
              <a:t>Trpět nadváhou (podvýživou, obezitou)</a:t>
            </a:r>
          </a:p>
          <a:p>
            <a:r>
              <a:rPr lang="cs-CZ" dirty="0" smtClean="0"/>
              <a:t>Omezit živočišné tuky </a:t>
            </a:r>
          </a:p>
          <a:p>
            <a:r>
              <a:rPr lang="cs-CZ" dirty="0" smtClean="0"/>
              <a:t>Přibývat/ubývat na váze</a:t>
            </a:r>
          </a:p>
          <a:p>
            <a:r>
              <a:rPr lang="cs-CZ" dirty="0" smtClean="0"/>
              <a:t>Tučné mléčné výrobky</a:t>
            </a:r>
          </a:p>
          <a:p>
            <a:r>
              <a:rPr lang="cs-CZ" dirty="0" smtClean="0"/>
              <a:t>Průměrná váha/výška</a:t>
            </a:r>
          </a:p>
          <a:p>
            <a:endParaRPr lang="cs-CZ" smtClean="0"/>
          </a:p>
          <a:p>
            <a:r>
              <a:rPr lang="cs-CZ" smtClean="0"/>
              <a:t>Adjektiva</a:t>
            </a:r>
            <a:r>
              <a:rPr lang="cs-CZ" dirty="0" smtClean="0"/>
              <a:t>: plnoštíhlý, podvyživený, otylý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362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Vám za pozornost.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82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Podstatná jména – substantiva</a:t>
            </a:r>
          </a:p>
          <a:p>
            <a:r>
              <a:rPr lang="cs-CZ" dirty="0" smtClean="0"/>
              <a:t>Přídavná jména – adjektiva</a:t>
            </a:r>
          </a:p>
          <a:p>
            <a:r>
              <a:rPr lang="cs-CZ" dirty="0" smtClean="0"/>
              <a:t>Zájmena – </a:t>
            </a:r>
            <a:r>
              <a:rPr lang="cs-CZ" dirty="0" err="1" smtClean="0"/>
              <a:t>pronomina</a:t>
            </a:r>
            <a:endParaRPr lang="cs-CZ" dirty="0" smtClean="0"/>
          </a:p>
          <a:p>
            <a:r>
              <a:rPr lang="cs-CZ" dirty="0" smtClean="0"/>
              <a:t>Číslovky – numeralia</a:t>
            </a:r>
          </a:p>
          <a:p>
            <a:r>
              <a:rPr lang="cs-CZ" dirty="0" smtClean="0"/>
              <a:t>Slovesa – verba</a:t>
            </a:r>
          </a:p>
          <a:p>
            <a:r>
              <a:rPr lang="cs-CZ" dirty="0" smtClean="0"/>
              <a:t>Příslovce – adverbia</a:t>
            </a:r>
          </a:p>
          <a:p>
            <a:r>
              <a:rPr lang="cs-CZ" dirty="0" smtClean="0"/>
              <a:t>Předložky – prepozice</a:t>
            </a:r>
          </a:p>
          <a:p>
            <a:r>
              <a:rPr lang="cs-CZ" dirty="0" smtClean="0"/>
              <a:t>Spojky – konjunkce</a:t>
            </a:r>
          </a:p>
          <a:p>
            <a:r>
              <a:rPr lang="cs-CZ" dirty="0" smtClean="0"/>
              <a:t>Částice – partikule</a:t>
            </a:r>
          </a:p>
          <a:p>
            <a:r>
              <a:rPr lang="cs-CZ" dirty="0" smtClean="0"/>
              <a:t>Citoslovce - interjekce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29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Čeština má 7 pádů</a:t>
            </a:r>
          </a:p>
          <a:p>
            <a:r>
              <a:rPr lang="cs-CZ" dirty="0" smtClean="0"/>
              <a:t>1. pád = nominativ (kdo?, co?) </a:t>
            </a:r>
            <a:r>
              <a:rPr lang="cs-CZ" dirty="0" err="1" smtClean="0">
                <a:solidFill>
                  <a:srgbClr val="FF0000"/>
                </a:solidFill>
              </a:rPr>
              <a:t>nom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dirty="0" smtClean="0"/>
              <a:t>2. pád = genitiv (koho? čeho?) </a:t>
            </a:r>
            <a:r>
              <a:rPr lang="cs-CZ" dirty="0" smtClean="0">
                <a:solidFill>
                  <a:srgbClr val="FF0000"/>
                </a:solidFill>
              </a:rPr>
              <a:t>gen.</a:t>
            </a:r>
          </a:p>
          <a:p>
            <a:r>
              <a:rPr lang="cs-CZ" dirty="0" smtClean="0"/>
              <a:t>3. pád = dativ (komu? čemu?) </a:t>
            </a:r>
            <a:r>
              <a:rPr lang="cs-CZ" dirty="0" smtClean="0">
                <a:solidFill>
                  <a:srgbClr val="FF0000"/>
                </a:solidFill>
              </a:rPr>
              <a:t>dat.</a:t>
            </a:r>
          </a:p>
          <a:p>
            <a:r>
              <a:rPr lang="cs-CZ" dirty="0" smtClean="0"/>
              <a:t>4. pád = akuzativ (koho? co?) </a:t>
            </a:r>
            <a:r>
              <a:rPr lang="cs-CZ" dirty="0" err="1" smtClean="0">
                <a:solidFill>
                  <a:srgbClr val="FF0000"/>
                </a:solidFill>
              </a:rPr>
              <a:t>akuz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dirty="0" smtClean="0"/>
              <a:t>5. pád = vokativ  </a:t>
            </a:r>
            <a:r>
              <a:rPr lang="cs-CZ" dirty="0" err="1" smtClean="0">
                <a:solidFill>
                  <a:srgbClr val="FF0000"/>
                </a:solidFill>
              </a:rPr>
              <a:t>vok</a:t>
            </a:r>
            <a:r>
              <a:rPr lang="cs-CZ" dirty="0" smtClean="0">
                <a:solidFill>
                  <a:srgbClr val="FF0000"/>
                </a:solidFill>
              </a:rPr>
              <a:t>. </a:t>
            </a:r>
            <a:r>
              <a:rPr lang="cs-CZ" dirty="0" smtClean="0"/>
              <a:t>(oslovujeme, voláme)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dirty="0" smtClean="0"/>
              <a:t>6. pád = lokál (o, v kom? o, v čem?) </a:t>
            </a:r>
            <a:r>
              <a:rPr lang="cs-CZ" dirty="0" smtClean="0">
                <a:solidFill>
                  <a:srgbClr val="FF0000"/>
                </a:solidFill>
              </a:rPr>
              <a:t>lok.</a:t>
            </a:r>
          </a:p>
          <a:p>
            <a:r>
              <a:rPr lang="cs-CZ" dirty="0" smtClean="0"/>
              <a:t>7. pád = instrumentál (s kým? s čím?) </a:t>
            </a:r>
            <a:r>
              <a:rPr lang="cs-CZ" dirty="0" err="1" smtClean="0">
                <a:solidFill>
                  <a:srgbClr val="FF0000"/>
                </a:solidFill>
              </a:rPr>
              <a:t>inst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4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Slovesný čas: minulý, přítomný, budoucí</a:t>
            </a:r>
          </a:p>
          <a:p>
            <a:r>
              <a:rPr lang="cs-CZ" dirty="0" smtClean="0"/>
              <a:t>Vid: dokonavý (perfektum) a nedokonavý (imperfektum)</a:t>
            </a:r>
          </a:p>
          <a:p>
            <a:r>
              <a:rPr lang="cs-CZ" dirty="0" smtClean="0"/>
              <a:t>Rod činný (aktivum) a trpný (pasivum)</a:t>
            </a:r>
          </a:p>
          <a:p>
            <a:endParaRPr lang="cs-CZ" dirty="0"/>
          </a:p>
          <a:p>
            <a:r>
              <a:rPr lang="cs-CZ" u="sng" dirty="0" smtClean="0"/>
              <a:t>Modální slovesa</a:t>
            </a:r>
          </a:p>
          <a:p>
            <a:r>
              <a:rPr lang="cs-CZ" i="1" dirty="0" smtClean="0"/>
              <a:t>Muset, moct, mít, smět, chtít </a:t>
            </a:r>
            <a:r>
              <a:rPr lang="cs-CZ" dirty="0" smtClean="0"/>
              <a:t>– vyjadřují nutnost, možnost, povinnost</a:t>
            </a:r>
          </a:p>
          <a:p>
            <a:r>
              <a:rPr lang="cs-CZ" dirty="0" smtClean="0"/>
              <a:t>Ve větě jsou spojena s infinitivem plnovýznamového slovesa (např. chci spát, můžu přijít…)</a:t>
            </a:r>
          </a:p>
          <a:p>
            <a:endParaRPr lang="cs-CZ" dirty="0" smtClean="0"/>
          </a:p>
          <a:p>
            <a:r>
              <a:rPr lang="cs-CZ" b="1" u="sng" dirty="0" smtClean="0"/>
              <a:t>Praktické </a:t>
            </a:r>
            <a:r>
              <a:rPr lang="cs-CZ" b="1" u="sng" dirty="0" smtClean="0"/>
              <a:t>cvičení: </a:t>
            </a:r>
            <a:r>
              <a:rPr lang="cs-CZ" dirty="0" smtClean="0"/>
              <a:t>vysvětlete rozdíl mezi výrazy </a:t>
            </a:r>
            <a:r>
              <a:rPr lang="cs-CZ" i="1" dirty="0" smtClean="0"/>
              <a:t>musíte, nesmíte, můžete, měl byste, nemůžete, neměl </a:t>
            </a:r>
            <a:r>
              <a:rPr lang="cs-CZ" i="1" dirty="0" smtClean="0"/>
              <a:t>byste. </a:t>
            </a:r>
          </a:p>
          <a:p>
            <a:r>
              <a:rPr lang="cs-CZ" b="1" u="sng" dirty="0">
                <a:solidFill>
                  <a:srgbClr val="FF0000"/>
                </a:solidFill>
                <a:sym typeface="Wingdings"/>
              </a:rPr>
              <a:t></a:t>
            </a:r>
            <a:r>
              <a:rPr lang="cs-CZ" i="1" dirty="0" smtClean="0">
                <a:solidFill>
                  <a:srgbClr val="FF0000"/>
                </a:solidFill>
              </a:rPr>
              <a:t> Použijte slovesa ve větách a napište příklady.</a:t>
            </a:r>
            <a:r>
              <a:rPr lang="cs-CZ" i="1" dirty="0" smtClean="0"/>
              <a:t>  </a:t>
            </a:r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47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Lidské tělo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Slovní zásoba: hlava, rameno (2 ramena), paže (2 paže), loket, předloktí, zápěstí, dlaň, prsty horní končetiny, stehno, holeň, kotník, nárt, chodidlo, prsty dolní končetiny </a:t>
            </a:r>
          </a:p>
          <a:p>
            <a:r>
              <a:rPr lang="cs-CZ" dirty="0" smtClean="0"/>
              <a:t>Hlava: čelo, nos, oko (2 oči x oka),ucho (2 uši x ucha), brada, ústa, </a:t>
            </a:r>
            <a:r>
              <a:rPr lang="cs-CZ" dirty="0" smtClean="0"/>
              <a:t>šíje, rty (ret)</a:t>
            </a:r>
            <a:endParaRPr lang="cs-CZ" dirty="0" smtClean="0"/>
          </a:p>
          <a:p>
            <a:r>
              <a:rPr lang="cs-CZ" dirty="0" smtClean="0"/>
              <a:t>Trup: krk, hruď (hrudník), trup, záda, </a:t>
            </a:r>
            <a:r>
              <a:rPr lang="cs-CZ" dirty="0" smtClean="0"/>
              <a:t>břicho</a:t>
            </a:r>
          </a:p>
          <a:p>
            <a:r>
              <a:rPr lang="cs-CZ" b="1" u="sng" dirty="0">
                <a:solidFill>
                  <a:srgbClr val="FF0000"/>
                </a:solidFill>
                <a:sym typeface="Wingdings"/>
              </a:rPr>
              <a:t> </a:t>
            </a:r>
            <a:r>
              <a:rPr lang="cs-CZ" i="1" dirty="0">
                <a:solidFill>
                  <a:srgbClr val="FF0000"/>
                </a:solidFill>
                <a:sym typeface="Wingdings"/>
              </a:rPr>
              <a:t>V úkolu na následující straně pojmenujte části těla/obličeje na obrázcích</a:t>
            </a:r>
            <a:r>
              <a:rPr lang="cs-CZ" i="1" dirty="0" smtClean="0">
                <a:solidFill>
                  <a:srgbClr val="FF0000"/>
                </a:solidFill>
                <a:sym typeface="Wingdings"/>
              </a:rPr>
              <a:t>. Tato slova Vám pomohou. Pozor na singulár a plurál!</a:t>
            </a:r>
            <a:endParaRPr lang="cs-CZ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/>
          <a:stretch/>
        </p:blipFill>
        <p:spPr bwMode="auto">
          <a:xfrm>
            <a:off x="0" y="341792"/>
            <a:ext cx="4662264" cy="625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" b="2769"/>
          <a:stretch/>
        </p:blipFill>
        <p:spPr bwMode="auto">
          <a:xfrm>
            <a:off x="4510200" y="341792"/>
            <a:ext cx="4572000" cy="625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9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Orgány, smysly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Srdce </a:t>
            </a:r>
          </a:p>
          <a:p>
            <a:r>
              <a:rPr lang="cs-CZ" dirty="0" smtClean="0"/>
              <a:t>Plíce (f., jedna plíce, dvě plíce)</a:t>
            </a:r>
          </a:p>
          <a:p>
            <a:r>
              <a:rPr lang="cs-CZ" dirty="0" smtClean="0"/>
              <a:t>Játra (POZOR: podstatná </a:t>
            </a:r>
            <a:r>
              <a:rPr lang="cs-CZ" dirty="0" err="1" smtClean="0"/>
              <a:t>jm</a:t>
            </a:r>
            <a:r>
              <a:rPr lang="cs-CZ" dirty="0" smtClean="0"/>
              <a:t>. </a:t>
            </a:r>
            <a:r>
              <a:rPr lang="cs-CZ" b="1" i="1" dirty="0" smtClean="0"/>
              <a:t>záda</a:t>
            </a:r>
            <a:r>
              <a:rPr lang="cs-CZ" dirty="0"/>
              <a:t>, </a:t>
            </a:r>
            <a:r>
              <a:rPr lang="cs-CZ" b="1" i="1" dirty="0" smtClean="0"/>
              <a:t>játra, prsa, vnitřnosti, mluvidla</a:t>
            </a:r>
            <a:r>
              <a:rPr lang="cs-CZ" dirty="0" smtClean="0"/>
              <a:t> a</a:t>
            </a:r>
            <a:r>
              <a:rPr lang="cs-CZ" dirty="0"/>
              <a:t> </a:t>
            </a:r>
            <a:r>
              <a:rPr lang="cs-CZ" b="1" i="1" dirty="0"/>
              <a:t>ústa</a:t>
            </a:r>
            <a:r>
              <a:rPr lang="cs-CZ" dirty="0"/>
              <a:t> patří mezi </a:t>
            </a:r>
            <a:r>
              <a:rPr lang="cs-CZ" b="1" dirty="0"/>
              <a:t>pomnožná podstatná </a:t>
            </a:r>
            <a:r>
              <a:rPr lang="cs-CZ" b="1" dirty="0" smtClean="0"/>
              <a:t>jména</a:t>
            </a:r>
            <a:r>
              <a:rPr lang="cs-CZ" dirty="0" smtClean="0"/>
              <a:t>, tzn., </a:t>
            </a:r>
            <a:r>
              <a:rPr lang="cs-CZ" dirty="0"/>
              <a:t>že mají pouze </a:t>
            </a:r>
            <a:r>
              <a:rPr lang="cs-CZ" dirty="0" smtClean="0"/>
              <a:t>tvar plurálu, </a:t>
            </a:r>
            <a:r>
              <a:rPr lang="cs-CZ" dirty="0"/>
              <a:t>i když jimi označujeme pouze jednu část těla. Větší počet než jedna vyjadřujeme různými číslovkami, které před jméno dáme (</a:t>
            </a:r>
            <a:r>
              <a:rPr lang="cs-CZ" dirty="0" smtClean="0"/>
              <a:t>např. dvoje </a:t>
            </a:r>
            <a:r>
              <a:rPr lang="cs-CZ" dirty="0"/>
              <a:t>záda, všechna ústa</a:t>
            </a:r>
            <a:r>
              <a:rPr lang="cs-CZ" dirty="0" smtClean="0"/>
              <a:t>). </a:t>
            </a:r>
            <a:r>
              <a:rPr lang="cs-CZ" strike="sngStrike" dirty="0" smtClean="0"/>
              <a:t>Jedno </a:t>
            </a:r>
            <a:r>
              <a:rPr lang="cs-CZ" strike="sngStrike" dirty="0" err="1" smtClean="0"/>
              <a:t>játro</a:t>
            </a:r>
            <a:r>
              <a:rPr lang="cs-CZ" dirty="0" smtClean="0"/>
              <a:t> (správně </a:t>
            </a:r>
            <a:r>
              <a:rPr lang="cs-CZ" b="1" dirty="0" smtClean="0"/>
              <a:t>jedny játra</a:t>
            </a:r>
            <a:r>
              <a:rPr lang="cs-CZ" dirty="0" smtClean="0"/>
              <a:t>)</a:t>
            </a:r>
          </a:p>
          <a:p>
            <a:r>
              <a:rPr lang="cs-CZ" dirty="0" smtClean="0"/>
              <a:t>Žaludek, střev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 (</a:t>
            </a:r>
            <a:r>
              <a:rPr lang="cs-CZ" dirty="0" err="1" smtClean="0"/>
              <a:t>pl</a:t>
            </a:r>
            <a:r>
              <a:rPr lang="cs-CZ" dirty="0" smtClean="0"/>
              <a:t>., ale např. tenké střev</a:t>
            </a:r>
            <a:r>
              <a:rPr lang="cs-CZ" dirty="0" smtClean="0">
                <a:solidFill>
                  <a:srgbClr val="FF0000"/>
                </a:solidFill>
              </a:rPr>
              <a:t>o </a:t>
            </a:r>
            <a:r>
              <a:rPr lang="cs-CZ" dirty="0" smtClean="0"/>
              <a:t>– </a:t>
            </a:r>
            <a:r>
              <a:rPr lang="cs-CZ" dirty="0" err="1" smtClean="0"/>
              <a:t>sg</a:t>
            </a:r>
            <a:r>
              <a:rPr lang="cs-CZ" dirty="0" smtClean="0"/>
              <a:t>., ledviny (jedna ledvina, dvě ledviny), mozek, slezina…</a:t>
            </a:r>
          </a:p>
          <a:p>
            <a:r>
              <a:rPr lang="cs-CZ" dirty="0" smtClean="0"/>
              <a:t>Smysly: zrak, čich, sluch, hmat, chuť</a:t>
            </a:r>
          </a:p>
          <a:p>
            <a:r>
              <a:rPr lang="cs-CZ" dirty="0" smtClean="0"/>
              <a:t>Párové orgány</a:t>
            </a:r>
            <a:endParaRPr lang="cs-CZ" dirty="0"/>
          </a:p>
          <a:p>
            <a:r>
              <a:rPr lang="cs-CZ" b="1" u="sng" dirty="0">
                <a:solidFill>
                  <a:srgbClr val="FF0000"/>
                </a:solidFill>
                <a:sym typeface="Wingdings"/>
              </a:rPr>
              <a:t> </a:t>
            </a:r>
            <a:r>
              <a:rPr lang="cs-CZ" b="1" u="sng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cs-CZ" i="1" u="sng" dirty="0" smtClean="0">
                <a:solidFill>
                  <a:srgbClr val="FF0000"/>
                </a:solidFill>
                <a:sym typeface="Wingdings"/>
              </a:rPr>
              <a:t>Zkuste pojmenovat obrázky orgánů na následující straně. Které orgány jsou párové?</a:t>
            </a:r>
            <a:r>
              <a:rPr lang="cs-CZ" i="1" dirty="0" smtClean="0">
                <a:solidFill>
                  <a:srgbClr val="FF0000"/>
                </a:solidFill>
                <a:sym typeface="Wingdings"/>
              </a:rPr>
              <a:t> </a:t>
            </a:r>
            <a:endParaRPr lang="cs-CZ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81674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20004</TotalTime>
  <Words>2505</Words>
  <Application>Microsoft Office PowerPoint</Application>
  <PresentationFormat>Předvádění na obrazovce (4:3)</PresentationFormat>
  <Paragraphs>287</Paragraphs>
  <Slides>38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systému Office</vt:lpstr>
      <vt:lpstr>Český jazyk pro cizince</vt:lpstr>
      <vt:lpstr>Doporučená literatura:</vt:lpstr>
      <vt:lpstr>Český jazyk - úvod</vt:lpstr>
      <vt:lpstr>Terminologie </vt:lpstr>
      <vt:lpstr>Prezentace aplikace PowerPoint</vt:lpstr>
      <vt:lpstr>Slovesa</vt:lpstr>
      <vt:lpstr>Lidské tělo</vt:lpstr>
      <vt:lpstr>Prezentace aplikace PowerPoint</vt:lpstr>
      <vt:lpstr>Orgány, smysly</vt:lpstr>
      <vt:lpstr>Orgány</vt:lpstr>
      <vt:lpstr> Zkuste odpovědět na následující otázky</vt:lpstr>
      <vt:lpstr>Rozlišujte a spojte s vhodným substantivem</vt:lpstr>
      <vt:lpstr>Prezentace aplikace PowerPoint</vt:lpstr>
      <vt:lpstr>Příznaky nemocí (symptomy)</vt:lpstr>
      <vt:lpstr>Užitečné fráze</vt:lpstr>
      <vt:lpstr>Dialog:</vt:lpstr>
      <vt:lpstr>Bolest</vt:lpstr>
      <vt:lpstr>Hodnocení bolesti (VAS 1-10)</vt:lpstr>
      <vt:lpstr>Zdravotnická zařízení</vt:lpstr>
      <vt:lpstr>Zkuste odpovědět na následující otázky</vt:lpstr>
      <vt:lpstr>Zde si můžete ověřit správné odpovědi na otázky z předchozí strany</vt:lpstr>
      <vt:lpstr>Zdravotnický personál</vt:lpstr>
      <vt:lpstr>Prezentace aplikace PowerPoint</vt:lpstr>
      <vt:lpstr>Ochranné pomůcky a nástroje</vt:lpstr>
      <vt:lpstr>Prezentace aplikace PowerPoint</vt:lpstr>
      <vt:lpstr> Vysvětlete rozdíly mezi jednotlivými výrazy:</vt:lpstr>
      <vt:lpstr>Podávání léčiv</vt:lpstr>
      <vt:lpstr>Prezentace aplikace PowerPoint</vt:lpstr>
      <vt:lpstr>Úprava lůžka a polohování</vt:lpstr>
      <vt:lpstr>Instrukce (pokyny) </vt:lpstr>
      <vt:lpstr>Anamnézy</vt:lpstr>
      <vt:lpstr>Prezentace aplikace PowerPoint</vt:lpstr>
      <vt:lpstr>Zdravotní stav</vt:lpstr>
      <vt:lpstr>Zdravotní stav, výživa</vt:lpstr>
      <vt:lpstr>Vysvětlete následující pojmy</vt:lpstr>
      <vt:lpstr>Výživová pyramida (podle obrázku informujte pacienta o zásadách správné výživy) </vt:lpstr>
      <vt:lpstr>Druhy diet – osvojte si následující slovní spojení </vt:lpstr>
      <vt:lpstr>Děkuji Vám za pozornost.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jazyk pro cizince</dc:title>
  <dc:creator>M</dc:creator>
  <cp:lastModifiedBy>M</cp:lastModifiedBy>
  <cp:revision>104</cp:revision>
  <dcterms:created xsi:type="dcterms:W3CDTF">2018-11-02T13:18:51Z</dcterms:created>
  <dcterms:modified xsi:type="dcterms:W3CDTF">2020-10-27T22:35:37Z</dcterms:modified>
</cp:coreProperties>
</file>