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314" r:id="rId4"/>
    <p:sldId id="290" r:id="rId5"/>
    <p:sldId id="315" r:id="rId6"/>
    <p:sldId id="320" r:id="rId7"/>
    <p:sldId id="321" r:id="rId8"/>
    <p:sldId id="322" r:id="rId9"/>
    <p:sldId id="323" r:id="rId10"/>
    <p:sldId id="292" r:id="rId11"/>
    <p:sldId id="291" r:id="rId12"/>
    <p:sldId id="316" r:id="rId13"/>
    <p:sldId id="317" r:id="rId14"/>
    <p:sldId id="293" r:id="rId15"/>
    <p:sldId id="318" r:id="rId16"/>
    <p:sldId id="294" r:id="rId17"/>
    <p:sldId id="295" r:id="rId18"/>
    <p:sldId id="326" r:id="rId19"/>
    <p:sldId id="319" r:id="rId20"/>
    <p:sldId id="297" r:id="rId21"/>
    <p:sldId id="324" r:id="rId22"/>
    <p:sldId id="325" r:id="rId23"/>
    <p:sldId id="298" r:id="rId24"/>
    <p:sldId id="327" r:id="rId25"/>
    <p:sldId id="328" r:id="rId26"/>
    <p:sldId id="299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D60093"/>
    <a:srgbClr val="FFCCFF"/>
    <a:srgbClr val="FFDDFF"/>
    <a:srgbClr val="FF0066"/>
    <a:srgbClr val="E6E6E6"/>
    <a:srgbClr val="FFFFCC"/>
    <a:srgbClr val="FF99FF"/>
    <a:srgbClr val="F57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3" d="100"/>
          <a:sy n="73" d="100"/>
        </p:scale>
        <p:origin x="66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17.12.2020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07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17.12.2020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26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17.12.2020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93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17.12.2020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99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17.12.2020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77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17.12.2020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2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17.12.2020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06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17.12.2020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0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17.12.2020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8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17.12.2020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18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17.12.2020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96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B057-70C7-44D4-AA69-B58331E198EC}" type="datetimeFigureOut">
              <a:rPr lang="cs-CZ" smtClean="0"/>
              <a:t>17.12.2020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29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  <a:noFill/>
        </p:spPr>
        <p:txBody>
          <a:bodyPr/>
          <a:lstStyle/>
          <a:p>
            <a:r>
              <a:rPr lang="cs-CZ" b="1" dirty="0" smtClean="0"/>
              <a:t>FARMAKODYNAMIKA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288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r>
              <a:rPr lang="cs-CZ" sz="1800" b="1" dirty="0" smtClean="0"/>
              <a:t>Přenos signálu cytoplazmatickými receptory</a:t>
            </a:r>
          </a:p>
          <a:p>
            <a:pPr lvl="1"/>
            <a:r>
              <a:rPr lang="cs-CZ" sz="1800" dirty="0" smtClean="0"/>
              <a:t>Některé látky (endogenní i exogenní) jsou velmi lipofilní, takže relativně snadno prostupují plazmatickou membránou do nitra buňky, kde se vážou na specifické cytoplazmatické nebo jaderné receptory.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 smtClean="0"/>
              <a:t>Tyto receptory jsou obsazovány např. glukokortikoidy, </a:t>
            </a:r>
            <a:r>
              <a:rPr lang="cs-CZ" sz="1800" dirty="0" err="1" smtClean="0"/>
              <a:t>mineralokortikoidy</a:t>
            </a:r>
            <a:r>
              <a:rPr lang="cs-CZ" sz="1800" dirty="0" smtClean="0"/>
              <a:t>, pohlavními hormony, vitaminem D či hormony štítné žlázy. Jejich společným rysem je dlouhodobé působení, které nastává s určitou latencí a trvá hodiny až dny, což je podmíněno tím, že tyto látky stimulují transkripci genu v jádře.</a:t>
            </a:r>
          </a:p>
          <a:p>
            <a:endParaRPr lang="cs-CZ" sz="1800" dirty="0"/>
          </a:p>
          <a:p>
            <a:endParaRPr lang="cs-CZ" sz="1800" dirty="0" smtClean="0"/>
          </a:p>
          <a:p>
            <a:r>
              <a:rPr lang="cs-CZ" sz="1800" b="1" dirty="0" smtClean="0"/>
              <a:t>Přenos signálu membránovými receptory</a:t>
            </a:r>
          </a:p>
          <a:p>
            <a:pPr lvl="1"/>
            <a:r>
              <a:rPr lang="cs-CZ" sz="1800" dirty="0" smtClean="0"/>
              <a:t>Velká část látek (hormony, neurotransmitery, exogenní léčiva) reaguje s receptory umístěnými v plazmatické membráně. </a:t>
            </a:r>
          </a:p>
          <a:p>
            <a:pPr lvl="1"/>
            <a:r>
              <a:rPr lang="cs-CZ" sz="1800" dirty="0" smtClean="0"/>
              <a:t>V důsledku aktivace těchto receptorů dochází k aktivaci efektorových systémů, což vede k tvorbě nitrobuněčných signálů (tzv. druhých poslů) nebo nahromadění některých iontů (Ca</a:t>
            </a:r>
            <a:r>
              <a:rPr lang="cs-CZ" sz="1800" baseline="30000" dirty="0" smtClean="0"/>
              <a:t>2+ </a:t>
            </a:r>
            <a:r>
              <a:rPr lang="cs-CZ" sz="1800" dirty="0" smtClean="0"/>
              <a:t>) zodpovědných za konečné fyziologické a farmakologické účinky.</a:t>
            </a:r>
          </a:p>
        </p:txBody>
      </p:sp>
    </p:spTree>
    <p:extLst>
      <p:ext uri="{BB962C8B-B14F-4D97-AF65-F5344CB8AC3E}">
        <p14:creationId xmlns:p14="http://schemas.microsoft.com/office/powerpoint/2010/main" val="11940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Základní vlastnosti receptorů: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mají specifické  vazebné místo, které umožňuje vazbu pouze určitého ligandu (neurotransmiteru)</a:t>
            </a:r>
          </a:p>
          <a:p>
            <a:r>
              <a:rPr lang="cs-CZ" sz="2000" dirty="0" smtClean="0"/>
              <a:t>po spojení </a:t>
            </a:r>
            <a:r>
              <a:rPr lang="cs-CZ" sz="2000" dirty="0"/>
              <a:t>receptoru s efektorem receptor změní konformaci, popř. funkční stav </a:t>
            </a:r>
            <a:r>
              <a:rPr lang="cs-CZ" sz="2000" dirty="0" smtClean="0"/>
              <a:t> a dojde k vyvolání </a:t>
            </a:r>
            <a:r>
              <a:rPr lang="cs-CZ" sz="2000" dirty="0"/>
              <a:t>farmakologické odpovědi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Podle stavby receptorového proteinu a přenosu signálu rozlišujeme 4 typy receptorů</a:t>
            </a:r>
            <a:r>
              <a:rPr lang="cs-CZ" sz="2000" dirty="0" smtClean="0"/>
              <a:t>: </a:t>
            </a:r>
          </a:p>
          <a:p>
            <a:pPr marL="0" indent="0">
              <a:buNone/>
            </a:pPr>
            <a:endParaRPr lang="cs-CZ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Iontové kanály řízené ligandem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Receptory spřažené s G-proteinem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Receptory s enzymovou aktivitou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Receptory regulující transkripci DNA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460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867768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Molekulární mechanismy transmembránového  přenosu signálu: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přechod </a:t>
            </a:r>
            <a:r>
              <a:rPr lang="cs-CZ" sz="2400" dirty="0"/>
              <a:t>ligandu primárně rozpustného v tucích přes membránu a jeho působení na intracelulární receptory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intracelulární </a:t>
            </a:r>
            <a:r>
              <a:rPr lang="cs-CZ" sz="2400" dirty="0"/>
              <a:t>enzymatická aktivita </a:t>
            </a:r>
            <a:r>
              <a:rPr lang="cs-CZ" sz="2400" dirty="0" err="1" smtClean="0"/>
              <a:t>transmembránově</a:t>
            </a:r>
            <a:r>
              <a:rPr lang="cs-CZ" sz="2400" dirty="0" smtClean="0"/>
              <a:t>; </a:t>
            </a:r>
            <a:r>
              <a:rPr lang="cs-CZ" sz="2400" dirty="0"/>
              <a:t>lokalizované receptorové bílkoviny je alostericky regulována ligandem, který se naváže </a:t>
            </a:r>
            <a:r>
              <a:rPr lang="cs-CZ" sz="2400" dirty="0" smtClean="0"/>
              <a:t>extracelulárně;</a:t>
            </a:r>
            <a:endParaRPr lang="cs-CZ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transmembránový </a:t>
            </a:r>
            <a:r>
              <a:rPr lang="cs-CZ" sz="2400" dirty="0"/>
              <a:t>iontový kanál, jehož propustnost                                      pro ionty je ovlivňována vazbou </a:t>
            </a:r>
            <a:r>
              <a:rPr lang="cs-CZ" sz="2400" dirty="0" smtClean="0"/>
              <a:t>ligandu;</a:t>
            </a:r>
            <a:endParaRPr lang="cs-CZ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err="1" smtClean="0"/>
              <a:t>transmembránová</a:t>
            </a:r>
            <a:r>
              <a:rPr lang="cs-CZ" sz="2400" dirty="0" smtClean="0"/>
              <a:t> </a:t>
            </a:r>
            <a:r>
              <a:rPr lang="cs-CZ" sz="2400" dirty="0"/>
              <a:t>receptorová bílkovina, která umožňuje stimulaci GTP-senzitivního vazebného proteinu (G protein), jehož prostřednictvím se signál transformuje na produkci intracelulárního druhého posla.</a:t>
            </a:r>
          </a:p>
        </p:txBody>
      </p:sp>
    </p:spTree>
    <p:extLst>
      <p:ext uri="{BB962C8B-B14F-4D97-AF65-F5344CB8AC3E}">
        <p14:creationId xmlns:p14="http://schemas.microsoft.com/office/powerpoint/2010/main" val="2585931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prstClr val="black"/>
                </a:solidFill>
              </a:rPr>
              <a:t>1. Receptory spřažené s iontovými kanály - </a:t>
            </a:r>
            <a:r>
              <a:rPr lang="cs-CZ" sz="2400" b="1" dirty="0">
                <a:solidFill>
                  <a:prstClr val="black"/>
                </a:solidFill>
              </a:rPr>
              <a:t>receptor je přímo spřažen s efektorem, kterým je iontový kanál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Iontové kanály řízené vazbou ligandu</a:t>
            </a:r>
          </a:p>
          <a:p>
            <a:r>
              <a:rPr lang="cs-CZ" sz="2400" dirty="0"/>
              <a:t> Některá léčiva simulují nebo blokují účinek endogenních ligandů regulujících průtok iontů skrz iontové kanály, které mění membránový elektrický potenciál.</a:t>
            </a:r>
          </a:p>
          <a:p>
            <a:r>
              <a:rPr lang="cs-CZ" sz="2400" dirty="0"/>
              <a:t>Přirozené ligandy: </a:t>
            </a:r>
            <a:r>
              <a:rPr lang="cs-CZ" sz="2400" dirty="0" smtClean="0"/>
              <a:t>neurotransmitery - acetylcholin</a:t>
            </a:r>
            <a:r>
              <a:rPr lang="cs-CZ" sz="2400" dirty="0"/>
              <a:t>, gama-aminomáselná kyselina a excitační aminokyseliny (glycin, </a:t>
            </a:r>
            <a:r>
              <a:rPr lang="cs-CZ" sz="2400" dirty="0" err="1"/>
              <a:t>aspartát</a:t>
            </a:r>
            <a:r>
              <a:rPr lang="cs-CZ" sz="2400" dirty="0"/>
              <a:t>, </a:t>
            </a:r>
            <a:r>
              <a:rPr lang="cs-CZ" sz="2400" dirty="0" smtClean="0"/>
              <a:t>glutamát).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053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0080"/>
          </a:xfrm>
          <a:noFill/>
        </p:spPr>
        <p:txBody>
          <a:bodyPr>
            <a:normAutofit/>
          </a:bodyPr>
          <a:lstStyle/>
          <a:p>
            <a:r>
              <a:rPr lang="cs-CZ" sz="2000" dirty="0" smtClean="0"/>
              <a:t>1. Receptory spřažené s iontovými kanály - </a:t>
            </a:r>
            <a:r>
              <a:rPr lang="cs-CZ" sz="2000" b="1" dirty="0" smtClean="0"/>
              <a:t>receptor </a:t>
            </a:r>
            <a:r>
              <a:rPr lang="cs-CZ" sz="2000" b="1" dirty="0"/>
              <a:t>je přímo spřažen s efektorem, kterým je iontový kanál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860032" cy="5760640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Nikotinový </a:t>
            </a:r>
            <a:r>
              <a:rPr lang="cs-CZ" sz="2000" b="1" dirty="0" err="1"/>
              <a:t>acetylcholinergní</a:t>
            </a:r>
            <a:r>
              <a:rPr lang="cs-CZ" sz="2000" b="1" dirty="0"/>
              <a:t> </a:t>
            </a:r>
            <a:r>
              <a:rPr lang="cs-CZ" sz="2000" b="1" dirty="0" smtClean="0"/>
              <a:t>receptor </a:t>
            </a:r>
            <a:r>
              <a:rPr lang="cs-CZ" sz="2000" dirty="0" smtClean="0"/>
              <a:t>na motorické ploténce kosterního svalu</a:t>
            </a:r>
          </a:p>
          <a:p>
            <a:pPr lvl="1"/>
            <a:r>
              <a:rPr lang="cs-CZ" sz="1600" dirty="0" smtClean="0"/>
              <a:t>Je </a:t>
            </a:r>
            <a:r>
              <a:rPr lang="cs-CZ" sz="1600" dirty="0" err="1" smtClean="0"/>
              <a:t>pentamer</a:t>
            </a:r>
            <a:r>
              <a:rPr lang="cs-CZ" sz="1600" dirty="0" smtClean="0"/>
              <a:t> ve </a:t>
            </a:r>
            <a:r>
              <a:rPr lang="cs-CZ" sz="1600" dirty="0" err="1" smtClean="0"/>
              <a:t>fosfolipidové</a:t>
            </a:r>
            <a:r>
              <a:rPr lang="cs-CZ" sz="1600" dirty="0" smtClean="0"/>
              <a:t> membráně , složený ze 4 podjednotek </a:t>
            </a:r>
          </a:p>
          <a:p>
            <a:pPr lvl="1"/>
            <a:r>
              <a:rPr lang="cs-CZ" sz="1600" dirty="0" smtClean="0"/>
              <a:t>Středem </a:t>
            </a:r>
            <a:r>
              <a:rPr lang="cs-CZ" sz="1600" dirty="0" err="1" smtClean="0"/>
              <a:t>pentameru</a:t>
            </a:r>
            <a:r>
              <a:rPr lang="cs-CZ" sz="1600" dirty="0" smtClean="0"/>
              <a:t> probíhá </a:t>
            </a:r>
            <a:r>
              <a:rPr lang="cs-CZ" sz="1600" dirty="0" err="1" smtClean="0"/>
              <a:t>transmembránový</a:t>
            </a:r>
            <a:r>
              <a:rPr lang="cs-CZ" sz="1600" dirty="0" smtClean="0"/>
              <a:t> kanál</a:t>
            </a:r>
          </a:p>
          <a:p>
            <a:pPr lvl="1"/>
            <a:r>
              <a:rPr lang="cs-CZ" sz="1600" dirty="0" smtClean="0"/>
              <a:t>Po uvolnění acetylcholinu ze zakončení motorického nervu a po obsazení 2 podjednotek </a:t>
            </a:r>
            <a:r>
              <a:rPr lang="el-GR" sz="1600" dirty="0" smtClean="0"/>
              <a:t>α</a:t>
            </a:r>
            <a:r>
              <a:rPr lang="cs-CZ" sz="1600" dirty="0" smtClean="0"/>
              <a:t>  se  otevře iontová kanál. </a:t>
            </a:r>
          </a:p>
          <a:p>
            <a:pPr lvl="1"/>
            <a:r>
              <a:rPr lang="cs-CZ" sz="1600" dirty="0" smtClean="0"/>
              <a:t>Na</a:t>
            </a:r>
            <a:r>
              <a:rPr lang="cs-CZ" sz="1600" baseline="30000" dirty="0" smtClean="0"/>
              <a:t>+</a:t>
            </a:r>
            <a:r>
              <a:rPr lang="cs-CZ" sz="1600" dirty="0" smtClean="0"/>
              <a:t> proudí do buňky, K</a:t>
            </a:r>
            <a:r>
              <a:rPr lang="cs-CZ" sz="1600" baseline="30000" dirty="0" smtClean="0"/>
              <a:t>+</a:t>
            </a:r>
            <a:r>
              <a:rPr lang="cs-CZ" sz="1600" dirty="0" smtClean="0"/>
              <a:t> ven z buňky</a:t>
            </a:r>
          </a:p>
          <a:p>
            <a:pPr lvl="1"/>
            <a:r>
              <a:rPr lang="cs-CZ" sz="1600" dirty="0" smtClean="0"/>
              <a:t>Funkčně rozhodující je </a:t>
            </a:r>
            <a:r>
              <a:rPr lang="cs-CZ" sz="1600" dirty="0" err="1" smtClean="0"/>
              <a:t>influx</a:t>
            </a:r>
            <a:r>
              <a:rPr lang="cs-CZ" sz="1600" dirty="0" smtClean="0"/>
              <a:t> Na</a:t>
            </a:r>
            <a:r>
              <a:rPr lang="cs-CZ" sz="1600" baseline="30000" dirty="0" smtClean="0"/>
              <a:t>+</a:t>
            </a:r>
            <a:r>
              <a:rPr lang="cs-CZ" sz="1600" dirty="0" smtClean="0"/>
              <a:t>: způsobí depolarizaci nervosvalové ploténky → akční potenciál a jeho šíření. </a:t>
            </a:r>
            <a:endParaRPr lang="cs-CZ" sz="1600" dirty="0"/>
          </a:p>
          <a:p>
            <a:pPr lvl="1"/>
            <a:r>
              <a:rPr lang="cs-CZ" sz="1600" dirty="0" smtClean="0"/>
              <a:t>Vzniká excitační potenciál na nervosvalové ploténce</a:t>
            </a:r>
          </a:p>
          <a:p>
            <a:pPr lvl="1"/>
            <a:r>
              <a:rPr lang="cs-CZ" sz="1600" dirty="0" smtClean="0"/>
              <a:t>K otevření iontových kanálů dojde teprve po navázání 2 molekul Ach.</a:t>
            </a:r>
          </a:p>
          <a:p>
            <a:r>
              <a:rPr lang="cs-CZ" sz="2000" b="1" dirty="0" smtClean="0"/>
              <a:t>GABA interakcí s GABA</a:t>
            </a:r>
            <a:r>
              <a:rPr lang="cs-CZ" sz="1300" b="1" dirty="0" smtClean="0"/>
              <a:t>A</a:t>
            </a:r>
            <a:r>
              <a:rPr lang="cs-CZ" sz="2000" b="1" dirty="0" smtClean="0"/>
              <a:t>-receptorem </a:t>
            </a:r>
            <a:r>
              <a:rPr lang="cs-CZ" sz="2000" dirty="0" smtClean="0"/>
              <a:t>– vytváří iontový kanál pro Cl¯. GABA zvyšuje průnik Cl¯ do buňky → </a:t>
            </a:r>
            <a:r>
              <a:rPr lang="cs-CZ" sz="2000" dirty="0" err="1" smtClean="0"/>
              <a:t>hyperpolarizace</a:t>
            </a:r>
            <a:r>
              <a:rPr lang="cs-CZ" sz="2000" dirty="0" smtClean="0"/>
              <a:t> → vznik inhibičního postsynaptického potenciálu</a:t>
            </a:r>
          </a:p>
        </p:txBody>
      </p:sp>
      <p:pic>
        <p:nvPicPr>
          <p:cNvPr id="2050" name="Picture 2" descr="C:\Users\Libor\Desktop\20160124_100839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saturation sat="160000"/>
                    </a14:imgEffect>
                    <a14:imgEffect>
                      <a14:brightnessContrast bright="16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62" t="21585" r="17065" b="13532"/>
          <a:stretch/>
        </p:blipFill>
        <p:spPr bwMode="auto">
          <a:xfrm>
            <a:off x="4932040" y="1700808"/>
            <a:ext cx="38884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prstClr val="black"/>
                </a:solidFill>
              </a:rPr>
              <a:t>2. Receptory spřažené s  G-proteinem</a:t>
            </a:r>
            <a:endParaRPr lang="cs-CZ" sz="2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100" dirty="0"/>
              <a:t>G proteiny a systémy druhých poslů</a:t>
            </a:r>
          </a:p>
          <a:p>
            <a:r>
              <a:rPr lang="cs-CZ" sz="3100" dirty="0"/>
              <a:t>Zvýšení nitrobuněčné koncentrace druhých poslů – cAMP, ionty vápníku, </a:t>
            </a:r>
            <a:r>
              <a:rPr lang="cs-CZ" sz="3100" dirty="0" err="1"/>
              <a:t>fosfoinositidy</a:t>
            </a:r>
            <a:r>
              <a:rPr lang="cs-CZ" sz="3100" dirty="0"/>
              <a:t>.</a:t>
            </a:r>
          </a:p>
          <a:p>
            <a:r>
              <a:rPr lang="cs-CZ" sz="3100" dirty="0"/>
              <a:t>Všechny G proteiny jsou složeny ze tří podjednotek (</a:t>
            </a:r>
            <a:r>
              <a:rPr lang="el-GR" sz="3100" dirty="0"/>
              <a:t>α, β, γ).</a:t>
            </a:r>
          </a:p>
          <a:p>
            <a:r>
              <a:rPr lang="cs-CZ" sz="3100" dirty="0"/>
              <a:t>Extracelulární ligand je rozeznán specifickým povrchovým receptorem. Receptor spustí aktivaci G proteinu,           který je na cytoplazmatické straně buněčné membrány. G protein mění aktivitu efektorové složky (např. enzym nebo iontový kanál), prostřednictvím efektoru pak dojde ke změně intracelulární koncentrace druhého posla (</a:t>
            </a:r>
            <a:r>
              <a:rPr lang="cs-CZ" sz="3100" dirty="0" err="1"/>
              <a:t>adenylátcykláza</a:t>
            </a:r>
            <a:r>
              <a:rPr lang="cs-CZ" sz="3100" dirty="0"/>
              <a:t> a cAMP).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5659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60840" cy="490066"/>
          </a:xfrm>
          <a:noFill/>
        </p:spPr>
        <p:txBody>
          <a:bodyPr>
            <a:normAutofit/>
          </a:bodyPr>
          <a:lstStyle/>
          <a:p>
            <a:r>
              <a:rPr lang="cs-CZ" sz="2000" b="1" dirty="0" smtClean="0"/>
              <a:t>2. Receptory spřažené s  G-proteinem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8291264" cy="3672408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Tato skupina zahrnuje velké množství receptorů, např. receptory pro noradrenalin, adrenalin, dopamin, histaminové receptory, muskarinové, </a:t>
            </a:r>
            <a:r>
              <a:rPr lang="cs-CZ" sz="2000" dirty="0" err="1" smtClean="0"/>
              <a:t>cholinergní</a:t>
            </a:r>
            <a:r>
              <a:rPr lang="cs-CZ" sz="2000" dirty="0" smtClean="0"/>
              <a:t> , </a:t>
            </a:r>
            <a:r>
              <a:rPr lang="cs-CZ" sz="2000" dirty="0" err="1" smtClean="0"/>
              <a:t>opioidní</a:t>
            </a:r>
            <a:r>
              <a:rPr lang="cs-CZ" sz="2000" dirty="0" smtClean="0"/>
              <a:t> receptory</a:t>
            </a:r>
          </a:p>
          <a:p>
            <a:r>
              <a:rPr lang="cs-CZ" sz="2000" dirty="0" smtClean="0"/>
              <a:t>Ve formě </a:t>
            </a:r>
            <a:r>
              <a:rPr lang="el-GR" sz="2000" dirty="0" smtClean="0"/>
              <a:t>α</a:t>
            </a:r>
            <a:r>
              <a:rPr lang="cs-CZ" sz="2000" dirty="0" smtClean="0"/>
              <a:t>-šroubovice 7x prochází fosfolipidovou matrix. Je zde umístěno vazebné místo pro </a:t>
            </a:r>
            <a:r>
              <a:rPr lang="cs-CZ" sz="2000" dirty="0" err="1" smtClean="0"/>
              <a:t>transmiter</a:t>
            </a:r>
            <a:endParaRPr lang="cs-CZ" sz="2000" dirty="0" smtClean="0"/>
          </a:p>
          <a:p>
            <a:r>
              <a:rPr lang="cs-CZ" sz="2000" dirty="0" smtClean="0"/>
              <a:t>Transdukci signálu zajišťuje – </a:t>
            </a:r>
            <a:r>
              <a:rPr lang="cs-CZ" sz="2200" b="1" dirty="0" smtClean="0">
                <a:solidFill>
                  <a:srgbClr val="C00000"/>
                </a:solidFill>
              </a:rPr>
              <a:t>G-protein</a:t>
            </a:r>
          </a:p>
          <a:p>
            <a:pPr lvl="1"/>
            <a:r>
              <a:rPr lang="cs-CZ" sz="1600" dirty="0" smtClean="0"/>
              <a:t>Skládá se ze 3 podjednotek, za klidového stavu je na </a:t>
            </a:r>
            <a:r>
              <a:rPr lang="el-GR" sz="1600" dirty="0" smtClean="0"/>
              <a:t>α</a:t>
            </a:r>
            <a:r>
              <a:rPr lang="cs-CZ" sz="1600" dirty="0" smtClean="0"/>
              <a:t>-podjednotku vázán GDP. </a:t>
            </a:r>
          </a:p>
          <a:p>
            <a:pPr lvl="1"/>
            <a:r>
              <a:rPr lang="cs-CZ" sz="1600" dirty="0" smtClean="0"/>
              <a:t>Navázání </a:t>
            </a:r>
            <a:r>
              <a:rPr lang="cs-CZ" sz="1600" dirty="0" err="1" smtClean="0"/>
              <a:t>transmiteru</a:t>
            </a:r>
            <a:r>
              <a:rPr lang="cs-CZ" sz="1600" dirty="0" smtClean="0"/>
              <a:t> → GDP se uvolní a naváže se GTP</a:t>
            </a:r>
          </a:p>
          <a:p>
            <a:pPr lvl="1"/>
            <a:r>
              <a:rPr lang="cs-CZ" sz="1600" dirty="0" smtClean="0"/>
              <a:t>α-podjednotka se uvolní od ostatních podjednotek a dostane se do styku s efektorovým proteinem a změní jeho funkční stav</a:t>
            </a:r>
          </a:p>
          <a:p>
            <a:pPr lvl="1"/>
            <a:r>
              <a:rPr lang="cs-CZ" sz="1600" dirty="0" smtClean="0"/>
              <a:t>α-podjednotka má také </a:t>
            </a:r>
            <a:r>
              <a:rPr lang="cs-CZ" sz="1600" dirty="0" err="1" smtClean="0"/>
              <a:t>GTPázovou</a:t>
            </a:r>
            <a:r>
              <a:rPr lang="cs-CZ" sz="1600" dirty="0" smtClean="0"/>
              <a:t> aktivitu (oddělení 1 fosfátové skupiny a vzniká opět GDP). Nato se </a:t>
            </a:r>
            <a:r>
              <a:rPr lang="el-GR" sz="1600" dirty="0" smtClean="0"/>
              <a:t>α</a:t>
            </a:r>
            <a:r>
              <a:rPr lang="cs-CZ" sz="1600" dirty="0" smtClean="0"/>
              <a:t>-</a:t>
            </a:r>
            <a:r>
              <a:rPr lang="cs-CZ" sz="1600" dirty="0" err="1" smtClean="0"/>
              <a:t>podjenotka</a:t>
            </a:r>
            <a:r>
              <a:rPr lang="cs-CZ" sz="1600" dirty="0" smtClean="0"/>
              <a:t> uvolní od efektorového proteinu a naváže opět spojení s podjednotkami ß a ɤ. Situace se vrací do původního stavu.</a:t>
            </a:r>
          </a:p>
          <a:p>
            <a:pPr lvl="1"/>
            <a:endParaRPr lang="cs-CZ" sz="1600" dirty="0"/>
          </a:p>
        </p:txBody>
      </p:sp>
      <p:pic>
        <p:nvPicPr>
          <p:cNvPr id="3074" name="Picture 2" descr="C:\Users\Libor\Desktop\20160124_10090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2" t="23387" r="1183" b="32006"/>
          <a:stretch/>
        </p:blipFill>
        <p:spPr bwMode="auto">
          <a:xfrm>
            <a:off x="611560" y="4221088"/>
            <a:ext cx="820891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784976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 smtClean="0"/>
              <a:t>Efektorové proteiny:</a:t>
            </a:r>
          </a:p>
          <a:p>
            <a:r>
              <a:rPr lang="cs-CZ" sz="2000" b="1" dirty="0" smtClean="0"/>
              <a:t>ADENYLÁTCYKLÁZA</a:t>
            </a:r>
            <a:r>
              <a:rPr lang="cs-CZ" sz="2000" u="sng" dirty="0" smtClean="0">
                <a:solidFill>
                  <a:srgbClr val="D60093"/>
                </a:solidFill>
              </a:rPr>
              <a:t> </a:t>
            </a:r>
          </a:p>
          <a:p>
            <a:pPr lvl="1"/>
            <a:r>
              <a:rPr lang="cs-CZ" sz="1600" dirty="0" smtClean="0"/>
              <a:t>Může být aktivována pomocí G-proteinů stimulačních nebo inhibována (G-proteiny inhibiční)</a:t>
            </a:r>
          </a:p>
          <a:p>
            <a:pPr lvl="1"/>
            <a:r>
              <a:rPr lang="cs-CZ" sz="1600" dirty="0" smtClean="0"/>
              <a:t>V dalších kaskádách působí </a:t>
            </a:r>
            <a:r>
              <a:rPr lang="cs-CZ" sz="1600" dirty="0" err="1" smtClean="0"/>
              <a:t>adenylátcykláza</a:t>
            </a:r>
            <a:r>
              <a:rPr lang="cs-CZ" sz="1600" dirty="0" smtClean="0"/>
              <a:t> prostřednictvím cAMP a </a:t>
            </a:r>
            <a:r>
              <a:rPr lang="cs-CZ" sz="1600" dirty="0" err="1" smtClean="0"/>
              <a:t>proteinkinázy</a:t>
            </a:r>
            <a:r>
              <a:rPr lang="cs-CZ" sz="1600" dirty="0" smtClean="0"/>
              <a:t> A</a:t>
            </a:r>
          </a:p>
          <a:p>
            <a:pPr lvl="1"/>
            <a:r>
              <a:rPr lang="cs-CZ" sz="1600" dirty="0" smtClean="0"/>
              <a:t>Katalyzuje  tvorbu </a:t>
            </a:r>
            <a:r>
              <a:rPr lang="cs-CZ" sz="1600" dirty="0" err="1" smtClean="0"/>
              <a:t>cAMP</a:t>
            </a:r>
            <a:r>
              <a:rPr lang="cs-CZ" sz="1600" dirty="0" smtClean="0"/>
              <a:t> = intracelulární messenger</a:t>
            </a:r>
          </a:p>
          <a:p>
            <a:pPr lvl="1"/>
            <a:r>
              <a:rPr lang="cs-CZ" sz="1600" dirty="0" err="1" smtClean="0"/>
              <a:t>cAMP</a:t>
            </a:r>
            <a:r>
              <a:rPr lang="cs-CZ" sz="1600" dirty="0" smtClean="0"/>
              <a:t> působí na </a:t>
            </a:r>
            <a:r>
              <a:rPr lang="cs-CZ" sz="1600" dirty="0" err="1" smtClean="0"/>
              <a:t>proteinkiázu</a:t>
            </a:r>
            <a:r>
              <a:rPr lang="cs-CZ" sz="1600" dirty="0" smtClean="0"/>
              <a:t> A </a:t>
            </a:r>
            <a:r>
              <a:rPr lang="cs-CZ" sz="1600" dirty="0" err="1" smtClean="0"/>
              <a:t>a</a:t>
            </a:r>
            <a:r>
              <a:rPr lang="cs-CZ" sz="1600" dirty="0" smtClean="0"/>
              <a:t> ta dále </a:t>
            </a:r>
            <a:r>
              <a:rPr lang="cs-CZ" sz="1600" dirty="0" err="1" smtClean="0"/>
              <a:t>fosforyluje</a:t>
            </a:r>
            <a:r>
              <a:rPr lang="cs-CZ" sz="1600" dirty="0" smtClean="0"/>
              <a:t> určité proteiny a mění jejich aktivitu</a:t>
            </a:r>
          </a:p>
          <a:p>
            <a:pPr lvl="1"/>
            <a:endParaRPr lang="cs-CZ" sz="1600" dirty="0"/>
          </a:p>
          <a:p>
            <a:r>
              <a:rPr lang="cs-CZ" sz="2000" b="1" dirty="0" smtClean="0"/>
              <a:t>FOSFOLIPÁZA C</a:t>
            </a:r>
            <a:r>
              <a:rPr lang="cs-CZ" sz="2000" dirty="0" smtClean="0">
                <a:solidFill>
                  <a:srgbClr val="D60093"/>
                </a:solidFill>
              </a:rPr>
              <a:t> </a:t>
            </a:r>
          </a:p>
          <a:p>
            <a:pPr lvl="1"/>
            <a:r>
              <a:rPr lang="cs-CZ" sz="1600" dirty="0"/>
              <a:t> </a:t>
            </a:r>
            <a:r>
              <a:rPr lang="cs-CZ" sz="1600" dirty="0" smtClean="0"/>
              <a:t>uvolňuje IP3 = intracelulární </a:t>
            </a:r>
            <a:r>
              <a:rPr lang="cs-CZ" sz="1600" dirty="0" err="1" smtClean="0"/>
              <a:t>messanger</a:t>
            </a:r>
            <a:r>
              <a:rPr lang="cs-CZ" sz="1600" dirty="0"/>
              <a:t> </a:t>
            </a:r>
            <a:r>
              <a:rPr lang="cs-CZ" sz="1600" dirty="0" smtClean="0"/>
              <a:t>– stimuluje ER k výdeji kalciových iontů do cytosolu a zvyšuje tak sekreci žláz nebo tonus hladkých svalů (</a:t>
            </a:r>
            <a:r>
              <a:rPr lang="cs-CZ" sz="1600" dirty="0" err="1" smtClean="0"/>
              <a:t>receptrory</a:t>
            </a:r>
            <a:r>
              <a:rPr lang="cs-CZ" sz="1600" dirty="0" smtClean="0"/>
              <a:t> M3 – sekrece </a:t>
            </a:r>
            <a:r>
              <a:rPr lang="cs-CZ" sz="1600" dirty="0" err="1" smtClean="0"/>
              <a:t>žláž</a:t>
            </a:r>
            <a:r>
              <a:rPr lang="cs-CZ" sz="1600" dirty="0" smtClean="0"/>
              <a:t>, </a:t>
            </a:r>
            <a:r>
              <a:rPr lang="el-GR" sz="1600" dirty="0" smtClean="0"/>
              <a:t>α</a:t>
            </a:r>
            <a:r>
              <a:rPr lang="cs-CZ" sz="1600" dirty="0" smtClean="0"/>
              <a:t>1-receptory – zvyšují tonus hladkého svalstva</a:t>
            </a:r>
          </a:p>
          <a:p>
            <a:pPr lvl="1"/>
            <a:r>
              <a:rPr lang="cs-CZ" sz="1600" dirty="0" smtClean="0"/>
              <a:t>Po odštěpení IP3 se uvolní </a:t>
            </a:r>
            <a:r>
              <a:rPr lang="cs-CZ" sz="1600" dirty="0" err="1" smtClean="0"/>
              <a:t>diacylglycerol</a:t>
            </a:r>
            <a:r>
              <a:rPr lang="cs-CZ" sz="1600" dirty="0" smtClean="0"/>
              <a:t> – aktivuje </a:t>
            </a:r>
            <a:r>
              <a:rPr lang="cs-CZ" sz="1600" dirty="0" err="1" smtClean="0"/>
              <a:t>proteinkinázu</a:t>
            </a:r>
            <a:r>
              <a:rPr lang="cs-CZ" sz="1600" dirty="0" smtClean="0"/>
              <a:t> C, která fosforylací funkčních proteinů ovlivňuje činnost buněk</a:t>
            </a:r>
          </a:p>
          <a:p>
            <a:pPr lvl="1"/>
            <a:endParaRPr lang="cs-CZ" sz="1600" dirty="0"/>
          </a:p>
          <a:p>
            <a:pPr marL="400050"/>
            <a:r>
              <a:rPr lang="cs-CZ" sz="2000" dirty="0" smtClean="0"/>
              <a:t>Iontové kanály, zejména protein kaliového kanálu v srdci, který se otevírá po stimulaci muskarinových M2-receptorů</a:t>
            </a:r>
          </a:p>
          <a:p>
            <a:pPr marL="400050"/>
            <a:endParaRPr lang="cs-CZ" sz="2000" dirty="0"/>
          </a:p>
          <a:p>
            <a:pPr marL="400050"/>
            <a:r>
              <a:rPr lang="cs-CZ" sz="2000" b="1" dirty="0" smtClean="0"/>
              <a:t>FOSFOLIPÁZA A2 </a:t>
            </a:r>
            <a:r>
              <a:rPr lang="cs-CZ" sz="2000" dirty="0" smtClean="0"/>
              <a:t>– uvolňuje kyselinu arachidonovou pro syntézu prostaglandinů</a:t>
            </a:r>
          </a:p>
          <a:p>
            <a:pPr marL="400050"/>
            <a:endParaRPr lang="cs-CZ" sz="2000" dirty="0"/>
          </a:p>
          <a:p>
            <a:pPr marL="400050"/>
            <a:r>
              <a:rPr lang="cs-CZ" sz="2000" dirty="0" err="1" smtClean="0"/>
              <a:t>Guanylátcykláza</a:t>
            </a:r>
            <a:r>
              <a:rPr lang="cs-CZ" sz="2000" dirty="0" smtClean="0"/>
              <a:t> vytvářející </a:t>
            </a:r>
            <a:r>
              <a:rPr lang="cs-CZ" sz="2000" dirty="0" err="1" smtClean="0"/>
              <a:t>cGMP</a:t>
            </a:r>
            <a:r>
              <a:rPr lang="cs-CZ" sz="2000" dirty="0" smtClean="0"/>
              <a:t>, který opět aktivuje proteinovou kinázu</a:t>
            </a:r>
          </a:p>
          <a:p>
            <a:pPr marL="400050"/>
            <a:endParaRPr lang="cs-CZ" sz="2000" dirty="0"/>
          </a:p>
          <a:p>
            <a:pPr marL="400050"/>
            <a:endParaRPr lang="cs-CZ" sz="2000" dirty="0" smtClean="0"/>
          </a:p>
          <a:p>
            <a:pPr marL="400050"/>
            <a:endParaRPr lang="cs-CZ" sz="2000" dirty="0"/>
          </a:p>
          <a:p>
            <a:pPr marL="400050"/>
            <a:endParaRPr lang="cs-CZ" sz="2000" dirty="0" smtClean="0"/>
          </a:p>
          <a:p>
            <a:pPr marL="400050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974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764704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Druzí </a:t>
            </a:r>
            <a:r>
              <a:rPr lang="cs-CZ" sz="2400" dirty="0"/>
              <a:t>poslové </a:t>
            </a:r>
            <a:endParaRPr lang="cs-CZ" sz="2400" dirty="0" smtClean="0"/>
          </a:p>
          <a:p>
            <a:endParaRPr lang="cs-CZ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cAMP </a:t>
            </a:r>
            <a:r>
              <a:rPr lang="cs-CZ" sz="2400" dirty="0"/>
              <a:t>– zprostředkovává účinky beta-</a:t>
            </a:r>
            <a:r>
              <a:rPr lang="cs-CZ" sz="2400" dirty="0" err="1"/>
              <a:t>adrenomimetických</a:t>
            </a:r>
            <a:r>
              <a:rPr lang="cs-CZ" sz="2400" dirty="0"/>
              <a:t> katecholaminů, vasopresinu, parathormonu, </a:t>
            </a:r>
            <a:r>
              <a:rPr lang="cs-CZ" sz="2400" dirty="0" err="1"/>
              <a:t>glukagonu</a:t>
            </a:r>
            <a:r>
              <a:rPr lang="cs-CZ" sz="2400" dirty="0"/>
              <a:t>, histaminu, </a:t>
            </a:r>
            <a:r>
              <a:rPr lang="cs-CZ" sz="2400" dirty="0" smtClean="0"/>
              <a:t>serotoninu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vápník </a:t>
            </a:r>
            <a:r>
              <a:rPr lang="cs-CZ" sz="2400" dirty="0"/>
              <a:t>a </a:t>
            </a:r>
            <a:r>
              <a:rPr lang="cs-CZ" sz="2400" dirty="0" err="1"/>
              <a:t>fosfoinositidy</a:t>
            </a:r>
            <a:r>
              <a:rPr lang="cs-CZ" sz="2400" dirty="0"/>
              <a:t> – acetylcholin (muskarinové receptory), angiotensin, destičkový růstový faktor, </a:t>
            </a:r>
            <a:r>
              <a:rPr lang="el-GR" sz="2400" dirty="0"/>
              <a:t>α1 </a:t>
            </a:r>
            <a:r>
              <a:rPr lang="cs-CZ" sz="2400" dirty="0"/>
              <a:t>katecholaminy, serotonin, </a:t>
            </a:r>
            <a:r>
              <a:rPr lang="cs-CZ" sz="2400" dirty="0" err="1"/>
              <a:t>thyrotropin</a:t>
            </a:r>
            <a:r>
              <a:rPr lang="cs-CZ" sz="2400" dirty="0"/>
              <a:t> uvolňující hormon, vasopresin. Významný je membránově lokalizovaný enzym – fosfolipáza C, mechanismy aktivace Ca</a:t>
            </a:r>
            <a:r>
              <a:rPr lang="cs-CZ" sz="2400" baseline="30000" dirty="0"/>
              <a:t>2+ </a:t>
            </a:r>
            <a:r>
              <a:rPr lang="cs-CZ" sz="2400" dirty="0"/>
              <a:t>a </a:t>
            </a:r>
            <a:r>
              <a:rPr lang="cs-CZ" sz="2400" dirty="0" err="1"/>
              <a:t>proteinkináza</a:t>
            </a:r>
            <a:r>
              <a:rPr lang="cs-CZ" sz="2400" dirty="0"/>
              <a:t> </a:t>
            </a:r>
            <a:r>
              <a:rPr lang="cs-CZ" sz="2400" dirty="0" smtClean="0"/>
              <a:t>C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err="1" smtClean="0"/>
              <a:t>cGMP</a:t>
            </a:r>
            <a:r>
              <a:rPr lang="cs-CZ" sz="2400" dirty="0" smtClean="0"/>
              <a:t> </a:t>
            </a:r>
            <a:r>
              <a:rPr lang="cs-CZ" sz="2400" dirty="0"/>
              <a:t>– pouze u několika typů buněk (střevní sliznice, hladká svalovina cév)</a:t>
            </a:r>
          </a:p>
        </p:txBody>
      </p:sp>
    </p:spTree>
    <p:extLst>
      <p:ext uri="{BB962C8B-B14F-4D97-AF65-F5344CB8AC3E}">
        <p14:creationId xmlns:p14="http://schemas.microsoft.com/office/powerpoint/2010/main" val="122804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prstClr val="black"/>
                </a:solidFill>
              </a:rPr>
              <a:t>3. Receptory s enzymovou aktivitou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dirty="0"/>
              <a:t>Transmembránové enzymy řízené vazbou ligandu (tyrosinproteinkinázy, tyrosinkinázy)</a:t>
            </a:r>
          </a:p>
          <a:p>
            <a:r>
              <a:rPr lang="cs-CZ" sz="2600" dirty="0"/>
              <a:t>Zprostředkují první stupeň přenosu signálu u inzulínu, epidermálního růstového faktoru (EGF, </a:t>
            </a:r>
            <a:r>
              <a:rPr lang="cs-CZ" sz="2600" dirty="0" err="1"/>
              <a:t>epidermal</a:t>
            </a:r>
            <a:r>
              <a:rPr lang="cs-CZ" sz="2600" dirty="0"/>
              <a:t> </a:t>
            </a:r>
            <a:r>
              <a:rPr lang="cs-CZ" sz="2600" dirty="0" err="1"/>
              <a:t>growth</a:t>
            </a:r>
            <a:r>
              <a:rPr lang="cs-CZ" sz="2600" dirty="0"/>
              <a:t> </a:t>
            </a:r>
            <a:r>
              <a:rPr lang="cs-CZ" sz="2600" dirty="0" err="1"/>
              <a:t>factor</a:t>
            </a:r>
            <a:r>
              <a:rPr lang="cs-CZ" sz="2600" dirty="0"/>
              <a:t>), destičkového růstového faktoru (PDGF, </a:t>
            </a:r>
            <a:r>
              <a:rPr lang="cs-CZ" sz="2600" dirty="0" err="1"/>
              <a:t>platelet</a:t>
            </a:r>
            <a:r>
              <a:rPr lang="cs-CZ" sz="2600" dirty="0"/>
              <a:t> </a:t>
            </a:r>
            <a:r>
              <a:rPr lang="cs-CZ" sz="2600" dirty="0" err="1"/>
              <a:t>derived</a:t>
            </a:r>
            <a:r>
              <a:rPr lang="cs-CZ" sz="2600" dirty="0"/>
              <a:t> </a:t>
            </a:r>
            <a:r>
              <a:rPr lang="cs-CZ" sz="2600" dirty="0" err="1"/>
              <a:t>growth</a:t>
            </a:r>
            <a:r>
              <a:rPr lang="cs-CZ" sz="2600" dirty="0"/>
              <a:t> </a:t>
            </a:r>
            <a:r>
              <a:rPr lang="cs-CZ" sz="2600" dirty="0" err="1"/>
              <a:t>factor</a:t>
            </a:r>
            <a:r>
              <a:rPr lang="cs-CZ" sz="2600" dirty="0"/>
              <a:t>), přenos signálu je zahájen vazbou hormonu na extracelulární doménu receptoru. Změna </a:t>
            </a:r>
            <a:r>
              <a:rPr lang="cs-CZ" sz="2600" dirty="0" err="1"/>
              <a:t>komformace</a:t>
            </a:r>
            <a:r>
              <a:rPr lang="cs-CZ" sz="2600" dirty="0"/>
              <a:t> vede ke vzájemnému spojení dvou receptorových domén, které vede k přiblížení dvou tyrosinkinázových domén a jejich přechodu do enzymaticky aktivního stavu. Tyto receptory z větší skupiny proteinkináz fosforylují tyrosin. Tyrosinkinázová aktivita přetrvává i po např. uvolnění inzulínu z vazebného centra.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90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r>
              <a:rPr lang="cs-CZ" sz="2400" b="1" dirty="0"/>
              <a:t>Farmakodynamika</a:t>
            </a: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dirty="0"/>
              <a:t>se zabývá účinkem léčiva na </a:t>
            </a:r>
            <a:r>
              <a:rPr lang="cs-CZ" sz="2400" dirty="0" smtClean="0"/>
              <a:t>organismus.</a:t>
            </a:r>
            <a:endParaRPr lang="cs-CZ" sz="2400" dirty="0"/>
          </a:p>
          <a:p>
            <a:pPr lvl="1"/>
            <a:r>
              <a:rPr lang="cs-CZ" sz="2400" dirty="0" smtClean="0"/>
              <a:t>lze ji definovat jako studium  biochemických, biofyzikálních a fyziologických účinků léčiv a mechanismu účinku těchto léčiv</a:t>
            </a:r>
          </a:p>
          <a:p>
            <a:pPr lvl="1"/>
            <a:r>
              <a:rPr lang="cs-CZ" sz="2400" dirty="0" smtClean="0"/>
              <a:t>zabývá se tedy studiem toho „ co léčivo dělá s organismem“.</a:t>
            </a:r>
          </a:p>
          <a:p>
            <a:endParaRPr lang="cs-CZ" sz="2400" dirty="0"/>
          </a:p>
          <a:p>
            <a:r>
              <a:rPr lang="cs-CZ" sz="2400" b="1" dirty="0" smtClean="0"/>
              <a:t>Obecná farmakodynamika </a:t>
            </a:r>
            <a:r>
              <a:rPr lang="cs-CZ" sz="2400" dirty="0" smtClean="0"/>
              <a:t>se zabývá  studiem a popisem obecně platných zákonitostí týkajících se účinků </a:t>
            </a:r>
            <a:r>
              <a:rPr lang="cs-CZ" sz="2400" dirty="0"/>
              <a:t>a </a:t>
            </a:r>
            <a:r>
              <a:rPr lang="cs-CZ" sz="2400" dirty="0" smtClean="0"/>
              <a:t>mechanismů působení léčiv.</a:t>
            </a:r>
          </a:p>
          <a:p>
            <a:endParaRPr lang="cs-CZ" sz="2400" dirty="0"/>
          </a:p>
          <a:p>
            <a:r>
              <a:rPr lang="cs-CZ" sz="2400" b="1" dirty="0" smtClean="0"/>
              <a:t>Speciální farmakodynamika </a:t>
            </a:r>
            <a:r>
              <a:rPr lang="cs-CZ" sz="2400" dirty="0" smtClean="0"/>
              <a:t>se zabývá studiem a popisem účinků a jejich mechanismů u konkrétních skupin léčiv nebo u jednotlivých léčiv.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236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00800" cy="634082"/>
          </a:xfrm>
          <a:noFill/>
        </p:spPr>
        <p:txBody>
          <a:bodyPr>
            <a:normAutofit/>
          </a:bodyPr>
          <a:lstStyle/>
          <a:p>
            <a:r>
              <a:rPr lang="cs-CZ" sz="2000" b="1" dirty="0"/>
              <a:t>3. Receptory s enzymovou aktivitou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0" y="1124744"/>
            <a:ext cx="4497388" cy="532859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Inzulinový </a:t>
            </a:r>
            <a:r>
              <a:rPr lang="cs-CZ" dirty="0"/>
              <a:t>receptor (a receptory pro různé růstové faktory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Jde o glykoprotein sestávající ze 2 podjednotek </a:t>
            </a:r>
            <a:r>
              <a:rPr lang="el-GR" dirty="0" smtClean="0"/>
              <a:t>α</a:t>
            </a:r>
            <a:r>
              <a:rPr lang="cs-CZ" dirty="0" smtClean="0"/>
              <a:t> a dvou ß</a:t>
            </a:r>
          </a:p>
          <a:p>
            <a:pPr lvl="1"/>
            <a:r>
              <a:rPr lang="cs-CZ" dirty="0" smtClean="0"/>
              <a:t>Na extracelulárně lokalizovaných </a:t>
            </a:r>
            <a:r>
              <a:rPr lang="el-GR" dirty="0" smtClean="0"/>
              <a:t>α</a:t>
            </a:r>
            <a:r>
              <a:rPr lang="cs-CZ" dirty="0" smtClean="0"/>
              <a:t> podjednotkách je vazebné místo pro inzulin </a:t>
            </a:r>
          </a:p>
          <a:p>
            <a:pPr lvl="1"/>
            <a:r>
              <a:rPr lang="cs-CZ" dirty="0" smtClean="0"/>
              <a:t>Navázáním inzulinu se změní konformace intracelulárně uložených ß-podjednotek, což odstartuje </a:t>
            </a:r>
            <a:r>
              <a:rPr lang="cs-CZ" b="1" dirty="0" err="1" smtClean="0"/>
              <a:t>tyrozinkinázovou</a:t>
            </a:r>
            <a:r>
              <a:rPr lang="cs-CZ" b="1" dirty="0" smtClean="0"/>
              <a:t> aktivitu</a:t>
            </a:r>
          </a:p>
          <a:p>
            <a:pPr lvl="1"/>
            <a:r>
              <a:rPr lang="cs-CZ" dirty="0" err="1" smtClean="0"/>
              <a:t>Tyrozinkináza</a:t>
            </a:r>
            <a:r>
              <a:rPr lang="cs-CZ" dirty="0" smtClean="0"/>
              <a:t> katalyzuje fosforylaci ß-podjednotek (</a:t>
            </a:r>
            <a:r>
              <a:rPr lang="cs-CZ" dirty="0" err="1" smtClean="0"/>
              <a:t>autofosforylace</a:t>
            </a:r>
            <a:r>
              <a:rPr lang="cs-CZ" dirty="0" smtClean="0"/>
              <a:t>). Potom se fosforylují i další buněčné proteiny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/>
          <a:lstStyle/>
          <a:p>
            <a:r>
              <a:rPr lang="cs-CZ" dirty="0" smtClean="0"/>
              <a:t>Inzulinový receptor</a:t>
            </a:r>
            <a:endParaRPr lang="cs-CZ" dirty="0"/>
          </a:p>
        </p:txBody>
      </p:sp>
      <p:pic>
        <p:nvPicPr>
          <p:cNvPr id="7" name="Picture 2" descr="C:\Users\Libor\Desktop\20160124_100946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22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20220" r="20212" b="27513"/>
          <a:stretch/>
        </p:blipFill>
        <p:spPr bwMode="auto">
          <a:xfrm>
            <a:off x="4860032" y="2348880"/>
            <a:ext cx="4041775" cy="384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prstClr val="black"/>
                </a:solidFill>
              </a:rPr>
              <a:t>4. Receptory regulující transkripci DNA</a:t>
            </a:r>
            <a:endParaRPr lang="cs-CZ" sz="24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/>
              <a:t>Intracelulární receptory ovlivňující genovou expresi</a:t>
            </a:r>
          </a:p>
          <a:p>
            <a:r>
              <a:rPr lang="cs-CZ" sz="2600" dirty="0"/>
              <a:t>Hormony dobře rozpustné v tucích přecházejí    přes plazmatickou membránu a působí  </a:t>
            </a:r>
            <a:r>
              <a:rPr lang="cs-CZ" sz="2600" dirty="0" smtClean="0"/>
              <a:t>na </a:t>
            </a:r>
            <a:r>
              <a:rPr lang="cs-CZ" sz="2600" dirty="0"/>
              <a:t>intracelulární receptory. Receptory stimulují genovou transkripci v jádře buňky prostřednictvím vazby na specifické sekvence DNA (</a:t>
            </a:r>
            <a:r>
              <a:rPr lang="cs-CZ" sz="2600" dirty="0" err="1"/>
              <a:t>enhancery</a:t>
            </a:r>
            <a:r>
              <a:rPr lang="cs-CZ" sz="2600" dirty="0"/>
              <a:t>) v blízkosti genu.</a:t>
            </a:r>
          </a:p>
          <a:p>
            <a:r>
              <a:rPr lang="cs-CZ" sz="2600" dirty="0"/>
              <a:t>Kortikosteroidy, </a:t>
            </a:r>
            <a:r>
              <a:rPr lang="cs-CZ" sz="2600" dirty="0" err="1"/>
              <a:t>minetalokortikoidy</a:t>
            </a:r>
            <a:r>
              <a:rPr lang="cs-CZ" sz="2600" dirty="0"/>
              <a:t>, pohlavní steroidní hormony, vitamín D a </a:t>
            </a:r>
            <a:r>
              <a:rPr lang="cs-CZ" sz="2600" dirty="0" err="1"/>
              <a:t>thyreoidní</a:t>
            </a:r>
            <a:r>
              <a:rPr lang="cs-CZ" sz="2600" dirty="0"/>
              <a:t> hormon.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7113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83568" y="1166843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Terapeutické </a:t>
            </a:r>
            <a:r>
              <a:rPr lang="cs-CZ" sz="2400" dirty="0"/>
              <a:t>důsledky mechanismu působení těchto hormonů: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začnou </a:t>
            </a:r>
            <a:r>
              <a:rPr lang="cs-CZ" sz="2400" dirty="0"/>
              <a:t>působit až po prodlevě (30 min – několik hodin) potřebné pro syntézu nových bílkovin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účinky </a:t>
            </a:r>
            <a:r>
              <a:rPr lang="cs-CZ" sz="2400" dirty="0"/>
              <a:t>těchto látek přetrvávají hodiny nebo dny, potom co koncentrace agonisty klesla na nulu (malý obrat intracelulárně aktivních </a:t>
            </a:r>
            <a:r>
              <a:rPr lang="cs-CZ" sz="2400" dirty="0" err="1"/>
              <a:t>nasyntetizovaných</a:t>
            </a:r>
            <a:r>
              <a:rPr lang="cs-CZ" sz="2400" dirty="0"/>
              <a:t> bílkovin nebo enzymů, nebo vysoká afinita receptorů pro hormon a pomalá disociace hormonu.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/>
              <a:t>Pro léčbu (intoxikaci) vyplývá, že účinky genově aktivních hormonů budou odeznívat dlouho po podání hormonu a mezi účinkem a koncentrací v plazmě nebude jednoduchá časová závislost.</a:t>
            </a:r>
          </a:p>
        </p:txBody>
      </p:sp>
    </p:spTree>
    <p:extLst>
      <p:ext uri="{BB962C8B-B14F-4D97-AF65-F5344CB8AC3E}">
        <p14:creationId xmlns:p14="http://schemas.microsoft.com/office/powerpoint/2010/main" val="1985795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88832" cy="576064"/>
          </a:xfrm>
          <a:noFill/>
        </p:spPr>
        <p:txBody>
          <a:bodyPr>
            <a:normAutofit/>
          </a:bodyPr>
          <a:lstStyle/>
          <a:p>
            <a:r>
              <a:rPr lang="cs-CZ" sz="2000" b="1" dirty="0" smtClean="0"/>
              <a:t>4. Receptory regulující transkripci DNA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8363272" cy="2448272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 smtClean="0"/>
              <a:t>Od ostatních se liší svou lokalizací – </a:t>
            </a:r>
            <a:r>
              <a:rPr lang="cs-CZ" sz="2000" b="1" dirty="0" smtClean="0"/>
              <a:t>cytosol nebo buněčné jádro</a:t>
            </a:r>
          </a:p>
          <a:p>
            <a:r>
              <a:rPr lang="cs-CZ" sz="2000" u="sng" dirty="0" smtClean="0"/>
              <a:t>Ligand musí být dostatečně hydrofobní nebo musí využít některý transportní systém</a:t>
            </a:r>
          </a:p>
          <a:p>
            <a:r>
              <a:rPr lang="cs-CZ" sz="2000" dirty="0" smtClean="0"/>
              <a:t>Receptory mají 2 specifická vazebná místa – jedno pro vazbu ligandu, druhé má schopnost připojit se k promotorové oblasti určitých genů</a:t>
            </a:r>
          </a:p>
          <a:p>
            <a:r>
              <a:rPr lang="cs-CZ" sz="2000" dirty="0" smtClean="0"/>
              <a:t>Komplexy ligandu s receptorem figurují jako transkripční faktory a mohou stimulovat nebo inhibovat expresi genů. Změny exprese přenesou </a:t>
            </a:r>
            <a:r>
              <a:rPr lang="cs-CZ" sz="2000" dirty="0" err="1" smtClean="0"/>
              <a:t>mRNA</a:t>
            </a:r>
            <a:r>
              <a:rPr lang="cs-CZ" sz="2000" dirty="0" smtClean="0"/>
              <a:t> (transkripce) na syntézu proteinů na ribozomech (translace).</a:t>
            </a:r>
          </a:p>
          <a:p>
            <a:r>
              <a:rPr lang="cs-CZ" sz="2000" dirty="0" smtClean="0"/>
              <a:t>Celý tento pochod je časové náročný (hodiny)</a:t>
            </a:r>
            <a:endParaRPr lang="cs-CZ" sz="2000" dirty="0"/>
          </a:p>
        </p:txBody>
      </p:sp>
      <p:pic>
        <p:nvPicPr>
          <p:cNvPr id="5122" name="Picture 2" descr="C:\Users\Libor\Desktop\20160124_10095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brightnessContrast bright="29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8" t="12056" r="11038" b="27048"/>
          <a:stretch/>
        </p:blipFill>
        <p:spPr bwMode="auto">
          <a:xfrm>
            <a:off x="1115616" y="3429000"/>
            <a:ext cx="704483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+mn-lt"/>
                <a:ea typeface="+mn-ea"/>
                <a:cs typeface="+mn-cs"/>
              </a:rPr>
              <a:t>Nespecifický mechanismus účinku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Látky </a:t>
            </a:r>
            <a:r>
              <a:rPr lang="cs-CZ" sz="2600" dirty="0"/>
              <a:t>působí na základě svých obecných fyzikálně-chemických vlastností. </a:t>
            </a:r>
            <a:r>
              <a:rPr lang="cs-CZ" sz="2600" dirty="0" smtClean="0"/>
              <a:t>Například látky rozpustné v</a:t>
            </a:r>
            <a:r>
              <a:rPr lang="cs-CZ" sz="2600" dirty="0"/>
              <a:t> tucích </a:t>
            </a:r>
            <a:r>
              <a:rPr lang="cs-CZ" sz="2600" dirty="0" smtClean="0"/>
              <a:t>inkorporují své molekuly </a:t>
            </a:r>
            <a:r>
              <a:rPr lang="cs-CZ" sz="2600" dirty="0"/>
              <a:t>do lipidů plazmatické membrány neuronů </a:t>
            </a:r>
            <a:r>
              <a:rPr lang="cs-CZ" sz="2600" dirty="0" smtClean="0"/>
              <a:t>a ovlivňují tak </a:t>
            </a:r>
            <a:r>
              <a:rPr lang="cs-CZ" sz="2600" dirty="0"/>
              <a:t>vedení a synaptický přenos vzruchů.</a:t>
            </a:r>
          </a:p>
          <a:p>
            <a:r>
              <a:rPr lang="cs-CZ" sz="2600" dirty="0"/>
              <a:t>Ve srovnání se specifickým účinkem je k vyvolání tohoto účinku třeba vyšší koncentrace látek a není znám antagonista nespecificky působících látek.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782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n-lt"/>
                <a:ea typeface="+mn-ea"/>
                <a:cs typeface="+mn-cs"/>
              </a:rPr>
              <a:t>Nespecifický mechanismus účinku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Řadu nespecifických nereceptorových mechanismů lze označit  jako zprostředkované mechanismy účinku (ovlivnění několika látek mezi sebou) – patří sem působení osmotické, ovlivnění pH, oxidace a redukce, precipitace proteinů, mechanické krytí povrchu, navázání látek na velký povrch (adsorbencia), detergenční účinek, vyvázání látek </a:t>
            </a:r>
            <a:r>
              <a:rPr lang="cs-CZ" sz="2600" dirty="0" err="1"/>
              <a:t>chelátotvornými</a:t>
            </a:r>
            <a:r>
              <a:rPr lang="cs-CZ" sz="2600" dirty="0"/>
              <a:t> látkami, detekce vysoce </a:t>
            </a:r>
            <a:r>
              <a:rPr lang="cs-CZ" sz="2600" dirty="0" err="1"/>
              <a:t>denzních</a:t>
            </a:r>
            <a:r>
              <a:rPr lang="cs-CZ" sz="2600" dirty="0"/>
              <a:t> látek (např. rtg. kontrastní látky), účinky radionuklidů.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408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Další (nereceptorové) mechanismy působení látek - příklady 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r>
              <a:rPr lang="cs-CZ" sz="2000" b="1" u="sng" dirty="0" smtClean="0"/>
              <a:t>Ovlivnění iontových kanálů</a:t>
            </a:r>
          </a:p>
          <a:p>
            <a:pPr lvl="1"/>
            <a:r>
              <a:rPr lang="cs-CZ" sz="1600" dirty="0" smtClean="0"/>
              <a:t>Blokace sodíkových kanálů – lokální </a:t>
            </a:r>
            <a:r>
              <a:rPr lang="cs-CZ" sz="1600" dirty="0" err="1" smtClean="0"/>
              <a:t>anstetika</a:t>
            </a:r>
            <a:endParaRPr lang="cs-CZ" sz="1600" dirty="0" smtClean="0"/>
          </a:p>
          <a:p>
            <a:pPr lvl="1"/>
            <a:r>
              <a:rPr lang="cs-CZ" sz="1600" dirty="0" smtClean="0"/>
              <a:t>Blokáda napěťově řízených vápníkových kanálů  - blokátory kalciových kanálů</a:t>
            </a:r>
          </a:p>
          <a:p>
            <a:pPr lvl="1"/>
            <a:r>
              <a:rPr lang="cs-CZ" sz="1600" dirty="0" smtClean="0"/>
              <a:t>Průnik draslíkovými kanály – </a:t>
            </a:r>
            <a:r>
              <a:rPr lang="cs-CZ" sz="1600" dirty="0" err="1" smtClean="0"/>
              <a:t>amtiarytmika</a:t>
            </a:r>
            <a:endParaRPr lang="cs-CZ" sz="1600" dirty="0" smtClean="0"/>
          </a:p>
          <a:p>
            <a:r>
              <a:rPr lang="cs-CZ" sz="2000" b="1" u="sng" dirty="0" smtClean="0"/>
              <a:t>Ovlivnění Naᶧ/Kᶧ -</a:t>
            </a:r>
            <a:r>
              <a:rPr lang="cs-CZ" sz="2000" b="1" u="sng" dirty="0" err="1" smtClean="0"/>
              <a:t>ATPázy</a:t>
            </a:r>
            <a:endParaRPr lang="cs-CZ" sz="2000" b="1" u="sng" dirty="0" smtClean="0"/>
          </a:p>
          <a:p>
            <a:pPr lvl="1"/>
            <a:r>
              <a:rPr lang="cs-CZ" sz="1600" dirty="0" smtClean="0"/>
              <a:t>Blokáda srdečními glykosidy</a:t>
            </a:r>
          </a:p>
          <a:p>
            <a:r>
              <a:rPr lang="cs-CZ" sz="2000" b="1" u="sng" dirty="0" smtClean="0"/>
              <a:t>Ovlivnění Naᶧ/Kᶧ/2Cl¯kotransportéru</a:t>
            </a:r>
          </a:p>
          <a:p>
            <a:pPr lvl="1"/>
            <a:r>
              <a:rPr lang="cs-CZ" sz="1600" dirty="0" smtClean="0"/>
              <a:t>V </a:t>
            </a:r>
            <a:r>
              <a:rPr lang="cs-CZ" sz="1600" dirty="0" err="1" smtClean="0"/>
              <a:t>Henleově</a:t>
            </a:r>
            <a:r>
              <a:rPr lang="cs-CZ" sz="1600" dirty="0" smtClean="0"/>
              <a:t> kličce v ledvinách – </a:t>
            </a:r>
            <a:r>
              <a:rPr lang="cs-CZ" sz="1600" dirty="0" err="1" smtClean="0"/>
              <a:t>furosemid</a:t>
            </a:r>
            <a:endParaRPr lang="cs-CZ" sz="1600" dirty="0" smtClean="0"/>
          </a:p>
          <a:p>
            <a:r>
              <a:rPr lang="cs-CZ" sz="2000" b="1" u="sng" dirty="0" smtClean="0"/>
              <a:t>Ovlivnění protonové pumpy v žaludku</a:t>
            </a:r>
          </a:p>
          <a:p>
            <a:pPr lvl="1"/>
            <a:r>
              <a:rPr lang="cs-CZ" sz="1600" dirty="0" smtClean="0"/>
              <a:t>Inhibitory protonové pumpy – </a:t>
            </a:r>
            <a:r>
              <a:rPr lang="cs-CZ" sz="1600" dirty="0" err="1" smtClean="0"/>
              <a:t>omeprazol</a:t>
            </a:r>
            <a:r>
              <a:rPr lang="cs-CZ" sz="1600" dirty="0" smtClean="0"/>
              <a:t>, </a:t>
            </a:r>
            <a:r>
              <a:rPr lang="cs-CZ" sz="1600" dirty="0" err="1" smtClean="0"/>
              <a:t>pantoprazol</a:t>
            </a:r>
            <a:r>
              <a:rPr lang="cs-CZ" sz="1600" dirty="0" smtClean="0"/>
              <a:t>..</a:t>
            </a:r>
          </a:p>
          <a:p>
            <a:r>
              <a:rPr lang="cs-CZ" sz="2000" b="1" u="sng" dirty="0" smtClean="0"/>
              <a:t>Zvýšení nabídky substrátu</a:t>
            </a:r>
          </a:p>
          <a:p>
            <a:pPr lvl="1"/>
            <a:r>
              <a:rPr lang="cs-CZ" sz="1600" dirty="0" smtClean="0"/>
              <a:t>Podávání </a:t>
            </a:r>
            <a:r>
              <a:rPr lang="cs-CZ" sz="1600" dirty="0" err="1" smtClean="0"/>
              <a:t>levodopy</a:t>
            </a:r>
            <a:r>
              <a:rPr lang="cs-CZ" sz="1600" dirty="0" smtClean="0"/>
              <a:t>, z níž se v organismu vytváří dopamin – léčba </a:t>
            </a:r>
            <a:r>
              <a:rPr lang="cs-CZ" sz="1600" dirty="0" err="1" smtClean="0"/>
              <a:t>parkinsonovy</a:t>
            </a:r>
            <a:r>
              <a:rPr lang="cs-CZ" sz="1600" dirty="0" smtClean="0"/>
              <a:t> choroby</a:t>
            </a:r>
          </a:p>
          <a:p>
            <a:r>
              <a:rPr lang="cs-CZ" sz="2000" b="1" u="sng" dirty="0" smtClean="0"/>
              <a:t>Blokáda degradace bioaktivní látky</a:t>
            </a:r>
          </a:p>
          <a:p>
            <a:pPr lvl="1"/>
            <a:r>
              <a:rPr lang="cs-CZ" sz="1600" dirty="0" smtClean="0"/>
              <a:t>Inhibice </a:t>
            </a:r>
            <a:r>
              <a:rPr lang="cs-CZ" sz="1600" dirty="0" err="1" smtClean="0"/>
              <a:t>acetylcholinesterázy</a:t>
            </a:r>
            <a:r>
              <a:rPr lang="cs-CZ" sz="1600" dirty="0" smtClean="0"/>
              <a:t> selektivními inhibitory (</a:t>
            </a:r>
            <a:r>
              <a:rPr lang="cs-CZ" sz="1600" dirty="0" err="1" smtClean="0"/>
              <a:t>neostigmin</a:t>
            </a:r>
            <a:r>
              <a:rPr lang="cs-CZ" sz="1600" dirty="0" smtClean="0"/>
              <a:t>, </a:t>
            </a:r>
            <a:r>
              <a:rPr lang="cs-CZ" sz="1600" dirty="0" err="1" smtClean="0"/>
              <a:t>pyridostigmin</a:t>
            </a:r>
            <a:r>
              <a:rPr lang="cs-CZ" sz="1600" dirty="0" smtClean="0"/>
              <a:t>,..)</a:t>
            </a:r>
          </a:p>
          <a:p>
            <a:r>
              <a:rPr lang="cs-CZ" sz="2000" b="1" u="sng" dirty="0" smtClean="0"/>
              <a:t>Působení antibiotik a chemoterapeutik</a:t>
            </a:r>
          </a:p>
          <a:p>
            <a:pPr lvl="1"/>
            <a:r>
              <a:rPr lang="cs-CZ" sz="1600" dirty="0" smtClean="0"/>
              <a:t>Postihují metabolismus a funkci </a:t>
            </a:r>
            <a:r>
              <a:rPr lang="cs-CZ" sz="1600" dirty="0" err="1" smtClean="0"/>
              <a:t>mikroorgaismů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9894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764704"/>
            <a:ext cx="7992888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</a:rPr>
              <a:t>Mechanismus působení </a:t>
            </a:r>
            <a:r>
              <a:rPr lang="cs-CZ" sz="2400" dirty="0">
                <a:solidFill>
                  <a:prstClr val="black"/>
                </a:solidFill>
              </a:rPr>
              <a:t>léčiv </a:t>
            </a:r>
            <a:r>
              <a:rPr lang="cs-CZ" sz="2400" dirty="0" smtClean="0">
                <a:solidFill>
                  <a:prstClr val="black"/>
                </a:solidFill>
              </a:rPr>
              <a:t>je dán biochemickými </a:t>
            </a:r>
            <a:r>
              <a:rPr lang="cs-CZ" sz="2400" dirty="0">
                <a:solidFill>
                  <a:prstClr val="black"/>
                </a:solidFill>
              </a:rPr>
              <a:t>a </a:t>
            </a:r>
            <a:r>
              <a:rPr lang="cs-CZ" sz="2400" dirty="0" smtClean="0">
                <a:solidFill>
                  <a:prstClr val="black"/>
                </a:solidFill>
              </a:rPr>
              <a:t>biofyzikálními </a:t>
            </a:r>
            <a:r>
              <a:rPr lang="cs-CZ" sz="2400" dirty="0">
                <a:solidFill>
                  <a:prstClr val="black"/>
                </a:solidFill>
              </a:rPr>
              <a:t>pochody, které </a:t>
            </a:r>
            <a:r>
              <a:rPr lang="cs-CZ" sz="2400" dirty="0" smtClean="0">
                <a:solidFill>
                  <a:prstClr val="black"/>
                </a:solidFill>
              </a:rPr>
              <a:t>jsou vázány na specifické  </a:t>
            </a:r>
            <a:r>
              <a:rPr lang="cs-CZ" sz="2400" dirty="0">
                <a:solidFill>
                  <a:prstClr val="black"/>
                </a:solidFill>
              </a:rPr>
              <a:t>receptory nebo </a:t>
            </a:r>
            <a:r>
              <a:rPr lang="cs-CZ" sz="2400" dirty="0" smtClean="0">
                <a:solidFill>
                  <a:prstClr val="black"/>
                </a:solidFill>
              </a:rPr>
              <a:t>probíhají nereceptorovým mechanismem.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</a:rPr>
              <a:t>Pro vyvolání účinku se musí většina léčiv v </a:t>
            </a:r>
            <a:r>
              <a:rPr lang="cs-CZ" sz="2400" dirty="0">
                <a:solidFill>
                  <a:prstClr val="black"/>
                </a:solidFill>
              </a:rPr>
              <a:t>organismu navázat </a:t>
            </a:r>
            <a:r>
              <a:rPr lang="cs-CZ" sz="2400" dirty="0" smtClean="0">
                <a:solidFill>
                  <a:prstClr val="black"/>
                </a:solidFill>
              </a:rPr>
              <a:t>na svého </a:t>
            </a:r>
            <a:r>
              <a:rPr lang="cs-CZ" sz="2400" dirty="0">
                <a:solidFill>
                  <a:prstClr val="black"/>
                </a:solidFill>
              </a:rPr>
              <a:t>reakčního </a:t>
            </a:r>
            <a:r>
              <a:rPr lang="cs-CZ" sz="2400" dirty="0" smtClean="0">
                <a:solidFill>
                  <a:prstClr val="black"/>
                </a:solidFill>
              </a:rPr>
              <a:t>partnera. Účinek těchto léčiv je dán receptorovým mechanismem, tedy specifickou interakcí </a:t>
            </a:r>
            <a:r>
              <a:rPr lang="cs-CZ" sz="2400" dirty="0">
                <a:solidFill>
                  <a:prstClr val="black"/>
                </a:solidFill>
              </a:rPr>
              <a:t>s biologickými </a:t>
            </a:r>
            <a:r>
              <a:rPr lang="cs-CZ" sz="2400" dirty="0" smtClean="0">
                <a:solidFill>
                  <a:prstClr val="black"/>
                </a:solidFill>
              </a:rPr>
              <a:t>systémy (receptory) = RECEPTOROVÝ MECHANISMUS. </a:t>
            </a:r>
            <a:endParaRPr lang="cs-CZ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Účinky </a:t>
            </a:r>
            <a:r>
              <a:rPr lang="cs-CZ" sz="2400" dirty="0" smtClean="0">
                <a:solidFill>
                  <a:prstClr val="black"/>
                </a:solidFill>
              </a:rPr>
              <a:t>některých léčiv  (rentgenově </a:t>
            </a:r>
            <a:r>
              <a:rPr lang="cs-CZ" sz="2400" dirty="0">
                <a:solidFill>
                  <a:prstClr val="black"/>
                </a:solidFill>
              </a:rPr>
              <a:t>kontrastní látky, trávicí enzymy, osmoticky aktivní </a:t>
            </a:r>
            <a:r>
              <a:rPr lang="cs-CZ" sz="2400" dirty="0" smtClean="0">
                <a:solidFill>
                  <a:prstClr val="black"/>
                </a:solidFill>
              </a:rPr>
              <a:t>látky)  </a:t>
            </a:r>
            <a:r>
              <a:rPr lang="cs-CZ" sz="2400" dirty="0">
                <a:solidFill>
                  <a:prstClr val="black"/>
                </a:solidFill>
              </a:rPr>
              <a:t>jsou dány </a:t>
            </a:r>
            <a:r>
              <a:rPr lang="cs-CZ" sz="2400" dirty="0" smtClean="0">
                <a:solidFill>
                  <a:prstClr val="black"/>
                </a:solidFill>
              </a:rPr>
              <a:t>pouze jejich </a:t>
            </a:r>
            <a:r>
              <a:rPr lang="cs-CZ" sz="2400" dirty="0">
                <a:solidFill>
                  <a:prstClr val="black"/>
                </a:solidFill>
              </a:rPr>
              <a:t>fyzikálně-chemickými </a:t>
            </a:r>
            <a:r>
              <a:rPr lang="cs-CZ" sz="2400" dirty="0" smtClean="0">
                <a:solidFill>
                  <a:prstClr val="black"/>
                </a:solidFill>
              </a:rPr>
              <a:t>vlastnostmi = NERECEPTOROVÝ </a:t>
            </a:r>
            <a:r>
              <a:rPr lang="cs-CZ" sz="2400" dirty="0">
                <a:solidFill>
                  <a:prstClr val="black"/>
                </a:solidFill>
              </a:rPr>
              <a:t>MECHANISMUS .</a:t>
            </a:r>
          </a:p>
        </p:txBody>
      </p:sp>
    </p:spTree>
    <p:extLst>
      <p:ext uri="{BB962C8B-B14F-4D97-AF65-F5344CB8AC3E}">
        <p14:creationId xmlns:p14="http://schemas.microsoft.com/office/powerpoint/2010/main" val="49618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0" cy="562074"/>
          </a:xfrm>
          <a:noFill/>
        </p:spPr>
        <p:txBody>
          <a:bodyPr>
            <a:normAutofit/>
          </a:bodyPr>
          <a:lstStyle/>
          <a:p>
            <a:r>
              <a:rPr lang="cs-CZ" sz="2400" b="1" dirty="0" smtClean="0"/>
              <a:t>RECEPTOR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RECEPTOR  je proteinová makromolekula</a:t>
            </a:r>
            <a:r>
              <a:rPr lang="cs-CZ" sz="2400" dirty="0" smtClean="0"/>
              <a:t>, lokalizovaná v buněčné membráně nebo v buňce (cytosol, jádro) na kterou se váže ligand.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 smtClean="0"/>
              <a:t>LIGAND</a:t>
            </a:r>
            <a:r>
              <a:rPr lang="cs-CZ" sz="2400" dirty="0" smtClean="0"/>
              <a:t> (efektor) je látka interagující s receptory. Může jim být látka endogenní - hormony, růstové faktory,  nebo látka exogenní – </a:t>
            </a:r>
            <a:r>
              <a:rPr lang="cs-CZ" sz="2400" b="1" dirty="0" smtClean="0"/>
              <a:t>léčivo</a:t>
            </a:r>
            <a:r>
              <a:rPr lang="cs-CZ" sz="2400" dirty="0" smtClean="0"/>
              <a:t>.</a:t>
            </a:r>
          </a:p>
          <a:p>
            <a:endParaRPr lang="cs-CZ" sz="2400" dirty="0"/>
          </a:p>
          <a:p>
            <a:r>
              <a:rPr lang="cs-CZ" sz="2400" dirty="0" smtClean="0"/>
              <a:t>Po vazbě ligandu (léčiva) na receptor dochází k aktivaci </a:t>
            </a:r>
            <a:r>
              <a:rPr lang="cs-CZ" sz="2400" b="1" dirty="0" smtClean="0"/>
              <a:t>EFEKTOROVÝCH SYSTÉMŮ</a:t>
            </a:r>
            <a:r>
              <a:rPr lang="cs-CZ" sz="2400" dirty="0" smtClean="0"/>
              <a:t>, které  </a:t>
            </a:r>
            <a:r>
              <a:rPr lang="cs-CZ" sz="2400" dirty="0"/>
              <a:t>zajišťují přenos signálu a jeho transformaci na </a:t>
            </a:r>
            <a:r>
              <a:rPr lang="cs-CZ" sz="2400" dirty="0" smtClean="0"/>
              <a:t>účinek - postreceptorové reakce . </a:t>
            </a:r>
          </a:p>
        </p:txBody>
      </p:sp>
    </p:spTree>
    <p:extLst>
      <p:ext uri="{BB962C8B-B14F-4D97-AF65-F5344CB8AC3E}">
        <p14:creationId xmlns:p14="http://schemas.microsoft.com/office/powerpoint/2010/main" val="17833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55576" y="1844824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cs-CZ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Látky</a:t>
            </a:r>
            <a:r>
              <a:rPr lang="cs-CZ" sz="2800" dirty="0"/>
              <a:t>, které aktivují receptory podobně jako endogenní </a:t>
            </a:r>
            <a:r>
              <a:rPr lang="cs-CZ" sz="2800" dirty="0" smtClean="0"/>
              <a:t>látky působí jako </a:t>
            </a:r>
            <a:r>
              <a:rPr lang="cs-CZ" sz="2800" b="1" dirty="0" smtClean="0"/>
              <a:t>agonisté.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>
                <a:solidFill>
                  <a:prstClr val="black"/>
                </a:solidFill>
              </a:rPr>
              <a:t>Látky, které </a:t>
            </a:r>
            <a:r>
              <a:rPr lang="cs-CZ" sz="2800" dirty="0" smtClean="0"/>
              <a:t> </a:t>
            </a:r>
            <a:r>
              <a:rPr lang="cs-CZ" sz="2800" dirty="0"/>
              <a:t>brání účinků endogenních látek a agonistů působí jako </a:t>
            </a:r>
            <a:r>
              <a:rPr lang="cs-CZ" sz="2800" b="1" dirty="0" smtClean="0"/>
              <a:t>antagonisté.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54411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488832" cy="634082"/>
          </a:xfrm>
          <a:noFill/>
        </p:spPr>
        <p:txBody>
          <a:bodyPr>
            <a:normAutofit/>
          </a:bodyPr>
          <a:lstStyle/>
          <a:p>
            <a:r>
              <a:rPr lang="cs-CZ" sz="2000" b="1" dirty="0" smtClean="0"/>
              <a:t>Receptorové mechanismy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AFINITA </a:t>
            </a:r>
          </a:p>
          <a:p>
            <a:pPr lvl="1"/>
            <a:r>
              <a:rPr lang="cs-CZ" sz="2000" dirty="0" smtClean="0"/>
              <a:t>Charakterizuje schopnost látky vázat se při určité koncentraci na daný receptor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VNITŘNÍ AKTIVITA</a:t>
            </a:r>
          </a:p>
          <a:p>
            <a:pPr lvl="1"/>
            <a:r>
              <a:rPr lang="cs-CZ" sz="2000" dirty="0" smtClean="0"/>
              <a:t>Maximální agonistický účinek</a:t>
            </a:r>
          </a:p>
          <a:p>
            <a:pPr lvl="1"/>
            <a:r>
              <a:rPr lang="cs-CZ" sz="2000" dirty="0" smtClean="0"/>
              <a:t>Vyjadřuje schopnost látky vyvolat na receptoru změny spouštějící příslušnou reakci a lze ji charakterizovat maximálním dosažitelným účinkem dané látky</a:t>
            </a:r>
          </a:p>
          <a:p>
            <a:pPr lvl="1"/>
            <a:r>
              <a:rPr lang="cs-CZ" sz="2000" dirty="0" smtClean="0"/>
              <a:t>Její velikost se určuje arabskými číslicemi (max. účinnost = 1)</a:t>
            </a:r>
          </a:p>
          <a:p>
            <a:pPr lvl="1"/>
            <a:r>
              <a:rPr lang="cs-CZ" sz="2000" dirty="0" smtClean="0"/>
              <a:t>Dle kvantitativních hodnot vnitřní aktivity se látky označují jako: </a:t>
            </a:r>
          </a:p>
          <a:p>
            <a:pPr marL="457200" lvl="1" indent="0">
              <a:buNone/>
            </a:pPr>
            <a:endParaRPr lang="cs-CZ" sz="1600" dirty="0" smtClean="0"/>
          </a:p>
          <a:p>
            <a:pPr lvl="2"/>
            <a:r>
              <a:rPr lang="cs-CZ" sz="2000" b="1" dirty="0" smtClean="0"/>
              <a:t>AGONISTA</a:t>
            </a:r>
          </a:p>
          <a:p>
            <a:pPr lvl="2"/>
            <a:r>
              <a:rPr lang="cs-CZ" sz="2000" b="1" dirty="0" smtClean="0"/>
              <a:t>ANTAGONISTA</a:t>
            </a:r>
          </a:p>
          <a:p>
            <a:pPr lvl="2"/>
            <a:r>
              <a:rPr lang="cs-CZ" sz="2000" b="1" dirty="0" smtClean="0"/>
              <a:t>PARCIÁLNÍ AGONISTA</a:t>
            </a:r>
          </a:p>
        </p:txBody>
      </p:sp>
    </p:spTree>
    <p:extLst>
      <p:ext uri="{BB962C8B-B14F-4D97-AF65-F5344CB8AC3E}">
        <p14:creationId xmlns:p14="http://schemas.microsoft.com/office/powerpoint/2010/main" val="26900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 smtClean="0"/>
              <a:t>AGONISTÉ</a:t>
            </a:r>
          </a:p>
          <a:p>
            <a:r>
              <a:rPr lang="cs-CZ" sz="2000" dirty="0" smtClean="0"/>
              <a:t>Jsou látky, které se vážou na receptor (mají vysokou afinitu a vysokou vnitřní aktivitu)</a:t>
            </a:r>
          </a:p>
          <a:p>
            <a:r>
              <a:rPr lang="cs-CZ" sz="2000" dirty="0" smtClean="0"/>
              <a:t>Agonista s vnitřní aktivitou blízkou hodnotě 1 se označuje jako plný agonista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ANTAGONISTÉ</a:t>
            </a:r>
          </a:p>
          <a:p>
            <a:r>
              <a:rPr lang="cs-CZ" sz="2000" dirty="0" smtClean="0"/>
              <a:t>Interagují s receptory a inhibují tím účinek agonistů, ale sami o sobě žádný vlastní účinek neiniciují</a:t>
            </a:r>
          </a:p>
          <a:p>
            <a:pPr marL="0" indent="0">
              <a:buNone/>
            </a:pPr>
            <a:endParaRPr lang="cs-CZ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Kompetitivní antagonista </a:t>
            </a:r>
            <a:endParaRPr lang="cs-CZ" sz="1200" b="1" dirty="0" smtClean="0"/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Reversibilně se váže na stejné receptory jako agonista, ale neaktivuje je (mají vysokou afinitu , nemá vnitřní aktivitu)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Blokuje v závislosti na koncentraci část receptorů, takže agonista ztrácí na účinnosti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Vysoká koncentrace antagonisty účinky agonisty zcela blokuje a naopak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Koncentrace agonisty, potřebná k vyvolání daného účinku v přítomnosti určité koncentrace </a:t>
            </a:r>
            <a:r>
              <a:rPr lang="cs-CZ" sz="1600" dirty="0" err="1" smtClean="0"/>
              <a:t>kompetitiv</a:t>
            </a:r>
            <a:r>
              <a:rPr lang="cs-CZ" sz="1600" dirty="0" smtClean="0"/>
              <a:t>. Antagonisty, je větší než koncentrace agonisty, která je potřebná k vyvolání téhož účinku v nepřítomnosti antagonisty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Př. Acetylcholin – atropin , histamin - antihistaminika</a:t>
            </a:r>
          </a:p>
        </p:txBody>
      </p:sp>
    </p:spTree>
    <p:extLst>
      <p:ext uri="{BB962C8B-B14F-4D97-AF65-F5344CB8AC3E}">
        <p14:creationId xmlns:p14="http://schemas.microsoft.com/office/powerpoint/2010/main" val="35797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cs-CZ" sz="2000" b="1" dirty="0" smtClean="0"/>
              <a:t>Nekompetitivní antagonista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Ireversibilně se váže na stejný receptor jako agonisté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Zvýšeným přívodem agonisty se antagonistický účinek nedá překonat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Ireversibilní antagonisté snižují maximální efekt, jenž může agonista dosáhnout (ani vysoká koncentrace agonisty nemůže vyvolat odpověď srovnatelnou s předchozí maximální odpovědí</a:t>
            </a:r>
          </a:p>
          <a:p>
            <a:pPr marL="457200" indent="-457200">
              <a:buFont typeface="+mj-lt"/>
              <a:buAutoNum type="arabicPeriod" startAt="3"/>
            </a:pPr>
            <a:endParaRPr lang="cs-CZ" sz="2000" dirty="0"/>
          </a:p>
          <a:p>
            <a:pPr marL="457200" indent="-457200">
              <a:buFont typeface="+mj-lt"/>
              <a:buAutoNum type="arabicPeriod" startAt="3"/>
            </a:pPr>
            <a:r>
              <a:rPr lang="cs-CZ" sz="2000" b="1" dirty="0" smtClean="0"/>
              <a:t>Alosterický antagonismus</a:t>
            </a:r>
          </a:p>
          <a:p>
            <a:pPr marL="685800" lvl="1">
              <a:buFont typeface="Calibri" panose="020F0502020204030204" pitchFamily="34" charset="0"/>
              <a:buChar char="–"/>
            </a:pPr>
            <a:r>
              <a:rPr lang="cs-CZ" sz="1600" dirty="0" smtClean="0"/>
              <a:t>Váže-li se antagonista v sousedství vlastní vazebné oblasti receptoru, může změnit specifickou sterickou konformaci receptorového proteinu natolik, že agonista mu již svým sterickým uspořádáním neodpovídá optimálně a že jeho účinnost je oslabena</a:t>
            </a:r>
          </a:p>
          <a:p>
            <a:pPr marL="400050" indent="-457200">
              <a:buFont typeface="+mj-lt"/>
              <a:buAutoNum type="arabicPeriod" startAt="4"/>
            </a:pPr>
            <a:endParaRPr lang="cs-CZ" sz="2000" dirty="0"/>
          </a:p>
          <a:p>
            <a:pPr marL="400050" indent="-457200">
              <a:buFont typeface="+mj-lt"/>
              <a:buAutoNum type="arabicPeriod" startAt="4"/>
            </a:pPr>
            <a:r>
              <a:rPr lang="cs-CZ" sz="2000" b="1" dirty="0" smtClean="0"/>
              <a:t>Funkční antagonismus</a:t>
            </a:r>
          </a:p>
          <a:p>
            <a:pPr marL="800100" lvl="1" indent="-457200"/>
            <a:r>
              <a:rPr lang="cs-CZ" sz="1600" dirty="0" smtClean="0"/>
              <a:t>Agonista a antagonista působí na rozdílné cílové struktury, jejichž protichůdné účinky se však projevují na témže orgánu</a:t>
            </a:r>
          </a:p>
          <a:p>
            <a:pPr marL="400050" indent="-457200"/>
            <a:endParaRPr lang="cs-CZ" sz="2000" dirty="0"/>
          </a:p>
          <a:p>
            <a:pPr marL="400050" indent="-457200">
              <a:buFont typeface="+mj-lt"/>
              <a:buAutoNum type="arabicPeriod" startAt="5"/>
            </a:pPr>
            <a:r>
              <a:rPr lang="cs-CZ" sz="2000" b="1" dirty="0" smtClean="0"/>
              <a:t>Chemický antagonismus</a:t>
            </a:r>
          </a:p>
          <a:p>
            <a:pPr marL="80010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Chemická reakce mezi zúčastněnými látkami: heparin/protamin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683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PARCIÁLNÍ AGONISTÉ</a:t>
            </a:r>
          </a:p>
          <a:p>
            <a:r>
              <a:rPr lang="cs-CZ" sz="2000" dirty="0" smtClean="0"/>
              <a:t>Vyvolávají nižší odpověď při plném receptorovém obsazení než čistí agonisté</a:t>
            </a:r>
          </a:p>
          <a:p>
            <a:r>
              <a:rPr lang="cs-CZ" sz="2000" dirty="0" smtClean="0"/>
              <a:t>Mají malý agonistický účinek (&gt;0 a &lt;1) při samostatném působení a při současném působení se silnějšími agonisty kompetitivně antagonizují jejich účinky</a:t>
            </a:r>
            <a:endParaRPr lang="cs-CZ" sz="2000" dirty="0"/>
          </a:p>
          <a:p>
            <a:r>
              <a:rPr lang="cs-CZ" sz="2000" dirty="0" smtClean="0"/>
              <a:t>Mají malou vnitřní aktivitu, ale afinita je vysoká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228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6103</TotalTime>
  <Words>1904</Words>
  <Application>Microsoft Office PowerPoint</Application>
  <PresentationFormat>Předvádění na obrazovce (4:3)</PresentationFormat>
  <Paragraphs>191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Motiv systému Office</vt:lpstr>
      <vt:lpstr>FARMAKODYNAMIKA</vt:lpstr>
      <vt:lpstr>Prezentace aplikace PowerPoint</vt:lpstr>
      <vt:lpstr>Prezentace aplikace PowerPoint</vt:lpstr>
      <vt:lpstr>RECEPTOR</vt:lpstr>
      <vt:lpstr>Prezentace aplikace PowerPoint</vt:lpstr>
      <vt:lpstr>Receptorové mechanismy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1. Receptory spřažené s iontovými kanály - receptor je přímo spřažen s efektorem, kterým je iontový kanál</vt:lpstr>
      <vt:lpstr>1. Receptory spřažené s iontovými kanály - receptor je přímo spřažen s efektorem, kterým je iontový kanál</vt:lpstr>
      <vt:lpstr>2. Receptory spřažené s  G-proteinem</vt:lpstr>
      <vt:lpstr>2. Receptory spřažené s  G-proteinem</vt:lpstr>
      <vt:lpstr>Prezentace aplikace PowerPoint</vt:lpstr>
      <vt:lpstr>Prezentace aplikace PowerPoint</vt:lpstr>
      <vt:lpstr>3. Receptory s enzymovou aktivitou</vt:lpstr>
      <vt:lpstr>3. Receptory s enzymovou aktivitou</vt:lpstr>
      <vt:lpstr>4. Receptory regulující transkripci DNA</vt:lpstr>
      <vt:lpstr>Prezentace aplikace PowerPoint</vt:lpstr>
      <vt:lpstr>4. Receptory regulující transkripci DNA</vt:lpstr>
      <vt:lpstr>Nespecifický mechanismus účinku</vt:lpstr>
      <vt:lpstr>Nespecifický mechanismus účinku</vt:lpstr>
      <vt:lpstr>Další (nereceptorové) mechanismy působení látek - příklady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farmakokinetiky Základy farmakodynamiky Terapeutické monitorování hladin léčiv a metody stanovení</dc:title>
  <dc:creator>Bára</dc:creator>
  <cp:lastModifiedBy>Bára</cp:lastModifiedBy>
  <cp:revision>117</cp:revision>
  <dcterms:created xsi:type="dcterms:W3CDTF">2016-01-16T09:52:41Z</dcterms:created>
  <dcterms:modified xsi:type="dcterms:W3CDTF">2020-12-17T15:21:56Z</dcterms:modified>
</cp:coreProperties>
</file>