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71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341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057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82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032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04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83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992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515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01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89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33201-FE20-4834-AADE-1799E5C880BA}" type="datetimeFigureOut">
              <a:rPr lang="cs-CZ" smtClean="0"/>
              <a:t>18.9.2020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F8C12-C058-4F49-B904-DE9DC50F15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3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METODY   OŠETŘOVATELSKÉ PÉČE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52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err="1"/>
              <a:t>Složení</a:t>
            </a:r>
            <a:r>
              <a:rPr lang="sk-SK" b="1" dirty="0"/>
              <a:t> personálu: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RS – je vedoucí ošetřovatelského týmu, zodpovídá za rozhodování o prioritách pacientových</a:t>
            </a:r>
          </a:p>
          <a:p>
            <a:r>
              <a:rPr lang="cs-CZ" dirty="0"/>
              <a:t>        potřeb, za plánování, dohled a vyhodnocování ošetřovatelské péče, stanovuje základní</a:t>
            </a:r>
          </a:p>
          <a:p>
            <a:r>
              <a:rPr lang="cs-CZ" dirty="0"/>
              <a:t>        filozofii týmu a usměrňuje členy tak, aby pochopili své povinnosti a vykonávali je</a:t>
            </a:r>
          </a:p>
          <a:p>
            <a:r>
              <a:rPr lang="cs-CZ" dirty="0"/>
              <a:t>        podle nejlepších schopností, vede dokumentaci</a:t>
            </a:r>
          </a:p>
          <a:p>
            <a:r>
              <a:rPr lang="cs-CZ" dirty="0" smtClean="0"/>
              <a:t>Diplomovaná sestra</a:t>
            </a:r>
            <a:endParaRPr lang="cs-CZ" dirty="0"/>
          </a:p>
          <a:p>
            <a:r>
              <a:rPr lang="cs-CZ" dirty="0" smtClean="0"/>
              <a:t>Praktická sestra</a:t>
            </a:r>
          </a:p>
          <a:p>
            <a:pPr marL="0" indent="0">
              <a:buNone/>
            </a:pPr>
            <a:r>
              <a:rPr lang="cs-CZ" dirty="0" smtClean="0"/>
              <a:t>Vrchní </a:t>
            </a:r>
            <a:r>
              <a:rPr lang="cs-CZ" dirty="0"/>
              <a:t>sestra sestavuje ošetřovatelské týmy a přiděluje jim skupiny pacientů.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006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err="1"/>
              <a:t>Zodpovědnost</a:t>
            </a:r>
            <a:r>
              <a:rPr lang="sk-SK" b="1" dirty="0"/>
              <a:t> </a:t>
            </a:r>
            <a:r>
              <a:rPr lang="sk-SK" b="1" dirty="0" err="1"/>
              <a:t>vedoucího</a:t>
            </a:r>
            <a:r>
              <a:rPr lang="sk-SK" b="1" dirty="0"/>
              <a:t> týmu: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cs-CZ" dirty="0"/>
              <a:t>posuzování každého pacienta a stanovení vhodných ošetřovatelských výkonů</a:t>
            </a:r>
          </a:p>
          <a:p>
            <a:pPr lvl="0"/>
            <a:r>
              <a:rPr lang="cs-CZ" dirty="0"/>
              <a:t>koordinace lékařských plánů s plánem ošetřovatelské péče</a:t>
            </a:r>
          </a:p>
          <a:p>
            <a:pPr lvl="0"/>
            <a:r>
              <a:rPr lang="cs-CZ" dirty="0"/>
              <a:t>aktualizace plánů ošetřovatelské péče</a:t>
            </a:r>
          </a:p>
          <a:p>
            <a:pPr lvl="0"/>
            <a:r>
              <a:rPr lang="cs-CZ" dirty="0"/>
              <a:t>zaznamenávání plánu ošetřovatelské péče a jejich výsledků u každého pacienta.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Povinnosti členů týmu: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dodržovat jednotlivé postupy ošetřovatelského plánu péče</a:t>
            </a:r>
          </a:p>
          <a:p>
            <a:pPr lvl="0"/>
            <a:r>
              <a:rPr lang="cs-CZ" dirty="0"/>
              <a:t>podávat okamžitě a přesně zprávy o péči, kterou poskytují, jako i o pacientových reakcích na péči</a:t>
            </a:r>
          </a:p>
          <a:p>
            <a:pPr lvl="0"/>
            <a:r>
              <a:rPr lang="cs-CZ" dirty="0"/>
              <a:t>přijímat pomoc od vedoucího týmu a akceptovat jeho dohled</a:t>
            </a:r>
          </a:p>
          <a:p>
            <a:pPr lvl="0"/>
            <a:r>
              <a:rPr lang="cs-CZ" dirty="0"/>
              <a:t>uvědomit si, že mohou být požádáni převzít určitou zodpovědnost za každého pacienta na jednotce.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6879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Povinnosti vrchní sestry</a:t>
            </a:r>
            <a:r>
              <a:rPr lang="sk-SK" dirty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dirty="0"/>
              <a:t>stanovení standardů výkonu práce ošetřovatelského personálu</a:t>
            </a:r>
          </a:p>
          <a:p>
            <a:pPr lvl="0"/>
            <a:r>
              <a:rPr lang="cs-CZ" dirty="0"/>
              <a:t>spolu s personálem stanovení cílů ošetřovací jednotky</a:t>
            </a:r>
          </a:p>
          <a:p>
            <a:pPr lvl="0"/>
            <a:r>
              <a:rPr lang="cs-CZ" dirty="0"/>
              <a:t>usměrňování vedoucích týmů a poskytnutí pomoci při rozvoji jejich řídících schopností</a:t>
            </a:r>
          </a:p>
          <a:p>
            <a:pPr lvl="0"/>
            <a:r>
              <a:rPr lang="cs-CZ" dirty="0"/>
              <a:t>pomoc novým pracovníkům při začleňování do týmového ošetřování</a:t>
            </a:r>
          </a:p>
          <a:p>
            <a:pPr lvl="0"/>
            <a:r>
              <a:rPr lang="cs-CZ" dirty="0"/>
              <a:t>podněcování týmů k vyšší kvalitě práce na základě výzkumu v oblasti ošetřovatelské péče.</a:t>
            </a:r>
          </a:p>
          <a:p>
            <a:pPr lvl="0"/>
            <a:r>
              <a:rPr lang="cs-CZ" dirty="0"/>
              <a:t>udržování otevřené komunikace s personálem.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5157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Hodnocení týmového ošetřování: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jeho výsledky závisí od toho, do jaké míry si členové týmu dokáží osvojit a realizovat koncepci týmového ošetřování, jako i od řídících schopností vedoucího týmu.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713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PRIMÁRNÍ OŠETŘOVATELSTVÍ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Primární ošetřovatelství jako systém péče zajistilo kvalitní komplexní péči o pacienty a prostředí pro rozvoj profesionální praxe ošetřovatelského personálu.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kontextu historického vývoje bylo primární ošetřovatelství logicky dalším krokem.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Jedná </a:t>
            </a:r>
            <a:r>
              <a:rPr lang="cs-CZ" dirty="0"/>
              <a:t>se o filozofii a strukturu, která zodpovědnost za plánování, poskytování, sdělování a hodnocení péče o skupinu pacientů svěřuje do rukou primární sestry.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Záměrem </a:t>
            </a:r>
            <a:r>
              <a:rPr lang="cs-CZ" dirty="0"/>
              <a:t>primárního ošetřovatelství bylo vrátit sestru k lůžku nemocného, a tak zlepšit kvalitu péče a zvýšit spokojenost ošetřovatelského personálu.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5215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Definice </a:t>
            </a:r>
            <a:r>
              <a:rPr lang="cs-CZ" sz="3200" dirty="0"/>
              <a:t>spojené s primárním ošetřovatelstvím.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i="1" dirty="0"/>
              <a:t>Primární ošetřovatelství'— </a:t>
            </a:r>
            <a:r>
              <a:rPr lang="cs-CZ" dirty="0"/>
              <a:t>organizace nemocniční jednotky a filozofie, která zod­povědnost za plánování, poskytování, sdělování a hodnocení péče o celkový počet pacientů klade na registrovanou sestru.</a:t>
            </a:r>
          </a:p>
          <a:p>
            <a:pPr lvl="0"/>
            <a:r>
              <a:rPr lang="cs-CZ" i="1" dirty="0"/>
              <a:t>Primární péče </a:t>
            </a:r>
            <a:r>
              <a:rPr lang="cs-CZ" dirty="0"/>
              <a:t>- místo kontaktu pacienta, který chce vstoupit do zdravotnického systému. Může navštívit lékaře, sestru s rozšířenými klinickými pravomocemi, zubního lékaře atd. a nechat si poskytnout péči v soukromé ordinaci, na klinice nebo může být poslán do nemocnice.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0068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cs-CZ" i="1" dirty="0" smtClean="0"/>
              <a:t>Primární sestra - </a:t>
            </a:r>
            <a:r>
              <a:rPr lang="cs-CZ" dirty="0" smtClean="0"/>
              <a:t>registrovaná sestra, obvykle zaměstnaná na plný úvazek, které jsou přidělováni konkrétní pacienti, jimž během jejich pobytu na jednotce bude poskytovat primární ošetřovatelskou péči.</a:t>
            </a:r>
          </a:p>
          <a:p>
            <a:pPr lvl="0"/>
            <a:r>
              <a:rPr lang="cs-CZ" i="1" dirty="0" smtClean="0"/>
              <a:t>Sekundární sestra </a:t>
            </a:r>
            <a:r>
              <a:rPr lang="cs-CZ" dirty="0" smtClean="0"/>
              <a:t>- každá sestra starající se o pacienty, jejichž primární sestra není ve službě; poskytuje celkovou péči, po celou dobu služby.</a:t>
            </a:r>
          </a:p>
          <a:p>
            <a:pPr lvl="0"/>
            <a:r>
              <a:rPr lang="cs-CZ" i="1" dirty="0" smtClean="0"/>
              <a:t>Celková (komplexní) péče </a:t>
            </a:r>
            <a:r>
              <a:rPr lang="cs-CZ" dirty="0" smtClean="0"/>
              <a:t>- poskytování veškeré odborné ošetřovatelské péče, kterou pacient potřebuje v průběhu služby. Patří sem léky, léčebné výkony, zajiš­tění hygieny a pohodlí, edukace, podpora, provádění dokumentace, hlášení zdra­votního stavu a v případě potřeby změna plánu péče.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582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480720"/>
          </a:xfrm>
        </p:spPr>
        <p:txBody>
          <a:bodyPr>
            <a:normAutofit/>
          </a:bodyPr>
          <a:lstStyle/>
          <a:p>
            <a:r>
              <a:rPr lang="cs-CZ" dirty="0"/>
              <a:t>K základním koncepcím primárního ošetřovatelství patří pevně stanovená, vidi­telná zodpovědnost sestry za péči o případy, které jí byly přiděleny, a zapojení pacienta do péče. </a:t>
            </a:r>
            <a:endParaRPr lang="cs-CZ" dirty="0" smtClean="0"/>
          </a:p>
          <a:p>
            <a:r>
              <a:rPr lang="cs-CZ" dirty="0" smtClean="0"/>
              <a:t>Od </a:t>
            </a:r>
            <a:r>
              <a:rPr lang="cs-CZ" dirty="0"/>
              <a:t>primární sestry se očekává poskytování celkové péče, navazování terapeutických vztahů, plánování 24hodinové kontinuity ošetřovatelské péče formou písemného plánu ošetřovatelské péče, přímá komunikace s ostatními členy zdravot­nického týmu a plánování propuštění pacienta z nemocnice.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7266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664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smtClean="0"/>
              <a:t>Účast pacienta </a:t>
            </a:r>
            <a:r>
              <a:rPr lang="cs-CZ" dirty="0" smtClean="0"/>
              <a:t>se očekává při plánování, realizaci a hodnocení jeho péče. Asi nejlepším aspektem primárního ošetřovatelství je zlepšení komunikace v důsledku individuálního vztahu mezi sestrou a pacientem. </a:t>
            </a:r>
          </a:p>
          <a:p>
            <a:r>
              <a:rPr lang="cs-CZ" b="1" dirty="0" smtClean="0"/>
              <a:t>Sekundární sestry </a:t>
            </a:r>
            <a:r>
              <a:rPr lang="cs-CZ" dirty="0" smtClean="0"/>
              <a:t>se o pacienty starají v nepřítomnosti primární sestry. K jejich povinnostem patří pokračovat v péči započaté primární sestrou a dělat nutné úpravy. Je možné, že primární sestra jedné skupiny pacientů může být sekundární sestrou pacientů jiných. </a:t>
            </a:r>
          </a:p>
          <a:p>
            <a:r>
              <a:rPr lang="cs-CZ" b="1" dirty="0" smtClean="0"/>
              <a:t>Role profesionální sestry </a:t>
            </a:r>
            <a:r>
              <a:rPr lang="cs-CZ" dirty="0" smtClean="0"/>
              <a:t>je ovlivněna přidělením pacientů, což provádí staniční nebo vrchní sestra.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938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 err="1" smtClean="0"/>
              <a:t>Mezi</a:t>
            </a:r>
            <a:r>
              <a:rPr lang="sk-SK" sz="2800" b="1" dirty="0" smtClean="0"/>
              <a:t> kritéria </a:t>
            </a:r>
            <a:r>
              <a:rPr lang="sk-SK" sz="2800" b="1" dirty="0" err="1" smtClean="0"/>
              <a:t>výběru</a:t>
            </a:r>
            <a:r>
              <a:rPr lang="sk-SK" sz="2800" b="1" dirty="0" smtClean="0"/>
              <a:t> </a:t>
            </a:r>
            <a:r>
              <a:rPr lang="sk-SK" sz="2800" b="1" dirty="0" err="1" smtClean="0"/>
              <a:t>těchto</a:t>
            </a:r>
            <a:r>
              <a:rPr lang="sk-SK" sz="2800" b="1" dirty="0" smtClean="0"/>
              <a:t> </a:t>
            </a:r>
            <a:r>
              <a:rPr lang="sk-SK" sz="2800" b="1" dirty="0" err="1" smtClean="0"/>
              <a:t>metod</a:t>
            </a:r>
            <a:r>
              <a:rPr lang="sk-SK" sz="2800" b="1" dirty="0" smtClean="0"/>
              <a:t> </a:t>
            </a:r>
            <a:r>
              <a:rPr lang="sk-SK" sz="2800" b="1" dirty="0" err="1" smtClean="0"/>
              <a:t>patří</a:t>
            </a:r>
            <a:r>
              <a:rPr lang="sk-SK" sz="2800" b="1" dirty="0" smtClean="0"/>
              <a:t>: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sk-SK" dirty="0" smtClean="0"/>
              <a:t>charakter </a:t>
            </a:r>
            <a:r>
              <a:rPr lang="sk-SK" dirty="0"/>
              <a:t>a rozsah  požadované </a:t>
            </a:r>
            <a:r>
              <a:rPr lang="sk-SK" dirty="0" err="1"/>
              <a:t>péče</a:t>
            </a:r>
            <a:r>
              <a:rPr lang="sk-SK" dirty="0"/>
              <a:t>, </a:t>
            </a:r>
            <a:r>
              <a:rPr lang="sk-SK" dirty="0" err="1"/>
              <a:t>minimální</a:t>
            </a:r>
            <a:r>
              <a:rPr lang="sk-SK" dirty="0"/>
              <a:t>, </a:t>
            </a:r>
            <a:r>
              <a:rPr lang="sk-SK" dirty="0" err="1"/>
              <a:t>částečná</a:t>
            </a:r>
            <a:r>
              <a:rPr lang="sk-SK" dirty="0"/>
              <a:t>, či úplná </a:t>
            </a:r>
            <a:r>
              <a:rPr lang="sk-SK" dirty="0" err="1"/>
              <a:t>sebeobsluha</a:t>
            </a:r>
            <a:r>
              <a:rPr lang="sk-SK" dirty="0"/>
              <a:t> </a:t>
            </a:r>
            <a:r>
              <a:rPr lang="sk-SK" dirty="0" err="1"/>
              <a:t>anebo</a:t>
            </a:r>
            <a:r>
              <a:rPr lang="sk-SK" dirty="0"/>
              <a:t> </a:t>
            </a:r>
            <a:r>
              <a:rPr lang="sk-SK" dirty="0" err="1" smtClean="0"/>
              <a:t>intenzivní</a:t>
            </a:r>
            <a:r>
              <a:rPr lang="sk-SK" dirty="0" smtClean="0"/>
              <a:t> </a:t>
            </a:r>
            <a:r>
              <a:rPr lang="sk-SK" dirty="0" err="1"/>
              <a:t>péče</a:t>
            </a:r>
            <a:r>
              <a:rPr lang="sk-SK" dirty="0"/>
              <a:t>  </a:t>
            </a:r>
            <a:endParaRPr lang="cs-CZ" dirty="0"/>
          </a:p>
          <a:p>
            <a:pPr lvl="0"/>
            <a:r>
              <a:rPr lang="sk-SK" dirty="0" err="1"/>
              <a:t>složení</a:t>
            </a:r>
            <a:r>
              <a:rPr lang="sk-SK" dirty="0"/>
              <a:t> </a:t>
            </a:r>
            <a:r>
              <a:rPr lang="sk-SK" dirty="0" err="1"/>
              <a:t>ošetřovatelského</a:t>
            </a:r>
            <a:r>
              <a:rPr lang="sk-SK" dirty="0"/>
              <a:t> týmu a </a:t>
            </a:r>
            <a:r>
              <a:rPr lang="sk-SK" dirty="0" err="1"/>
              <a:t>organizace</a:t>
            </a:r>
            <a:r>
              <a:rPr lang="sk-SK" dirty="0"/>
              <a:t> práce.</a:t>
            </a:r>
            <a:endParaRPr lang="cs-CZ" dirty="0"/>
          </a:p>
          <a:p>
            <a:r>
              <a:rPr lang="sk-SK" dirty="0"/>
              <a:t> </a:t>
            </a:r>
            <a:endParaRPr lang="cs-CZ" dirty="0"/>
          </a:p>
          <a:p>
            <a:pPr marL="0" indent="0">
              <a:buNone/>
            </a:pPr>
            <a:r>
              <a:rPr lang="sk-SK" b="1" dirty="0" smtClean="0"/>
              <a:t>V</a:t>
            </a:r>
            <a:r>
              <a:rPr lang="sk-SK" b="1" dirty="0"/>
              <a:t> </a:t>
            </a:r>
            <a:r>
              <a:rPr lang="sk-SK" b="1" dirty="0" err="1"/>
              <a:t>současnosti</a:t>
            </a:r>
            <a:r>
              <a:rPr lang="sk-SK" b="1" dirty="0"/>
              <a:t> </a:t>
            </a:r>
            <a:r>
              <a:rPr lang="sk-SK" b="1" dirty="0" err="1"/>
              <a:t>se</a:t>
            </a:r>
            <a:r>
              <a:rPr lang="sk-SK" b="1" dirty="0"/>
              <a:t> </a:t>
            </a:r>
            <a:r>
              <a:rPr lang="sk-SK" b="1" dirty="0" err="1" smtClean="0"/>
              <a:t>používají</a:t>
            </a:r>
            <a:r>
              <a:rPr lang="sk-SK" b="1" dirty="0" smtClean="0"/>
              <a:t> </a:t>
            </a:r>
            <a:r>
              <a:rPr lang="sk-SK" b="1" dirty="0" err="1" smtClean="0"/>
              <a:t>hlavně</a:t>
            </a:r>
            <a:r>
              <a:rPr lang="sk-SK" b="1" dirty="0" smtClean="0"/>
              <a:t> </a:t>
            </a:r>
            <a:r>
              <a:rPr lang="sk-SK" b="1" dirty="0" err="1"/>
              <a:t>následující</a:t>
            </a:r>
            <a:r>
              <a:rPr lang="sk-SK" b="1" dirty="0"/>
              <a:t> </a:t>
            </a:r>
            <a:r>
              <a:rPr lang="sk-SK" b="1" dirty="0" err="1"/>
              <a:t>metody</a:t>
            </a:r>
            <a:r>
              <a:rPr lang="sk-SK" b="1" dirty="0"/>
              <a:t> </a:t>
            </a:r>
            <a:r>
              <a:rPr lang="sk-SK" b="1" dirty="0" err="1"/>
              <a:t>ošetřovatelské</a:t>
            </a:r>
            <a:r>
              <a:rPr lang="sk-SK" b="1" dirty="0"/>
              <a:t> </a:t>
            </a:r>
            <a:r>
              <a:rPr lang="sk-SK" b="1" dirty="0" err="1"/>
              <a:t>péče</a:t>
            </a:r>
            <a:r>
              <a:rPr lang="sk-SK" b="1" dirty="0"/>
              <a:t>:</a:t>
            </a:r>
            <a:endParaRPr lang="cs-CZ" dirty="0"/>
          </a:p>
          <a:p>
            <a:r>
              <a:rPr lang="sk-SK" b="1" dirty="0"/>
              <a:t> </a:t>
            </a:r>
            <a:endParaRPr lang="cs-CZ" dirty="0"/>
          </a:p>
          <a:p>
            <a:pPr lvl="0"/>
            <a:r>
              <a:rPr lang="sk-SK" dirty="0"/>
              <a:t>funkční </a:t>
            </a:r>
            <a:r>
              <a:rPr lang="sk-SK" dirty="0" err="1"/>
              <a:t>ošetřování</a:t>
            </a:r>
            <a:endParaRPr lang="cs-CZ" dirty="0"/>
          </a:p>
          <a:p>
            <a:pPr lvl="0"/>
            <a:r>
              <a:rPr lang="sk-SK" dirty="0" err="1"/>
              <a:t>týmové</a:t>
            </a:r>
            <a:r>
              <a:rPr lang="sk-SK" dirty="0"/>
              <a:t> </a:t>
            </a:r>
            <a:r>
              <a:rPr lang="sk-SK" dirty="0" err="1"/>
              <a:t>ošetřování</a:t>
            </a:r>
            <a:endParaRPr lang="cs-CZ" dirty="0"/>
          </a:p>
          <a:p>
            <a:pPr lvl="0"/>
            <a:r>
              <a:rPr lang="sk-SK" dirty="0" err="1"/>
              <a:t>primární</a:t>
            </a:r>
            <a:r>
              <a:rPr lang="sk-SK" dirty="0"/>
              <a:t> </a:t>
            </a:r>
            <a:r>
              <a:rPr lang="sk-SK" dirty="0" err="1"/>
              <a:t>ošetřování</a:t>
            </a:r>
            <a:endParaRPr lang="cs-CZ" dirty="0"/>
          </a:p>
          <a:p>
            <a:pPr lvl="0"/>
            <a:r>
              <a:rPr lang="sk-SK" dirty="0" err="1"/>
              <a:t>modulární</a:t>
            </a:r>
            <a:r>
              <a:rPr lang="sk-SK" dirty="0"/>
              <a:t> </a:t>
            </a:r>
            <a:r>
              <a:rPr lang="sk-SK" dirty="0" err="1"/>
              <a:t>ošetřování</a:t>
            </a:r>
            <a:endParaRPr lang="cs-CZ" dirty="0"/>
          </a:p>
          <a:p>
            <a:pPr lvl="0"/>
            <a:r>
              <a:rPr lang="sk-SK" dirty="0" err="1"/>
              <a:t>případové</a:t>
            </a:r>
            <a:r>
              <a:rPr lang="sk-SK" dirty="0"/>
              <a:t> </a:t>
            </a:r>
            <a:r>
              <a:rPr lang="sk-SK" dirty="0" err="1"/>
              <a:t>ošetřování</a:t>
            </a:r>
            <a:r>
              <a:rPr lang="sk-SK" dirty="0"/>
              <a:t> – celková </a:t>
            </a:r>
            <a:r>
              <a:rPr lang="sk-SK" dirty="0" err="1"/>
              <a:t>péče</a:t>
            </a:r>
            <a:r>
              <a:rPr lang="sk-SK" dirty="0"/>
              <a:t> </a:t>
            </a:r>
            <a:endParaRPr lang="cs-CZ" dirty="0"/>
          </a:p>
          <a:p>
            <a:pPr lvl="0"/>
            <a:r>
              <a:rPr lang="sk-SK" dirty="0" err="1"/>
              <a:t>ošetřování</a:t>
            </a:r>
            <a:r>
              <a:rPr lang="sk-SK" dirty="0"/>
              <a:t> </a:t>
            </a:r>
            <a:r>
              <a:rPr lang="sk-SK" dirty="0" err="1"/>
              <a:t>zaměřené</a:t>
            </a:r>
            <a:r>
              <a:rPr lang="sk-SK" dirty="0"/>
              <a:t> na </a:t>
            </a:r>
            <a:r>
              <a:rPr lang="sk-SK" dirty="0" err="1"/>
              <a:t>případ</a:t>
            </a:r>
            <a:r>
              <a:rPr lang="sk-SK" dirty="0"/>
              <a:t> (</a:t>
            </a:r>
            <a:r>
              <a:rPr lang="sk-SK" dirty="0" err="1"/>
              <a:t>case</a:t>
            </a:r>
            <a:r>
              <a:rPr lang="sk-SK" dirty="0"/>
              <a:t> </a:t>
            </a:r>
            <a:r>
              <a:rPr lang="sk-SK" dirty="0" err="1"/>
              <a:t>management</a:t>
            </a:r>
            <a:r>
              <a:rPr lang="sk-SK" dirty="0"/>
              <a:t>).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9724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Jednotlivé metody se liší: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 smtClean="0"/>
              <a:t>složením </a:t>
            </a:r>
            <a:r>
              <a:rPr lang="cs-CZ" dirty="0"/>
              <a:t>personálu, který se podílí na ošetřovatelské péči</a:t>
            </a:r>
          </a:p>
          <a:p>
            <a:pPr lvl="0"/>
            <a:r>
              <a:rPr lang="cs-CZ" dirty="0"/>
              <a:t>organizací práce – přidělováním úloh pro jednotlivé členy personálu a zodpovědností  za jejich plnění, plánováním a hodnocením ošetřovatelského  procesu</a:t>
            </a:r>
          </a:p>
          <a:p>
            <a:pPr lvl="0"/>
            <a:r>
              <a:rPr lang="cs-CZ" dirty="0"/>
              <a:t>celkovou filozofií a zaměřením ošetřovatelského procesu</a:t>
            </a:r>
          </a:p>
          <a:p>
            <a:pPr lvl="0"/>
            <a:r>
              <a:rPr lang="cs-CZ" dirty="0"/>
              <a:t>výsledkem – stupněm kvality poskytované ošetřovatelské péče a mírou spokojenosti pacienta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0018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FUNKČNÍ OŠETŘOVATELSTVÍ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Charakteristika funkčního ošetřování</a:t>
            </a:r>
            <a:r>
              <a:rPr lang="cs-CZ" dirty="0"/>
              <a:t>: </a:t>
            </a:r>
          </a:p>
          <a:p>
            <a:pPr lvl="0"/>
            <a:r>
              <a:rPr lang="cs-CZ" dirty="0"/>
              <a:t>je zaměřeno prioritní úlohy a ne na pacienta</a:t>
            </a:r>
          </a:p>
          <a:p>
            <a:pPr lvl="0"/>
            <a:r>
              <a:rPr lang="cs-CZ" dirty="0"/>
              <a:t>různí členové ošetřovatelského personálu vykonávají přidělené úlohy  u daného pacienta bez toho, aby věděli, co pro něho vykonávají druzí, tj. ošetřovatelská péče je rozdrobena a důraz se klade na bezchybné výkony a čas, není to zaměřené na potřeby a reakce nemocného</a:t>
            </a:r>
          </a:p>
          <a:p>
            <a:pPr lvl="0"/>
            <a:r>
              <a:rPr lang="cs-CZ" dirty="0"/>
              <a:t>ztrácí se individualita nemocného – pacienti mají pocit, že o nich nikdo nic neví, </a:t>
            </a:r>
            <a:r>
              <a:rPr lang="cs-CZ" dirty="0" smtClean="0"/>
              <a:t>nevědí která </a:t>
            </a:r>
            <a:r>
              <a:rPr lang="cs-CZ" dirty="0"/>
              <a:t>je „jejich“ sestra, každému musí opakovat to stejné.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5591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260648"/>
            <a:ext cx="8229600" cy="6336704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sk-SK" dirty="0"/>
              <a:t>vrchní sestra </a:t>
            </a:r>
            <a:r>
              <a:rPr lang="sk-SK" dirty="0" err="1"/>
              <a:t>přiděluje</a:t>
            </a:r>
            <a:r>
              <a:rPr lang="sk-SK" dirty="0"/>
              <a:t> úlohy jednotlivým </a:t>
            </a:r>
            <a:r>
              <a:rPr lang="sk-SK" dirty="0" err="1"/>
              <a:t>členům</a:t>
            </a:r>
            <a:r>
              <a:rPr lang="sk-SK" dirty="0"/>
              <a:t>  </a:t>
            </a:r>
            <a:r>
              <a:rPr lang="sk-SK" dirty="0" err="1"/>
              <a:t>podle</a:t>
            </a:r>
            <a:r>
              <a:rPr lang="sk-SK" dirty="0"/>
              <a:t> </a:t>
            </a:r>
            <a:r>
              <a:rPr lang="sk-SK" dirty="0" err="1"/>
              <a:t>jejich</a:t>
            </a:r>
            <a:r>
              <a:rPr lang="sk-SK" dirty="0"/>
              <a:t> pracovní </a:t>
            </a:r>
            <a:r>
              <a:rPr lang="sk-SK" dirty="0" err="1" smtClean="0"/>
              <a:t>náplně</a:t>
            </a:r>
            <a:r>
              <a:rPr lang="sk-SK" dirty="0" smtClean="0"/>
              <a:t>   (na </a:t>
            </a:r>
            <a:r>
              <a:rPr lang="sk-SK" dirty="0" err="1"/>
              <a:t>základě</a:t>
            </a:r>
            <a:r>
              <a:rPr lang="sk-SK" dirty="0"/>
              <a:t> </a:t>
            </a:r>
            <a:r>
              <a:rPr lang="sk-SK" dirty="0" err="1" smtClean="0"/>
              <a:t>vzdělání</a:t>
            </a:r>
            <a:r>
              <a:rPr lang="sk-SK" dirty="0" smtClean="0"/>
              <a:t> </a:t>
            </a:r>
            <a:r>
              <a:rPr lang="sk-SK" dirty="0"/>
              <a:t>a praxe), každý je </a:t>
            </a:r>
            <a:r>
              <a:rPr lang="sk-SK" dirty="0" err="1"/>
              <a:t>zodpovědný</a:t>
            </a:r>
            <a:r>
              <a:rPr lang="sk-SK" dirty="0"/>
              <a:t> za výkony, </a:t>
            </a:r>
            <a:r>
              <a:rPr lang="sk-SK" dirty="0" err="1"/>
              <a:t>které</a:t>
            </a:r>
            <a:r>
              <a:rPr lang="sk-SK" dirty="0"/>
              <a:t> sám vykonal</a:t>
            </a:r>
            <a:endParaRPr lang="cs-CZ" dirty="0"/>
          </a:p>
          <a:p>
            <a:pPr marL="0" indent="0">
              <a:buNone/>
            </a:pPr>
            <a:r>
              <a:rPr lang="sk-SK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sk-SK" b="1" dirty="0" err="1"/>
              <a:t>Dokumentace</a:t>
            </a:r>
            <a:r>
              <a:rPr lang="sk-SK" dirty="0"/>
              <a:t> </a:t>
            </a:r>
            <a:r>
              <a:rPr lang="sk-SK" dirty="0" err="1"/>
              <a:t>se</a:t>
            </a:r>
            <a:r>
              <a:rPr lang="sk-SK" dirty="0"/>
              <a:t> </a:t>
            </a:r>
            <a:r>
              <a:rPr lang="sk-SK" dirty="0" err="1"/>
              <a:t>může</a:t>
            </a:r>
            <a:r>
              <a:rPr lang="sk-SK" dirty="0"/>
              <a:t> </a:t>
            </a:r>
            <a:r>
              <a:rPr lang="sk-SK" dirty="0" err="1"/>
              <a:t>realizovat</a:t>
            </a:r>
            <a:r>
              <a:rPr lang="sk-SK" dirty="0"/>
              <a:t> 2 </a:t>
            </a:r>
            <a:r>
              <a:rPr lang="sk-SK" dirty="0" err="1"/>
              <a:t>způsoby</a:t>
            </a:r>
            <a:r>
              <a:rPr lang="sk-SK" dirty="0"/>
              <a:t>: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sk-SK" dirty="0"/>
              <a:t>každý člen personálu </a:t>
            </a:r>
            <a:r>
              <a:rPr lang="sk-SK" dirty="0" err="1"/>
              <a:t>zaznamenává</a:t>
            </a:r>
            <a:r>
              <a:rPr lang="sk-SK" dirty="0"/>
              <a:t> </a:t>
            </a:r>
            <a:r>
              <a:rPr lang="sk-SK" dirty="0" err="1"/>
              <a:t>taková</a:t>
            </a:r>
            <a:r>
              <a:rPr lang="sk-SK" dirty="0"/>
              <a:t>  </a:t>
            </a:r>
            <a:r>
              <a:rPr lang="sk-SK" dirty="0" err="1"/>
              <a:t>pozorování</a:t>
            </a:r>
            <a:r>
              <a:rPr lang="sk-SK" dirty="0"/>
              <a:t> a výkony, </a:t>
            </a:r>
            <a:r>
              <a:rPr lang="sk-SK" dirty="0" err="1"/>
              <a:t>které</a:t>
            </a:r>
            <a:r>
              <a:rPr lang="sk-SK" dirty="0"/>
              <a:t> sám vykonal</a:t>
            </a:r>
            <a:endParaRPr lang="cs-CZ" dirty="0"/>
          </a:p>
          <a:p>
            <a:pPr lvl="0"/>
            <a:r>
              <a:rPr lang="sk-SK" dirty="0" err="1"/>
              <a:t>poveřený</a:t>
            </a:r>
            <a:r>
              <a:rPr lang="sk-SK" dirty="0"/>
              <a:t> člen </a:t>
            </a:r>
            <a:r>
              <a:rPr lang="sk-SK" dirty="0" err="1"/>
              <a:t>zaznamenává</a:t>
            </a:r>
            <a:r>
              <a:rPr lang="sk-SK" dirty="0"/>
              <a:t> </a:t>
            </a:r>
            <a:r>
              <a:rPr lang="sk-SK" dirty="0" err="1"/>
              <a:t>všechny</a:t>
            </a:r>
            <a:r>
              <a:rPr lang="sk-SK" dirty="0"/>
              <a:t> výkony, </a:t>
            </a:r>
            <a:r>
              <a:rPr lang="sk-SK" dirty="0" err="1"/>
              <a:t>které</a:t>
            </a:r>
            <a:r>
              <a:rPr lang="sk-SK" dirty="0"/>
              <a:t> mu ostatní </a:t>
            </a:r>
            <a:r>
              <a:rPr lang="sk-SK" dirty="0" err="1"/>
              <a:t>hlásí</a:t>
            </a:r>
            <a:r>
              <a:rPr lang="sk-SK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sk-SK" b="1" dirty="0" err="1" smtClean="0"/>
              <a:t>Plánování</a:t>
            </a:r>
            <a:r>
              <a:rPr lang="sk-SK" b="1" dirty="0" smtClean="0"/>
              <a:t> </a:t>
            </a:r>
            <a:r>
              <a:rPr lang="sk-SK" dirty="0" smtClean="0"/>
              <a:t> </a:t>
            </a:r>
            <a:r>
              <a:rPr lang="sk-SK" dirty="0" err="1"/>
              <a:t>ošetřovatelské</a:t>
            </a:r>
            <a:r>
              <a:rPr lang="sk-SK" dirty="0"/>
              <a:t> </a:t>
            </a:r>
            <a:r>
              <a:rPr lang="sk-SK" dirty="0" err="1"/>
              <a:t>péče</a:t>
            </a:r>
            <a:r>
              <a:rPr lang="sk-SK" dirty="0"/>
              <a:t> </a:t>
            </a:r>
            <a:r>
              <a:rPr lang="sk-SK" dirty="0" err="1"/>
              <a:t>vykonává</a:t>
            </a:r>
            <a:r>
              <a:rPr lang="sk-SK" dirty="0"/>
              <a:t> vrchní sestra.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sk-SK" b="1" dirty="0" err="1"/>
              <a:t>Hodnocení</a:t>
            </a:r>
            <a:r>
              <a:rPr lang="sk-SK" b="1" dirty="0"/>
              <a:t> </a:t>
            </a:r>
            <a:r>
              <a:rPr lang="sk-SK" b="1" dirty="0" err="1"/>
              <a:t>funkčního</a:t>
            </a:r>
            <a:r>
              <a:rPr lang="sk-SK" b="1" dirty="0"/>
              <a:t> </a:t>
            </a:r>
            <a:r>
              <a:rPr lang="sk-SK" b="1" dirty="0" err="1"/>
              <a:t>ošetřování</a:t>
            </a:r>
            <a:r>
              <a:rPr lang="sk-SK" b="1" dirty="0"/>
              <a:t>:</a:t>
            </a:r>
            <a:endParaRPr lang="cs-CZ" dirty="0"/>
          </a:p>
          <a:p>
            <a:pPr lvl="0"/>
            <a:r>
              <a:rPr lang="sk-SK" dirty="0" err="1"/>
              <a:t>ošetřovatelská</a:t>
            </a:r>
            <a:r>
              <a:rPr lang="sk-SK" dirty="0"/>
              <a:t> </a:t>
            </a:r>
            <a:r>
              <a:rPr lang="sk-SK" dirty="0" err="1"/>
              <a:t>péče</a:t>
            </a:r>
            <a:r>
              <a:rPr lang="sk-SK" dirty="0"/>
              <a:t> je </a:t>
            </a:r>
            <a:r>
              <a:rPr lang="sk-SK" dirty="0" err="1"/>
              <a:t>nízké</a:t>
            </a:r>
            <a:r>
              <a:rPr lang="sk-SK" dirty="0"/>
              <a:t> kvality </a:t>
            </a:r>
            <a:r>
              <a:rPr lang="sk-SK" dirty="0" err="1"/>
              <a:t>pro</a:t>
            </a:r>
            <a:r>
              <a:rPr lang="sk-SK" dirty="0"/>
              <a:t> </a:t>
            </a:r>
            <a:r>
              <a:rPr lang="sk-SK" dirty="0" err="1"/>
              <a:t>přílišnou</a:t>
            </a:r>
            <a:r>
              <a:rPr lang="sk-SK" dirty="0"/>
              <a:t> </a:t>
            </a:r>
            <a:r>
              <a:rPr lang="sk-SK" dirty="0" err="1"/>
              <a:t>fragmentaci</a:t>
            </a:r>
            <a:r>
              <a:rPr lang="sk-SK" dirty="0"/>
              <a:t>, </a:t>
            </a:r>
            <a:r>
              <a:rPr lang="sk-SK" dirty="0" err="1"/>
              <a:t>co</a:t>
            </a:r>
            <a:r>
              <a:rPr lang="sk-SK" dirty="0"/>
              <a:t> </a:t>
            </a:r>
            <a:r>
              <a:rPr lang="sk-SK" dirty="0" err="1"/>
              <a:t>zapříčiňuje</a:t>
            </a:r>
            <a:r>
              <a:rPr lang="sk-SK" dirty="0"/>
              <a:t> </a:t>
            </a:r>
            <a:r>
              <a:rPr lang="sk-SK" dirty="0" err="1" smtClean="0"/>
              <a:t>nedostatečnou</a:t>
            </a:r>
            <a:r>
              <a:rPr lang="sk-SK" dirty="0" smtClean="0"/>
              <a:t> </a:t>
            </a:r>
            <a:r>
              <a:rPr lang="sk-SK" dirty="0"/>
              <a:t>komplexní </a:t>
            </a:r>
            <a:r>
              <a:rPr lang="sk-SK" dirty="0" err="1"/>
              <a:t>péči</a:t>
            </a:r>
            <a:r>
              <a:rPr lang="sk-SK" dirty="0"/>
              <a:t> o pacienta</a:t>
            </a:r>
            <a:endParaRPr lang="cs-CZ" dirty="0"/>
          </a:p>
          <a:p>
            <a:pPr lvl="0"/>
            <a:r>
              <a:rPr lang="sk-SK" dirty="0"/>
              <a:t>RS </a:t>
            </a:r>
            <a:r>
              <a:rPr lang="sk-SK" dirty="0" err="1"/>
              <a:t>nemohou</a:t>
            </a:r>
            <a:r>
              <a:rPr lang="sk-SK" dirty="0"/>
              <a:t> </a:t>
            </a:r>
            <a:r>
              <a:rPr lang="sk-SK" dirty="0" err="1"/>
              <a:t>vykonávat</a:t>
            </a:r>
            <a:r>
              <a:rPr lang="sk-SK" dirty="0"/>
              <a:t> práci v </a:t>
            </a:r>
            <a:r>
              <a:rPr lang="sk-SK" dirty="0" err="1"/>
              <a:t>plném</a:t>
            </a:r>
            <a:r>
              <a:rPr lang="sk-SK" dirty="0"/>
              <a:t> rozsahu</a:t>
            </a:r>
            <a:endParaRPr lang="cs-CZ" dirty="0"/>
          </a:p>
          <a:p>
            <a:pPr lvl="0"/>
            <a:r>
              <a:rPr lang="sk-SK" dirty="0"/>
              <a:t>vzniká mnoho </a:t>
            </a:r>
            <a:r>
              <a:rPr lang="sk-SK" dirty="0" err="1"/>
              <a:t>neproduktivního</a:t>
            </a:r>
            <a:r>
              <a:rPr lang="sk-SK" dirty="0"/>
              <a:t> času </a:t>
            </a:r>
            <a:r>
              <a:rPr lang="sk-SK" dirty="0" err="1"/>
              <a:t>pro</a:t>
            </a:r>
            <a:r>
              <a:rPr lang="sk-SK" dirty="0"/>
              <a:t> ostatní členy.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3978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PŘÍPADOVÁ METODA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Případová metoda </a:t>
            </a:r>
            <a:r>
              <a:rPr lang="cs-CZ" dirty="0"/>
              <a:t>se používala již za časů Florence </a:t>
            </a:r>
            <a:r>
              <a:rPr lang="cs-CZ" dirty="0" err="1"/>
              <a:t>Nightingalové</a:t>
            </a:r>
            <a:r>
              <a:rPr lang="cs-CZ" dirty="0"/>
              <a:t>, začala v samém počátku ošetřovatelské profese a byla pohodlným a správným způsobem řízené péče. 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Celková </a:t>
            </a:r>
            <a:r>
              <a:rPr lang="cs-CZ" dirty="0"/>
              <a:t>péče o každého pacienta, včetně podávání nezbytných léků a výkonů, byla přidělována jednotlivcům. </a:t>
            </a:r>
          </a:p>
          <a:p>
            <a:pPr marL="0" lvl="0" indent="0">
              <a:buNone/>
            </a:pP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Sestry </a:t>
            </a:r>
            <a:r>
              <a:rPr lang="cs-CZ" dirty="0"/>
              <a:t>se zodpovídaly své přímé nadřízené, kterou byla vrchní sestra.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Nevýhodou </a:t>
            </a:r>
            <a:r>
              <a:rPr lang="cs-CZ" dirty="0"/>
              <a:t>tohoto systému bylo, že ne všechen personál měl potřebnou kvalifikaci k poskytování všech aspektů a vrchní sestře se zodpovídalo příliš mnoho pracovníků (nadměrný rozsah kontroly)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314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TÝMOVÉ OŠETŘOVATELSTVÍ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K dramatické změně došlo po druhé světové válce v letech 1943 až 1945. Úroveň a počet pomocného personálu se začal zvyšovat a profesionální sestry přebíraly stále více řídicích funkcí.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 </a:t>
            </a:r>
            <a:r>
              <a:rPr lang="cs-CZ" dirty="0"/>
              <a:t>důvodu měnícího se složení pracovních skupin a dramatického společenského převratu byla zadána studie, která měla nalézt lepší způsob poskyto­vání ošetřovatelské péče.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Autory </a:t>
            </a:r>
            <a:r>
              <a:rPr lang="cs-CZ" dirty="0"/>
              <a:t>systému známého jako týmové ošetřovatelství byli dr. </a:t>
            </a:r>
            <a:r>
              <a:rPr lang="cs-CZ" dirty="0" err="1"/>
              <a:t>Eleanor</a:t>
            </a:r>
            <a:r>
              <a:rPr lang="cs-CZ" dirty="0"/>
              <a:t> </a:t>
            </a:r>
            <a:r>
              <a:rPr lang="cs-CZ" dirty="0" err="1"/>
              <a:t>Lambertsonová</a:t>
            </a:r>
            <a:r>
              <a:rPr lang="cs-CZ" dirty="0"/>
              <a:t> z Kolumbijské univerzity v New Yorku a </a:t>
            </a:r>
            <a:r>
              <a:rPr lang="cs-CZ" dirty="0" err="1"/>
              <a:t>Francies</a:t>
            </a:r>
            <a:r>
              <a:rPr lang="cs-CZ" dirty="0"/>
              <a:t> Per-</a:t>
            </a:r>
            <a:r>
              <a:rPr lang="cs-CZ" dirty="0" err="1"/>
              <a:t>kins</a:t>
            </a:r>
            <a:r>
              <a:rPr lang="cs-CZ" dirty="0"/>
              <a:t> z Massachusettské všeobecné nemocnice.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Týmové </a:t>
            </a:r>
            <a:r>
              <a:rPr lang="cs-CZ" dirty="0"/>
              <a:t>ošetřovatelství mělo vyřešit příliv poválečných pracovníků a nadměrný rozsah kontroly vrchních sester. Toho bylo možné dosáhnout vytvořením týmů. Ty se skládaly ze služebně starší sestry, která se stala vedoucí týmu; členy týmu byly ostatní registrované sestry (RN), praktické sestry s licencí (LPN), ošetřovatelky a sanitáři.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365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579296" cy="5649491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Týmové ošetřovatelství mělo vyřešit příliv poválečných pracovníků a nadměrný rozsah kontroly vrchních sester. </a:t>
            </a:r>
          </a:p>
          <a:p>
            <a:pPr marL="0" indent="0">
              <a:buNone/>
            </a:pPr>
            <a:r>
              <a:rPr lang="cs-CZ" dirty="0" smtClean="0"/>
              <a:t>Toho bylo možné dosáhnout vytvořením týmů. </a:t>
            </a:r>
          </a:p>
          <a:p>
            <a:pPr marL="0" indent="0">
              <a:buNone/>
            </a:pPr>
            <a:r>
              <a:rPr lang="cs-CZ" dirty="0" smtClean="0"/>
              <a:t>Ty se skládaly ze služebně starší sestry, která se stala vedoucí týmu; </a:t>
            </a:r>
          </a:p>
          <a:p>
            <a:pPr marL="0" indent="0">
              <a:buNone/>
            </a:pPr>
            <a:r>
              <a:rPr lang="cs-CZ" dirty="0" smtClean="0"/>
              <a:t>Členy týmu byly:</a:t>
            </a:r>
          </a:p>
          <a:p>
            <a:pPr marL="0" indent="0">
              <a:buNone/>
            </a:pPr>
            <a:r>
              <a:rPr lang="cs-CZ" dirty="0" smtClean="0"/>
              <a:t> ostatní registrované sestry (RN), </a:t>
            </a:r>
          </a:p>
          <a:p>
            <a:pPr marL="0" indent="0">
              <a:buNone/>
            </a:pPr>
            <a:r>
              <a:rPr lang="cs-CZ" dirty="0" smtClean="0"/>
              <a:t>praktické sestry s licencí (LPN), </a:t>
            </a:r>
          </a:p>
          <a:p>
            <a:pPr marL="0" indent="0">
              <a:buNone/>
            </a:pPr>
            <a:r>
              <a:rPr lang="cs-CZ" dirty="0" smtClean="0"/>
              <a:t>ošetřovatelky a sanitáři.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282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Charakteristika </a:t>
            </a:r>
            <a:r>
              <a:rPr lang="sk-SK" b="1" dirty="0" err="1"/>
              <a:t>týmového</a:t>
            </a:r>
            <a:r>
              <a:rPr lang="sk-SK" b="1" dirty="0"/>
              <a:t> </a:t>
            </a:r>
            <a:r>
              <a:rPr lang="sk-SK" b="1" dirty="0" err="1"/>
              <a:t>ošetřování</a:t>
            </a:r>
            <a:r>
              <a:rPr lang="sk-SK" dirty="0"/>
              <a:t>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skupina poskytovatelů ošetřovatelské péče pod vedením RS dokáže poskytnout lepší ošetřovatelskou péči jako ti stejní profesionálové pracující individuálně</a:t>
            </a:r>
          </a:p>
          <a:p>
            <a:pPr lvl="0"/>
            <a:r>
              <a:rPr lang="cs-CZ" dirty="0" smtClean="0"/>
              <a:t>základem </a:t>
            </a:r>
            <a:r>
              <a:rPr lang="cs-CZ" dirty="0"/>
              <a:t>je plánovaná ošetřovatelská péče</a:t>
            </a:r>
          </a:p>
          <a:p>
            <a:pPr lvl="0"/>
            <a:r>
              <a:rPr lang="cs-CZ" dirty="0" smtClean="0"/>
              <a:t>týmové </a:t>
            </a:r>
            <a:r>
              <a:rPr lang="cs-CZ" dirty="0"/>
              <a:t>ošetřování je možné vykonávat během celého dne a dá se kombinovat i s jinými metodami.</a:t>
            </a:r>
          </a:p>
        </p:txBody>
      </p:sp>
    </p:spTree>
    <p:extLst>
      <p:ext uri="{BB962C8B-B14F-4D97-AF65-F5344CB8AC3E}">
        <p14:creationId xmlns:p14="http://schemas.microsoft.com/office/powerpoint/2010/main" val="23178009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779</Words>
  <Application>Microsoft Office PowerPoint</Application>
  <PresentationFormat>Předvádění na obrazovce (4:3)</PresentationFormat>
  <Paragraphs>106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systému Office</vt:lpstr>
      <vt:lpstr>METODY   OŠETŘOVATELSKÉ PÉČE </vt:lpstr>
      <vt:lpstr>Mezi kritéria výběru těchto metod patří: </vt:lpstr>
      <vt:lpstr>Jednotlivé metody se liší: </vt:lpstr>
      <vt:lpstr>FUNKČNÍ OŠETŘOVATELSTVÍ</vt:lpstr>
      <vt:lpstr>Prezentace aplikace PowerPoint</vt:lpstr>
      <vt:lpstr>PŘÍPADOVÁ METODA </vt:lpstr>
      <vt:lpstr>TÝMOVÉ OŠETŘOVATELSTVÍ</vt:lpstr>
      <vt:lpstr>Prezentace aplikace PowerPoint</vt:lpstr>
      <vt:lpstr>Charakteristika týmového ošetřování: </vt:lpstr>
      <vt:lpstr>Složení personálu: </vt:lpstr>
      <vt:lpstr>Zodpovědnost vedoucího týmu: </vt:lpstr>
      <vt:lpstr>Povinnosti vrchní sestry:</vt:lpstr>
      <vt:lpstr>Prezentace aplikace PowerPoint</vt:lpstr>
      <vt:lpstr>PRIMÁRNÍ OŠETŘOVATELSTVÍ</vt:lpstr>
      <vt:lpstr>Definice spojené s primárním ošetřovatelstvím. 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  OŠETŘOVATELSKÉ PÉČE </dc:title>
  <dc:creator>Sysel, Dušan</dc:creator>
  <cp:lastModifiedBy>Sysel, Dušan</cp:lastModifiedBy>
  <cp:revision>7</cp:revision>
  <dcterms:created xsi:type="dcterms:W3CDTF">2020-09-18T07:18:35Z</dcterms:created>
  <dcterms:modified xsi:type="dcterms:W3CDTF">2020-09-18T07:51:05Z</dcterms:modified>
</cp:coreProperties>
</file>