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60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68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4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85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23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11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20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61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3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88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02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48EE6-8B0D-4AE4-80AB-EDBC3702AF41}" type="datetimeFigureOut">
              <a:rPr lang="cs-CZ" smtClean="0"/>
              <a:t>17.09.2020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A133B-52DF-4146-97AF-169446DBF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66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668" y="1122363"/>
            <a:ext cx="12050332" cy="2387600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</a:t>
            </a:r>
            <a:r>
              <a:rPr lang="cs-CZ" b="1" dirty="0"/>
              <a:t>Ů</a:t>
            </a:r>
            <a:r>
              <a:rPr lang="sk-SK" b="1" dirty="0"/>
              <a:t>DCOVSTVÍ, CHARAKTERISTIKA, TYPY, VZTAH VŮDCE – MANAGER</a:t>
            </a:r>
            <a:br>
              <a:rPr lang="sk-SK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34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7577" y="141668"/>
            <a:ext cx="11590986" cy="6400800"/>
          </a:xfrm>
        </p:spPr>
        <p:txBody>
          <a:bodyPr/>
          <a:lstStyle/>
          <a:p>
            <a:endParaRPr lang="sk-SK" dirty="0" smtClean="0"/>
          </a:p>
          <a:p>
            <a:r>
              <a:rPr lang="cs-CZ" b="1" dirty="0" err="1" smtClean="0"/>
              <a:t>Manager</a:t>
            </a:r>
            <a:r>
              <a:rPr lang="cs-CZ" b="1" dirty="0" smtClean="0"/>
              <a:t> se rozvíjí prostřednictvím práce ostatních, vůdce při svém osobním růstu závisí </a:t>
            </a:r>
            <a:r>
              <a:rPr lang="cs-CZ" b="1" smtClean="0"/>
              <a:t>od svých </a:t>
            </a:r>
            <a:r>
              <a:rPr lang="cs-CZ" b="1" dirty="0" smtClean="0"/>
              <a:t>vlastností.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r>
              <a:rPr lang="cs-CZ" dirty="0" smtClean="0"/>
              <a:t> </a:t>
            </a:r>
            <a:r>
              <a:rPr lang="cs-CZ" b="1" dirty="0" err="1" smtClean="0"/>
              <a:t>Manager</a:t>
            </a:r>
            <a:r>
              <a:rPr lang="cs-CZ" b="1" dirty="0" smtClean="0"/>
              <a:t> se zajímá o dodržování pravidelných postupů a pořádku v kontrolované a racionální struktuře,  vůdce se často zajímá o objevování nových cest a možností.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r>
              <a:rPr lang="cs-CZ" b="1" dirty="0" smtClean="0"/>
              <a:t>Vztah vůdců k lidem je spíše osobní, prostřednictvím intuicí a sympatií,  </a:t>
            </a:r>
            <a:r>
              <a:rPr lang="cs-CZ" b="1" dirty="0" err="1" smtClean="0"/>
              <a:t>manager</a:t>
            </a:r>
            <a:r>
              <a:rPr lang="cs-CZ" b="1" dirty="0" smtClean="0"/>
              <a:t> má sklon vnímat lidi podle jejich úloh na pracovišti.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6889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9245" y="283335"/>
            <a:ext cx="11269014" cy="6362164"/>
          </a:xfrm>
        </p:spPr>
        <p:txBody>
          <a:bodyPr>
            <a:normAutofit/>
          </a:bodyPr>
          <a:lstStyle/>
          <a:p>
            <a:r>
              <a:rPr lang="cs-CZ" dirty="0"/>
              <a:t>Existuje více názorů, chápaní vůdcovství. </a:t>
            </a:r>
            <a:endParaRPr lang="sk-SK" sz="2400" dirty="0"/>
          </a:p>
          <a:p>
            <a:r>
              <a:rPr lang="cs-CZ" dirty="0"/>
              <a:t>V minulosti bylo vůdcovství chápané jako:</a:t>
            </a:r>
            <a:endParaRPr lang="sk-SK" sz="2400" dirty="0"/>
          </a:p>
          <a:p>
            <a:pPr lvl="1"/>
            <a:r>
              <a:rPr lang="cs-CZ" dirty="0"/>
              <a:t>skupinový proces</a:t>
            </a:r>
            <a:endParaRPr lang="sk-SK" sz="2000" dirty="0"/>
          </a:p>
          <a:p>
            <a:pPr lvl="1"/>
            <a:r>
              <a:rPr lang="cs-CZ" dirty="0"/>
              <a:t>charakterový rys osobnosti člověka</a:t>
            </a:r>
            <a:endParaRPr lang="sk-SK" sz="2000" dirty="0"/>
          </a:p>
          <a:p>
            <a:pPr lvl="1"/>
            <a:r>
              <a:rPr lang="cs-CZ" dirty="0"/>
              <a:t>později jako činnost, umění jednat s lidmi.</a:t>
            </a:r>
            <a:endParaRPr lang="sk-SK" sz="2000" dirty="0"/>
          </a:p>
          <a:p>
            <a:r>
              <a:rPr lang="cs-CZ" dirty="0"/>
              <a:t> </a:t>
            </a:r>
            <a:endParaRPr lang="sk-SK" sz="2400" dirty="0"/>
          </a:p>
          <a:p>
            <a:r>
              <a:rPr lang="cs-CZ" dirty="0"/>
              <a:t>Fiedler (1971) předpokládá, že vůdcovství je </a:t>
            </a:r>
            <a:r>
              <a:rPr lang="cs-CZ" b="1" dirty="0"/>
              <a:t>konání anebo chování</a:t>
            </a:r>
            <a:endParaRPr lang="sk-SK" sz="2400" dirty="0"/>
          </a:p>
          <a:p>
            <a:r>
              <a:rPr lang="cs-CZ" dirty="0"/>
              <a:t>Více teoretiků </a:t>
            </a:r>
            <a:r>
              <a:rPr lang="cs-CZ" dirty="0" err="1"/>
              <a:t>přredpokládá</a:t>
            </a:r>
            <a:r>
              <a:rPr lang="cs-CZ" dirty="0"/>
              <a:t>, že </a:t>
            </a:r>
            <a:r>
              <a:rPr lang="cs-CZ" b="1" i="1" dirty="0"/>
              <a:t>vůdcové jsou nástrojem na dosažení cíle.</a:t>
            </a:r>
            <a:endParaRPr lang="sk-SK" sz="2400" dirty="0"/>
          </a:p>
          <a:p>
            <a:r>
              <a:rPr lang="cs-CZ" dirty="0"/>
              <a:t>Definovat vůdcovství je obtížné. Vůdcovství souvisí s motivací, mezilidským chováním a procesem komunikace.</a:t>
            </a:r>
            <a:endParaRPr lang="sk-SK" sz="2400" dirty="0"/>
          </a:p>
          <a:p>
            <a:r>
              <a:rPr lang="cs-CZ" dirty="0"/>
              <a:t> </a:t>
            </a:r>
            <a:endParaRPr lang="sk-SK" sz="2400" dirty="0"/>
          </a:p>
          <a:p>
            <a:r>
              <a:rPr lang="cs-CZ" b="1" dirty="0"/>
              <a:t>V ů d c o v s t v í</a:t>
            </a:r>
            <a:r>
              <a:rPr lang="cs-CZ" dirty="0"/>
              <a:t> – je proces – způsob práce lidí v organizaci</a:t>
            </a:r>
            <a:endParaRPr lang="sk-SK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977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276" y="231820"/>
            <a:ext cx="11243256" cy="6465194"/>
          </a:xfrm>
        </p:spPr>
        <p:txBody>
          <a:bodyPr/>
          <a:lstStyle/>
          <a:p>
            <a:r>
              <a:rPr lang="cs-CZ" b="1" dirty="0"/>
              <a:t>V ů d c o v s t v í </a:t>
            </a:r>
            <a:r>
              <a:rPr lang="cs-CZ" dirty="0"/>
              <a:t>  – je dynamický proces řízení skupiny, kde jedinec ovlivňuje jiných, kteří se dobrovolně </a:t>
            </a:r>
            <a:r>
              <a:rPr lang="cs-CZ" dirty="0" err="1"/>
              <a:t>zůčastňují</a:t>
            </a:r>
            <a:r>
              <a:rPr lang="cs-CZ" dirty="0"/>
              <a:t> na aktivitách skupiny daných situací. Vůdcovství je charakteristické chováním, způsobem práce v rámci organizace. Vůdcovskou úlohu je možné využít na různých úrovních:	</a:t>
            </a:r>
            <a:endParaRPr lang="sk-SK" dirty="0"/>
          </a:p>
          <a:p>
            <a:r>
              <a:rPr lang="cs-CZ" dirty="0"/>
              <a:t>-     individuální,</a:t>
            </a:r>
            <a:endParaRPr lang="sk-SK" dirty="0"/>
          </a:p>
          <a:p>
            <a:pPr lvl="0"/>
            <a:r>
              <a:rPr lang="cs-CZ" dirty="0"/>
              <a:t>rodinné,</a:t>
            </a:r>
            <a:endParaRPr lang="sk-SK" dirty="0"/>
          </a:p>
          <a:p>
            <a:pPr lvl="0"/>
            <a:r>
              <a:rPr lang="cs-CZ" dirty="0"/>
              <a:t>ve skupině pacientů,</a:t>
            </a:r>
            <a:endParaRPr lang="sk-SK" dirty="0"/>
          </a:p>
          <a:p>
            <a:pPr lvl="0"/>
            <a:r>
              <a:rPr lang="cs-CZ" dirty="0"/>
              <a:t>mezi kolegy v profesi anebo na veřejnosti.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V souvislosti s pacientem </a:t>
            </a:r>
            <a:r>
              <a:rPr lang="cs-CZ" b="1" dirty="0"/>
              <a:t>je sesterské vůdcovství</a:t>
            </a:r>
            <a:r>
              <a:rPr lang="cs-CZ" dirty="0"/>
              <a:t> definované jako proces interpersonálních vztahů, </a:t>
            </a:r>
            <a:r>
              <a:rPr lang="cs-CZ" dirty="0" err="1"/>
              <a:t>prostředníctvím</a:t>
            </a:r>
            <a:r>
              <a:rPr lang="cs-CZ" dirty="0"/>
              <a:t> kterých pomáháme pacientovi dosáhnout cíle směřující ke zlepšení jeho blaha</a:t>
            </a:r>
            <a:r>
              <a:rPr lang="cs-CZ" dirty="0" smtClean="0"/>
              <a:t>.</a:t>
            </a:r>
          </a:p>
          <a:p>
            <a:r>
              <a:rPr lang="cs-CZ" dirty="0"/>
              <a:t>Rozeznáváme 3  vůdcovské styly:</a:t>
            </a:r>
            <a:endParaRPr lang="sk-SK" dirty="0"/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23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276" y="231820"/>
            <a:ext cx="11243256" cy="646519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b="1" dirty="0" smtClean="0"/>
              <a:t>1. Autokratické </a:t>
            </a:r>
            <a:r>
              <a:rPr lang="cs-CZ" b="1" dirty="0"/>
              <a:t>vůdcovství:</a:t>
            </a:r>
            <a:r>
              <a:rPr lang="cs-CZ" dirty="0"/>
              <a:t>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vůdce </a:t>
            </a:r>
            <a:r>
              <a:rPr lang="cs-CZ" dirty="0"/>
              <a:t>vykonává rozhodnutí jménem skupiny, dává rozkazy a usměrňuje členy. Tento styl se prolíná s diktátorstvím a předpokládá neschopnost skupiny dělat své vlastní rozhodnutí, proto může vyvolávat nespokojenost členů skupiny.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lvl="0"/>
            <a:r>
              <a:rPr lang="cs-CZ" b="1" dirty="0" smtClean="0"/>
              <a:t>2. Demokratické </a:t>
            </a:r>
            <a:r>
              <a:rPr lang="cs-CZ" b="1" dirty="0"/>
              <a:t>vůdcovství:</a:t>
            </a:r>
            <a:r>
              <a:rPr lang="cs-CZ" dirty="0"/>
              <a:t> jde o podporný styl – zvyšuje produktivitu a spokojenost skupiny. Vedení se podílí  podporuje skupinu do diskuse o rozhodnutí. </a:t>
            </a:r>
            <a:endParaRPr lang="sk-SK" dirty="0"/>
          </a:p>
          <a:p>
            <a:pPr lvl="0"/>
            <a:r>
              <a:rPr lang="cs-CZ" dirty="0"/>
              <a:t>má v celku pozitivní vztah na členy skupiny</a:t>
            </a:r>
            <a:endParaRPr lang="sk-SK" dirty="0"/>
          </a:p>
          <a:p>
            <a:pPr lvl="0"/>
            <a:r>
              <a:rPr lang="cs-CZ" dirty="0"/>
              <a:t>vyžaduje více času na konzultaci a spolupráci</a:t>
            </a:r>
            <a:endParaRPr lang="sk-SK" dirty="0"/>
          </a:p>
          <a:p>
            <a:pPr lvl="0"/>
            <a:r>
              <a:rPr lang="cs-CZ" dirty="0"/>
              <a:t>není vždy tou nejúčinnější metodou, </a:t>
            </a:r>
            <a:r>
              <a:rPr lang="cs-CZ" dirty="0" smtClean="0"/>
              <a:t>hlavně pokud </a:t>
            </a:r>
            <a:r>
              <a:rPr lang="cs-CZ" dirty="0"/>
              <a:t>je potřeba rychle rozhodnout anebo pokud členům chybí pohotovost při rozhodnutích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3.  </a:t>
            </a:r>
            <a:r>
              <a:rPr lang="cs-CZ" b="1" dirty="0"/>
              <a:t>Styl volného vůdcovství (liberální):</a:t>
            </a:r>
            <a:r>
              <a:rPr lang="cs-CZ" dirty="0"/>
              <a:t> vůdce se zúčastňuje na rozhodnutích minimálně , často jen na žádost členů. Tento styl je známý jako přístup „ruce pryč“. Respektuje autonomii a samoregulaci skupiny. Vůdce zde působí jako poradce a zasvěcená osoba.</a:t>
            </a:r>
            <a:endParaRPr lang="sk-SK" dirty="0"/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23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321972"/>
            <a:ext cx="10984606" cy="5854991"/>
          </a:xfrm>
        </p:spPr>
        <p:txBody>
          <a:bodyPr/>
          <a:lstStyle/>
          <a:p>
            <a:r>
              <a:rPr lang="cs-CZ" b="1" dirty="0"/>
              <a:t>P a r t i c i p a č n í   (podílové)   v ů d c o v s t v í </a:t>
            </a:r>
            <a:r>
              <a:rPr lang="cs-CZ" dirty="0"/>
              <a:t> je určitým druhem skupinového vůdcovství, funkce vůdce se rozčleňuje na více členů skupiny. </a:t>
            </a:r>
            <a:r>
              <a:rPr lang="cs-CZ" dirty="0" err="1"/>
              <a:t>Manager</a:t>
            </a:r>
            <a:r>
              <a:rPr lang="cs-CZ" dirty="0"/>
              <a:t> má zvláštní  zodpovědnost a funkci respektovanou organizací a nevyhnutnou pro skupinu jako zdroj energie a tvořivé síly.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r>
              <a:rPr lang="cs-CZ" dirty="0"/>
              <a:t>Teorie </a:t>
            </a:r>
            <a:r>
              <a:rPr lang="cs-CZ" b="1" dirty="0"/>
              <a:t>s i  t u a č n í h o    v ů d c o v s t v í </a:t>
            </a:r>
            <a:r>
              <a:rPr lang="cs-CZ" dirty="0"/>
              <a:t>  vede </a:t>
            </a:r>
            <a:r>
              <a:rPr lang="cs-CZ" dirty="0" err="1"/>
              <a:t>managera</a:t>
            </a:r>
            <a:r>
              <a:rPr lang="cs-CZ" dirty="0"/>
              <a:t> ke skloubení profilů vykonávání vůdcovské funkce, vůdcovských </a:t>
            </a:r>
            <a:r>
              <a:rPr lang="cs-CZ" dirty="0" smtClean="0"/>
              <a:t>vztahů </a:t>
            </a:r>
            <a:r>
              <a:rPr lang="cs-CZ" dirty="0"/>
              <a:t>a úrovně zralosti následovníků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5909" y="218942"/>
            <a:ext cx="11900079" cy="663905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Ú č i n </a:t>
            </a:r>
            <a:r>
              <a:rPr lang="cs-CZ" b="1" dirty="0" err="1"/>
              <a:t>n</a:t>
            </a:r>
            <a:r>
              <a:rPr lang="cs-CZ" b="1" dirty="0"/>
              <a:t> é    v ů d c o v s t v í -</a:t>
            </a:r>
            <a:r>
              <a:rPr lang="cs-CZ" dirty="0"/>
              <a:t> je složitý proces, který vyžaduje pochopit potřeby a cíle a mít interpersonální dovednosti na ovlivňování jiných.</a:t>
            </a:r>
            <a:endParaRPr lang="sk-SK" sz="2400" dirty="0"/>
          </a:p>
          <a:p>
            <a:pPr marL="0" indent="0">
              <a:buNone/>
            </a:pPr>
            <a:r>
              <a:rPr lang="cs-CZ" dirty="0"/>
              <a:t>											                  </a:t>
            </a:r>
            <a:endParaRPr lang="sk-SK" sz="2400" dirty="0"/>
          </a:p>
          <a:p>
            <a:pPr marL="0" indent="0">
              <a:buNone/>
            </a:pPr>
            <a:r>
              <a:rPr lang="cs-CZ" b="1" dirty="0"/>
              <a:t>Typy vůdců:</a:t>
            </a:r>
            <a:endParaRPr lang="sk-SK" sz="2400" dirty="0"/>
          </a:p>
          <a:p>
            <a:pPr lvl="1"/>
            <a:r>
              <a:rPr lang="cs-CZ" b="1" dirty="0"/>
              <a:t>Charizmatický lídr</a:t>
            </a:r>
            <a:r>
              <a:rPr lang="cs-CZ" dirty="0"/>
              <a:t> – vliv osobnosti – vede lidi na základě </a:t>
            </a:r>
            <a:r>
              <a:rPr lang="cs-CZ" dirty="0" smtClean="0"/>
              <a:t>charizma </a:t>
            </a:r>
            <a:r>
              <a:rPr lang="cs-CZ" dirty="0"/>
              <a:t>- osobnosti, vlastností osobnosti (např. některé historické osobnosti).</a:t>
            </a:r>
            <a:endParaRPr lang="sk-SK" sz="2000" dirty="0"/>
          </a:p>
          <a:p>
            <a:r>
              <a:rPr lang="cs-CZ" dirty="0"/>
              <a:t> </a:t>
            </a:r>
            <a:endParaRPr lang="sk-SK" sz="2400" dirty="0"/>
          </a:p>
          <a:p>
            <a:pPr lvl="1"/>
            <a:r>
              <a:rPr lang="cs-CZ" b="1" dirty="0"/>
              <a:t>Tradiční vůdcovství</a:t>
            </a:r>
            <a:r>
              <a:rPr lang="cs-CZ" dirty="0"/>
              <a:t> – vycházejíce z tradicí – založené na </a:t>
            </a:r>
            <a:r>
              <a:rPr lang="cs-CZ" dirty="0" smtClean="0"/>
              <a:t>rodinné </a:t>
            </a:r>
            <a:r>
              <a:rPr lang="cs-CZ" dirty="0"/>
              <a:t>příslušnosti se uplatňuje v malé míře.</a:t>
            </a:r>
            <a:endParaRPr lang="sk-SK" sz="2000" dirty="0"/>
          </a:p>
          <a:p>
            <a:r>
              <a:rPr lang="cs-CZ" dirty="0"/>
              <a:t> </a:t>
            </a:r>
            <a:endParaRPr lang="sk-SK" sz="2400" dirty="0"/>
          </a:p>
          <a:p>
            <a:pPr lvl="1"/>
            <a:r>
              <a:rPr lang="cs-CZ" b="1" dirty="0"/>
              <a:t>Situační vůdcovství </a:t>
            </a:r>
            <a:r>
              <a:rPr lang="cs-CZ" dirty="0"/>
              <a:t>– náhodné ( ve správný čas na správném místě) – je určené situací, ne osobou člověka, jeho vlastnostmi.</a:t>
            </a:r>
            <a:endParaRPr lang="sk-SK" sz="2000" dirty="0"/>
          </a:p>
          <a:p>
            <a:r>
              <a:rPr lang="cs-CZ" dirty="0"/>
              <a:t> </a:t>
            </a:r>
            <a:endParaRPr lang="sk-SK" sz="2400" dirty="0"/>
          </a:p>
          <a:p>
            <a:pPr lvl="1"/>
            <a:r>
              <a:rPr lang="cs-CZ" b="1" dirty="0"/>
              <a:t>Jmenovaný lídr</a:t>
            </a:r>
            <a:r>
              <a:rPr lang="cs-CZ" dirty="0"/>
              <a:t> – z určité funkce – vliv vůdce vyplývá z toho, že je jmenovaný do funkce, má legitimní moc danou jmenováním do funkce. Problém je, pokud člověk nemá dostatek osobních kvalit, dostatečnou přípravu, vzdělání a je jen byrokratickým nadřízeným, v jeho osobě se nespojuje </a:t>
            </a:r>
            <a:r>
              <a:rPr lang="cs-CZ" dirty="0" err="1"/>
              <a:t>managera</a:t>
            </a:r>
            <a:r>
              <a:rPr lang="cs-CZ" dirty="0"/>
              <a:t> - vůdce.</a:t>
            </a:r>
            <a:endParaRPr lang="sk-SK" sz="2000" dirty="0"/>
          </a:p>
          <a:p>
            <a:r>
              <a:rPr lang="cs-CZ" dirty="0"/>
              <a:t> </a:t>
            </a:r>
            <a:endParaRPr lang="sk-SK" sz="2400" dirty="0"/>
          </a:p>
          <a:p>
            <a:pPr lvl="1"/>
            <a:r>
              <a:rPr lang="cs-CZ" b="1" dirty="0"/>
              <a:t>Výkonný lídr</a:t>
            </a:r>
            <a:r>
              <a:rPr lang="cs-CZ" dirty="0"/>
              <a:t> – ( činnostní, konající ) to, co dělá, to ho dělá vůdcem, </a:t>
            </a:r>
            <a:r>
              <a:rPr lang="cs-CZ" dirty="0" smtClean="0"/>
              <a:t>svým </a:t>
            </a:r>
            <a:r>
              <a:rPr lang="cs-CZ" dirty="0"/>
              <a:t>konáním ovlivňuje lidi. Jeho pozice vyplývá z jeho práce, způsobu, ne z jeho funkce.</a:t>
            </a:r>
            <a:endParaRPr lang="sk-SK" sz="2000" dirty="0"/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87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6365" y="257576"/>
            <a:ext cx="11487955" cy="632352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 vůdcovském stylu rozhodují </a:t>
            </a:r>
            <a:r>
              <a:rPr lang="cs-CZ" b="1" dirty="0"/>
              <a:t>tři hlavní síly:</a:t>
            </a:r>
            <a:endParaRPr lang="sk-SK" dirty="0"/>
          </a:p>
          <a:p>
            <a:pPr lvl="0"/>
            <a:r>
              <a:rPr lang="cs-CZ" dirty="0"/>
              <a:t>schopnosti osobnosti,</a:t>
            </a:r>
            <a:endParaRPr lang="sk-SK" dirty="0"/>
          </a:p>
          <a:p>
            <a:pPr lvl="0"/>
            <a:r>
              <a:rPr lang="cs-CZ" dirty="0" smtClean="0"/>
              <a:t>charakteristiky </a:t>
            </a:r>
            <a:r>
              <a:rPr lang="cs-CZ" dirty="0"/>
              <a:t>subordinovaných, členů skupiny,</a:t>
            </a:r>
            <a:endParaRPr lang="sk-SK" dirty="0"/>
          </a:p>
          <a:p>
            <a:pPr lvl="0"/>
            <a:r>
              <a:rPr lang="cs-CZ" dirty="0"/>
              <a:t>situace.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cs-CZ" dirty="0"/>
              <a:t>V určitém období </a:t>
            </a:r>
            <a:r>
              <a:rPr lang="cs-CZ" dirty="0" err="1"/>
              <a:t>manager</a:t>
            </a:r>
            <a:r>
              <a:rPr lang="cs-CZ" dirty="0"/>
              <a:t> může být charakterizovaný na základě stupně kontroly, kterou má nad subordinovanými.   </a:t>
            </a:r>
            <a:endParaRPr lang="sk-SK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Žádný </a:t>
            </a:r>
            <a:r>
              <a:rPr lang="cs-CZ" dirty="0"/>
              <a:t>extrém není absolutní, vždy je limitovaná míra autority a svobody</a:t>
            </a:r>
            <a:r>
              <a:rPr lang="cs-CZ" dirty="0" smtClean="0"/>
              <a:t>.</a:t>
            </a:r>
            <a:r>
              <a:rPr lang="cs-CZ" dirty="0"/>
              <a:t>	</a:t>
            </a:r>
            <a:endParaRPr lang="sk-SK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Tento </a:t>
            </a:r>
            <a:r>
              <a:rPr lang="cs-CZ" dirty="0"/>
              <a:t>přístup můžeme chápat jako čtyři hlavní styly vůdcovství: (</a:t>
            </a:r>
            <a:r>
              <a:rPr lang="cs-CZ" dirty="0" err="1"/>
              <a:t>tells</a:t>
            </a:r>
            <a:r>
              <a:rPr lang="cs-CZ" dirty="0"/>
              <a:t>, </a:t>
            </a:r>
            <a:r>
              <a:rPr lang="cs-CZ" dirty="0" err="1"/>
              <a:t>sells</a:t>
            </a:r>
            <a:r>
              <a:rPr lang="cs-CZ" dirty="0"/>
              <a:t>, </a:t>
            </a:r>
            <a:r>
              <a:rPr lang="cs-CZ" dirty="0" err="1"/>
              <a:t>consult</a:t>
            </a:r>
            <a:r>
              <a:rPr lang="cs-CZ" dirty="0"/>
              <a:t>, </a:t>
            </a:r>
            <a:r>
              <a:rPr lang="cs-CZ" dirty="0" err="1"/>
              <a:t>joins</a:t>
            </a:r>
            <a:r>
              <a:rPr lang="cs-CZ" dirty="0"/>
              <a:t>), </a:t>
            </a:r>
            <a:r>
              <a:rPr lang="cs-CZ" b="1" dirty="0"/>
              <a:t>poví, prodá, konzultuje, spojí se.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58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6365" y="257576"/>
            <a:ext cx="11487955" cy="6323527"/>
          </a:xfrm>
        </p:spPr>
        <p:txBody>
          <a:bodyPr>
            <a:normAutofit/>
          </a:bodyPr>
          <a:lstStyle/>
          <a:p>
            <a:r>
              <a:rPr lang="cs-CZ" b="1" dirty="0"/>
              <a:t>Vlastnosti dobrého vůdce – </a:t>
            </a:r>
            <a:r>
              <a:rPr lang="cs-CZ" b="1" dirty="0" err="1"/>
              <a:t>managera</a:t>
            </a:r>
            <a:r>
              <a:rPr lang="cs-CZ" b="1" dirty="0"/>
              <a:t> : </a:t>
            </a:r>
            <a:endParaRPr lang="sk-SK" sz="2400" dirty="0"/>
          </a:p>
          <a:p>
            <a:r>
              <a:rPr lang="cs-CZ" dirty="0" smtClean="0"/>
              <a:t>uvažuje </a:t>
            </a:r>
            <a:r>
              <a:rPr lang="cs-CZ" dirty="0"/>
              <a:t>dlouhodoběji, nejen v rámci plánu, které má v organizaci, uvažuje s delší perspektivou, </a:t>
            </a:r>
            <a:r>
              <a:rPr lang="cs-CZ" dirty="0" err="1"/>
              <a:t>vízemi</a:t>
            </a:r>
            <a:r>
              <a:rPr lang="cs-CZ" dirty="0"/>
              <a:t> do </a:t>
            </a:r>
            <a:r>
              <a:rPr lang="cs-CZ" dirty="0" smtClean="0"/>
              <a:t>budoucnosti,</a:t>
            </a:r>
            <a:endParaRPr lang="sk-SK" sz="2000" dirty="0" smtClean="0"/>
          </a:p>
          <a:p>
            <a:r>
              <a:rPr lang="cs-CZ" dirty="0" smtClean="0"/>
              <a:t>vidí </a:t>
            </a:r>
            <a:r>
              <a:rPr lang="cs-CZ" dirty="0"/>
              <a:t>věci ze širšího hlediska, v širším kontextu, vidí globální trendy,  </a:t>
            </a:r>
            <a:endParaRPr lang="sk-SK" sz="2000" dirty="0"/>
          </a:p>
          <a:p>
            <a:r>
              <a:rPr lang="cs-CZ" dirty="0" smtClean="0"/>
              <a:t>má </a:t>
            </a:r>
            <a:r>
              <a:rPr lang="cs-CZ" dirty="0"/>
              <a:t>širší vliv za hranici organizace, ve které působí</a:t>
            </a:r>
            <a:endParaRPr lang="sk-SK" sz="2000" dirty="0"/>
          </a:p>
          <a:p>
            <a:r>
              <a:rPr lang="cs-CZ" dirty="0" smtClean="0"/>
              <a:t>klade </a:t>
            </a:r>
            <a:r>
              <a:rPr lang="cs-CZ" dirty="0"/>
              <a:t>důraz na hodnoty, vize, motivaci, intuitivní chápání,</a:t>
            </a:r>
            <a:endParaRPr lang="sk-SK" sz="2000" dirty="0"/>
          </a:p>
          <a:p>
            <a:r>
              <a:rPr lang="cs-CZ" dirty="0"/>
              <a:t> </a:t>
            </a:r>
            <a:r>
              <a:rPr lang="cs-CZ" dirty="0" smtClean="0"/>
              <a:t>má </a:t>
            </a:r>
            <a:r>
              <a:rPr lang="cs-CZ" dirty="0"/>
              <a:t>strategické dovednosti při řešení konfliktů, resp. jejich předcházení, při nových požadavcích,</a:t>
            </a:r>
            <a:endParaRPr lang="sk-SK" sz="2000" dirty="0"/>
          </a:p>
          <a:p>
            <a:r>
              <a:rPr lang="cs-CZ" dirty="0" smtClean="0"/>
              <a:t>flexibilita</a:t>
            </a:r>
            <a:endParaRPr lang="sk-SK" sz="2000" dirty="0"/>
          </a:p>
          <a:p>
            <a:r>
              <a:rPr lang="cs-CZ" dirty="0"/>
              <a:t> </a:t>
            </a:r>
            <a:r>
              <a:rPr lang="cs-CZ" dirty="0" smtClean="0"/>
              <a:t>myslí </a:t>
            </a:r>
            <a:r>
              <a:rPr lang="cs-CZ" dirty="0"/>
              <a:t>v termínech obnovy, má konstruktivní myšlení, je kreativní, novátor.</a:t>
            </a:r>
            <a:endParaRPr lang="sk-SK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919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6365" y="257576"/>
            <a:ext cx="11487955" cy="6323527"/>
          </a:xfrm>
        </p:spPr>
        <p:txBody>
          <a:bodyPr>
            <a:normAutofit lnSpcReduction="10000"/>
          </a:bodyPr>
          <a:lstStyle/>
          <a:p>
            <a:r>
              <a:rPr lang="cs-CZ" b="1" cap="all" dirty="0"/>
              <a:t>Vztah vůdce – </a:t>
            </a:r>
            <a:r>
              <a:rPr lang="cs-CZ" b="1" cap="all" dirty="0" err="1"/>
              <a:t>manager</a:t>
            </a:r>
            <a:r>
              <a:rPr lang="cs-CZ" cap="all" dirty="0"/>
              <a:t>  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b="1" dirty="0"/>
              <a:t>Vůdcovství je subsystém managementu, je to prvek teorie řízení, funkce a vedení. </a:t>
            </a:r>
            <a:endParaRPr lang="sk-SK" dirty="0"/>
          </a:p>
          <a:p>
            <a:r>
              <a:rPr lang="cs-CZ" b="1" dirty="0"/>
              <a:t> </a:t>
            </a:r>
            <a:endParaRPr lang="sk-SK" dirty="0"/>
          </a:p>
          <a:p>
            <a:r>
              <a:rPr lang="cs-CZ" b="1" dirty="0"/>
              <a:t>Vůdce a </a:t>
            </a:r>
            <a:r>
              <a:rPr lang="cs-CZ" b="1" dirty="0" err="1"/>
              <a:t>manager</a:t>
            </a:r>
            <a:r>
              <a:rPr lang="cs-CZ" b="1" dirty="0"/>
              <a:t> </a:t>
            </a:r>
            <a:r>
              <a:rPr lang="cs-CZ" b="1" dirty="0" err="1"/>
              <a:t>sa</a:t>
            </a:r>
            <a:r>
              <a:rPr lang="cs-CZ" b="1" dirty="0"/>
              <a:t> může </a:t>
            </a:r>
            <a:r>
              <a:rPr lang="cs-CZ" b="1" dirty="0" err="1"/>
              <a:t>lišiť</a:t>
            </a:r>
            <a:r>
              <a:rPr lang="cs-CZ" b="1" dirty="0"/>
              <a:t> podstatou </a:t>
            </a:r>
            <a:r>
              <a:rPr lang="cs-CZ" b="1" dirty="0" err="1"/>
              <a:t>svojich</a:t>
            </a:r>
            <a:r>
              <a:rPr lang="cs-CZ" b="1" dirty="0"/>
              <a:t> úloh.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b="1" dirty="0"/>
              <a:t>Vůdcovství a management jsou v úzkém vztahu ale nejsou si identické</a:t>
            </a:r>
            <a:r>
              <a:rPr lang="cs-CZ" dirty="0"/>
              <a:t>. 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b="1" dirty="0"/>
              <a:t>Vůdce může a nemusí mít oficiální právo anebo pravomoc </a:t>
            </a:r>
            <a:r>
              <a:rPr lang="cs-CZ" b="1" dirty="0" err="1"/>
              <a:t>vésť</a:t>
            </a:r>
            <a:r>
              <a:rPr lang="cs-CZ" b="1" dirty="0"/>
              <a:t>, ale </a:t>
            </a:r>
            <a:r>
              <a:rPr lang="cs-CZ" b="1" dirty="0" err="1"/>
              <a:t>manager</a:t>
            </a:r>
            <a:r>
              <a:rPr lang="cs-CZ" b="1" dirty="0"/>
              <a:t> je osoba,  která byla vyjmenována na určitou pozici v organizační struktuře, a proto má moc usměrňovat a řídit práci ostatních podle stanovené strategie.</a:t>
            </a:r>
            <a:endParaRPr lang="sk-SK" dirty="0"/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46029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78</Words>
  <Application>Microsoft Office PowerPoint</Application>
  <PresentationFormat>Širokouhlá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Motív Office</vt:lpstr>
      <vt:lpstr>VŮDCOVSTVÍ, CHARAKTERISTIKA, TYPY, VZTAH VŮDCE – MANAGER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VŮDCOVSTVÍ, CHARAKTERISTIKA, TYPY, VZTAH VŮDCE – MANAGER </dc:title>
  <dc:creator>Dušan Sysel</dc:creator>
  <cp:lastModifiedBy>Dušan Sysel</cp:lastModifiedBy>
  <cp:revision>5</cp:revision>
  <dcterms:created xsi:type="dcterms:W3CDTF">2020-09-17T08:31:35Z</dcterms:created>
  <dcterms:modified xsi:type="dcterms:W3CDTF">2020-09-17T08:47:44Z</dcterms:modified>
</cp:coreProperties>
</file>