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2/20/2016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rgbClr val="007D3E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2/20/2016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rgbClr val="007D3E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2/20/2016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rgbClr val="007D3E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2/20/2016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2/20/2016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281051"/>
            <a:ext cx="8072119" cy="6711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0" i="0">
                <a:solidFill>
                  <a:srgbClr val="007D3E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35886"/>
            <a:ext cx="8072119" cy="2021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2/20/2016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219200"/>
            <a:ext cx="7924800" cy="914400"/>
          </a:xfrm>
          <a:custGeom>
            <a:avLst/>
            <a:gdLst/>
            <a:ahLst/>
            <a:cxnLst/>
            <a:rect l="l" t="t" r="r" b="b"/>
            <a:pathLst>
              <a:path w="7924800" h="914400">
                <a:moveTo>
                  <a:pt x="0" y="914400"/>
                </a:moveTo>
                <a:lnTo>
                  <a:pt x="0" y="0"/>
                </a:lnTo>
                <a:lnTo>
                  <a:pt x="7924800" y="0"/>
                </a:lnTo>
              </a:path>
            </a:pathLst>
          </a:custGeom>
          <a:ln w="2540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981200" y="3962400"/>
            <a:ext cx="6511925" cy="0"/>
          </a:xfrm>
          <a:custGeom>
            <a:avLst/>
            <a:gdLst/>
            <a:ahLst/>
            <a:cxnLst/>
            <a:rect l="l" t="t" r="r" b="b"/>
            <a:pathLst>
              <a:path w="6511925">
                <a:moveTo>
                  <a:pt x="0" y="0"/>
                </a:moveTo>
                <a:lnTo>
                  <a:pt x="6511925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93444" y="1519046"/>
            <a:ext cx="7617156" cy="7694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000" b="1" dirty="0"/>
              <a:t>Masáž horní</a:t>
            </a:r>
            <a:r>
              <a:rPr sz="5000" b="1" spc="-80" dirty="0"/>
              <a:t> </a:t>
            </a:r>
            <a:r>
              <a:rPr sz="5000" b="1" dirty="0"/>
              <a:t>končetiny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352800" y="4800600"/>
            <a:ext cx="454723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Mgr. </a:t>
            </a:r>
            <a:r>
              <a:rPr lang="cs-CZ" sz="2800" spc="-5" dirty="0" smtClean="0">
                <a:latin typeface="Arial"/>
                <a:cs typeface="Arial"/>
              </a:rPr>
              <a:t>Ivana Jahodová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rect l="l" t="t" r="r" b="b"/>
            <a:pathLst>
              <a:path w="8229600" h="609600">
                <a:moveTo>
                  <a:pt x="0" y="6096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dirty="0" smtClean="0">
                <a:solidFill>
                  <a:srgbClr val="FFC000"/>
                </a:solidFill>
              </a:rPr>
              <a:t>HNĚTE</a:t>
            </a:r>
            <a:r>
              <a:rPr lang="cs-CZ" spc="5" dirty="0" smtClean="0">
                <a:solidFill>
                  <a:srgbClr val="FFC000"/>
                </a:solidFill>
              </a:rPr>
              <a:t>N</a:t>
            </a:r>
            <a:r>
              <a:rPr lang="cs-CZ" dirty="0" smtClean="0">
                <a:solidFill>
                  <a:srgbClr val="FFC000"/>
                </a:solidFill>
              </a:rPr>
              <a:t>Í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3400" y="1295400"/>
            <a:ext cx="8303260" cy="19364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CC9900"/>
              </a:buClr>
              <a:buSzPct val="65000"/>
              <a:buFont typeface="Wingdings"/>
              <a:buChar char=""/>
              <a:tabLst>
                <a:tab pos="355600" algn="l"/>
              </a:tabLst>
            </a:pPr>
            <a:r>
              <a:rPr lang="cs-CZ" sz="2000" i="1" u="sng" dirty="0" smtClean="0">
                <a:latin typeface="Arial"/>
                <a:cs typeface="Arial"/>
              </a:rPr>
              <a:t>Proválení</a:t>
            </a:r>
            <a:r>
              <a:rPr lang="cs-CZ" sz="2000" i="1" u="sng" spc="-120" dirty="0" smtClean="0">
                <a:latin typeface="Arial"/>
                <a:cs typeface="Arial"/>
              </a:rPr>
              <a:t> </a:t>
            </a:r>
            <a:r>
              <a:rPr lang="cs-CZ" sz="2000" i="1" u="sng" spc="-5" dirty="0" smtClean="0">
                <a:latin typeface="Arial"/>
                <a:cs typeface="Arial"/>
              </a:rPr>
              <a:t>prstů </a:t>
            </a:r>
            <a:r>
              <a:rPr lang="cs-CZ" sz="2000" spc="-5" dirty="0" smtClean="0">
                <a:latin typeface="Arial"/>
                <a:cs typeface="Arial"/>
              </a:rPr>
              <a:t>– protichůdným pohybem rukou nejprve na všech prstech najednou a poté na každém zvlášť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CC9900"/>
              </a:buClr>
              <a:buSzPct val="65000"/>
              <a:buFont typeface="Wingdings"/>
              <a:buChar char=""/>
              <a:tabLst>
                <a:tab pos="355600" algn="l"/>
              </a:tabLst>
            </a:pPr>
            <a:r>
              <a:rPr lang="cs-CZ" sz="2000" i="1" u="sng" spc="-5" dirty="0" smtClean="0">
                <a:latin typeface="Arial"/>
                <a:cs typeface="Arial"/>
              </a:rPr>
              <a:t>Překrájení</a:t>
            </a:r>
            <a:r>
              <a:rPr lang="cs-CZ" sz="2000" i="1" u="sng" spc="-90" dirty="0" smtClean="0">
                <a:latin typeface="Arial"/>
                <a:cs typeface="Arial"/>
              </a:rPr>
              <a:t> </a:t>
            </a:r>
            <a:r>
              <a:rPr lang="cs-CZ" sz="2000" i="1" u="sng" dirty="0" smtClean="0">
                <a:latin typeface="Arial"/>
                <a:cs typeface="Arial"/>
              </a:rPr>
              <a:t>prstů – </a:t>
            </a:r>
            <a:r>
              <a:rPr lang="cs-CZ" sz="2000" dirty="0" smtClean="0">
                <a:latin typeface="Arial"/>
                <a:cs typeface="Arial"/>
              </a:rPr>
              <a:t>protichůdným pohybem </a:t>
            </a:r>
            <a:r>
              <a:rPr lang="cs-CZ" sz="2000" dirty="0" smtClean="0">
                <a:latin typeface="Arial"/>
                <a:cs typeface="Arial"/>
              </a:rPr>
              <a:t>malíčkových</a:t>
            </a:r>
            <a:r>
              <a:rPr lang="cs-CZ" sz="2000" dirty="0" smtClean="0">
                <a:latin typeface="Arial"/>
                <a:cs typeface="Arial"/>
              </a:rPr>
              <a:t> stran obou rukou položených vedle sebe. Pohyb rukou je kolmý na podélnou osu prstů, ruce se však současně posouvají až k zápěstí. Provádíme ja</a:t>
            </a:r>
            <a:r>
              <a:rPr lang="cs-CZ" sz="2000" dirty="0" smtClean="0">
                <a:latin typeface="Arial"/>
                <a:cs typeface="Arial"/>
              </a:rPr>
              <a:t>k na hřbetu, tak na dlani.</a:t>
            </a:r>
            <a:endParaRPr lang="cs-CZ" sz="20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362200" y="3429000"/>
            <a:ext cx="4392549" cy="29701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rect l="l" t="t" r="r" b="b"/>
            <a:pathLst>
              <a:path w="8229600" h="609600">
                <a:moveTo>
                  <a:pt x="0" y="6096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>
                <a:solidFill>
                  <a:srgbClr val="FFC000"/>
                </a:solidFill>
              </a:rPr>
              <a:t>Hněte</a:t>
            </a:r>
            <a:r>
              <a:rPr spc="5" dirty="0">
                <a:solidFill>
                  <a:srgbClr val="FFC000"/>
                </a:solidFill>
              </a:rPr>
              <a:t>n</a:t>
            </a:r>
            <a:r>
              <a:rPr dirty="0">
                <a:solidFill>
                  <a:srgbClr val="FFC000"/>
                </a:solidFill>
              </a:rPr>
              <a:t>í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535940" y="1635886"/>
            <a:ext cx="8072119" cy="20261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CC9900"/>
              </a:buClr>
              <a:buSzPct val="65000"/>
              <a:buFont typeface="Wingdings"/>
              <a:buChar char=""/>
              <a:tabLst>
                <a:tab pos="355600" algn="l"/>
              </a:tabLst>
            </a:pPr>
            <a:r>
              <a:rPr lang="cs-CZ" sz="2000" i="1" u="sng" dirty="0" smtClean="0"/>
              <a:t>Vlnivé</a:t>
            </a:r>
            <a:r>
              <a:rPr lang="cs-CZ" sz="2000" i="1" u="sng" spc="-110" dirty="0" smtClean="0"/>
              <a:t> </a:t>
            </a:r>
            <a:r>
              <a:rPr lang="cs-CZ" sz="2000" i="1" u="sng" spc="-5" dirty="0" smtClean="0"/>
              <a:t>hnětení </a:t>
            </a:r>
            <a:r>
              <a:rPr lang="cs-CZ" sz="2000" spc="-5" dirty="0" smtClean="0"/>
              <a:t>– od půlky předloktí ve dvou řadách, přičemž se prohnětou svaly ramene i deltová sval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CC9900"/>
              </a:buClr>
              <a:buSzPct val="65000"/>
              <a:buFont typeface="Wingdings"/>
              <a:buChar char=""/>
              <a:tabLst>
                <a:tab pos="355600" algn="l"/>
              </a:tabLst>
            </a:pPr>
            <a:r>
              <a:rPr lang="cs-CZ" sz="2000" i="1" u="sng" spc="-5" dirty="0" smtClean="0"/>
              <a:t>Krouživé hnětení a přerušovaný</a:t>
            </a:r>
            <a:r>
              <a:rPr lang="cs-CZ" sz="2000" i="1" u="sng" spc="-40" dirty="0" smtClean="0"/>
              <a:t> </a:t>
            </a:r>
            <a:r>
              <a:rPr lang="cs-CZ" sz="2000" i="1" u="sng" dirty="0" smtClean="0"/>
              <a:t>stisk </a:t>
            </a:r>
            <a:r>
              <a:rPr lang="cs-CZ" sz="2000" dirty="0" smtClean="0"/>
              <a:t>– od zápěstí po rameno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CC9900"/>
              </a:buClr>
              <a:buSzPct val="65000"/>
              <a:buFont typeface="Wingdings"/>
              <a:buChar char=""/>
              <a:tabLst>
                <a:tab pos="355600" algn="l"/>
              </a:tabLst>
            </a:pPr>
            <a:r>
              <a:rPr lang="cs-CZ" sz="2000" i="1" u="sng" spc="-5" dirty="0" smtClean="0"/>
              <a:t>Proválení horní</a:t>
            </a:r>
            <a:r>
              <a:rPr lang="cs-CZ" sz="2000" i="1" u="sng" spc="-15" dirty="0" smtClean="0"/>
              <a:t> </a:t>
            </a:r>
            <a:r>
              <a:rPr lang="cs-CZ" sz="2000" i="1" u="sng" spc="-5" dirty="0" smtClean="0"/>
              <a:t>končetiny </a:t>
            </a:r>
            <a:r>
              <a:rPr lang="cs-CZ" sz="2000" spc="-5" dirty="0" smtClean="0"/>
              <a:t>– pro proválení pacient opře masírovanou končetinu rukou nebo zápěstím o </a:t>
            </a:r>
            <a:r>
              <a:rPr lang="cs-CZ" sz="2000" spc="-5" dirty="0" err="1" smtClean="0"/>
              <a:t>teraputovo</a:t>
            </a:r>
            <a:r>
              <a:rPr lang="cs-CZ" sz="2000" spc="-5" dirty="0" smtClean="0"/>
              <a:t> rameno a ten postupně provaluje končetinu až po rameno</a:t>
            </a:r>
            <a:endParaRPr lang="cs-CZ" sz="2000" spc="-5" dirty="0"/>
          </a:p>
        </p:txBody>
      </p:sp>
      <p:sp>
        <p:nvSpPr>
          <p:cNvPr id="6" name="object 6"/>
          <p:cNvSpPr/>
          <p:nvPr/>
        </p:nvSpPr>
        <p:spPr>
          <a:xfrm>
            <a:off x="2057400" y="3810000"/>
            <a:ext cx="4608576" cy="27161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rect l="l" t="t" r="r" b="b"/>
            <a:pathLst>
              <a:path w="8229600" h="609600">
                <a:moveTo>
                  <a:pt x="0" y="6096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dirty="0" smtClean="0">
                <a:solidFill>
                  <a:srgbClr val="FFC000"/>
                </a:solidFill>
              </a:rPr>
              <a:t>TEPÁNÍ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535940" y="1635886"/>
            <a:ext cx="8072119" cy="2949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CC9900"/>
              </a:buClr>
              <a:buSzPct val="65000"/>
              <a:buFont typeface="Wingdings"/>
              <a:buChar char=""/>
              <a:tabLst>
                <a:tab pos="355600" algn="l"/>
              </a:tabLst>
            </a:pPr>
            <a:r>
              <a:rPr lang="cs-CZ" sz="2000" i="1" u="sng" dirty="0" smtClean="0"/>
              <a:t>Tepání ruky </a:t>
            </a:r>
            <a:r>
              <a:rPr lang="cs-CZ" sz="2000" i="1" u="sng" spc="-5" dirty="0" smtClean="0"/>
              <a:t>naměkko </a:t>
            </a:r>
            <a:r>
              <a:rPr lang="cs-CZ" sz="2000" i="1" u="sng" dirty="0" smtClean="0"/>
              <a:t>a</a:t>
            </a:r>
            <a:r>
              <a:rPr lang="cs-CZ" sz="2000" i="1" u="sng" spc="-85" dirty="0" smtClean="0"/>
              <a:t> </a:t>
            </a:r>
            <a:r>
              <a:rPr lang="cs-CZ" sz="2000" i="1" u="sng" spc="-5" dirty="0" smtClean="0"/>
              <a:t>natvrdo</a:t>
            </a:r>
            <a:r>
              <a:rPr lang="cs-CZ" sz="2000" spc="-5" dirty="0" smtClean="0"/>
              <a:t>- ruka je natažená na podložce; terapeut přidrží ruku za konec prstů, nebo nad zápěstím a druhou rukou volně sevřenou v pěst tepe měkce (malíčkovou stranou) všude tam, kde jsou blízko kosti, tedy z dorzální strany, a natvrdo z volární strany; tepání natvrdo může dělat i z dorzální strany, ale úder musí být jemný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CC9900"/>
              </a:buClr>
              <a:buSzPct val="65000"/>
              <a:buFont typeface="Wingdings"/>
              <a:buChar char=""/>
              <a:tabLst>
                <a:tab pos="355600" algn="l"/>
              </a:tabLst>
            </a:pPr>
            <a:r>
              <a:rPr lang="cs-CZ" sz="2000" i="1" u="sng" dirty="0" smtClean="0"/>
              <a:t>Tepání</a:t>
            </a:r>
            <a:r>
              <a:rPr lang="cs-CZ" sz="2000" i="1" u="sng" spc="-125" dirty="0" smtClean="0"/>
              <a:t> </a:t>
            </a:r>
            <a:r>
              <a:rPr lang="cs-CZ" sz="2000" i="1" u="sng" dirty="0" smtClean="0"/>
              <a:t>pěstí </a:t>
            </a:r>
            <a:r>
              <a:rPr lang="cs-CZ" sz="2000" dirty="0" smtClean="0"/>
              <a:t>– pouze tam, kde jsou svaly (od půlky předloktí proximálně) a jen tehdy když jsou dostatečně vyvinuté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CC9900"/>
              </a:buClr>
              <a:buSzPct val="65000"/>
              <a:buFont typeface="Wingdings"/>
              <a:buChar char=""/>
              <a:tabLst>
                <a:tab pos="355600" algn="l"/>
              </a:tabLst>
            </a:pPr>
            <a:r>
              <a:rPr lang="cs-CZ" sz="2000" i="1" u="sng" dirty="0" smtClean="0"/>
              <a:t>Tepání </a:t>
            </a:r>
            <a:r>
              <a:rPr lang="cs-CZ" sz="2000" i="1" u="sng" spc="-5" dirty="0" smtClean="0"/>
              <a:t>hrstí, dlaní, </a:t>
            </a:r>
            <a:r>
              <a:rPr lang="cs-CZ" sz="2000" i="1" u="sng" dirty="0" smtClean="0"/>
              <a:t>vějířem, </a:t>
            </a:r>
            <a:r>
              <a:rPr lang="cs-CZ" sz="2000" i="1" u="sng" spc="-5" dirty="0" smtClean="0"/>
              <a:t>škubáním</a:t>
            </a:r>
            <a:r>
              <a:rPr lang="cs-CZ" sz="2000" i="1" u="sng" spc="-40" dirty="0" smtClean="0"/>
              <a:t> </a:t>
            </a:r>
            <a:r>
              <a:rPr lang="cs-CZ" sz="2000" i="1" u="sng" spc="-5" dirty="0" smtClean="0"/>
              <a:t>a smetáním </a:t>
            </a:r>
            <a:r>
              <a:rPr lang="cs-CZ" sz="2000" spc="-5" dirty="0" smtClean="0"/>
              <a:t>– na celé HK</a:t>
            </a:r>
            <a:endParaRPr lang="cs-CZ" sz="2000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rect l="l" t="t" r="r" b="b"/>
            <a:pathLst>
              <a:path w="8229600" h="609600">
                <a:moveTo>
                  <a:pt x="0" y="6096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dirty="0" smtClean="0">
                <a:solidFill>
                  <a:srgbClr val="FFC000"/>
                </a:solidFill>
              </a:rPr>
              <a:t>CHVĚNÍ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635886"/>
            <a:ext cx="8303260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CC9900"/>
              </a:buClr>
              <a:buSzPct val="65000"/>
              <a:buFont typeface="Wingdings"/>
              <a:buChar char=""/>
              <a:tabLst>
                <a:tab pos="355600" algn="l"/>
              </a:tabLst>
            </a:pPr>
            <a:r>
              <a:rPr lang="cs-CZ" sz="2000" i="1" u="sng" spc="-5" dirty="0" smtClean="0">
                <a:latin typeface="Arial"/>
                <a:cs typeface="Arial"/>
              </a:rPr>
              <a:t>Formou </a:t>
            </a:r>
            <a:r>
              <a:rPr lang="cs-CZ" sz="2000" i="1" u="sng" spc="-5" dirty="0" smtClean="0">
                <a:latin typeface="Arial"/>
                <a:cs typeface="Arial"/>
              </a:rPr>
              <a:t>natřásání</a:t>
            </a:r>
            <a:r>
              <a:rPr lang="cs-CZ" sz="2000" i="1" u="sng" spc="-40" dirty="0" smtClean="0">
                <a:latin typeface="Arial"/>
                <a:cs typeface="Arial"/>
              </a:rPr>
              <a:t> </a:t>
            </a:r>
            <a:r>
              <a:rPr lang="cs-CZ" sz="2000" spc="-40" dirty="0" smtClean="0">
                <a:latin typeface="Arial"/>
                <a:cs typeface="Arial"/>
              </a:rPr>
              <a:t>– terapeut uchopí oběma rukama ruku pacienta; potom ji krátkým energickým pohybem směrem nahoru a dolů </a:t>
            </a:r>
            <a:r>
              <a:rPr lang="cs-CZ" sz="2000" spc="-5" dirty="0" smtClean="0">
                <a:latin typeface="Arial"/>
                <a:cs typeface="Arial"/>
              </a:rPr>
              <a:t>3x-5x potřese</a:t>
            </a:r>
            <a:endParaRPr lang="cs-CZ" sz="2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rect l="l" t="t" r="r" b="b"/>
            <a:pathLst>
              <a:path w="8229600" h="609600">
                <a:moveTo>
                  <a:pt x="0" y="6096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18540" y="2496058"/>
            <a:ext cx="4246245" cy="671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35430" algn="l"/>
                <a:tab pos="2112645" algn="l"/>
              </a:tabLst>
            </a:pPr>
            <a:r>
              <a:rPr dirty="0"/>
              <a:t>Děkuji	</a:t>
            </a:r>
            <a:r>
              <a:rPr spc="-5" dirty="0"/>
              <a:t>za	</a:t>
            </a:r>
            <a:r>
              <a:rPr dirty="0"/>
              <a:t>p</a:t>
            </a:r>
            <a:r>
              <a:rPr spc="-5" dirty="0"/>
              <a:t>oz</a:t>
            </a:r>
            <a:r>
              <a:rPr spc="0" dirty="0"/>
              <a:t>o</a:t>
            </a:r>
            <a:r>
              <a:rPr spc="-5" dirty="0"/>
              <a:t>rn</a:t>
            </a:r>
            <a:r>
              <a:rPr spc="0" dirty="0"/>
              <a:t>o</a:t>
            </a:r>
            <a:r>
              <a:rPr dirty="0"/>
              <a:t>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rect l="l" t="t" r="r" b="b"/>
            <a:pathLst>
              <a:path w="8229600" h="609600">
                <a:moveTo>
                  <a:pt x="0" y="6096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35940" y="281051"/>
            <a:ext cx="8072119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endParaRPr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388859" cy="2215991"/>
          </a:xfrm>
        </p:spPr>
        <p:txBody>
          <a:bodyPr/>
          <a:lstStyle/>
          <a:p>
            <a:r>
              <a:rPr lang="cs-CZ" sz="2400" u="sng" dirty="0" smtClean="0"/>
              <a:t>Poloha: </a:t>
            </a:r>
          </a:p>
          <a:p>
            <a:endParaRPr lang="cs-CZ" sz="2400" dirty="0" smtClean="0"/>
          </a:p>
          <a:p>
            <a:pPr marL="457200" indent="-457200">
              <a:buAutoNum type="arabicPeriod"/>
            </a:pPr>
            <a:r>
              <a:rPr lang="cs-CZ" sz="2400" i="1" dirty="0" smtClean="0"/>
              <a:t>v </a:t>
            </a:r>
            <a:r>
              <a:rPr lang="cs-CZ" sz="2200" i="1" dirty="0" smtClean="0"/>
              <a:t>lehu</a:t>
            </a:r>
            <a:r>
              <a:rPr lang="cs-CZ" sz="2400" i="1" dirty="0" smtClean="0"/>
              <a:t> </a:t>
            </a:r>
            <a:r>
              <a:rPr lang="cs-CZ" sz="2400" dirty="0" smtClean="0"/>
              <a:t>– končetina je v mírné abdukci na podložce a terapeut stojí na straně masírované končetiny</a:t>
            </a:r>
          </a:p>
          <a:p>
            <a:pPr marL="457200" indent="-457200">
              <a:buAutoNum type="arabicPeriod"/>
            </a:pPr>
            <a:r>
              <a:rPr lang="cs-CZ" sz="2400" i="1" dirty="0" smtClean="0"/>
              <a:t>v sedě </a:t>
            </a:r>
            <a:r>
              <a:rPr lang="cs-CZ" sz="2400" dirty="0" smtClean="0"/>
              <a:t>– nemocný sedí na stoličce a terapeut sedí po boku obrácený k masírované končetině</a:t>
            </a:r>
            <a:endParaRPr lang="cs-CZ" sz="2400" dirty="0"/>
          </a:p>
        </p:txBody>
      </p:sp>
      <p:sp>
        <p:nvSpPr>
          <p:cNvPr id="5" name="object 5"/>
          <p:cNvSpPr txBox="1"/>
          <p:nvPr/>
        </p:nvSpPr>
        <p:spPr>
          <a:xfrm>
            <a:off x="609600" y="3962400"/>
            <a:ext cx="8382000" cy="2031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lang="cs-CZ" sz="3200" u="sng" spc="5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TŘENÍ</a:t>
            </a:r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lang="cs-CZ" sz="2000" spc="5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sz="4000" spc="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spc="5" dirty="0" smtClean="0">
                <a:latin typeface="Arial" pitchFamily="34" charset="0"/>
                <a:cs typeface="Arial" pitchFamily="34" charset="0"/>
              </a:rPr>
              <a:t>Levou rukou uchopíme pacientovu končetinu a pravou naneseme masážní prostředek nejprve na ruku a potom ho při tření dlouhými tahy rozneseme po předloktí až po ramena. Pravou a levou ruku střídáme. Opakujeme 6-10x. </a:t>
            </a:r>
            <a:endParaRPr sz="2000" spc="-5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rect l="l" t="t" r="r" b="b"/>
            <a:pathLst>
              <a:path w="8229600" h="609600">
                <a:moveTo>
                  <a:pt x="0" y="6096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35940" y="281051"/>
            <a:ext cx="8072119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95780" algn="l"/>
                <a:tab pos="2145665" algn="l"/>
              </a:tabLst>
            </a:pPr>
            <a:r>
              <a:rPr lang="cs-CZ" sz="4000" u="sng" spc="-5" dirty="0" smtClean="0">
                <a:solidFill>
                  <a:srgbClr val="FFC000"/>
                </a:solidFill>
              </a:rPr>
              <a:t>VYTÍRÁNÍ A</a:t>
            </a:r>
            <a:r>
              <a:rPr lang="cs-CZ" sz="4000" u="sng" spc="-5" dirty="0" smtClean="0">
                <a:solidFill>
                  <a:srgbClr val="FFC000"/>
                </a:solidFill>
              </a:rPr>
              <a:t> </a:t>
            </a:r>
            <a:r>
              <a:rPr lang="cs-CZ" sz="4000" u="sng" spc="-5" dirty="0" smtClean="0">
                <a:solidFill>
                  <a:srgbClr val="FFC000"/>
                </a:solidFill>
              </a:rPr>
              <a:t>R</a:t>
            </a:r>
            <a:r>
              <a:rPr lang="cs-CZ" sz="4000" u="sng" spc="0" dirty="0" smtClean="0">
                <a:solidFill>
                  <a:srgbClr val="FFC000"/>
                </a:solidFill>
              </a:rPr>
              <a:t>O</a:t>
            </a:r>
            <a:r>
              <a:rPr lang="cs-CZ" sz="4000" u="sng" spc="-5" dirty="0" smtClean="0">
                <a:solidFill>
                  <a:srgbClr val="FFC000"/>
                </a:solidFill>
              </a:rPr>
              <a:t>ZTÍRÁ</a:t>
            </a:r>
            <a:r>
              <a:rPr lang="cs-CZ" sz="4000" u="sng" dirty="0" smtClean="0">
                <a:solidFill>
                  <a:srgbClr val="FFC000"/>
                </a:solidFill>
              </a:rPr>
              <a:t>NÍ</a:t>
            </a:r>
            <a:endParaRPr lang="cs-CZ" sz="4000" u="sng" dirty="0">
              <a:solidFill>
                <a:srgbClr val="FFC0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1846659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cs-CZ" sz="2000" i="1" u="sng" dirty="0" smtClean="0"/>
              <a:t> Vytírání prstů vidličkou –</a:t>
            </a:r>
            <a:r>
              <a:rPr lang="cs-CZ" sz="2000" dirty="0" smtClean="0"/>
              <a:t>jednou rukou uchopíme poslední článek prstu, a vidličkou druhé ruky vytíráme prsty směrem ke kořeni; nejdříve dorzální a volární stranu, poté boky.</a:t>
            </a:r>
            <a:endParaRPr lang="cs-CZ" sz="20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615553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cs-CZ" sz="2000" dirty="0" smtClean="0"/>
              <a:t> stejně můžeme prsty vytřít   </a:t>
            </a:r>
          </a:p>
          <a:p>
            <a:r>
              <a:rPr lang="cs-CZ" sz="2000" dirty="0" smtClean="0"/>
              <a:t> </a:t>
            </a:r>
            <a:r>
              <a:rPr lang="cs-CZ" sz="2000" dirty="0" smtClean="0"/>
              <a:t>  pomocí bříška palce a ukazováku</a:t>
            </a:r>
            <a:endParaRPr lang="cs-CZ" sz="2000" dirty="0"/>
          </a:p>
        </p:txBody>
      </p:sp>
      <p:sp>
        <p:nvSpPr>
          <p:cNvPr id="5" name="object 5"/>
          <p:cNvSpPr/>
          <p:nvPr/>
        </p:nvSpPr>
        <p:spPr>
          <a:xfrm>
            <a:off x="381000" y="3657600"/>
            <a:ext cx="3963924" cy="2500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4876800" y="2590800"/>
            <a:ext cx="3889375" cy="25050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rect l="l" t="t" r="r" b="b"/>
            <a:pathLst>
              <a:path w="8229600" h="609600">
                <a:moveTo>
                  <a:pt x="0" y="6096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95780" algn="l"/>
                <a:tab pos="2145665" algn="l"/>
              </a:tabLst>
            </a:pPr>
            <a:r>
              <a:rPr spc="-5" dirty="0">
                <a:solidFill>
                  <a:srgbClr val="FFC000"/>
                </a:solidFill>
              </a:rPr>
              <a:t>Vytírání	a	r</a:t>
            </a:r>
            <a:r>
              <a:rPr spc="0" dirty="0">
                <a:solidFill>
                  <a:srgbClr val="FFC000"/>
                </a:solidFill>
              </a:rPr>
              <a:t>o</a:t>
            </a:r>
            <a:r>
              <a:rPr spc="-5" dirty="0">
                <a:solidFill>
                  <a:srgbClr val="FFC000"/>
                </a:solidFill>
              </a:rPr>
              <a:t>ztírá</a:t>
            </a:r>
            <a:r>
              <a:rPr dirty="0">
                <a:solidFill>
                  <a:srgbClr val="FFC000"/>
                </a:solidFill>
              </a:rPr>
              <a:t>ní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40" y="1635886"/>
            <a:ext cx="8303260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CC9900"/>
              </a:buClr>
              <a:buSzPct val="65000"/>
              <a:buFont typeface="Wingdings"/>
              <a:buChar char=""/>
              <a:tabLst>
                <a:tab pos="355600" algn="l"/>
              </a:tabLst>
            </a:pPr>
            <a:r>
              <a:rPr lang="cs-CZ" sz="2000" i="1" u="sng" spc="-5" dirty="0" smtClean="0">
                <a:latin typeface="Arial"/>
                <a:cs typeface="Arial"/>
              </a:rPr>
              <a:t>Vytření prstů </a:t>
            </a:r>
            <a:r>
              <a:rPr lang="cs-CZ" sz="2000" i="1" u="sng" dirty="0" smtClean="0">
                <a:latin typeface="Arial"/>
                <a:cs typeface="Arial"/>
              </a:rPr>
              <a:t>na</a:t>
            </a:r>
            <a:r>
              <a:rPr lang="cs-CZ" sz="2000" i="1" u="sng" spc="-55" dirty="0" smtClean="0">
                <a:latin typeface="Arial"/>
                <a:cs typeface="Arial"/>
              </a:rPr>
              <a:t> </a:t>
            </a:r>
            <a:r>
              <a:rPr lang="cs-CZ" sz="2000" i="1" u="sng" dirty="0" smtClean="0">
                <a:latin typeface="Arial"/>
                <a:cs typeface="Arial"/>
              </a:rPr>
              <a:t>podložce </a:t>
            </a:r>
            <a:r>
              <a:rPr lang="cs-CZ" sz="2000" dirty="0" smtClean="0">
                <a:latin typeface="Arial"/>
                <a:cs typeface="Arial"/>
              </a:rPr>
              <a:t>– na vytření se podle tloušťky prstu využívá buď bříško palce a ukazováku, nebo palce, ukazováku a prostředníku, případně žlábek . Hmat se opakuje po obrácení ruky na volární stranu.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09800" y="3200400"/>
            <a:ext cx="4895850" cy="29178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rect l="l" t="t" r="r" b="b"/>
            <a:pathLst>
              <a:path w="8229600" h="609600">
                <a:moveTo>
                  <a:pt x="0" y="6096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95780" algn="l"/>
                <a:tab pos="2145665" algn="l"/>
              </a:tabLst>
            </a:pPr>
            <a:r>
              <a:rPr spc="-5" dirty="0">
                <a:solidFill>
                  <a:srgbClr val="FFC000"/>
                </a:solidFill>
              </a:rPr>
              <a:t>Vytírání	a	r</a:t>
            </a:r>
            <a:r>
              <a:rPr spc="0" dirty="0">
                <a:solidFill>
                  <a:srgbClr val="FFC000"/>
                </a:solidFill>
              </a:rPr>
              <a:t>o</a:t>
            </a:r>
            <a:r>
              <a:rPr spc="-5" dirty="0">
                <a:solidFill>
                  <a:srgbClr val="FFC000"/>
                </a:solidFill>
              </a:rPr>
              <a:t>ztírá</a:t>
            </a:r>
            <a:r>
              <a:rPr dirty="0">
                <a:solidFill>
                  <a:srgbClr val="FFC000"/>
                </a:solidFill>
              </a:rPr>
              <a:t>ní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40" y="1635886"/>
            <a:ext cx="6842759" cy="4001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CC9900"/>
              </a:buClr>
              <a:buSzPct val="65000"/>
              <a:buFont typeface="Wingdings"/>
              <a:buChar char=""/>
              <a:tabLst>
                <a:tab pos="355600" algn="l"/>
              </a:tabLst>
            </a:pPr>
            <a:r>
              <a:rPr sz="2000" i="1" u="sng" spc="-5" dirty="0">
                <a:latin typeface="Arial"/>
                <a:cs typeface="Arial"/>
              </a:rPr>
              <a:t>Vytření </a:t>
            </a:r>
            <a:r>
              <a:rPr sz="2000" i="1" u="sng" spc="-5" dirty="0" err="1">
                <a:latin typeface="Arial"/>
                <a:cs typeface="Arial"/>
              </a:rPr>
              <a:t>prostor</a:t>
            </a:r>
            <a:r>
              <a:rPr sz="2000" i="1" u="sng" spc="-5" dirty="0">
                <a:latin typeface="Arial"/>
                <a:cs typeface="Arial"/>
              </a:rPr>
              <a:t> </a:t>
            </a:r>
            <a:r>
              <a:rPr lang="cs-CZ" sz="2000" i="1" u="sng" dirty="0" smtClean="0">
                <a:latin typeface="Arial"/>
                <a:cs typeface="Arial"/>
              </a:rPr>
              <a:t>mezi </a:t>
            </a:r>
            <a:r>
              <a:rPr lang="cs-CZ" sz="2000" i="1" u="sng" spc="-5" dirty="0" smtClean="0">
                <a:latin typeface="Arial"/>
                <a:cs typeface="Arial"/>
              </a:rPr>
              <a:t>záprstními</a:t>
            </a:r>
            <a:r>
              <a:rPr lang="cs-CZ" sz="2000" i="1" u="sng" spc="10" dirty="0" smtClean="0">
                <a:latin typeface="Arial"/>
                <a:cs typeface="Arial"/>
              </a:rPr>
              <a:t> </a:t>
            </a:r>
            <a:r>
              <a:rPr lang="cs-CZ" sz="2000" i="1" u="sng" spc="-5" dirty="0" smtClean="0">
                <a:latin typeface="Arial"/>
                <a:cs typeface="Arial"/>
              </a:rPr>
              <a:t>kostmi </a:t>
            </a:r>
            <a:r>
              <a:rPr lang="cs-CZ" sz="2000" spc="-5" dirty="0" smtClean="0">
                <a:latin typeface="Arial"/>
                <a:cs typeface="Arial"/>
              </a:rPr>
              <a:t>– střídavě bříšky obou palců tak, že terapeut </a:t>
            </a:r>
            <a:r>
              <a:rPr lang="cs-CZ" sz="2000" spc="-5" dirty="0">
                <a:latin typeface="Arial"/>
                <a:cs typeface="Arial"/>
              </a:rPr>
              <a:t>d</a:t>
            </a:r>
            <a:r>
              <a:rPr lang="cs-CZ" sz="2000" spc="-5" dirty="0" smtClean="0">
                <a:latin typeface="Arial"/>
                <a:cs typeface="Arial"/>
              </a:rPr>
              <a:t>rží z obou stran pacientovu ruku obrácenou dlaní dolů. Pevněji možno ruku přichytit, když prsteník a malíček obou rukou terapeuta obejme palec a malíček masírovaném ruky. Vytření možno provádět i na podložce, nejlépe bříšky druhého a třetího prstu, přičemž se zpracovávají dva mezikostní prostory naráz.  </a:t>
            </a:r>
          </a:p>
          <a:p>
            <a:pPr marL="355600" indent="-342900">
              <a:lnSpc>
                <a:spcPct val="100000"/>
              </a:lnSpc>
              <a:buClr>
                <a:srgbClr val="CC9900"/>
              </a:buClr>
              <a:buSzPct val="65000"/>
              <a:buFont typeface="Wingdings"/>
              <a:buChar char=""/>
              <a:tabLst>
                <a:tab pos="355600" algn="l"/>
              </a:tabLst>
            </a:pPr>
            <a:endParaRPr lang="cs-CZ" sz="2000" spc="-5" dirty="0">
              <a:latin typeface="Arial"/>
              <a:cs typeface="Arial"/>
            </a:endParaRPr>
          </a:p>
          <a:p>
            <a:pPr marL="355600" indent="-342900">
              <a:buClr>
                <a:srgbClr val="CC9900"/>
              </a:buClr>
              <a:buSzPct val="65000"/>
              <a:buFont typeface="Wingdings"/>
              <a:buChar char=""/>
              <a:tabLst>
                <a:tab pos="355600" algn="l"/>
              </a:tabLst>
            </a:pPr>
            <a:r>
              <a:rPr lang="cs-CZ" sz="2000" i="1" u="sng" spc="-5" dirty="0" smtClean="0">
                <a:latin typeface="Arial"/>
                <a:cs typeface="Arial"/>
              </a:rPr>
              <a:t>Vytření hřbetu </a:t>
            </a:r>
            <a:r>
              <a:rPr lang="cs-CZ" sz="2000" i="1" u="sng" dirty="0" smtClean="0">
                <a:latin typeface="Arial"/>
                <a:cs typeface="Arial"/>
              </a:rPr>
              <a:t>ruky</a:t>
            </a:r>
            <a:r>
              <a:rPr lang="cs-CZ" sz="2000" i="1" u="sng" spc="-60" dirty="0" smtClean="0">
                <a:latin typeface="Arial"/>
                <a:cs typeface="Arial"/>
              </a:rPr>
              <a:t> </a:t>
            </a:r>
            <a:r>
              <a:rPr lang="cs-CZ" sz="2000" i="1" u="sng" dirty="0" smtClean="0">
                <a:latin typeface="Arial"/>
                <a:cs typeface="Arial"/>
              </a:rPr>
              <a:t>palci </a:t>
            </a:r>
            <a:r>
              <a:rPr lang="cs-CZ" sz="2000" dirty="0" smtClean="0">
                <a:latin typeface="Arial"/>
                <a:cs typeface="Arial"/>
              </a:rPr>
              <a:t>– provádí se podobně, jen palce se pohybují celou plochou za sebou až na dorzální část zápěstí</a:t>
            </a:r>
          </a:p>
          <a:p>
            <a:pPr marL="355600" indent="-342900">
              <a:lnSpc>
                <a:spcPct val="100000"/>
              </a:lnSpc>
              <a:buClr>
                <a:srgbClr val="CC9900"/>
              </a:buClr>
              <a:buSzPct val="65000"/>
              <a:buFont typeface="Wingdings"/>
              <a:buChar char=""/>
              <a:tabLst>
                <a:tab pos="355600" algn="l"/>
              </a:tabLst>
            </a:pP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rect l="l" t="t" r="r" b="b"/>
            <a:pathLst>
              <a:path w="8229600" h="609600">
                <a:moveTo>
                  <a:pt x="0" y="6096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95780" algn="l"/>
                <a:tab pos="2145665" algn="l"/>
              </a:tabLst>
            </a:pPr>
            <a:r>
              <a:rPr spc="-5" dirty="0">
                <a:solidFill>
                  <a:srgbClr val="FFC000"/>
                </a:solidFill>
              </a:rPr>
              <a:t>Vytírání	a	r</a:t>
            </a:r>
            <a:r>
              <a:rPr spc="0" dirty="0">
                <a:solidFill>
                  <a:srgbClr val="FFC000"/>
                </a:solidFill>
              </a:rPr>
              <a:t>o</a:t>
            </a:r>
            <a:r>
              <a:rPr spc="-5" dirty="0">
                <a:solidFill>
                  <a:srgbClr val="FFC000"/>
                </a:solidFill>
              </a:rPr>
              <a:t>ztírá</a:t>
            </a:r>
            <a:r>
              <a:rPr dirty="0">
                <a:solidFill>
                  <a:srgbClr val="FFC000"/>
                </a:solidFill>
              </a:rPr>
              <a:t>ní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40" y="1635886"/>
            <a:ext cx="8227060" cy="15388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CC9900"/>
              </a:buClr>
              <a:buSzPct val="65000"/>
              <a:buFont typeface="Wingdings"/>
              <a:buChar char=""/>
              <a:tabLst>
                <a:tab pos="355600" algn="l"/>
              </a:tabLst>
            </a:pPr>
            <a:r>
              <a:rPr lang="cs-CZ" sz="2000" i="1" u="sng" spc="-5" dirty="0" smtClean="0">
                <a:latin typeface="Arial"/>
                <a:cs typeface="Arial"/>
              </a:rPr>
              <a:t>Vytření </a:t>
            </a:r>
            <a:r>
              <a:rPr lang="cs-CZ" sz="2000" i="1" u="sng" dirty="0" smtClean="0">
                <a:latin typeface="Arial"/>
                <a:cs typeface="Arial"/>
              </a:rPr>
              <a:t>dlaně</a:t>
            </a:r>
            <a:r>
              <a:rPr lang="cs-CZ" sz="2000" i="1" u="sng" spc="-95" dirty="0" smtClean="0">
                <a:latin typeface="Arial"/>
                <a:cs typeface="Arial"/>
              </a:rPr>
              <a:t> </a:t>
            </a:r>
            <a:r>
              <a:rPr lang="cs-CZ" sz="2000" i="1" u="sng" dirty="0" smtClean="0">
                <a:latin typeface="Arial"/>
                <a:cs typeface="Arial"/>
              </a:rPr>
              <a:t>palci </a:t>
            </a:r>
            <a:r>
              <a:rPr lang="cs-CZ" sz="2000" dirty="0" smtClean="0">
                <a:latin typeface="Arial"/>
                <a:cs typeface="Arial"/>
              </a:rPr>
              <a:t>– podobné jako předcházející hmat : bříšky palců střídavě vytíráme mezikostní prostory a potom v dlouhých tazích plošně propracujeme dlaň a skupinu svalů malíčku a palce. Vytírání se zakončí několika tahy současně oběma palci až na laterální stranu zápěstí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33600" y="3581400"/>
            <a:ext cx="4752975" cy="26003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rect l="l" t="t" r="r" b="b"/>
            <a:pathLst>
              <a:path w="8229600" h="609600">
                <a:moveTo>
                  <a:pt x="0" y="6096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95780" algn="l"/>
                <a:tab pos="2145665" algn="l"/>
              </a:tabLst>
            </a:pPr>
            <a:r>
              <a:rPr spc="-5" dirty="0">
                <a:solidFill>
                  <a:srgbClr val="FFC000"/>
                </a:solidFill>
              </a:rPr>
              <a:t>Vytírání	a	r</a:t>
            </a:r>
            <a:r>
              <a:rPr spc="0" dirty="0">
                <a:solidFill>
                  <a:srgbClr val="FFC000"/>
                </a:solidFill>
              </a:rPr>
              <a:t>o</a:t>
            </a:r>
            <a:r>
              <a:rPr spc="-5" dirty="0">
                <a:solidFill>
                  <a:srgbClr val="FFC000"/>
                </a:solidFill>
              </a:rPr>
              <a:t>ztírá</a:t>
            </a:r>
            <a:r>
              <a:rPr dirty="0">
                <a:solidFill>
                  <a:srgbClr val="FFC000"/>
                </a:solidFill>
              </a:rPr>
              <a:t>ní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40" y="1635886"/>
            <a:ext cx="8227060" cy="1846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CC9900"/>
              </a:buClr>
              <a:buSzPct val="65000"/>
              <a:buFont typeface="Wingdings"/>
              <a:buChar char=""/>
              <a:tabLst>
                <a:tab pos="355600" algn="l"/>
              </a:tabLst>
            </a:pPr>
            <a:r>
              <a:rPr lang="cs-CZ" sz="2000" i="1" u="sng" spc="-5" dirty="0" smtClean="0">
                <a:latin typeface="Arial"/>
                <a:cs typeface="Arial"/>
              </a:rPr>
              <a:t>Vytření </a:t>
            </a:r>
            <a:r>
              <a:rPr lang="cs-CZ" sz="2000" i="1" u="sng" dirty="0" smtClean="0">
                <a:latin typeface="Arial"/>
                <a:cs typeface="Arial"/>
              </a:rPr>
              <a:t>dlaně </a:t>
            </a:r>
            <a:r>
              <a:rPr lang="cs-CZ" sz="2000" i="1" u="sng" spc="-5" dirty="0" smtClean="0">
                <a:latin typeface="Arial"/>
                <a:cs typeface="Arial"/>
              </a:rPr>
              <a:t>patkou</a:t>
            </a:r>
            <a:r>
              <a:rPr lang="cs-CZ" sz="2000" i="1" u="sng" spc="-90" dirty="0" smtClean="0">
                <a:latin typeface="Arial"/>
                <a:cs typeface="Arial"/>
              </a:rPr>
              <a:t> </a:t>
            </a:r>
            <a:r>
              <a:rPr lang="cs-CZ" sz="2000" i="1" u="sng" dirty="0" smtClean="0">
                <a:latin typeface="Arial"/>
                <a:cs typeface="Arial"/>
              </a:rPr>
              <a:t>ruky </a:t>
            </a:r>
            <a:r>
              <a:rPr lang="cs-CZ" sz="2000" dirty="0" smtClean="0">
                <a:latin typeface="Arial"/>
                <a:cs typeface="Arial"/>
              </a:rPr>
              <a:t>– několika tahy, přičemž druhá ruka drží a podpírá masírovanou ruku zespoda </a:t>
            </a:r>
          </a:p>
          <a:p>
            <a:pPr marL="355600" indent="-342900">
              <a:lnSpc>
                <a:spcPct val="100000"/>
              </a:lnSpc>
              <a:buClr>
                <a:srgbClr val="CC9900"/>
              </a:buClr>
              <a:buSzPct val="65000"/>
              <a:buFont typeface="Wingdings"/>
              <a:buChar char=""/>
              <a:tabLst>
                <a:tab pos="355600" algn="l"/>
              </a:tabLst>
            </a:pPr>
            <a:endParaRPr lang="cs-CZ" sz="2000" dirty="0" smtClean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CC9900"/>
              </a:buClr>
              <a:buSzPct val="65000"/>
              <a:buFont typeface="Wingdings"/>
              <a:buChar char=""/>
              <a:tabLst>
                <a:tab pos="355600" algn="l"/>
              </a:tabLst>
            </a:pPr>
            <a:r>
              <a:rPr lang="cs-CZ" sz="2000" i="1" u="sng" dirty="0" smtClean="0">
                <a:latin typeface="Arial"/>
                <a:cs typeface="Arial"/>
              </a:rPr>
              <a:t>Vytření zápěstí plošným tahem palce </a:t>
            </a:r>
            <a:r>
              <a:rPr lang="cs-CZ" sz="2000" dirty="0" smtClean="0">
                <a:latin typeface="Arial"/>
                <a:cs typeface="Arial"/>
              </a:rPr>
              <a:t>– střídavým a současným pohybem z dorzální a volární strany. Masírovanou ruku přidržujeme podobně jako při vytírání hřbetu a dlaně</a:t>
            </a:r>
            <a:endParaRPr lang="cs-CZ" sz="2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rect l="l" t="t" r="r" b="b"/>
            <a:pathLst>
              <a:path w="8229600" h="609600">
                <a:moveTo>
                  <a:pt x="0" y="6096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95780" algn="l"/>
                <a:tab pos="2145665" algn="l"/>
              </a:tabLst>
            </a:pPr>
            <a:r>
              <a:rPr spc="-5" dirty="0">
                <a:solidFill>
                  <a:srgbClr val="FFC000"/>
                </a:solidFill>
              </a:rPr>
              <a:t>Vytírání	a	r</a:t>
            </a:r>
            <a:r>
              <a:rPr spc="0" dirty="0">
                <a:solidFill>
                  <a:srgbClr val="FFC000"/>
                </a:solidFill>
              </a:rPr>
              <a:t>o</a:t>
            </a:r>
            <a:r>
              <a:rPr spc="-5" dirty="0">
                <a:solidFill>
                  <a:srgbClr val="FFC000"/>
                </a:solidFill>
              </a:rPr>
              <a:t>ztírá</a:t>
            </a:r>
            <a:r>
              <a:rPr dirty="0">
                <a:solidFill>
                  <a:srgbClr val="FFC000"/>
                </a:solidFill>
              </a:rPr>
              <a:t>ní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40" y="1635886"/>
            <a:ext cx="8303260" cy="15388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CC9900"/>
              </a:buClr>
              <a:buSzPct val="65000"/>
              <a:buFont typeface="Wingdings"/>
              <a:buChar char=""/>
              <a:tabLst>
                <a:tab pos="355600" algn="l"/>
              </a:tabLst>
            </a:pPr>
            <a:r>
              <a:rPr sz="2000" i="1" u="sng" spc="-5" dirty="0">
                <a:latin typeface="Arial"/>
                <a:cs typeface="Arial"/>
              </a:rPr>
              <a:t>Vytření předloktí </a:t>
            </a:r>
            <a:r>
              <a:rPr sz="2000" i="1" u="sng" dirty="0">
                <a:latin typeface="Arial"/>
                <a:cs typeface="Arial"/>
              </a:rPr>
              <a:t>a</a:t>
            </a:r>
            <a:r>
              <a:rPr sz="2000" i="1" u="sng" spc="-25" dirty="0">
                <a:latin typeface="Arial"/>
                <a:cs typeface="Arial"/>
              </a:rPr>
              <a:t> </a:t>
            </a:r>
            <a:r>
              <a:rPr lang="cs-CZ" sz="2000" i="1" u="sng" spc="-5" dirty="0" smtClean="0">
                <a:latin typeface="Arial"/>
                <a:cs typeface="Arial"/>
              </a:rPr>
              <a:t>ramena </a:t>
            </a:r>
            <a:r>
              <a:rPr lang="cs-CZ" sz="2000" spc="-5" dirty="0" smtClean="0">
                <a:latin typeface="Arial"/>
                <a:cs typeface="Arial"/>
              </a:rPr>
              <a:t>– </a:t>
            </a:r>
            <a:r>
              <a:rPr lang="cs-CZ" sz="2000" spc="-5" dirty="0" smtClean="0">
                <a:latin typeface="Arial"/>
                <a:cs typeface="Arial"/>
              </a:rPr>
              <a:t>prstmi</a:t>
            </a:r>
            <a:r>
              <a:rPr lang="cs-CZ" sz="2000" spc="-5" dirty="0" smtClean="0">
                <a:latin typeface="Arial"/>
                <a:cs typeface="Arial"/>
              </a:rPr>
              <a:t>, dlaní a palcem. Jedna ruka přidržuje HK těsně nad zápěstím, druhá ruka </a:t>
            </a:r>
            <a:r>
              <a:rPr lang="cs-CZ" sz="2000" spc="-5" dirty="0">
                <a:latin typeface="Arial"/>
                <a:cs typeface="Arial"/>
              </a:rPr>
              <a:t>z</a:t>
            </a:r>
            <a:r>
              <a:rPr lang="cs-CZ" sz="2000" spc="-5" dirty="0" smtClean="0">
                <a:latin typeface="Arial"/>
                <a:cs typeface="Arial"/>
              </a:rPr>
              <a:t>pracovává předloktí a rameno. Ruce se při vytírání střídají. Při vytírání prsty a palce pronikají mezi svalové skupiny na předloktí a na ramena (flexory a extensory). Deltový sval vytíráme oběma rukama.  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05000" y="3505200"/>
            <a:ext cx="4752975" cy="27162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rect l="l" t="t" r="r" b="b"/>
            <a:pathLst>
              <a:path w="8229600" h="609600">
                <a:moveTo>
                  <a:pt x="0" y="6096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95780" algn="l"/>
                <a:tab pos="2145665" algn="l"/>
              </a:tabLst>
            </a:pPr>
            <a:r>
              <a:rPr spc="-5" dirty="0">
                <a:solidFill>
                  <a:srgbClr val="FFC000"/>
                </a:solidFill>
              </a:rPr>
              <a:t>Vytírání	a	r</a:t>
            </a:r>
            <a:r>
              <a:rPr spc="0" dirty="0">
                <a:solidFill>
                  <a:srgbClr val="FFC000"/>
                </a:solidFill>
              </a:rPr>
              <a:t>o</a:t>
            </a:r>
            <a:r>
              <a:rPr spc="-5" dirty="0">
                <a:solidFill>
                  <a:srgbClr val="FFC000"/>
                </a:solidFill>
              </a:rPr>
              <a:t>ztírá</a:t>
            </a:r>
            <a:r>
              <a:rPr dirty="0">
                <a:solidFill>
                  <a:srgbClr val="FFC000"/>
                </a:solidFill>
              </a:rPr>
              <a:t>ní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40" y="1635886"/>
            <a:ext cx="8227060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CC9900"/>
              </a:buClr>
              <a:buSzPct val="65000"/>
              <a:buFont typeface="Wingdings"/>
              <a:buChar char=""/>
              <a:tabLst>
                <a:tab pos="355600" algn="l"/>
              </a:tabLst>
            </a:pPr>
            <a:r>
              <a:rPr lang="cs-CZ" sz="2000" spc="-5" dirty="0" smtClean="0">
                <a:latin typeface="Arial"/>
                <a:cs typeface="Arial"/>
              </a:rPr>
              <a:t>Vytírání se končí </a:t>
            </a:r>
            <a:r>
              <a:rPr lang="cs-CZ" sz="2000" i="1" u="sng" spc="-5" dirty="0" smtClean="0">
                <a:latin typeface="Arial"/>
                <a:cs typeface="Arial"/>
              </a:rPr>
              <a:t>vytření celé horní</a:t>
            </a:r>
            <a:r>
              <a:rPr lang="cs-CZ" sz="2000" i="1" u="sng" spc="-15" dirty="0" smtClean="0">
                <a:latin typeface="Arial"/>
                <a:cs typeface="Arial"/>
              </a:rPr>
              <a:t> </a:t>
            </a:r>
            <a:r>
              <a:rPr lang="cs-CZ" sz="2000" i="1" u="sng" spc="-5" dirty="0" smtClean="0">
                <a:latin typeface="Arial"/>
                <a:cs typeface="Arial"/>
              </a:rPr>
              <a:t>končetiny </a:t>
            </a:r>
            <a:r>
              <a:rPr lang="cs-CZ" sz="2000" spc="-5" dirty="0" smtClean="0">
                <a:latin typeface="Arial"/>
                <a:cs typeface="Arial"/>
              </a:rPr>
              <a:t>od zápěstí až po ramena oběma rukama, přičemž se pacient opírá masírovanou rukou o hrudník terapeuta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660</Words>
  <Application>Microsoft Office PowerPoint</Application>
  <PresentationFormat>Předvádění na obrazovce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Office Theme</vt:lpstr>
      <vt:lpstr>Masáž horní končetiny</vt:lpstr>
      <vt:lpstr>Snímek 2</vt:lpstr>
      <vt:lpstr>VYTÍRÁNÍ A ROZTÍRÁNÍ</vt:lpstr>
      <vt:lpstr>Vytírání a roztírání</vt:lpstr>
      <vt:lpstr>Vytírání a roztírání</vt:lpstr>
      <vt:lpstr>Vytírání a roztírání</vt:lpstr>
      <vt:lpstr>Vytírání a roztírání</vt:lpstr>
      <vt:lpstr>Vytírání a roztírání</vt:lpstr>
      <vt:lpstr>Vytírání a roztírání</vt:lpstr>
      <vt:lpstr>HNĚTENÍ</vt:lpstr>
      <vt:lpstr>Hnětení</vt:lpstr>
      <vt:lpstr>TEPÁNÍ</vt:lpstr>
      <vt:lpstr>CHVĚNÍ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Masáž horní končetiny</dc:title>
  <dc:creator>uživatel Windows XP</dc:creator>
  <cp:lastModifiedBy>acer</cp:lastModifiedBy>
  <cp:revision>10</cp:revision>
  <dcterms:created xsi:type="dcterms:W3CDTF">2016-02-16T16:35:26Z</dcterms:created>
  <dcterms:modified xsi:type="dcterms:W3CDTF">2016-02-20T17:29:20Z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2012-11-22T00:00:00Z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2016-02-16T00:00:00Z</vt:filetime>
  </property>
</Properties>
</file>