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6" r:id="rId3"/>
    <p:sldId id="262" r:id="rId4"/>
    <p:sldId id="258" r:id="rId5"/>
    <p:sldId id="257" r:id="rId6"/>
    <p:sldId id="259" r:id="rId7"/>
    <p:sldId id="272" r:id="rId8"/>
    <p:sldId id="276" r:id="rId9"/>
    <p:sldId id="263" r:id="rId10"/>
    <p:sldId id="268" r:id="rId11"/>
    <p:sldId id="267" r:id="rId12"/>
    <p:sldId id="270" r:id="rId13"/>
    <p:sldId id="275" r:id="rId14"/>
    <p:sldId id="274" r:id="rId15"/>
    <p:sldId id="264" r:id="rId16"/>
    <p:sldId id="265" r:id="rId17"/>
    <p:sldId id="271" r:id="rId18"/>
    <p:sldId id="279" r:id="rId19"/>
    <p:sldId id="277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C5AAB-242A-428D-8920-1F6526F40FDD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CACE2-3267-4443-8E36-88A6668EF8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68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Fekalit</a:t>
            </a:r>
            <a:r>
              <a:rPr lang="cs-CZ" dirty="0"/>
              <a:t> -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CACE2-3267-4443-8E36-88A6668EF88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9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10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78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5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6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43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07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93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78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28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29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33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22AF7-9127-4C6B-B3F8-E82427980262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AD95-BBA6-4BD6-9B13-98431169F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7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89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497" y="3177463"/>
            <a:ext cx="4382112" cy="351521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Psoatův</a:t>
            </a:r>
            <a:r>
              <a:rPr lang="cs-CZ" dirty="0"/>
              <a:t> příznak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Provádíme </a:t>
            </a:r>
            <a:r>
              <a:rPr lang="cs-CZ" dirty="0" err="1"/>
              <a:t>hyperextenzi</a:t>
            </a:r>
            <a:r>
              <a:rPr lang="cs-CZ" dirty="0"/>
              <a:t> v kyčli, nebo flexi v kyčli proti odporu a nemocný cítí bolest v místě apendixu (u </a:t>
            </a:r>
            <a:r>
              <a:rPr lang="cs-CZ" dirty="0" err="1"/>
              <a:t>retrocékální</a:t>
            </a:r>
            <a:r>
              <a:rPr lang="cs-CZ" dirty="0"/>
              <a:t> formy)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Rovsingův</a:t>
            </a:r>
            <a:r>
              <a:rPr lang="cs-CZ" dirty="0"/>
              <a:t> příznak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28047" y="4474228"/>
            <a:ext cx="1836177" cy="159039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597" y="4795047"/>
            <a:ext cx="1228623" cy="12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0" y="241300"/>
            <a:ext cx="3230479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595" y="113848"/>
            <a:ext cx="6335009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6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Diagnostika </a:t>
            </a:r>
            <a:r>
              <a:rPr lang="cs-CZ" dirty="0" err="1"/>
              <a:t>apendicitídy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 err="1"/>
              <a:t>Cave</a:t>
            </a:r>
            <a:r>
              <a:rPr lang="cs-CZ" sz="2000" dirty="0"/>
              <a:t>!  – apendicitida je nejčastější příčina akutních bolestí břicha ve vyspělých západních zemích</a:t>
            </a:r>
          </a:p>
          <a:p>
            <a:endParaRPr lang="cs-CZ" sz="2000" dirty="0"/>
          </a:p>
          <a:p>
            <a:r>
              <a:rPr lang="cs-CZ" sz="2000" b="1" dirty="0"/>
              <a:t>anamnéza</a:t>
            </a:r>
            <a:r>
              <a:rPr lang="cs-CZ" sz="2000" dirty="0"/>
              <a:t> + fyzikální vyšetření</a:t>
            </a:r>
          </a:p>
          <a:p>
            <a:r>
              <a:rPr lang="cs-CZ" sz="2000" dirty="0"/>
              <a:t>laboratoř: elevace zánětlivých parametrů (leukocytóza, zvýšené CRP)</a:t>
            </a:r>
          </a:p>
          <a:p>
            <a:r>
              <a:rPr lang="cs-CZ" sz="2000" b="1" dirty="0"/>
              <a:t>ultrazvukové</a:t>
            </a:r>
            <a:r>
              <a:rPr lang="cs-CZ" sz="2000" dirty="0"/>
              <a:t> </a:t>
            </a:r>
            <a:r>
              <a:rPr lang="cs-CZ" sz="2000" b="1" dirty="0"/>
              <a:t>vyšetření</a:t>
            </a:r>
            <a:r>
              <a:rPr lang="cs-CZ" sz="2000" dirty="0"/>
              <a:t>, senzitivita UZ diagnostiky je  mezi 75-90%, specificita 86-100%</a:t>
            </a:r>
          </a:p>
          <a:p>
            <a:r>
              <a:rPr lang="cs-CZ" sz="2000" dirty="0"/>
              <a:t>v nejasných případech CT  (</a:t>
            </a:r>
            <a:r>
              <a:rPr lang="cs-CZ" sz="2000" dirty="0" err="1"/>
              <a:t>dif</a:t>
            </a:r>
            <a:r>
              <a:rPr lang="cs-CZ" sz="2000" dirty="0"/>
              <a:t>. diagnostika, perforace…),u CT se uvádí sensitivita 90%–100%.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643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C96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53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35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Ultrazvuková diagnostika</a:t>
            </a:r>
          </a:p>
        </p:txBody>
      </p:sp>
      <p:pic>
        <p:nvPicPr>
          <p:cNvPr id="4" name="Zástupný symbol pro obsah 3" descr="Obsah obrázku interiér, vsedě, stůl, hledání&#10;&#10;Popis byl vytvořen automaticky"/>
          <p:cNvPicPr>
            <a:picLocks noChangeAspect="1"/>
          </p:cNvPicPr>
          <p:nvPr/>
        </p:nvPicPr>
        <p:blipFill rotWithShape="1">
          <a:blip r:embed="rId2"/>
          <a:srcRect t="6076" r="4" b="4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6" name="Obrázek 5" descr="Obsah obrázku osoba, fotka, muž, jezdectví&#10;&#10;Popis byl vytvořen automaticky"/>
          <p:cNvPicPr>
            <a:picLocks noChangeAspect="1"/>
          </p:cNvPicPr>
          <p:nvPr/>
        </p:nvPicPr>
        <p:blipFill rotWithShape="1">
          <a:blip r:embed="rId3"/>
          <a:srcRect t="6012" b="12443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r="-3" b="9896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DD4BE29D-46C7-484D-BB34-B3411FFF7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8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051"/>
            <a:ext cx="4544059" cy="487748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02" y="2047204"/>
            <a:ext cx="4448796" cy="48107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293" y="276019"/>
            <a:ext cx="4248743" cy="2629267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4872693" y="334001"/>
            <a:ext cx="2895600" cy="8001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>
                <a:solidFill>
                  <a:srgbClr val="FF0000"/>
                </a:solidFill>
              </a:rPr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189139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4548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Chirurgická terapie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r="1" b="10377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Akutní apendicitidu lze řešit výhradně operačně .</a:t>
            </a:r>
          </a:p>
          <a:p>
            <a:r>
              <a:rPr lang="cs-CZ" sz="2000" b="1" dirty="0">
                <a:solidFill>
                  <a:srgbClr val="FFFFFF"/>
                </a:solidFill>
              </a:rPr>
              <a:t>Appendektomií:</a:t>
            </a:r>
            <a:r>
              <a:rPr lang="cs-CZ" sz="2000" dirty="0">
                <a:solidFill>
                  <a:srgbClr val="FFFFFF"/>
                </a:solidFill>
              </a:rPr>
              <a:t> 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</a:rPr>
              <a:t>         1)</a:t>
            </a:r>
            <a:r>
              <a:rPr lang="cs-CZ" sz="2000" b="1" dirty="0">
                <a:solidFill>
                  <a:srgbClr val="FFFFFF"/>
                </a:solidFill>
              </a:rPr>
              <a:t>laparotomicky,</a:t>
            </a:r>
            <a:r>
              <a:rPr lang="cs-CZ" sz="2000" dirty="0">
                <a:solidFill>
                  <a:srgbClr val="FFFFFF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FFFF"/>
                </a:solidFill>
              </a:rPr>
              <a:t>         2) </a:t>
            </a:r>
            <a:r>
              <a:rPr lang="cs-CZ" sz="2000" b="1" dirty="0">
                <a:solidFill>
                  <a:srgbClr val="FFFFFF"/>
                </a:solidFill>
              </a:rPr>
              <a:t>laparoskopicky</a:t>
            </a:r>
            <a:r>
              <a:rPr lang="cs-CZ" sz="2000" dirty="0">
                <a:solidFill>
                  <a:srgbClr val="FFFFFF"/>
                </a:solidFill>
              </a:rPr>
              <a:t>.</a:t>
            </a:r>
          </a:p>
          <a:p>
            <a:endParaRPr lang="cs-CZ" sz="2000" dirty="0">
              <a:solidFill>
                <a:srgbClr val="FFFFFF"/>
              </a:solidFill>
            </a:endParaRPr>
          </a:p>
          <a:p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4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paroscopic Appendix Removal (Appendectomy) Surgery Patient Informa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628"/>
          <a:stretch/>
        </p:blipFill>
        <p:spPr bwMode="auto">
          <a:xfrm>
            <a:off x="466343" y="448055"/>
            <a:ext cx="9180576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B4716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ppendectomy - Stock Image - C012/3660 - Science Photo Librar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2149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Laparotomie</a:t>
            </a:r>
            <a:endParaRPr lang="en-US" sz="4800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020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11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554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58724" y="0"/>
            <a:ext cx="9144000" cy="1241659"/>
          </a:xfrm>
        </p:spPr>
        <p:txBody>
          <a:bodyPr/>
          <a:lstStyle/>
          <a:p>
            <a:pPr algn="l"/>
            <a:r>
              <a:rPr lang="cs-CZ" b="1" dirty="0" smtClean="0">
                <a:latin typeface="+mn-lt"/>
              </a:rPr>
              <a:t>APENDICITIDA</a:t>
            </a: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13566" y="5379568"/>
            <a:ext cx="408151" cy="374829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7" y="1761662"/>
            <a:ext cx="4129239" cy="45044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48" y="1761662"/>
            <a:ext cx="5039568" cy="45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rgans of the Digestive System and their Neurovasculature | Basicmedical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414536"/>
            <a:ext cx="6716280" cy="52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957946" y="6082145"/>
            <a:ext cx="250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Červovitý výběžek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0945" y="5306291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Slepé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střevo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803564" y="4336473"/>
            <a:ext cx="498763" cy="85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166255" y="3856305"/>
            <a:ext cx="2369127" cy="4801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caecum</a:t>
            </a:r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2457594" y="4883850"/>
            <a:ext cx="2235200" cy="7607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Appendix</a:t>
            </a:r>
            <a:r>
              <a:rPr lang="cs-CZ" dirty="0"/>
              <a:t> </a:t>
            </a:r>
            <a:r>
              <a:rPr lang="cs-CZ" dirty="0" err="1"/>
              <a:t>vermiformis</a:t>
            </a:r>
            <a:endParaRPr lang="cs-CZ" dirty="0"/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3594100" y="5675623"/>
            <a:ext cx="342900" cy="406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308" y="190500"/>
            <a:ext cx="3230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5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7D5D2E51-A652-4FCB-ADE3-8974F2723C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="" xmlns:a16="http://schemas.microsoft.com/office/drawing/2014/main" id="{08E18253-076D-4D89-968E-FCD8887E2B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="" xmlns:a16="http://schemas.microsoft.com/office/drawing/2014/main" id="{F6EBCC24-DE3B-4BAD-9624-83E1C2D665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243584"/>
          </a:xfrm>
        </p:spPr>
        <p:txBody>
          <a:bodyPr>
            <a:normAutofit/>
          </a:bodyPr>
          <a:lstStyle/>
          <a:p>
            <a:r>
              <a:rPr lang="cs-CZ" sz="3400" dirty="0"/>
              <a:t>Apendix – </a:t>
            </a:r>
            <a:r>
              <a:rPr lang="cs-CZ" sz="3400" dirty="0" err="1"/>
              <a:t>appendix</a:t>
            </a:r>
            <a:r>
              <a:rPr lang="cs-CZ" sz="3400" dirty="0"/>
              <a:t> </a:t>
            </a:r>
            <a:r>
              <a:rPr lang="cs-CZ" sz="3400" dirty="0" err="1"/>
              <a:t>vermiformis</a:t>
            </a:r>
            <a:r>
              <a:rPr lang="cs-CZ" sz="3400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C07AF1D-AB44-447B-BC2F-DBECCC06C0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FCD70E2-BD62-41E4-975D-E58B07928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912" y="2514600"/>
            <a:ext cx="4837176" cy="3666744"/>
          </a:xfrm>
        </p:spPr>
        <p:txBody>
          <a:bodyPr>
            <a:normAutofit/>
          </a:bodyPr>
          <a:lstStyle/>
          <a:p>
            <a:r>
              <a:rPr lang="cs-CZ" sz="1800"/>
              <a:t>tloušťka 0,5-1,0 cm, délka 10cm</a:t>
            </a:r>
          </a:p>
          <a:p>
            <a:r>
              <a:rPr lang="cs-CZ" sz="1800"/>
              <a:t>malá část tlustého střeva, která jako přívěšek slepého střeva leží intraperitoneálně </a:t>
            </a:r>
          </a:p>
          <a:p>
            <a:r>
              <a:rPr lang="cs-CZ" sz="1800"/>
              <a:t>podle funkce je to lymfatický orgán</a:t>
            </a:r>
          </a:p>
          <a:p>
            <a:r>
              <a:rPr lang="cs-CZ" sz="1800"/>
              <a:t>červovitý výběžek</a:t>
            </a:r>
          </a:p>
          <a:p>
            <a:endParaRPr lang="cs-CZ" sz="1800"/>
          </a:p>
          <a:p>
            <a:endParaRPr lang="cs-CZ" sz="1800"/>
          </a:p>
          <a:p>
            <a:endParaRPr lang="cs-CZ" sz="1800"/>
          </a:p>
          <a:p>
            <a:endParaRPr lang="cs-CZ" sz="180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8D237F3-06B4-4D99-AC95-57A5A139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10" y="583207"/>
            <a:ext cx="2271233" cy="1936133"/>
          </a:xfrm>
          <a:prstGeom prst="rect">
            <a:avLst/>
          </a:prstGeom>
        </p:spPr>
      </p:pic>
      <p:pic>
        <p:nvPicPr>
          <p:cNvPr id="14" name="Obrázek 13" descr="Obsah obrázku jídlo, interiér, kousek, výseč&#10;&#10;Popis byl vytvořen automatick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744" y="731111"/>
            <a:ext cx="2505456" cy="18164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3297797"/>
            <a:ext cx="5228807" cy="2483683"/>
          </a:xfrm>
          <a:prstGeom prst="rect">
            <a:avLst/>
          </a:prstGeom>
        </p:spPr>
      </p:pic>
      <p:sp>
        <p:nvSpPr>
          <p:cNvPr id="15" name="Zástupný symbol pro obsah 2"/>
          <p:cNvSpPr txBox="1">
            <a:spLocks/>
          </p:cNvSpPr>
          <p:nvPr/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="" xmlns:a16="http://schemas.microsoft.com/office/drawing/2014/main" id="{EB62FF62-2CD4-4BF0-8C55-4A25D5EAC448}"/>
              </a:ext>
            </a:extLst>
          </p:cNvPr>
          <p:cNvCxnSpPr/>
          <p:nvPr/>
        </p:nvCxnSpPr>
        <p:spPr>
          <a:xfrm flipV="1">
            <a:off x="7087199" y="1943446"/>
            <a:ext cx="478257" cy="702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F562CC47-C92C-491E-8748-7638E1E9D655}"/>
              </a:ext>
            </a:extLst>
          </p:cNvPr>
          <p:cNvSpPr/>
          <p:nvPr/>
        </p:nvSpPr>
        <p:spPr>
          <a:xfrm>
            <a:off x="6223129" y="2695471"/>
            <a:ext cx="1178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Apendix</a:t>
            </a:r>
          </a:p>
        </p:txBody>
      </p:sp>
    </p:spTree>
    <p:extLst>
      <p:ext uri="{BB962C8B-B14F-4D97-AF65-F5344CB8AC3E}">
        <p14:creationId xmlns:p14="http://schemas.microsoft.com/office/powerpoint/2010/main" val="50087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25793"/>
          </a:xfrm>
        </p:spPr>
        <p:txBody>
          <a:bodyPr/>
          <a:lstStyle/>
          <a:p>
            <a:r>
              <a:rPr lang="cs-CZ" dirty="0"/>
              <a:t>Body pro vyhledávání apendixu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089598"/>
          </a:xfrm>
        </p:spPr>
        <p:txBody>
          <a:bodyPr>
            <a:normAutofit fontScale="25000" lnSpcReduction="20000"/>
          </a:bodyPr>
          <a:lstStyle/>
          <a:p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7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7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7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7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7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7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7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7400" dirty="0">
                <a:solidFill>
                  <a:schemeClr val="accent6">
                    <a:lumMod val="75000"/>
                  </a:schemeClr>
                </a:solidFill>
              </a:rPr>
              <a:t>zeleně</a:t>
            </a:r>
            <a:r>
              <a:rPr lang="cs-CZ" sz="7400" dirty="0"/>
              <a:t> </a:t>
            </a:r>
            <a:r>
              <a:rPr lang="cs-CZ" sz="7400" dirty="0" err="1">
                <a:solidFill>
                  <a:srgbClr val="00B050"/>
                </a:solidFill>
              </a:rPr>
              <a:t>McBurneyův</a:t>
            </a:r>
            <a:r>
              <a:rPr lang="cs-CZ" sz="7400" dirty="0">
                <a:solidFill>
                  <a:srgbClr val="00B050"/>
                </a:solidFill>
              </a:rPr>
              <a:t> bod</a:t>
            </a:r>
          </a:p>
          <a:p>
            <a:r>
              <a:rPr lang="cs-CZ" sz="7400" dirty="0">
                <a:solidFill>
                  <a:srgbClr val="FF0000"/>
                </a:solidFill>
              </a:rPr>
              <a:t>červeně </a:t>
            </a:r>
            <a:r>
              <a:rPr lang="cs-CZ" sz="7400" dirty="0" err="1">
                <a:solidFill>
                  <a:srgbClr val="FF0000"/>
                </a:solidFill>
              </a:rPr>
              <a:t>Lanzův</a:t>
            </a:r>
            <a:r>
              <a:rPr lang="cs-CZ" sz="7400" dirty="0">
                <a:solidFill>
                  <a:srgbClr val="FF0000"/>
                </a:solidFill>
              </a:rPr>
              <a:t> bod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2468" y="2770761"/>
            <a:ext cx="3772426" cy="3153215"/>
          </a:xfrm>
          <a:prstGeom prst="rect">
            <a:avLst/>
          </a:prstGeo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92" y="2225962"/>
            <a:ext cx="2753109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0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Uložení apendixu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028700" y="1910556"/>
            <a:ext cx="3937000" cy="4515644"/>
          </a:xfrm>
          <a:prstGeom prst="rect">
            <a:avLst/>
          </a:prstGeom>
        </p:spPr>
      </p:pic>
      <p:pic>
        <p:nvPicPr>
          <p:cNvPr id="1026" name="Picture 2" descr="Appendix (anatomy)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00" y="2505075"/>
            <a:ext cx="424736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2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Zánět apendixu - </a:t>
            </a:r>
            <a:r>
              <a:rPr lang="cs-CZ" dirty="0" err="1">
                <a:solidFill>
                  <a:srgbClr val="FFFFFF"/>
                </a:solidFill>
              </a:rPr>
              <a:t>apendicitída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maximum incidence je v 2.dekádě</a:t>
            </a:r>
          </a:p>
          <a:p>
            <a:r>
              <a:rPr lang="cs-CZ" dirty="0"/>
              <a:t>obstrukce </a:t>
            </a:r>
            <a:r>
              <a:rPr lang="cs-CZ" dirty="0" err="1"/>
              <a:t>lumina</a:t>
            </a:r>
            <a:r>
              <a:rPr lang="cs-CZ" dirty="0"/>
              <a:t> </a:t>
            </a:r>
            <a:r>
              <a:rPr lang="cs-CZ" dirty="0" err="1"/>
              <a:t>fekality</a:t>
            </a:r>
            <a:r>
              <a:rPr lang="cs-CZ" dirty="0"/>
              <a:t>, lymfoidní hyperplazií, cizími tělesy, parazity, primárními (</a:t>
            </a:r>
            <a:r>
              <a:rPr lang="cs-CZ" dirty="0" err="1"/>
              <a:t>karcinoid</a:t>
            </a:r>
            <a:r>
              <a:rPr lang="cs-CZ" dirty="0"/>
              <a:t>, </a:t>
            </a:r>
            <a:r>
              <a:rPr lang="cs-CZ" dirty="0" err="1"/>
              <a:t>adenocarcinom</a:t>
            </a:r>
            <a:r>
              <a:rPr lang="cs-CZ" dirty="0"/>
              <a:t>, </a:t>
            </a:r>
            <a:r>
              <a:rPr lang="cs-CZ" dirty="0" err="1"/>
              <a:t>Kaposiho</a:t>
            </a:r>
            <a:r>
              <a:rPr lang="cs-CZ" dirty="0"/>
              <a:t> </a:t>
            </a:r>
            <a:r>
              <a:rPr lang="cs-CZ" dirty="0" err="1"/>
              <a:t>sarcom</a:t>
            </a:r>
            <a:r>
              <a:rPr lang="cs-CZ" dirty="0"/>
              <a:t>, </a:t>
            </a:r>
            <a:r>
              <a:rPr lang="cs-CZ" dirty="0" err="1"/>
              <a:t>lymphom</a:t>
            </a:r>
            <a:r>
              <a:rPr lang="cs-CZ" dirty="0"/>
              <a:t>) i metastatickými (</a:t>
            </a:r>
            <a:r>
              <a:rPr lang="cs-CZ" dirty="0" err="1"/>
              <a:t>colon</a:t>
            </a:r>
            <a:r>
              <a:rPr lang="cs-CZ" dirty="0"/>
              <a:t> a </a:t>
            </a:r>
            <a:r>
              <a:rPr lang="cs-CZ" dirty="0" err="1"/>
              <a:t>mamma</a:t>
            </a:r>
            <a:r>
              <a:rPr lang="cs-CZ" dirty="0"/>
              <a:t>) tumory</a:t>
            </a:r>
          </a:p>
          <a:p>
            <a:r>
              <a:rPr lang="cs-CZ" dirty="0"/>
              <a:t>celková přesnost diagnostiky akutní apendicitidy se pohybuje kolem 80%.</a:t>
            </a:r>
          </a:p>
        </p:txBody>
      </p:sp>
    </p:spTree>
    <p:extLst>
      <p:ext uri="{BB962C8B-B14F-4D97-AF65-F5344CB8AC3E}">
        <p14:creationId xmlns:p14="http://schemas.microsoft.com/office/powerpoint/2010/main" val="305020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345874"/>
            <a:ext cx="5181600" cy="5811838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Jakmile </a:t>
            </a:r>
            <a:r>
              <a:rPr lang="cs-CZ" dirty="0" err="1"/>
              <a:t>intraluminální</a:t>
            </a:r>
            <a:r>
              <a:rPr lang="cs-CZ" dirty="0"/>
              <a:t> tlak v apendixu překoná kapilární </a:t>
            </a:r>
            <a:r>
              <a:rPr lang="cs-CZ" dirty="0" err="1"/>
              <a:t>perfusní</a:t>
            </a:r>
            <a:r>
              <a:rPr lang="cs-CZ" dirty="0"/>
              <a:t> tlak, dojde k venosní stagnaci, arteriální kompresi a ischemii tkáně. Rozvíjí se </a:t>
            </a:r>
            <a:r>
              <a:rPr lang="cs-CZ" dirty="0" err="1"/>
              <a:t>transmurální</a:t>
            </a:r>
            <a:r>
              <a:rPr lang="cs-CZ" dirty="0"/>
              <a:t> zánět.</a:t>
            </a:r>
          </a:p>
          <a:p>
            <a:r>
              <a:rPr lang="cs-CZ" dirty="0"/>
              <a:t>Pokračující ischemie vyúsťuje v </a:t>
            </a:r>
            <a:r>
              <a:rPr lang="cs-CZ" dirty="0" err="1"/>
              <a:t>infarzaci</a:t>
            </a:r>
            <a:r>
              <a:rPr lang="cs-CZ" dirty="0"/>
              <a:t>, nakonec až k perforaci </a:t>
            </a:r>
            <a:r>
              <a:rPr lang="cs-CZ" dirty="0" smtClean="0"/>
              <a:t>stěny.</a:t>
            </a:r>
            <a:endParaRPr lang="cs-CZ" dirty="0"/>
          </a:p>
          <a:p>
            <a:r>
              <a:rPr lang="cs-CZ" dirty="0"/>
              <a:t>Zánět se šíří na parietální peritoneum a přilehlé struktury – terminální ileum, </a:t>
            </a:r>
            <a:r>
              <a:rPr lang="cs-CZ" dirty="0" err="1"/>
              <a:t>caekum</a:t>
            </a:r>
            <a:r>
              <a:rPr lang="cs-CZ" dirty="0"/>
              <a:t>, pánevní orgány. </a:t>
            </a: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56" y="571500"/>
            <a:ext cx="4872287" cy="5112013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="" xmlns:a16="http://schemas.microsoft.com/office/drawing/2014/main" id="{802A8D86-CF62-4E69-A464-D9425D429BB9}"/>
              </a:ext>
            </a:extLst>
          </p:cNvPr>
          <p:cNvSpPr/>
          <p:nvPr/>
        </p:nvSpPr>
        <p:spPr>
          <a:xfrm>
            <a:off x="4225491" y="2974206"/>
            <a:ext cx="1946709" cy="587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Přestup bakterii</a:t>
            </a:r>
          </a:p>
        </p:txBody>
      </p:sp>
      <p:sp>
        <p:nvSpPr>
          <p:cNvPr id="3" name="Ovál 2">
            <a:extLst>
              <a:ext uri="{FF2B5EF4-FFF2-40B4-BE49-F238E27FC236}">
                <a16:creationId xmlns="" xmlns:a16="http://schemas.microsoft.com/office/drawing/2014/main" id="{ADCD5FA0-CD5D-4402-82DC-0DCBE0937522}"/>
              </a:ext>
            </a:extLst>
          </p:cNvPr>
          <p:cNvSpPr/>
          <p:nvPr/>
        </p:nvSpPr>
        <p:spPr>
          <a:xfrm>
            <a:off x="0" y="3888607"/>
            <a:ext cx="2539465" cy="952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Viscerální nervové </a:t>
            </a:r>
            <a:r>
              <a:rPr lang="cs-CZ" dirty="0" err="1"/>
              <a:t>zákončení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08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Appendicitida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925053"/>
            <a:ext cx="3549332" cy="580022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Klasické znaky NPB</a:t>
            </a:r>
            <a:r>
              <a:rPr lang="cs-CZ" sz="2000" dirty="0">
                <a:solidFill>
                  <a:srgbClr val="FF0000"/>
                </a:solidFill>
              </a:rPr>
              <a:t>:</a:t>
            </a:r>
          </a:p>
          <a:p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cs-CZ" dirty="0"/>
              <a:t>vznik </a:t>
            </a:r>
            <a:r>
              <a:rPr lang="cs-CZ" b="1" dirty="0"/>
              <a:t>z pocitu plného zdraví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náhlý začátek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bolest</a:t>
            </a:r>
            <a:r>
              <a:rPr lang="cs-CZ" dirty="0"/>
              <a:t> břicha,</a:t>
            </a:r>
          </a:p>
          <a:p>
            <a:pPr lvl="0"/>
            <a:r>
              <a:rPr lang="cs-CZ" b="1" dirty="0"/>
              <a:t>rychlá progrese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155707" cy="42677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Typické příznaky jsou</a:t>
            </a:r>
            <a:r>
              <a:rPr lang="cs-CZ" dirty="0"/>
              <a:t>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nauzea a reflexní zvracení</a:t>
            </a:r>
            <a:endParaRPr lang="cs-CZ" dirty="0"/>
          </a:p>
          <a:p>
            <a:pPr lvl="0"/>
            <a:r>
              <a:rPr lang="cs-CZ" b="1" dirty="0"/>
              <a:t>nadýmání</a:t>
            </a:r>
            <a:endParaRPr lang="cs-CZ" dirty="0"/>
          </a:p>
          <a:p>
            <a:pPr lvl="0"/>
            <a:r>
              <a:rPr lang="cs-CZ" b="1" dirty="0"/>
              <a:t>tachykardie</a:t>
            </a:r>
            <a:endParaRPr lang="cs-CZ" dirty="0"/>
          </a:p>
          <a:p>
            <a:pPr lvl="0"/>
            <a:r>
              <a:rPr lang="cs-CZ" b="1" dirty="0" err="1"/>
              <a:t>subfebrilie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febrilie</a:t>
            </a:r>
            <a:r>
              <a:rPr lang="cs-CZ" dirty="0"/>
              <a:t> nad 39 °C spíše </a:t>
            </a:r>
            <a:r>
              <a:rPr lang="cs-CZ" dirty="0" err="1"/>
              <a:t>appendicitidu</a:t>
            </a:r>
            <a:r>
              <a:rPr lang="cs-CZ" dirty="0"/>
              <a:t> vyvrací)</a:t>
            </a:r>
          </a:p>
          <a:p>
            <a:pPr lvl="0"/>
            <a:r>
              <a:rPr lang="cs-CZ" b="1" dirty="0" err="1"/>
              <a:t>Lennanderův</a:t>
            </a:r>
            <a:r>
              <a:rPr lang="cs-CZ" b="1" dirty="0"/>
              <a:t> příznak </a:t>
            </a:r>
            <a:r>
              <a:rPr lang="cs-CZ" dirty="0"/>
              <a:t>(rozdíl mezi teplotou v axile a teplotou v rektu je víc než 1 °C)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Picture 2" descr="Časovaná bomba: co se děje při &quot;slepáku&quot; - iDNE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4710112"/>
            <a:ext cx="26860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67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310</Words>
  <Application>Microsoft Office PowerPoint</Application>
  <PresentationFormat>Širokoúhlá obrazovka</PresentationFormat>
  <Paragraphs>73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Doc. MUDr. Tomáš Grus, PhD II. Chirurgická klinika  VFN Praha</vt:lpstr>
      <vt:lpstr>APENDICITIDA</vt:lpstr>
      <vt:lpstr>Prezentace aplikace PowerPoint</vt:lpstr>
      <vt:lpstr>Apendix – appendix vermiformis </vt:lpstr>
      <vt:lpstr>Body pro vyhledávání apendixu</vt:lpstr>
      <vt:lpstr>Uložení apendixu</vt:lpstr>
      <vt:lpstr>Zánět apendixu - apendicitída</vt:lpstr>
      <vt:lpstr>Prezentace aplikace PowerPoint</vt:lpstr>
      <vt:lpstr>Appendicitida</vt:lpstr>
      <vt:lpstr>Prezentace aplikace PowerPoint</vt:lpstr>
      <vt:lpstr>Prezentace aplikace PowerPoint</vt:lpstr>
      <vt:lpstr>Diagnostika apendicitídy</vt:lpstr>
      <vt:lpstr>Ultrazvuková diagnostika</vt:lpstr>
      <vt:lpstr>Prezentace aplikace PowerPoint</vt:lpstr>
      <vt:lpstr>Chirurgická terapie</vt:lpstr>
      <vt:lpstr>Prezentace aplikace PowerPoint</vt:lpstr>
      <vt:lpstr>Laparotomie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Apendicitída</dc:title>
  <dc:creator>Grusová Gabriela, MUDr.</dc:creator>
  <cp:lastModifiedBy>Tomáš</cp:lastModifiedBy>
  <cp:revision>6</cp:revision>
  <dcterms:created xsi:type="dcterms:W3CDTF">2020-09-27T15:55:37Z</dcterms:created>
  <dcterms:modified xsi:type="dcterms:W3CDTF">2020-09-30T18:38:55Z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2020-09-27T15:58:20Z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9a68c720-d86f-48bb-ade7-a5e2e575befa</vt:lpwstr>
  </property>
  <property fmtid="{D5CDD505-2E9C-101B-9397-08002B2CF9AE}" pid="8" name="MSIP_Label_2063cd7f-2d21-486a-9f29-9c1683fdd175_ContentBits">
    <vt:lpwstr>0</vt:lpwstr>
  </property>
</Properties>
</file>