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8" r:id="rId2"/>
    <p:sldId id="256" r:id="rId3"/>
    <p:sldId id="262" r:id="rId4"/>
    <p:sldId id="258" r:id="rId5"/>
    <p:sldId id="257" r:id="rId6"/>
    <p:sldId id="259" r:id="rId7"/>
    <p:sldId id="272" r:id="rId8"/>
    <p:sldId id="276" r:id="rId9"/>
    <p:sldId id="263" r:id="rId10"/>
    <p:sldId id="268" r:id="rId11"/>
    <p:sldId id="267" r:id="rId12"/>
    <p:sldId id="270" r:id="rId13"/>
    <p:sldId id="275" r:id="rId14"/>
    <p:sldId id="274" r:id="rId15"/>
    <p:sldId id="264" r:id="rId16"/>
    <p:sldId id="265" r:id="rId17"/>
    <p:sldId id="271" r:id="rId18"/>
    <p:sldId id="279" r:id="rId19"/>
    <p:sldId id="277" r:id="rId2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82" d="100"/>
          <a:sy n="82" d="100"/>
        </p:scale>
        <p:origin x="96" y="13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1C5AAB-242A-428D-8920-1F6526F40FDD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2CACE2-3267-4443-8E36-88A6668EF88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06855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Fekalit</a:t>
            </a:r>
            <a:r>
              <a:rPr lang="cs-CZ" dirty="0"/>
              <a:t> -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2CACE2-3267-4443-8E36-88A6668EF889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2974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2AF7-9127-4C6B-B3F8-E82427980262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BAD95-BBA6-4BD6-9B13-98431169FD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5108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2AF7-9127-4C6B-B3F8-E82427980262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BAD95-BBA6-4BD6-9B13-98431169FD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3783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2AF7-9127-4C6B-B3F8-E82427980262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BAD95-BBA6-4BD6-9B13-98431169FD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153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2AF7-9127-4C6B-B3F8-E82427980262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BAD95-BBA6-4BD6-9B13-98431169FD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4261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2AF7-9127-4C6B-B3F8-E82427980262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BAD95-BBA6-4BD6-9B13-98431169FD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9432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2AF7-9127-4C6B-B3F8-E82427980262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BAD95-BBA6-4BD6-9B13-98431169FD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8073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2AF7-9127-4C6B-B3F8-E82427980262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BAD95-BBA6-4BD6-9B13-98431169FD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7935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2AF7-9127-4C6B-B3F8-E82427980262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BAD95-BBA6-4BD6-9B13-98431169FD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2787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2AF7-9127-4C6B-B3F8-E82427980262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BAD95-BBA6-4BD6-9B13-98431169FD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5284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2AF7-9127-4C6B-B3F8-E82427980262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BAD95-BBA6-4BD6-9B13-98431169FD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2297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2AF7-9127-4C6B-B3F8-E82427980262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BAD95-BBA6-4BD6-9B13-98431169FD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334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22AF7-9127-4C6B-B3F8-E82427980262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BAD95-BBA6-4BD6-9B13-98431169FD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7375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7826" y="4773495"/>
            <a:ext cx="10515600" cy="1325563"/>
          </a:xfrm>
        </p:spPr>
        <p:txBody>
          <a:bodyPr>
            <a:normAutofit/>
          </a:bodyPr>
          <a:lstStyle/>
          <a:p>
            <a:r>
              <a:rPr lang="cs-CZ" sz="2800" dirty="0" smtClean="0"/>
              <a:t>Doc. MUDr. Tomáš Grus, PhD</a:t>
            </a:r>
            <a:br>
              <a:rPr lang="cs-CZ" sz="2800" dirty="0" smtClean="0"/>
            </a:br>
            <a:r>
              <a:rPr lang="cs-CZ" sz="2800" dirty="0" smtClean="0"/>
              <a:t>II. Chirurgická klinika </a:t>
            </a:r>
            <a:br>
              <a:rPr lang="cs-CZ" sz="2800" dirty="0" smtClean="0"/>
            </a:br>
            <a:r>
              <a:rPr lang="cs-CZ" sz="2800" dirty="0" smtClean="0"/>
              <a:t>VFN Praha</a:t>
            </a:r>
            <a:endParaRPr lang="cs-CZ" sz="28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894" t="9627" r="26961" b="76017"/>
          <a:stretch/>
        </p:blipFill>
        <p:spPr>
          <a:xfrm>
            <a:off x="489284" y="1148492"/>
            <a:ext cx="11232683" cy="2107932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9694809" y="6099058"/>
            <a:ext cx="15590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Zimní semestr </a:t>
            </a:r>
          </a:p>
          <a:p>
            <a:r>
              <a:rPr lang="cs-CZ" dirty="0" smtClean="0"/>
              <a:t>2. října 2020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2892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7497" y="3177463"/>
            <a:ext cx="4382112" cy="3515216"/>
          </a:xfrm>
          <a:prstGeom prst="rect">
            <a:avLst/>
          </a:prstGeo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Psoatův</a:t>
            </a:r>
            <a:r>
              <a:rPr lang="cs-CZ" dirty="0"/>
              <a:t> příznak 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Provádíme </a:t>
            </a:r>
            <a:r>
              <a:rPr lang="cs-CZ" dirty="0" err="1"/>
              <a:t>hyperextenzi</a:t>
            </a:r>
            <a:r>
              <a:rPr lang="cs-CZ" dirty="0"/>
              <a:t> v kyčli, nebo flexi v kyčli proti odporu a nemocný cítí bolest v místě apendixu (u </a:t>
            </a:r>
            <a:r>
              <a:rPr lang="cs-CZ" dirty="0" err="1"/>
              <a:t>retrocékální</a:t>
            </a:r>
            <a:r>
              <a:rPr lang="cs-CZ" dirty="0"/>
              <a:t> formy)</a:t>
            </a:r>
          </a:p>
          <a:p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err="1"/>
              <a:t>Rovsingův</a:t>
            </a:r>
            <a:r>
              <a:rPr lang="cs-CZ" dirty="0"/>
              <a:t> příznak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" name="Obrázek 8"/>
          <p:cNvPicPr/>
          <p:nvPr/>
        </p:nvPicPr>
        <p:blipFill>
          <a:blip r:embed="rId3"/>
          <a:stretch>
            <a:fillRect/>
          </a:stretch>
        </p:blipFill>
        <p:spPr>
          <a:xfrm>
            <a:off x="1028047" y="4474228"/>
            <a:ext cx="1836177" cy="1590396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0597" y="4795047"/>
            <a:ext cx="1228623" cy="126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420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460" y="241300"/>
            <a:ext cx="3230479" cy="6858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3595" y="113848"/>
            <a:ext cx="6335009" cy="6477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162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cs-CZ" dirty="0"/>
              <a:t>Diagnostika </a:t>
            </a:r>
            <a:r>
              <a:rPr lang="cs-CZ" dirty="0" err="1"/>
              <a:t>apendicitídy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cs-CZ" sz="2000" dirty="0" err="1"/>
              <a:t>Cave</a:t>
            </a:r>
            <a:r>
              <a:rPr lang="cs-CZ" sz="2000" dirty="0"/>
              <a:t>!  – apendicitida je nejčastější příčina akutních bolestí břicha ve vyspělých západních zemích</a:t>
            </a:r>
          </a:p>
          <a:p>
            <a:endParaRPr lang="cs-CZ" sz="2000" dirty="0"/>
          </a:p>
          <a:p>
            <a:r>
              <a:rPr lang="cs-CZ" sz="2000" b="1" dirty="0"/>
              <a:t>anamnéza</a:t>
            </a:r>
            <a:r>
              <a:rPr lang="cs-CZ" sz="2000" dirty="0"/>
              <a:t> + fyzikální vyšetření</a:t>
            </a:r>
          </a:p>
          <a:p>
            <a:r>
              <a:rPr lang="cs-CZ" sz="2000" dirty="0"/>
              <a:t>laboratoř: elevace zánětlivých parametrů (leukocytóza, zvýšené CRP)</a:t>
            </a:r>
          </a:p>
          <a:p>
            <a:r>
              <a:rPr lang="cs-CZ" sz="2000" b="1" dirty="0"/>
              <a:t>ultrazvukové</a:t>
            </a:r>
            <a:r>
              <a:rPr lang="cs-CZ" sz="2000" dirty="0"/>
              <a:t> </a:t>
            </a:r>
            <a:r>
              <a:rPr lang="cs-CZ" sz="2000" b="1" dirty="0"/>
              <a:t>vyšetření</a:t>
            </a:r>
            <a:r>
              <a:rPr lang="cs-CZ" sz="2000" dirty="0"/>
              <a:t>, senzitivita UZ diagnostiky je  mezi 75-90%, specificita 86-100%</a:t>
            </a:r>
          </a:p>
          <a:p>
            <a:r>
              <a:rPr lang="cs-CZ" sz="2000" dirty="0"/>
              <a:t>v nejasných případech CT  (</a:t>
            </a:r>
            <a:r>
              <a:rPr lang="cs-CZ" sz="2000" dirty="0" err="1"/>
              <a:t>dif</a:t>
            </a:r>
            <a:r>
              <a:rPr lang="cs-CZ" sz="2000" dirty="0"/>
              <a:t>. diagnostika, perforace…),u CT se uvádí sensitivita 90%–100%.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/>
          <a:srcRect b="6430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A7F400EE-A8A5-48AF-B4D6-291B52C6F0B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9C96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0532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4038CB10-1F5C-4D54-9DF7-12586DE5B00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rgbClr val="335C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4256" y="491260"/>
            <a:ext cx="6594189" cy="1625210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Ultrazvuková diagnostika</a:t>
            </a:r>
          </a:p>
        </p:txBody>
      </p:sp>
      <p:pic>
        <p:nvPicPr>
          <p:cNvPr id="4" name="Zástupný symbol pro obsah 3" descr="Obsah obrázku interiér, vsedě, stůl, hledání&#10;&#10;Popis byl vytvořen automaticky"/>
          <p:cNvPicPr>
            <a:picLocks noChangeAspect="1"/>
          </p:cNvPicPr>
          <p:nvPr/>
        </p:nvPicPr>
        <p:blipFill rotWithShape="1">
          <a:blip r:embed="rId2"/>
          <a:srcRect t="6076" r="4" b="4"/>
          <a:stretch/>
        </p:blipFill>
        <p:spPr>
          <a:xfrm>
            <a:off x="327549" y="2454903"/>
            <a:ext cx="3442801" cy="4080254"/>
          </a:xfrm>
          <a:prstGeom prst="rect">
            <a:avLst/>
          </a:prstGeom>
        </p:spPr>
      </p:pic>
      <p:pic>
        <p:nvPicPr>
          <p:cNvPr id="6" name="Obrázek 5" descr="Obsah obrázku osoba, fotka, muž, jezdectví&#10;&#10;Popis byl vytvořen automaticky"/>
          <p:cNvPicPr>
            <a:picLocks noChangeAspect="1"/>
          </p:cNvPicPr>
          <p:nvPr/>
        </p:nvPicPr>
        <p:blipFill rotWithShape="1">
          <a:blip r:embed="rId3"/>
          <a:srcRect t="6012" b="12443"/>
          <a:stretch/>
        </p:blipFill>
        <p:spPr>
          <a:xfrm>
            <a:off x="3942260" y="2454902"/>
            <a:ext cx="3442803" cy="195818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/>
          <a:srcRect r="-3" b="9896"/>
          <a:stretch/>
        </p:blipFill>
        <p:spPr>
          <a:xfrm>
            <a:off x="3941061" y="4572285"/>
            <a:ext cx="3447288" cy="195681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73ED6512-6858-4552-B699-9A97FE9A4EA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556975" y="321732"/>
            <a:ext cx="431329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="" xmlns:a16="http://schemas.microsoft.com/office/drawing/2014/main" id="{DD4BE29D-46C7-484D-BB34-B3411FFF77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7973" y="763523"/>
            <a:ext cx="3511296" cy="5330952"/>
          </a:xfrm>
        </p:spPr>
        <p:txBody>
          <a:bodyPr anchor="ctr">
            <a:normAutofit/>
          </a:bodyPr>
          <a:lstStyle/>
          <a:p>
            <a:endParaRPr lang="en-US" sz="2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1898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4051"/>
            <a:ext cx="4544059" cy="4877481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1802" y="2047204"/>
            <a:ext cx="4448796" cy="481079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8293" y="276019"/>
            <a:ext cx="4248743" cy="2629267"/>
          </a:xfrm>
          <a:prstGeom prst="rect">
            <a:avLst/>
          </a:prstGeom>
        </p:spPr>
      </p:pic>
      <p:sp>
        <p:nvSpPr>
          <p:cNvPr id="7" name="Ovál 6"/>
          <p:cNvSpPr/>
          <p:nvPr/>
        </p:nvSpPr>
        <p:spPr>
          <a:xfrm>
            <a:off x="4872693" y="334001"/>
            <a:ext cx="2895600" cy="8001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4400" b="1" dirty="0">
                <a:solidFill>
                  <a:srgbClr val="FF0000"/>
                </a:solidFill>
              </a:rPr>
              <a:t>CT</a:t>
            </a:r>
          </a:p>
        </p:txBody>
      </p:sp>
    </p:spTree>
    <p:extLst>
      <p:ext uri="{BB962C8B-B14F-4D97-AF65-F5344CB8AC3E}">
        <p14:creationId xmlns:p14="http://schemas.microsoft.com/office/powerpoint/2010/main" val="18913935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4038CB10-1F5C-4D54-9DF7-12586DE5B00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rgbClr val="645482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524256" y="491260"/>
            <a:ext cx="6594189" cy="162521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Chirurgická terapie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2"/>
          <a:srcRect r="1" b="10377"/>
          <a:stretch/>
        </p:blipFill>
        <p:spPr>
          <a:xfrm>
            <a:off x="327547" y="2454903"/>
            <a:ext cx="7058306" cy="408025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73ED6512-6858-4552-B699-9A97FE9A4EA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556975" y="321732"/>
            <a:ext cx="431329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/>
          </a:bodyPr>
          <a:lstStyle/>
          <a:p>
            <a:r>
              <a:rPr lang="cs-CZ" sz="2000" dirty="0">
                <a:solidFill>
                  <a:srgbClr val="FFFFFF"/>
                </a:solidFill>
              </a:rPr>
              <a:t>Akutní apendicitidu lze řešit výhradně operačně .</a:t>
            </a:r>
          </a:p>
          <a:p>
            <a:r>
              <a:rPr lang="cs-CZ" sz="2000" b="1" dirty="0">
                <a:solidFill>
                  <a:srgbClr val="FFFFFF"/>
                </a:solidFill>
              </a:rPr>
              <a:t>Appendektomií:</a:t>
            </a:r>
            <a:r>
              <a:rPr lang="cs-CZ" sz="2000" dirty="0">
                <a:solidFill>
                  <a:srgbClr val="FFFFFF"/>
                </a:solidFill>
              </a:rPr>
              <a:t>  </a:t>
            </a:r>
          </a:p>
          <a:p>
            <a:pPr marL="0" indent="0">
              <a:buNone/>
            </a:pPr>
            <a:r>
              <a:rPr lang="cs-CZ" sz="2000" dirty="0">
                <a:solidFill>
                  <a:srgbClr val="FFFFFF"/>
                </a:solidFill>
              </a:rPr>
              <a:t>         1)</a:t>
            </a:r>
            <a:r>
              <a:rPr lang="cs-CZ" sz="2000" b="1" dirty="0">
                <a:solidFill>
                  <a:srgbClr val="FFFFFF"/>
                </a:solidFill>
              </a:rPr>
              <a:t>laparotomicky,</a:t>
            </a:r>
            <a:r>
              <a:rPr lang="cs-CZ" sz="2000" dirty="0">
                <a:solidFill>
                  <a:srgbClr val="FFFFFF"/>
                </a:solidFill>
              </a:rPr>
              <a:t> </a:t>
            </a:r>
          </a:p>
          <a:p>
            <a:pPr marL="0" indent="0">
              <a:buNone/>
            </a:pPr>
            <a:r>
              <a:rPr lang="cs-CZ" sz="2000" dirty="0">
                <a:solidFill>
                  <a:srgbClr val="FFFFFF"/>
                </a:solidFill>
              </a:rPr>
              <a:t>         2) </a:t>
            </a:r>
            <a:r>
              <a:rPr lang="cs-CZ" sz="2000" b="1" dirty="0">
                <a:solidFill>
                  <a:srgbClr val="FFFFFF"/>
                </a:solidFill>
              </a:rPr>
              <a:t>laparoskopicky</a:t>
            </a:r>
            <a:r>
              <a:rPr lang="cs-CZ" sz="2000" dirty="0">
                <a:solidFill>
                  <a:srgbClr val="FFFFFF"/>
                </a:solidFill>
              </a:rPr>
              <a:t>.</a:t>
            </a:r>
          </a:p>
          <a:p>
            <a:endParaRPr lang="cs-CZ" sz="2000" dirty="0">
              <a:solidFill>
                <a:srgbClr val="FFFFFF"/>
              </a:solidFill>
            </a:endParaRPr>
          </a:p>
          <a:p>
            <a:endParaRPr lang="cs-CZ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1427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Laparoscopic Appendix Removal (Appendectomy) Surgery Patient Information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9628"/>
          <a:stretch/>
        </p:blipFill>
        <p:spPr bwMode="auto">
          <a:xfrm>
            <a:off x="466343" y="448055"/>
            <a:ext cx="9180576" cy="5952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tangle 70">
            <a:extLst>
              <a:ext uri="{FF2B5EF4-FFF2-40B4-BE49-F238E27FC236}">
                <a16:creationId xmlns="" xmlns:a16="http://schemas.microsoft.com/office/drawing/2014/main" id="{B775CD93-9DF2-48CB-9F57-1BCA9A46C7F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812738" y="448055"/>
            <a:ext cx="1920339" cy="3801257"/>
          </a:xfrm>
          <a:prstGeom prst="rect">
            <a:avLst/>
          </a:prstGeom>
          <a:solidFill>
            <a:srgbClr val="B4716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="" xmlns:a16="http://schemas.microsoft.com/office/drawing/2014/main" id="{6166C6D1-23AC-49C4-BA07-238E4E9F8CE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812740" y="4419227"/>
            <a:ext cx="1920338" cy="1979852"/>
          </a:xfrm>
          <a:prstGeom prst="rect">
            <a:avLst/>
          </a:prstGeom>
          <a:solidFill>
            <a:schemeClr val="accent5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466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="" xmlns:a16="http://schemas.microsoft.com/office/drawing/2014/main" id="{E91DC736-0EF8-4F87-9146-EBF1D2EE4D3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Appendectomy - Stock Image - C012/3660 - Science Photo Library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22149" b="1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="" xmlns:a16="http://schemas.microsoft.com/office/drawing/2014/main" id="{097CD68E-23E3-4007-8847-CD0944C4F7B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 err="1"/>
              <a:t>Laparotomie</a:t>
            </a:r>
            <a:endParaRPr lang="en-US" sz="4800" dirty="0"/>
          </a:p>
        </p:txBody>
      </p:sp>
      <p:sp>
        <p:nvSpPr>
          <p:cNvPr id="75" name="Rectangle 74">
            <a:extLst>
              <a:ext uri="{FF2B5EF4-FFF2-40B4-BE49-F238E27FC236}">
                <a16:creationId xmlns="" xmlns:a16="http://schemas.microsoft.com/office/drawing/2014/main" id="{AF2F604E-43BE-4DC3-B983-E071523364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="" xmlns:a16="http://schemas.microsoft.com/office/drawing/2014/main" id="{08C9B587-E65E-4B52-B37C-ABEBB6E879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50205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7826" y="4773495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 smtClean="0"/>
              <a:t>Děkuji za pozornost</a:t>
            </a:r>
            <a:endParaRPr lang="cs-CZ" sz="40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894" t="9627" r="26961" b="76017"/>
          <a:stretch/>
        </p:blipFill>
        <p:spPr>
          <a:xfrm>
            <a:off x="489284" y="1148492"/>
            <a:ext cx="11232683" cy="2107932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9694809" y="6099058"/>
            <a:ext cx="15590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Zimní semestr </a:t>
            </a:r>
          </a:p>
          <a:p>
            <a:r>
              <a:rPr lang="cs-CZ" dirty="0" smtClean="0"/>
              <a:t>2. října 2020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91133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5545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358724" y="0"/>
            <a:ext cx="9144000" cy="1241659"/>
          </a:xfrm>
        </p:spPr>
        <p:txBody>
          <a:bodyPr/>
          <a:lstStyle/>
          <a:p>
            <a:pPr algn="l"/>
            <a:r>
              <a:rPr lang="cs-CZ" b="1" dirty="0" smtClean="0">
                <a:latin typeface="+mn-lt"/>
              </a:rPr>
              <a:t>APENDICITIDA</a:t>
            </a:r>
            <a:endParaRPr lang="cs-CZ" b="1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513566" y="5379568"/>
            <a:ext cx="408151" cy="374829"/>
          </a:xfrm>
        </p:spPr>
        <p:txBody>
          <a:bodyPr>
            <a:normAutofit fontScale="92500" lnSpcReduction="10000"/>
          </a:bodyPr>
          <a:lstStyle/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767" y="1761662"/>
            <a:ext cx="4129239" cy="450440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4548" y="1761662"/>
            <a:ext cx="5039568" cy="4582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354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Organs of the Digestive System and their Neurovasculature | Basicmedical K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64" y="414536"/>
            <a:ext cx="6716280" cy="526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2957946" y="6082145"/>
            <a:ext cx="2507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Červovitý výběžek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290945" y="5306291"/>
            <a:ext cx="2410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Slepé</a:t>
            </a:r>
            <a:r>
              <a:rPr lang="cs-CZ" dirty="0"/>
              <a:t> </a:t>
            </a:r>
            <a:r>
              <a:rPr lang="cs-CZ" dirty="0">
                <a:solidFill>
                  <a:srgbClr val="FF0000"/>
                </a:solidFill>
              </a:rPr>
              <a:t>střevo</a:t>
            </a:r>
          </a:p>
        </p:txBody>
      </p:sp>
      <p:cxnSp>
        <p:nvCxnSpPr>
          <p:cNvPr id="11" name="Přímá spojnice se šipkou 10"/>
          <p:cNvCxnSpPr/>
          <p:nvPr/>
        </p:nvCxnSpPr>
        <p:spPr>
          <a:xfrm flipH="1">
            <a:off x="803564" y="4336473"/>
            <a:ext cx="498763" cy="8589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ál 14"/>
          <p:cNvSpPr/>
          <p:nvPr/>
        </p:nvSpPr>
        <p:spPr>
          <a:xfrm>
            <a:off x="166255" y="3856305"/>
            <a:ext cx="2369127" cy="48016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err="1"/>
              <a:t>caecum</a:t>
            </a:r>
            <a:endParaRPr lang="cs-CZ" dirty="0"/>
          </a:p>
        </p:txBody>
      </p:sp>
      <p:sp>
        <p:nvSpPr>
          <p:cNvPr id="16" name="Ovál 15"/>
          <p:cNvSpPr/>
          <p:nvPr/>
        </p:nvSpPr>
        <p:spPr>
          <a:xfrm>
            <a:off x="2457594" y="4883850"/>
            <a:ext cx="2235200" cy="760723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err="1"/>
              <a:t>Appendix</a:t>
            </a:r>
            <a:r>
              <a:rPr lang="cs-CZ" dirty="0"/>
              <a:t> </a:t>
            </a:r>
            <a:r>
              <a:rPr lang="cs-CZ" dirty="0" err="1"/>
              <a:t>vermiformis</a:t>
            </a:r>
            <a:endParaRPr lang="cs-CZ" dirty="0"/>
          </a:p>
        </p:txBody>
      </p:sp>
      <p:cxnSp>
        <p:nvCxnSpPr>
          <p:cNvPr id="28" name="Přímá spojnice se šipkou 27"/>
          <p:cNvCxnSpPr/>
          <p:nvPr/>
        </p:nvCxnSpPr>
        <p:spPr>
          <a:xfrm flipH="1">
            <a:off x="3594100" y="5675623"/>
            <a:ext cx="342900" cy="40652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9" name="Obrázek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2308" y="190500"/>
            <a:ext cx="32304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559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="" xmlns:a16="http://schemas.microsoft.com/office/drawing/2014/main" id="{7D5D2E51-A652-4FCB-ADE3-8974F2723C3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2" name="Freeform: Shape 21">
            <a:extLst>
              <a:ext uri="{FF2B5EF4-FFF2-40B4-BE49-F238E27FC236}">
                <a16:creationId xmlns="" xmlns:a16="http://schemas.microsoft.com/office/drawing/2014/main" id="{08E18253-076D-4D89-968E-FCD8887E2B2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6096002" cy="6858000"/>
          </a:xfrm>
          <a:custGeom>
            <a:avLst/>
            <a:gdLst>
              <a:gd name="connsiteX0" fmla="*/ 0 w 6096002"/>
              <a:gd name="connsiteY0" fmla="*/ 0 h 6858000"/>
              <a:gd name="connsiteX1" fmla="*/ 4885967 w 6096002"/>
              <a:gd name="connsiteY1" fmla="*/ 0 h 6858000"/>
              <a:gd name="connsiteX2" fmla="*/ 4946007 w 6096002"/>
              <a:gd name="connsiteY2" fmla="*/ 69271 h 6858000"/>
              <a:gd name="connsiteX3" fmla="*/ 6096002 w 6096002"/>
              <a:gd name="connsiteY3" fmla="*/ 3429000 h 6858000"/>
              <a:gd name="connsiteX4" fmla="*/ 4946007 w 6096002"/>
              <a:gd name="connsiteY4" fmla="*/ 6788730 h 6858000"/>
              <a:gd name="connsiteX5" fmla="*/ 4885967 w 6096002"/>
              <a:gd name="connsiteY5" fmla="*/ 6858000 h 6858000"/>
              <a:gd name="connsiteX6" fmla="*/ 0 w 609600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2" h="6858000">
                <a:moveTo>
                  <a:pt x="0" y="0"/>
                </a:moveTo>
                <a:lnTo>
                  <a:pt x="4885967" y="0"/>
                </a:lnTo>
                <a:lnTo>
                  <a:pt x="4946007" y="69271"/>
                </a:lnTo>
                <a:cubicBezTo>
                  <a:pt x="5656533" y="929100"/>
                  <a:pt x="6096002" y="2116944"/>
                  <a:pt x="6096002" y="3429000"/>
                </a:cubicBezTo>
                <a:cubicBezTo>
                  <a:pt x="6096002" y="4741056"/>
                  <a:pt x="5656533" y="5928900"/>
                  <a:pt x="4946007" y="6788730"/>
                </a:cubicBezTo>
                <a:lnTo>
                  <a:pt x="4885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4" name="Freeform: Shape 23">
            <a:extLst>
              <a:ext uri="{FF2B5EF4-FFF2-40B4-BE49-F238E27FC236}">
                <a16:creationId xmlns="" xmlns:a16="http://schemas.microsoft.com/office/drawing/2014/main" id="{F6EBCC24-DE3B-4BAD-9624-83E1C2D665D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6085370" cy="6858000"/>
          </a:xfrm>
          <a:custGeom>
            <a:avLst/>
            <a:gdLst>
              <a:gd name="connsiteX0" fmla="*/ 0 w 6085370"/>
              <a:gd name="connsiteY0" fmla="*/ 0 h 6858000"/>
              <a:gd name="connsiteX1" fmla="*/ 4875335 w 6085370"/>
              <a:gd name="connsiteY1" fmla="*/ 0 h 6858000"/>
              <a:gd name="connsiteX2" fmla="*/ 4935375 w 6085370"/>
              <a:gd name="connsiteY2" fmla="*/ 69271 h 6858000"/>
              <a:gd name="connsiteX3" fmla="*/ 6085370 w 6085370"/>
              <a:gd name="connsiteY3" fmla="*/ 3429000 h 6858000"/>
              <a:gd name="connsiteX4" fmla="*/ 4935375 w 6085370"/>
              <a:gd name="connsiteY4" fmla="*/ 6788730 h 6858000"/>
              <a:gd name="connsiteX5" fmla="*/ 4875335 w 6085370"/>
              <a:gd name="connsiteY5" fmla="*/ 6858000 h 6858000"/>
              <a:gd name="connsiteX6" fmla="*/ 0 w 60853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5370" h="6858000">
                <a:moveTo>
                  <a:pt x="0" y="0"/>
                </a:moveTo>
                <a:lnTo>
                  <a:pt x="4875335" y="0"/>
                </a:lnTo>
                <a:lnTo>
                  <a:pt x="4935375" y="69271"/>
                </a:lnTo>
                <a:cubicBezTo>
                  <a:pt x="5645901" y="929100"/>
                  <a:pt x="6085370" y="2116944"/>
                  <a:pt x="6085370" y="3429000"/>
                </a:cubicBezTo>
                <a:cubicBezTo>
                  <a:pt x="6085370" y="4741056"/>
                  <a:pt x="5645901" y="5928900"/>
                  <a:pt x="4935375" y="6788730"/>
                </a:cubicBezTo>
                <a:lnTo>
                  <a:pt x="487533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38912" y="859536"/>
            <a:ext cx="4837176" cy="1243584"/>
          </a:xfrm>
        </p:spPr>
        <p:txBody>
          <a:bodyPr>
            <a:normAutofit/>
          </a:bodyPr>
          <a:lstStyle/>
          <a:p>
            <a:r>
              <a:rPr lang="cs-CZ" sz="3400" dirty="0"/>
              <a:t>Apendix – </a:t>
            </a:r>
            <a:r>
              <a:rPr lang="cs-CZ" sz="3400" dirty="0" err="1"/>
              <a:t>appendix</a:t>
            </a:r>
            <a:r>
              <a:rPr lang="cs-CZ" sz="3400" dirty="0"/>
              <a:t> </a:t>
            </a:r>
            <a:r>
              <a:rPr lang="cs-CZ" sz="3400" dirty="0" err="1"/>
              <a:t>vermiformis</a:t>
            </a:r>
            <a:r>
              <a:rPr lang="cs-CZ" sz="3400" dirty="0"/>
              <a:t>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8C07AF1D-AB44-447B-BC2F-DBECCC06C0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6FCD70E2-BD62-41E4-975D-E58B07928F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38912" y="2185062"/>
            <a:ext cx="49834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8912" y="2514600"/>
            <a:ext cx="4837176" cy="3666744"/>
          </a:xfrm>
        </p:spPr>
        <p:txBody>
          <a:bodyPr>
            <a:normAutofit/>
          </a:bodyPr>
          <a:lstStyle/>
          <a:p>
            <a:r>
              <a:rPr lang="cs-CZ" sz="1800"/>
              <a:t>tloušťka 0,5-1,0 cm, délka 10cm</a:t>
            </a:r>
          </a:p>
          <a:p>
            <a:r>
              <a:rPr lang="cs-CZ" sz="1800"/>
              <a:t>malá část tlustého střeva, která jako přívěšek slepého střeva leží intraperitoneálně </a:t>
            </a:r>
          </a:p>
          <a:p>
            <a:r>
              <a:rPr lang="cs-CZ" sz="1800"/>
              <a:t>podle funkce je to lymfatický orgán</a:t>
            </a:r>
          </a:p>
          <a:p>
            <a:r>
              <a:rPr lang="cs-CZ" sz="1800"/>
              <a:t>červovitý výběžek</a:t>
            </a:r>
          </a:p>
          <a:p>
            <a:endParaRPr lang="cs-CZ" sz="1800"/>
          </a:p>
          <a:p>
            <a:endParaRPr lang="cs-CZ" sz="1800"/>
          </a:p>
          <a:p>
            <a:endParaRPr lang="cs-CZ" sz="1800"/>
          </a:p>
          <a:p>
            <a:endParaRPr lang="cs-CZ" sz="1800"/>
          </a:p>
        </p:txBody>
      </p:sp>
      <p:pic>
        <p:nvPicPr>
          <p:cNvPr id="4" name="Obrázek 3">
            <a:extLst>
              <a:ext uri="{FF2B5EF4-FFF2-40B4-BE49-F238E27FC236}">
                <a16:creationId xmlns="" xmlns:a16="http://schemas.microsoft.com/office/drawing/2014/main" id="{E8D237F3-06B4-4D99-AC95-57A5A1393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5810" y="583207"/>
            <a:ext cx="2271233" cy="1936133"/>
          </a:xfrm>
          <a:prstGeom prst="rect">
            <a:avLst/>
          </a:prstGeom>
        </p:spPr>
      </p:pic>
      <p:pic>
        <p:nvPicPr>
          <p:cNvPr id="14" name="Obrázek 13" descr="Obsah obrázku jídlo, interiér, kousek, výseč&#10;&#10;Popis byl vytvořen automatick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8744" y="731111"/>
            <a:ext cx="2505456" cy="181645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392" y="3297797"/>
            <a:ext cx="5228807" cy="2483683"/>
          </a:xfrm>
          <a:prstGeom prst="rect">
            <a:avLst/>
          </a:prstGeom>
        </p:spPr>
      </p:pic>
      <p:sp>
        <p:nvSpPr>
          <p:cNvPr id="15" name="Zástupný symbol pro obsah 2"/>
          <p:cNvSpPr txBox="1">
            <a:spLocks/>
          </p:cNvSpPr>
          <p:nvPr/>
        </p:nvSpPr>
        <p:spPr>
          <a:xfrm>
            <a:off x="838200" y="1524000"/>
            <a:ext cx="10515600" cy="4652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</p:txBody>
      </p:sp>
      <p:cxnSp>
        <p:nvCxnSpPr>
          <p:cNvPr id="6" name="Přímá spojnice se šipkou 5">
            <a:extLst>
              <a:ext uri="{FF2B5EF4-FFF2-40B4-BE49-F238E27FC236}">
                <a16:creationId xmlns="" xmlns:a16="http://schemas.microsoft.com/office/drawing/2014/main" id="{EB62FF62-2CD4-4BF0-8C55-4A25D5EAC448}"/>
              </a:ext>
            </a:extLst>
          </p:cNvPr>
          <p:cNvCxnSpPr/>
          <p:nvPr/>
        </p:nvCxnSpPr>
        <p:spPr>
          <a:xfrm flipV="1">
            <a:off x="7087199" y="1943446"/>
            <a:ext cx="478257" cy="70264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>
            <a:extLst>
              <a:ext uri="{FF2B5EF4-FFF2-40B4-BE49-F238E27FC236}">
                <a16:creationId xmlns="" xmlns:a16="http://schemas.microsoft.com/office/drawing/2014/main" id="{F562CC47-C92C-491E-8748-7638E1E9D655}"/>
              </a:ext>
            </a:extLst>
          </p:cNvPr>
          <p:cNvSpPr/>
          <p:nvPr/>
        </p:nvSpPr>
        <p:spPr>
          <a:xfrm>
            <a:off x="6223129" y="2695471"/>
            <a:ext cx="11786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Apendix</a:t>
            </a:r>
          </a:p>
        </p:txBody>
      </p:sp>
    </p:spTree>
    <p:extLst>
      <p:ext uri="{BB962C8B-B14F-4D97-AF65-F5344CB8AC3E}">
        <p14:creationId xmlns:p14="http://schemas.microsoft.com/office/powerpoint/2010/main" val="500871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925793"/>
          </a:xfrm>
        </p:spPr>
        <p:txBody>
          <a:bodyPr/>
          <a:lstStyle/>
          <a:p>
            <a:r>
              <a:rPr lang="cs-CZ" dirty="0"/>
              <a:t>Body pro vyhledávání apendixu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1089598"/>
          </a:xfrm>
        </p:spPr>
        <p:txBody>
          <a:bodyPr>
            <a:normAutofit fontScale="25000" lnSpcReduction="20000"/>
          </a:bodyPr>
          <a:lstStyle/>
          <a:p>
            <a:endParaRPr lang="cs-CZ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cs-CZ" sz="740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cs-CZ" sz="740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cs-CZ" sz="740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cs-CZ" sz="740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cs-CZ" sz="740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cs-CZ" sz="740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cs-CZ" sz="74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cs-CZ" sz="7400" dirty="0">
                <a:solidFill>
                  <a:schemeClr val="accent6">
                    <a:lumMod val="75000"/>
                  </a:schemeClr>
                </a:solidFill>
              </a:rPr>
              <a:t>zeleně</a:t>
            </a:r>
            <a:r>
              <a:rPr lang="cs-CZ" sz="7400" dirty="0"/>
              <a:t> </a:t>
            </a:r>
            <a:r>
              <a:rPr lang="cs-CZ" sz="7400" dirty="0" err="1">
                <a:solidFill>
                  <a:srgbClr val="00B050"/>
                </a:solidFill>
              </a:rPr>
              <a:t>McBurneyův</a:t>
            </a:r>
            <a:r>
              <a:rPr lang="cs-CZ" sz="7400" dirty="0">
                <a:solidFill>
                  <a:srgbClr val="00B050"/>
                </a:solidFill>
              </a:rPr>
              <a:t> bod</a:t>
            </a:r>
          </a:p>
          <a:p>
            <a:r>
              <a:rPr lang="cs-CZ" sz="7400" dirty="0">
                <a:solidFill>
                  <a:srgbClr val="FF0000"/>
                </a:solidFill>
              </a:rPr>
              <a:t>červeně </a:t>
            </a:r>
            <a:r>
              <a:rPr lang="cs-CZ" sz="7400" dirty="0" err="1">
                <a:solidFill>
                  <a:srgbClr val="FF0000"/>
                </a:solidFill>
              </a:rPr>
              <a:t>Lanzův</a:t>
            </a:r>
            <a:r>
              <a:rPr lang="cs-CZ" sz="7400" dirty="0">
                <a:solidFill>
                  <a:srgbClr val="FF0000"/>
                </a:solidFill>
              </a:rPr>
              <a:t> bod</a:t>
            </a:r>
          </a:p>
          <a:p>
            <a:endParaRPr lang="cs-CZ" dirty="0">
              <a:solidFill>
                <a:srgbClr val="00B050"/>
              </a:solidFill>
            </a:endParaRPr>
          </a:p>
          <a:p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532468" y="2770761"/>
            <a:ext cx="3772426" cy="3153215"/>
          </a:xfrm>
          <a:prstGeom prst="rect">
            <a:avLst/>
          </a:prstGeom>
        </p:spPr>
      </p:pic>
      <p:sp>
        <p:nvSpPr>
          <p:cNvPr id="8" name="Zástupný symbol pro text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7492" y="2225962"/>
            <a:ext cx="2753109" cy="373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800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Uložení apendixu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1028700" y="1910556"/>
            <a:ext cx="3937000" cy="4515644"/>
          </a:xfrm>
          <a:prstGeom prst="rect">
            <a:avLst/>
          </a:prstGeom>
        </p:spPr>
      </p:pic>
      <p:pic>
        <p:nvPicPr>
          <p:cNvPr id="1026" name="Picture 2" descr="Appendix (anatomy) - Wikipedi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600" y="2505075"/>
            <a:ext cx="4247363" cy="368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8524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="" xmlns:a16="http://schemas.microsoft.com/office/drawing/2014/main" id="{907EF6B7-1338-4443-8C46-6A318D952DF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="" xmlns:a16="http://schemas.microsoft.com/office/drawing/2014/main" id="{DAAE4CDD-124C-4DCF-9584-B6033B545D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Zánět apendixu - </a:t>
            </a:r>
            <a:r>
              <a:rPr lang="cs-CZ" dirty="0" err="1">
                <a:solidFill>
                  <a:srgbClr val="FFFFFF"/>
                </a:solidFill>
              </a:rPr>
              <a:t>apendicitída</a:t>
            </a: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17" name="Arc 16">
            <a:extLst>
              <a:ext uri="{FF2B5EF4-FFF2-40B4-BE49-F238E27FC236}">
                <a16:creationId xmlns="" xmlns:a16="http://schemas.microsoft.com/office/drawing/2014/main" id="{081E4A58-353D-44AE-B2FC-2A74E2E400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dirty="0"/>
              <a:t>maximum incidence je v 2.dekádě</a:t>
            </a:r>
          </a:p>
          <a:p>
            <a:r>
              <a:rPr lang="cs-CZ" dirty="0"/>
              <a:t>obstrukce </a:t>
            </a:r>
            <a:r>
              <a:rPr lang="cs-CZ" dirty="0" err="1"/>
              <a:t>lumina</a:t>
            </a:r>
            <a:r>
              <a:rPr lang="cs-CZ" dirty="0"/>
              <a:t> </a:t>
            </a:r>
            <a:r>
              <a:rPr lang="cs-CZ" dirty="0" err="1"/>
              <a:t>fekality</a:t>
            </a:r>
            <a:r>
              <a:rPr lang="cs-CZ" dirty="0"/>
              <a:t>, lymfoidní hyperplazií, cizími tělesy, parazity, primárními (</a:t>
            </a:r>
            <a:r>
              <a:rPr lang="cs-CZ" dirty="0" err="1"/>
              <a:t>karcinoid</a:t>
            </a:r>
            <a:r>
              <a:rPr lang="cs-CZ" dirty="0"/>
              <a:t>, </a:t>
            </a:r>
            <a:r>
              <a:rPr lang="cs-CZ" dirty="0" err="1"/>
              <a:t>adenocarcinom</a:t>
            </a:r>
            <a:r>
              <a:rPr lang="cs-CZ" dirty="0"/>
              <a:t>, </a:t>
            </a:r>
            <a:r>
              <a:rPr lang="cs-CZ" dirty="0" err="1"/>
              <a:t>Kaposiho</a:t>
            </a:r>
            <a:r>
              <a:rPr lang="cs-CZ" dirty="0"/>
              <a:t> </a:t>
            </a:r>
            <a:r>
              <a:rPr lang="cs-CZ" dirty="0" err="1"/>
              <a:t>sarcom</a:t>
            </a:r>
            <a:r>
              <a:rPr lang="cs-CZ" dirty="0"/>
              <a:t>, </a:t>
            </a:r>
            <a:r>
              <a:rPr lang="cs-CZ" dirty="0" err="1"/>
              <a:t>lymphom</a:t>
            </a:r>
            <a:r>
              <a:rPr lang="cs-CZ" dirty="0"/>
              <a:t>) i metastatickými (</a:t>
            </a:r>
            <a:r>
              <a:rPr lang="cs-CZ" dirty="0" err="1"/>
              <a:t>colon</a:t>
            </a:r>
            <a:r>
              <a:rPr lang="cs-CZ" dirty="0"/>
              <a:t> a </a:t>
            </a:r>
            <a:r>
              <a:rPr lang="cs-CZ" dirty="0" err="1"/>
              <a:t>mamma</a:t>
            </a:r>
            <a:r>
              <a:rPr lang="cs-CZ" dirty="0"/>
              <a:t>) tumory</a:t>
            </a:r>
          </a:p>
          <a:p>
            <a:r>
              <a:rPr lang="cs-CZ" dirty="0"/>
              <a:t>celková přesnost diagnostiky akutní apendicitidy se pohybuje kolem 80%.</a:t>
            </a:r>
          </a:p>
        </p:txBody>
      </p:sp>
    </p:spTree>
    <p:extLst>
      <p:ext uri="{BB962C8B-B14F-4D97-AF65-F5344CB8AC3E}">
        <p14:creationId xmlns:p14="http://schemas.microsoft.com/office/powerpoint/2010/main" val="3050203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838200" y="345874"/>
            <a:ext cx="5181600" cy="5811838"/>
          </a:xfrm>
        </p:spPr>
        <p:txBody>
          <a:bodyPr>
            <a:normAutofit fontScale="92500" lnSpcReduction="20000"/>
          </a:bodyPr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Jakmile </a:t>
            </a:r>
            <a:r>
              <a:rPr lang="cs-CZ" dirty="0" err="1"/>
              <a:t>intraluminální</a:t>
            </a:r>
            <a:r>
              <a:rPr lang="cs-CZ" dirty="0"/>
              <a:t> tlak v apendixu překoná kapilární </a:t>
            </a:r>
            <a:r>
              <a:rPr lang="cs-CZ" dirty="0" err="1"/>
              <a:t>perfusní</a:t>
            </a:r>
            <a:r>
              <a:rPr lang="cs-CZ" dirty="0"/>
              <a:t> tlak, dojde k venosní stagnaci, arteriální kompresi a ischemii tkáně. Rozvíjí se </a:t>
            </a:r>
            <a:r>
              <a:rPr lang="cs-CZ" dirty="0" err="1"/>
              <a:t>transmurální</a:t>
            </a:r>
            <a:r>
              <a:rPr lang="cs-CZ" dirty="0"/>
              <a:t> zánět.</a:t>
            </a:r>
          </a:p>
          <a:p>
            <a:r>
              <a:rPr lang="cs-CZ" dirty="0"/>
              <a:t>Pokračující ischemie vyúsťuje v </a:t>
            </a:r>
            <a:r>
              <a:rPr lang="cs-CZ" dirty="0" err="1"/>
              <a:t>infarzaci</a:t>
            </a:r>
            <a:r>
              <a:rPr lang="cs-CZ" dirty="0"/>
              <a:t>, nakonec až k perforaci </a:t>
            </a:r>
            <a:r>
              <a:rPr lang="cs-CZ" dirty="0" smtClean="0"/>
              <a:t>stěny.</a:t>
            </a:r>
            <a:endParaRPr lang="cs-CZ" dirty="0"/>
          </a:p>
          <a:p>
            <a:r>
              <a:rPr lang="cs-CZ" dirty="0"/>
              <a:t>Zánět se šíří na parietální peritoneum a přilehlé struktury – terminální ileum, </a:t>
            </a:r>
            <a:r>
              <a:rPr lang="cs-CZ" dirty="0" err="1"/>
              <a:t>caekum</a:t>
            </a:r>
            <a:r>
              <a:rPr lang="cs-CZ" dirty="0"/>
              <a:t>, pánevní orgány. </a:t>
            </a:r>
          </a:p>
          <a:p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856" y="571500"/>
            <a:ext cx="4872287" cy="5112013"/>
          </a:xfrm>
          <a:prstGeom prst="rect">
            <a:avLst/>
          </a:prstGeom>
        </p:spPr>
      </p:pic>
      <p:sp>
        <p:nvSpPr>
          <p:cNvPr id="2" name="Ovál 1">
            <a:extLst>
              <a:ext uri="{FF2B5EF4-FFF2-40B4-BE49-F238E27FC236}">
                <a16:creationId xmlns="" xmlns:a16="http://schemas.microsoft.com/office/drawing/2014/main" id="{802A8D86-CF62-4E69-A464-D9425D429BB9}"/>
              </a:ext>
            </a:extLst>
          </p:cNvPr>
          <p:cNvSpPr/>
          <p:nvPr/>
        </p:nvSpPr>
        <p:spPr>
          <a:xfrm>
            <a:off x="4225491" y="2974206"/>
            <a:ext cx="1946709" cy="5871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Přestup bakterii</a:t>
            </a:r>
          </a:p>
        </p:txBody>
      </p:sp>
      <p:sp>
        <p:nvSpPr>
          <p:cNvPr id="3" name="Ovál 2">
            <a:extLst>
              <a:ext uri="{FF2B5EF4-FFF2-40B4-BE49-F238E27FC236}">
                <a16:creationId xmlns="" xmlns:a16="http://schemas.microsoft.com/office/drawing/2014/main" id="{ADCD5FA0-CD5D-4402-82DC-0DCBE0937522}"/>
              </a:ext>
            </a:extLst>
          </p:cNvPr>
          <p:cNvSpPr/>
          <p:nvPr/>
        </p:nvSpPr>
        <p:spPr>
          <a:xfrm>
            <a:off x="0" y="3888607"/>
            <a:ext cx="2539465" cy="9529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Viscerální nervové </a:t>
            </a:r>
            <a:r>
              <a:rPr lang="cs-CZ" dirty="0" err="1"/>
              <a:t>zákončení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7083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Appendicitida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9" y="1925053"/>
            <a:ext cx="3549332" cy="580022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Klasické znaky NPB</a:t>
            </a:r>
            <a:r>
              <a:rPr lang="cs-CZ" sz="2000" dirty="0">
                <a:solidFill>
                  <a:srgbClr val="FF0000"/>
                </a:solidFill>
              </a:rPr>
              <a:t>:</a:t>
            </a:r>
          </a:p>
          <a:p>
            <a:endParaRPr lang="cs-CZ" sz="20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/>
            <a:r>
              <a:rPr lang="cs-CZ" dirty="0"/>
              <a:t>vznik </a:t>
            </a:r>
            <a:r>
              <a:rPr lang="cs-CZ" b="1" dirty="0"/>
              <a:t>z pocitu plného zdraví</a:t>
            </a:r>
            <a:r>
              <a:rPr lang="cs-CZ" dirty="0"/>
              <a:t>,</a:t>
            </a:r>
          </a:p>
          <a:p>
            <a:pPr lvl="0"/>
            <a:r>
              <a:rPr lang="cs-CZ" b="1" dirty="0"/>
              <a:t>náhlý začátek</a:t>
            </a:r>
            <a:r>
              <a:rPr lang="cs-CZ" dirty="0"/>
              <a:t>,</a:t>
            </a:r>
          </a:p>
          <a:p>
            <a:pPr lvl="0"/>
            <a:r>
              <a:rPr lang="cs-CZ" b="1" dirty="0"/>
              <a:t>bolest</a:t>
            </a:r>
            <a:r>
              <a:rPr lang="cs-CZ" dirty="0"/>
              <a:t> břicha,</a:t>
            </a:r>
          </a:p>
          <a:p>
            <a:pPr lvl="0"/>
            <a:r>
              <a:rPr lang="cs-CZ" b="1" dirty="0"/>
              <a:t>rychlá progrese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155707" cy="426770"/>
          </a:xfrm>
        </p:spPr>
        <p:txBody>
          <a:bodyPr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Typické příznaky jsou</a:t>
            </a:r>
            <a:r>
              <a:rPr lang="cs-CZ" dirty="0"/>
              <a:t>: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lvl="0"/>
            <a:r>
              <a:rPr lang="cs-CZ" b="1" dirty="0"/>
              <a:t>nauzea a reflexní zvracení</a:t>
            </a:r>
            <a:endParaRPr lang="cs-CZ" dirty="0"/>
          </a:p>
          <a:p>
            <a:pPr lvl="0"/>
            <a:r>
              <a:rPr lang="cs-CZ" b="1" dirty="0"/>
              <a:t>nadýmání</a:t>
            </a:r>
            <a:endParaRPr lang="cs-CZ" dirty="0"/>
          </a:p>
          <a:p>
            <a:pPr lvl="0"/>
            <a:r>
              <a:rPr lang="cs-CZ" b="1" dirty="0"/>
              <a:t>tachykardie</a:t>
            </a:r>
            <a:endParaRPr lang="cs-CZ" dirty="0"/>
          </a:p>
          <a:p>
            <a:pPr lvl="0"/>
            <a:r>
              <a:rPr lang="cs-CZ" b="1" dirty="0" err="1"/>
              <a:t>subfebrilie</a:t>
            </a:r>
            <a:r>
              <a:rPr lang="cs-CZ" b="1" dirty="0"/>
              <a:t> </a:t>
            </a:r>
            <a:r>
              <a:rPr lang="cs-CZ" dirty="0"/>
              <a:t>(</a:t>
            </a:r>
            <a:r>
              <a:rPr lang="cs-CZ" dirty="0" err="1"/>
              <a:t>febrilie</a:t>
            </a:r>
            <a:r>
              <a:rPr lang="cs-CZ" dirty="0"/>
              <a:t> nad 39 °C spíše </a:t>
            </a:r>
            <a:r>
              <a:rPr lang="cs-CZ" dirty="0" err="1"/>
              <a:t>appendicitidu</a:t>
            </a:r>
            <a:r>
              <a:rPr lang="cs-CZ" dirty="0"/>
              <a:t> vyvrací)</a:t>
            </a:r>
          </a:p>
          <a:p>
            <a:pPr lvl="0"/>
            <a:r>
              <a:rPr lang="cs-CZ" b="1" dirty="0" err="1"/>
              <a:t>Lennanderův</a:t>
            </a:r>
            <a:r>
              <a:rPr lang="cs-CZ" b="1" dirty="0"/>
              <a:t> příznak </a:t>
            </a:r>
            <a:r>
              <a:rPr lang="cs-CZ" dirty="0"/>
              <a:t>(rozdíl mezi teplotou v axile a teplotou v rektu je víc než 1 °C)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8" name="Picture 2" descr="Časovaná bomba: co se děje při &quot;slepáku&quot; - iDNES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075" y="4710112"/>
            <a:ext cx="2686050" cy="170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536789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310</Words>
  <Application>Microsoft Office PowerPoint</Application>
  <PresentationFormat>Širokoúhlá obrazovka</PresentationFormat>
  <Paragraphs>73</Paragraphs>
  <Slides>19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Motiv Office</vt:lpstr>
      <vt:lpstr>Doc. MUDr. Tomáš Grus, PhD II. Chirurgická klinika  VFN Praha</vt:lpstr>
      <vt:lpstr>APENDICITIDA</vt:lpstr>
      <vt:lpstr>Prezentace aplikace PowerPoint</vt:lpstr>
      <vt:lpstr>Apendix – appendix vermiformis </vt:lpstr>
      <vt:lpstr>Body pro vyhledávání apendixu</vt:lpstr>
      <vt:lpstr>Uložení apendixu</vt:lpstr>
      <vt:lpstr>Zánět apendixu - apendicitída</vt:lpstr>
      <vt:lpstr>Prezentace aplikace PowerPoint</vt:lpstr>
      <vt:lpstr>Appendicitida</vt:lpstr>
      <vt:lpstr>Prezentace aplikace PowerPoint</vt:lpstr>
      <vt:lpstr>Prezentace aplikace PowerPoint</vt:lpstr>
      <vt:lpstr>Diagnostika apendicitídy</vt:lpstr>
      <vt:lpstr>Ultrazvuková diagnostika</vt:lpstr>
      <vt:lpstr>Prezentace aplikace PowerPoint</vt:lpstr>
      <vt:lpstr>Chirurgická terapie</vt:lpstr>
      <vt:lpstr>Prezentace aplikace PowerPoint</vt:lpstr>
      <vt:lpstr>Laparotomie</vt:lpstr>
      <vt:lpstr>Děkuji za pozornost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Apendicitída</dc:title>
  <dc:creator>Grusová Gabriela, MUDr.</dc:creator>
  <cp:lastModifiedBy>Tomáš</cp:lastModifiedBy>
  <cp:revision>6</cp:revision>
  <dcterms:created xsi:type="dcterms:W3CDTF">2020-09-27T15:55:37Z</dcterms:created>
  <dcterms:modified xsi:type="dcterms:W3CDTF">2020-09-30T18:38:55Z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063cd7f-2d21-486a-9f29-9c1683fdd175_Enabled">
    <vt:lpwstr>true</vt:lpwstr>
  </property>
  <property fmtid="{D5CDD505-2E9C-101B-9397-08002B2CF9AE}" pid="3" name="MSIP_Label_2063cd7f-2d21-486a-9f29-9c1683fdd175_SetDate">
    <vt:lpwstr>2020-09-27T15:58:20Z</vt:lpwstr>
  </property>
  <property fmtid="{D5CDD505-2E9C-101B-9397-08002B2CF9AE}" pid="4" name="MSIP_Label_2063cd7f-2d21-486a-9f29-9c1683fdd175_Method">
    <vt:lpwstr>Standard</vt:lpwstr>
  </property>
  <property fmtid="{D5CDD505-2E9C-101B-9397-08002B2CF9AE}" pid="5" name="MSIP_Label_2063cd7f-2d21-486a-9f29-9c1683fdd175_Name">
    <vt:lpwstr>2063cd7f-2d21-486a-9f29-9c1683fdd175</vt:lpwstr>
  </property>
  <property fmtid="{D5CDD505-2E9C-101B-9397-08002B2CF9AE}" pid="6" name="MSIP_Label_2063cd7f-2d21-486a-9f29-9c1683fdd175_SiteId">
    <vt:lpwstr>0f277086-d4e0-4971-bc1a-bbc5df0eb246</vt:lpwstr>
  </property>
  <property fmtid="{D5CDD505-2E9C-101B-9397-08002B2CF9AE}" pid="7" name="MSIP_Label_2063cd7f-2d21-486a-9f29-9c1683fdd175_ActionId">
    <vt:lpwstr>9a68c720-d86f-48bb-ade7-a5e2e575befa</vt:lpwstr>
  </property>
  <property fmtid="{D5CDD505-2E9C-101B-9397-08002B2CF9AE}" pid="8" name="MSIP_Label_2063cd7f-2d21-486a-9f29-9c1683fdd175_ContentBits">
    <vt:lpwstr>0</vt:lpwstr>
  </property>
</Properties>
</file>