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320" r:id="rId3"/>
    <p:sldId id="256" r:id="rId4"/>
    <p:sldId id="259" r:id="rId5"/>
    <p:sldId id="257" r:id="rId6"/>
    <p:sldId id="275" r:id="rId7"/>
    <p:sldId id="309" r:id="rId8"/>
    <p:sldId id="260" r:id="rId9"/>
    <p:sldId id="280" r:id="rId10"/>
    <p:sldId id="297" r:id="rId11"/>
    <p:sldId id="281" r:id="rId12"/>
    <p:sldId id="283" r:id="rId13"/>
    <p:sldId id="318" r:id="rId14"/>
    <p:sldId id="319" r:id="rId15"/>
    <p:sldId id="316" r:id="rId16"/>
    <p:sldId id="317" r:id="rId17"/>
    <p:sldId id="315" r:id="rId18"/>
    <p:sldId id="276" r:id="rId19"/>
    <p:sldId id="277" r:id="rId20"/>
    <p:sldId id="278" r:id="rId21"/>
    <p:sldId id="284" r:id="rId22"/>
    <p:sldId id="271" r:id="rId23"/>
    <p:sldId id="291" r:id="rId24"/>
    <p:sldId id="293" r:id="rId25"/>
    <p:sldId id="263" r:id="rId26"/>
    <p:sldId id="314" r:id="rId27"/>
    <p:sldId id="266" r:id="rId28"/>
    <p:sldId id="268" r:id="rId29"/>
    <p:sldId id="289" r:id="rId30"/>
    <p:sldId id="287" r:id="rId31"/>
    <p:sldId id="295" r:id="rId32"/>
    <p:sldId id="303" r:id="rId33"/>
    <p:sldId id="264" r:id="rId34"/>
    <p:sldId id="272" r:id="rId35"/>
    <p:sldId id="267" r:id="rId36"/>
    <p:sldId id="299" r:id="rId37"/>
    <p:sldId id="305" r:id="rId38"/>
    <p:sldId id="313" r:id="rId39"/>
    <p:sldId id="265" r:id="rId40"/>
    <p:sldId id="262" r:id="rId41"/>
    <p:sldId id="321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85A2-00FC-4C5E-96F6-AE4F60A60B6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B066-5256-4272-855D-BDAC83204D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2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mandoh.org/disease/inflammatory-bowel-diseas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https://armandoh.org/disease/inflammatory-bowel-disease/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EB066-5256-4272-855D-BDAC83204DE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1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4E68FB-0290-4E37-BD54-61676EC40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F9793D7-E56B-454B-AF1E-F90157B40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1B32FBA-0701-4718-89F3-6F31EFF1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B384ADF-666B-4EFC-9DF9-11C34DB4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F42EE5B-0019-4017-858A-B189C27A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46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BD628A-82C8-4738-A4C4-5F45BC0D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5A94892-7F7F-44F3-A74F-5DC8E019E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FC26EA-841B-4610-B706-04130D16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68FCA94-4CB4-44D2-AAAE-216678B4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85D1454-292B-42FD-A73A-D10FC6B9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8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32165BE-4A9E-4C6B-858D-854792A8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05CE5A0-6993-4B00-BB50-C93928ED5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CC220A9-4E9D-4838-84EB-C418E281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D7B791F-377A-4CB7-9D02-52C37F9B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89BEE8C-B8B1-4303-A07F-A605D310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82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4DFD0-13A4-45DF-83C8-86C6B7197850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EB8398-5AE5-484B-910D-8CFC0505306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50DB95-1521-4964-BA46-1C9FEB153B25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D342FB-9AF4-4681-8618-101B1FAD00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0D411B-D23F-4381-91B9-34C800CFBBD3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950C27-5F4F-4006-A73C-7411FDC9C15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9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4A8BBE-67B2-4009-B58A-36887D19E59C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9B157C-AE51-4BD5-B851-56B4B53A5C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8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A1005-CA88-445A-A2A9-47F97BD22C12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BC796-0838-4F94-BD7E-6ACDD55C782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1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6F2724-D505-4CBF-9C85-BB93F936EBC9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70E23B-604B-48B4-BCD6-3A566EB12A6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EA086-A2CA-4824-8904-BA1D34385883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5E9530-4DB7-4883-B649-88F931CEC50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6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5FD9E-0901-419C-A9CD-DFB32A1F5EAC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202DB-8127-470E-A7C6-A82F54C12B3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9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46E26-C905-45EC-9A16-BDDE1AB7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7A98259-D7D1-4A42-BA24-756CD11C9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FFA6E77-78A4-4E92-9A43-A5AEB82F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4971286-9040-4C7A-A11F-3867D350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12F5344-D268-45AA-9741-32194EF3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6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DD668A-5047-4535-8D7D-B2331BEFC3FA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54E871-306A-449C-A296-615E6630E0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0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79628C-564E-4129-B8FA-30E2DD646D39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533AE-445C-4B95-AFF5-1806DF0A2B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3D87ED-7FF6-4721-A385-4C5CF2520A42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7DB6E0-CAD2-463A-BC43-5CB7509BD3A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6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D92967-357D-4B0D-9C8E-B4FC7178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79E5B84-A3CC-4934-950A-3DC867BB6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CB7E23E-B7A3-46A5-8114-76F5D48E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0B1BD5D-86C7-465B-ADBA-9A09525B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678DF0-17A2-458A-A811-FA4FE4EC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C3BFD6-297E-4C31-8610-06A3E931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3FC417-2065-4677-8833-CF6793FF1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9A2D98A-C426-41B9-ABCE-CBB9ADDBF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45D36FB-A6EA-41B2-AB89-AD0F5380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FA7327A-0158-4558-887C-109E3EDD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B09D86C-0CA6-46DB-955D-4DF0760E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5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A52F61-0679-4651-8121-87A03ACE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B9D9920-D0B8-4271-95EB-802C6574F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26D13F1-5568-4B0C-8025-447D5A15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74D03DE-49A6-4B2F-90A5-948D689EC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F43AC11-49B8-4D29-9CCA-3F75F743F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DFE3F131-BD01-4AB4-9492-2FFE026C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6D2CB5E-990F-458E-A9FF-FEA51667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B931E7E-48B7-435D-80DD-FC513BA8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5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C0A9F2-889F-420A-BAF8-8180A968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F049D9D-0A63-4C10-82E9-31981661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F04CFBC-1C9E-4844-9FA9-E13D4EB7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B39E50C-15FB-4940-827E-54AD19CF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9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1D9186B2-0DA8-4571-AFA1-7D12BA42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504ECF2-E124-40D6-9C5F-249614A8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B24DCE2-6E70-40EC-AAE0-E53D45C3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1E2A17-3C3D-429C-BFD2-01BDF2F3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097D4D-28D1-449B-B256-A80556F7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1AFAAC-1854-4128-86C0-6286C174A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866AFC0-A972-46EF-9B1B-2BFCDFBA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DA45E1E-1EAA-4C20-A32B-0426D319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5C7DDD5-C02F-408F-8A38-A0415A5E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56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E0366-CEE2-4940-9EF1-63F0CF02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CF626FE4-B0FD-494D-8AE7-C9E5F4674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B83DF54-F23B-40FC-9F99-B83BE3C9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8A9BCD4-B0B8-400B-B2B5-64D768F0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BA44E65-9151-4BBB-82FB-97E2B302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F6AC75-7F98-40AB-B6CC-CF177BB5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01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0E67E3C1-1EEB-4141-9070-06C56EDB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D208428-4C43-4C2E-AADA-DAE36D227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D662198-AA04-47DC-A100-49F118FC2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F3AD-AC99-4A0B-B6C7-716CD113805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1C3D20-F994-4674-B34C-857E0EF6E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4AEF5BF-EC8B-4229-B848-147508558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CE76-FBE1-4426-ADC9-9A26C34B9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989138E-A57E-47A0-875E-A4023B1DBFF4}" type="datetime1">
              <a:rPr lang="cs-CZ"/>
              <a:pPr lvl="0"/>
              <a:t>05.10.2020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C736D01-FF3F-43F6-9885-52EE34EB067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51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8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Neoplastický</a:t>
            </a:r>
            <a:r>
              <a:rPr lang="cs-CZ" dirty="0" smtClean="0">
                <a:solidFill>
                  <a:srgbClr val="FF0000"/>
                </a:solidFill>
              </a:rPr>
              <a:t> potenciál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/>
          </a:p>
          <a:p>
            <a:pPr lvl="0"/>
            <a:r>
              <a:rPr lang="cs-CZ"/>
              <a:t>DALM (ALM)- dysplázie nabývají makroskopického vzhledu polypu</a:t>
            </a:r>
          </a:p>
          <a:p>
            <a:pPr lvl="0"/>
            <a:r>
              <a:rPr lang="pl-PL"/>
              <a:t>Rizikové faktory: trvání choroby, medikace, rozsah choroby, PSC</a:t>
            </a:r>
          </a:p>
          <a:p>
            <a:pPr lvl="0"/>
            <a:r>
              <a:rPr lang="cs-CZ"/>
              <a:t>Proximální KRCA -76 % !!!! </a:t>
            </a:r>
          </a:p>
          <a:p>
            <a:pPr lvl="0"/>
            <a:r>
              <a:rPr lang="cs-CZ"/>
              <a:t>Riziko synchronního karcinomu !!!!</a:t>
            </a:r>
          </a:p>
          <a:p>
            <a:pPr lvl="0"/>
            <a:r>
              <a:rPr lang="cs-CZ"/>
              <a:t>Distální KRCA -20 %</a:t>
            </a:r>
          </a:p>
          <a:p>
            <a:pPr lvl="0"/>
            <a:r>
              <a:rPr lang="cs-CZ"/>
              <a:t>Vliv toxických žlučových kyselin                     </a:t>
            </a:r>
          </a:p>
          <a:p>
            <a:pPr lvl="0"/>
            <a:r>
              <a:rPr lang="cs-CZ"/>
              <a:t>Chemoprevence –5ASA</a:t>
            </a:r>
          </a:p>
          <a:p>
            <a:pPr lvl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168" y="287459"/>
            <a:ext cx="2295848" cy="17814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Diagnostika</a:t>
            </a:r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3" name="Picture 2" descr="Colonoscopy (Discharge Care) - What You Need to Know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3" y="2068583"/>
            <a:ext cx="3810003" cy="3810003"/>
          </a:xfrm>
        </p:spPr>
      </p:pic>
      <p:pic>
        <p:nvPicPr>
          <p:cNvPr id="6146" name="Picture 2" descr="Gastroscopy | Colorectal Surgeons Sy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33" y="1752130"/>
            <a:ext cx="5923877" cy="44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448926" y="1010653"/>
            <a:ext cx="3522847" cy="8085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gastroskopie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963554" y="2068583"/>
            <a:ext cx="1799924" cy="2896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koloskopie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Úloha biopsie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Přítomnost „</a:t>
            </a:r>
            <a:r>
              <a:rPr lang="cs-CZ" dirty="0" err="1" smtClean="0"/>
              <a:t>kolitídy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Dif</a:t>
            </a:r>
            <a:r>
              <a:rPr lang="cs-CZ" dirty="0" smtClean="0"/>
              <a:t>. Dg. IBD od jiných onemocnění</a:t>
            </a:r>
          </a:p>
          <a:p>
            <a:r>
              <a:rPr lang="cs-CZ" dirty="0" smtClean="0"/>
              <a:t>Ulcerózní kolitida versus Crohn</a:t>
            </a:r>
          </a:p>
          <a:p>
            <a:r>
              <a:rPr lang="cs-CZ" dirty="0" smtClean="0"/>
              <a:t>Aktivita onemocnění</a:t>
            </a:r>
          </a:p>
          <a:p>
            <a:r>
              <a:rPr lang="cs-CZ" dirty="0" smtClean="0"/>
              <a:t>Přítomnost dysplasie</a:t>
            </a:r>
          </a:p>
          <a:p>
            <a:r>
              <a:rPr lang="cs-CZ" dirty="0" smtClean="0"/>
              <a:t>Etážový odběr- rozsah onemocnění     </a:t>
            </a:r>
          </a:p>
          <a:p>
            <a:r>
              <a:rPr lang="cs-CZ" dirty="0" smtClean="0"/>
              <a:t>Odpověď na terapii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Histologické změny i v endoskopicky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 normální sliznici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413" y="365129"/>
            <a:ext cx="4153480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Histologie může potvrdit CN ale nemůže jí vyloučit</a:t>
            </a:r>
            <a:endParaRPr lang="cs-CZ" dirty="0"/>
          </a:p>
        </p:txBody>
      </p:sp>
      <p:pic>
        <p:nvPicPr>
          <p:cNvPr id="4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387" y="1972469"/>
            <a:ext cx="4467225" cy="4057650"/>
          </a:xfrm>
        </p:spPr>
      </p:pic>
    </p:spTree>
    <p:extLst>
      <p:ext uri="{BB962C8B-B14F-4D97-AF65-F5344CB8AC3E}">
        <p14:creationId xmlns:p14="http://schemas.microsoft.com/office/powerpoint/2010/main" val="4868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637785"/>
            <a:ext cx="9059539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25" y="9047"/>
            <a:ext cx="913575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Imunologické vyšetření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839784" y="1690688"/>
            <a:ext cx="5792022" cy="4498975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>
            <a:off x="8208640" y="1978807"/>
            <a:ext cx="2515595" cy="3684588"/>
          </a:xfrm>
          <a:prstGeom prst="rect">
            <a:avLst/>
          </a:prstGeom>
        </p:spPr>
      </p:pic>
      <p:sp>
        <p:nvSpPr>
          <p:cNvPr id="9" name="AutoShape 2" descr="Vacutainer - Červená 4 ml zkumavka, biochemický rozbor, 369032 | Medihum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038" y="4528"/>
            <a:ext cx="2143424" cy="168616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418803" y="3344784"/>
            <a:ext cx="4782217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040159"/>
          </a:xfrm>
        </p:spPr>
        <p:txBody>
          <a:bodyPr/>
          <a:lstStyle/>
          <a:p>
            <a:pPr lvl="0"/>
            <a:r>
              <a:rPr lang="cs-CZ" dirty="0">
                <a:solidFill>
                  <a:srgbClr val="FF0000"/>
                </a:solidFill>
              </a:rPr>
              <a:t>Taktika medikamentózní terapie   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482291"/>
            <a:ext cx="10515600" cy="4694672"/>
          </a:xfrm>
        </p:spPr>
        <p:txBody>
          <a:bodyPr/>
          <a:lstStyle/>
          <a:p>
            <a:pPr lvl="0"/>
            <a:r>
              <a:rPr lang="cs-CZ" dirty="0"/>
              <a:t>CN -volba medikamentózní terapie závisí nejen na rozsahu a aktivitě, ale také na lokalizaci choroby (CN proximální části, CN oblasti </a:t>
            </a:r>
            <a:r>
              <a:rPr lang="cs-CZ" dirty="0" err="1"/>
              <a:t>ileocékální</a:t>
            </a:r>
            <a:r>
              <a:rPr lang="cs-CZ" dirty="0"/>
              <a:t>, CN tlustého střeva, CN v oblasti ano -</a:t>
            </a:r>
            <a:r>
              <a:rPr lang="cs-CZ" dirty="0" err="1"/>
              <a:t>rekto</a:t>
            </a:r>
            <a:r>
              <a:rPr lang="cs-CZ" dirty="0"/>
              <a:t> -perineální) </a:t>
            </a:r>
          </a:p>
          <a:p>
            <a:pPr lvl="0"/>
            <a:r>
              <a:rPr lang="cs-CZ" dirty="0"/>
              <a:t>CN postihující extenzivně tenké střevo a stavy po resekci tenkého nebo tlustého střeva – </a:t>
            </a:r>
            <a:r>
              <a:rPr lang="cs-CZ" dirty="0" err="1"/>
              <a:t>Pentasa</a:t>
            </a:r>
            <a:endParaRPr lang="cs-CZ" dirty="0"/>
          </a:p>
          <a:p>
            <a:pPr lvl="0"/>
            <a:r>
              <a:rPr lang="cs-CZ" dirty="0" err="1"/>
              <a:t>CNterminálního</a:t>
            </a:r>
            <a:r>
              <a:rPr lang="cs-CZ" dirty="0"/>
              <a:t> ilea- </a:t>
            </a:r>
            <a:r>
              <a:rPr lang="cs-CZ" dirty="0" err="1"/>
              <a:t>Pentasa</a:t>
            </a:r>
            <a:r>
              <a:rPr lang="cs-CZ" dirty="0"/>
              <a:t>, </a:t>
            </a:r>
            <a:r>
              <a:rPr lang="cs-CZ" dirty="0" err="1"/>
              <a:t>Salofalk</a:t>
            </a:r>
            <a:r>
              <a:rPr lang="cs-CZ" dirty="0"/>
              <a:t>, </a:t>
            </a:r>
            <a:r>
              <a:rPr lang="cs-CZ" dirty="0" err="1"/>
              <a:t>Salozinal</a:t>
            </a:r>
            <a:endParaRPr lang="cs-CZ" dirty="0"/>
          </a:p>
          <a:p>
            <a:pPr lvl="0"/>
            <a:r>
              <a:rPr lang="cs-CZ" dirty="0"/>
              <a:t>Crohnova kolitida stejně jako UC-s lehkou nebo středně těžkou atakou</a:t>
            </a:r>
          </a:p>
          <a:p>
            <a:pPr marL="0" lvl="0" indent="0">
              <a:buNone/>
            </a:pPr>
            <a:r>
              <a:rPr lang="cs-CZ" dirty="0"/>
              <a:t>výběr široký –(neopomíjet </a:t>
            </a:r>
            <a:r>
              <a:rPr lang="cs-CZ" dirty="0" err="1"/>
              <a:t>Sulfasalazin</a:t>
            </a:r>
            <a:r>
              <a:rPr lang="cs-CZ" dirty="0" smtClean="0"/>
              <a:t>)</a:t>
            </a:r>
          </a:p>
          <a:p>
            <a:pPr marL="0" lvl="0" indent="0">
              <a:buNone/>
            </a:pPr>
            <a:r>
              <a:rPr lang="cs-CZ" dirty="0" smtClean="0"/>
              <a:t>(</a:t>
            </a:r>
            <a:r>
              <a:rPr lang="cs-CZ" dirty="0"/>
              <a:t>nejvyšší koncentrace účinné látky v tlustém střevě)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2050" name="Picture 2" descr="Čípků se nebojte! Snadno se užívají a dobře fungují | Střevní záně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02" y="-117474"/>
            <a:ext cx="25908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Pentasa sachet 2g nebenwirkungen :: PENTASA SACHET 2G PROLONGED RELEASE  GRANU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91" y="4628097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FF0000"/>
                </a:solidFill>
              </a:rPr>
              <a:t>Kortikoterapie u IBD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endParaRPr lang="cs-CZ" sz="2600"/>
          </a:p>
          <a:p>
            <a:pPr lvl="0">
              <a:lnSpc>
                <a:spcPct val="80000"/>
              </a:lnSpc>
            </a:pPr>
            <a:r>
              <a:rPr lang="cs-CZ" sz="2600"/>
              <a:t>systémové glukokortikoidy nemají pozitivní vliv na prevenci relapsů ISZ</a:t>
            </a:r>
          </a:p>
          <a:p>
            <a:pPr lvl="0">
              <a:lnSpc>
                <a:spcPct val="80000"/>
              </a:lnSpc>
            </a:pPr>
            <a:r>
              <a:rPr lang="cs-CZ" sz="2600"/>
              <a:t>nežádoucí účinky, limitující faktor pro jejich použití</a:t>
            </a:r>
          </a:p>
          <a:p>
            <a:pPr lvl="0">
              <a:lnSpc>
                <a:spcPct val="80000"/>
              </a:lnSpc>
            </a:pPr>
            <a:r>
              <a:rPr lang="cs-CZ" sz="2600"/>
              <a:t>podávat pouze po dobu nezbytnou pro potlačení aktivity zánětu</a:t>
            </a:r>
          </a:p>
          <a:p>
            <a:pPr lvl="0">
              <a:lnSpc>
                <a:spcPct val="80000"/>
              </a:lnSpc>
            </a:pPr>
            <a:r>
              <a:rPr lang="cs-CZ" sz="2600"/>
              <a:t>u kortikodependentních pacientů, zejména u CN, snížit systémový klukokortikoidy na tzv. bezpečnou dávku (i při dlouhodobé aplikaci jsou vedlejší účinky minimální) = 7,5 mg prednizonu / den  při hmotnosti 70 kg</a:t>
            </a:r>
          </a:p>
          <a:p>
            <a:pPr lvl="0">
              <a:lnSpc>
                <a:spcPct val="80000"/>
              </a:lnSpc>
            </a:pPr>
            <a:r>
              <a:rPr lang="cs-CZ" sz="2600"/>
              <a:t>tímto postupem neřešíme otázku dalšího vývoje nemoci</a:t>
            </a:r>
          </a:p>
          <a:p>
            <a:pPr lvl="0">
              <a:lnSpc>
                <a:spcPct val="80000"/>
              </a:lnSpc>
            </a:pPr>
            <a:endParaRPr lang="cs-CZ" sz="2600"/>
          </a:p>
          <a:p>
            <a:pPr lvl="0">
              <a:lnSpc>
                <a:spcPct val="80000"/>
              </a:lnSpc>
            </a:pPr>
            <a:r>
              <a:rPr lang="cs-CZ" sz="2600"/>
              <a:t>signál pro změnu léčebné strategie</a:t>
            </a:r>
          </a:p>
          <a:p>
            <a:pPr lvl="0">
              <a:lnSpc>
                <a:spcPct val="80000"/>
              </a:lnSpc>
            </a:pPr>
            <a:endParaRPr lang="cs-CZ" sz="26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327" y="10419"/>
            <a:ext cx="2743789" cy="2034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FF0000"/>
                </a:solidFill>
              </a:rPr>
              <a:t>Terapie </a:t>
            </a:r>
            <a:r>
              <a:rPr lang="cs-CZ" dirty="0" err="1">
                <a:solidFill>
                  <a:srgbClr val="FF0000"/>
                </a:solidFill>
              </a:rPr>
              <a:t>imunosupresivy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Dlouhodobá „stabilizační“ terapie</a:t>
            </a:r>
          </a:p>
          <a:p>
            <a:pPr lvl="0"/>
            <a:r>
              <a:rPr lang="cs-CZ" dirty="0" smtClean="0"/>
              <a:t>Azathioprin, </a:t>
            </a:r>
            <a:r>
              <a:rPr lang="cs-CZ" dirty="0" err="1" smtClean="0"/>
              <a:t>Metotrexat</a:t>
            </a:r>
            <a:r>
              <a:rPr lang="cs-CZ" dirty="0" smtClean="0"/>
              <a:t>                                          </a:t>
            </a:r>
            <a:endParaRPr lang="cs-CZ" dirty="0"/>
          </a:p>
          <a:p>
            <a:pPr lvl="0"/>
            <a:r>
              <a:rPr lang="cs-CZ" dirty="0"/>
              <a:t>6-merkaptopurinMycofenolát</a:t>
            </a:r>
          </a:p>
          <a:p>
            <a:pPr lvl="0"/>
            <a:r>
              <a:rPr lang="cs-CZ" dirty="0"/>
              <a:t>6-thioguanin</a:t>
            </a:r>
          </a:p>
          <a:p>
            <a:pPr lvl="0"/>
            <a:r>
              <a:rPr lang="cs-CZ" dirty="0"/>
              <a:t>Indikace k terapii </a:t>
            </a:r>
            <a:r>
              <a:rPr lang="cs-CZ" dirty="0" err="1"/>
              <a:t>imunosupresivy</a:t>
            </a:r>
            <a:r>
              <a:rPr lang="cs-CZ" dirty="0"/>
              <a:t>: vleklá aktivita nemoci, </a:t>
            </a:r>
            <a:r>
              <a:rPr lang="cs-CZ" dirty="0" err="1"/>
              <a:t>kortikodependence</a:t>
            </a:r>
            <a:r>
              <a:rPr lang="cs-CZ" dirty="0"/>
              <a:t>, </a:t>
            </a:r>
            <a:r>
              <a:rPr lang="cs-CZ" dirty="0" err="1"/>
              <a:t>kortikorezistence,recidivující</a:t>
            </a:r>
            <a:r>
              <a:rPr lang="cs-CZ" dirty="0"/>
              <a:t> </a:t>
            </a:r>
            <a:r>
              <a:rPr lang="cs-CZ" dirty="0" err="1"/>
              <a:t>mimostřevní</a:t>
            </a:r>
            <a:r>
              <a:rPr lang="cs-CZ" dirty="0"/>
              <a:t> projevy </a:t>
            </a:r>
            <a:r>
              <a:rPr lang="cs-CZ" dirty="0" err="1"/>
              <a:t>nemoci,extraintestinální</a:t>
            </a:r>
            <a:r>
              <a:rPr lang="cs-CZ" dirty="0"/>
              <a:t> lokalizace </a:t>
            </a:r>
            <a:r>
              <a:rPr lang="cs-CZ" dirty="0" err="1"/>
              <a:t>nemoci,fistulující</a:t>
            </a:r>
            <a:r>
              <a:rPr lang="cs-CZ" dirty="0"/>
              <a:t> CN (BT),profylaxe recidivy CN (BT)</a:t>
            </a:r>
          </a:p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62" y="1573684"/>
            <a:ext cx="3277057" cy="1381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1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D0D0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908456" y="1360480"/>
            <a:ext cx="4605339" cy="2387598"/>
          </a:xfrm>
        </p:spPr>
        <p:txBody>
          <a:bodyPr anchorCtr="0"/>
          <a:lstStyle/>
          <a:p>
            <a:pPr lvl="0" algn="l"/>
            <a:r>
              <a:rPr lang="cs-CZ" sz="5000">
                <a:solidFill>
                  <a:srgbClr val="FFFFFF"/>
                </a:solidFill>
              </a:rPr>
              <a:t>Idiopatické střevní záněty</a:t>
            </a:r>
          </a:p>
        </p:txBody>
      </p:sp>
      <p:sp>
        <p:nvSpPr>
          <p:cNvPr id="4" name="Podnadpis 2"/>
          <p:cNvSpPr txBox="1">
            <a:spLocks noGrp="1"/>
          </p:cNvSpPr>
          <p:nvPr>
            <p:ph type="subTitle" idx="1"/>
          </p:nvPr>
        </p:nvSpPr>
        <p:spPr>
          <a:xfrm>
            <a:off x="908456" y="3840159"/>
            <a:ext cx="4605339" cy="1655758"/>
          </a:xfrm>
        </p:spPr>
        <p:txBody>
          <a:bodyPr anchorCtr="0"/>
          <a:lstStyle/>
          <a:p>
            <a:pPr lvl="0" algn="l"/>
            <a:r>
              <a:rPr lang="cs-CZ" sz="2000">
                <a:solidFill>
                  <a:srgbClr val="FFFFFF"/>
                </a:solidFill>
              </a:rPr>
              <a:t>Inflammatory bowel disease (IBD)</a:t>
            </a:r>
          </a:p>
        </p:txBody>
      </p:sp>
      <p:pic>
        <p:nvPicPr>
          <p:cNvPr id="5" name="Picture 2" descr="Chronische Erkrankungen: Wunder Darm - Spektrum der Wissenschaft"/>
          <p:cNvPicPr>
            <a:picLocks noChangeAspect="1"/>
          </p:cNvPicPr>
          <p:nvPr/>
        </p:nvPicPr>
        <p:blipFill>
          <a:blip r:embed="rId2">
            <a:alphaModFix/>
          </a:blip>
          <a:srcRect t="38" r="3" b="9897"/>
          <a:stretch>
            <a:fillRect/>
          </a:stretch>
        </p:blipFill>
        <p:spPr>
          <a:xfrm>
            <a:off x="5800734" y="1057275"/>
            <a:ext cx="5917402" cy="47434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92"/>
          <p:cNvSpPr>
            <a:spLocks noMove="1" noResize="1"/>
          </p:cNvSpPr>
          <p:nvPr/>
        </p:nvSpPr>
        <p:spPr>
          <a:xfrm>
            <a:off x="602461" y="1197772"/>
            <a:ext cx="10987073" cy="4462464"/>
          </a:xfrm>
          <a:prstGeom prst="rect">
            <a:avLst/>
          </a:prstGeom>
          <a:noFill/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FF0000"/>
                </a:solidFill>
              </a:rPr>
              <a:t>Chirurgická léčba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Chirurgie je důležitou součástí managementu léčby Crohnovy choroby</a:t>
            </a:r>
          </a:p>
          <a:p>
            <a:pPr lvl="0"/>
            <a:r>
              <a:rPr lang="cs-CZ"/>
              <a:t>Až  70–90 % pacientů si v některé fázi léčby vyžádá chirurgickou intervenci.</a:t>
            </a:r>
          </a:p>
          <a:p>
            <a:pPr lvl="0"/>
            <a:r>
              <a:rPr lang="cs-CZ"/>
              <a:t>U pacientů s ileocékálním postižením je pravděpodobnost chirurgického výkonu 75% po 5 letech od vzniku potíží a až 90% po 10 letech</a:t>
            </a:r>
          </a:p>
          <a:p>
            <a:pPr lvl="0"/>
            <a:r>
              <a:rPr lang="cs-CZ"/>
              <a:t>U postižení tenké kličky je procento operovaných pacientů nižší: 50 % po 5 letech a 70 % po 10 letech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4F36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9093497" y="618683"/>
            <a:ext cx="2613876" cy="4794564"/>
          </a:xfrm>
        </p:spPr>
        <p:txBody>
          <a:bodyPr/>
          <a:lstStyle/>
          <a:p>
            <a:endParaRPr lang="cs-CZ"/>
          </a:p>
        </p:txBody>
      </p:sp>
      <p:sp>
        <p:nvSpPr>
          <p:cNvPr id="4" name="Rounded Rectangle 9"/>
          <p:cNvSpPr>
            <a:spLocks noMove="1" noResize="1"/>
          </p:cNvSpPr>
          <p:nvPr/>
        </p:nvSpPr>
        <p:spPr>
          <a:xfrm>
            <a:off x="493355" y="484632"/>
            <a:ext cx="8129016" cy="572414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C8CACA"/>
            </a:solidFill>
            <a:prstDash val="solid"/>
            <a:miter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rcRect r="189" b="3"/>
          <a:stretch>
            <a:fillRect/>
          </a:stretch>
        </p:blipFill>
        <p:spPr>
          <a:xfrm>
            <a:off x="976250" y="942536"/>
            <a:ext cx="7163217" cy="4808335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84" y="942536"/>
            <a:ext cx="7198101" cy="48083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6D1335-FB2E-4100-AED2-60617EE1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Elektivní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indikace</a:t>
            </a:r>
            <a:r>
              <a:rPr lang="en-US" sz="5400" dirty="0">
                <a:solidFill>
                  <a:srgbClr val="FFFFFF"/>
                </a:solidFill>
              </a:rPr>
              <a:t> k </a:t>
            </a:r>
            <a:r>
              <a:rPr lang="en-US" sz="5400" dirty="0" err="1">
                <a:solidFill>
                  <a:srgbClr val="FFFFFF"/>
                </a:solidFill>
              </a:rPr>
              <a:t>operaci</a:t>
            </a:r>
            <a:r>
              <a:rPr lang="en-US" sz="5400" dirty="0">
                <a:solidFill>
                  <a:srgbClr val="FFFFFF"/>
                </a:solidFill>
              </a:rPr>
              <a:t> u CN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CB49E02-471C-4B34-9F1B-7FCFDE5F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90431"/>
            <a:ext cx="3425609" cy="3032237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299E13C6-CC87-4A26-BB20-5DC4A5005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5729" y="1072188"/>
            <a:ext cx="3433324" cy="246872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1231172-C8C5-48B3-9C22-43B5BA86F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725" y="330045"/>
            <a:ext cx="3257916" cy="39976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7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4CFA00-E72C-46B6-AFC3-944D8117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Speciální</a:t>
            </a:r>
            <a:r>
              <a:rPr lang="en-US" sz="4200" dirty="0"/>
              <a:t> </a:t>
            </a:r>
            <a:r>
              <a:rPr lang="en-US" sz="4200" dirty="0" err="1"/>
              <a:t>situace</a:t>
            </a:r>
            <a:r>
              <a:rPr lang="en-US" sz="4200" dirty="0"/>
              <a:t> </a:t>
            </a:r>
            <a:r>
              <a:rPr lang="en-US" sz="4200" dirty="0" err="1"/>
              <a:t>dle</a:t>
            </a:r>
            <a:r>
              <a:rPr lang="en-US" sz="4200" dirty="0"/>
              <a:t> </a:t>
            </a:r>
            <a:r>
              <a:rPr lang="en-US" sz="4200" dirty="0" err="1"/>
              <a:t>lokalizace</a:t>
            </a:r>
            <a:r>
              <a:rPr lang="en-US" sz="4200" dirty="0"/>
              <a:t> CN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F49CE81-B2F4-47B2-9D4A-886DCE0A8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xmlns="" id="{4BE32177-3EAD-42DA-997C-8DAE1BFEE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xmlns="" id="{A0DEE160-9825-4DB5-8188-911AC13EA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9C5FEDB5-0AEE-40E4-9CA6-6718B956D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xmlns="" id="{1A11DF2D-1D4B-45DA-906B-2A1F84C99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xmlns="" id="{B6A5BAC0-9806-4124-A584-7F924A658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xmlns="" id="{A8F6BFA3-38BE-4F0A-94D9-EF0E6EA01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xmlns="" id="{BE6BCF21-959F-419E-BCA4-B20AF92EF4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xmlns="" id="{54B6E037-E222-42EB-9AEB-C45EF2090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xmlns="" id="{A0494426-372E-42B8-87E1-170F1B596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xmlns="" id="{14DB5AB5-5D73-4375-8CF4-DF4B7A5D7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xmlns="" id="{009B2A6E-6D36-4A9A-AFAA-CF4D85914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xmlns="" id="{85DC0718-B29F-47A6-931F-F0EF9FA9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xmlns="" id="{AAED958D-AFCC-4BEF-818A-EFF7E41D1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xmlns="" id="{C216DD5A-D1AE-429E-937E-456A50345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xmlns="" id="{A845B253-9DEE-45AC-AADA-FAA6812C3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xmlns="" id="{CE7B6CBF-757B-4B55-84CB-062B712D3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2CC28C7A-EF33-43D3-90CD-DCAC92546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BC0C9DCF-F15B-4B7A-A16B-37B4335E6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xmlns="" id="{94991FD1-406A-4958-87D4-8DFA9FEA4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xmlns="" id="{5CD32F69-27AD-4088-877C-E2A40F8B0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4FCAA4B-9B10-46D4-86D7-06F8E51A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344" y="95044"/>
            <a:ext cx="5381928" cy="308631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1D4F1DE8-AA6A-429C-BCED-0D2732FA6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9191" y="3315854"/>
            <a:ext cx="4906967" cy="34556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D8616ED-092F-407F-A5F9-7961EAFFD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3415238"/>
            <a:ext cx="5586942" cy="32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Move="1" noResize="1"/>
          </p:cNvSpPr>
          <p:nvPr/>
        </p:nvSpPr>
        <p:spPr>
          <a:xfrm>
            <a:off x="0" y="0"/>
            <a:ext cx="608211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3965B5"/>
              </a:gs>
              <a:gs pos="100000">
                <a:srgbClr val="3965B5"/>
              </a:gs>
            </a:gsLst>
            <a:lin ang="4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11"/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xfrm>
            <a:off x="640080" y="2053641"/>
            <a:ext cx="3669158" cy="276009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FFFFFF"/>
                </a:solidFill>
              </a:rPr>
              <a:t>Urgentní chirurgický zákrok </a:t>
            </a:r>
          </a:p>
        </p:txBody>
      </p:sp>
      <p:sp>
        <p:nvSpPr>
          <p:cNvPr id="6" name="Zástupný obsah 2"/>
          <p:cNvSpPr txBox="1">
            <a:spLocks noGrp="1"/>
          </p:cNvSpPr>
          <p:nvPr>
            <p:ph idx="1"/>
          </p:nvPr>
        </p:nvSpPr>
        <p:spPr>
          <a:xfrm>
            <a:off x="6090571" y="801864"/>
            <a:ext cx="5306080" cy="5230633"/>
          </a:xfrm>
        </p:spPr>
        <p:txBody>
          <a:bodyPr anchor="ctr"/>
          <a:lstStyle/>
          <a:p>
            <a:pPr lvl="0"/>
            <a:r>
              <a:rPr lang="cs-CZ" sz="2200"/>
              <a:t>vznik život ohrožujících komplikací: </a:t>
            </a:r>
          </a:p>
          <a:p>
            <a:pPr marL="0" lvl="0" indent="0">
              <a:buNone/>
            </a:pPr>
            <a:r>
              <a:rPr lang="cs-CZ" sz="2200"/>
              <a:t>    1) perforace tlustého střeva - </a:t>
            </a:r>
            <a:r>
              <a:rPr lang="cs-CZ" sz="2200" b="1"/>
              <a:t>vyžaduje kolektomii</a:t>
            </a:r>
            <a:r>
              <a:rPr lang="cs-CZ" sz="2200"/>
              <a:t>,(tato komplikace je vzácná)</a:t>
            </a:r>
          </a:p>
          <a:p>
            <a:pPr marL="0" lvl="0" indent="0">
              <a:buNone/>
            </a:pPr>
            <a:r>
              <a:rPr lang="cs-CZ" sz="2200"/>
              <a:t>    2) život ohrožující gastrointestinální krvácení – vyskytuje se u malého procenta</a:t>
            </a:r>
          </a:p>
          <a:p>
            <a:pPr marL="0" lvl="0" indent="0">
              <a:buNone/>
            </a:pPr>
            <a:r>
              <a:rPr lang="cs-CZ" sz="2200"/>
              <a:t>   3) toxické megakolon - celková nebo segmentová neobstrukční dilatace tlustého střeva  plus systémová toxicita </a:t>
            </a:r>
          </a:p>
          <a:p>
            <a:pPr marL="0" lvl="0" indent="0">
              <a:buNone/>
            </a:pPr>
            <a:r>
              <a:rPr lang="cs-CZ" sz="2200"/>
              <a:t>   4) akutní fulminantní kolitida- víc jak 10 stolic/den, nepřetržité krvácení, bolesti břicha, distenze, selhání medikamentózní terapie (včetně glukokortikoidů a biologické léčby)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49626"/>
            <a:ext cx="10515600" cy="1325559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Laparoskopie </a:t>
            </a:r>
            <a:r>
              <a:rPr lang="cs-CZ" dirty="0" err="1">
                <a:solidFill>
                  <a:srgbClr val="FF0000"/>
                </a:solidFill>
              </a:rPr>
              <a:t>vs</a:t>
            </a:r>
            <a:r>
              <a:rPr lang="cs-CZ" dirty="0">
                <a:solidFill>
                  <a:srgbClr val="FF0000"/>
                </a:solidFill>
              </a:rPr>
              <a:t> otevřená chirurgie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 v pooperačním období u pacientů operovaných </a:t>
            </a:r>
            <a:r>
              <a:rPr lang="cs-CZ" dirty="0" smtClean="0"/>
              <a:t>laparoskopicky: </a:t>
            </a:r>
            <a:r>
              <a:rPr lang="cs-CZ" dirty="0"/>
              <a:t>dřívější obnovení peristaltiky, kratší hospitalizaci a nižší pooperační </a:t>
            </a:r>
            <a:r>
              <a:rPr lang="cs-CZ" dirty="0" smtClean="0"/>
              <a:t>morbiditu, kosmetický efekt, nižší riziko </a:t>
            </a:r>
            <a:r>
              <a:rPr lang="cs-CZ" dirty="0"/>
              <a:t>rozsáhlých srůstů a </a:t>
            </a:r>
            <a:r>
              <a:rPr lang="cs-CZ" dirty="0" smtClean="0"/>
              <a:t>nižší riziko </a:t>
            </a:r>
            <a:r>
              <a:rPr lang="cs-CZ" dirty="0" err="1"/>
              <a:t>incizionálních</a:t>
            </a:r>
            <a:r>
              <a:rPr lang="cs-CZ" dirty="0"/>
              <a:t> </a:t>
            </a:r>
            <a:r>
              <a:rPr lang="cs-CZ" dirty="0" smtClean="0"/>
              <a:t>hernií</a:t>
            </a:r>
          </a:p>
          <a:p>
            <a:r>
              <a:rPr lang="cs-CZ" dirty="0" smtClean="0"/>
              <a:t>z</a:t>
            </a:r>
            <a:r>
              <a:rPr lang="cs-CZ" dirty="0"/>
              <a:t> dlouhodobého hlediska </a:t>
            </a:r>
            <a:r>
              <a:rPr lang="cs-CZ" dirty="0" smtClean="0"/>
              <a:t>není rozdíl </a:t>
            </a:r>
            <a:r>
              <a:rPr lang="cs-CZ" dirty="0"/>
              <a:t>v </a:t>
            </a:r>
            <a:r>
              <a:rPr lang="cs-CZ" dirty="0" err="1"/>
              <a:t>rekurenci</a:t>
            </a:r>
            <a:r>
              <a:rPr lang="cs-CZ" dirty="0"/>
              <a:t> Crohnovy choroby vyžadující následnou </a:t>
            </a:r>
            <a:r>
              <a:rPr lang="cs-CZ" dirty="0" smtClean="0"/>
              <a:t>intervenci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3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Obrázek 4"/>
          <p:cNvPicPr>
            <a:picLocks noChangeAspect="1"/>
          </p:cNvPicPr>
          <p:nvPr/>
        </p:nvPicPr>
        <p:blipFill>
          <a:blip r:embed="rId2"/>
          <a:srcRect l="1772" r="24921" b="1"/>
          <a:stretch>
            <a:fillRect/>
          </a:stretch>
        </p:blipFill>
        <p:spPr>
          <a:xfrm>
            <a:off x="4883024" y="9"/>
            <a:ext cx="7308972" cy="33649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Zástupný obsah 3"/>
          <p:cNvPicPr>
            <a:picLocks noChangeAspect="1"/>
          </p:cNvPicPr>
          <p:nvPr/>
        </p:nvPicPr>
        <p:blipFill>
          <a:blip r:embed="rId3"/>
          <a:srcRect l="25064"/>
          <a:stretch>
            <a:fillRect/>
          </a:stretch>
        </p:blipFill>
        <p:spPr>
          <a:xfrm>
            <a:off x="4883024" y="3493008"/>
            <a:ext cx="7308972" cy="3364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Shape 60"/>
          <p:cNvSpPr>
            <a:spLocks noMove="1" noResize="1"/>
          </p:cNvSpPr>
          <p:nvPr/>
        </p:nvSpPr>
        <p:spPr>
          <a:xfrm>
            <a:off x="0" y="0"/>
            <a:ext cx="6096003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96001"/>
              <a:gd name="f7" fmla="val 6858000"/>
              <a:gd name="f8" fmla="val 4883024"/>
              <a:gd name="f9" fmla="val 4946006"/>
              <a:gd name="f10" fmla="val 69271"/>
              <a:gd name="f11" fmla="val 5656532"/>
              <a:gd name="f12" fmla="val 929100"/>
              <a:gd name="f13" fmla="val 2116944"/>
              <a:gd name="f14" fmla="val 3429000"/>
              <a:gd name="f15" fmla="val 4741056"/>
              <a:gd name="f16" fmla="val 5928900"/>
              <a:gd name="f17" fmla="val 6788730"/>
              <a:gd name="f18" fmla="+- 0 0 -90"/>
              <a:gd name="f19" fmla="*/ f3 1 6096001"/>
              <a:gd name="f20" fmla="*/ f4 1 6858000"/>
              <a:gd name="f21" fmla="+- f7 0 f5"/>
              <a:gd name="f22" fmla="+- f6 0 f5"/>
              <a:gd name="f23" fmla="*/ f18 f0 1"/>
              <a:gd name="f24" fmla="*/ f22 1 6096001"/>
              <a:gd name="f25" fmla="*/ f21 1 6858000"/>
              <a:gd name="f26" fmla="*/ 0 f22 1"/>
              <a:gd name="f27" fmla="*/ 0 f21 1"/>
              <a:gd name="f28" fmla="*/ 4883024 f22 1"/>
              <a:gd name="f29" fmla="*/ 4946006 f22 1"/>
              <a:gd name="f30" fmla="*/ 69271 f21 1"/>
              <a:gd name="f31" fmla="*/ 6096001 f22 1"/>
              <a:gd name="f32" fmla="*/ 3429000 f21 1"/>
              <a:gd name="f33" fmla="*/ 6788730 f21 1"/>
              <a:gd name="f34" fmla="*/ 6858000 f21 1"/>
              <a:gd name="f35" fmla="*/ f23 1 f2"/>
              <a:gd name="f36" fmla="*/ f26 1 6096001"/>
              <a:gd name="f37" fmla="*/ f27 1 6858000"/>
              <a:gd name="f38" fmla="*/ f28 1 6096001"/>
              <a:gd name="f39" fmla="*/ f29 1 6096001"/>
              <a:gd name="f40" fmla="*/ f30 1 6858000"/>
              <a:gd name="f41" fmla="*/ f31 1 6096001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6096001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FEFEF"/>
            </a:solidFill>
            <a:prstDash val="solid"/>
            <a:miter/>
          </a:ln>
          <a:effectLst>
            <a:outerShdw dist="38103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reeform: Shape 62"/>
          <p:cNvSpPr>
            <a:spLocks noMove="1" noResize="1"/>
          </p:cNvSpPr>
          <p:nvPr/>
        </p:nvSpPr>
        <p:spPr>
          <a:xfrm>
            <a:off x="0" y="0"/>
            <a:ext cx="6087334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87332"/>
              <a:gd name="f7" fmla="val 6858000"/>
              <a:gd name="f8" fmla="val 4874355"/>
              <a:gd name="f9" fmla="val 4937337"/>
              <a:gd name="f10" fmla="val 69271"/>
              <a:gd name="f11" fmla="val 5647863"/>
              <a:gd name="f12" fmla="val 929100"/>
              <a:gd name="f13" fmla="val 2116944"/>
              <a:gd name="f14" fmla="val 3429000"/>
              <a:gd name="f15" fmla="val 4741056"/>
              <a:gd name="f16" fmla="val 5928900"/>
              <a:gd name="f17" fmla="val 6788730"/>
              <a:gd name="f18" fmla="+- 0 0 -90"/>
              <a:gd name="f19" fmla="*/ f3 1 6087332"/>
              <a:gd name="f20" fmla="*/ f4 1 6858000"/>
              <a:gd name="f21" fmla="+- f7 0 f5"/>
              <a:gd name="f22" fmla="+- f6 0 f5"/>
              <a:gd name="f23" fmla="*/ f18 f0 1"/>
              <a:gd name="f24" fmla="*/ f22 1 6087332"/>
              <a:gd name="f25" fmla="*/ f21 1 6858000"/>
              <a:gd name="f26" fmla="*/ 0 f22 1"/>
              <a:gd name="f27" fmla="*/ 0 f21 1"/>
              <a:gd name="f28" fmla="*/ 4874355 f22 1"/>
              <a:gd name="f29" fmla="*/ 4937337 f22 1"/>
              <a:gd name="f30" fmla="*/ 69271 f21 1"/>
              <a:gd name="f31" fmla="*/ 6087332 f22 1"/>
              <a:gd name="f32" fmla="*/ 3429000 f21 1"/>
              <a:gd name="f33" fmla="*/ 6788730 f21 1"/>
              <a:gd name="f34" fmla="*/ 6858000 f21 1"/>
              <a:gd name="f35" fmla="*/ f23 1 f2"/>
              <a:gd name="f36" fmla="*/ f26 1 6087332"/>
              <a:gd name="f37" fmla="*/ f27 1 6858000"/>
              <a:gd name="f38" fmla="*/ f28 1 6087332"/>
              <a:gd name="f39" fmla="*/ f29 1 6087332"/>
              <a:gd name="f40" fmla="*/ f30 1 6858000"/>
              <a:gd name="f41" fmla="*/ f31 1 6087332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6087332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448056" y="859536"/>
            <a:ext cx="4832805" cy="1243584"/>
          </a:xfrm>
        </p:spPr>
        <p:txBody>
          <a:bodyPr/>
          <a:lstStyle/>
          <a:p>
            <a:pPr lvl="0"/>
            <a:r>
              <a:rPr lang="cs-CZ" sz="2000" b="1"/>
              <a:t>P</a:t>
            </a:r>
            <a:r>
              <a:rPr lang="en-US" sz="2000" b="1"/>
              <a:t>roktokolekomie</a:t>
            </a:r>
            <a:r>
              <a:rPr lang="cs-CZ" sz="2000" b="1"/>
              <a:t> - laporoskopicky</a:t>
            </a:r>
            <a:endParaRPr lang="en-US" sz="2000" b="1"/>
          </a:p>
        </p:txBody>
      </p:sp>
      <p:sp>
        <p:nvSpPr>
          <p:cNvPr id="8" name="Rectangle 64"/>
          <p:cNvSpPr>
            <a:spLocks noMove="1" noResize="1"/>
          </p:cNvSpPr>
          <p:nvPr/>
        </p:nvSpPr>
        <p:spPr>
          <a:xfrm>
            <a:off x="0" y="1152144"/>
            <a:ext cx="128016" cy="653905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66"/>
          <p:cNvSpPr>
            <a:spLocks noMove="1" noResize="1"/>
          </p:cNvSpPr>
          <p:nvPr/>
        </p:nvSpPr>
        <p:spPr>
          <a:xfrm>
            <a:off x="449546" y="2194560"/>
            <a:ext cx="4892040" cy="1828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 68"/>
          <p:cNvSpPr>
            <a:spLocks noMove="1" noResize="1"/>
          </p:cNvSpPr>
          <p:nvPr/>
        </p:nvSpPr>
        <p:spPr>
          <a:xfrm>
            <a:off x="449546" y="2194560"/>
            <a:ext cx="4892040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Content Placeholder 8"/>
          <p:cNvSpPr txBox="1">
            <a:spLocks noGrp="1"/>
          </p:cNvSpPr>
          <p:nvPr>
            <p:ph idx="1"/>
          </p:nvPr>
        </p:nvSpPr>
        <p:spPr>
          <a:xfrm>
            <a:off x="448056" y="2512606"/>
            <a:ext cx="4832805" cy="3664348"/>
          </a:xfrm>
        </p:spPr>
        <p:txBody>
          <a:bodyPr/>
          <a:lstStyle/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r>
              <a:rPr lang="cs-CZ" sz="2000"/>
              <a:t>p</a:t>
            </a:r>
            <a:r>
              <a:rPr lang="en-US" sz="2000"/>
              <a:t>roktokolektom</a:t>
            </a:r>
            <a:r>
              <a:rPr lang="cs-CZ" sz="2000"/>
              <a:t>e „otevřená“</a:t>
            </a:r>
            <a:r>
              <a:rPr lang="en-US" sz="2000"/>
              <a:t> technika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Graphic 28"/>
          <p:cNvPicPr>
            <a:picLocks noMove="1" noResize="1"/>
          </p:cNvPicPr>
          <p:nvPr/>
        </p:nvPicPr>
        <p:blipFill>
          <a:blip/>
          <a:stretch>
            <a:fillRect/>
          </a:stretch>
        </p:blipFill>
        <p:spPr>
          <a:xfrm rot="5400013">
            <a:off x="3374249" y="-1962499"/>
            <a:ext cx="5470370" cy="12188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rcRect t="2804"/>
          <a:stretch>
            <a:fillRect/>
          </a:stretch>
        </p:blipFill>
        <p:spPr>
          <a:xfrm>
            <a:off x="13368" y="1396791"/>
            <a:ext cx="12165259" cy="3849459"/>
          </a:xfrm>
        </p:spPr>
      </p:pic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xfrm>
            <a:off x="1403631" y="3429000"/>
            <a:ext cx="9283784" cy="1405963"/>
          </a:xfrm>
        </p:spPr>
        <p:txBody>
          <a:bodyPr anchor="b" anchorCtr="1"/>
          <a:lstStyle/>
          <a:p>
            <a:endParaRPr lang="cs-CZ"/>
          </a:p>
        </p:txBody>
      </p:sp>
      <p:sp>
        <p:nvSpPr>
          <p:cNvPr id="6" name="Rectangle 30"/>
          <p:cNvSpPr>
            <a:spLocks noMove="1" noResize="1"/>
          </p:cNvSpPr>
          <p:nvPr/>
        </p:nvSpPr>
        <p:spPr>
          <a:xfrm>
            <a:off x="10424" y="685800"/>
            <a:ext cx="118872" cy="1550456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32"/>
          <p:cNvSpPr>
            <a:spLocks noMove="1" noResize="1"/>
          </p:cNvSpPr>
          <p:nvPr/>
        </p:nvSpPr>
        <p:spPr>
          <a:xfrm>
            <a:off x="12073124" y="6172200"/>
            <a:ext cx="118872" cy="685800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40D63C-5E03-4178-9E1E-C85F1C9E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cs-CZ" sz="3200" dirty="0" smtClean="0"/>
              <a:t>                            </a:t>
            </a:r>
            <a:r>
              <a:rPr lang="cs-CZ" sz="3200" dirty="0" err="1" smtClean="0"/>
              <a:t>stomie</a:t>
            </a:r>
            <a:endParaRPr lang="cs-CZ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8E81EF-FDA6-4716-AD2F-6F5BED22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subtotální</a:t>
            </a:r>
            <a:r>
              <a:rPr lang="cs-CZ" sz="2400" dirty="0"/>
              <a:t> kolektomie s terminální ileostomii</a:t>
            </a:r>
          </a:p>
        </p:txBody>
      </p:sp>
      <p:pic>
        <p:nvPicPr>
          <p:cNvPr id="23" name="Zástupný obsah 3">
            <a:extLst>
              <a:ext uri="{FF2B5EF4-FFF2-40B4-BE49-F238E27FC236}">
                <a16:creationId xmlns:a16="http://schemas.microsoft.com/office/drawing/2014/main" xmlns="" id="{F7B6700E-171A-4EF4-8AAD-45BE8118D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4" r="-4" b="-4"/>
          <a:stretch/>
        </p:blipFill>
        <p:spPr>
          <a:xfrm>
            <a:off x="614141" y="4283006"/>
            <a:ext cx="2363425" cy="23334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CECB989-4ECA-46AA-B9B8-1E3189B3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05" y="865849"/>
            <a:ext cx="10454466" cy="33299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81" y="861548"/>
            <a:ext cx="10450383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69BE7D-0827-4925-81AE-A84BD7AD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subtotální kolektomie s terminální ileostomii</a:t>
            </a:r>
            <a:br>
              <a:rPr lang="cs-CZ" sz="3600">
                <a:solidFill>
                  <a:schemeClr val="tx2"/>
                </a:solidFill>
              </a:rPr>
            </a:br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D297A66-40BE-4F89-AA87-BE573B84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Preferovaná side-to-side anastomóza (široká)</a:t>
            </a:r>
          </a:p>
          <a:p>
            <a:r>
              <a:rPr lang="cs-CZ" sz="1800">
                <a:solidFill>
                  <a:schemeClr val="tx2"/>
                </a:solidFill>
              </a:rPr>
              <a:t>Hranice resekce tenkého střeva by neměla přesahovat makroskopickou hranici – střevo šetřící technika</a:t>
            </a:r>
          </a:p>
          <a:p>
            <a:r>
              <a:rPr lang="cs-CZ" sz="1800">
                <a:solidFill>
                  <a:schemeClr val="tx2"/>
                </a:solidFill>
              </a:rPr>
              <a:t>Preferuje se laparoskopická technika: 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                - nižší morbidita - 8% vs 16%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                - časnější rekonvalescence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                - nižší výskyt pooperačního ileózního stavu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                - nižší výskyt kýl v jizvě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                - kosmetický efekt </a:t>
            </a:r>
          </a:p>
        </p:txBody>
      </p:sp>
    </p:spTree>
    <p:extLst>
      <p:ext uri="{BB962C8B-B14F-4D97-AF65-F5344CB8AC3E}">
        <p14:creationId xmlns:p14="http://schemas.microsoft.com/office/powerpoint/2010/main" val="380467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9"/>
          <p:cNvSpPr>
            <a:spLocks noMove="1" noResize="1"/>
          </p:cNvSpPr>
          <p:nvPr/>
        </p:nvSpPr>
        <p:spPr>
          <a:xfrm>
            <a:off x="0" y="0"/>
            <a:ext cx="416726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67271"/>
              <a:gd name="f7" fmla="val 6858000"/>
              <a:gd name="f8" fmla="val 2259550"/>
              <a:gd name="f9" fmla="val 2387803"/>
              <a:gd name="f10" fmla="val 82222"/>
              <a:gd name="f11" fmla="val 3461407"/>
              <a:gd name="f12" fmla="val 807534"/>
              <a:gd name="f13" fmla="val 2035835"/>
              <a:gd name="f14" fmla="val 3429000"/>
              <a:gd name="f15" fmla="val 4822165"/>
              <a:gd name="f16" fmla="val 6050467"/>
              <a:gd name="f17" fmla="val 6775779"/>
              <a:gd name="f18" fmla="+- 0 0 -90"/>
              <a:gd name="f19" fmla="*/ f3 1 4167271"/>
              <a:gd name="f20" fmla="*/ f4 1 6858000"/>
              <a:gd name="f21" fmla="+- f7 0 f5"/>
              <a:gd name="f22" fmla="+- f6 0 f5"/>
              <a:gd name="f23" fmla="*/ f18 f0 1"/>
              <a:gd name="f24" fmla="*/ f22 1 4167271"/>
              <a:gd name="f25" fmla="*/ f21 1 6858000"/>
              <a:gd name="f26" fmla="*/ 0 f22 1"/>
              <a:gd name="f27" fmla="*/ 0 f21 1"/>
              <a:gd name="f28" fmla="*/ 2259550 f22 1"/>
              <a:gd name="f29" fmla="*/ 2387803 f22 1"/>
              <a:gd name="f30" fmla="*/ 82222 f21 1"/>
              <a:gd name="f31" fmla="*/ 4167271 f22 1"/>
              <a:gd name="f32" fmla="*/ 3429000 f21 1"/>
              <a:gd name="f33" fmla="*/ 6775779 f21 1"/>
              <a:gd name="f34" fmla="*/ 6858000 f21 1"/>
              <a:gd name="f35" fmla="*/ f23 1 f2"/>
              <a:gd name="f36" fmla="*/ f26 1 4167271"/>
              <a:gd name="f37" fmla="*/ f27 1 6858000"/>
              <a:gd name="f38" fmla="*/ f28 1 4167271"/>
              <a:gd name="f39" fmla="*/ f29 1 4167271"/>
              <a:gd name="f40" fmla="*/ f30 1 6858000"/>
              <a:gd name="f41" fmla="*/ f31 1 4167271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4167271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686833" y="1153570"/>
            <a:ext cx="3200400" cy="446116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Arc 11"/>
          <p:cNvSpPr>
            <a:spLocks noMove="1" noResize="1"/>
          </p:cNvSpPr>
          <p:nvPr/>
        </p:nvSpPr>
        <p:spPr>
          <a:xfrm flipV="1">
            <a:off x="7550401" y="2455474"/>
            <a:ext cx="4083436" cy="40834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70"/>
              <a:gd name="f11" fmla="+- 0 0 -270"/>
              <a:gd name="f12" fmla="+- 0 0 -225"/>
              <a:gd name="f13" fmla="+- 0 0 -180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01" cap="rnd">
            <a:solidFill>
              <a:srgbClr val="FFC00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Zástupný obsah 2"/>
          <p:cNvSpPr txBox="1">
            <a:spLocks noGrp="1"/>
          </p:cNvSpPr>
          <p:nvPr>
            <p:ph idx="1"/>
          </p:nvPr>
        </p:nvSpPr>
        <p:spPr>
          <a:xfrm>
            <a:off x="4447312" y="591342"/>
            <a:ext cx="6906490" cy="5585621"/>
          </a:xfrm>
        </p:spPr>
        <p:txBody>
          <a:bodyPr anchor="ctr"/>
          <a:lstStyle/>
          <a:p>
            <a:pPr lvl="0"/>
            <a:r>
              <a:rPr lang="cs-CZ" b="1"/>
              <a:t>chronicky relabující zánětlivé onemocnění </a:t>
            </a:r>
          </a:p>
          <a:p>
            <a:pPr marL="0" lvl="0" indent="0">
              <a:buNone/>
            </a:pPr>
            <a:r>
              <a:rPr lang="cs-CZ" b="1"/>
              <a:t>(celoživotní</a:t>
            </a:r>
            <a:r>
              <a:rPr lang="cs-CZ"/>
              <a:t> onemocnění)</a:t>
            </a:r>
            <a:endParaRPr lang="cs-CZ" b="1"/>
          </a:p>
          <a:p>
            <a:pPr lvl="0"/>
            <a:r>
              <a:rPr lang="cs-CZ"/>
              <a:t>nejasné etiologie </a:t>
            </a:r>
          </a:p>
          <a:p>
            <a:pPr lvl="0"/>
            <a:r>
              <a:rPr lang="cs-CZ"/>
              <a:t>cave ! Onemocnění není omezeno pouze na střevo – je to </a:t>
            </a:r>
            <a:r>
              <a:rPr lang="cs-CZ" b="1"/>
              <a:t>systémové</a:t>
            </a:r>
            <a:r>
              <a:rPr lang="cs-CZ"/>
              <a:t> onemocnění </a:t>
            </a:r>
          </a:p>
          <a:p>
            <a:pPr marL="0" lvl="0" indent="0">
              <a:buNone/>
            </a:pPr>
            <a:r>
              <a:rPr lang="cs-CZ"/>
              <a:t> (může být postižen jakýkoliv orgán)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B089790-F4B6-46A7-BB28-7B74A9A9E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191B90-62D1-4718-B891-6A3FC82DD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3E289707-2D31-453B-8DF6-C37E37F82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92" b="5900"/>
          <a:stretch/>
        </p:blipFill>
        <p:spPr>
          <a:xfrm>
            <a:off x="-1" y="1"/>
            <a:ext cx="12192000" cy="68579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A1050F-42B7-42F4-9436-314DB03DE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3D407BF-2834-499F-A121-4FF4919FC7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7C515C8-97E1-406F-BA1C-EB6AD75B0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8DBBF75-CCF9-41BE-9004-7834D096B2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3DEBE2A-7C62-4E08-B6AC-3C744D2B2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B04806E-DE07-4370-8B2D-439E32B3A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6D2FDC8-0ECE-4F3D-BC43-B5B225668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2E79AFB9-7B8D-4C53-9DB3-E5AB8D887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2C94F38-99EB-4C61-AF5E-554B823A5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8F14535-714F-4FC9-A597-27DDE229D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964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2AA660-3C22-452C-8B52-58B2EAA0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303030"/>
                </a:solidFill>
              </a:rPr>
              <a:t>Strikturoplastika</a:t>
            </a:r>
            <a:r>
              <a:rPr lang="cs-CZ" sz="4000" dirty="0">
                <a:solidFill>
                  <a:srgbClr val="303030"/>
                </a:solidFill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BD64FB0-638E-43D6-89B6-C81CC0024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9" r="1" b="1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43" name="Zástupný obsah 5">
            <a:extLst>
              <a:ext uri="{FF2B5EF4-FFF2-40B4-BE49-F238E27FC236}">
                <a16:creationId xmlns:a16="http://schemas.microsoft.com/office/drawing/2014/main" xmlns="" id="{74067C95-B3FA-47C2-A213-47979293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cs-CZ" dirty="0"/>
              <a:t>Střevo šetřící alternativa resekce</a:t>
            </a:r>
          </a:p>
          <a:p>
            <a:r>
              <a:rPr lang="cs-CZ" dirty="0" err="1"/>
              <a:t>Stenózující</a:t>
            </a:r>
            <a:r>
              <a:rPr lang="cs-CZ" dirty="0"/>
              <a:t> forma CN tenkého střeva ( ne tlustého střeva)</a:t>
            </a:r>
          </a:p>
          <a:p>
            <a:r>
              <a:rPr lang="cs-CZ" dirty="0"/>
              <a:t>rozšíření střevního průsvitu)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51522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0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52"/>
          <p:cNvSpPr>
            <a:spLocks noMove="1" noResize="1"/>
          </p:cNvSpPr>
          <p:nvPr/>
        </p:nvSpPr>
        <p:spPr>
          <a:xfrm>
            <a:off x="554419" y="4107621"/>
            <a:ext cx="11167448" cy="20893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DEDEDE"/>
            </a:solidFill>
            <a:prstDash val="solid"/>
            <a:miter/>
          </a:ln>
          <a:effectLst>
            <a:outerShdw dist="38096" dir="2700000" algn="tl">
              <a:srgbClr val="C5C3C3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1051560" y="4329318"/>
            <a:ext cx="3657600" cy="1645920"/>
          </a:xfrm>
        </p:spPr>
        <p:txBody>
          <a:bodyPr/>
          <a:lstStyle/>
          <a:p>
            <a:pPr lvl="0"/>
            <a:r>
              <a:rPr lang="cs-CZ" sz="3200"/>
              <a:t>Elektivní (plánovaný) chirurgický zákrok</a:t>
            </a:r>
          </a:p>
        </p:txBody>
      </p:sp>
      <p:pic>
        <p:nvPicPr>
          <p:cNvPr id="5" name="Picture 2" descr="Ileal Pouches Procedure Details | Cleveland Clinic"/>
          <p:cNvPicPr>
            <a:picLocks noChangeAspect="1"/>
          </p:cNvPicPr>
          <p:nvPr/>
        </p:nvPicPr>
        <p:blipFill>
          <a:blip r:embed="rId2"/>
          <a:srcRect t="12778" r="3" b="12777"/>
          <a:stretch>
            <a:fillRect/>
          </a:stretch>
        </p:blipFill>
        <p:spPr>
          <a:xfrm>
            <a:off x="1171748" y="361910"/>
            <a:ext cx="4258470" cy="34838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Total Proctocolectomy, Ileal Pouch Anal Anastomosis (J-Pouch, S-Pouch,  W-Pouch) | oneFAPvoice"/>
          <p:cNvPicPr>
            <a:picLocks noChangeAspect="1"/>
          </p:cNvPicPr>
          <p:nvPr/>
        </p:nvPicPr>
        <p:blipFill>
          <a:blip r:embed="rId3"/>
          <a:srcRect t="14543" r="1" b="817"/>
          <a:stretch>
            <a:fillRect/>
          </a:stretch>
        </p:blipFill>
        <p:spPr>
          <a:xfrm>
            <a:off x="6198891" y="548740"/>
            <a:ext cx="5522976" cy="3100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54"/>
          <p:cNvSpPr>
            <a:spLocks noMove="1" noResize="1"/>
          </p:cNvSpPr>
          <p:nvPr/>
        </p:nvSpPr>
        <p:spPr>
          <a:xfrm>
            <a:off x="490411" y="4800234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156"/>
          <p:cNvSpPr>
            <a:spLocks noMove="1" noResize="1"/>
          </p:cNvSpPr>
          <p:nvPr/>
        </p:nvSpPr>
        <p:spPr>
          <a:xfrm rot="5400013">
            <a:off x="4243538" y="5143134"/>
            <a:ext cx="1463040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Zástupný obsah 2"/>
          <p:cNvSpPr txBox="1">
            <a:spLocks noGrp="1"/>
          </p:cNvSpPr>
          <p:nvPr>
            <p:ph idx="1"/>
          </p:nvPr>
        </p:nvSpPr>
        <p:spPr>
          <a:xfrm>
            <a:off x="5250109" y="4107621"/>
            <a:ext cx="6106738" cy="329911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cs-CZ" sz="1800" dirty="0" smtClean="0"/>
              <a:t>Kontroverzní </a:t>
            </a:r>
            <a:r>
              <a:rPr lang="cs-CZ" sz="1800" dirty="0"/>
              <a:t>je obnovení kontinuity proktektomií s vytvořením </a:t>
            </a:r>
            <a:r>
              <a:rPr lang="cs-CZ" sz="1800" dirty="0" err="1"/>
              <a:t>ileoanálního</a:t>
            </a:r>
            <a:r>
              <a:rPr lang="cs-CZ" sz="1800" dirty="0"/>
              <a:t> J </a:t>
            </a:r>
            <a:r>
              <a:rPr lang="cs-CZ" sz="1800" dirty="0" err="1"/>
              <a:t>pouche</a:t>
            </a:r>
            <a:r>
              <a:rPr lang="cs-CZ" sz="1800" dirty="0"/>
              <a:t> – IPAA (</a:t>
            </a:r>
            <a:r>
              <a:rPr lang="cs-CZ" sz="1800" dirty="0" err="1"/>
              <a:t>ileal</a:t>
            </a:r>
            <a:r>
              <a:rPr lang="cs-CZ" sz="1800" dirty="0"/>
              <a:t> </a:t>
            </a:r>
            <a:r>
              <a:rPr lang="cs-CZ" sz="1800" dirty="0" err="1"/>
              <a:t>pouch­-anal</a:t>
            </a:r>
            <a:r>
              <a:rPr lang="cs-CZ" sz="1800" dirty="0"/>
              <a:t> </a:t>
            </a:r>
            <a:r>
              <a:rPr lang="cs-CZ" sz="1800" dirty="0" err="1"/>
              <a:t>anastomosis</a:t>
            </a:r>
            <a:r>
              <a:rPr lang="cs-CZ" sz="1800" dirty="0" smtClean="0"/>
              <a:t>)</a:t>
            </a:r>
          </a:p>
          <a:p>
            <a:pPr marL="0" lvl="0" indent="0">
              <a:buNone/>
            </a:pPr>
            <a:r>
              <a:rPr lang="cs-CZ" sz="1800" dirty="0" smtClean="0"/>
              <a:t>- </a:t>
            </a:r>
            <a:r>
              <a:rPr lang="fr-FR" sz="1800" dirty="0" smtClean="0"/>
              <a:t>selhání </a:t>
            </a:r>
            <a:r>
              <a:rPr lang="fr-FR" sz="1800" dirty="0"/>
              <a:t>pouche až v 50 </a:t>
            </a:r>
            <a:r>
              <a:rPr lang="fr-FR" sz="1800" dirty="0" smtClean="0"/>
              <a:t>%</a:t>
            </a:r>
            <a:endParaRPr lang="cs-CZ" sz="1800" dirty="0" smtClean="0"/>
          </a:p>
          <a:p>
            <a:pPr marL="0" lvl="0" indent="0">
              <a:buNone/>
            </a:pPr>
            <a:r>
              <a:rPr lang="cs-CZ" sz="1600" dirty="0" smtClean="0"/>
              <a:t>- </a:t>
            </a:r>
            <a:r>
              <a:rPr lang="cs-CZ" sz="1800" dirty="0"/>
              <a:t>p</a:t>
            </a:r>
            <a:r>
              <a:rPr lang="cs-CZ" sz="1800" dirty="0" smtClean="0"/>
              <a:t>ři </a:t>
            </a:r>
            <a:r>
              <a:rPr lang="cs-CZ" sz="1800" dirty="0"/>
              <a:t>následném odstranění </a:t>
            </a:r>
            <a:r>
              <a:rPr lang="cs-CZ" sz="1800" dirty="0" err="1"/>
              <a:t>pouche</a:t>
            </a:r>
            <a:r>
              <a:rPr lang="cs-CZ" sz="1800" dirty="0"/>
              <a:t> je resekována velká část ilea, což může vyústit v syndrom krátkého střeva</a:t>
            </a:r>
            <a:endParaRPr lang="cs-CZ" sz="1800" dirty="0" smtClean="0"/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marL="0" lvl="0" indent="0">
              <a:buNone/>
            </a:pPr>
            <a:endParaRPr lang="cs-CZ" sz="1800" dirty="0"/>
          </a:p>
          <a:p>
            <a:pPr marL="0" lvl="0" indent="0">
              <a:buNone/>
            </a:pP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Move="1" noResize="1"/>
          </p:cNvSpPr>
          <p:nvPr/>
        </p:nvSpPr>
        <p:spPr>
          <a:xfrm>
            <a:off x="355601" y="0"/>
            <a:ext cx="11480493" cy="2753935"/>
          </a:xfrm>
          <a:prstGeom prst="rect">
            <a:avLst/>
          </a:prstGeom>
          <a:gradFill>
            <a:gsLst>
              <a:gs pos="0">
                <a:srgbClr val="5B9BD5"/>
              </a:gs>
              <a:gs pos="100000">
                <a:srgbClr val="5B9BD5"/>
              </a:gs>
            </a:gsLst>
            <a:lin ang="4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/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403597"/>
            <a:ext cx="7061197" cy="2095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Zástupný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53403" y="3403597"/>
            <a:ext cx="1739902" cy="2095503"/>
          </a:xfrm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502" y="3403597"/>
            <a:ext cx="1155701" cy="20955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1179228" y="826681"/>
            <a:ext cx="9833549" cy="1325559"/>
          </a:xfrm>
        </p:spPr>
        <p:txBody>
          <a:bodyPr anchorCtr="1"/>
          <a:lstStyle/>
          <a:p>
            <a:pPr lvl="0" algn="ctr"/>
            <a:r>
              <a:rPr lang="cs-CZ" sz="4000" b="1">
                <a:solidFill>
                  <a:srgbClr val="FFFFFF"/>
                </a:solidFill>
              </a:rPr>
              <a:t>I</a:t>
            </a:r>
            <a:r>
              <a:rPr lang="cs-CZ" sz="4000">
                <a:solidFill>
                  <a:srgbClr val="FFFFFF"/>
                </a:solidFill>
              </a:rPr>
              <a:t>leo-</a:t>
            </a:r>
            <a:r>
              <a:rPr lang="cs-CZ" sz="4000" b="1">
                <a:solidFill>
                  <a:srgbClr val="FFFFFF"/>
                </a:solidFill>
              </a:rPr>
              <a:t>P</a:t>
            </a:r>
            <a:r>
              <a:rPr lang="cs-CZ" sz="4000">
                <a:solidFill>
                  <a:srgbClr val="FFFFFF"/>
                </a:solidFill>
              </a:rPr>
              <a:t>ouch-</a:t>
            </a:r>
            <a:r>
              <a:rPr lang="cs-CZ" sz="4000" b="1">
                <a:solidFill>
                  <a:srgbClr val="FFFFFF"/>
                </a:solidFill>
              </a:rPr>
              <a:t>A</a:t>
            </a:r>
            <a:r>
              <a:rPr lang="cs-CZ" sz="4000">
                <a:solidFill>
                  <a:srgbClr val="FFFFFF"/>
                </a:solidFill>
              </a:rPr>
              <a:t>nal-</a:t>
            </a:r>
            <a:r>
              <a:rPr lang="cs-CZ" sz="4000" b="1">
                <a:solidFill>
                  <a:srgbClr val="FFFFFF"/>
                </a:solidFill>
              </a:rPr>
              <a:t>A</a:t>
            </a:r>
            <a:r>
              <a:rPr lang="cs-CZ" sz="4000">
                <a:solidFill>
                  <a:srgbClr val="FFFFFF"/>
                </a:solidFill>
              </a:rPr>
              <a:t>nastomosis = IPAA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E9FD8A-E9FB-4053-ACF8-8437884A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Stomie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2ED483C-DE1E-4043-A856-37EDC9034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Pooperační péče: </a:t>
            </a:r>
            <a:r>
              <a:rPr lang="cs-CZ" dirty="0"/>
              <a:t>Na sále nalepí sestra na </a:t>
            </a:r>
            <a:r>
              <a:rPr lang="cs-CZ" dirty="0" err="1"/>
              <a:t>stomii</a:t>
            </a:r>
            <a:r>
              <a:rPr lang="cs-CZ" dirty="0"/>
              <a:t> jednodílný průhledný výstupný sáček bez filtru, který velikostí a tvarem odpovídá typu </a:t>
            </a:r>
            <a:r>
              <a:rPr lang="cs-CZ" dirty="0" err="1"/>
              <a:t>stomie</a:t>
            </a:r>
            <a:r>
              <a:rPr lang="cs-CZ" dirty="0"/>
              <a:t>. Jestliže nepodtéká a drží, může zůstat nalepený až 48 hodin. Přes sáček pravidelně kontrolujeme tvar, velikost, barvu a otok </a:t>
            </a:r>
            <a:r>
              <a:rPr lang="cs-CZ" dirty="0" err="1"/>
              <a:t>stomie</a:t>
            </a:r>
            <a:r>
              <a:rPr lang="cs-CZ" dirty="0"/>
              <a:t>, množství a barvu sekretu.</a:t>
            </a:r>
          </a:p>
          <a:p>
            <a:r>
              <a:rPr lang="cs-CZ" b="1" dirty="0"/>
              <a:t>Následná pooperační péče:</a:t>
            </a:r>
            <a:r>
              <a:rPr lang="cs-CZ" dirty="0"/>
              <a:t> Cílem je naučit pacienta soběstačnosti při ošetřování </a:t>
            </a:r>
            <a:r>
              <a:rPr lang="cs-CZ" dirty="0" err="1"/>
              <a:t>stomie</a:t>
            </a:r>
            <a:r>
              <a:rPr lang="cs-CZ" dirty="0"/>
              <a:t>. </a:t>
            </a:r>
          </a:p>
          <a:p>
            <a:r>
              <a:rPr lang="cs-CZ" dirty="0"/>
              <a:t>Edukace je individuální a postupná. </a:t>
            </a:r>
          </a:p>
          <a:p>
            <a:r>
              <a:rPr lang="cs-CZ" dirty="0"/>
              <a:t>1. Sestra provádí výměnu pomůcek, vysvětluje postup a pacient se pouze dívá. </a:t>
            </a:r>
          </a:p>
          <a:p>
            <a:r>
              <a:rPr lang="cs-CZ" dirty="0"/>
              <a:t>2. Pak provádí výměnu pomůcek pacient, sestra mu pomáhá, radí, vysvětluje, opakuje a chválí ho. </a:t>
            </a:r>
          </a:p>
          <a:p>
            <a:r>
              <a:rPr lang="cs-CZ" dirty="0"/>
              <a:t>3 V další fázi provádí pacient výměnu pomůcek samostatně, sestra ho kontroluje, pomáhá již jen radou a chválí ho. </a:t>
            </a:r>
          </a:p>
          <a:p>
            <a:r>
              <a:rPr lang="cs-CZ" dirty="0"/>
              <a:t>4. V ideálním případě je pacient soběstačný a odchází domů.</a:t>
            </a:r>
          </a:p>
        </p:txBody>
      </p:sp>
      <p:pic>
        <p:nvPicPr>
          <p:cNvPr id="4" name="Picture 4" descr="Stomie – proč je nutná a jak o ni pečovat? - Zdraví.Euro.cz">
            <a:extLst>
              <a:ext uri="{FF2B5EF4-FFF2-40B4-BE49-F238E27FC236}">
                <a16:creationId xmlns:a16="http://schemas.microsoft.com/office/drawing/2014/main" xmlns="" id="{8EE47653-10AD-4264-A7F2-A7ECF336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98159"/>
            <a:ext cx="2387600" cy="1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3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3C06C5-BC4A-43DF-B657-770D3AC9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Pooperační komplikace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14D767-0045-40D1-BDAA-D1A15985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Zaznamenán vyšší výskyt komplikací oproti jiným operacím</a:t>
            </a:r>
          </a:p>
          <a:p>
            <a:r>
              <a:rPr lang="cs-CZ" dirty="0"/>
              <a:t>Závisí na druhu operace</a:t>
            </a:r>
          </a:p>
          <a:p>
            <a:r>
              <a:rPr lang="cs-CZ" b="1" dirty="0"/>
              <a:t>Dočasná močová inkontinence:</a:t>
            </a:r>
            <a:r>
              <a:rPr lang="cs-CZ" dirty="0"/>
              <a:t> Nejde o komplikaci </a:t>
            </a:r>
            <a:r>
              <a:rPr lang="cs-CZ" dirty="0" err="1"/>
              <a:t>stomie</a:t>
            </a:r>
            <a:r>
              <a:rPr lang="cs-CZ" dirty="0"/>
              <a:t>, ale o důsledek operace, který pacienta obtěžuje a stresuje.</a:t>
            </a:r>
          </a:p>
        </p:txBody>
      </p:sp>
    </p:spTree>
    <p:extLst>
      <p:ext uri="{BB962C8B-B14F-4D97-AF65-F5344CB8AC3E}">
        <p14:creationId xmlns:p14="http://schemas.microsoft.com/office/powerpoint/2010/main" val="194906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ABB34F-5940-4071-8480-0A175D28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06807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Stomie</a:t>
            </a:r>
            <a:r>
              <a:rPr lang="cs-CZ" dirty="0"/>
              <a:t>-časné komplikace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564E01-A154-4C30-92FF-ACAE90D8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3361" cy="4486275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/>
              <a:t>Krvácení:</a:t>
            </a:r>
            <a:r>
              <a:rPr lang="cs-CZ" sz="1600" dirty="0"/>
              <a:t> Drobné pooperační krvácení z okraje </a:t>
            </a:r>
            <a:r>
              <a:rPr lang="cs-CZ" sz="1600" dirty="0" err="1"/>
              <a:t>stomie</a:t>
            </a:r>
            <a:r>
              <a:rPr lang="cs-CZ" sz="1600" dirty="0"/>
              <a:t> je normální, ale krvácet může také poraněná céva nebo mechanicky poškozené střevo</a:t>
            </a:r>
          </a:p>
          <a:p>
            <a:r>
              <a:rPr lang="cs-CZ" sz="1600" b="1" dirty="0"/>
              <a:t>Nekróza okraje </a:t>
            </a:r>
            <a:r>
              <a:rPr lang="cs-CZ" sz="1600" b="1" dirty="0" err="1"/>
              <a:t>stomie</a:t>
            </a:r>
            <a:r>
              <a:rPr lang="cs-CZ" sz="1600" b="1" dirty="0"/>
              <a:t>:</a:t>
            </a:r>
            <a:r>
              <a:rPr lang="cs-CZ" sz="1600" dirty="0"/>
              <a:t> Příčinou bývá nedostatečný přítok krve do tkáně, způsobený otokem nebo malým otvorem v kůži. Sledujeme, jestli se </a:t>
            </a:r>
            <a:r>
              <a:rPr lang="cs-CZ" sz="1600" dirty="0" err="1"/>
              <a:t>stomie</a:t>
            </a:r>
            <a:r>
              <a:rPr lang="cs-CZ" sz="1600" dirty="0"/>
              <a:t> se uvolní od kůže a drží na fascii nebo ne, jestli je </a:t>
            </a:r>
            <a:r>
              <a:rPr lang="cs-CZ" sz="1600" dirty="0" err="1"/>
              <a:t>povleklá,nezapadá</a:t>
            </a:r>
            <a:r>
              <a:rPr lang="cs-CZ" sz="1600" dirty="0"/>
              <a:t> do břicha... </a:t>
            </a:r>
            <a:r>
              <a:rPr lang="cs-CZ" sz="1600" b="1" dirty="0" err="1"/>
              <a:t>Stomie</a:t>
            </a:r>
            <a:r>
              <a:rPr lang="cs-CZ" sz="1600" b="1" dirty="0"/>
              <a:t> se denně kontroluje a sprchuje.</a:t>
            </a:r>
          </a:p>
          <a:p>
            <a:r>
              <a:rPr lang="cs-CZ" sz="1600" b="1" dirty="0" err="1"/>
              <a:t>Parastomální</a:t>
            </a:r>
            <a:r>
              <a:rPr lang="cs-CZ" sz="1600" b="1" dirty="0"/>
              <a:t> absces:</a:t>
            </a:r>
            <a:r>
              <a:rPr lang="cs-CZ" sz="1600" dirty="0"/>
              <a:t> Je nutná derivace abscesu. Lepení sáčku na </a:t>
            </a:r>
            <a:r>
              <a:rPr lang="cs-CZ" sz="1600" dirty="0" err="1"/>
              <a:t>stomii</a:t>
            </a:r>
            <a:r>
              <a:rPr lang="cs-CZ" sz="1600" dirty="0"/>
              <a:t> a na drénovaný absces současně je obtížné, proto používáme flexibilní pomůcky s větší lepicí </a:t>
            </a:r>
            <a:r>
              <a:rPr lang="cs-CZ" sz="1600" dirty="0" err="1"/>
              <a:t>plochou,aby</a:t>
            </a:r>
            <a:r>
              <a:rPr lang="cs-CZ" sz="1600" dirty="0"/>
              <a:t> nedocházelo k podtékání obsahu pod podložku, je nutná pravidelná ochrana kůže před iritací.</a:t>
            </a:r>
          </a:p>
          <a:p>
            <a:r>
              <a:rPr lang="cs-CZ" sz="1600" b="1" dirty="0"/>
              <a:t>Otok </a:t>
            </a:r>
            <a:r>
              <a:rPr lang="cs-CZ" sz="1600" b="1" dirty="0" err="1"/>
              <a:t>stomie</a:t>
            </a:r>
            <a:r>
              <a:rPr lang="cs-CZ" sz="1600" b="1" dirty="0"/>
              <a:t>:</a:t>
            </a:r>
            <a:r>
              <a:rPr lang="cs-CZ" sz="1600" dirty="0"/>
              <a:t> Objevuje se vždy po manipulaci se střevem, malý otok spontánně odezní u většího sledujeme vývoj.</a:t>
            </a:r>
          </a:p>
          <a:p>
            <a:r>
              <a:rPr lang="cs-CZ" sz="1600" b="1" dirty="0"/>
              <a:t>Kožní komplikace: </a:t>
            </a:r>
            <a:r>
              <a:rPr lang="cs-CZ" sz="1600" dirty="0"/>
              <a:t>Je třeba rozlišit alergickou reakci, kontaktní dermatitidu, iritaci a maceraci. Prvotně musíme řešit příčinu komplikace, tedy vyměnit pomůcky, zabránit podtékání střevního obsahu pod pomůcku. Je vhodné provést alergický test (nalepení hmoty z podložky na předloktí).</a:t>
            </a:r>
          </a:p>
          <a:p>
            <a:endParaRPr lang="cs-CZ" sz="1300" dirty="0"/>
          </a:p>
        </p:txBody>
      </p:sp>
      <p:pic>
        <p:nvPicPr>
          <p:cNvPr id="2050" name="Picture 2" descr="Stomie – proč je nutná a jak o ni pečovat? - Zdraví.Euro.cz">
            <a:extLst>
              <a:ext uri="{FF2B5EF4-FFF2-40B4-BE49-F238E27FC236}">
                <a16:creationId xmlns:a16="http://schemas.microsoft.com/office/drawing/2014/main" xmlns="" id="{0E83BC55-C6C2-42BD-A562-E9F8F083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31651" b="-2"/>
          <a:stretch/>
        </p:blipFill>
        <p:spPr bwMode="auto">
          <a:xfrm>
            <a:off x="6997295" y="1433204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Arc 192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Oval 193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25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D3E17859-C5F0-476F-A082-A4CB8841D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6B85B1-FCC6-4103-BB16-F9D7A06B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623911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Stomie</a:t>
            </a:r>
            <a:r>
              <a:rPr lang="cs-CZ" dirty="0">
                <a:solidFill>
                  <a:srgbClr val="FFC000"/>
                </a:solidFill>
              </a:rPr>
              <a:t>-pozdní komplikace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274EAE2-F847-4585-B948-1230F5CF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9038"/>
            <a:ext cx="5907955" cy="5503836"/>
          </a:xfrm>
        </p:spPr>
        <p:txBody>
          <a:bodyPr>
            <a:noAutofit/>
          </a:bodyPr>
          <a:lstStyle/>
          <a:p>
            <a:r>
              <a:rPr lang="cs-CZ" sz="1600" b="1" dirty="0"/>
              <a:t>Prolaps (výhřez) </a:t>
            </a:r>
            <a:r>
              <a:rPr lang="cs-CZ" sz="1600" b="1" dirty="0" err="1"/>
              <a:t>stomie</a:t>
            </a:r>
            <a:r>
              <a:rPr lang="cs-CZ" sz="1600" b="1" dirty="0"/>
              <a:t>-</a:t>
            </a:r>
            <a:r>
              <a:rPr lang="cs-CZ" sz="1600" dirty="0"/>
              <a:t>flexibilní pomůcky s vhodnou velikostí podložky – velká lepicí plocha.  </a:t>
            </a:r>
            <a:r>
              <a:rPr lang="cs-CZ" sz="1600" b="1" dirty="0"/>
              <a:t>Průměr střeva měříme</a:t>
            </a:r>
            <a:r>
              <a:rPr lang="cs-CZ" sz="1600" dirty="0"/>
              <a:t>, když pacient </a:t>
            </a:r>
            <a:r>
              <a:rPr lang="cs-CZ" sz="1600" b="1" dirty="0"/>
              <a:t>stojí</a:t>
            </a:r>
            <a:r>
              <a:rPr lang="cs-CZ" sz="1600" dirty="0"/>
              <a:t>. Otvor sáčku střiháme asi o 5 mm větší, než je průměr střeva.  </a:t>
            </a:r>
            <a:r>
              <a:rPr lang="cs-CZ" sz="1600" b="1" dirty="0" err="1"/>
              <a:t>Stomii</a:t>
            </a:r>
            <a:r>
              <a:rPr lang="cs-CZ" sz="1600" b="1" dirty="0"/>
              <a:t> lepíme vl</a:t>
            </a:r>
            <a:r>
              <a:rPr lang="cs-CZ" sz="1600" dirty="0"/>
              <a:t>eže, vleže se částečně nebo zcela reponuje střevo samo. </a:t>
            </a:r>
            <a:endParaRPr lang="cs-CZ" sz="1600" b="1" dirty="0"/>
          </a:p>
          <a:p>
            <a:r>
              <a:rPr lang="cs-CZ" sz="1600" b="1" dirty="0" err="1"/>
              <a:t>Retrakce</a:t>
            </a:r>
            <a:r>
              <a:rPr lang="cs-CZ" sz="1600" b="1" dirty="0"/>
              <a:t> (vtažení) </a:t>
            </a:r>
            <a:r>
              <a:rPr lang="cs-CZ" sz="1600" b="1" dirty="0" err="1"/>
              <a:t>stomie</a:t>
            </a:r>
            <a:r>
              <a:rPr lang="cs-CZ" sz="1600" b="1" dirty="0"/>
              <a:t>-</a:t>
            </a:r>
            <a:r>
              <a:rPr lang="cs-CZ" sz="1600" dirty="0"/>
              <a:t>Při </a:t>
            </a:r>
            <a:r>
              <a:rPr lang="cs-CZ" sz="1600" dirty="0" err="1"/>
              <a:t>retrakci</a:t>
            </a:r>
            <a:r>
              <a:rPr lang="cs-CZ" sz="1600" dirty="0"/>
              <a:t> dochází k podtékání stolice pod podložku a následně i k iritaci až maceraci okolní kůže.  Sebepéče, zvýšená </a:t>
            </a:r>
            <a:r>
              <a:rPr lang="cs-CZ" sz="1600" dirty="0" err="1"/>
              <a:t>hygiena.Iritovanou</a:t>
            </a:r>
            <a:r>
              <a:rPr lang="cs-CZ" sz="1600" dirty="0"/>
              <a:t> kůži ošetřujeme pomocí ochranných </a:t>
            </a:r>
            <a:r>
              <a:rPr lang="cs-CZ" sz="1600" dirty="0" err="1"/>
              <a:t>stomických</a:t>
            </a:r>
            <a:r>
              <a:rPr lang="cs-CZ" sz="1600" dirty="0"/>
              <a:t> prostředků -vybereme vhodné pomůcky s konvexní podložkou, použijeme přídržný pásek.</a:t>
            </a:r>
          </a:p>
          <a:p>
            <a:r>
              <a:rPr lang="cs-CZ" sz="1600" b="1" dirty="0"/>
              <a:t>Stenóza (zúžení) </a:t>
            </a:r>
            <a:r>
              <a:rPr lang="cs-CZ" sz="1600" b="1" dirty="0" err="1"/>
              <a:t>stomie</a:t>
            </a:r>
            <a:r>
              <a:rPr lang="cs-CZ" sz="1600" b="1" dirty="0"/>
              <a:t>:</a:t>
            </a:r>
            <a:r>
              <a:rPr lang="cs-CZ" sz="1600" dirty="0"/>
              <a:t> Jde o nepoměr mezi průměrem střeva a otvorem v břišní stěně, bývá často kombinovaná s </a:t>
            </a:r>
            <a:r>
              <a:rPr lang="cs-CZ" sz="1600" dirty="0" err="1"/>
              <a:t>retrakcí</a:t>
            </a:r>
            <a:r>
              <a:rPr lang="cs-CZ" sz="1600" dirty="0"/>
              <a:t>. Objevují se bolesti břicha, porucha pasáže, stolice městná před stenózou. Stenóza </a:t>
            </a:r>
            <a:r>
              <a:rPr lang="cs-CZ" sz="1600" dirty="0" err="1"/>
              <a:t>stomie</a:t>
            </a:r>
            <a:r>
              <a:rPr lang="cs-CZ" sz="1600" dirty="0"/>
              <a:t> se dilatuje prstem nebo dilatátorem.</a:t>
            </a:r>
          </a:p>
          <a:p>
            <a:r>
              <a:rPr lang="cs-CZ" sz="1600" b="1" dirty="0" err="1"/>
              <a:t>Parastomální</a:t>
            </a:r>
            <a:r>
              <a:rPr lang="cs-CZ" sz="1600" b="1" dirty="0"/>
              <a:t> kýla:</a:t>
            </a:r>
            <a:r>
              <a:rPr lang="cs-CZ" sz="1600" dirty="0"/>
              <a:t> </a:t>
            </a:r>
            <a:r>
              <a:rPr lang="cs-CZ" sz="1600" b="1" dirty="0"/>
              <a:t>Nejčastější komplikace </a:t>
            </a:r>
            <a:r>
              <a:rPr lang="cs-CZ" sz="1600" b="1" dirty="0" err="1"/>
              <a:t>stomie</a:t>
            </a:r>
            <a:r>
              <a:rPr lang="cs-CZ" sz="1600" dirty="0"/>
              <a:t>. Vzniká oslabením břišní stěny a částečným nebo úplným uvolnění fascie od střevní kličky. Okolo </a:t>
            </a:r>
            <a:r>
              <a:rPr lang="cs-CZ" sz="1600" dirty="0" err="1"/>
              <a:t>stomie</a:t>
            </a:r>
            <a:r>
              <a:rPr lang="cs-CZ" sz="1600" dirty="0"/>
              <a:t> se vytvoří vyklenutí, které se postupně zvětšuje. Malou kýlu kompenzujeme břišním pásem.</a:t>
            </a:r>
          </a:p>
          <a:p>
            <a:r>
              <a:rPr lang="cs-CZ" sz="1600" b="1" dirty="0"/>
              <a:t>Píštěle okolo </a:t>
            </a:r>
            <a:r>
              <a:rPr lang="cs-CZ" sz="1600" b="1" dirty="0" err="1"/>
              <a:t>stomie</a:t>
            </a:r>
            <a:r>
              <a:rPr lang="cs-CZ" sz="1600" b="1" dirty="0"/>
              <a:t>:</a:t>
            </a:r>
            <a:r>
              <a:rPr lang="cs-CZ" sz="1600" dirty="0"/>
              <a:t> Píštěl neumožní dostatečné přilnutí pomůcek ke kůži, dochází k podtékání stolice a iritaci kůže pod podložkou</a:t>
            </a:r>
          </a:p>
          <a:p>
            <a:r>
              <a:rPr lang="cs-CZ" sz="1600" dirty="0"/>
              <a:t>Průjmy</a:t>
            </a:r>
          </a:p>
        </p:txBody>
      </p:sp>
      <p:pic>
        <p:nvPicPr>
          <p:cNvPr id="3074" name="Picture 2" descr="Stomie – proč je nutná a jak o ni pečovat? - Zdraví.Euro.cz">
            <a:extLst>
              <a:ext uri="{FF2B5EF4-FFF2-40B4-BE49-F238E27FC236}">
                <a16:creationId xmlns:a16="http://schemas.microsoft.com/office/drawing/2014/main" xmlns="" id="{9973E133-B33B-4631-B42B-50FB8E4A6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31652" b="-1"/>
          <a:stretch/>
        </p:blipFill>
        <p:spPr bwMode="auto">
          <a:xfrm>
            <a:off x="7132291" y="1783779"/>
            <a:ext cx="4221508" cy="4221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Arc 136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36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Ošetřovatelská </a:t>
            </a:r>
            <a:r>
              <a:rPr lang="cs-CZ" dirty="0" smtClean="0"/>
              <a:t>péče </a:t>
            </a:r>
            <a:r>
              <a:rPr lang="cs-CZ" dirty="0" err="1" smtClean="0"/>
              <a:t>stomie</a:t>
            </a:r>
            <a:endParaRPr lang="cs-CZ" dirty="0"/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76" y="1481135"/>
            <a:ext cx="6858000" cy="46958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19" y="2551980"/>
            <a:ext cx="8248646" cy="27146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FF0000"/>
                </a:solidFill>
              </a:rPr>
              <a:t>Morbus</a:t>
            </a:r>
            <a:r>
              <a:rPr lang="cs-CZ" dirty="0">
                <a:solidFill>
                  <a:srgbClr val="FF0000"/>
                </a:solidFill>
              </a:rPr>
              <a:t> Crohn</a:t>
            </a:r>
          </a:p>
        </p:txBody>
      </p:sp>
      <p:pic>
        <p:nvPicPr>
          <p:cNvPr id="3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414" y="1690689"/>
            <a:ext cx="2876053" cy="4351336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95" y="1690689"/>
            <a:ext cx="3538535" cy="43513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7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FF0000"/>
                </a:solidFill>
              </a:rPr>
              <a:t>Rizikové faktory zhoršující prognózu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endParaRPr lang="cs-CZ" sz="2200" dirty="0"/>
          </a:p>
          <a:p>
            <a:pPr lvl="0">
              <a:lnSpc>
                <a:spcPct val="70000"/>
              </a:lnSpc>
            </a:pPr>
            <a:r>
              <a:rPr lang="cs-CZ" sz="2200" dirty="0"/>
              <a:t>Tíže první ataky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Extenze </a:t>
            </a:r>
            <a:r>
              <a:rPr lang="cs-CZ" sz="2200" dirty="0"/>
              <a:t>postižení</a:t>
            </a:r>
          </a:p>
          <a:p>
            <a:pPr lvl="0">
              <a:lnSpc>
                <a:spcPct val="70000"/>
              </a:lnSpc>
            </a:pPr>
            <a:r>
              <a:rPr lang="pl-PL" sz="2200" dirty="0" smtClean="0"/>
              <a:t>Stav </a:t>
            </a:r>
            <a:r>
              <a:rPr lang="pl-PL" sz="2200" dirty="0"/>
              <a:t>po prvním roce léčby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Časný </a:t>
            </a:r>
            <a:r>
              <a:rPr lang="cs-CZ" sz="2200" dirty="0"/>
              <a:t>relaps</a:t>
            </a:r>
          </a:p>
          <a:p>
            <a:pPr lvl="0">
              <a:lnSpc>
                <a:spcPct val="70000"/>
              </a:lnSpc>
            </a:pPr>
            <a:r>
              <a:rPr lang="cs-CZ" sz="2200" dirty="0" err="1" smtClean="0"/>
              <a:t>Extraintestinální</a:t>
            </a:r>
            <a:r>
              <a:rPr lang="cs-CZ" sz="2200" dirty="0" smtClean="0"/>
              <a:t> </a:t>
            </a:r>
            <a:r>
              <a:rPr lang="cs-CZ" sz="2200" dirty="0"/>
              <a:t>projevy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Relaps </a:t>
            </a:r>
            <a:r>
              <a:rPr lang="cs-CZ" sz="2200" dirty="0"/>
              <a:t>při </a:t>
            </a:r>
            <a:r>
              <a:rPr lang="cs-CZ" sz="2200" dirty="0" err="1"/>
              <a:t>imunomodulační</a:t>
            </a:r>
            <a:r>
              <a:rPr lang="cs-CZ" sz="2200" dirty="0"/>
              <a:t> léčbě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Pomalá </a:t>
            </a:r>
            <a:r>
              <a:rPr lang="cs-CZ" sz="2200" dirty="0"/>
              <a:t>odpověď na kortikoterapii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Hladina </a:t>
            </a:r>
            <a:r>
              <a:rPr lang="cs-CZ" sz="2200" dirty="0"/>
              <a:t>CRP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Frekvence </a:t>
            </a:r>
            <a:r>
              <a:rPr lang="cs-CZ" sz="2200" dirty="0"/>
              <a:t>relapsů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Kouření</a:t>
            </a:r>
            <a:r>
              <a:rPr lang="cs-CZ" sz="2200" dirty="0"/>
              <a:t>, HAK</a:t>
            </a:r>
          </a:p>
          <a:p>
            <a:pPr lvl="0">
              <a:lnSpc>
                <a:spcPct val="70000"/>
              </a:lnSpc>
            </a:pPr>
            <a:r>
              <a:rPr lang="cs-CZ" sz="2200" dirty="0" smtClean="0"/>
              <a:t>Věk</a:t>
            </a:r>
            <a:endParaRPr lang="cs-CZ" sz="2200" dirty="0"/>
          </a:p>
          <a:p>
            <a:pPr lvl="0">
              <a:lnSpc>
                <a:spcPct val="70000"/>
              </a:lnSpc>
            </a:pPr>
            <a:endParaRPr lang="cs-CZ" sz="2200" dirty="0"/>
          </a:p>
        </p:txBody>
      </p:sp>
      <p:pic>
        <p:nvPicPr>
          <p:cNvPr id="4" name="Picture 2" descr="Morbus Crohn: Kann Medizinalcannabis helfen?">
            <a:extLst>
              <a:ext uri="{FF2B5EF4-FFF2-40B4-BE49-F238E27FC236}">
                <a16:creationId xmlns:lc="http://schemas.openxmlformats.org/drawingml/2006/lockedCanvas" xmlns:a16="http://schemas.microsoft.com/office/drawing/2014/main" xmlns="" id="{06158507-73B5-7F4E-8F2B-EAC34010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34" y="2133489"/>
            <a:ext cx="5600824" cy="37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D35D61A1-8484-4749-8AD0-A3455E075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D60E8C-B3AE-4233-84DC-8CD25071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Fistuly (</a:t>
            </a:r>
            <a:r>
              <a:rPr lang="cs-CZ" dirty="0" err="1"/>
              <a:t>enterocutánní</a:t>
            </a:r>
            <a:r>
              <a:rPr lang="cs-CZ" dirty="0"/>
              <a:t> a </a:t>
            </a:r>
            <a:r>
              <a:rPr lang="cs-CZ" dirty="0" err="1"/>
              <a:t>enterocolické</a:t>
            </a:r>
            <a:r>
              <a:rPr lang="cs-CZ"/>
              <a:t>)</a:t>
            </a:r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1447903E-2B66-479D-959B-F2EBB2CC9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A1A9C6AB-ADDC-4A8E-851E-4367BD445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8" r="1" b="1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42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FF0000"/>
                </a:solidFill>
              </a:rPr>
              <a:t>Extraintestinální</a:t>
            </a:r>
            <a:r>
              <a:rPr lang="cs-CZ" dirty="0">
                <a:solidFill>
                  <a:srgbClr val="FF0000"/>
                </a:solidFill>
              </a:rPr>
              <a:t> komplikace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/>
          <p:cNvSpPr txBox="1">
            <a:spLocks noGrp="1"/>
          </p:cNvSpPr>
          <p:nvPr>
            <p:ph idx="2"/>
          </p:nvPr>
        </p:nvSpPr>
        <p:spPr>
          <a:xfrm>
            <a:off x="839784" y="1690689"/>
            <a:ext cx="5157782" cy="449896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Muskuloskeletární</a:t>
            </a:r>
            <a:r>
              <a:rPr lang="cs-CZ" sz="2400" b="1" dirty="0" smtClean="0"/>
              <a:t> </a:t>
            </a:r>
            <a:r>
              <a:rPr lang="cs-CZ" sz="2400" b="1" dirty="0"/>
              <a:t>komplikace</a:t>
            </a: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 smtClean="0"/>
              <a:t>  •</a:t>
            </a:r>
            <a:r>
              <a:rPr lang="cs-CZ" sz="2400" dirty="0" err="1"/>
              <a:t>osteoporosa</a:t>
            </a:r>
            <a:r>
              <a:rPr lang="cs-CZ" sz="2400" dirty="0"/>
              <a:t>, osteomalacie, </a:t>
            </a:r>
            <a:r>
              <a:rPr lang="cs-CZ" sz="2400" dirty="0" smtClean="0"/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sz="2400" dirty="0" err="1" smtClean="0"/>
              <a:t>osteonekrosa</a:t>
            </a:r>
            <a:r>
              <a:rPr lang="cs-CZ" sz="2400" dirty="0" smtClean="0"/>
              <a:t>                                                   </a:t>
            </a: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 smtClean="0"/>
              <a:t>  •</a:t>
            </a:r>
            <a:r>
              <a:rPr lang="cs-CZ" sz="2400" dirty="0"/>
              <a:t>bakteriální infekce při imunosupresi</a:t>
            </a:r>
          </a:p>
          <a:p>
            <a:pPr lvl="0">
              <a:lnSpc>
                <a:spcPct val="70000"/>
              </a:lnSpc>
            </a:pP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b="1" dirty="0" smtClean="0"/>
              <a:t>   Kožní </a:t>
            </a:r>
            <a:r>
              <a:rPr lang="cs-CZ" sz="2400" b="1" dirty="0"/>
              <a:t>komplikace</a:t>
            </a: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 smtClean="0"/>
              <a:t>  •</a:t>
            </a:r>
            <a:r>
              <a:rPr lang="cs-CZ" sz="2400" dirty="0" err="1"/>
              <a:t>acrodermatitis</a:t>
            </a:r>
            <a:r>
              <a:rPr lang="cs-CZ" sz="2400" dirty="0"/>
              <a:t> </a:t>
            </a:r>
            <a:r>
              <a:rPr lang="cs-CZ" sz="2400" dirty="0" err="1"/>
              <a:t>enteropatica</a:t>
            </a:r>
            <a:r>
              <a:rPr lang="cs-CZ" sz="2400" dirty="0"/>
              <a:t> </a:t>
            </a:r>
            <a:r>
              <a:rPr lang="cs-CZ" sz="2400" dirty="0" smtClean="0"/>
              <a:t> 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(deficience </a:t>
            </a:r>
            <a:r>
              <a:rPr lang="cs-CZ" sz="2400" dirty="0" err="1"/>
              <a:t>Zn</a:t>
            </a:r>
            <a:r>
              <a:rPr lang="cs-CZ" sz="2400" dirty="0"/>
              <a:t>)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 smtClean="0"/>
              <a:t>  •</a:t>
            </a:r>
            <a:r>
              <a:rPr lang="cs-CZ" sz="2400" dirty="0"/>
              <a:t>Polékové alergické </a:t>
            </a:r>
            <a:r>
              <a:rPr lang="cs-CZ" sz="2400" dirty="0" err="1"/>
              <a:t>exantémy</a:t>
            </a: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 smtClean="0"/>
              <a:t>  •</a:t>
            </a:r>
            <a:r>
              <a:rPr lang="cs-CZ" sz="2400" dirty="0"/>
              <a:t>komplikace steroidní léčby</a:t>
            </a:r>
          </a:p>
          <a:p>
            <a:pPr lvl="0">
              <a:lnSpc>
                <a:spcPct val="70000"/>
              </a:lnSpc>
            </a:pP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b="1" dirty="0" smtClean="0"/>
              <a:t> Oční </a:t>
            </a:r>
            <a:r>
              <a:rPr lang="cs-CZ" sz="2400" b="1" dirty="0"/>
              <a:t>komplikace</a:t>
            </a:r>
            <a:endParaRPr lang="cs-CZ" sz="24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400" dirty="0" smtClean="0"/>
              <a:t>  •</a:t>
            </a:r>
            <a:r>
              <a:rPr lang="cs-CZ" sz="2400" dirty="0"/>
              <a:t>deficience vit A (šeroslepost, </a:t>
            </a:r>
            <a:r>
              <a:rPr lang="cs-CZ" sz="2400" dirty="0" err="1"/>
              <a:t>keratopatie</a:t>
            </a:r>
            <a:r>
              <a:rPr lang="cs-CZ" sz="2400" dirty="0"/>
              <a:t>)</a:t>
            </a:r>
          </a:p>
          <a:p>
            <a:pPr lvl="0">
              <a:lnSpc>
                <a:spcPct val="70000"/>
              </a:lnSpc>
            </a:pPr>
            <a:endParaRPr lang="cs-CZ" sz="2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4"/>
          </p:nvPr>
        </p:nvSpPr>
        <p:spPr>
          <a:xfrm>
            <a:off x="6172200" y="1690689"/>
            <a:ext cx="5183184" cy="4498966"/>
          </a:xfrm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b="1" dirty="0" smtClean="0"/>
              <a:t> </a:t>
            </a:r>
            <a:r>
              <a:rPr lang="cs-CZ" b="1" dirty="0" err="1" smtClean="0"/>
              <a:t>Hepatobiliární</a:t>
            </a:r>
            <a:r>
              <a:rPr lang="cs-CZ" b="1" dirty="0" smtClean="0"/>
              <a:t> komplikace</a:t>
            </a:r>
            <a:endParaRPr lang="cs-CZ" dirty="0" smtClean="0"/>
          </a:p>
          <a:p>
            <a:pPr lvl="0">
              <a:lnSpc>
                <a:spcPct val="70000"/>
              </a:lnSpc>
            </a:pPr>
            <a:r>
              <a:rPr lang="cs-CZ" dirty="0" err="1" smtClean="0"/>
              <a:t>cholelithiasa</a:t>
            </a:r>
            <a:endParaRPr lang="cs-CZ" dirty="0" smtClean="0"/>
          </a:p>
          <a:p>
            <a:pPr lvl="0">
              <a:lnSpc>
                <a:spcPct val="70000"/>
              </a:lnSpc>
            </a:pPr>
            <a:r>
              <a:rPr lang="cs-CZ" dirty="0" err="1" smtClean="0"/>
              <a:t>steatosa</a:t>
            </a:r>
            <a:r>
              <a:rPr lang="cs-CZ" dirty="0" smtClean="0"/>
              <a:t> jater</a:t>
            </a:r>
          </a:p>
          <a:p>
            <a:pPr lvl="0">
              <a:lnSpc>
                <a:spcPct val="70000"/>
              </a:lnSpc>
            </a:pPr>
            <a:endParaRPr lang="cs-CZ" dirty="0" smtClean="0"/>
          </a:p>
          <a:p>
            <a:pPr marL="0" lvl="0" indent="0">
              <a:lnSpc>
                <a:spcPct val="70000"/>
              </a:lnSpc>
              <a:buNone/>
            </a:pPr>
            <a:r>
              <a:rPr lang="cs-CZ" b="1" dirty="0" smtClean="0"/>
              <a:t>   Pankreatické komplikace</a:t>
            </a:r>
            <a:endParaRPr lang="cs-CZ" dirty="0" smtClean="0"/>
          </a:p>
          <a:p>
            <a:pPr lvl="0">
              <a:lnSpc>
                <a:spcPct val="70000"/>
              </a:lnSpc>
            </a:pPr>
            <a:r>
              <a:rPr lang="cs-CZ" dirty="0" smtClean="0"/>
              <a:t>léky indukovaná pankreatitida</a:t>
            </a:r>
          </a:p>
          <a:p>
            <a:pPr lvl="0">
              <a:lnSpc>
                <a:spcPct val="70000"/>
              </a:lnSpc>
            </a:pPr>
            <a:r>
              <a:rPr lang="cs-CZ" dirty="0" smtClean="0"/>
              <a:t>biliární pankreatitida</a:t>
            </a:r>
          </a:p>
          <a:p>
            <a:pPr lvl="0">
              <a:lnSpc>
                <a:spcPct val="70000"/>
              </a:lnSpc>
            </a:pPr>
            <a:endParaRPr lang="cs-CZ" dirty="0" smtClean="0"/>
          </a:p>
          <a:p>
            <a:pPr marL="0" lvl="0" indent="0">
              <a:lnSpc>
                <a:spcPct val="70000"/>
              </a:lnSpc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Hyperkoagulační</a:t>
            </a:r>
            <a:r>
              <a:rPr lang="cs-CZ" b="1" dirty="0" smtClean="0"/>
              <a:t> stavy</a:t>
            </a:r>
            <a:endParaRPr lang="cs-CZ" dirty="0" smtClean="0"/>
          </a:p>
          <a:p>
            <a:pPr lvl="0">
              <a:lnSpc>
                <a:spcPct val="70000"/>
              </a:lnSpc>
            </a:pPr>
            <a:r>
              <a:rPr lang="cs-CZ" dirty="0" err="1" smtClean="0"/>
              <a:t>trombosy</a:t>
            </a:r>
            <a:r>
              <a:rPr lang="cs-CZ" dirty="0" smtClean="0"/>
              <a:t>, </a:t>
            </a:r>
            <a:r>
              <a:rPr lang="cs-CZ" dirty="0" err="1" smtClean="0"/>
              <a:t>tromboembolismus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FF0000"/>
                </a:solidFill>
              </a:rPr>
              <a:t>Extraintestinální</a:t>
            </a:r>
            <a:r>
              <a:rPr lang="cs-CZ" dirty="0">
                <a:solidFill>
                  <a:srgbClr val="FF0000"/>
                </a:solidFill>
              </a:rPr>
              <a:t> komplikace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r>
              <a:rPr lang="cs-CZ" sz="2200" b="1" dirty="0"/>
              <a:t>Renální komplikace</a:t>
            </a:r>
            <a:endParaRPr lang="cs-CZ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 •</a:t>
            </a:r>
            <a:r>
              <a:rPr lang="cs-CZ" sz="2200" dirty="0" err="1"/>
              <a:t>nefrolithiasa</a:t>
            </a:r>
            <a:endParaRPr lang="cs-CZ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 •</a:t>
            </a:r>
            <a:r>
              <a:rPr lang="cs-CZ" sz="2200" dirty="0"/>
              <a:t>akutní intersticiální nefritida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 •</a:t>
            </a:r>
            <a:r>
              <a:rPr lang="cs-CZ" sz="2200" dirty="0"/>
              <a:t>léky indukovaná renální insuficience</a:t>
            </a:r>
          </a:p>
          <a:p>
            <a:pPr lvl="0">
              <a:lnSpc>
                <a:spcPct val="70000"/>
              </a:lnSpc>
            </a:pPr>
            <a:endParaRPr lang="cs-CZ" sz="2200" dirty="0"/>
          </a:p>
          <a:p>
            <a:pPr lvl="0">
              <a:lnSpc>
                <a:spcPct val="70000"/>
              </a:lnSpc>
            </a:pPr>
            <a:r>
              <a:rPr lang="cs-CZ" sz="2200" b="1" dirty="0"/>
              <a:t>Pulmonální komplikace</a:t>
            </a:r>
            <a:endParaRPr lang="cs-CZ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 •</a:t>
            </a:r>
            <a:r>
              <a:rPr lang="cs-CZ" sz="2200" dirty="0"/>
              <a:t>léky indukovaná pneumonitida, </a:t>
            </a:r>
            <a:r>
              <a:rPr lang="cs-CZ" sz="2200" dirty="0" err="1"/>
              <a:t>fibrosa</a:t>
            </a:r>
            <a:endParaRPr lang="cs-CZ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 •</a:t>
            </a:r>
            <a:r>
              <a:rPr lang="cs-CZ" sz="2200" b="1" dirty="0"/>
              <a:t>oportunní infekce</a:t>
            </a:r>
            <a:endParaRPr lang="cs-CZ" sz="2200" dirty="0"/>
          </a:p>
          <a:p>
            <a:pPr lvl="0">
              <a:lnSpc>
                <a:spcPct val="70000"/>
              </a:lnSpc>
            </a:pPr>
            <a:endParaRPr lang="cs-CZ" sz="2200" dirty="0"/>
          </a:p>
          <a:p>
            <a:pPr lvl="0">
              <a:lnSpc>
                <a:spcPct val="70000"/>
              </a:lnSpc>
            </a:pPr>
            <a:r>
              <a:rPr lang="cs-CZ" sz="2200" b="1" dirty="0"/>
              <a:t>Neurologické komplikace</a:t>
            </a:r>
            <a:endParaRPr lang="cs-CZ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 •</a:t>
            </a:r>
            <a:r>
              <a:rPr lang="cs-CZ" sz="2200" dirty="0"/>
              <a:t>periferní neuropatie (deficience B12)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2200" dirty="0" smtClean="0"/>
              <a:t>    •</a:t>
            </a:r>
            <a:r>
              <a:rPr lang="cs-CZ" sz="2200" dirty="0"/>
              <a:t>léky navozená </a:t>
            </a:r>
            <a:r>
              <a:rPr lang="cs-CZ" sz="2200" dirty="0" err="1"/>
              <a:t>polyneuropatie</a:t>
            </a:r>
            <a:r>
              <a:rPr lang="cs-CZ" sz="2200" dirty="0"/>
              <a:t> (</a:t>
            </a:r>
            <a:r>
              <a:rPr lang="cs-CZ" sz="2200" dirty="0" err="1"/>
              <a:t>metronidazol</a:t>
            </a:r>
            <a:r>
              <a:rPr lang="cs-CZ" sz="2200" dirty="0"/>
              <a:t>)</a:t>
            </a:r>
          </a:p>
          <a:p>
            <a:pPr lvl="0">
              <a:lnSpc>
                <a:spcPct val="70000"/>
              </a:lnSpc>
            </a:pPr>
            <a:endParaRPr 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B18A18-90AD-464D-92A6-4E4B205B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nflammatory Bowel Disease | Armando Hasudungan">
            <a:extLst>
              <a:ext uri="{FF2B5EF4-FFF2-40B4-BE49-F238E27FC236}">
                <a16:creationId xmlns:a16="http://schemas.microsoft.com/office/drawing/2014/main" xmlns="" id="{5DBC2477-0B0E-4C60-99A6-EF4CD95AF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0"/>
            <a:ext cx="786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801</Words>
  <Application>Microsoft Office PowerPoint</Application>
  <PresentationFormat>Širokoúhlá obrazovka</PresentationFormat>
  <Paragraphs>185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1_Motiv Office</vt:lpstr>
      <vt:lpstr>Doc. MUDr. Tomáš Grus, PhD II. Chirurgická klinika  VFN Praha</vt:lpstr>
      <vt:lpstr>Idiopatické střevní záněty</vt:lpstr>
      <vt:lpstr>Prezentace aplikace PowerPoint</vt:lpstr>
      <vt:lpstr>Morbus Crohn</vt:lpstr>
      <vt:lpstr>Rizikové faktory zhoršující prognózu</vt:lpstr>
      <vt:lpstr>Fistuly (enterocutánní a enterocolické)</vt:lpstr>
      <vt:lpstr>Extraintestinální komplikace</vt:lpstr>
      <vt:lpstr>Extraintestinální komplikace</vt:lpstr>
      <vt:lpstr>Prezentace aplikace PowerPoint</vt:lpstr>
      <vt:lpstr>Neoplastický potenciál </vt:lpstr>
      <vt:lpstr>Diagnostika    </vt:lpstr>
      <vt:lpstr>Úloha biopsie</vt:lpstr>
      <vt:lpstr>Histologie může potvrdit CN ale nemůže jí vyloučit</vt:lpstr>
      <vt:lpstr>Prezentace aplikace PowerPoint</vt:lpstr>
      <vt:lpstr>Prezentace aplikace PowerPoint</vt:lpstr>
      <vt:lpstr>Imunologické vyšetření </vt:lpstr>
      <vt:lpstr>Taktika medikamentózní terapie   </vt:lpstr>
      <vt:lpstr>Kortikoterapie u IBD</vt:lpstr>
      <vt:lpstr>Terapie imunosupresivy</vt:lpstr>
      <vt:lpstr>Chirurgická léčba</vt:lpstr>
      <vt:lpstr>Prezentace aplikace PowerPoint</vt:lpstr>
      <vt:lpstr>Elektivní indikace k operaci u CN</vt:lpstr>
      <vt:lpstr>Speciální situace dle lokalizace CN</vt:lpstr>
      <vt:lpstr>Urgentní chirurgický zákrok </vt:lpstr>
      <vt:lpstr>Laparoskopie vs otevřená chirurgie </vt:lpstr>
      <vt:lpstr>Proktokolekomie - laporoskopicky</vt:lpstr>
      <vt:lpstr>Prezentace aplikace PowerPoint</vt:lpstr>
      <vt:lpstr>                            stomie</vt:lpstr>
      <vt:lpstr>subtotální kolektomie s terminální ileostomii </vt:lpstr>
      <vt:lpstr>Prezentace aplikace PowerPoint</vt:lpstr>
      <vt:lpstr>Strikturoplastika </vt:lpstr>
      <vt:lpstr>Elektivní (plánovaný) chirurgický zákrok</vt:lpstr>
      <vt:lpstr>Ileo-Pouch-Anal-Anastomosis = IPAA</vt:lpstr>
      <vt:lpstr>Stomie</vt:lpstr>
      <vt:lpstr>Pooperační komplikace </vt:lpstr>
      <vt:lpstr>Stomie-časné komplikace</vt:lpstr>
      <vt:lpstr>Stomie-pozdní komplikace</vt:lpstr>
      <vt:lpstr>Ošetřovatelská péče stomie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Grusová Gabriela, MUDr.</dc:creator>
  <cp:lastModifiedBy>Tomáš</cp:lastModifiedBy>
  <cp:revision>14</cp:revision>
  <dcterms:created xsi:type="dcterms:W3CDTF">2020-09-23T13:38:32Z</dcterms:created>
  <dcterms:modified xsi:type="dcterms:W3CDTF">2020-10-05T16:59:35Z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2020-09-23T13:39:14Z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6e0d5fc3-7765-4514-b413-9fe323ed3386</vt:lpwstr>
  </property>
  <property fmtid="{D5CDD505-2E9C-101B-9397-08002B2CF9AE}" pid="8" name="MSIP_Label_2063cd7f-2d21-486a-9f29-9c1683fdd175_ContentBits">
    <vt:lpwstr>0</vt:lpwstr>
  </property>
</Properties>
</file>