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8" r:id="rId4"/>
    <p:sldId id="262" r:id="rId5"/>
    <p:sldId id="274" r:id="rId6"/>
    <p:sldId id="276" r:id="rId7"/>
    <p:sldId id="278" r:id="rId8"/>
    <p:sldId id="277" r:id="rId9"/>
    <p:sldId id="280" r:id="rId10"/>
    <p:sldId id="263" r:id="rId11"/>
    <p:sldId id="268" r:id="rId12"/>
    <p:sldId id="264" r:id="rId13"/>
    <p:sldId id="267" r:id="rId14"/>
    <p:sldId id="269" r:id="rId15"/>
    <p:sldId id="270" r:id="rId16"/>
    <p:sldId id="271" r:id="rId17"/>
    <p:sldId id="272" r:id="rId18"/>
    <p:sldId id="273" r:id="rId19"/>
    <p:sldId id="260" r:id="rId20"/>
    <p:sldId id="261" r:id="rId21"/>
    <p:sldId id="279" r:id="rId22"/>
    <p:sldId id="275" r:id="rId23"/>
    <p:sldId id="282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59E-BBB3-4164-9104-BE09C9BEE89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FC-FD64-4750-83B3-001270CD1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22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59E-BBB3-4164-9104-BE09C9BEE89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FC-FD64-4750-83B3-001270CD1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40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59E-BBB3-4164-9104-BE09C9BEE89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FC-FD64-4750-83B3-001270CD1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46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59E-BBB3-4164-9104-BE09C9BEE89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FC-FD64-4750-83B3-001270CD1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02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59E-BBB3-4164-9104-BE09C9BEE89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FC-FD64-4750-83B3-001270CD1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89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59E-BBB3-4164-9104-BE09C9BEE89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FC-FD64-4750-83B3-001270CD1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19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59E-BBB3-4164-9104-BE09C9BEE89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FC-FD64-4750-83B3-001270CD1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31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59E-BBB3-4164-9104-BE09C9BEE89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FC-FD64-4750-83B3-001270CD1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29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59E-BBB3-4164-9104-BE09C9BEE89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FC-FD64-4750-83B3-001270CD1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53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59E-BBB3-4164-9104-BE09C9BEE89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FC-FD64-4750-83B3-001270CD1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5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59E-BBB3-4164-9104-BE09C9BEE89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FC-FD64-4750-83B3-001270CD1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98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0D59E-BBB3-4164-9104-BE09C9BEE89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BFFC-FD64-4750-83B3-001270CD1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9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Doc. MUDr. Tomáš Grus, PhD</a:t>
            </a:r>
            <a:br>
              <a:rPr lang="cs-CZ" sz="2800" dirty="0" smtClean="0"/>
            </a:br>
            <a:r>
              <a:rPr lang="cs-CZ" sz="2800" dirty="0" smtClean="0"/>
              <a:t>II. Chirurgická klinika </a:t>
            </a:r>
            <a:br>
              <a:rPr lang="cs-CZ" sz="2800" dirty="0" smtClean="0"/>
            </a:br>
            <a:r>
              <a:rPr lang="cs-CZ" sz="2800" dirty="0" smtClean="0"/>
              <a:t>VFN Praha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2. 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943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FF0000"/>
                </a:solidFill>
              </a:rPr>
              <a:t>Tříselná kýla= inguinální hernie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nejčastější forma kýly-75% (nepřímá 2/3, přímá 1/3)</a:t>
            </a:r>
          </a:p>
          <a:p>
            <a:r>
              <a:rPr lang="cs-CZ"/>
              <a:t> vytváří se  v tříselném kanálu </a:t>
            </a:r>
          </a:p>
          <a:p>
            <a:r>
              <a:rPr lang="cs-CZ"/>
              <a:t>až v  90% u mužů, v 15-20% oboustranná</a:t>
            </a:r>
          </a:p>
          <a:p>
            <a:endParaRPr lang="cs-CZ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018" y="3465032"/>
            <a:ext cx="3528982" cy="24981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11" y="3604854"/>
            <a:ext cx="2638793" cy="25721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300" y="3689714"/>
            <a:ext cx="2438740" cy="26768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004" y="3465032"/>
            <a:ext cx="2572109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6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FF0000"/>
                </a:solidFill>
              </a:rPr>
              <a:t>Tříselná kýla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/>
          </a:p>
          <a:p>
            <a:r>
              <a:rPr lang="cs-CZ" b="1"/>
              <a:t>Přímá</a:t>
            </a:r>
            <a:r>
              <a:rPr lang="cs-CZ"/>
              <a:t> – je </a:t>
            </a:r>
            <a:r>
              <a:rPr lang="cs-CZ" b="1"/>
              <a:t>vždy získaná </a:t>
            </a:r>
            <a:r>
              <a:rPr lang="cs-CZ"/>
              <a:t>- kýlní vak probíhá </a:t>
            </a:r>
            <a:r>
              <a:rPr lang="cs-CZ" b="1"/>
              <a:t>břišní stěnou přímou cesto</a:t>
            </a:r>
            <a:r>
              <a:rPr lang="cs-CZ"/>
              <a:t>u a probíhá tříselným kanálem do zevního ingvinálního anulu (nemá vztah ke strukturám semenného provazce)</a:t>
            </a:r>
          </a:p>
          <a:p>
            <a:r>
              <a:rPr lang="cs-CZ" b="1"/>
              <a:t>Nepřímá (zevní, laterální) </a:t>
            </a:r>
            <a:r>
              <a:rPr lang="cs-CZ"/>
              <a:t>–probíhá z vnitřního anulu přes tříselní kanál k zevnímu tříselnému anulu. Může zasahovat až do skrota. Vzniká na podkladě nedokončené obliterace (slepení) processus vaginalis peritonei po sestupu varlete </a:t>
            </a:r>
            <a:r>
              <a:rPr lang="cs-CZ" b="1"/>
              <a:t>(kongenitální</a:t>
            </a:r>
            <a:r>
              <a:rPr lang="cs-CZ"/>
              <a:t>), nebo z rozšíření anulus inguinalis profundus a vychlípení peritonea do tříselného kanálu- </a:t>
            </a:r>
            <a:r>
              <a:rPr lang="cs-CZ" b="1"/>
              <a:t>získaná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811" y="126179"/>
            <a:ext cx="2667372" cy="20005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304" y="0"/>
            <a:ext cx="3753374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59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9346" y="34864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Tříselná kýla= </a:t>
            </a:r>
            <a:r>
              <a:rPr lang="cs-CZ" dirty="0" err="1">
                <a:solidFill>
                  <a:srgbClr val="FF0000"/>
                </a:solidFill>
              </a:rPr>
              <a:t>inguinální</a:t>
            </a:r>
            <a:r>
              <a:rPr lang="cs-CZ" dirty="0">
                <a:solidFill>
                  <a:srgbClr val="FF0000"/>
                </a:solidFill>
              </a:rPr>
              <a:t> hernie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Bolest v třísle, může vystřelovat až do varlete</a:t>
            </a:r>
          </a:p>
          <a:p>
            <a:r>
              <a:rPr lang="cs-CZ" dirty="0" err="1"/>
              <a:t>Cave</a:t>
            </a:r>
            <a:r>
              <a:rPr lang="cs-CZ" dirty="0"/>
              <a:t> – rozsah potíží nekoreluje s velikosti kýly</a:t>
            </a:r>
          </a:p>
          <a:p>
            <a:endParaRPr lang="cs-CZ" dirty="0"/>
          </a:p>
          <a:p>
            <a:r>
              <a:rPr lang="cs-CZ" dirty="0"/>
              <a:t>Diagnostika: inspekce a palpace (u stojícího pacienta)</a:t>
            </a:r>
          </a:p>
          <a:p>
            <a:r>
              <a:rPr lang="cs-CZ" dirty="0"/>
              <a:t>Terapie: chirurgické řešení   </a:t>
            </a:r>
          </a:p>
        </p:txBody>
      </p:sp>
      <p:sp>
        <p:nvSpPr>
          <p:cNvPr id="5" name="Ovál 4"/>
          <p:cNvSpPr/>
          <p:nvPr/>
        </p:nvSpPr>
        <p:spPr>
          <a:xfrm>
            <a:off x="5058032" y="5033319"/>
            <a:ext cx="3146854" cy="1295057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Tříselná kýla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461" y="2831676"/>
            <a:ext cx="3403414" cy="3686271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>
            <a:off x="7415561" y="5910146"/>
            <a:ext cx="2453268" cy="11152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s://xpic.x-mol.com/20171007%2F10.1001_jama.2017.116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097" y="1027906"/>
            <a:ext cx="2796376" cy="50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2850" y="3100040"/>
            <a:ext cx="6562725" cy="15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828D1E49-2A21-4A83-A0E0-FB1597B4B2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088B852E-5494-418B-A833-75CF016A9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="" xmlns:a16="http://schemas.microsoft.com/office/drawing/2014/main" id="{DF31E3C1-1A46-4329-9F80-B576692FEE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="" xmlns:a16="http://schemas.microsoft.com/office/drawing/2014/main" id="{294B4592-99CA-47B1-816F-CE2D44F65B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="" xmlns:a16="http://schemas.microsoft.com/office/drawing/2014/main" id="{BF690E4C-72F8-4AC5-AF99-562763CC67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="" xmlns:a16="http://schemas.microsoft.com/office/drawing/2014/main" id="{F834CDD4-CAB8-4ACC-9AAC-5399C743DE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="" xmlns:a16="http://schemas.microsoft.com/office/drawing/2014/main" id="{1AEB045A-6821-475B-A28E-047437ABEF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="" xmlns:a16="http://schemas.microsoft.com/office/drawing/2014/main" id="{D9B790C0-3D34-4626-BAFB-6EB473F40C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="" xmlns:a16="http://schemas.microsoft.com/office/drawing/2014/main" id="{EDA4D87F-91A4-4628-9A6E-F01820A7EE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="" xmlns:a16="http://schemas.microsoft.com/office/drawing/2014/main" id="{045DAB88-124C-459C-A889-DAE9C9BE28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="" xmlns:a16="http://schemas.microsoft.com/office/drawing/2014/main" id="{85D44010-1DAA-4CAC-B83F-7E3E8C455D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="" xmlns:a16="http://schemas.microsoft.com/office/drawing/2014/main" id="{E8C01D66-5C93-4A2E-AA74-DE97574EA4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="" xmlns:a16="http://schemas.microsoft.com/office/drawing/2014/main" id="{E2E1A6E1-6C4A-47D3-81E2-9F8624F1BB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="" xmlns:a16="http://schemas.microsoft.com/office/drawing/2014/main" id="{3E849CB5-4526-49DC-B77B-A20FDB7FFD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="" xmlns:a16="http://schemas.microsoft.com/office/drawing/2014/main" id="{5A18C8A4-FB2A-44C1-93D3-26C6DDFE0C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="" xmlns:a16="http://schemas.microsoft.com/office/drawing/2014/main" id="{85D014FD-8C5A-4071-B19E-4910AAB618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="" xmlns:a16="http://schemas.microsoft.com/office/drawing/2014/main" id="{A37D7262-3596-4026-9AD4-E94332E526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="" xmlns:a16="http://schemas.microsoft.com/office/drawing/2014/main" id="{187E37E0-AAC3-4B33-AF36-334ACCBD33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="" xmlns:a16="http://schemas.microsoft.com/office/drawing/2014/main" id="{409758BB-8A0E-4BEB-BC0C-F410AD98CD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="" xmlns:a16="http://schemas.microsoft.com/office/drawing/2014/main" id="{97C4EFE2-9D25-4978-BD9A-873B492702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="" xmlns:a16="http://schemas.microsoft.com/office/drawing/2014/main" id="{9CCAF82A-A0E0-4B55-A97B-EFFAE79AF7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="" xmlns:a16="http://schemas.microsoft.com/office/drawing/2014/main" id="{4F800DD8-3954-4F73-8807-16F1CFAC1E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>
              <a:extLst>
                <a:ext uri="{FF2B5EF4-FFF2-40B4-BE49-F238E27FC236}">
                  <a16:creationId xmlns="" xmlns:a16="http://schemas.microsoft.com/office/drawing/2014/main" id="{84E1C91A-4B06-4852-918C-6380FA986B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Stehenní kýla = femorální hernie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E972DE0D-2E53-4159-ABD3-C601524262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CF252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 je to kýla? | uLékaře.cz">
            <a:extLst>
              <a:ext uri="{FF2B5EF4-FFF2-40B4-BE49-F238E27FC236}">
                <a16:creationId xmlns="" xmlns:a16="http://schemas.microsoft.com/office/drawing/2014/main" id="{CF9DDCCE-26FF-4E82-8030-0FF81B296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257" y="2880631"/>
            <a:ext cx="4626864" cy="241753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0703" y="2228850"/>
            <a:ext cx="5028928" cy="3699669"/>
          </a:xfrm>
        </p:spPr>
        <p:txBody>
          <a:bodyPr anchor="ctr">
            <a:normAutofit/>
          </a:bodyPr>
          <a:lstStyle/>
          <a:p>
            <a:pPr>
              <a:buClr>
                <a:srgbClr val="CF2525"/>
              </a:buClr>
            </a:pPr>
            <a:r>
              <a:rPr lang="cs-CZ" sz="1800" dirty="0"/>
              <a:t>Převážně u </a:t>
            </a:r>
            <a:r>
              <a:rPr lang="cs-CZ" sz="1800" dirty="0" smtClean="0"/>
              <a:t>žen, Ž:M</a:t>
            </a:r>
            <a:r>
              <a:rPr lang="cs-CZ" sz="1800" dirty="0"/>
              <a:t>= 3:1    </a:t>
            </a:r>
          </a:p>
          <a:p>
            <a:pPr>
              <a:buClr>
                <a:srgbClr val="CF2525"/>
              </a:buClr>
            </a:pPr>
            <a:r>
              <a:rPr lang="cs-CZ" sz="1800" dirty="0"/>
              <a:t>Kýlní branka leží mezi tříselným vazem a stydkou kostí v </a:t>
            </a:r>
            <a:r>
              <a:rPr lang="cs-CZ" sz="1800" dirty="0" err="1"/>
              <a:t>lacuna</a:t>
            </a:r>
            <a:r>
              <a:rPr lang="cs-CZ" sz="1800" dirty="0"/>
              <a:t> </a:t>
            </a:r>
            <a:r>
              <a:rPr lang="cs-CZ" sz="1800" dirty="0" err="1"/>
              <a:t>vasorum</a:t>
            </a:r>
            <a:endParaRPr lang="cs-CZ" sz="1800" dirty="0"/>
          </a:p>
          <a:p>
            <a:pPr>
              <a:buClr>
                <a:srgbClr val="CF2525"/>
              </a:buClr>
            </a:pPr>
            <a:r>
              <a:rPr lang="cs-CZ" sz="1800" dirty="0"/>
              <a:t>Typická femorální hernie vystupuje mediálně od cév</a:t>
            </a:r>
          </a:p>
          <a:p>
            <a:pPr>
              <a:buClr>
                <a:srgbClr val="CF2525"/>
              </a:buClr>
            </a:pPr>
            <a:r>
              <a:rPr lang="cs-CZ" sz="1800" dirty="0"/>
              <a:t>Často klinicky latentní až do chvíle uskřinutí (inkarcerace tenkého střeva až u 40% pacientů)</a:t>
            </a:r>
          </a:p>
          <a:p>
            <a:pPr>
              <a:buClr>
                <a:srgbClr val="CF2525"/>
              </a:buClr>
            </a:pPr>
            <a:r>
              <a:rPr lang="cs-CZ" sz="1800" dirty="0"/>
              <a:t>Hmatné vyklenutí pod tříselným kanálem mediálně od a. </a:t>
            </a:r>
            <a:r>
              <a:rPr lang="cs-CZ" sz="1800" dirty="0" err="1"/>
              <a:t>femoralis</a:t>
            </a:r>
            <a:endParaRPr lang="cs-CZ" sz="1800" dirty="0"/>
          </a:p>
          <a:p>
            <a:pPr>
              <a:buClr>
                <a:srgbClr val="CF2525"/>
              </a:buClr>
            </a:pPr>
            <a:r>
              <a:rPr lang="cs-CZ" sz="1800" dirty="0"/>
              <a:t>Dysurie a hematurie (jedná-li se o skluznou hernii s postižením močového měchýře)</a:t>
            </a:r>
          </a:p>
        </p:txBody>
      </p:sp>
    </p:spTree>
    <p:extLst>
      <p:ext uri="{BB962C8B-B14F-4D97-AF65-F5344CB8AC3E}">
        <p14:creationId xmlns:p14="http://schemas.microsoft.com/office/powerpoint/2010/main" val="6237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Stehenní kýla = femorální hernie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8792"/>
          </a:xfrm>
        </p:spPr>
        <p:txBody>
          <a:bodyPr/>
          <a:lstStyle/>
          <a:p>
            <a:r>
              <a:rPr lang="cs-CZ"/>
              <a:t>U starších žen s ileem je nutné pomyslet na femorální kýlu</a:t>
            </a:r>
            <a:endParaRPr lang="cs-CZ" b="1"/>
          </a:p>
          <a:p>
            <a:r>
              <a:rPr lang="cs-CZ" b="1"/>
              <a:t>Richterova</a:t>
            </a:r>
            <a:r>
              <a:rPr lang="cs-CZ"/>
              <a:t> kýla – inkarcerovaná </a:t>
            </a:r>
            <a:r>
              <a:rPr lang="cs-CZ" b="1"/>
              <a:t>hernie</a:t>
            </a:r>
            <a:r>
              <a:rPr lang="cs-CZ"/>
              <a:t>, při níž je uskřinutá jen část stěny střeva – s projekcí do třísel břicha nebo vnitřní stranu stehna</a:t>
            </a:r>
          </a:p>
          <a:p>
            <a:endParaRPr lang="cs-CZ"/>
          </a:p>
          <a:p>
            <a:r>
              <a:rPr lang="cs-CZ"/>
              <a:t>Terapie : operační řešení</a:t>
            </a:r>
          </a:p>
          <a:p>
            <a:pPr marL="0" indent="0">
              <a:buNone/>
            </a:pPr>
            <a:r>
              <a:rPr lang="cs-CZ"/>
              <a:t> </a:t>
            </a:r>
            <a:endParaRPr lang="cs-CZ" dirty="0"/>
          </a:p>
        </p:txBody>
      </p:sp>
      <p:pic>
        <p:nvPicPr>
          <p:cNvPr id="2050" name="Picture 2" descr="Co je to kýla? | uLékaře.cz">
            <a:extLst>
              <a:ext uri="{FF2B5EF4-FFF2-40B4-BE49-F238E27FC236}">
                <a16:creationId xmlns="" xmlns:a16="http://schemas.microsoft.com/office/drawing/2014/main" id="{F8D249CF-5EAE-4210-95F9-413393FF2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96" y="3633348"/>
            <a:ext cx="5464064" cy="28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274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3DAD86CA-8235-409B-982B-5E7A033E23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9F234FBA-3501-47B4-AE0C-AA4AFBC8F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B5EF893B-0491-416E-9D33-BADE960079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s://www.herniaclinic.co.nz/wp-content/uploads/2015/04/Figur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9" b="10561"/>
          <a:stretch/>
        </p:blipFill>
        <p:spPr bwMode="auto">
          <a:xfrm>
            <a:off x="838200" y="754148"/>
            <a:ext cx="105156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469F4FF8-F8B0-4630-BA1B-0D8B324CD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134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Pupeční kýla – umbilikální hernie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Vyklenutí břišních orgánů otvorem ve fascii pupku </a:t>
            </a:r>
          </a:p>
          <a:p>
            <a:r>
              <a:rPr lang="cs-CZ" b="1" dirty="0"/>
              <a:t>Vrozená</a:t>
            </a:r>
            <a:r>
              <a:rPr lang="cs-CZ" dirty="0"/>
              <a:t> – perzistence fyziologické pupeční hernie (20%)</a:t>
            </a:r>
          </a:p>
          <a:p>
            <a:pPr marL="0" indent="0">
              <a:buNone/>
            </a:pPr>
            <a:r>
              <a:rPr lang="cs-CZ" dirty="0"/>
              <a:t>                  - vrozená malformace = </a:t>
            </a:r>
            <a:r>
              <a:rPr lang="cs-CZ" dirty="0" err="1"/>
              <a:t>omfalokéla</a:t>
            </a:r>
            <a:endParaRPr lang="cs-CZ" dirty="0"/>
          </a:p>
          <a:p>
            <a:r>
              <a:rPr lang="cs-CZ" b="1" dirty="0"/>
              <a:t>Získaná</a:t>
            </a:r>
            <a:r>
              <a:rPr lang="cs-CZ" dirty="0"/>
              <a:t> – </a:t>
            </a:r>
            <a:r>
              <a:rPr lang="cs-CZ" b="1" dirty="0"/>
              <a:t>u dospělých</a:t>
            </a:r>
            <a:r>
              <a:rPr lang="cs-CZ" dirty="0"/>
              <a:t>, hlavně u žen (40-50 let), predispozice: gravidita, obezita, výrazné zhubnutí, fyzická zátěž, ascites</a:t>
            </a:r>
          </a:p>
          <a:p>
            <a:pPr marL="0" indent="0">
              <a:buNone/>
            </a:pPr>
            <a:r>
              <a:rPr lang="cs-CZ" dirty="0"/>
              <a:t>                - </a:t>
            </a:r>
            <a:r>
              <a:rPr lang="cs-CZ" b="1" dirty="0"/>
              <a:t>u novorozenců- </a:t>
            </a:r>
            <a:r>
              <a:rPr lang="cs-CZ" dirty="0"/>
              <a:t>vytvoření pupeční hernie před vytvořením pevné pupeční jizvy: předčasný porod, plicní infekce, poruchy pasáže střevem</a:t>
            </a:r>
          </a:p>
        </p:txBody>
      </p:sp>
    </p:spTree>
    <p:extLst>
      <p:ext uri="{BB962C8B-B14F-4D97-AF65-F5344CB8AC3E}">
        <p14:creationId xmlns:p14="http://schemas.microsoft.com/office/powerpoint/2010/main" val="3254574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D0394FE2-BDDA-4ECE-B320-81AE19E905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0625AAC5-802A-4197-8804-2B78FF65CE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03120" y="310896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omfalokéla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A1B139DD-0E8D-42FA-9171-C5F001754A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84" r="16426" b="-3"/>
          <a:stretch/>
        </p:blipFill>
        <p:spPr>
          <a:xfrm>
            <a:off x="419830" y="2128345"/>
            <a:ext cx="5577840" cy="408326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r="3" b="4331"/>
          <a:stretch/>
        </p:blipFill>
        <p:spPr>
          <a:xfrm>
            <a:off x="6194332" y="2128367"/>
            <a:ext cx="5577840" cy="40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67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D2B783EE-0239-4717-BBEA-8C9EAC61C8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cs-CZ" dirty="0" err="1"/>
              <a:t>Spiegelova</a:t>
            </a:r>
            <a:r>
              <a:rPr lang="cs-CZ" dirty="0"/>
              <a:t> kýla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cs-CZ" sz="2000"/>
              <a:t>Synonymum - </a:t>
            </a:r>
            <a:r>
              <a:rPr lang="cs-CZ" sz="2000" err="1"/>
              <a:t>hernia</a:t>
            </a:r>
            <a:r>
              <a:rPr lang="cs-CZ" sz="2000"/>
              <a:t> </a:t>
            </a:r>
            <a:r>
              <a:rPr lang="cs-CZ" sz="2000" err="1"/>
              <a:t>lineae</a:t>
            </a:r>
            <a:r>
              <a:rPr lang="cs-CZ" sz="2000"/>
              <a:t> </a:t>
            </a:r>
            <a:r>
              <a:rPr lang="cs-CZ" sz="2000" err="1"/>
              <a:t>semilunaris</a:t>
            </a:r>
            <a:r>
              <a:rPr lang="cs-CZ" sz="2000"/>
              <a:t> </a:t>
            </a:r>
            <a:r>
              <a:rPr lang="cs-CZ" sz="2000" err="1"/>
              <a:t>Spigeli</a:t>
            </a:r>
            <a:endParaRPr lang="cs-CZ" sz="2000"/>
          </a:p>
          <a:p>
            <a:r>
              <a:rPr lang="cs-CZ" sz="2000"/>
              <a:t>Výstup přes štěrbinu ve fascii </a:t>
            </a:r>
            <a:r>
              <a:rPr lang="cs-CZ" sz="2000" err="1"/>
              <a:t>Spigeli</a:t>
            </a:r>
            <a:endParaRPr lang="cs-CZ" sz="2000"/>
          </a:p>
          <a:p>
            <a:r>
              <a:rPr lang="cs-CZ" sz="2000"/>
              <a:t>typ kýly, která se vyskytuje v linea </a:t>
            </a:r>
            <a:r>
              <a:rPr lang="cs-CZ" sz="2000" err="1"/>
              <a:t>semilunaris</a:t>
            </a:r>
            <a:r>
              <a:rPr lang="cs-CZ" sz="2000"/>
              <a:t>, což je tkáň, která odděluje dva břišní svaly; přímý břišní sval (</a:t>
            </a:r>
            <a:r>
              <a:rPr lang="cs-CZ" sz="2000" err="1"/>
              <a:t>musculus</a:t>
            </a:r>
            <a:r>
              <a:rPr lang="cs-CZ" sz="2000"/>
              <a:t> </a:t>
            </a:r>
            <a:r>
              <a:rPr lang="cs-CZ" sz="2000" err="1"/>
              <a:t>rectus</a:t>
            </a:r>
            <a:r>
              <a:rPr lang="cs-CZ" sz="2000"/>
              <a:t> </a:t>
            </a:r>
            <a:r>
              <a:rPr lang="cs-CZ" sz="2000" err="1"/>
              <a:t>abdominis</a:t>
            </a:r>
            <a:r>
              <a:rPr lang="cs-CZ" sz="2000"/>
              <a:t>) a </a:t>
            </a:r>
            <a:r>
              <a:rPr lang="cs-CZ" sz="2000" err="1"/>
              <a:t>semilunární</a:t>
            </a:r>
            <a:r>
              <a:rPr lang="cs-CZ" sz="2000"/>
              <a:t> sval (boční šikmý)</a:t>
            </a:r>
          </a:p>
          <a:p>
            <a:r>
              <a:rPr lang="cs-CZ" sz="2000"/>
              <a:t>Jedná se o vzácný typ kýly představující 0,12% všech břišních kýl. </a:t>
            </a:r>
          </a:p>
          <a:p>
            <a:r>
              <a:rPr lang="cs-CZ" sz="2000"/>
              <a:t>Tahavé bolesti na postižené straně v podbřišku</a:t>
            </a:r>
          </a:p>
          <a:p>
            <a:r>
              <a:rPr lang="cs-CZ" sz="2000"/>
              <a:t>Diagnostika </a:t>
            </a:r>
            <a:r>
              <a:rPr lang="cs-CZ" sz="2000" err="1"/>
              <a:t>sono</a:t>
            </a:r>
            <a:r>
              <a:rPr lang="cs-CZ" sz="2000"/>
              <a:t> případně CT</a:t>
            </a:r>
          </a:p>
          <a:p>
            <a:endParaRPr lang="cs-CZ" sz="2000"/>
          </a:p>
          <a:p>
            <a:endParaRPr lang="cs-CZ" sz="2000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A7B99495-F43F-4D80-A44F-2CB4764EB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770" r="-2" b="-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75" name="Arc 74">
            <a:extLst>
              <a:ext uri="{FF2B5EF4-FFF2-40B4-BE49-F238E27FC236}">
                <a16:creationId xmlns=""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Laparoscopic repair of spigelian hernia: our experience. | Semantic Schol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" r="-3" b="2818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3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hernie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50273" y="8140584"/>
            <a:ext cx="9144000" cy="165576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10" y="460622"/>
            <a:ext cx="6885152" cy="609868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7415563" y="0"/>
            <a:ext cx="4070194" cy="16057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/>
              <a:t>Hernie -kýla</a:t>
            </a:r>
          </a:p>
        </p:txBody>
      </p:sp>
      <p:sp>
        <p:nvSpPr>
          <p:cNvPr id="6" name="Ovál 5"/>
          <p:cNvSpPr/>
          <p:nvPr/>
        </p:nvSpPr>
        <p:spPr>
          <a:xfrm>
            <a:off x="7337503" y="2040673"/>
            <a:ext cx="2174487" cy="409305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Tenké střevo</a:t>
            </a:r>
          </a:p>
        </p:txBody>
      </p:sp>
      <p:sp>
        <p:nvSpPr>
          <p:cNvPr id="7" name="Ovál 6"/>
          <p:cNvSpPr/>
          <p:nvPr/>
        </p:nvSpPr>
        <p:spPr>
          <a:xfrm>
            <a:off x="7445298" y="2689728"/>
            <a:ext cx="1955180" cy="390293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Břišní stěna</a:t>
            </a:r>
          </a:p>
        </p:txBody>
      </p:sp>
      <p:sp>
        <p:nvSpPr>
          <p:cNvPr id="8" name="Ovál 7"/>
          <p:cNvSpPr/>
          <p:nvPr/>
        </p:nvSpPr>
        <p:spPr>
          <a:xfrm>
            <a:off x="7337503" y="3359956"/>
            <a:ext cx="1984916" cy="534854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/>
              <a:t>Kýlní vak</a:t>
            </a:r>
          </a:p>
        </p:txBody>
      </p:sp>
      <p:sp>
        <p:nvSpPr>
          <p:cNvPr id="9" name="Ovál 8"/>
          <p:cNvSpPr/>
          <p:nvPr/>
        </p:nvSpPr>
        <p:spPr>
          <a:xfrm>
            <a:off x="6902605" y="4426180"/>
            <a:ext cx="1984917" cy="367837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Kýlní branka</a:t>
            </a:r>
          </a:p>
        </p:txBody>
      </p:sp>
    </p:spTree>
    <p:extLst>
      <p:ext uri="{BB962C8B-B14F-4D97-AF65-F5344CB8AC3E}">
        <p14:creationId xmlns:p14="http://schemas.microsoft.com/office/powerpoint/2010/main" val="87297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Kýla v jizvě –</a:t>
            </a:r>
            <a:r>
              <a:rPr lang="cs-CZ" dirty="0" err="1">
                <a:solidFill>
                  <a:srgbClr val="FF0000"/>
                </a:solidFill>
              </a:rPr>
              <a:t>hernia</a:t>
            </a:r>
            <a:r>
              <a:rPr lang="cs-CZ" dirty="0">
                <a:solidFill>
                  <a:srgbClr val="FF0000"/>
                </a:solidFill>
              </a:rPr>
              <a:t> in </a:t>
            </a:r>
            <a:r>
              <a:rPr lang="cs-CZ" dirty="0" err="1">
                <a:solidFill>
                  <a:srgbClr val="FF0000"/>
                </a:solidFill>
              </a:rPr>
              <a:t>cicatrice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Vzniká jako důsledek laparotomie (1-10%) dehiscencí fascií, vzniká většinou v průběhu 1. roku po operaci</a:t>
            </a:r>
          </a:p>
          <a:p>
            <a:r>
              <a:rPr lang="cs-CZ" dirty="0"/>
              <a:t>Etiologie: </a:t>
            </a:r>
            <a:r>
              <a:rPr lang="cs-CZ" dirty="0" err="1"/>
              <a:t>lapartomie</a:t>
            </a:r>
            <a:r>
              <a:rPr lang="cs-CZ" dirty="0"/>
              <a:t>–faktory: pooperační krvácení nebo </a:t>
            </a:r>
            <a:r>
              <a:rPr lang="cs-CZ" dirty="0" err="1"/>
              <a:t>infekce,obezita</a:t>
            </a:r>
            <a:r>
              <a:rPr lang="cs-CZ" dirty="0"/>
              <a:t>, </a:t>
            </a:r>
            <a:r>
              <a:rPr lang="cs-CZ" dirty="0" err="1"/>
              <a:t>hypoproteinemie</a:t>
            </a:r>
            <a:r>
              <a:rPr lang="cs-CZ" dirty="0"/>
              <a:t>, nedostatek faktoru XIII., anemie, zvýšení břišního tlaku po operaci ( kašel, obstipace…)</a:t>
            </a:r>
          </a:p>
          <a:p>
            <a:r>
              <a:rPr lang="cs-CZ" dirty="0"/>
              <a:t>Terapie – operace – s odstupem cca ½ roku (stabilní okraje rány)</a:t>
            </a:r>
          </a:p>
          <a:p>
            <a:r>
              <a:rPr lang="cs-CZ" dirty="0"/>
              <a:t>Velké hernie potřebují předoperační přípravu – redukce hmotnosti, dechová gymnastika…</a:t>
            </a:r>
          </a:p>
          <a:p>
            <a:r>
              <a:rPr lang="cs-CZ" dirty="0"/>
              <a:t>Malé hernie – riziko inkarcerace – operovat co nejdříve</a:t>
            </a:r>
          </a:p>
        </p:txBody>
      </p:sp>
    </p:spTree>
    <p:extLst>
      <p:ext uri="{BB962C8B-B14F-4D97-AF65-F5344CB8AC3E}">
        <p14:creationId xmlns:p14="http://schemas.microsoft.com/office/powerpoint/2010/main" val="2394576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626"/>
          </a:xfrm>
        </p:spPr>
        <p:txBody>
          <a:bodyPr/>
          <a:lstStyle/>
          <a:p>
            <a:r>
              <a:rPr lang="cs-CZ">
                <a:solidFill>
                  <a:srgbClr val="FF0000"/>
                </a:solidFill>
              </a:rPr>
              <a:t>B. Vnitřní kýly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0810"/>
            <a:ext cx="10515600" cy="4693850"/>
          </a:xfrm>
        </p:spPr>
        <p:txBody>
          <a:bodyPr>
            <a:normAutofit lnSpcReduction="10000"/>
          </a:bodyPr>
          <a:lstStyle/>
          <a:p>
            <a:r>
              <a:rPr lang="cs-CZ"/>
              <a:t>Kýlní vak je tvořen duplikaturou peritonea nebo peritoneální kapsou, která vznikla embryonální rotací nebo fixaci břišních útrob</a:t>
            </a:r>
          </a:p>
          <a:p>
            <a:r>
              <a:rPr lang="cs-CZ"/>
              <a:t>                                                A–paraduodenální – v oblasti flexura duode                                               duodenalis (Treitzova hernie)-40%</a:t>
            </a:r>
          </a:p>
          <a:p>
            <a:r>
              <a:rPr lang="cs-CZ"/>
              <a:t>                                               B- bursa omentalis (foramen Winslowi)</a:t>
            </a:r>
          </a:p>
          <a:p>
            <a:r>
              <a:rPr lang="cs-CZ"/>
              <a:t>                                               C-v oblasti sigmatu</a:t>
            </a:r>
          </a:p>
          <a:p>
            <a:r>
              <a:rPr lang="cs-CZ"/>
              <a:t>                                               D- v oblasti céka (ileocekální)</a:t>
            </a:r>
          </a:p>
          <a:p>
            <a:r>
              <a:rPr lang="cs-CZ"/>
              <a:t>                                               E- v oblasti mezokolon (hl. štěrbiny v me- memezen-                                    zenteriu, které zůstaly po operaci)  </a:t>
            </a:r>
          </a:p>
          <a:p>
            <a:r>
              <a:rPr lang="cs-CZ"/>
              <a:t>                                               F-transmezenterické, počet stoupá, souvislo                                        souvislost s transplataci jater      </a:t>
            </a:r>
          </a:p>
          <a:p>
            <a:endParaRPr lang="cs-CZ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5407"/>
            <a:ext cx="3896269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50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E45B1D5C-0827-4AF0-8186-11FC5A8B8B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700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Svaly II. Svaly II. HRUDNÍK ZÁDA David Kachlík, ppt stáhnou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664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90F533E9-6690-41A8-A372-4C6C622D0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38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Děkuji za pozornost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2. 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64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Hernie - kýly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/>
              <a:t>vysunutí </a:t>
            </a:r>
            <a:r>
              <a:rPr lang="cs-CZ" b="1"/>
              <a:t>orgánů břišní dutiny </a:t>
            </a:r>
            <a:r>
              <a:rPr lang="cs-CZ"/>
              <a:t>(obsah kýlního vaku) </a:t>
            </a:r>
            <a:r>
              <a:rPr lang="cs-CZ" b="1"/>
              <a:t>do peritoneálního vaku</a:t>
            </a:r>
            <a:r>
              <a:rPr lang="cs-CZ"/>
              <a:t> (kýlní vak) otvorem v </a:t>
            </a:r>
            <a:r>
              <a:rPr lang="cs-CZ" b="1"/>
              <a:t>přední stěně břišní, dnu pánevním, v bránici, zadní stěně břišní </a:t>
            </a:r>
            <a:r>
              <a:rPr lang="cs-CZ"/>
              <a:t>(kýlní branka)</a:t>
            </a:r>
          </a:p>
          <a:p>
            <a:endParaRPr lang="cs-CZ"/>
          </a:p>
          <a:p>
            <a:endParaRPr lang="cs-CZ"/>
          </a:p>
          <a:p>
            <a:pPr marL="0" indent="0">
              <a:buNone/>
            </a:pPr>
            <a:r>
              <a:rPr lang="cs-CZ"/>
              <a:t>        vrozené – inkompletní fetální uzávěr stěny břišní</a:t>
            </a:r>
          </a:p>
          <a:p>
            <a:pPr marL="0" indent="0">
              <a:buNone/>
            </a:pPr>
            <a:r>
              <a:rPr lang="cs-CZ"/>
              <a:t>        </a:t>
            </a:r>
          </a:p>
          <a:p>
            <a:pPr marL="0" indent="0">
              <a:buNone/>
            </a:pPr>
            <a:r>
              <a:rPr lang="cs-CZ"/>
              <a:t>        získané – </a:t>
            </a:r>
            <a:r>
              <a:rPr lang="cs-CZ" b="1"/>
              <a:t>1) zvýšení nitrobřišního tlaku</a:t>
            </a:r>
            <a:r>
              <a:rPr lang="cs-CZ"/>
              <a:t>-těhotenství</a:t>
            </a:r>
          </a:p>
          <a:p>
            <a:pPr marL="0" indent="0">
              <a:buNone/>
            </a:pPr>
            <a:r>
              <a:rPr lang="cs-CZ"/>
              <a:t>                                                                            -ascites</a:t>
            </a:r>
          </a:p>
          <a:p>
            <a:pPr marL="0" indent="0">
              <a:buNone/>
            </a:pPr>
            <a:r>
              <a:rPr lang="cs-CZ"/>
              <a:t>                                                                            -obstipace</a:t>
            </a:r>
          </a:p>
          <a:p>
            <a:pPr marL="0" indent="0">
              <a:buNone/>
            </a:pPr>
            <a:r>
              <a:rPr lang="cs-CZ"/>
              <a:t>                                                                            -urputný kašel</a:t>
            </a:r>
          </a:p>
          <a:p>
            <a:pPr marL="0" indent="0">
              <a:buNone/>
            </a:pPr>
            <a:r>
              <a:rPr lang="cs-CZ"/>
              <a:t>                                                                            -velká fyzická námaha</a:t>
            </a:r>
          </a:p>
          <a:p>
            <a:pPr marL="0" indent="0">
              <a:buNone/>
            </a:pPr>
            <a:r>
              <a:rPr lang="cs-CZ"/>
              <a:t>                                                                           -při dysurii (hyperplasie prostaty)</a:t>
            </a:r>
          </a:p>
          <a:p>
            <a:pPr marL="0" indent="0">
              <a:buNone/>
            </a:pPr>
            <a:r>
              <a:rPr lang="cs-CZ"/>
              <a:t>                         2) </a:t>
            </a:r>
            <a:r>
              <a:rPr lang="cs-CZ" b="1"/>
              <a:t>oslabení břišní stěny </a:t>
            </a:r>
            <a:r>
              <a:rPr lang="cs-CZ"/>
              <a:t>– stáří, kachexie, obrna svalů (hemiplagie)</a:t>
            </a:r>
          </a:p>
          <a:p>
            <a:pPr marL="0" indent="0">
              <a:buNone/>
            </a:pPr>
            <a:r>
              <a:rPr lang="cs-CZ"/>
              <a:t>                     </a:t>
            </a:r>
          </a:p>
          <a:p>
            <a:pPr marL="0" indent="0">
              <a:buNone/>
            </a:pPr>
            <a:r>
              <a:rPr lang="cs-CZ"/>
              <a:t> 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468" y="2152435"/>
            <a:ext cx="3382146" cy="4351338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V="1">
            <a:off x="862914" y="3013890"/>
            <a:ext cx="370702" cy="172994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846438" y="3218483"/>
            <a:ext cx="370702" cy="263611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51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Hernie - kýla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  A. </a:t>
            </a:r>
            <a:r>
              <a:rPr lang="cs-CZ" b="1" dirty="0"/>
              <a:t>zevní kýla </a:t>
            </a:r>
            <a:r>
              <a:rPr lang="cs-CZ" dirty="0"/>
              <a:t>– ve stěně břišní :                           nepřímá-60%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tříselná kýla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přímá-5%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pupeční kýly-9%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stehenní kýla-3%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ventrální kýly 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bederní a pánevní kýly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</a:t>
            </a:r>
          </a:p>
          <a:p>
            <a:pPr marL="0" indent="0">
              <a:buNone/>
            </a:pPr>
            <a:r>
              <a:rPr lang="cs-CZ" dirty="0"/>
              <a:t>B.  </a:t>
            </a:r>
            <a:r>
              <a:rPr lang="cs-CZ" b="1" dirty="0"/>
              <a:t>vnitřní kýla</a:t>
            </a:r>
            <a:r>
              <a:rPr lang="cs-CZ" dirty="0"/>
              <a:t>- není zvenčí zcela viditelná, protože kýlní obsah je vsunutý do záhybů pobřišnice, hlavně brániční kýly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791" y="3828703"/>
            <a:ext cx="4048690" cy="1276528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 flipV="1">
            <a:off x="838200" y="2095303"/>
            <a:ext cx="661086" cy="176884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838200" y="3864143"/>
            <a:ext cx="759941" cy="1526295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7166918" y="2232454"/>
            <a:ext cx="345989" cy="214183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7183395" y="2446638"/>
            <a:ext cx="313037" cy="329513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7459778" y="3977952"/>
            <a:ext cx="609600" cy="36246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7439183" y="4340416"/>
            <a:ext cx="650790" cy="218598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7439183" y="4340416"/>
            <a:ext cx="646463" cy="573750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90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600"/>
              <a:t>Při vyšetřování kýl lze prakticky vždy vystačit s </a:t>
            </a:r>
            <a:r>
              <a:rPr lang="cs-CZ" sz="2600" err="1"/>
              <a:t>aspekcí</a:t>
            </a:r>
            <a:r>
              <a:rPr lang="cs-CZ" sz="2600"/>
              <a:t> a palpací.</a:t>
            </a:r>
          </a:p>
          <a:p>
            <a:r>
              <a:rPr lang="cs-CZ" sz="2600"/>
              <a:t>Palpačně je nejlépe vyšetřovat vestoje, kdy se kýla manifestuje nebo zvětší.</a:t>
            </a:r>
          </a:p>
          <a:p>
            <a:r>
              <a:rPr lang="cs-CZ" sz="2600"/>
              <a:t>Jemným palpačním vyšetřením prsty se posoudí velikost naplněného vaku, velikost je lépe uvádět v cm než jako přirovnání (např. švestka, vejce, míček apod.).</a:t>
            </a:r>
          </a:p>
          <a:p>
            <a:r>
              <a:rPr lang="cs-CZ" sz="2600"/>
              <a:t>Palpačně zhodnotíme konzistence obsahu a bolestivost.</a:t>
            </a:r>
          </a:p>
          <a:p>
            <a:r>
              <a:rPr lang="cs-CZ" sz="2600"/>
              <a:t>Není-li vak při palpaci bolestivý, je možno se šetrně pokusit o vpravení obsahu vaku zpět do dutiny břišní.</a:t>
            </a:r>
          </a:p>
        </p:txBody>
      </p:sp>
    </p:spTree>
    <p:extLst>
      <p:ext uri="{BB962C8B-B14F-4D97-AF65-F5344CB8AC3E}">
        <p14:creationId xmlns:p14="http://schemas.microsoft.com/office/powerpoint/2010/main" val="317676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DAD86CA-8235-409B-982B-5E7A033E23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F234FBA-3501-47B4-AE0C-AA4AFBC8F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EF893B-0491-416E-9D33-BADE960079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5" r="2189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69F4FF8-F8B0-4630-BA1B-0D8B324CD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94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Komplikace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 dirty="0" smtClean="0"/>
              <a:t>Inkarcerace</a:t>
            </a:r>
          </a:p>
          <a:p>
            <a:r>
              <a:rPr lang="cs-CZ" sz="2400" dirty="0" smtClean="0"/>
              <a:t>Srůsty </a:t>
            </a:r>
            <a:r>
              <a:rPr lang="cs-CZ" sz="2400" dirty="0"/>
              <a:t>(</a:t>
            </a:r>
            <a:r>
              <a:rPr lang="cs-CZ" sz="2400" dirty="0" err="1"/>
              <a:t>hernia</a:t>
            </a:r>
            <a:r>
              <a:rPr lang="cs-CZ" sz="2400" dirty="0"/>
              <a:t> </a:t>
            </a:r>
            <a:r>
              <a:rPr lang="cs-CZ" sz="2400" dirty="0" err="1"/>
              <a:t>accreta</a:t>
            </a:r>
            <a:r>
              <a:rPr lang="cs-CZ" sz="2400" dirty="0"/>
              <a:t>)</a:t>
            </a:r>
          </a:p>
          <a:p>
            <a:r>
              <a:rPr lang="cs-CZ" sz="2400" dirty="0"/>
              <a:t>Zánět</a:t>
            </a:r>
          </a:p>
          <a:p>
            <a:r>
              <a:rPr lang="cs-CZ" sz="2400" dirty="0"/>
              <a:t>Městnání střevního obsahu</a:t>
            </a:r>
          </a:p>
        </p:txBody>
      </p:sp>
    </p:spTree>
    <p:extLst>
      <p:ext uri="{BB962C8B-B14F-4D97-AF65-F5344CB8AC3E}">
        <p14:creationId xmlns:p14="http://schemas.microsoft.com/office/powerpoint/2010/main" val="326982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6CDA21F-E7AF-4C75-8395-33F58D5B0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Komplikace- inkarcerace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 b="1"/>
              <a:t>A. inkarcerace (uskřinutí)</a:t>
            </a:r>
            <a:r>
              <a:rPr lang="cs-CZ" sz="2400"/>
              <a:t>- vyklenutí, hmatná rezistence, spontánní bolest, bolestivost při tlaku</a:t>
            </a:r>
          </a:p>
          <a:p>
            <a:r>
              <a:rPr lang="cs-CZ" sz="2400"/>
              <a:t>symptomatika jako u ilea, následky gangrény střeva a peritonitída </a:t>
            </a:r>
          </a:p>
          <a:p>
            <a:pPr marL="0" indent="0">
              <a:buNone/>
            </a:pPr>
            <a:r>
              <a:rPr lang="cs-CZ" sz="2400" b="1"/>
              <a:t> 1) elastické uskřinutí </a:t>
            </a:r>
            <a:r>
              <a:rPr lang="cs-CZ" sz="2400"/>
              <a:t>– břišním tlakem se nejdříve rozšíří kýlní branka, peristaltika vtlačí střevní kličky do kýlního vaku,   po snížení břišního tlaku, kýlní branka uskřine střevní kličku </a:t>
            </a:r>
          </a:p>
          <a:p>
            <a:pPr marL="0" indent="0">
              <a:buNone/>
            </a:pPr>
            <a:r>
              <a:rPr lang="cs-CZ" sz="2400" b="1"/>
              <a:t>2)</a:t>
            </a:r>
            <a:r>
              <a:rPr lang="cs-CZ" sz="2400"/>
              <a:t> </a:t>
            </a:r>
            <a:r>
              <a:rPr lang="cs-CZ" sz="2400" b="1"/>
              <a:t>sterkorální uskřinutí </a:t>
            </a:r>
            <a:r>
              <a:rPr lang="cs-CZ" sz="2400"/>
              <a:t>– přívodní klička se naplní obsahem a ve vaku utlačí odvodní kličku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09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FF0000"/>
                </a:solidFill>
              </a:rPr>
              <a:t>A. Zevní kýly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9218" name="Picture 2" descr="Trápí vás kýla? | Braunovin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67" y="1690688"/>
            <a:ext cx="52320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0502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908</Words>
  <Application>Microsoft Office PowerPoint</Application>
  <PresentationFormat>Širokoúhlá obrazovka</PresentationFormat>
  <Paragraphs>109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Avenir Next LT Pro</vt:lpstr>
      <vt:lpstr>Calibri</vt:lpstr>
      <vt:lpstr>Calibri Light</vt:lpstr>
      <vt:lpstr>Motiv Office</vt:lpstr>
      <vt:lpstr>Doc. MUDr. Tomáš Grus, PhD II. Chirurgická klinika  VFN Praha</vt:lpstr>
      <vt:lpstr>hernie</vt:lpstr>
      <vt:lpstr>Hernie - kýly</vt:lpstr>
      <vt:lpstr>Hernie - kýla</vt:lpstr>
      <vt:lpstr>Prezentace aplikace PowerPoint</vt:lpstr>
      <vt:lpstr>Prezentace aplikace PowerPoint</vt:lpstr>
      <vt:lpstr>Komplikace</vt:lpstr>
      <vt:lpstr>Komplikace- inkarcerace</vt:lpstr>
      <vt:lpstr>A. Zevní kýly</vt:lpstr>
      <vt:lpstr>Tříselná kýla= inguinální hernie</vt:lpstr>
      <vt:lpstr>Tříselná kýla</vt:lpstr>
      <vt:lpstr>Tříselná kýla= inguinální hernie</vt:lpstr>
      <vt:lpstr>Prezentace aplikace PowerPoint</vt:lpstr>
      <vt:lpstr>Stehenní kýla = femorální hernie</vt:lpstr>
      <vt:lpstr>Stehenní kýla = femorální hernie</vt:lpstr>
      <vt:lpstr>Prezentace aplikace PowerPoint</vt:lpstr>
      <vt:lpstr>Pupeční kýla – umbilikální hernie</vt:lpstr>
      <vt:lpstr>omfalokéla</vt:lpstr>
      <vt:lpstr>Spiegelova kýla</vt:lpstr>
      <vt:lpstr>Kýla v jizvě –hernia in cicatrice</vt:lpstr>
      <vt:lpstr>B. Vnitřní kýly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hernie</dc:title>
  <dc:creator>Grusová Gabriela, MUDr.</dc:creator>
  <cp:lastModifiedBy>Tomáš</cp:lastModifiedBy>
  <cp:revision>3</cp:revision>
  <dcterms:created xsi:type="dcterms:W3CDTF">2020-09-27T16:11:42Z</dcterms:created>
  <dcterms:modified xsi:type="dcterms:W3CDTF">2020-09-30T18:39:57Z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etDate">
    <vt:lpwstr>2020-09-27T16:15:48Z</vt:lpwstr>
  </property>
  <property fmtid="{D5CDD505-2E9C-101B-9397-08002B2CF9AE}" pid="4" name="MSIP_Label_2063cd7f-2d21-486a-9f29-9c1683fdd175_Method">
    <vt:lpwstr>Standard</vt:lpwstr>
  </property>
  <property fmtid="{D5CDD505-2E9C-101B-9397-08002B2CF9AE}" pid="5" name="MSIP_Label_2063cd7f-2d21-486a-9f29-9c1683fdd175_Name">
    <vt:lpwstr>2063cd7f-2d21-486a-9f29-9c1683fdd175</vt:lpwstr>
  </property>
  <property fmtid="{D5CDD505-2E9C-101B-9397-08002B2CF9AE}" pid="6" name="MSIP_Label_2063cd7f-2d21-486a-9f29-9c1683fdd175_SiteId">
    <vt:lpwstr>0f277086-d4e0-4971-bc1a-bbc5df0eb246</vt:lpwstr>
  </property>
  <property fmtid="{D5CDD505-2E9C-101B-9397-08002B2CF9AE}" pid="7" name="MSIP_Label_2063cd7f-2d21-486a-9f29-9c1683fdd175_ActionId">
    <vt:lpwstr>0e3fa659-953b-41c0-b77b-adba3b300a22</vt:lpwstr>
  </property>
  <property fmtid="{D5CDD505-2E9C-101B-9397-08002B2CF9AE}" pid="8" name="MSIP_Label_2063cd7f-2d21-486a-9f29-9c1683fdd175_ContentBits">
    <vt:lpwstr>0</vt:lpwstr>
  </property>
</Properties>
</file>