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3" r:id="rId3"/>
    <p:sldId id="264" r:id="rId4"/>
    <p:sldId id="269" r:id="rId5"/>
    <p:sldId id="281" r:id="rId6"/>
    <p:sldId id="276" r:id="rId7"/>
    <p:sldId id="271" r:id="rId8"/>
    <p:sldId id="277" r:id="rId9"/>
    <p:sldId id="278" r:id="rId10"/>
    <p:sldId id="279" r:id="rId11"/>
    <p:sldId id="267" r:id="rId12"/>
    <p:sldId id="280" r:id="rId13"/>
    <p:sldId id="257" r:id="rId14"/>
    <p:sldId id="258" r:id="rId15"/>
    <p:sldId id="259" r:id="rId16"/>
    <p:sldId id="261" r:id="rId17"/>
    <p:sldId id="283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F82B-8294-43A3-94A9-3C2E38B78631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E1376-FF8D-4E0E-8D1D-BB4715DCF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722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F82B-8294-43A3-94A9-3C2E38B78631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E1376-FF8D-4E0E-8D1D-BB4715DCF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1970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F82B-8294-43A3-94A9-3C2E38B78631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E1376-FF8D-4E0E-8D1D-BB4715DCF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7611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F82B-8294-43A3-94A9-3C2E38B78631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E1376-FF8D-4E0E-8D1D-BB4715DCF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29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F82B-8294-43A3-94A9-3C2E38B78631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E1376-FF8D-4E0E-8D1D-BB4715DCF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170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F82B-8294-43A3-94A9-3C2E38B78631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E1376-FF8D-4E0E-8D1D-BB4715DCF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977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F82B-8294-43A3-94A9-3C2E38B78631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E1376-FF8D-4E0E-8D1D-BB4715DCF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08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F82B-8294-43A3-94A9-3C2E38B78631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E1376-FF8D-4E0E-8D1D-BB4715DCF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951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F82B-8294-43A3-94A9-3C2E38B78631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E1376-FF8D-4E0E-8D1D-BB4715DCF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261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F82B-8294-43A3-94A9-3C2E38B78631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E1376-FF8D-4E0E-8D1D-BB4715DCF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394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F82B-8294-43A3-94A9-3C2E38B78631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E1376-FF8D-4E0E-8D1D-BB4715DCF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76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3F82B-8294-43A3-94A9-3C2E38B78631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E1376-FF8D-4E0E-8D1D-BB4715DCF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243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kiskripta.eu/w/Spazmolytik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826" y="4773495"/>
            <a:ext cx="10515600" cy="132556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Doc. MUDr. Tomáš Grus, PhD</a:t>
            </a:r>
            <a:br>
              <a:rPr lang="cs-CZ" sz="2800" dirty="0" smtClean="0"/>
            </a:br>
            <a:r>
              <a:rPr lang="cs-CZ" sz="2800" dirty="0" smtClean="0"/>
              <a:t>II. Chirurgická klinika </a:t>
            </a:r>
            <a:br>
              <a:rPr lang="cs-CZ" sz="2800" dirty="0" smtClean="0"/>
            </a:br>
            <a:r>
              <a:rPr lang="cs-CZ" sz="2800" dirty="0" smtClean="0"/>
              <a:t>VFN Praha</a:t>
            </a:r>
            <a:endParaRPr lang="cs-CZ" sz="2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94" t="9627" r="26961" b="76017"/>
          <a:stretch/>
        </p:blipFill>
        <p:spPr>
          <a:xfrm>
            <a:off x="489284" y="1148492"/>
            <a:ext cx="11232683" cy="210793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694809" y="6099058"/>
            <a:ext cx="1559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Zimní semestr </a:t>
            </a:r>
          </a:p>
          <a:p>
            <a:r>
              <a:rPr lang="cs-CZ" dirty="0" smtClean="0"/>
              <a:t>2. října 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1039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="" xmlns:a16="http://schemas.microsoft.com/office/drawing/2014/main" id="{3756B343-807D-456E-AA26-80E96B75D1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dpis 4">
            <a:extLst>
              <a:ext uri="{FF2B5EF4-FFF2-40B4-BE49-F238E27FC236}">
                <a16:creationId xmlns="" xmlns:a16="http://schemas.microsoft.com/office/drawing/2014/main" id="{88159DA9-EE40-4F23-9C58-506D8E636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cs-CZ" sz="3600"/>
              <a:t>Diagnostika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08980754-6F4B-43C9-B9BE-127B6BED65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2C1BBA94-3F40-40AA-8BB9-E69E25E537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RTG hrudníku: pleurální výpotek vpravo - ppt stáhnout">
            <a:extLst>
              <a:ext uri="{FF2B5EF4-FFF2-40B4-BE49-F238E27FC236}">
                <a16:creationId xmlns="" xmlns:a16="http://schemas.microsoft.com/office/drawing/2014/main" id="{3D7F5697-BA02-400D-9D84-E3EBD356B1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" r="17542" b="-1"/>
          <a:stretch/>
        </p:blipFill>
        <p:spPr bwMode="auto">
          <a:xfrm>
            <a:off x="576244" y="650494"/>
            <a:ext cx="5628018" cy="53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169CC832-2974-4E8D-90ED-3E2941BA73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ADD9BC37-0F97-4E96-8C6E-75ED61892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12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cs-CZ" sz="1800"/>
              <a:t>Anamnéza, fyzikální vyšetření</a:t>
            </a:r>
          </a:p>
          <a:p>
            <a:r>
              <a:rPr lang="cs-CZ" sz="1800"/>
              <a:t>laboratoř</a:t>
            </a:r>
          </a:p>
          <a:p>
            <a:r>
              <a:rPr lang="cs-CZ" sz="1800"/>
              <a:t>RTG – nativ břicha</a:t>
            </a:r>
          </a:p>
          <a:p>
            <a:r>
              <a:rPr lang="cs-CZ" sz="1800"/>
              <a:t>CT břicha a malé pánve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55222F96-971A-4F90-B841-6BAB416C7A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74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69E6EFEE-6516-482C-B143-F97F9BF89D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DF0D2C0-CD0C-470C-8851-D8B2CC417C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="" xmlns:a16="http://schemas.microsoft.com/office/drawing/2014/main" id="{1D0BD55B-6F15-4215-B6D6-862617460D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17" r="1" b="23069"/>
          <a:stretch/>
        </p:blipFill>
        <p:spPr>
          <a:xfrm>
            <a:off x="583656" y="499236"/>
            <a:ext cx="11024687" cy="568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28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94">
            <a:extLst>
              <a:ext uri="{FF2B5EF4-FFF2-40B4-BE49-F238E27FC236}">
                <a16:creationId xmlns="" xmlns:a16="http://schemas.microsoft.com/office/drawing/2014/main" id="{2EAA8ABB-E28C-4BD6-B2CD-376882E921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0BB8649-CA4E-4DD3-ABC3-3278E199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604" y="679730"/>
            <a:ext cx="3090345" cy="5529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Terapie -chirurgická</a:t>
            </a:r>
            <a:endParaRPr lang="en-US" sz="4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7" name="Group 96">
            <a:extLst>
              <a:ext uri="{FF2B5EF4-FFF2-40B4-BE49-F238E27FC236}">
                <a16:creationId xmlns="" xmlns:a16="http://schemas.microsoft.com/office/drawing/2014/main" id="{3AF6A671-C637-4547-85F4-51B6D18813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524256" cy="5777808"/>
          </a:xfrm>
        </p:grpSpPr>
        <p:cxnSp>
          <p:nvCxnSpPr>
            <p:cNvPr id="4106" name="Straight Connector 97">
              <a:extLst>
                <a:ext uri="{FF2B5EF4-FFF2-40B4-BE49-F238E27FC236}">
                  <a16:creationId xmlns="" xmlns:a16="http://schemas.microsoft.com/office/drawing/2014/main" id="{C575CF26-3D3C-4C5A-A2B7-00432016EF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7" name="Rectangle 98">
              <a:extLst>
                <a:ext uri="{FF2B5EF4-FFF2-40B4-BE49-F238E27FC236}">
                  <a16:creationId xmlns="" xmlns:a16="http://schemas.microsoft.com/office/drawing/2014/main" id="{99413ED5-9ED4-4772-BCE4-2BCAE6B12E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Rectangle 100">
            <a:extLst>
              <a:ext uri="{FF2B5EF4-FFF2-40B4-BE49-F238E27FC236}">
                <a16:creationId xmlns="" xmlns:a16="http://schemas.microsoft.com/office/drawing/2014/main" id="{04357C93-F0CB-4A1C-8F77-4E90637898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88623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leus - RTG | Medicína, nemoci, studium na 1. LF UK">
            <a:extLst>
              <a:ext uri="{FF2B5EF4-FFF2-40B4-BE49-F238E27FC236}">
                <a16:creationId xmlns="" xmlns:a16="http://schemas.microsoft.com/office/drawing/2014/main" id="{0B85DD26-AAEA-4FD4-B096-336F160EF1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1" r="14564" b="-3"/>
          <a:stretch/>
        </p:blipFill>
        <p:spPr bwMode="auto">
          <a:xfrm>
            <a:off x="996363" y="972235"/>
            <a:ext cx="3383280" cy="504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owel Obstruction - RCEMLearning">
            <a:extLst>
              <a:ext uri="{FF2B5EF4-FFF2-40B4-BE49-F238E27FC236}">
                <a16:creationId xmlns="" xmlns:a16="http://schemas.microsoft.com/office/drawing/2014/main" id="{FAB367E5-25C6-4FF6-B596-B232961DC3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6" r="15009" b="1"/>
          <a:stretch/>
        </p:blipFill>
        <p:spPr bwMode="auto">
          <a:xfrm>
            <a:off x="4683639" y="972235"/>
            <a:ext cx="3383280" cy="504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915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Paralytický ileus neboli „ochrnutí“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50C16F38-D8D3-420A-A3DA-69589294B9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Příčina v dutině břišní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CDFAF24A-6066-4CF8-BA91-67B5D1B83E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paralýzy střeva při zánětlivých procesech, pooperační paralytický ileus</a:t>
            </a:r>
          </a:p>
          <a:p>
            <a:r>
              <a:rPr lang="cs-CZ" i="1" dirty="0"/>
              <a:t>Subjektivně</a:t>
            </a:r>
            <a:r>
              <a:rPr lang="cs-CZ" dirty="0"/>
              <a:t>:</a:t>
            </a:r>
          </a:p>
          <a:p>
            <a:r>
              <a:rPr lang="cs-CZ" b="1" dirty="0"/>
              <a:t>Slabší bolesti</a:t>
            </a:r>
            <a:r>
              <a:rPr lang="cs-CZ" dirty="0"/>
              <a:t> z distenze střeva a břišní stěny, kolikovité bolesti nejsou přítomny.</a:t>
            </a:r>
          </a:p>
          <a:p>
            <a:r>
              <a:rPr lang="cs-CZ" b="1" dirty="0"/>
              <a:t>Plyny ani stolice neodchází</a:t>
            </a:r>
            <a:r>
              <a:rPr lang="cs-CZ" dirty="0"/>
              <a:t>.</a:t>
            </a:r>
          </a:p>
          <a:p>
            <a:r>
              <a:rPr lang="cs-CZ" i="1" dirty="0"/>
              <a:t>Objektivně</a:t>
            </a:r>
            <a:r>
              <a:rPr lang="cs-CZ" dirty="0"/>
              <a:t>:</a:t>
            </a:r>
          </a:p>
          <a:p>
            <a:r>
              <a:rPr lang="cs-CZ" dirty="0"/>
              <a:t>Břicho je </a:t>
            </a:r>
            <a:r>
              <a:rPr lang="cs-CZ" b="1" dirty="0"/>
              <a:t>rovnoměrně vzedmuté</a:t>
            </a:r>
            <a:r>
              <a:rPr lang="cs-CZ" dirty="0"/>
              <a:t>.</a:t>
            </a:r>
          </a:p>
          <a:p>
            <a:r>
              <a:rPr lang="cs-CZ" dirty="0"/>
              <a:t>Poslechově </a:t>
            </a:r>
            <a:r>
              <a:rPr lang="cs-CZ" b="1" dirty="0"/>
              <a:t>„mrtvé ticho“</a:t>
            </a:r>
            <a:r>
              <a:rPr lang="cs-CZ" dirty="0"/>
              <a:t>.</a:t>
            </a:r>
          </a:p>
          <a:p>
            <a:r>
              <a:rPr lang="cs-CZ" b="1" dirty="0"/>
              <a:t>Nemocný je v relativně dobrém stavu</a:t>
            </a:r>
            <a:r>
              <a:rPr lang="cs-CZ" dirty="0"/>
              <a:t> (krevní tlak, tepová frekvence, tělesná teplota – v normě).</a:t>
            </a:r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="" xmlns:a16="http://schemas.microsoft.com/office/drawing/2014/main" id="{5DBC3E32-052D-4BC4-9C01-1E9C2BF72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 Příčina mimo dutinu břišní-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="" xmlns:a16="http://schemas.microsoft.com/office/drawing/2014/main" id="{7A1A0F75-40A0-4521-BA62-C923A80F27B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dirty="0"/>
              <a:t>poranění CNS, při renální kolice, septické stavy, uremie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E8FC83C0-0C5C-4C8A-B33D-DEEB26F5B1A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316" y="3319462"/>
            <a:ext cx="3170555" cy="2483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9679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1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Spastický ileus</a:t>
            </a:r>
          </a:p>
        </p:txBody>
      </p:sp>
      <p:sp>
        <p:nvSpPr>
          <p:cNvPr id="18" name="Arc 13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="" xmlns:a16="http://schemas.microsoft.com/office/drawing/2014/main" id="{8AF69F4D-FA73-429E-B189-7E8FFDFA3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dirty="0"/>
              <a:t>Způsoben nadměrnou stimulací střeva</a:t>
            </a:r>
          </a:p>
          <a:p>
            <a:r>
              <a:rPr lang="cs-CZ" dirty="0"/>
              <a:t>Vzácný, nelze odlišit od ileu mechanického (až </a:t>
            </a:r>
            <a:r>
              <a:rPr lang="cs-CZ" dirty="0" err="1"/>
              <a:t>peroperačně</a:t>
            </a:r>
            <a:r>
              <a:rPr lang="cs-CZ" dirty="0"/>
              <a:t>).</a:t>
            </a:r>
          </a:p>
          <a:p>
            <a:r>
              <a:rPr lang="cs-CZ" i="1" dirty="0"/>
              <a:t>Objektivně</a:t>
            </a:r>
            <a:r>
              <a:rPr lang="cs-CZ" dirty="0"/>
              <a:t>:</a:t>
            </a:r>
          </a:p>
          <a:p>
            <a:r>
              <a:rPr lang="cs-CZ" b="1" dirty="0"/>
              <a:t>Anamnéza</a:t>
            </a:r>
            <a:r>
              <a:rPr lang="cs-CZ" dirty="0"/>
              <a:t>: zajímá nás současně probíhající onemocnění CNS.</a:t>
            </a:r>
          </a:p>
          <a:p>
            <a:r>
              <a:rPr lang="cs-CZ" b="1" dirty="0"/>
              <a:t>Celkový stav dobrý</a:t>
            </a:r>
            <a:r>
              <a:rPr lang="cs-CZ" dirty="0"/>
              <a:t> (na rozdíl od mechanického ileu, kterému se jinak spastický ileus podobá).</a:t>
            </a:r>
          </a:p>
          <a:p>
            <a:r>
              <a:rPr lang="cs-CZ" b="1" dirty="0"/>
              <a:t>Příznaky ustupují po podání </a:t>
            </a:r>
            <a:r>
              <a:rPr lang="cs-CZ" b="1" dirty="0" err="1">
                <a:hlinkClick r:id="rId2" tooltip="Spazmolytika"/>
              </a:rPr>
              <a:t>spazmolytika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2598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B6CDA21F-E7AF-4C75-8395-33F58D5B0E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E1C45F0-260A-458C-96ED-C1F6D21512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A6604B49-AD5C-4590-B051-06C8222ECD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743ECCAF-29C5-4537-947C-7EA1292463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ED49787B-8DE6-4467-AD0A-8DECC6E0C2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5B0017B-2ECA-49AF-B397-DC140825DF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 b="1"/>
              <a:t>Cévní ileus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C0430C0F-5B95-4FC5-BFD9-E1B5AB000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1900"/>
              <a:t>Embolie do mezenteriálních cév nebo trombóza mezenteriálních cév</a:t>
            </a:r>
          </a:p>
          <a:p>
            <a:r>
              <a:rPr lang="cs-CZ" sz="1900" i="1"/>
              <a:t>Subjektivně</a:t>
            </a:r>
            <a:r>
              <a:rPr lang="cs-CZ" sz="1900"/>
              <a:t>:</a:t>
            </a:r>
          </a:p>
          <a:p>
            <a:r>
              <a:rPr lang="cs-CZ" sz="1900" b="1"/>
              <a:t>Prudká až šokující bolest</a:t>
            </a:r>
            <a:r>
              <a:rPr lang="cs-CZ" sz="1900"/>
              <a:t>.</a:t>
            </a:r>
          </a:p>
          <a:p>
            <a:r>
              <a:rPr lang="cs-CZ" sz="1900"/>
              <a:t>Od počátku </a:t>
            </a:r>
            <a:r>
              <a:rPr lang="cs-CZ" sz="1900" b="1"/>
              <a:t>reflexní zvracení</a:t>
            </a:r>
            <a:r>
              <a:rPr lang="cs-CZ" sz="1900"/>
              <a:t>.</a:t>
            </a:r>
          </a:p>
          <a:p>
            <a:r>
              <a:rPr lang="cs-CZ" sz="1900"/>
              <a:t>Objevuje se </a:t>
            </a:r>
            <a:r>
              <a:rPr lang="cs-CZ" sz="1900" b="1"/>
              <a:t>řídká stolice s příměsí krve</a:t>
            </a:r>
            <a:r>
              <a:rPr lang="cs-CZ" sz="1900"/>
              <a:t>.</a:t>
            </a:r>
          </a:p>
          <a:p>
            <a:r>
              <a:rPr lang="cs-CZ" sz="1900" i="1"/>
              <a:t>Objektivně</a:t>
            </a:r>
            <a:r>
              <a:rPr lang="cs-CZ" sz="1900"/>
              <a:t>:</a:t>
            </a:r>
          </a:p>
          <a:p>
            <a:r>
              <a:rPr lang="cs-CZ" sz="1900" b="1"/>
              <a:t>Anamnéza</a:t>
            </a:r>
            <a:r>
              <a:rPr lang="cs-CZ" sz="1900"/>
              <a:t>: zajímají nás srdeční nebo cévní onemocnění.</a:t>
            </a:r>
          </a:p>
          <a:p>
            <a:r>
              <a:rPr lang="cs-CZ" sz="1900" b="1"/>
              <a:t>Zvýšení tepové frekvence, snížení tlaku krve</a:t>
            </a:r>
            <a:r>
              <a:rPr lang="cs-CZ" sz="1900"/>
              <a:t>.</a:t>
            </a:r>
          </a:p>
          <a:p>
            <a:endParaRPr lang="cs-CZ" sz="1900"/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6CF1BAF6-AD41-4082-B212-8A1F9A2E87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791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B6CDA21F-E7AF-4C75-8395-33F58D5B0E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E1C45F0-260A-458C-96ED-C1F6D21512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A6604B49-AD5C-4590-B051-06C8222ECD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743ECCAF-29C5-4537-947C-7EA1292463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ED49787B-8DE6-4467-AD0A-8DECC6E0C2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5B0017B-2ECA-49AF-B397-DC140825DF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 b="1"/>
              <a:t>Terapie cévního ilea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3853559A-6E7C-4AAF-B578-24D32D5B6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endParaRPr lang="cs-CZ" sz="2400" dirty="0"/>
          </a:p>
          <a:p>
            <a:endParaRPr lang="cs-CZ" sz="2400" dirty="0"/>
          </a:p>
          <a:p>
            <a:r>
              <a:rPr lang="cs-CZ" sz="2400" dirty="0" err="1"/>
              <a:t>embolektomie</a:t>
            </a:r>
            <a:r>
              <a:rPr lang="cs-CZ" sz="2400" dirty="0"/>
              <a:t>, </a:t>
            </a:r>
            <a:r>
              <a:rPr lang="cs-CZ" sz="2400" dirty="0" err="1"/>
              <a:t>dezobliterace</a:t>
            </a:r>
            <a:r>
              <a:rPr lang="cs-CZ" sz="2400" dirty="0"/>
              <a:t> tepny</a:t>
            </a:r>
          </a:p>
          <a:p>
            <a:r>
              <a:rPr lang="cs-CZ" sz="2400" dirty="0"/>
              <a:t>v pozdějších stádiích – při nekróze střeva – resekce postiženého úseku</a:t>
            </a:r>
          </a:p>
          <a:p>
            <a:r>
              <a:rPr lang="cs-CZ" sz="2400" dirty="0"/>
              <a:t>jde o urgentní stav s vysokou mortalitou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6CF1BAF6-AD41-4082-B212-8A1F9A2E87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925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826" y="4773495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 smtClean="0"/>
              <a:t>Děkuji za pozornost</a:t>
            </a:r>
            <a:endParaRPr lang="cs-CZ" sz="4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94" t="9627" r="26961" b="76017"/>
          <a:stretch/>
        </p:blipFill>
        <p:spPr>
          <a:xfrm>
            <a:off x="489284" y="1148492"/>
            <a:ext cx="11232683" cy="210793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694809" y="6099058"/>
            <a:ext cx="1559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Zimní semestr </a:t>
            </a:r>
          </a:p>
          <a:p>
            <a:r>
              <a:rPr lang="cs-CZ" dirty="0" smtClean="0"/>
              <a:t>2. října 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8162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62542EEC-4F7C-4AE2-933E-EAC8EB3FA3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664C0A9-A36C-4875-A1FD-F25795969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856" y="3113415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cs-CZ" sz="5400" b="1" dirty="0"/>
              <a:t/>
            </a:r>
            <a:br>
              <a:rPr lang="cs-CZ" sz="5400" b="1" dirty="0"/>
            </a:br>
            <a:r>
              <a:rPr lang="cs-CZ" sz="5400" b="1" dirty="0"/>
              <a:t>i</a:t>
            </a:r>
            <a:r>
              <a:rPr lang="cs-CZ" sz="5400" b="1" dirty="0" smtClean="0"/>
              <a:t>leus</a:t>
            </a:r>
            <a:endParaRPr lang="en-US" sz="54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81933D1-5615-42C7-9C0B-4EB7105CCE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19C9EAEA-39D0-4B0E-A0EB-51E7B26740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="" xmlns:a16="http://schemas.microsoft.com/office/drawing/2014/main" id="{3C537693-8EDA-42AD-997D-6141544E9B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464" r="-2" b="-2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032D8612-31EB-44CF-A1D0-14FD4C7054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F19A4A0F-1B59-4DB0-9764-D10936E987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F399A70F-F8CD-4992-9EF5-6CF15472E7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48F4FEDC-6D80-458C-A665-075D9B9500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0939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DBF61EA3-B236-439E-9C0B-340980D56B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9C5F4F1-A4E5-4F9F-9DC4-7B8ADDEE9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cs-CZ" sz="5400" dirty="0"/>
              <a:t>Ileus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8FAF094-D087-493F-8DF9-A486C2D6BB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8D7C88D8-5509-4514-925A-9CE148E5C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7275593D-F75E-4426-AE3E-2CDEFD228D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659831F-0D9A-4C63-9EBB-8435B85A44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7641A9C2-D1F3-43A3-B3EE-95160E3E8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cs-CZ" sz="2400" dirty="0"/>
              <a:t>Synonymum náhlá neprůchodnost střevní</a:t>
            </a:r>
          </a:p>
          <a:p>
            <a:r>
              <a:rPr lang="cs-CZ" sz="2400" dirty="0"/>
              <a:t>Porucha střevní pasáže ( znemožnění normálního postupu střevního obsahu) s rozvojem metabolického rozvratu</a:t>
            </a:r>
          </a:p>
          <a:p>
            <a:r>
              <a:rPr lang="cs-CZ" sz="2400" b="1" dirty="0"/>
              <a:t>Dělení:</a:t>
            </a:r>
          </a:p>
          <a:p>
            <a:r>
              <a:rPr lang="cs-CZ" sz="2400" dirty="0"/>
              <a:t>Mechanický – </a:t>
            </a:r>
            <a:r>
              <a:rPr lang="cs-CZ" sz="2400" dirty="0" err="1"/>
              <a:t>obturační</a:t>
            </a:r>
            <a:r>
              <a:rPr lang="cs-CZ" sz="2400" dirty="0"/>
              <a:t>, strangulační</a:t>
            </a:r>
          </a:p>
          <a:p>
            <a:r>
              <a:rPr lang="cs-CZ" sz="2400" dirty="0"/>
              <a:t>Neurogenní – paralytický, spastický</a:t>
            </a:r>
          </a:p>
          <a:p>
            <a:r>
              <a:rPr lang="cs-CZ" sz="2400" dirty="0"/>
              <a:t>Cévní </a:t>
            </a:r>
          </a:p>
        </p:txBody>
      </p:sp>
    </p:spTree>
    <p:extLst>
      <p:ext uri="{BB962C8B-B14F-4D97-AF65-F5344CB8AC3E}">
        <p14:creationId xmlns:p14="http://schemas.microsoft.com/office/powerpoint/2010/main" val="4137282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69E6EFEE-6516-482C-B143-F97F9BF89D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DF0D2C0-CD0C-470C-8851-D8B2CC417C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Zástupný obsah 3" descr="Obsah obrázku text&#10;&#10;Popis byl vytvořen automaticky">
            <a:extLst>
              <a:ext uri="{FF2B5EF4-FFF2-40B4-BE49-F238E27FC236}">
                <a16:creationId xmlns="" xmlns:a16="http://schemas.microsoft.com/office/drawing/2014/main" id="{BA3D2582-18A8-4D41-8C20-E498AFE6D2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1712"/>
          <a:stretch/>
        </p:blipFill>
        <p:spPr>
          <a:xfrm>
            <a:off x="583656" y="499236"/>
            <a:ext cx="11024687" cy="568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78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="" xmlns:a16="http://schemas.microsoft.com/office/drawing/2014/main" id="{C3862298-AF85-4572-BED3-52E573EBD4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0">
            <a:extLst>
              <a:ext uri="{FF2B5EF4-FFF2-40B4-BE49-F238E27FC236}">
                <a16:creationId xmlns="" xmlns:a16="http://schemas.microsoft.com/office/drawing/2014/main" id="{1C897582-CB19-41B5-9426-8BD7BD0082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5471106" cy="4631426"/>
          </a:xfrm>
          <a:custGeom>
            <a:avLst/>
            <a:gdLst>
              <a:gd name="connsiteX0" fmla="*/ 0 w 5471106"/>
              <a:gd name="connsiteY0" fmla="*/ 3301451 h 4631426"/>
              <a:gd name="connsiteX1" fmla="*/ 125703 w 5471106"/>
              <a:gd name="connsiteY1" fmla="*/ 3469551 h 4631426"/>
              <a:gd name="connsiteX2" fmla="*/ 584138 w 5471106"/>
              <a:gd name="connsiteY2" fmla="*/ 3917166 h 4631426"/>
              <a:gd name="connsiteX3" fmla="*/ 716463 w 5471106"/>
              <a:gd name="connsiteY3" fmla="*/ 4010064 h 4631426"/>
              <a:gd name="connsiteX4" fmla="*/ 705202 w 5471106"/>
              <a:gd name="connsiteY4" fmla="*/ 4016176 h 4631426"/>
              <a:gd name="connsiteX5" fmla="*/ 671370 w 5471106"/>
              <a:gd name="connsiteY5" fmla="*/ 4044091 h 4631426"/>
              <a:gd name="connsiteX6" fmla="*/ 656526 w 5471106"/>
              <a:gd name="connsiteY6" fmla="*/ 4066106 h 4631426"/>
              <a:gd name="connsiteX7" fmla="*/ 534490 w 5471106"/>
              <a:gd name="connsiteY7" fmla="*/ 3980431 h 4631426"/>
              <a:gd name="connsiteX8" fmla="*/ 63650 w 5471106"/>
              <a:gd name="connsiteY8" fmla="*/ 3520703 h 4631426"/>
              <a:gd name="connsiteX9" fmla="*/ 0 w 5471106"/>
              <a:gd name="connsiteY9" fmla="*/ 3435586 h 4631426"/>
              <a:gd name="connsiteX10" fmla="*/ 4933182 w 5471106"/>
              <a:gd name="connsiteY10" fmla="*/ 0 h 4631426"/>
              <a:gd name="connsiteX11" fmla="*/ 5027180 w 5471106"/>
              <a:gd name="connsiteY11" fmla="*/ 0 h 4631426"/>
              <a:gd name="connsiteX12" fmla="*/ 5102720 w 5471106"/>
              <a:gd name="connsiteY12" fmla="*/ 124342 h 4631426"/>
              <a:gd name="connsiteX13" fmla="*/ 5471106 w 5471106"/>
              <a:gd name="connsiteY13" fmla="*/ 1579210 h 4631426"/>
              <a:gd name="connsiteX14" fmla="*/ 2418889 w 5471106"/>
              <a:gd name="connsiteY14" fmla="*/ 4631426 h 4631426"/>
              <a:gd name="connsiteX15" fmla="*/ 1095627 w 5471106"/>
              <a:gd name="connsiteY15" fmla="*/ 4330445 h 4631426"/>
              <a:gd name="connsiteX16" fmla="*/ 1039194 w 5471106"/>
              <a:gd name="connsiteY16" fmla="*/ 4301325 h 4631426"/>
              <a:gd name="connsiteX17" fmla="*/ 1043650 w 5471106"/>
              <a:gd name="connsiteY17" fmla="*/ 4294717 h 4631426"/>
              <a:gd name="connsiteX18" fmla="*/ 1056970 w 5471106"/>
              <a:gd name="connsiteY18" fmla="*/ 4251806 h 4631426"/>
              <a:gd name="connsiteX19" fmla="*/ 1060016 w 5471106"/>
              <a:gd name="connsiteY19" fmla="*/ 4221593 h 4631426"/>
              <a:gd name="connsiteX20" fmla="*/ 1130491 w 5471106"/>
              <a:gd name="connsiteY20" fmla="*/ 4257958 h 4631426"/>
              <a:gd name="connsiteX21" fmla="*/ 2418889 w 5471106"/>
              <a:gd name="connsiteY21" fmla="*/ 4551009 h 4631426"/>
              <a:gd name="connsiteX22" fmla="*/ 5390689 w 5471106"/>
              <a:gd name="connsiteY22" fmla="*/ 1579210 h 4631426"/>
              <a:gd name="connsiteX23" fmla="*/ 5032009 w 5471106"/>
              <a:gd name="connsiteY23" fmla="*/ 162673 h 463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71106" h="4631426">
                <a:moveTo>
                  <a:pt x="0" y="3301451"/>
                </a:moveTo>
                <a:lnTo>
                  <a:pt x="125703" y="3469551"/>
                </a:lnTo>
                <a:cubicBezTo>
                  <a:pt x="261971" y="3634670"/>
                  <a:pt x="415728" y="3784820"/>
                  <a:pt x="584138" y="3917166"/>
                </a:cubicBezTo>
                <a:lnTo>
                  <a:pt x="716463" y="4010064"/>
                </a:lnTo>
                <a:lnTo>
                  <a:pt x="705202" y="4016176"/>
                </a:lnTo>
                <a:cubicBezTo>
                  <a:pt x="693040" y="4024393"/>
                  <a:pt x="681712" y="4033748"/>
                  <a:pt x="671370" y="4044091"/>
                </a:cubicBezTo>
                <a:lnTo>
                  <a:pt x="656526" y="4066106"/>
                </a:lnTo>
                <a:lnTo>
                  <a:pt x="534490" y="3980431"/>
                </a:lnTo>
                <a:cubicBezTo>
                  <a:pt x="361523" y="3844503"/>
                  <a:pt x="203605" y="3690290"/>
                  <a:pt x="63650" y="3520703"/>
                </a:cubicBezTo>
                <a:lnTo>
                  <a:pt x="0" y="3435586"/>
                </a:lnTo>
                <a:close/>
                <a:moveTo>
                  <a:pt x="4933182" y="0"/>
                </a:moveTo>
                <a:lnTo>
                  <a:pt x="5027180" y="0"/>
                </a:lnTo>
                <a:lnTo>
                  <a:pt x="5102720" y="124342"/>
                </a:lnTo>
                <a:cubicBezTo>
                  <a:pt x="5337656" y="556821"/>
                  <a:pt x="5471106" y="1052431"/>
                  <a:pt x="5471106" y="1579210"/>
                </a:cubicBezTo>
                <a:cubicBezTo>
                  <a:pt x="5471106" y="3264903"/>
                  <a:pt x="4104582" y="4631426"/>
                  <a:pt x="2418889" y="4631426"/>
                </a:cubicBezTo>
                <a:cubicBezTo>
                  <a:pt x="1944788" y="4631426"/>
                  <a:pt x="1495934" y="4523332"/>
                  <a:pt x="1095627" y="4330445"/>
                </a:cubicBezTo>
                <a:lnTo>
                  <a:pt x="1039194" y="4301325"/>
                </a:lnTo>
                <a:lnTo>
                  <a:pt x="1043650" y="4294717"/>
                </a:lnTo>
                <a:cubicBezTo>
                  <a:pt x="1049433" y="4281042"/>
                  <a:pt x="1053925" y="4266687"/>
                  <a:pt x="1056970" y="4251806"/>
                </a:cubicBezTo>
                <a:lnTo>
                  <a:pt x="1060016" y="4221593"/>
                </a:lnTo>
                <a:lnTo>
                  <a:pt x="1130491" y="4257958"/>
                </a:lnTo>
                <a:cubicBezTo>
                  <a:pt x="1520251" y="4445763"/>
                  <a:pt x="1957279" y="4551009"/>
                  <a:pt x="2418889" y="4551009"/>
                </a:cubicBezTo>
                <a:cubicBezTo>
                  <a:pt x="4060169" y="4551009"/>
                  <a:pt x="5390689" y="3220490"/>
                  <a:pt x="5390689" y="1579210"/>
                </a:cubicBezTo>
                <a:cubicBezTo>
                  <a:pt x="5390689" y="1066310"/>
                  <a:pt x="5260755" y="583758"/>
                  <a:pt x="5032009" y="16267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Oval 12">
            <a:extLst>
              <a:ext uri="{FF2B5EF4-FFF2-40B4-BE49-F238E27FC236}">
                <a16:creationId xmlns="" xmlns:a16="http://schemas.microsoft.com/office/drawing/2014/main" id="{0E7066FC-B004-4B5A-B02B-599B51EF32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913120" y="515619"/>
            <a:ext cx="365760" cy="365760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="" xmlns:a16="http://schemas.microsoft.com/office/drawing/2014/main" id="{81B8019A-E27B-49BA-BD60-3B641374072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duotone>
              <a:prstClr val="black"/>
              <a:prstClr val="white"/>
            </a:duotone>
          </a:blip>
          <a:stretch>
            <a:fillRect/>
          </a:stretch>
        </p:blipFill>
        <p:spPr>
          <a:xfrm>
            <a:off x="1700785" y="2346108"/>
            <a:ext cx="9519941" cy="216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91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="" xmlns:a16="http://schemas.microsoft.com/office/drawing/2014/main" id="{E2EB3463-F8ED-4D8A-9515-B75551F96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/>
          </a:p>
        </p:txBody>
      </p:sp>
      <p:sp>
        <p:nvSpPr>
          <p:cNvPr id="5" name="Zástupný obsah 4">
            <a:extLst>
              <a:ext uri="{FF2B5EF4-FFF2-40B4-BE49-F238E27FC236}">
                <a16:creationId xmlns="" xmlns:a16="http://schemas.microsoft.com/office/drawing/2014/main" id="{948FFF34-B3C5-40AE-AC5D-4CF46BD2C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příčinou</a:t>
            </a:r>
            <a:r>
              <a:rPr lang="en-US" sz="2000" dirty="0"/>
              <a:t> ilea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tenkém</a:t>
            </a:r>
            <a:r>
              <a:rPr lang="en-US" sz="2000" dirty="0"/>
              <a:t> </a:t>
            </a:r>
            <a:r>
              <a:rPr lang="en-US" sz="2000" dirty="0" err="1"/>
              <a:t>střevě</a:t>
            </a:r>
            <a:r>
              <a:rPr lang="en-US" sz="2000" dirty="0"/>
              <a:t>  </a:t>
            </a:r>
            <a:r>
              <a:rPr lang="en-US" sz="2000" dirty="0" err="1"/>
              <a:t>jsou</a:t>
            </a:r>
            <a:r>
              <a:rPr lang="en-US" sz="2000" dirty="0"/>
              <a:t> v 50% </a:t>
            </a:r>
            <a:r>
              <a:rPr lang="en-US" sz="2000" dirty="0" err="1"/>
              <a:t>srůsty</a:t>
            </a:r>
            <a:r>
              <a:rPr lang="en-US" sz="2000" dirty="0"/>
              <a:t> </a:t>
            </a:r>
          </a:p>
          <a:p>
            <a:r>
              <a:rPr lang="en-US" sz="2000" dirty="0"/>
              <a:t>„</a:t>
            </a:r>
            <a:r>
              <a:rPr lang="en-US" sz="2000" dirty="0" err="1"/>
              <a:t>vysoký</a:t>
            </a:r>
            <a:r>
              <a:rPr lang="en-US" sz="2000" dirty="0"/>
              <a:t> ileus“ – ileus </a:t>
            </a:r>
            <a:r>
              <a:rPr lang="en-US" sz="2000" dirty="0" err="1"/>
              <a:t>naaborální</a:t>
            </a:r>
            <a:r>
              <a:rPr lang="en-US" sz="2000" dirty="0"/>
              <a:t> </a:t>
            </a:r>
            <a:r>
              <a:rPr lang="en-US" sz="2000" dirty="0" err="1"/>
              <a:t>části</a:t>
            </a:r>
            <a:r>
              <a:rPr lang="en-US" sz="2000" dirty="0"/>
              <a:t>  </a:t>
            </a:r>
            <a:r>
              <a:rPr lang="en-US" sz="2000" dirty="0" err="1"/>
              <a:t>tenkého</a:t>
            </a:r>
            <a:r>
              <a:rPr lang="en-US" sz="2000" dirty="0"/>
              <a:t> </a:t>
            </a:r>
            <a:r>
              <a:rPr lang="en-US" sz="2000" dirty="0" err="1"/>
              <a:t>střeva</a:t>
            </a:r>
            <a:endParaRPr lang="en-US" sz="2000" dirty="0"/>
          </a:p>
          <a:p>
            <a:r>
              <a:rPr lang="en-US" sz="2000" dirty="0" err="1"/>
              <a:t>tlusté</a:t>
            </a:r>
            <a:r>
              <a:rPr lang="en-US" sz="2000" dirty="0"/>
              <a:t> </a:t>
            </a:r>
            <a:r>
              <a:rPr lang="en-US" sz="2000" dirty="0" err="1"/>
              <a:t>střevo</a:t>
            </a:r>
            <a:r>
              <a:rPr lang="en-US" sz="2000" dirty="0"/>
              <a:t> -  v 60% </a:t>
            </a:r>
            <a:r>
              <a:rPr lang="en-US" sz="2000" dirty="0" err="1"/>
              <a:t>malignita</a:t>
            </a:r>
            <a:endParaRPr lang="en-US" sz="2000" dirty="0"/>
          </a:p>
        </p:txBody>
      </p:sp>
      <p:pic>
        <p:nvPicPr>
          <p:cNvPr id="4" name="Zástupný obsah 3" descr="Obsah obrázku fotka, žena, stůl, boční&#10;&#10;Popis byl vytvořen automaticky">
            <a:extLst>
              <a:ext uri="{FF2B5EF4-FFF2-40B4-BE49-F238E27FC236}">
                <a16:creationId xmlns="" xmlns:a16="http://schemas.microsoft.com/office/drawing/2014/main" id="{FA0B2111-F666-428E-B882-364B5031C3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861" r="386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324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5DD664C-2252-4D18-9B07-CDFCA58D2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b="1" dirty="0"/>
              <a:t>Mechanický ileus</a:t>
            </a:r>
            <a:br>
              <a:rPr lang="cs-CZ" b="1" dirty="0"/>
            </a:br>
            <a:r>
              <a:rPr lang="cs-CZ" b="1" dirty="0"/>
              <a:t>        strangulační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="" xmlns:a16="http://schemas.microsoft.com/office/drawing/2014/main" id="{339B18FA-AAA9-4D8D-ACDE-85923400E3AA}"/>
              </a:ext>
            </a:extLst>
          </p:cNvPr>
          <p:cNvSpPr/>
          <p:nvPr/>
        </p:nvSpPr>
        <p:spPr>
          <a:xfrm>
            <a:off x="838200" y="1996751"/>
            <a:ext cx="1223865" cy="3172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/>
              <a:t>adheze</a:t>
            </a:r>
            <a:endParaRPr lang="cs-CZ" b="1" dirty="0"/>
          </a:p>
        </p:txBody>
      </p:sp>
      <p:sp>
        <p:nvSpPr>
          <p:cNvPr id="11" name="Obdélník 10">
            <a:extLst>
              <a:ext uri="{FF2B5EF4-FFF2-40B4-BE49-F238E27FC236}">
                <a16:creationId xmlns="" xmlns:a16="http://schemas.microsoft.com/office/drawing/2014/main" id="{575FCB04-D169-4280-A234-CA262188DCF6}"/>
              </a:ext>
            </a:extLst>
          </p:cNvPr>
          <p:cNvSpPr/>
          <p:nvPr/>
        </p:nvSpPr>
        <p:spPr>
          <a:xfrm>
            <a:off x="3840480" y="1996752"/>
            <a:ext cx="1691640" cy="441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Obstrukce nádorem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="" xmlns:a16="http://schemas.microsoft.com/office/drawing/2014/main" id="{698DF085-924C-43B7-9AB9-CDE376AFA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794" y="2948595"/>
            <a:ext cx="2488664" cy="1755208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="" xmlns:a16="http://schemas.microsoft.com/office/drawing/2014/main" id="{1EC6D6B8-E26F-49F6-B202-4EB428C6F187}"/>
              </a:ext>
            </a:extLst>
          </p:cNvPr>
          <p:cNvSpPr/>
          <p:nvPr/>
        </p:nvSpPr>
        <p:spPr>
          <a:xfrm>
            <a:off x="3135086" y="4879910"/>
            <a:ext cx="7455159" cy="5318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/>
              <a:t>Invaginace</a:t>
            </a:r>
            <a:r>
              <a:rPr lang="cs-CZ" dirty="0"/>
              <a:t> – vsunutí jedné části </a:t>
            </a:r>
            <a:r>
              <a:rPr lang="cs-CZ" dirty="0" err="1"/>
              <a:t>sřeva</a:t>
            </a:r>
            <a:r>
              <a:rPr lang="cs-CZ" dirty="0"/>
              <a:t> do sousední, nejčastěji orální části do aborální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="" xmlns:a16="http://schemas.microsoft.com/office/drawing/2014/main" id="{B1D43CF0-8577-4913-B431-55D43E1EB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7556" y="74538"/>
            <a:ext cx="2223807" cy="2669861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="" xmlns:a16="http://schemas.microsoft.com/office/drawing/2014/main" id="{EAD1AEBE-98A2-4127-A7B2-B447B80F8CF0}"/>
              </a:ext>
            </a:extLst>
          </p:cNvPr>
          <p:cNvSpPr/>
          <p:nvPr/>
        </p:nvSpPr>
        <p:spPr>
          <a:xfrm>
            <a:off x="7498080" y="2075688"/>
            <a:ext cx="2124063" cy="36296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/>
              <a:t>Kořen mezenteria</a:t>
            </a:r>
            <a:endParaRPr lang="cs-CZ" dirty="0"/>
          </a:p>
        </p:txBody>
      </p:sp>
      <p:sp>
        <p:nvSpPr>
          <p:cNvPr id="18" name="Obdélník 17">
            <a:extLst>
              <a:ext uri="{FF2B5EF4-FFF2-40B4-BE49-F238E27FC236}">
                <a16:creationId xmlns="" xmlns:a16="http://schemas.microsoft.com/office/drawing/2014/main" id="{4DCB86B2-B295-4818-A352-FE37C11CF8C9}"/>
              </a:ext>
            </a:extLst>
          </p:cNvPr>
          <p:cNvSpPr/>
          <p:nvPr/>
        </p:nvSpPr>
        <p:spPr>
          <a:xfrm>
            <a:off x="10812780" y="2360742"/>
            <a:ext cx="1379220" cy="36296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/>
              <a:t>sigmoideum</a:t>
            </a:r>
            <a:endParaRPr lang="cs-CZ" dirty="0"/>
          </a:p>
        </p:txBody>
      </p:sp>
      <p:sp>
        <p:nvSpPr>
          <p:cNvPr id="20" name="Obdélník 19">
            <a:extLst>
              <a:ext uri="{FF2B5EF4-FFF2-40B4-BE49-F238E27FC236}">
                <a16:creationId xmlns="" xmlns:a16="http://schemas.microsoft.com/office/drawing/2014/main" id="{62411294-AF1C-47A2-BEE5-F22F263E625D}"/>
              </a:ext>
            </a:extLst>
          </p:cNvPr>
          <p:cNvSpPr/>
          <p:nvPr/>
        </p:nvSpPr>
        <p:spPr>
          <a:xfrm>
            <a:off x="5851795" y="74538"/>
            <a:ext cx="6199997" cy="2905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/>
              <a:t>Volvulus</a:t>
            </a:r>
            <a:r>
              <a:rPr lang="cs-CZ"/>
              <a:t>-otočení střeva a jeho mezenteria kolem osy</a:t>
            </a:r>
            <a:endParaRPr lang="cs-CZ" dirty="0"/>
          </a:p>
        </p:txBody>
      </p:sp>
      <p:pic>
        <p:nvPicPr>
          <p:cNvPr id="24" name="Zástupný obsah 23">
            <a:extLst>
              <a:ext uri="{FF2B5EF4-FFF2-40B4-BE49-F238E27FC236}">
                <a16:creationId xmlns="" xmlns:a16="http://schemas.microsoft.com/office/drawing/2014/main" id="{323F8662-C4FD-462A-A587-CB530CBF34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714250" y="1898777"/>
            <a:ext cx="2852169" cy="2306323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="" xmlns:a16="http://schemas.microsoft.com/office/drawing/2014/main" id="{D74F8C25-FA73-4058-B91C-C1D181E8EA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913" y="2485118"/>
            <a:ext cx="1209675" cy="1952625"/>
          </a:xfrm>
          <a:prstGeom prst="rect">
            <a:avLst/>
          </a:prstGeom>
        </p:spPr>
      </p:pic>
      <p:sp>
        <p:nvSpPr>
          <p:cNvPr id="26" name="Obdélník 25">
            <a:extLst>
              <a:ext uri="{FF2B5EF4-FFF2-40B4-BE49-F238E27FC236}">
                <a16:creationId xmlns="" xmlns:a16="http://schemas.microsoft.com/office/drawing/2014/main" id="{47C953F1-D12F-4293-B6AC-DDF2EAA8BB28}"/>
              </a:ext>
            </a:extLst>
          </p:cNvPr>
          <p:cNvSpPr/>
          <p:nvPr/>
        </p:nvSpPr>
        <p:spPr>
          <a:xfrm>
            <a:off x="2499161" y="1874520"/>
            <a:ext cx="3352633" cy="43947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/>
              <a:t>Vazivové pruhy po appendektomii</a:t>
            </a:r>
            <a:endParaRPr lang="cs-CZ" dirty="0"/>
          </a:p>
        </p:txBody>
      </p:sp>
      <p:pic>
        <p:nvPicPr>
          <p:cNvPr id="27" name="Obrázek 26">
            <a:extLst>
              <a:ext uri="{FF2B5EF4-FFF2-40B4-BE49-F238E27FC236}">
                <a16:creationId xmlns="" xmlns:a16="http://schemas.microsoft.com/office/drawing/2014/main" id="{E2BB6FEB-FA03-4CEB-B769-F8FF830EDF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265" y="4449706"/>
            <a:ext cx="2918980" cy="2148459"/>
          </a:xfrm>
          <a:prstGeom prst="rect">
            <a:avLst/>
          </a:prstGeom>
        </p:spPr>
      </p:pic>
      <p:sp>
        <p:nvSpPr>
          <p:cNvPr id="29" name="Obdélník 28">
            <a:extLst>
              <a:ext uri="{FF2B5EF4-FFF2-40B4-BE49-F238E27FC236}">
                <a16:creationId xmlns="" xmlns:a16="http://schemas.microsoft.com/office/drawing/2014/main" id="{2F2B085A-F8B8-4B2B-9CA9-6717D4ABA700}"/>
              </a:ext>
            </a:extLst>
          </p:cNvPr>
          <p:cNvSpPr/>
          <p:nvPr/>
        </p:nvSpPr>
        <p:spPr>
          <a:xfrm>
            <a:off x="8439912" y="5980922"/>
            <a:ext cx="1758447" cy="33590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Uskřinutá kýla</a:t>
            </a:r>
          </a:p>
        </p:txBody>
      </p:sp>
      <p:pic>
        <p:nvPicPr>
          <p:cNvPr id="35" name="Obrázek 34">
            <a:extLst>
              <a:ext uri="{FF2B5EF4-FFF2-40B4-BE49-F238E27FC236}">
                <a16:creationId xmlns="" xmlns:a16="http://schemas.microsoft.com/office/drawing/2014/main" id="{B9E45F98-0A8D-48AC-81B8-92F883BB0C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8359" y="5128434"/>
            <a:ext cx="1762125" cy="1704975"/>
          </a:xfrm>
          <a:prstGeom prst="rect">
            <a:avLst/>
          </a:prstGeom>
        </p:spPr>
      </p:pic>
      <p:pic>
        <p:nvPicPr>
          <p:cNvPr id="37" name="Obrázek 36">
            <a:extLst>
              <a:ext uri="{FF2B5EF4-FFF2-40B4-BE49-F238E27FC236}">
                <a16:creationId xmlns="" xmlns:a16="http://schemas.microsoft.com/office/drawing/2014/main" id="{FF977B7C-CC8D-4DB4-8C4B-A3CE6AB493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5524" y="396808"/>
            <a:ext cx="1905000" cy="1800225"/>
          </a:xfrm>
          <a:prstGeom prst="rect">
            <a:avLst/>
          </a:prstGeom>
        </p:spPr>
      </p:pic>
      <p:sp>
        <p:nvSpPr>
          <p:cNvPr id="43" name="Oblouk 42">
            <a:extLst>
              <a:ext uri="{FF2B5EF4-FFF2-40B4-BE49-F238E27FC236}">
                <a16:creationId xmlns="" xmlns:a16="http://schemas.microsoft.com/office/drawing/2014/main" id="{9BA8ACB3-92FE-4678-AE22-C8B4BE0B2808}"/>
              </a:ext>
            </a:extLst>
          </p:cNvPr>
          <p:cNvSpPr/>
          <p:nvPr/>
        </p:nvSpPr>
        <p:spPr>
          <a:xfrm>
            <a:off x="7653528" y="1720752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Oblouk 43">
            <a:extLst>
              <a:ext uri="{FF2B5EF4-FFF2-40B4-BE49-F238E27FC236}">
                <a16:creationId xmlns="" xmlns:a16="http://schemas.microsoft.com/office/drawing/2014/main" id="{E83FCEDC-F42E-4656-A13A-C1751B4D7484}"/>
              </a:ext>
            </a:extLst>
          </p:cNvPr>
          <p:cNvSpPr/>
          <p:nvPr/>
        </p:nvSpPr>
        <p:spPr>
          <a:xfrm>
            <a:off x="7038975" y="1623032"/>
            <a:ext cx="1301483" cy="452656"/>
          </a:xfrm>
          <a:prstGeom prst="arc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6" name="Přímá spojnice se šipkou 45">
            <a:extLst>
              <a:ext uri="{FF2B5EF4-FFF2-40B4-BE49-F238E27FC236}">
                <a16:creationId xmlns="" xmlns:a16="http://schemas.microsoft.com/office/drawing/2014/main" id="{54DFC0AE-CE7C-467C-B595-3281169C951A}"/>
              </a:ext>
            </a:extLst>
          </p:cNvPr>
          <p:cNvCxnSpPr/>
          <p:nvPr/>
        </p:nvCxnSpPr>
        <p:spPr>
          <a:xfrm flipH="1">
            <a:off x="7406640" y="1623032"/>
            <a:ext cx="292607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Obrázek 46">
            <a:extLst>
              <a:ext uri="{FF2B5EF4-FFF2-40B4-BE49-F238E27FC236}">
                <a16:creationId xmlns="" xmlns:a16="http://schemas.microsoft.com/office/drawing/2014/main" id="{3F458F61-7B1A-4E40-8D0F-83E64D0D41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56968" y="2916561"/>
            <a:ext cx="1733550" cy="1819275"/>
          </a:xfrm>
          <a:prstGeom prst="rect">
            <a:avLst/>
          </a:prstGeom>
        </p:spPr>
      </p:pic>
      <p:pic>
        <p:nvPicPr>
          <p:cNvPr id="48" name="Zástupný symbol pro obsah 3">
            <a:extLst>
              <a:ext uri="{FF2B5EF4-FFF2-40B4-BE49-F238E27FC236}">
                <a16:creationId xmlns="" xmlns:a16="http://schemas.microsoft.com/office/drawing/2014/main" id="{C418F795-1202-40EE-9886-89F4D80F38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70392" y="3516313"/>
            <a:ext cx="2157851" cy="129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41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5ECE122-3A18-4793-AE81-2D8CB386A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21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b="1" dirty="0"/>
              <a:t>Mechanický ileus - obstrukční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="" xmlns:a16="http://schemas.microsoft.com/office/drawing/2014/main" id="{0B693C95-3B46-41FD-B3A2-67F071471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3584"/>
            <a:ext cx="10515600" cy="4933379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 </a:t>
            </a:r>
            <a:r>
              <a:rPr lang="cs-CZ" dirty="0" err="1"/>
              <a:t>intraluminální</a:t>
            </a:r>
            <a:r>
              <a:rPr lang="cs-CZ" dirty="0"/>
              <a:t>                       intramurální                          extramurální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02CEE23E-A38C-4186-B7C1-8F846FFC7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495" y="2095762"/>
            <a:ext cx="1228725" cy="18573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C3F747A9-4DCB-4C9A-BEC5-761A04610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91" y="1689480"/>
            <a:ext cx="2038350" cy="232912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55AC0FA2-CCD1-41D4-9D4E-7404679EA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4" y="4740324"/>
            <a:ext cx="2219325" cy="2095500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="" xmlns:a16="http://schemas.microsoft.com/office/drawing/2014/main" id="{AFC1E96C-9A78-4D64-B6DF-088A783CEE2F}"/>
              </a:ext>
            </a:extLst>
          </p:cNvPr>
          <p:cNvSpPr/>
          <p:nvPr/>
        </p:nvSpPr>
        <p:spPr>
          <a:xfrm>
            <a:off x="2107454" y="4748711"/>
            <a:ext cx="2423160" cy="3931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="" xmlns:a16="http://schemas.microsoft.com/office/drawing/2014/main" id="{2C88F483-94DB-4BAE-9A89-051AF02DAB85}"/>
              </a:ext>
            </a:extLst>
          </p:cNvPr>
          <p:cNvSpPr/>
          <p:nvPr/>
        </p:nvSpPr>
        <p:spPr>
          <a:xfrm>
            <a:off x="2107454" y="1929384"/>
            <a:ext cx="2290810" cy="28839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5" name="Obdélník 14">
            <a:extLst>
              <a:ext uri="{FF2B5EF4-FFF2-40B4-BE49-F238E27FC236}">
                <a16:creationId xmlns="" xmlns:a16="http://schemas.microsoft.com/office/drawing/2014/main" id="{F6326E06-6BBB-4BD4-B593-10CA7B039D21}"/>
              </a:ext>
            </a:extLst>
          </p:cNvPr>
          <p:cNvSpPr/>
          <p:nvPr/>
        </p:nvSpPr>
        <p:spPr>
          <a:xfrm>
            <a:off x="5464682" y="1929384"/>
            <a:ext cx="1228725" cy="611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nádor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="" xmlns:a16="http://schemas.microsoft.com/office/drawing/2014/main" id="{198239CC-6C90-483F-81D9-F864A9D4D8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7769" y="4661751"/>
            <a:ext cx="3367262" cy="222565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="" xmlns:a16="http://schemas.microsoft.com/office/drawing/2014/main" id="{FAC5D7AF-17E3-4F29-8B35-23B1ADCA5B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7296" y="1858570"/>
            <a:ext cx="1714500" cy="1781175"/>
          </a:xfrm>
          <a:prstGeom prst="rect">
            <a:avLst/>
          </a:prstGeom>
        </p:spPr>
      </p:pic>
      <p:sp>
        <p:nvSpPr>
          <p:cNvPr id="18" name="Obdélník 17">
            <a:extLst>
              <a:ext uri="{FF2B5EF4-FFF2-40B4-BE49-F238E27FC236}">
                <a16:creationId xmlns="" xmlns:a16="http://schemas.microsoft.com/office/drawing/2014/main" id="{01ADC548-03EB-46F4-B87D-9F2646D270D7}"/>
              </a:ext>
            </a:extLst>
          </p:cNvPr>
          <p:cNvSpPr/>
          <p:nvPr/>
        </p:nvSpPr>
        <p:spPr>
          <a:xfrm>
            <a:off x="9419750" y="4018600"/>
            <a:ext cx="1629250" cy="3362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Útlak zvenčí</a:t>
            </a:r>
          </a:p>
        </p:txBody>
      </p:sp>
      <p:cxnSp>
        <p:nvCxnSpPr>
          <p:cNvPr id="22" name="Přímá spojnice se šipkou 21">
            <a:extLst>
              <a:ext uri="{FF2B5EF4-FFF2-40B4-BE49-F238E27FC236}">
                <a16:creationId xmlns="" xmlns:a16="http://schemas.microsoft.com/office/drawing/2014/main" id="{79D9935A-2E71-4C5E-8D95-47D01766A890}"/>
              </a:ext>
            </a:extLst>
          </p:cNvPr>
          <p:cNvCxnSpPr>
            <a:cxnSpLocks/>
          </p:cNvCxnSpPr>
          <p:nvPr/>
        </p:nvCxnSpPr>
        <p:spPr>
          <a:xfrm flipH="1" flipV="1">
            <a:off x="10234375" y="3333741"/>
            <a:ext cx="283464" cy="42149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>
            <a:extLst>
              <a:ext uri="{FF2B5EF4-FFF2-40B4-BE49-F238E27FC236}">
                <a16:creationId xmlns="" xmlns:a16="http://schemas.microsoft.com/office/drawing/2014/main" id="{039111FF-675C-4DC3-8689-DCEF96A1BDD3}"/>
              </a:ext>
            </a:extLst>
          </p:cNvPr>
          <p:cNvSpPr/>
          <p:nvPr/>
        </p:nvSpPr>
        <p:spPr>
          <a:xfrm>
            <a:off x="320040" y="4270340"/>
            <a:ext cx="1901952" cy="383956"/>
          </a:xfrm>
          <a:prstGeom prst="rect">
            <a:avLst/>
          </a:prstGeom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/>
              <a:t>Žlučnikový</a:t>
            </a:r>
            <a:r>
              <a:rPr lang="cs-CZ" dirty="0"/>
              <a:t> kámen</a:t>
            </a:r>
          </a:p>
        </p:txBody>
      </p:sp>
      <p:cxnSp>
        <p:nvCxnSpPr>
          <p:cNvPr id="26" name="Přímá spojnice se šipkou 25">
            <a:extLst>
              <a:ext uri="{FF2B5EF4-FFF2-40B4-BE49-F238E27FC236}">
                <a16:creationId xmlns="" xmlns:a16="http://schemas.microsoft.com/office/drawing/2014/main" id="{671B8E14-2685-44B6-AD52-FEEBEA8798C6}"/>
              </a:ext>
            </a:extLst>
          </p:cNvPr>
          <p:cNvCxnSpPr>
            <a:cxnSpLocks/>
          </p:cNvCxnSpPr>
          <p:nvPr/>
        </p:nvCxnSpPr>
        <p:spPr>
          <a:xfrm flipH="1" flipV="1">
            <a:off x="1271016" y="3850490"/>
            <a:ext cx="128016" cy="419850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>
            <a:extLst>
              <a:ext uri="{FF2B5EF4-FFF2-40B4-BE49-F238E27FC236}">
                <a16:creationId xmlns="" xmlns:a16="http://schemas.microsoft.com/office/drawing/2014/main" id="{2EC43C4F-A90F-4651-B6EF-38DF9C2A8C03}"/>
              </a:ext>
            </a:extLst>
          </p:cNvPr>
          <p:cNvCxnSpPr/>
          <p:nvPr/>
        </p:nvCxnSpPr>
        <p:spPr>
          <a:xfrm>
            <a:off x="1060704" y="4654296"/>
            <a:ext cx="347472" cy="777240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bdélník 28">
            <a:extLst>
              <a:ext uri="{FF2B5EF4-FFF2-40B4-BE49-F238E27FC236}">
                <a16:creationId xmlns="" xmlns:a16="http://schemas.microsoft.com/office/drawing/2014/main" id="{2F6BE792-B9CD-4172-B4A2-FCFFC539D22A}"/>
              </a:ext>
            </a:extLst>
          </p:cNvPr>
          <p:cNvSpPr/>
          <p:nvPr/>
        </p:nvSpPr>
        <p:spPr>
          <a:xfrm>
            <a:off x="5621942" y="4186711"/>
            <a:ext cx="2068162" cy="3440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Zúžení lumen u CN</a:t>
            </a:r>
          </a:p>
        </p:txBody>
      </p:sp>
      <p:pic>
        <p:nvPicPr>
          <p:cNvPr id="2050" name="Picture 2" descr="Nature Curesfor the parasites and worms that infect humans">
            <a:extLst>
              <a:ext uri="{FF2B5EF4-FFF2-40B4-BE49-F238E27FC236}">
                <a16:creationId xmlns="" xmlns:a16="http://schemas.microsoft.com/office/drawing/2014/main" id="{A2B7E0CC-4D91-4C23-A2D4-4C88D5F28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84" y="2095762"/>
            <a:ext cx="14287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bdélník 30">
            <a:extLst>
              <a:ext uri="{FF2B5EF4-FFF2-40B4-BE49-F238E27FC236}">
                <a16:creationId xmlns="" xmlns:a16="http://schemas.microsoft.com/office/drawing/2014/main" id="{660EE961-9D51-415A-94B5-70EB678C3528}"/>
              </a:ext>
            </a:extLst>
          </p:cNvPr>
          <p:cNvSpPr/>
          <p:nvPr/>
        </p:nvSpPr>
        <p:spPr>
          <a:xfrm>
            <a:off x="2583727" y="4018600"/>
            <a:ext cx="1782772" cy="4198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Paraziti-škrkavky</a:t>
            </a:r>
          </a:p>
        </p:txBody>
      </p:sp>
      <p:cxnSp>
        <p:nvCxnSpPr>
          <p:cNvPr id="2049" name="Přímá spojnice se šipkou 2048">
            <a:extLst>
              <a:ext uri="{FF2B5EF4-FFF2-40B4-BE49-F238E27FC236}">
                <a16:creationId xmlns="" xmlns:a16="http://schemas.microsoft.com/office/drawing/2014/main" id="{EFE5FE8C-7633-41C3-A086-116368670301}"/>
              </a:ext>
            </a:extLst>
          </p:cNvPr>
          <p:cNvCxnSpPr>
            <a:stCxn id="31" idx="0"/>
          </p:cNvCxnSpPr>
          <p:nvPr/>
        </p:nvCxnSpPr>
        <p:spPr>
          <a:xfrm flipH="1" flipV="1">
            <a:off x="3319034" y="3333741"/>
            <a:ext cx="156079" cy="684859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Obrázek 2050">
            <a:extLst>
              <a:ext uri="{FF2B5EF4-FFF2-40B4-BE49-F238E27FC236}">
                <a16:creationId xmlns="" xmlns:a16="http://schemas.microsoft.com/office/drawing/2014/main" id="{E5D39517-E0B8-42B5-8F33-5B2A6FE255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98410" y="5113196"/>
            <a:ext cx="1953405" cy="1768831"/>
          </a:xfrm>
          <a:prstGeom prst="rect">
            <a:avLst/>
          </a:prstGeom>
        </p:spPr>
      </p:pic>
      <p:sp>
        <p:nvSpPr>
          <p:cNvPr id="2052" name="Obdélník 2051">
            <a:extLst>
              <a:ext uri="{FF2B5EF4-FFF2-40B4-BE49-F238E27FC236}">
                <a16:creationId xmlns="" xmlns:a16="http://schemas.microsoft.com/office/drawing/2014/main" id="{17E0A09C-66C8-41A0-BCD7-DE204207DD0B}"/>
              </a:ext>
            </a:extLst>
          </p:cNvPr>
          <p:cNvSpPr/>
          <p:nvPr/>
        </p:nvSpPr>
        <p:spPr>
          <a:xfrm>
            <a:off x="2674393" y="4643463"/>
            <a:ext cx="2034767" cy="38395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Nestrávená potrava</a:t>
            </a:r>
          </a:p>
        </p:txBody>
      </p:sp>
      <p:cxnSp>
        <p:nvCxnSpPr>
          <p:cNvPr id="2054" name="Přímá spojnice se šipkou 2053">
            <a:extLst>
              <a:ext uri="{FF2B5EF4-FFF2-40B4-BE49-F238E27FC236}">
                <a16:creationId xmlns="" xmlns:a16="http://schemas.microsoft.com/office/drawing/2014/main" id="{217DE7AE-DB2A-4C05-83DF-0AD1156EFC40}"/>
              </a:ext>
            </a:extLst>
          </p:cNvPr>
          <p:cNvCxnSpPr/>
          <p:nvPr/>
        </p:nvCxnSpPr>
        <p:spPr>
          <a:xfrm>
            <a:off x="3867912" y="5027419"/>
            <a:ext cx="0" cy="806453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160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28D436F-9ACD-4C92-AFC8-C934C527A6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090538E0-A884-4E60-A6AB-77D830E2FC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adpis 6">
            <a:extLst>
              <a:ext uri="{FF2B5EF4-FFF2-40B4-BE49-F238E27FC236}">
                <a16:creationId xmlns="" xmlns:a16="http://schemas.microsoft.com/office/drawing/2014/main" id="{FC07E7E4-C1D6-4178-8C16-D8FCFEEB9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162" y="3050434"/>
            <a:ext cx="3722933" cy="757130"/>
          </a:xfrm>
          <a:ln w="25400" cap="sq">
            <a:solidFill>
              <a:srgbClr val="FFFFFF"/>
            </a:solidFill>
            <a:miter lim="800000"/>
          </a:ln>
        </p:spPr>
        <p:txBody>
          <a:bodyPr wrap="square">
            <a:normAutofit/>
          </a:bodyPr>
          <a:lstStyle/>
          <a:p>
            <a:pPr algn="ctr"/>
            <a:r>
              <a:rPr lang="cs-CZ" sz="2800" b="1">
                <a:solidFill>
                  <a:srgbClr val="FFFFFF"/>
                </a:solidFill>
              </a:rPr>
              <a:t>Klinický obraz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B0D7DD0-1C67-4D4C-9E06-678233DB84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rgbClr val="4040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ástupný obsah 7">
            <a:extLst>
              <a:ext uri="{FF2B5EF4-FFF2-40B4-BE49-F238E27FC236}">
                <a16:creationId xmlns="" xmlns:a16="http://schemas.microsoft.com/office/drawing/2014/main" id="{1727E568-037E-4B2B-A64E-AF533C9202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74536" y="640080"/>
            <a:ext cx="5053066" cy="2546604"/>
          </a:xfrm>
        </p:spPr>
        <p:txBody>
          <a:bodyPr>
            <a:normAutofit/>
          </a:bodyPr>
          <a:lstStyle/>
          <a:p>
            <a:r>
              <a:rPr lang="cs-CZ" sz="1600" b="1" dirty="0" err="1"/>
              <a:t>Obturační</a:t>
            </a:r>
            <a:r>
              <a:rPr lang="cs-CZ" sz="1600" b="1" dirty="0"/>
              <a:t> ileus:</a:t>
            </a:r>
          </a:p>
          <a:p>
            <a:r>
              <a:rPr lang="cs-CZ" sz="1600" dirty="0"/>
              <a:t>V úvodu obtížně lokalizovaná </a:t>
            </a:r>
            <a:r>
              <a:rPr lang="cs-CZ" sz="1600" b="1" dirty="0"/>
              <a:t>kolikovitá bolest</a:t>
            </a:r>
          </a:p>
          <a:p>
            <a:r>
              <a:rPr lang="cs-CZ" sz="1600" dirty="0"/>
              <a:t>Nahradí ji </a:t>
            </a:r>
            <a:r>
              <a:rPr lang="cs-CZ" sz="1600" b="1" dirty="0"/>
              <a:t>tupá bolest </a:t>
            </a:r>
            <a:r>
              <a:rPr lang="cs-CZ" sz="1600" dirty="0"/>
              <a:t>ze střevní distenze</a:t>
            </a:r>
          </a:p>
          <a:p>
            <a:r>
              <a:rPr lang="cs-CZ" sz="1600" dirty="0"/>
              <a:t>Pacient je klidný</a:t>
            </a:r>
          </a:p>
          <a:p>
            <a:r>
              <a:rPr lang="cs-CZ" sz="1600" dirty="0"/>
              <a:t>Vysoký ileus – časně zvrací, stolice odchází- tzv. „ prázdné břicho“</a:t>
            </a:r>
          </a:p>
          <a:p>
            <a:r>
              <a:rPr lang="cs-CZ" sz="1600" dirty="0"/>
              <a:t>Nízký ileus – časná zástava odchodů plynů a stolice, výrazný meteorismus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="" xmlns:a16="http://schemas.microsoft.com/office/drawing/2014/main" id="{4A81CC78-CBF8-4B56-B12A-69F979C6D1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0204" y="3671315"/>
            <a:ext cx="5057398" cy="2546605"/>
          </a:xfrm>
        </p:spPr>
        <p:txBody>
          <a:bodyPr>
            <a:normAutofit/>
          </a:bodyPr>
          <a:lstStyle/>
          <a:p>
            <a:r>
              <a:rPr lang="cs-CZ" sz="2000" b="1" dirty="0"/>
              <a:t>Strangulační ileus:</a:t>
            </a:r>
          </a:p>
          <a:p>
            <a:r>
              <a:rPr lang="cs-CZ" sz="2000" dirty="0"/>
              <a:t>dramatický obraz: náhle vzniklá krutá bolest s reflexním zvracením</a:t>
            </a:r>
          </a:p>
          <a:p>
            <a:r>
              <a:rPr lang="cs-CZ" sz="2000" dirty="0"/>
              <a:t>rychlá progrese do šoku</a:t>
            </a:r>
          </a:p>
          <a:p>
            <a:r>
              <a:rPr lang="cs-CZ" sz="2000" dirty="0"/>
              <a:t>pacient je neklidný, naříká, mění polohu těla</a:t>
            </a:r>
          </a:p>
        </p:txBody>
      </p:sp>
    </p:spTree>
    <p:extLst>
      <p:ext uri="{BB962C8B-B14F-4D97-AF65-F5344CB8AC3E}">
        <p14:creationId xmlns:p14="http://schemas.microsoft.com/office/powerpoint/2010/main" val="9853037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342</Words>
  <Application>Microsoft Office PowerPoint</Application>
  <PresentationFormat>Širokoúhlá obrazovka</PresentationFormat>
  <Paragraphs>85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Motiv Office</vt:lpstr>
      <vt:lpstr>Doc. MUDr. Tomáš Grus, PhD II. Chirurgická klinika  VFN Praha</vt:lpstr>
      <vt:lpstr> ileus</vt:lpstr>
      <vt:lpstr>Ileus</vt:lpstr>
      <vt:lpstr>Prezentace aplikace PowerPoint</vt:lpstr>
      <vt:lpstr>Prezentace aplikace PowerPoint</vt:lpstr>
      <vt:lpstr>Prezentace aplikace PowerPoint</vt:lpstr>
      <vt:lpstr>Mechanický ileus         strangulační</vt:lpstr>
      <vt:lpstr>Mechanický ileus - obstrukční</vt:lpstr>
      <vt:lpstr>Klinický obraz</vt:lpstr>
      <vt:lpstr>Diagnostika</vt:lpstr>
      <vt:lpstr>Prezentace aplikace PowerPoint</vt:lpstr>
      <vt:lpstr>Terapie -chirurgická</vt:lpstr>
      <vt:lpstr>Paralytický ileus neboli „ochrnutí“</vt:lpstr>
      <vt:lpstr>Spastický ileus</vt:lpstr>
      <vt:lpstr>Cévní ileus</vt:lpstr>
      <vt:lpstr>Terapie cévního ilea 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ileus</dc:title>
  <dc:creator>Grusová Gabriela, MUDr.</dc:creator>
  <cp:lastModifiedBy>Tomáš</cp:lastModifiedBy>
  <cp:revision>3</cp:revision>
  <dcterms:created xsi:type="dcterms:W3CDTF">2020-09-28T01:17:41Z</dcterms:created>
  <dcterms:modified xsi:type="dcterms:W3CDTF">2020-09-30T18:40:50Z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63cd7f-2d21-486a-9f29-9c1683fdd175_Enabled">
    <vt:lpwstr>true</vt:lpwstr>
  </property>
  <property fmtid="{D5CDD505-2E9C-101B-9397-08002B2CF9AE}" pid="3" name="MSIP_Label_2063cd7f-2d21-486a-9f29-9c1683fdd175_SetDate">
    <vt:lpwstr>2020-09-28T01:19:46Z</vt:lpwstr>
  </property>
  <property fmtid="{D5CDD505-2E9C-101B-9397-08002B2CF9AE}" pid="4" name="MSIP_Label_2063cd7f-2d21-486a-9f29-9c1683fdd175_Method">
    <vt:lpwstr>Standard</vt:lpwstr>
  </property>
  <property fmtid="{D5CDD505-2E9C-101B-9397-08002B2CF9AE}" pid="5" name="MSIP_Label_2063cd7f-2d21-486a-9f29-9c1683fdd175_Name">
    <vt:lpwstr>2063cd7f-2d21-486a-9f29-9c1683fdd175</vt:lpwstr>
  </property>
  <property fmtid="{D5CDD505-2E9C-101B-9397-08002B2CF9AE}" pid="6" name="MSIP_Label_2063cd7f-2d21-486a-9f29-9c1683fdd175_SiteId">
    <vt:lpwstr>0f277086-d4e0-4971-bc1a-bbc5df0eb246</vt:lpwstr>
  </property>
  <property fmtid="{D5CDD505-2E9C-101B-9397-08002B2CF9AE}" pid="7" name="MSIP_Label_2063cd7f-2d21-486a-9f29-9c1683fdd175_ActionId">
    <vt:lpwstr>dd15deb7-e413-46a6-8bd5-75ac125e1dff</vt:lpwstr>
  </property>
  <property fmtid="{D5CDD505-2E9C-101B-9397-08002B2CF9AE}" pid="8" name="MSIP_Label_2063cd7f-2d21-486a-9f29-9c1683fdd175_ContentBits">
    <vt:lpwstr>0</vt:lpwstr>
  </property>
</Properties>
</file>