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4" r:id="rId5"/>
    <p:sldId id="261" r:id="rId6"/>
    <p:sldId id="265" r:id="rId7"/>
    <p:sldId id="258" r:id="rId8"/>
    <p:sldId id="320" r:id="rId9"/>
    <p:sldId id="269" r:id="rId10"/>
    <p:sldId id="321" r:id="rId11"/>
    <p:sldId id="268" r:id="rId12"/>
    <p:sldId id="260" r:id="rId13"/>
    <p:sldId id="266" r:id="rId14"/>
    <p:sldId id="262" r:id="rId15"/>
    <p:sldId id="313" r:id="rId16"/>
    <p:sldId id="273" r:id="rId17"/>
    <p:sldId id="274" r:id="rId18"/>
    <p:sldId id="275" r:id="rId19"/>
    <p:sldId id="279" r:id="rId20"/>
    <p:sldId id="276" r:id="rId21"/>
    <p:sldId id="303" r:id="rId22"/>
    <p:sldId id="278" r:id="rId23"/>
    <p:sldId id="304" r:id="rId24"/>
    <p:sldId id="280" r:id="rId25"/>
    <p:sldId id="281" r:id="rId26"/>
    <p:sldId id="294" r:id="rId27"/>
    <p:sldId id="295" r:id="rId28"/>
    <p:sldId id="306" r:id="rId29"/>
    <p:sldId id="305" r:id="rId30"/>
    <p:sldId id="286" r:id="rId31"/>
    <p:sldId id="287" r:id="rId32"/>
    <p:sldId id="288" r:id="rId33"/>
    <p:sldId id="289" r:id="rId34"/>
    <p:sldId id="263" r:id="rId35"/>
    <p:sldId id="296" r:id="rId36"/>
    <p:sldId id="307" r:id="rId37"/>
    <p:sldId id="311" r:id="rId38"/>
    <p:sldId id="300" r:id="rId39"/>
    <p:sldId id="312" r:id="rId40"/>
    <p:sldId id="291" r:id="rId41"/>
    <p:sldId id="308" r:id="rId42"/>
    <p:sldId id="283" r:id="rId43"/>
    <p:sldId id="302" r:id="rId44"/>
    <p:sldId id="314" r:id="rId45"/>
    <p:sldId id="284" r:id="rId46"/>
    <p:sldId id="315" r:id="rId47"/>
    <p:sldId id="316" r:id="rId48"/>
    <p:sldId id="318" r:id="rId49"/>
    <p:sldId id="285" r:id="rId50"/>
    <p:sldId id="309" r:id="rId51"/>
    <p:sldId id="319" r:id="rId52"/>
    <p:sldId id="310" r:id="rId53"/>
    <p:sldId id="290" r:id="rId54"/>
    <p:sldId id="292" r:id="rId55"/>
    <p:sldId id="322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5" autoAdjust="0"/>
    <p:restoredTop sz="94660"/>
  </p:normalViewPr>
  <p:slideViewPr>
    <p:cSldViewPr>
      <p:cViewPr varScale="1">
        <p:scale>
          <a:sx n="71" d="100"/>
          <a:sy n="7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49711-333B-4CC8-ABAC-4F5F39FD66F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88894A-02D2-4237-AC3A-914AA6171014}">
      <dgm:prSet/>
      <dgm:spPr/>
      <dgm:t>
        <a:bodyPr/>
        <a:lstStyle/>
        <a:p>
          <a:r>
            <a:rPr lang="cs-CZ" dirty="0"/>
            <a:t>správná životospráva -  by bylo možné zabránit vzniku až 35% zhoubných nádorů</a:t>
          </a:r>
          <a:endParaRPr lang="en-US" dirty="0"/>
        </a:p>
      </dgm:t>
    </dgm:pt>
    <dgm:pt modelId="{F626684E-C21A-492E-9BA7-E80B333E6991}" type="parTrans" cxnId="{66323E16-E5A3-4284-8059-14B394DAD21E}">
      <dgm:prSet/>
      <dgm:spPr/>
      <dgm:t>
        <a:bodyPr/>
        <a:lstStyle/>
        <a:p>
          <a:endParaRPr lang="en-US"/>
        </a:p>
      </dgm:t>
    </dgm:pt>
    <dgm:pt modelId="{BD15F3AC-2FAE-47F1-A36E-D058E8A31B3A}" type="sibTrans" cxnId="{66323E16-E5A3-4284-8059-14B394DAD21E}">
      <dgm:prSet/>
      <dgm:spPr/>
      <dgm:t>
        <a:bodyPr/>
        <a:lstStyle/>
        <a:p>
          <a:endParaRPr lang="en-US"/>
        </a:p>
      </dgm:t>
    </dgm:pt>
    <dgm:pt modelId="{5659C0D2-F9BA-4A21-A96B-6C5E85E628AE}">
      <dgm:prSet/>
      <dgm:spPr/>
      <dgm:t>
        <a:bodyPr/>
        <a:lstStyle/>
        <a:p>
          <a:r>
            <a:rPr lang="cs-CZ"/>
            <a:t>poruchy spánku, nedostatek odpočinku v kombinaci s ostatními riziky oslabují imunitní systém</a:t>
          </a:r>
          <a:endParaRPr lang="en-US"/>
        </a:p>
      </dgm:t>
    </dgm:pt>
    <dgm:pt modelId="{AFEBC6D5-DFC6-473D-9051-5CAEBBA9DE41}" type="parTrans" cxnId="{3A9A8A73-BE58-49AB-A496-2BE8DEE6A82C}">
      <dgm:prSet/>
      <dgm:spPr/>
      <dgm:t>
        <a:bodyPr/>
        <a:lstStyle/>
        <a:p>
          <a:endParaRPr lang="en-US"/>
        </a:p>
      </dgm:t>
    </dgm:pt>
    <dgm:pt modelId="{0545486E-8AC3-4087-8CA4-F2A219F5652D}" type="sibTrans" cxnId="{3A9A8A73-BE58-49AB-A496-2BE8DEE6A82C}">
      <dgm:prSet/>
      <dgm:spPr/>
      <dgm:t>
        <a:bodyPr/>
        <a:lstStyle/>
        <a:p>
          <a:endParaRPr lang="en-US"/>
        </a:p>
      </dgm:t>
    </dgm:pt>
    <dgm:pt modelId="{2989F68B-5147-45F9-8E16-E95AB3BBDC5A}">
      <dgm:prSet/>
      <dgm:spPr/>
      <dgm:t>
        <a:bodyPr/>
        <a:lstStyle/>
        <a:p>
          <a:r>
            <a:rPr lang="cs-CZ"/>
            <a:t>trvalá nespokojenost s vlastním životem, je nebezpečnější než chronický stres</a:t>
          </a:r>
          <a:endParaRPr lang="en-US"/>
        </a:p>
      </dgm:t>
    </dgm:pt>
    <dgm:pt modelId="{3D977147-8388-41F6-9E7F-75ACF1B53DAD}" type="parTrans" cxnId="{3FAF868F-2D29-4BB4-9B2E-623320C7530F}">
      <dgm:prSet/>
      <dgm:spPr/>
      <dgm:t>
        <a:bodyPr/>
        <a:lstStyle/>
        <a:p>
          <a:endParaRPr lang="en-US"/>
        </a:p>
      </dgm:t>
    </dgm:pt>
    <dgm:pt modelId="{D976D623-06E6-47C4-8224-07B1AD236F42}" type="sibTrans" cxnId="{3FAF868F-2D29-4BB4-9B2E-623320C7530F}">
      <dgm:prSet/>
      <dgm:spPr/>
      <dgm:t>
        <a:bodyPr/>
        <a:lstStyle/>
        <a:p>
          <a:endParaRPr lang="en-US"/>
        </a:p>
      </dgm:t>
    </dgm:pt>
    <dgm:pt modelId="{83046A4B-E496-48ED-BF2F-AB36C8AE15BE}" type="pres">
      <dgm:prSet presAssocID="{49549711-333B-4CC8-ABAC-4F5F39FD66F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6FC7250-9D00-4EFC-B884-4EB4AC10507F}" type="pres">
      <dgm:prSet presAssocID="{8F88894A-02D2-4237-AC3A-914AA6171014}" presName="compNode" presStyleCnt="0"/>
      <dgm:spPr/>
    </dgm:pt>
    <dgm:pt modelId="{2EB94298-CA5A-42F7-A229-CE17E1EFF7F9}" type="pres">
      <dgm:prSet presAssocID="{8F88894A-02D2-4237-AC3A-914AA6171014}" presName="bgRect" presStyleLbl="bgShp" presStyleIdx="0" presStyleCnt="3"/>
      <dgm:spPr/>
    </dgm:pt>
    <dgm:pt modelId="{EBED59B2-3B2F-43B2-96EA-36A51A034B7C}" type="pres">
      <dgm:prSet presAssocID="{8F88894A-02D2-4237-AC3A-914AA617101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11313904-C9C5-4689-A66F-E381E8A49839}" type="pres">
      <dgm:prSet presAssocID="{8F88894A-02D2-4237-AC3A-914AA6171014}" presName="spaceRect" presStyleCnt="0"/>
      <dgm:spPr/>
    </dgm:pt>
    <dgm:pt modelId="{9A444088-8034-45BE-B1BA-DC4922C6B495}" type="pres">
      <dgm:prSet presAssocID="{8F88894A-02D2-4237-AC3A-914AA617101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A3962B4-4CA1-4CAD-99BB-6D55E8AC3AF9}" type="pres">
      <dgm:prSet presAssocID="{BD15F3AC-2FAE-47F1-A36E-D058E8A31B3A}" presName="sibTrans" presStyleCnt="0"/>
      <dgm:spPr/>
    </dgm:pt>
    <dgm:pt modelId="{9C0A7655-F843-457B-A1F7-DFD8ED07D0EB}" type="pres">
      <dgm:prSet presAssocID="{5659C0D2-F9BA-4A21-A96B-6C5E85E628AE}" presName="compNode" presStyleCnt="0"/>
      <dgm:spPr/>
    </dgm:pt>
    <dgm:pt modelId="{02E301FB-8B54-440D-86DF-9C069946158C}" type="pres">
      <dgm:prSet presAssocID="{5659C0D2-F9BA-4A21-A96B-6C5E85E628AE}" presName="bgRect" presStyleLbl="bgShp" presStyleIdx="1" presStyleCnt="3"/>
      <dgm:spPr/>
    </dgm:pt>
    <dgm:pt modelId="{3BBEC72D-7795-4243-BA3C-1B676437AFFD}" type="pres">
      <dgm:prSet presAssocID="{5659C0D2-F9BA-4A21-A96B-6C5E85E628AE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9BAB05FB-2D14-4EE3-9994-C03CDB49323F}" type="pres">
      <dgm:prSet presAssocID="{5659C0D2-F9BA-4A21-A96B-6C5E85E628AE}" presName="spaceRect" presStyleCnt="0"/>
      <dgm:spPr/>
    </dgm:pt>
    <dgm:pt modelId="{E9C6829F-697B-47BF-9FA2-312D75D00959}" type="pres">
      <dgm:prSet presAssocID="{5659C0D2-F9BA-4A21-A96B-6C5E85E628A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FAB6515C-4E33-4E29-9298-5B4BBC7EA3F5}" type="pres">
      <dgm:prSet presAssocID="{0545486E-8AC3-4087-8CA4-F2A219F5652D}" presName="sibTrans" presStyleCnt="0"/>
      <dgm:spPr/>
    </dgm:pt>
    <dgm:pt modelId="{76B79041-82B2-4015-9A36-108AFAC1BAE6}" type="pres">
      <dgm:prSet presAssocID="{2989F68B-5147-45F9-8E16-E95AB3BBDC5A}" presName="compNode" presStyleCnt="0"/>
      <dgm:spPr/>
    </dgm:pt>
    <dgm:pt modelId="{8419A0B2-63BC-4948-9D9A-ECC21F41F463}" type="pres">
      <dgm:prSet presAssocID="{2989F68B-5147-45F9-8E16-E95AB3BBDC5A}" presName="bgRect" presStyleLbl="bgShp" presStyleIdx="2" presStyleCnt="3"/>
      <dgm:spPr/>
    </dgm:pt>
    <dgm:pt modelId="{18803B26-6D75-4AC3-9639-CA048B8069BB}" type="pres">
      <dgm:prSet presAssocID="{2989F68B-5147-45F9-8E16-E95AB3BBDC5A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1E6A53E7-425A-4C72-99CE-209D23BC5BDB}" type="pres">
      <dgm:prSet presAssocID="{2989F68B-5147-45F9-8E16-E95AB3BBDC5A}" presName="spaceRect" presStyleCnt="0"/>
      <dgm:spPr/>
    </dgm:pt>
    <dgm:pt modelId="{7F660459-91DA-410D-B49F-8293959E4A80}" type="pres">
      <dgm:prSet presAssocID="{2989F68B-5147-45F9-8E16-E95AB3BBDC5A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45A10F71-73F6-4BC3-A138-8996F94F45AB}" type="presOf" srcId="{2989F68B-5147-45F9-8E16-E95AB3BBDC5A}" destId="{7F660459-91DA-410D-B49F-8293959E4A80}" srcOrd="0" destOrd="0" presId="urn:microsoft.com/office/officeart/2018/2/layout/IconVerticalSolidList"/>
    <dgm:cxn modelId="{66323E16-E5A3-4284-8059-14B394DAD21E}" srcId="{49549711-333B-4CC8-ABAC-4F5F39FD66F4}" destId="{8F88894A-02D2-4237-AC3A-914AA6171014}" srcOrd="0" destOrd="0" parTransId="{F626684E-C21A-492E-9BA7-E80B333E6991}" sibTransId="{BD15F3AC-2FAE-47F1-A36E-D058E8A31B3A}"/>
    <dgm:cxn modelId="{71AB4DB8-D0F4-47B1-99B1-11286B25B97B}" type="presOf" srcId="{5659C0D2-F9BA-4A21-A96B-6C5E85E628AE}" destId="{E9C6829F-697B-47BF-9FA2-312D75D00959}" srcOrd="0" destOrd="0" presId="urn:microsoft.com/office/officeart/2018/2/layout/IconVerticalSolidList"/>
    <dgm:cxn modelId="{3FAF868F-2D29-4BB4-9B2E-623320C7530F}" srcId="{49549711-333B-4CC8-ABAC-4F5F39FD66F4}" destId="{2989F68B-5147-45F9-8E16-E95AB3BBDC5A}" srcOrd="2" destOrd="0" parTransId="{3D977147-8388-41F6-9E7F-75ACF1B53DAD}" sibTransId="{D976D623-06E6-47C4-8224-07B1AD236F42}"/>
    <dgm:cxn modelId="{6A228D7D-4587-423D-A924-2F4122008E42}" type="presOf" srcId="{8F88894A-02D2-4237-AC3A-914AA6171014}" destId="{9A444088-8034-45BE-B1BA-DC4922C6B495}" srcOrd="0" destOrd="0" presId="urn:microsoft.com/office/officeart/2018/2/layout/IconVerticalSolidList"/>
    <dgm:cxn modelId="{3A9A8A73-BE58-49AB-A496-2BE8DEE6A82C}" srcId="{49549711-333B-4CC8-ABAC-4F5F39FD66F4}" destId="{5659C0D2-F9BA-4A21-A96B-6C5E85E628AE}" srcOrd="1" destOrd="0" parTransId="{AFEBC6D5-DFC6-473D-9051-5CAEBBA9DE41}" sibTransId="{0545486E-8AC3-4087-8CA4-F2A219F5652D}"/>
    <dgm:cxn modelId="{00AEF807-E230-4988-948C-91C5F1D819B3}" type="presOf" srcId="{49549711-333B-4CC8-ABAC-4F5F39FD66F4}" destId="{83046A4B-E496-48ED-BF2F-AB36C8AE15BE}" srcOrd="0" destOrd="0" presId="urn:microsoft.com/office/officeart/2018/2/layout/IconVerticalSolidList"/>
    <dgm:cxn modelId="{82D48DC6-C7F8-472C-905A-7B6B4329E6B7}" type="presParOf" srcId="{83046A4B-E496-48ED-BF2F-AB36C8AE15BE}" destId="{66FC7250-9D00-4EFC-B884-4EB4AC10507F}" srcOrd="0" destOrd="0" presId="urn:microsoft.com/office/officeart/2018/2/layout/IconVerticalSolidList"/>
    <dgm:cxn modelId="{E5C80207-42D9-4D3B-BFB6-2562AFFC107C}" type="presParOf" srcId="{66FC7250-9D00-4EFC-B884-4EB4AC10507F}" destId="{2EB94298-CA5A-42F7-A229-CE17E1EFF7F9}" srcOrd="0" destOrd="0" presId="urn:microsoft.com/office/officeart/2018/2/layout/IconVerticalSolidList"/>
    <dgm:cxn modelId="{C7E0A76F-CF24-444E-A501-FD31D372704F}" type="presParOf" srcId="{66FC7250-9D00-4EFC-B884-4EB4AC10507F}" destId="{EBED59B2-3B2F-43B2-96EA-36A51A034B7C}" srcOrd="1" destOrd="0" presId="urn:microsoft.com/office/officeart/2018/2/layout/IconVerticalSolidList"/>
    <dgm:cxn modelId="{52458393-D752-4F80-A89C-2AFE2683F37B}" type="presParOf" srcId="{66FC7250-9D00-4EFC-B884-4EB4AC10507F}" destId="{11313904-C9C5-4689-A66F-E381E8A49839}" srcOrd="2" destOrd="0" presId="urn:microsoft.com/office/officeart/2018/2/layout/IconVerticalSolidList"/>
    <dgm:cxn modelId="{8FE02AA4-1297-4798-A106-E7B1619F74FC}" type="presParOf" srcId="{66FC7250-9D00-4EFC-B884-4EB4AC10507F}" destId="{9A444088-8034-45BE-B1BA-DC4922C6B495}" srcOrd="3" destOrd="0" presId="urn:microsoft.com/office/officeart/2018/2/layout/IconVerticalSolidList"/>
    <dgm:cxn modelId="{EFD57451-AD39-482D-A2E9-BD0EAAC514F1}" type="presParOf" srcId="{83046A4B-E496-48ED-BF2F-AB36C8AE15BE}" destId="{8A3962B4-4CA1-4CAD-99BB-6D55E8AC3AF9}" srcOrd="1" destOrd="0" presId="urn:microsoft.com/office/officeart/2018/2/layout/IconVerticalSolidList"/>
    <dgm:cxn modelId="{57D0E32B-6D54-4910-A2BD-552AA01E34A3}" type="presParOf" srcId="{83046A4B-E496-48ED-BF2F-AB36C8AE15BE}" destId="{9C0A7655-F843-457B-A1F7-DFD8ED07D0EB}" srcOrd="2" destOrd="0" presId="urn:microsoft.com/office/officeart/2018/2/layout/IconVerticalSolidList"/>
    <dgm:cxn modelId="{7034FD77-C965-4E6E-A08E-A103ECF1357B}" type="presParOf" srcId="{9C0A7655-F843-457B-A1F7-DFD8ED07D0EB}" destId="{02E301FB-8B54-440D-86DF-9C069946158C}" srcOrd="0" destOrd="0" presId="urn:microsoft.com/office/officeart/2018/2/layout/IconVerticalSolidList"/>
    <dgm:cxn modelId="{C8EC9B72-2987-43FD-9277-C1EB9C1959F5}" type="presParOf" srcId="{9C0A7655-F843-457B-A1F7-DFD8ED07D0EB}" destId="{3BBEC72D-7795-4243-BA3C-1B676437AFFD}" srcOrd="1" destOrd="0" presId="urn:microsoft.com/office/officeart/2018/2/layout/IconVerticalSolidList"/>
    <dgm:cxn modelId="{5B8CC883-D834-487F-892E-1C1ED15476A6}" type="presParOf" srcId="{9C0A7655-F843-457B-A1F7-DFD8ED07D0EB}" destId="{9BAB05FB-2D14-4EE3-9994-C03CDB49323F}" srcOrd="2" destOrd="0" presId="urn:microsoft.com/office/officeart/2018/2/layout/IconVerticalSolidList"/>
    <dgm:cxn modelId="{03E9725E-B115-4D4E-9C6F-B332A2BD13AE}" type="presParOf" srcId="{9C0A7655-F843-457B-A1F7-DFD8ED07D0EB}" destId="{E9C6829F-697B-47BF-9FA2-312D75D00959}" srcOrd="3" destOrd="0" presId="urn:microsoft.com/office/officeart/2018/2/layout/IconVerticalSolidList"/>
    <dgm:cxn modelId="{253E2820-0A15-44A8-B733-EB4DB606BA62}" type="presParOf" srcId="{83046A4B-E496-48ED-BF2F-AB36C8AE15BE}" destId="{FAB6515C-4E33-4E29-9298-5B4BBC7EA3F5}" srcOrd="3" destOrd="0" presId="urn:microsoft.com/office/officeart/2018/2/layout/IconVerticalSolidList"/>
    <dgm:cxn modelId="{4FB302BA-C44C-40D6-A042-CE848804F07B}" type="presParOf" srcId="{83046A4B-E496-48ED-BF2F-AB36C8AE15BE}" destId="{76B79041-82B2-4015-9A36-108AFAC1BAE6}" srcOrd="4" destOrd="0" presId="urn:microsoft.com/office/officeart/2018/2/layout/IconVerticalSolidList"/>
    <dgm:cxn modelId="{3E7E5FD1-0062-42B5-AE2D-EB296F766AD2}" type="presParOf" srcId="{76B79041-82B2-4015-9A36-108AFAC1BAE6}" destId="{8419A0B2-63BC-4948-9D9A-ECC21F41F463}" srcOrd="0" destOrd="0" presId="urn:microsoft.com/office/officeart/2018/2/layout/IconVerticalSolidList"/>
    <dgm:cxn modelId="{83D95D7F-CBD3-432D-B1E1-5623E283EF12}" type="presParOf" srcId="{76B79041-82B2-4015-9A36-108AFAC1BAE6}" destId="{18803B26-6D75-4AC3-9639-CA048B8069BB}" srcOrd="1" destOrd="0" presId="urn:microsoft.com/office/officeart/2018/2/layout/IconVerticalSolidList"/>
    <dgm:cxn modelId="{B9B3557A-1AA2-4768-B7F7-F2CD21C2E004}" type="presParOf" srcId="{76B79041-82B2-4015-9A36-108AFAC1BAE6}" destId="{1E6A53E7-425A-4C72-99CE-209D23BC5BDB}" srcOrd="2" destOrd="0" presId="urn:microsoft.com/office/officeart/2018/2/layout/IconVerticalSolidList"/>
    <dgm:cxn modelId="{59FFA88C-652D-4F9A-8941-B2500E03F7CE}" type="presParOf" srcId="{76B79041-82B2-4015-9A36-108AFAC1BAE6}" destId="{7F660459-91DA-410D-B49F-8293959E4A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F76F5-2DF9-493F-9088-2771FD5E6A28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EF800A1-B0DD-4876-AF44-2A2B634C6E0A}">
      <dgm:prSet/>
      <dgm:spPr/>
      <dgm:t>
        <a:bodyPr/>
        <a:lstStyle/>
        <a:p>
          <a:r>
            <a:rPr lang="cs-CZ"/>
            <a:t>Karcinom vzniká nejčastěji z terminálních lalůčků žlázy nebo z vývodů (TDLU – terminal ductal lobular unit);</a:t>
          </a:r>
          <a:endParaRPr lang="en-US"/>
        </a:p>
      </dgm:t>
    </dgm:pt>
    <dgm:pt modelId="{949DC4AC-AAAA-4127-AB55-C5F28A8053A2}" type="parTrans" cxnId="{291A0FEB-834D-48E5-B4B5-BB93C70BB1CC}">
      <dgm:prSet/>
      <dgm:spPr/>
      <dgm:t>
        <a:bodyPr/>
        <a:lstStyle/>
        <a:p>
          <a:endParaRPr lang="en-US"/>
        </a:p>
      </dgm:t>
    </dgm:pt>
    <dgm:pt modelId="{70F9F57F-0147-4BA3-B613-4ADB4B3CD5AA}" type="sibTrans" cxnId="{291A0FEB-834D-48E5-B4B5-BB93C70BB1CC}">
      <dgm:prSet/>
      <dgm:spPr/>
      <dgm:t>
        <a:bodyPr/>
        <a:lstStyle/>
        <a:p>
          <a:endParaRPr lang="en-US"/>
        </a:p>
      </dgm:t>
    </dgm:pt>
    <dgm:pt modelId="{E07C9EB6-0B6F-4054-A4EE-8EF5EBB2D41C}">
      <dgm:prSet/>
      <dgm:spPr/>
      <dgm:t>
        <a:bodyPr/>
        <a:lstStyle/>
        <a:p>
          <a:r>
            <a:rPr lang="cs-CZ"/>
            <a:t>zpravidla mu předchází neinvazivní forma – </a:t>
          </a:r>
          <a:r>
            <a:rPr lang="cs-CZ" i="1"/>
            <a:t>carcinoma in situ</a:t>
          </a:r>
          <a:r>
            <a:rPr lang="cs-CZ"/>
            <a:t>.</a:t>
          </a:r>
          <a:endParaRPr lang="en-US"/>
        </a:p>
      </dgm:t>
    </dgm:pt>
    <dgm:pt modelId="{96654A95-4C9E-417C-8A12-123A3CBF07C6}" type="parTrans" cxnId="{717FF832-0B2D-4326-8E94-AABEA70DEF39}">
      <dgm:prSet/>
      <dgm:spPr/>
      <dgm:t>
        <a:bodyPr/>
        <a:lstStyle/>
        <a:p>
          <a:endParaRPr lang="en-US"/>
        </a:p>
      </dgm:t>
    </dgm:pt>
    <dgm:pt modelId="{8C1297DB-6CB0-40F1-A7D8-CA66B31D2A3C}" type="sibTrans" cxnId="{717FF832-0B2D-4326-8E94-AABEA70DEF39}">
      <dgm:prSet/>
      <dgm:spPr/>
      <dgm:t>
        <a:bodyPr/>
        <a:lstStyle/>
        <a:p>
          <a:endParaRPr lang="en-US"/>
        </a:p>
      </dgm:t>
    </dgm:pt>
    <dgm:pt modelId="{5F65EDE7-B955-4D4D-9311-A988B230E326}" type="pres">
      <dgm:prSet presAssocID="{74BF76F5-2DF9-493F-9088-2771FD5E6A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511C2D5-75D5-4C70-BBCF-FECC814341B6}" type="pres">
      <dgm:prSet presAssocID="{FEF800A1-B0DD-4876-AF44-2A2B634C6E0A}" presName="hierRoot1" presStyleCnt="0"/>
      <dgm:spPr/>
    </dgm:pt>
    <dgm:pt modelId="{1CF9F4E4-84B3-4F7F-B636-BF8A8DFDC546}" type="pres">
      <dgm:prSet presAssocID="{FEF800A1-B0DD-4876-AF44-2A2B634C6E0A}" presName="composite" presStyleCnt="0"/>
      <dgm:spPr/>
    </dgm:pt>
    <dgm:pt modelId="{C488F3A1-8904-4FC4-B1EB-2F58114F4DC9}" type="pres">
      <dgm:prSet presAssocID="{FEF800A1-B0DD-4876-AF44-2A2B634C6E0A}" presName="background" presStyleLbl="node0" presStyleIdx="0" presStyleCnt="2"/>
      <dgm:spPr/>
    </dgm:pt>
    <dgm:pt modelId="{5D6E5D04-D951-4941-817E-68F43C69097B}" type="pres">
      <dgm:prSet presAssocID="{FEF800A1-B0DD-4876-AF44-2A2B634C6E0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683E9B-0C45-466E-BDB6-756CAFDB1E80}" type="pres">
      <dgm:prSet presAssocID="{FEF800A1-B0DD-4876-AF44-2A2B634C6E0A}" presName="hierChild2" presStyleCnt="0"/>
      <dgm:spPr/>
    </dgm:pt>
    <dgm:pt modelId="{C3663104-139C-4143-8829-B52417A723AF}" type="pres">
      <dgm:prSet presAssocID="{E07C9EB6-0B6F-4054-A4EE-8EF5EBB2D41C}" presName="hierRoot1" presStyleCnt="0"/>
      <dgm:spPr/>
    </dgm:pt>
    <dgm:pt modelId="{388CC503-5AAF-44E4-A61A-27EE91EC6488}" type="pres">
      <dgm:prSet presAssocID="{E07C9EB6-0B6F-4054-A4EE-8EF5EBB2D41C}" presName="composite" presStyleCnt="0"/>
      <dgm:spPr/>
    </dgm:pt>
    <dgm:pt modelId="{F79E8F16-88A0-434B-BBDD-2E7792BA3C1B}" type="pres">
      <dgm:prSet presAssocID="{E07C9EB6-0B6F-4054-A4EE-8EF5EBB2D41C}" presName="background" presStyleLbl="node0" presStyleIdx="1" presStyleCnt="2"/>
      <dgm:spPr/>
    </dgm:pt>
    <dgm:pt modelId="{C0C1B195-ACA7-426D-A595-DEA94CA71B7C}" type="pres">
      <dgm:prSet presAssocID="{E07C9EB6-0B6F-4054-A4EE-8EF5EBB2D41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6382898-6085-4F66-A640-91D5EAF35371}" type="pres">
      <dgm:prSet presAssocID="{E07C9EB6-0B6F-4054-A4EE-8EF5EBB2D41C}" presName="hierChild2" presStyleCnt="0"/>
      <dgm:spPr/>
    </dgm:pt>
  </dgm:ptLst>
  <dgm:cxnLst>
    <dgm:cxn modelId="{199F01E4-3A71-4304-BA65-8531681B4BF1}" type="presOf" srcId="{E07C9EB6-0B6F-4054-A4EE-8EF5EBB2D41C}" destId="{C0C1B195-ACA7-426D-A595-DEA94CA71B7C}" srcOrd="0" destOrd="0" presId="urn:microsoft.com/office/officeart/2005/8/layout/hierarchy1"/>
    <dgm:cxn modelId="{291A0FEB-834D-48E5-B4B5-BB93C70BB1CC}" srcId="{74BF76F5-2DF9-493F-9088-2771FD5E6A28}" destId="{FEF800A1-B0DD-4876-AF44-2A2B634C6E0A}" srcOrd="0" destOrd="0" parTransId="{949DC4AC-AAAA-4127-AB55-C5F28A8053A2}" sibTransId="{70F9F57F-0147-4BA3-B613-4ADB4B3CD5AA}"/>
    <dgm:cxn modelId="{B2CECC94-FEE2-4571-AE4B-486D3CF15046}" type="presOf" srcId="{FEF800A1-B0DD-4876-AF44-2A2B634C6E0A}" destId="{5D6E5D04-D951-4941-817E-68F43C69097B}" srcOrd="0" destOrd="0" presId="urn:microsoft.com/office/officeart/2005/8/layout/hierarchy1"/>
    <dgm:cxn modelId="{717FF832-0B2D-4326-8E94-AABEA70DEF39}" srcId="{74BF76F5-2DF9-493F-9088-2771FD5E6A28}" destId="{E07C9EB6-0B6F-4054-A4EE-8EF5EBB2D41C}" srcOrd="1" destOrd="0" parTransId="{96654A95-4C9E-417C-8A12-123A3CBF07C6}" sibTransId="{8C1297DB-6CB0-40F1-A7D8-CA66B31D2A3C}"/>
    <dgm:cxn modelId="{CCE45902-8C24-4E85-A26B-402CF13F5242}" type="presOf" srcId="{74BF76F5-2DF9-493F-9088-2771FD5E6A28}" destId="{5F65EDE7-B955-4D4D-9311-A988B230E326}" srcOrd="0" destOrd="0" presId="urn:microsoft.com/office/officeart/2005/8/layout/hierarchy1"/>
    <dgm:cxn modelId="{0DD71681-1BBF-4929-980D-E82A3DC81987}" type="presParOf" srcId="{5F65EDE7-B955-4D4D-9311-A988B230E326}" destId="{9511C2D5-75D5-4C70-BBCF-FECC814341B6}" srcOrd="0" destOrd="0" presId="urn:microsoft.com/office/officeart/2005/8/layout/hierarchy1"/>
    <dgm:cxn modelId="{6ED28220-3CFA-42D4-9B7E-FBA09B0143A8}" type="presParOf" srcId="{9511C2D5-75D5-4C70-BBCF-FECC814341B6}" destId="{1CF9F4E4-84B3-4F7F-B636-BF8A8DFDC546}" srcOrd="0" destOrd="0" presId="urn:microsoft.com/office/officeart/2005/8/layout/hierarchy1"/>
    <dgm:cxn modelId="{CB00889E-D49B-4E49-A4A0-94A6F82B2446}" type="presParOf" srcId="{1CF9F4E4-84B3-4F7F-B636-BF8A8DFDC546}" destId="{C488F3A1-8904-4FC4-B1EB-2F58114F4DC9}" srcOrd="0" destOrd="0" presId="urn:microsoft.com/office/officeart/2005/8/layout/hierarchy1"/>
    <dgm:cxn modelId="{EB50B50B-9845-49CD-A750-06330EA80387}" type="presParOf" srcId="{1CF9F4E4-84B3-4F7F-B636-BF8A8DFDC546}" destId="{5D6E5D04-D951-4941-817E-68F43C69097B}" srcOrd="1" destOrd="0" presId="urn:microsoft.com/office/officeart/2005/8/layout/hierarchy1"/>
    <dgm:cxn modelId="{DCA8AEF4-B315-4F53-A8C1-C10FDEEA0DF2}" type="presParOf" srcId="{9511C2D5-75D5-4C70-BBCF-FECC814341B6}" destId="{AA683E9B-0C45-466E-BDB6-756CAFDB1E80}" srcOrd="1" destOrd="0" presId="urn:microsoft.com/office/officeart/2005/8/layout/hierarchy1"/>
    <dgm:cxn modelId="{15B21189-65CC-471A-A75E-5CE2330E8CB7}" type="presParOf" srcId="{5F65EDE7-B955-4D4D-9311-A988B230E326}" destId="{C3663104-139C-4143-8829-B52417A723AF}" srcOrd="1" destOrd="0" presId="urn:microsoft.com/office/officeart/2005/8/layout/hierarchy1"/>
    <dgm:cxn modelId="{CAE3A18A-5D46-4E67-9177-B9008E3D5F24}" type="presParOf" srcId="{C3663104-139C-4143-8829-B52417A723AF}" destId="{388CC503-5AAF-44E4-A61A-27EE91EC6488}" srcOrd="0" destOrd="0" presId="urn:microsoft.com/office/officeart/2005/8/layout/hierarchy1"/>
    <dgm:cxn modelId="{7816B32B-E4BB-430A-A351-0FA0E627258A}" type="presParOf" srcId="{388CC503-5AAF-44E4-A61A-27EE91EC6488}" destId="{F79E8F16-88A0-434B-BBDD-2E7792BA3C1B}" srcOrd="0" destOrd="0" presId="urn:microsoft.com/office/officeart/2005/8/layout/hierarchy1"/>
    <dgm:cxn modelId="{AB57D24C-F135-4448-AA38-31D0AD4C75F8}" type="presParOf" srcId="{388CC503-5AAF-44E4-A61A-27EE91EC6488}" destId="{C0C1B195-ACA7-426D-A595-DEA94CA71B7C}" srcOrd="1" destOrd="0" presId="urn:microsoft.com/office/officeart/2005/8/layout/hierarchy1"/>
    <dgm:cxn modelId="{54A5C2E2-3C38-4308-963C-27E2B979F0CE}" type="presParOf" srcId="{C3663104-139C-4143-8829-B52417A723AF}" destId="{76382898-6085-4F66-A640-91D5EAF353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9F446-6604-4CC7-9E20-A5193523796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B1FD2A-70BB-458E-859D-3123E2F8CB6C}">
      <dgm:prSet/>
      <dgm:spPr/>
      <dgm:t>
        <a:bodyPr/>
        <a:lstStyle/>
        <a:p>
          <a:r>
            <a:rPr lang="cs-CZ"/>
            <a:t>Karcinom má omezenou radiosenzitivitu;</a:t>
          </a:r>
          <a:endParaRPr lang="en-US"/>
        </a:p>
      </dgm:t>
    </dgm:pt>
    <dgm:pt modelId="{7CC2966E-68F1-493A-A82B-FE1E21568F09}" type="parTrans" cxnId="{5056E669-5AF6-46EC-B3F0-16083363AC9D}">
      <dgm:prSet/>
      <dgm:spPr/>
      <dgm:t>
        <a:bodyPr/>
        <a:lstStyle/>
        <a:p>
          <a:endParaRPr lang="en-US"/>
        </a:p>
      </dgm:t>
    </dgm:pt>
    <dgm:pt modelId="{F6D1EDEC-7F07-483C-B426-C699A97831CC}" type="sibTrans" cxnId="{5056E669-5AF6-46EC-B3F0-16083363AC9D}">
      <dgm:prSet/>
      <dgm:spPr/>
      <dgm:t>
        <a:bodyPr/>
        <a:lstStyle/>
        <a:p>
          <a:endParaRPr lang="en-US"/>
        </a:p>
      </dgm:t>
    </dgm:pt>
    <dgm:pt modelId="{2E2B28D6-71C9-41D6-8000-67A95F9B1265}">
      <dgm:prSet/>
      <dgm:spPr/>
      <dgm:t>
        <a:bodyPr/>
        <a:lstStyle/>
        <a:p>
          <a:r>
            <a:rPr lang="cs-CZ" b="1"/>
            <a:t>je indikována po záchovných operacích</a:t>
          </a:r>
          <a:r>
            <a:rPr lang="cs-CZ"/>
            <a:t>, výsledek je pak shodný s ablací;</a:t>
          </a:r>
          <a:endParaRPr lang="en-US"/>
        </a:p>
      </dgm:t>
    </dgm:pt>
    <dgm:pt modelId="{643F6BA9-7A70-454C-BCC3-FA3BC55E1BDD}" type="parTrans" cxnId="{1E49652E-7F85-43FC-A7BE-AF136E64ECD3}">
      <dgm:prSet/>
      <dgm:spPr/>
      <dgm:t>
        <a:bodyPr/>
        <a:lstStyle/>
        <a:p>
          <a:endParaRPr lang="en-US"/>
        </a:p>
      </dgm:t>
    </dgm:pt>
    <dgm:pt modelId="{D67F1D54-A783-4AD9-85BE-FCED99529DC5}" type="sibTrans" cxnId="{1E49652E-7F85-43FC-A7BE-AF136E64ECD3}">
      <dgm:prSet/>
      <dgm:spPr/>
      <dgm:t>
        <a:bodyPr/>
        <a:lstStyle/>
        <a:p>
          <a:endParaRPr lang="en-US"/>
        </a:p>
      </dgm:t>
    </dgm:pt>
    <dgm:pt modelId="{A0BB423A-6360-47A2-91BE-47F17EA7FA20}">
      <dgm:prSet/>
      <dgm:spPr/>
      <dgm:t>
        <a:bodyPr/>
        <a:lstStyle/>
        <a:p>
          <a:r>
            <a:rPr lang="cs-CZ"/>
            <a:t>dává se tedy adjuvantně;</a:t>
          </a:r>
          <a:endParaRPr lang="en-US"/>
        </a:p>
      </dgm:t>
    </dgm:pt>
    <dgm:pt modelId="{B271A402-5CE4-4395-BB79-9FC3E9B165C9}" type="parTrans" cxnId="{4A4F6480-B4BB-4193-BE6A-CDB894C57AAB}">
      <dgm:prSet/>
      <dgm:spPr/>
      <dgm:t>
        <a:bodyPr/>
        <a:lstStyle/>
        <a:p>
          <a:endParaRPr lang="en-US"/>
        </a:p>
      </dgm:t>
    </dgm:pt>
    <dgm:pt modelId="{F6BBCDDD-3413-44AD-A1D4-64C41E140BAF}" type="sibTrans" cxnId="{4A4F6480-B4BB-4193-BE6A-CDB894C57AAB}">
      <dgm:prSet/>
      <dgm:spPr/>
      <dgm:t>
        <a:bodyPr/>
        <a:lstStyle/>
        <a:p>
          <a:endParaRPr lang="en-US"/>
        </a:p>
      </dgm:t>
    </dgm:pt>
    <dgm:pt modelId="{FA3D7C67-E65C-4059-AFA2-B3A707351463}">
      <dgm:prSet/>
      <dgm:spPr/>
      <dgm:t>
        <a:bodyPr/>
        <a:lstStyle/>
        <a:p>
          <a:r>
            <a:rPr lang="cs-CZ" b="1" i="1"/>
            <a:t>brachyradioterapie</a:t>
          </a:r>
          <a:r>
            <a:rPr lang="cs-CZ"/>
            <a:t> – aplikace iridiových drátků;</a:t>
          </a:r>
          <a:endParaRPr lang="en-US"/>
        </a:p>
      </dgm:t>
    </dgm:pt>
    <dgm:pt modelId="{8E8EDAE2-5058-4D44-9C5C-DAE48D04A3A2}" type="parTrans" cxnId="{EB480654-69B4-4B41-BD6C-B8869D1D9B41}">
      <dgm:prSet/>
      <dgm:spPr/>
      <dgm:t>
        <a:bodyPr/>
        <a:lstStyle/>
        <a:p>
          <a:endParaRPr lang="en-US"/>
        </a:p>
      </dgm:t>
    </dgm:pt>
    <dgm:pt modelId="{3FB972F1-DAD9-4A0B-9A45-6EBC1F349B23}" type="sibTrans" cxnId="{EB480654-69B4-4B41-BD6C-B8869D1D9B41}">
      <dgm:prSet/>
      <dgm:spPr/>
      <dgm:t>
        <a:bodyPr/>
        <a:lstStyle/>
        <a:p>
          <a:endParaRPr lang="en-US"/>
        </a:p>
      </dgm:t>
    </dgm:pt>
    <dgm:pt modelId="{7461BD2E-0163-4F43-9C76-6605ABD1D86F}">
      <dgm:prSet/>
      <dgm:spPr/>
      <dgm:t>
        <a:bodyPr/>
        <a:lstStyle/>
        <a:p>
          <a:r>
            <a:rPr lang="cs-CZ"/>
            <a:t>paliativní léčba – při kostních metastázách.</a:t>
          </a:r>
          <a:endParaRPr lang="en-US"/>
        </a:p>
      </dgm:t>
    </dgm:pt>
    <dgm:pt modelId="{321376A7-F11A-4F7E-995F-FDF760A40E9D}" type="parTrans" cxnId="{C3446965-DDED-4A58-A67F-1A3757EDE7B1}">
      <dgm:prSet/>
      <dgm:spPr/>
      <dgm:t>
        <a:bodyPr/>
        <a:lstStyle/>
        <a:p>
          <a:endParaRPr lang="en-US"/>
        </a:p>
      </dgm:t>
    </dgm:pt>
    <dgm:pt modelId="{E02F260F-2F51-482A-A62B-A6E8BA4391DB}" type="sibTrans" cxnId="{C3446965-DDED-4A58-A67F-1A3757EDE7B1}">
      <dgm:prSet/>
      <dgm:spPr/>
      <dgm:t>
        <a:bodyPr/>
        <a:lstStyle/>
        <a:p>
          <a:endParaRPr lang="en-US"/>
        </a:p>
      </dgm:t>
    </dgm:pt>
    <dgm:pt modelId="{CD414819-08F7-4561-AF7A-F6FFC6454275}" type="pres">
      <dgm:prSet presAssocID="{ECF9F446-6604-4CC7-9E20-A519352379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26CBA61-7F01-4487-B3BC-A1098BDE0B2A}" type="pres">
      <dgm:prSet presAssocID="{A8B1FD2A-70BB-458E-859D-3123E2F8CB6C}" presName="thickLine" presStyleLbl="alignNode1" presStyleIdx="0" presStyleCnt="5"/>
      <dgm:spPr/>
    </dgm:pt>
    <dgm:pt modelId="{A1A5B7AF-9B23-410A-91D8-979698739789}" type="pres">
      <dgm:prSet presAssocID="{A8B1FD2A-70BB-458E-859D-3123E2F8CB6C}" presName="horz1" presStyleCnt="0"/>
      <dgm:spPr/>
    </dgm:pt>
    <dgm:pt modelId="{D892BF0E-E4F3-490A-88E1-4E86BEA1CB48}" type="pres">
      <dgm:prSet presAssocID="{A8B1FD2A-70BB-458E-859D-3123E2F8CB6C}" presName="tx1" presStyleLbl="revTx" presStyleIdx="0" presStyleCnt="5"/>
      <dgm:spPr/>
      <dgm:t>
        <a:bodyPr/>
        <a:lstStyle/>
        <a:p>
          <a:endParaRPr lang="cs-CZ"/>
        </a:p>
      </dgm:t>
    </dgm:pt>
    <dgm:pt modelId="{A45DA08F-CA16-4B34-AE88-E96C1C9C4CEA}" type="pres">
      <dgm:prSet presAssocID="{A8B1FD2A-70BB-458E-859D-3123E2F8CB6C}" presName="vert1" presStyleCnt="0"/>
      <dgm:spPr/>
    </dgm:pt>
    <dgm:pt modelId="{22DBDBF0-0ACA-4816-9B89-30FC2DC1FB1F}" type="pres">
      <dgm:prSet presAssocID="{2E2B28D6-71C9-41D6-8000-67A95F9B1265}" presName="thickLine" presStyleLbl="alignNode1" presStyleIdx="1" presStyleCnt="5"/>
      <dgm:spPr/>
    </dgm:pt>
    <dgm:pt modelId="{C2C6E321-31D3-4604-B1C0-866DF65DE5D1}" type="pres">
      <dgm:prSet presAssocID="{2E2B28D6-71C9-41D6-8000-67A95F9B1265}" presName="horz1" presStyleCnt="0"/>
      <dgm:spPr/>
    </dgm:pt>
    <dgm:pt modelId="{48D877F3-5E94-4692-ACD4-C5CDFD568085}" type="pres">
      <dgm:prSet presAssocID="{2E2B28D6-71C9-41D6-8000-67A95F9B1265}" presName="tx1" presStyleLbl="revTx" presStyleIdx="1" presStyleCnt="5"/>
      <dgm:spPr/>
      <dgm:t>
        <a:bodyPr/>
        <a:lstStyle/>
        <a:p>
          <a:endParaRPr lang="cs-CZ"/>
        </a:p>
      </dgm:t>
    </dgm:pt>
    <dgm:pt modelId="{33C3884C-3394-4327-BDF4-162102552731}" type="pres">
      <dgm:prSet presAssocID="{2E2B28D6-71C9-41D6-8000-67A95F9B1265}" presName="vert1" presStyleCnt="0"/>
      <dgm:spPr/>
    </dgm:pt>
    <dgm:pt modelId="{1B3FA4FC-3646-4DAF-94CD-4125005E2614}" type="pres">
      <dgm:prSet presAssocID="{A0BB423A-6360-47A2-91BE-47F17EA7FA20}" presName="thickLine" presStyleLbl="alignNode1" presStyleIdx="2" presStyleCnt="5"/>
      <dgm:spPr/>
    </dgm:pt>
    <dgm:pt modelId="{B4C087C1-09A3-41AA-942F-5E0E8A07E7CE}" type="pres">
      <dgm:prSet presAssocID="{A0BB423A-6360-47A2-91BE-47F17EA7FA20}" presName="horz1" presStyleCnt="0"/>
      <dgm:spPr/>
    </dgm:pt>
    <dgm:pt modelId="{F46777B8-53AA-4ACC-9B06-2EFDD8309FC0}" type="pres">
      <dgm:prSet presAssocID="{A0BB423A-6360-47A2-91BE-47F17EA7FA20}" presName="tx1" presStyleLbl="revTx" presStyleIdx="2" presStyleCnt="5"/>
      <dgm:spPr/>
      <dgm:t>
        <a:bodyPr/>
        <a:lstStyle/>
        <a:p>
          <a:endParaRPr lang="cs-CZ"/>
        </a:p>
      </dgm:t>
    </dgm:pt>
    <dgm:pt modelId="{53492CBB-581A-40DB-9C10-BF1DD19335A0}" type="pres">
      <dgm:prSet presAssocID="{A0BB423A-6360-47A2-91BE-47F17EA7FA20}" presName="vert1" presStyleCnt="0"/>
      <dgm:spPr/>
    </dgm:pt>
    <dgm:pt modelId="{FF6852C7-0D47-40CD-99D7-C7EF4AC469D7}" type="pres">
      <dgm:prSet presAssocID="{FA3D7C67-E65C-4059-AFA2-B3A707351463}" presName="thickLine" presStyleLbl="alignNode1" presStyleIdx="3" presStyleCnt="5"/>
      <dgm:spPr/>
    </dgm:pt>
    <dgm:pt modelId="{7C923F34-D8DF-4E79-8ED4-8423BB874AF6}" type="pres">
      <dgm:prSet presAssocID="{FA3D7C67-E65C-4059-AFA2-B3A707351463}" presName="horz1" presStyleCnt="0"/>
      <dgm:spPr/>
    </dgm:pt>
    <dgm:pt modelId="{AA1DCE72-429F-440E-8B38-84DD2C908048}" type="pres">
      <dgm:prSet presAssocID="{FA3D7C67-E65C-4059-AFA2-B3A707351463}" presName="tx1" presStyleLbl="revTx" presStyleIdx="3" presStyleCnt="5"/>
      <dgm:spPr/>
      <dgm:t>
        <a:bodyPr/>
        <a:lstStyle/>
        <a:p>
          <a:endParaRPr lang="cs-CZ"/>
        </a:p>
      </dgm:t>
    </dgm:pt>
    <dgm:pt modelId="{364192BB-1831-4D90-8748-EA489F470AEF}" type="pres">
      <dgm:prSet presAssocID="{FA3D7C67-E65C-4059-AFA2-B3A707351463}" presName="vert1" presStyleCnt="0"/>
      <dgm:spPr/>
    </dgm:pt>
    <dgm:pt modelId="{D800FB4C-1133-40F3-9521-3556717D3C0B}" type="pres">
      <dgm:prSet presAssocID="{7461BD2E-0163-4F43-9C76-6605ABD1D86F}" presName="thickLine" presStyleLbl="alignNode1" presStyleIdx="4" presStyleCnt="5"/>
      <dgm:spPr/>
    </dgm:pt>
    <dgm:pt modelId="{0010E7B0-E1D9-4B1E-87DE-82C0645CE938}" type="pres">
      <dgm:prSet presAssocID="{7461BD2E-0163-4F43-9C76-6605ABD1D86F}" presName="horz1" presStyleCnt="0"/>
      <dgm:spPr/>
    </dgm:pt>
    <dgm:pt modelId="{F49B9401-E511-404C-941C-183148D092F7}" type="pres">
      <dgm:prSet presAssocID="{7461BD2E-0163-4F43-9C76-6605ABD1D86F}" presName="tx1" presStyleLbl="revTx" presStyleIdx="4" presStyleCnt="5"/>
      <dgm:spPr/>
      <dgm:t>
        <a:bodyPr/>
        <a:lstStyle/>
        <a:p>
          <a:endParaRPr lang="cs-CZ"/>
        </a:p>
      </dgm:t>
    </dgm:pt>
    <dgm:pt modelId="{3091A9ED-620D-475A-A3B6-791636714D5F}" type="pres">
      <dgm:prSet presAssocID="{7461BD2E-0163-4F43-9C76-6605ABD1D86F}" presName="vert1" presStyleCnt="0"/>
      <dgm:spPr/>
    </dgm:pt>
  </dgm:ptLst>
  <dgm:cxnLst>
    <dgm:cxn modelId="{DE32CEBE-91C3-483E-9739-1BC9D60AF75F}" type="presOf" srcId="{FA3D7C67-E65C-4059-AFA2-B3A707351463}" destId="{AA1DCE72-429F-440E-8B38-84DD2C908048}" srcOrd="0" destOrd="0" presId="urn:microsoft.com/office/officeart/2008/layout/LinedList"/>
    <dgm:cxn modelId="{65CDD09E-4E20-46CB-889C-0553185CC3AE}" type="presOf" srcId="{A0BB423A-6360-47A2-91BE-47F17EA7FA20}" destId="{F46777B8-53AA-4ACC-9B06-2EFDD8309FC0}" srcOrd="0" destOrd="0" presId="urn:microsoft.com/office/officeart/2008/layout/LinedList"/>
    <dgm:cxn modelId="{FD94DFDA-B335-4612-8D4C-DCF65F442B1C}" type="presOf" srcId="{7461BD2E-0163-4F43-9C76-6605ABD1D86F}" destId="{F49B9401-E511-404C-941C-183148D092F7}" srcOrd="0" destOrd="0" presId="urn:microsoft.com/office/officeart/2008/layout/LinedList"/>
    <dgm:cxn modelId="{5A8C430E-3B25-4BE2-BDA7-191589F3D9AB}" type="presOf" srcId="{2E2B28D6-71C9-41D6-8000-67A95F9B1265}" destId="{48D877F3-5E94-4692-ACD4-C5CDFD568085}" srcOrd="0" destOrd="0" presId="urn:microsoft.com/office/officeart/2008/layout/LinedList"/>
    <dgm:cxn modelId="{E3E38BDA-0434-459D-A1B7-A7C65E83825A}" type="presOf" srcId="{A8B1FD2A-70BB-458E-859D-3123E2F8CB6C}" destId="{D892BF0E-E4F3-490A-88E1-4E86BEA1CB48}" srcOrd="0" destOrd="0" presId="urn:microsoft.com/office/officeart/2008/layout/LinedList"/>
    <dgm:cxn modelId="{C3446965-DDED-4A58-A67F-1A3757EDE7B1}" srcId="{ECF9F446-6604-4CC7-9E20-A51935237967}" destId="{7461BD2E-0163-4F43-9C76-6605ABD1D86F}" srcOrd="4" destOrd="0" parTransId="{321376A7-F11A-4F7E-995F-FDF760A40E9D}" sibTransId="{E02F260F-2F51-482A-A62B-A6E8BA4391DB}"/>
    <dgm:cxn modelId="{1E49652E-7F85-43FC-A7BE-AF136E64ECD3}" srcId="{ECF9F446-6604-4CC7-9E20-A51935237967}" destId="{2E2B28D6-71C9-41D6-8000-67A95F9B1265}" srcOrd="1" destOrd="0" parTransId="{643F6BA9-7A70-454C-BCC3-FA3BC55E1BDD}" sibTransId="{D67F1D54-A783-4AD9-85BE-FCED99529DC5}"/>
    <dgm:cxn modelId="{EB480654-69B4-4B41-BD6C-B8869D1D9B41}" srcId="{ECF9F446-6604-4CC7-9E20-A51935237967}" destId="{FA3D7C67-E65C-4059-AFA2-B3A707351463}" srcOrd="3" destOrd="0" parTransId="{8E8EDAE2-5058-4D44-9C5C-DAE48D04A3A2}" sibTransId="{3FB972F1-DAD9-4A0B-9A45-6EBC1F349B23}"/>
    <dgm:cxn modelId="{BC16F95D-6E9A-45A2-9973-0BAE6E23D1AB}" type="presOf" srcId="{ECF9F446-6604-4CC7-9E20-A51935237967}" destId="{CD414819-08F7-4561-AF7A-F6FFC6454275}" srcOrd="0" destOrd="0" presId="urn:microsoft.com/office/officeart/2008/layout/LinedList"/>
    <dgm:cxn modelId="{5056E669-5AF6-46EC-B3F0-16083363AC9D}" srcId="{ECF9F446-6604-4CC7-9E20-A51935237967}" destId="{A8B1FD2A-70BB-458E-859D-3123E2F8CB6C}" srcOrd="0" destOrd="0" parTransId="{7CC2966E-68F1-493A-A82B-FE1E21568F09}" sibTransId="{F6D1EDEC-7F07-483C-B426-C699A97831CC}"/>
    <dgm:cxn modelId="{4A4F6480-B4BB-4193-BE6A-CDB894C57AAB}" srcId="{ECF9F446-6604-4CC7-9E20-A51935237967}" destId="{A0BB423A-6360-47A2-91BE-47F17EA7FA20}" srcOrd="2" destOrd="0" parTransId="{B271A402-5CE4-4395-BB79-9FC3E9B165C9}" sibTransId="{F6BBCDDD-3413-44AD-A1D4-64C41E140BAF}"/>
    <dgm:cxn modelId="{62316F91-BB1C-4CA2-957C-31559ED8DD1B}" type="presParOf" srcId="{CD414819-08F7-4561-AF7A-F6FFC6454275}" destId="{226CBA61-7F01-4487-B3BC-A1098BDE0B2A}" srcOrd="0" destOrd="0" presId="urn:microsoft.com/office/officeart/2008/layout/LinedList"/>
    <dgm:cxn modelId="{C5A048A9-007C-42BA-AAE4-26192C65B225}" type="presParOf" srcId="{CD414819-08F7-4561-AF7A-F6FFC6454275}" destId="{A1A5B7AF-9B23-410A-91D8-979698739789}" srcOrd="1" destOrd="0" presId="urn:microsoft.com/office/officeart/2008/layout/LinedList"/>
    <dgm:cxn modelId="{42AD7D9E-9B06-40DC-AE43-E3908E7BCEEA}" type="presParOf" srcId="{A1A5B7AF-9B23-410A-91D8-979698739789}" destId="{D892BF0E-E4F3-490A-88E1-4E86BEA1CB48}" srcOrd="0" destOrd="0" presId="urn:microsoft.com/office/officeart/2008/layout/LinedList"/>
    <dgm:cxn modelId="{BC1FEA83-1ECD-4FF1-BB1C-3DE66D0498C6}" type="presParOf" srcId="{A1A5B7AF-9B23-410A-91D8-979698739789}" destId="{A45DA08F-CA16-4B34-AE88-E96C1C9C4CEA}" srcOrd="1" destOrd="0" presId="urn:microsoft.com/office/officeart/2008/layout/LinedList"/>
    <dgm:cxn modelId="{C9907F96-4AFE-421D-9006-1548A15F9C05}" type="presParOf" srcId="{CD414819-08F7-4561-AF7A-F6FFC6454275}" destId="{22DBDBF0-0ACA-4816-9B89-30FC2DC1FB1F}" srcOrd="2" destOrd="0" presId="urn:microsoft.com/office/officeart/2008/layout/LinedList"/>
    <dgm:cxn modelId="{98834F08-A95C-43AD-9809-D89E32B33A80}" type="presParOf" srcId="{CD414819-08F7-4561-AF7A-F6FFC6454275}" destId="{C2C6E321-31D3-4604-B1C0-866DF65DE5D1}" srcOrd="3" destOrd="0" presId="urn:microsoft.com/office/officeart/2008/layout/LinedList"/>
    <dgm:cxn modelId="{A50D01B6-8417-4F80-8A91-F1FD83ECE4D0}" type="presParOf" srcId="{C2C6E321-31D3-4604-B1C0-866DF65DE5D1}" destId="{48D877F3-5E94-4692-ACD4-C5CDFD568085}" srcOrd="0" destOrd="0" presId="urn:microsoft.com/office/officeart/2008/layout/LinedList"/>
    <dgm:cxn modelId="{41275E0F-433E-484B-AFAB-D439A9A82160}" type="presParOf" srcId="{C2C6E321-31D3-4604-B1C0-866DF65DE5D1}" destId="{33C3884C-3394-4327-BDF4-162102552731}" srcOrd="1" destOrd="0" presId="urn:microsoft.com/office/officeart/2008/layout/LinedList"/>
    <dgm:cxn modelId="{914B8F25-9DC8-4249-AFA0-D0AB6462EBD3}" type="presParOf" srcId="{CD414819-08F7-4561-AF7A-F6FFC6454275}" destId="{1B3FA4FC-3646-4DAF-94CD-4125005E2614}" srcOrd="4" destOrd="0" presId="urn:microsoft.com/office/officeart/2008/layout/LinedList"/>
    <dgm:cxn modelId="{5F4FDE77-57DF-40BE-9CCE-0466790BA4D8}" type="presParOf" srcId="{CD414819-08F7-4561-AF7A-F6FFC6454275}" destId="{B4C087C1-09A3-41AA-942F-5E0E8A07E7CE}" srcOrd="5" destOrd="0" presId="urn:microsoft.com/office/officeart/2008/layout/LinedList"/>
    <dgm:cxn modelId="{4D63C88C-CADE-4801-92AA-71CB10260B50}" type="presParOf" srcId="{B4C087C1-09A3-41AA-942F-5E0E8A07E7CE}" destId="{F46777B8-53AA-4ACC-9B06-2EFDD8309FC0}" srcOrd="0" destOrd="0" presId="urn:microsoft.com/office/officeart/2008/layout/LinedList"/>
    <dgm:cxn modelId="{3B9EE347-DB07-43CF-90D9-07115390AE2C}" type="presParOf" srcId="{B4C087C1-09A3-41AA-942F-5E0E8A07E7CE}" destId="{53492CBB-581A-40DB-9C10-BF1DD19335A0}" srcOrd="1" destOrd="0" presId="urn:microsoft.com/office/officeart/2008/layout/LinedList"/>
    <dgm:cxn modelId="{831831F7-441F-4566-AA4E-391A2A84649B}" type="presParOf" srcId="{CD414819-08F7-4561-AF7A-F6FFC6454275}" destId="{FF6852C7-0D47-40CD-99D7-C7EF4AC469D7}" srcOrd="6" destOrd="0" presId="urn:microsoft.com/office/officeart/2008/layout/LinedList"/>
    <dgm:cxn modelId="{2225C0D6-5E1A-41B5-B575-AB241966D1D2}" type="presParOf" srcId="{CD414819-08F7-4561-AF7A-F6FFC6454275}" destId="{7C923F34-D8DF-4E79-8ED4-8423BB874AF6}" srcOrd="7" destOrd="0" presId="urn:microsoft.com/office/officeart/2008/layout/LinedList"/>
    <dgm:cxn modelId="{2215682B-A2D4-4A22-83C0-E89EF6EDE582}" type="presParOf" srcId="{7C923F34-D8DF-4E79-8ED4-8423BB874AF6}" destId="{AA1DCE72-429F-440E-8B38-84DD2C908048}" srcOrd="0" destOrd="0" presId="urn:microsoft.com/office/officeart/2008/layout/LinedList"/>
    <dgm:cxn modelId="{B2CAA7C8-F3EB-485C-A444-64D18E3BFC54}" type="presParOf" srcId="{7C923F34-D8DF-4E79-8ED4-8423BB874AF6}" destId="{364192BB-1831-4D90-8748-EA489F470AEF}" srcOrd="1" destOrd="0" presId="urn:microsoft.com/office/officeart/2008/layout/LinedList"/>
    <dgm:cxn modelId="{FD74C288-6698-4EF3-AD79-380ACD40686F}" type="presParOf" srcId="{CD414819-08F7-4561-AF7A-F6FFC6454275}" destId="{D800FB4C-1133-40F3-9521-3556717D3C0B}" srcOrd="8" destOrd="0" presId="urn:microsoft.com/office/officeart/2008/layout/LinedList"/>
    <dgm:cxn modelId="{4DE7FC46-B44E-4724-8A20-45ED4A785C71}" type="presParOf" srcId="{CD414819-08F7-4561-AF7A-F6FFC6454275}" destId="{0010E7B0-E1D9-4B1E-87DE-82C0645CE938}" srcOrd="9" destOrd="0" presId="urn:microsoft.com/office/officeart/2008/layout/LinedList"/>
    <dgm:cxn modelId="{54A0EF95-9DF2-47D0-BD81-A4DBF890151F}" type="presParOf" srcId="{0010E7B0-E1D9-4B1E-87DE-82C0645CE938}" destId="{F49B9401-E511-404C-941C-183148D092F7}" srcOrd="0" destOrd="0" presId="urn:microsoft.com/office/officeart/2008/layout/LinedList"/>
    <dgm:cxn modelId="{E9871FFC-5036-45D8-93C6-4FEB50193804}" type="presParOf" srcId="{0010E7B0-E1D9-4B1E-87DE-82C0645CE938}" destId="{3091A9ED-620D-475A-A3B6-791636714D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94298-CA5A-42F7-A229-CE17E1EFF7F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D59B2-3B2F-43B2-96EA-36A51A034B7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44088-8034-45BE-B1BA-DC4922C6B495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správná životospráva -  by bylo možné zabránit vzniku až 35% zhoubných nádorů</a:t>
          </a:r>
          <a:endParaRPr lang="en-US" sz="2400" kern="1200" dirty="0"/>
        </a:p>
      </dsp:txBody>
      <dsp:txXfrm>
        <a:off x="1493203" y="552"/>
        <a:ext cx="6736396" cy="1292816"/>
      </dsp:txXfrm>
    </dsp:sp>
    <dsp:sp modelId="{02E301FB-8B54-440D-86DF-9C069946158C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EC72D-7795-4243-BA3C-1B676437AFFD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6829F-697B-47BF-9FA2-312D75D00959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poruchy spánku, nedostatek odpočinku v kombinaci s ostatními riziky oslabují imunitní systém</a:t>
          </a:r>
          <a:endParaRPr lang="en-US" sz="2400" kern="1200"/>
        </a:p>
      </dsp:txBody>
      <dsp:txXfrm>
        <a:off x="1493203" y="1616573"/>
        <a:ext cx="6736396" cy="1292816"/>
      </dsp:txXfrm>
    </dsp:sp>
    <dsp:sp modelId="{8419A0B2-63BC-4948-9D9A-ECC21F41F463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03B26-6D75-4AC3-9639-CA048B8069BB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60459-91DA-410D-B49F-8293959E4A80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trvalá nespokojenost s vlastním životem, je nebezpečnější než chronický stres</a:t>
          </a:r>
          <a:endParaRPr lang="en-US" sz="2400" kern="1200"/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8F3A1-8904-4FC4-B1EB-2F58114F4DC9}">
      <dsp:nvSpPr>
        <dsp:cNvPr id="0" name=""/>
        <dsp:cNvSpPr/>
      </dsp:nvSpPr>
      <dsp:spPr>
        <a:xfrm>
          <a:off x="1004" y="957341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E5D04-D951-4941-817E-68F43C69097B}">
      <dsp:nvSpPr>
        <dsp:cNvPr id="0" name=""/>
        <dsp:cNvSpPr/>
      </dsp:nvSpPr>
      <dsp:spPr>
        <a:xfrm>
          <a:off x="392794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Karcinom vzniká nejčastěji z terminálních lalůčků žlázy nebo z vývodů (TDLU – terminal ductal lobular unit);</a:t>
          </a:r>
          <a:endParaRPr lang="en-US" sz="2500" kern="1200"/>
        </a:p>
      </dsp:txBody>
      <dsp:txXfrm>
        <a:off x="458374" y="1395121"/>
        <a:ext cx="3394950" cy="2107920"/>
      </dsp:txXfrm>
    </dsp:sp>
    <dsp:sp modelId="{F79E8F16-88A0-434B-BBDD-2E7792BA3C1B}">
      <dsp:nvSpPr>
        <dsp:cNvPr id="0" name=""/>
        <dsp:cNvSpPr/>
      </dsp:nvSpPr>
      <dsp:spPr>
        <a:xfrm>
          <a:off x="4310695" y="957341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1B195-ACA7-426D-A595-DEA94CA71B7C}">
      <dsp:nvSpPr>
        <dsp:cNvPr id="0" name=""/>
        <dsp:cNvSpPr/>
      </dsp:nvSpPr>
      <dsp:spPr>
        <a:xfrm>
          <a:off x="4702485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zpravidla mu předchází neinvazivní forma – </a:t>
          </a:r>
          <a:r>
            <a:rPr lang="cs-CZ" sz="2500" i="1" kern="1200"/>
            <a:t>carcinoma in situ</a:t>
          </a:r>
          <a:r>
            <a:rPr lang="cs-CZ" sz="2500" kern="1200"/>
            <a:t>.</a:t>
          </a:r>
          <a:endParaRPr lang="en-US" sz="2500" kern="1200"/>
        </a:p>
      </dsp:txBody>
      <dsp:txXfrm>
        <a:off x="4768065" y="1395121"/>
        <a:ext cx="3394950" cy="2107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CBA61-7F01-4487-B3BC-A1098BDE0B2A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92BF0E-E4F3-490A-88E1-4E86BEA1CB48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Karcinom má omezenou radiosenzitivitu;</a:t>
          </a:r>
          <a:endParaRPr lang="en-US" sz="2500" kern="1200"/>
        </a:p>
      </dsp:txBody>
      <dsp:txXfrm>
        <a:off x="0" y="552"/>
        <a:ext cx="8229600" cy="904971"/>
      </dsp:txXfrm>
    </dsp:sp>
    <dsp:sp modelId="{22DBDBF0-0ACA-4816-9B89-30FC2DC1FB1F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D877F3-5E94-4692-ACD4-C5CDFD568085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/>
            <a:t>je indikována po záchovných operacích</a:t>
          </a:r>
          <a:r>
            <a:rPr lang="cs-CZ" sz="2500" kern="1200"/>
            <a:t>, výsledek je pak shodný s ablací;</a:t>
          </a:r>
          <a:endParaRPr lang="en-US" sz="2500" kern="1200"/>
        </a:p>
      </dsp:txBody>
      <dsp:txXfrm>
        <a:off x="0" y="905524"/>
        <a:ext cx="8229600" cy="904971"/>
      </dsp:txXfrm>
    </dsp:sp>
    <dsp:sp modelId="{1B3FA4FC-3646-4DAF-94CD-4125005E2614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6777B8-53AA-4ACC-9B06-2EFDD8309FC0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dává se tedy adjuvantně;</a:t>
          </a:r>
          <a:endParaRPr lang="en-US" sz="2500" kern="1200"/>
        </a:p>
      </dsp:txBody>
      <dsp:txXfrm>
        <a:off x="0" y="1810495"/>
        <a:ext cx="8229600" cy="904971"/>
      </dsp:txXfrm>
    </dsp:sp>
    <dsp:sp modelId="{FF6852C7-0D47-40CD-99D7-C7EF4AC469D7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1DCE72-429F-440E-8B38-84DD2C908048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i="1" kern="1200"/>
            <a:t>brachyradioterapie</a:t>
          </a:r>
          <a:r>
            <a:rPr lang="cs-CZ" sz="2500" kern="1200"/>
            <a:t> – aplikace iridiových drátků;</a:t>
          </a:r>
          <a:endParaRPr lang="en-US" sz="2500" kern="1200"/>
        </a:p>
      </dsp:txBody>
      <dsp:txXfrm>
        <a:off x="0" y="2715467"/>
        <a:ext cx="8229600" cy="904971"/>
      </dsp:txXfrm>
    </dsp:sp>
    <dsp:sp modelId="{D800FB4C-1133-40F3-9521-3556717D3C0B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9B9401-E511-404C-941C-183148D092F7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paliativní léčba – při kostních metastázách.</a:t>
          </a:r>
          <a:endParaRPr lang="en-US" sz="2500" kern="1200"/>
        </a:p>
      </dsp:txBody>
      <dsp:txXfrm>
        <a:off x="0" y="3620438"/>
        <a:ext cx="822960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922F-63B8-42D1-96D2-8E960DB2FC7D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BDA8-C1A7-44AF-B61E-417E6AE15B4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/>
          <a:p>
            <a:r>
              <a:rPr lang="cs-CZ" sz="4400" dirty="0"/>
              <a:t>Karcinom prsu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389" r="11945"/>
          <a:stretch/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Placeholder 3">
            <a:extLst>
              <a:ext uri="{FF2B5EF4-FFF2-40B4-BE49-F238E27FC236}">
                <a16:creationId xmlns="" xmlns:a16="http://schemas.microsoft.com/office/drawing/2014/main" id="{5B4FBB03-4ECC-432F-B48B-B595E56DF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endParaRPr lang="cs-CZ" dirty="0" smtClean="0"/>
          </a:p>
          <a:p>
            <a:r>
              <a:rPr lang="cs-CZ" sz="1600" b="1" dirty="0" smtClean="0"/>
              <a:t>Doc. MUDR. Tomáš Grus PhD.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F084FEB-7191-4A0E-B30D-5864602C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u="sng" dirty="0"/>
              <a:t>Terciální prevence 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5733AF1-A902-40E6-BA82-D3A522BC9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je předcházení následkům nemoci</a:t>
            </a:r>
          </a:p>
          <a:p>
            <a:r>
              <a:rPr lang="cs-CZ" dirty="0"/>
              <a:t>pokud měla žena zhoubný nádor v jednom prsu, je vyšší riziko vzniku zhoubného nádoru v druhém prsu</a:t>
            </a:r>
          </a:p>
          <a:p>
            <a:r>
              <a:rPr lang="cs-CZ" dirty="0"/>
              <a:t>pokud byla žena dříve léčena ozářením (např. ozáření uzlin v mediastinu pro lymfom), riziko karcinomu prsu se zvyšuje</a:t>
            </a:r>
          </a:p>
          <a:p>
            <a:r>
              <a:rPr lang="cs-CZ" dirty="0"/>
              <a:t>chirurgický zákrok na prsu zvyšuje riziko + pokud  žena měla dvě a více prsních biopsií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Samovyšetření</a:t>
            </a:r>
            <a:r>
              <a:rPr lang="cs-CZ" b="1" dirty="0"/>
              <a:t>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provádějte každý měsíc</a:t>
            </a:r>
          </a:p>
          <a:p>
            <a:pPr>
              <a:buNone/>
            </a:pPr>
            <a:r>
              <a:rPr lang="cs-CZ" dirty="0"/>
              <a:t>1. </a:t>
            </a:r>
            <a:r>
              <a:rPr lang="cs-CZ" b="1" dirty="0"/>
              <a:t>vestoje</a:t>
            </a:r>
            <a:r>
              <a:rPr lang="cs-CZ" dirty="0"/>
              <a:t> před zrcadlem</a:t>
            </a:r>
          </a:p>
          <a:p>
            <a:pPr>
              <a:buNone/>
            </a:pPr>
            <a:r>
              <a:rPr lang="cs-CZ" dirty="0"/>
              <a:t>2. poté celý postup </a:t>
            </a:r>
            <a:r>
              <a:rPr lang="cs-CZ" b="1" dirty="0"/>
              <a:t>zopakujte vleže,</a:t>
            </a:r>
            <a:r>
              <a:rPr lang="cs-CZ" dirty="0"/>
              <a:t> kdy dojte k oploštění prsu a změně rozložení prsní tkáně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24275"/>
            <a:ext cx="58959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Klinické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Pohled</a:t>
            </a:r>
            <a:r>
              <a:rPr lang="cs-CZ" dirty="0"/>
              <a:t> (pomerančová kůže, fixace, asymetrie, akcesorní </a:t>
            </a:r>
            <a:r>
              <a:rPr lang="cs-CZ" dirty="0" err="1"/>
              <a:t>mamily</a:t>
            </a:r>
            <a:r>
              <a:rPr lang="cs-CZ" dirty="0"/>
              <a:t>, symetrie prsů, souhyby s dýcháním, pravidelnost bradavky, rozšíření žil může svědčit o aktivitě tumoru;) </a:t>
            </a:r>
          </a:p>
          <a:p>
            <a:r>
              <a:rPr lang="cs-CZ" b="1" dirty="0"/>
              <a:t>Sekrece</a:t>
            </a:r>
            <a:r>
              <a:rPr lang="cs-CZ" dirty="0"/>
              <a:t> (hemoragický charakter)</a:t>
            </a:r>
          </a:p>
          <a:p>
            <a:r>
              <a:rPr lang="cs-CZ" b="1" dirty="0"/>
              <a:t>Pohmat  </a:t>
            </a:r>
            <a:r>
              <a:rPr lang="cs-CZ" dirty="0"/>
              <a:t>systematicky všechny kvadranty, velikost rezistence, pohyblivost, ohraničení, konzistenci;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Diagnostika zobrazovacími metodami</a:t>
            </a:r>
            <a:br>
              <a:rPr lang="cs-CZ" b="1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</a:t>
            </a:r>
            <a:r>
              <a:rPr lang="cs-CZ" b="1" dirty="0"/>
              <a:t>mladých žen </a:t>
            </a:r>
            <a:r>
              <a:rPr lang="cs-CZ" dirty="0"/>
              <a:t>se využívá zejména </a:t>
            </a:r>
            <a:r>
              <a:rPr lang="cs-CZ" b="1" dirty="0"/>
              <a:t>ultrazvukové vyšetření </a:t>
            </a:r>
            <a:r>
              <a:rPr lang="cs-CZ" dirty="0"/>
              <a:t>a u žen </a:t>
            </a:r>
            <a:r>
              <a:rPr lang="cs-CZ" u="sng" dirty="0"/>
              <a:t>nad 40 let </a:t>
            </a:r>
            <a:r>
              <a:rPr lang="cs-CZ" dirty="0"/>
              <a:t>vyšetření </a:t>
            </a:r>
            <a:r>
              <a:rPr lang="cs-CZ" u="sng" dirty="0"/>
              <a:t>nativní mamografie</a:t>
            </a:r>
          </a:p>
          <a:p>
            <a:r>
              <a:rPr lang="cs-CZ" dirty="0"/>
              <a:t>u </a:t>
            </a:r>
            <a:r>
              <a:rPr lang="cs-CZ" b="1" dirty="0" err="1"/>
              <a:t>denzního</a:t>
            </a:r>
            <a:r>
              <a:rPr lang="cs-CZ" b="1" dirty="0"/>
              <a:t> typu p</a:t>
            </a:r>
            <a:r>
              <a:rPr lang="cs-CZ" dirty="0"/>
              <a:t>rsu - to je prs, kde je hodně žlázy a vaziva, se senzitivita mamografie snižuje až na 50 %. Tento problém s nižší senzitivitou mamografie má asi 8 % žen, vhodnější je </a:t>
            </a:r>
            <a:r>
              <a:rPr lang="cs-CZ" b="1" dirty="0"/>
              <a:t>ultrazvukové vyšetření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01208"/>
            <a:ext cx="704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581128"/>
            <a:ext cx="1095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Mamografický </a:t>
            </a:r>
            <a:r>
              <a:rPr lang="cs-CZ" b="1" dirty="0" err="1"/>
              <a:t>screening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cílené plošné vyšetření </a:t>
            </a:r>
            <a:r>
              <a:rPr lang="cs-CZ" dirty="0" err="1"/>
              <a:t>asymtomatických</a:t>
            </a:r>
            <a:r>
              <a:rPr lang="cs-CZ" dirty="0"/>
              <a:t> žen </a:t>
            </a:r>
            <a:r>
              <a:rPr lang="cs-CZ" b="1" dirty="0"/>
              <a:t>od věku 45 let,1x za 2 roky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Mamograf s kontrastní látkou 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16401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157192"/>
            <a:ext cx="2880320" cy="149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564904"/>
            <a:ext cx="4272161" cy="206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Mamografie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67731"/>
            <a:ext cx="4724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Ultrazvukové vyšetření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zpravidla doplňkové k mamografii, má vysokou senzitivitu (95 %), ale omezenou specificitu, u žen pod 40 let má přednost;</a:t>
            </a:r>
          </a:p>
          <a:p>
            <a:r>
              <a:rPr lang="cs-CZ" dirty="0"/>
              <a:t>kontrola pooperačních stavů, kontrola léčebních odpovědí při </a:t>
            </a:r>
            <a:r>
              <a:rPr lang="cs-CZ" dirty="0" err="1"/>
              <a:t>neoadjuvantní</a:t>
            </a:r>
            <a:r>
              <a:rPr lang="cs-CZ" dirty="0"/>
              <a:t> terapii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09120"/>
            <a:ext cx="1666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4553744"/>
            <a:ext cx="29810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Duktografie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stanovení </a:t>
            </a:r>
            <a:r>
              <a:rPr lang="cs-CZ" dirty="0" err="1"/>
              <a:t>intraduktálních</a:t>
            </a:r>
            <a:r>
              <a:rPr lang="cs-CZ" dirty="0"/>
              <a:t> lézí v prsu při patologické sekreci z bradavky (mléčná ani serózní sekrece není indikací)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2576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3667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544" y="4797152"/>
            <a:ext cx="1811456" cy="22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CT, PET- CT, magnetická rezon</a:t>
            </a:r>
            <a:r>
              <a:rPr lang="cs-CZ" dirty="0"/>
              <a:t>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dokáže zobrazit téměř všechny solidní nádory</a:t>
            </a:r>
          </a:p>
          <a:p>
            <a:r>
              <a:rPr lang="cs-CZ" dirty="0" err="1"/>
              <a:t>staging</a:t>
            </a:r>
            <a:r>
              <a:rPr lang="cs-CZ" dirty="0"/>
              <a:t> u metastatického postižení prsu</a:t>
            </a:r>
          </a:p>
          <a:p>
            <a:r>
              <a:rPr lang="cs-CZ" dirty="0"/>
              <a:t>detekce </a:t>
            </a:r>
            <a:r>
              <a:rPr lang="cs-CZ" dirty="0" err="1"/>
              <a:t>relapsu</a:t>
            </a:r>
            <a:r>
              <a:rPr lang="cs-CZ" dirty="0"/>
              <a:t> při elevaci tumorových </a:t>
            </a:r>
            <a:r>
              <a:rPr lang="cs-CZ" dirty="0" err="1"/>
              <a:t>markerů</a:t>
            </a:r>
            <a:endParaRPr lang="cs-CZ" dirty="0"/>
          </a:p>
          <a:p>
            <a:r>
              <a:rPr lang="cs-CZ" dirty="0" err="1"/>
              <a:t>nádodný</a:t>
            </a:r>
            <a:r>
              <a:rPr lang="cs-CZ" dirty="0"/>
              <a:t> nález karcinomu prsu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400425"/>
            <a:ext cx="1885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365104"/>
            <a:ext cx="4176911" cy="26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Biopsie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typy : 1</a:t>
            </a:r>
            <a:r>
              <a:rPr lang="cs-CZ" b="1" dirty="0"/>
              <a:t>) FNA</a:t>
            </a:r>
          </a:p>
          <a:p>
            <a:pPr>
              <a:buNone/>
            </a:pPr>
            <a:r>
              <a:rPr lang="cs-CZ" dirty="0"/>
              <a:t>                  2) </a:t>
            </a:r>
            <a:r>
              <a:rPr lang="cs-CZ" b="1" dirty="0" err="1"/>
              <a:t>core</a:t>
            </a:r>
            <a:r>
              <a:rPr lang="cs-CZ" b="1" dirty="0"/>
              <a:t>- </a:t>
            </a:r>
            <a:r>
              <a:rPr lang="cs-CZ" b="1" dirty="0" err="1"/>
              <a:t>cut</a:t>
            </a:r>
            <a:r>
              <a:rPr lang="cs-CZ" b="1" dirty="0"/>
              <a:t> biopsie</a:t>
            </a:r>
          </a:p>
          <a:p>
            <a:pPr>
              <a:buNone/>
            </a:pPr>
            <a:r>
              <a:rPr lang="cs-CZ" b="1" dirty="0"/>
              <a:t>                  3) chirurgická </a:t>
            </a:r>
            <a:r>
              <a:rPr lang="cs-CZ" b="1" dirty="0" err="1"/>
              <a:t>excize</a:t>
            </a:r>
            <a:r>
              <a:rPr lang="cs-CZ" b="1" dirty="0"/>
              <a:t> s biopsii</a:t>
            </a:r>
            <a:endParaRPr lang="cs-CZ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6125"/>
            <a:ext cx="5429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Karcinom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nejčastější nádor u žen </a:t>
            </a:r>
          </a:p>
          <a:p>
            <a:r>
              <a:rPr lang="cs-CZ" dirty="0"/>
              <a:t>6 500 nových pacientek ročně</a:t>
            </a:r>
          </a:p>
          <a:p>
            <a:r>
              <a:rPr lang="cs-CZ" dirty="0"/>
              <a:t>nejčastější výskyt ve věku 55-69</a:t>
            </a:r>
          </a:p>
          <a:p>
            <a:r>
              <a:rPr lang="cs-CZ" dirty="0"/>
              <a:t>nádory prsu rostou ve více než 90% pomalu, proto má význam </a:t>
            </a:r>
            <a:r>
              <a:rPr lang="cs-CZ" dirty="0" err="1"/>
              <a:t>samovyšetřovaní</a:t>
            </a:r>
            <a:r>
              <a:rPr lang="cs-CZ" dirty="0"/>
              <a:t> prsu !!!</a:t>
            </a:r>
          </a:p>
          <a:p>
            <a:r>
              <a:rPr lang="cs-CZ" dirty="0"/>
              <a:t>incidence mezi ženami a muži je </a:t>
            </a:r>
            <a:r>
              <a:rPr lang="cs-CZ" dirty="0" err="1"/>
              <a:t>udáváná</a:t>
            </a:r>
            <a:r>
              <a:rPr lang="cs-CZ" dirty="0"/>
              <a:t> cca 100:1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1"/>
            <a:ext cx="2232248" cy="190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/>
              <a:t>FNA = punkční biopsie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EDE44A21-BB31-4F5E-894C-7FA1C4E2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/>
              <a:t>punkce tenkou jehlou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2782387"/>
            <a:ext cx="4040188" cy="273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1B564830-8F65-4E99-B23C-AE398ABB8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/>
              <a:t>FNA = Fine </a:t>
            </a:r>
            <a:r>
              <a:rPr lang="cs-CZ" dirty="0" err="1"/>
              <a:t>Needle</a:t>
            </a:r>
            <a:r>
              <a:rPr lang="cs-CZ" dirty="0"/>
              <a:t> </a:t>
            </a:r>
            <a:r>
              <a:rPr lang="cs-CZ" dirty="0" err="1"/>
              <a:t>Biopsy</a:t>
            </a:r>
            <a:r>
              <a:rPr lang="cs-CZ" dirty="0"/>
              <a:t> 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punkce cystického útvaru a kolekce tekutin</a:t>
            </a:r>
          </a:p>
          <a:p>
            <a:pPr>
              <a:lnSpc>
                <a:spcPct val="90000"/>
              </a:lnSpc>
            </a:pPr>
            <a:r>
              <a:rPr lang="cs-CZ" dirty="0"/>
              <a:t>punkce nejasných ložisek, kde není </a:t>
            </a:r>
            <a:r>
              <a:rPr lang="cs-CZ" dirty="0" err="1"/>
              <a:t>core-cut</a:t>
            </a:r>
            <a:r>
              <a:rPr lang="cs-CZ" dirty="0"/>
              <a:t> biopsie vhodná,resp. není možná, pro umístnění ložiska</a:t>
            </a:r>
          </a:p>
          <a:p>
            <a:pPr>
              <a:lnSpc>
                <a:spcPct val="90000"/>
              </a:lnSpc>
            </a:pPr>
            <a:r>
              <a:rPr lang="cs-CZ" dirty="0"/>
              <a:t> výtěžnost je nižší, protože je to jen cytologie a ne histologie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/>
              <a:t>FNA = punkční biopsie</a:t>
            </a:r>
            <a:endParaRPr lang="cs-CZ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8223" y="1600200"/>
            <a:ext cx="4367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core</a:t>
            </a:r>
            <a:r>
              <a:rPr lang="cs-CZ" b="1" dirty="0"/>
              <a:t>- </a:t>
            </a:r>
            <a:r>
              <a:rPr lang="cs-CZ" b="1" dirty="0" err="1"/>
              <a:t>cut</a:t>
            </a:r>
            <a:r>
              <a:rPr lang="cs-CZ" b="1" dirty="0"/>
              <a:t> biopsie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při podezření na nádor se provádí cílená biopsi</a:t>
            </a:r>
            <a:r>
              <a:rPr lang="cs-CZ" dirty="0"/>
              <a:t>e</a:t>
            </a:r>
          </a:p>
          <a:p>
            <a:r>
              <a:rPr lang="cs-CZ" b="1" dirty="0" err="1"/>
              <a:t>core</a:t>
            </a:r>
            <a:r>
              <a:rPr lang="cs-CZ" b="1" dirty="0"/>
              <a:t>- </a:t>
            </a:r>
            <a:r>
              <a:rPr lang="cs-CZ" b="1" dirty="0" err="1"/>
              <a:t>cut</a:t>
            </a:r>
            <a:r>
              <a:rPr lang="cs-CZ" b="1" dirty="0"/>
              <a:t> biopsie- </a:t>
            </a:r>
            <a:r>
              <a:rPr lang="cs-CZ" dirty="0"/>
              <a:t>k ověření podezřelých ložisek, ke stanovení histologického typu </a:t>
            </a:r>
          </a:p>
          <a:p>
            <a:r>
              <a:rPr lang="cs-CZ" dirty="0"/>
              <a:t>měla by být provedena před každou léčbou </a:t>
            </a:r>
          </a:p>
          <a:p>
            <a:r>
              <a:rPr lang="cs-CZ" dirty="0"/>
              <a:t>pod UZ kontrolou – z volné ruky</a:t>
            </a:r>
          </a:p>
          <a:p>
            <a:r>
              <a:rPr lang="cs-CZ" dirty="0"/>
              <a:t>Pod MG – stereotaktická – k ověření suspektních kalcifikací (+ při odběru tkáně může být  využit podtlakový odběr- vakuum)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0675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3250"/>
            <a:ext cx="4600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140968"/>
            <a:ext cx="210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49080"/>
            <a:ext cx="1362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pod UZ kontrolou – z volné ruky 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095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24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 mamografem – stereotaktická – k ověření suspektních kalcifikací</a:t>
            </a:r>
            <a:br>
              <a:rPr lang="cs-CZ" dirty="0"/>
            </a:br>
            <a:endParaRPr lang="cs-CZ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4194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4429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dirty="0" err="1"/>
              <a:t>Sentinelová</a:t>
            </a:r>
            <a:r>
              <a:rPr lang="cs-CZ" b="1" dirty="0"/>
              <a:t> uzlina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lymfatická </a:t>
            </a:r>
            <a:r>
              <a:rPr lang="cs-CZ" b="1" dirty="0"/>
              <a:t>uzlina</a:t>
            </a:r>
            <a:r>
              <a:rPr lang="cs-CZ" dirty="0"/>
              <a:t>, která jako první v regionálním lymfatickém systému drénuje příslušnou oblast (orgán) a do této </a:t>
            </a:r>
            <a:r>
              <a:rPr lang="cs-CZ" b="1" dirty="0"/>
              <a:t>uzliny</a:t>
            </a:r>
            <a:r>
              <a:rPr lang="cs-CZ" dirty="0"/>
              <a:t> se šíří nádorové buňky jako do první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41690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2952328" cy="354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err="1"/>
              <a:t>Sentinelová</a:t>
            </a:r>
            <a:r>
              <a:rPr lang="cs-CZ" b="1" dirty="0"/>
              <a:t> uzlina (SN)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dirty="0"/>
              <a:t>Koncept </a:t>
            </a:r>
            <a:r>
              <a:rPr lang="cs-CZ" dirty="0" err="1"/>
              <a:t>disekce</a:t>
            </a:r>
            <a:r>
              <a:rPr lang="cs-CZ" dirty="0"/>
              <a:t> </a:t>
            </a:r>
            <a:r>
              <a:rPr lang="cs-CZ" dirty="0" err="1"/>
              <a:t>sentinelové</a:t>
            </a:r>
            <a:r>
              <a:rPr lang="cs-CZ" dirty="0"/>
              <a:t> uzliny podstatně zlepšuje kvalitu života žen, výrazně redukuje </a:t>
            </a:r>
            <a:r>
              <a:rPr lang="cs-CZ" dirty="0" err="1"/>
              <a:t>pooperačné</a:t>
            </a:r>
            <a:r>
              <a:rPr lang="cs-CZ" dirty="0"/>
              <a:t> komplikace, protože jen v případě </a:t>
            </a:r>
          </a:p>
          <a:p>
            <a:pPr fontAlgn="base">
              <a:buNone/>
            </a:pPr>
            <a:r>
              <a:rPr lang="cs-CZ" dirty="0"/>
              <a:t>    postižení </a:t>
            </a:r>
            <a:r>
              <a:rPr lang="cs-CZ" dirty="0" err="1"/>
              <a:t>sentinelové</a:t>
            </a:r>
            <a:r>
              <a:rPr lang="cs-CZ" dirty="0"/>
              <a:t> uzliny se provede </a:t>
            </a:r>
            <a:r>
              <a:rPr lang="cs-CZ" dirty="0" err="1"/>
              <a:t>disekce</a:t>
            </a:r>
            <a:r>
              <a:rPr lang="cs-CZ" dirty="0"/>
              <a:t> axily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28765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 err="1"/>
              <a:t>Lymfoscintigrafie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identifikuje lymfatické uzliny, které drénují oblast  rakoviny prsu. 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5229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924944"/>
            <a:ext cx="4272453" cy="36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</a:t>
            </a:r>
            <a:r>
              <a:rPr lang="cs-CZ" dirty="0" err="1"/>
              <a:t>sentinelové</a:t>
            </a:r>
            <a:r>
              <a:rPr lang="cs-CZ" dirty="0"/>
              <a:t> uzliny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124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476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3543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/>
              <a:t>Epidemiologické trendy u karcinomu prsu jsou charakterizovány setrvale </a:t>
            </a:r>
            <a:r>
              <a:rPr lang="cs-CZ" sz="2000" b="1" dirty="0"/>
              <a:t>rostoucí incidencí</a:t>
            </a:r>
            <a:r>
              <a:rPr lang="cs-CZ" dirty="0"/>
              <a:t> </a:t>
            </a:r>
            <a:r>
              <a:rPr lang="cs-CZ" sz="2000" dirty="0"/>
              <a:t>a mírně klesající mortalitou </a:t>
            </a:r>
          </a:p>
        </p:txBody>
      </p:sp>
      <p:pic>
        <p:nvPicPr>
          <p:cNvPr id="1027" name="Picture 3" descr="C:\Users\Klára25\Desktop\027-age-structure-wom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218" y="1600200"/>
            <a:ext cx="73235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b="1"/>
              <a:t/>
            </a:r>
            <a:br>
              <a:rPr lang="cs-CZ" sz="2400" b="1"/>
            </a:br>
            <a:r>
              <a:rPr lang="cs-CZ" sz="2400" b="1"/>
              <a:t>Histologie</a:t>
            </a:r>
            <a:br>
              <a:rPr lang="cs-CZ" sz="2400" b="1"/>
            </a:br>
            <a:endParaRPr lang="cs-CZ" sz="2400" b="1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="" xmlns:a16="http://schemas.microsoft.com/office/drawing/2014/main" id="{F7327D7C-F6CB-496E-BE3C-3491B55DD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986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/>
            </a:r>
            <a:br>
              <a:rPr lang="cs-CZ"/>
            </a:br>
            <a:r>
              <a:rPr lang="cs-CZ" b="1"/>
              <a:t>Carcinoma in situ</a:t>
            </a:r>
            <a:br>
              <a:rPr lang="cs-CZ" b="1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b="1"/>
              <a:t>Lobulární carcinoma in situ</a:t>
            </a:r>
            <a:r>
              <a:rPr lang="cs-CZ"/>
              <a:t> – z buněk mamárních lobulů, proliferace buněk v lalůčcích, které dilatují;</a:t>
            </a:r>
          </a:p>
          <a:p>
            <a:pPr lvl="1"/>
            <a:r>
              <a:rPr lang="cs-CZ"/>
              <a:t>není detekovatelný mamograficky (na rozdíl od předchozího);</a:t>
            </a:r>
          </a:p>
          <a:p>
            <a:pPr lvl="1"/>
            <a:r>
              <a:rPr lang="cs-CZ"/>
              <a:t>vzniká často multicentricky, i v kontralaterálním prsu;</a:t>
            </a:r>
          </a:p>
          <a:p>
            <a:pPr lvl="1"/>
            <a:r>
              <a:rPr lang="cs-CZ"/>
              <a:t>častější u žen před menopauzou.</a:t>
            </a:r>
          </a:p>
          <a:p>
            <a:r>
              <a:rPr lang="cs-CZ" b="1"/>
              <a:t>Duktální carcinoma in situ (DCIS)</a:t>
            </a:r>
            <a:r>
              <a:rPr lang="cs-CZ"/>
              <a:t> </a:t>
            </a:r>
            <a:r>
              <a:rPr lang="cs-CZ" sz="2800"/>
              <a:t>– 80% DCIS je diagnostikováno pouze mamograficky na základě mikrokalcifikací , po nichž následuje vakuová biopsie. Velmi málo případů DCIS je hmatatelnou masou, může přecházet do invazivního duktálního karcinomu</a:t>
            </a:r>
            <a:r>
              <a:rPr lang="cs-CZ"/>
              <a:t>;</a:t>
            </a:r>
          </a:p>
          <a:p>
            <a:pPr lvl="1"/>
            <a:r>
              <a:rPr lang="cs-CZ"/>
              <a:t>zvláštní forma je </a:t>
            </a:r>
            <a:r>
              <a:rPr lang="cs-CZ" b="1"/>
              <a:t>Pagetův karcinom bradavky</a:t>
            </a:r>
            <a:r>
              <a:rPr lang="cs-CZ"/>
              <a:t> – kdy nádorové buňky z duktů invadují do bradavky, </a:t>
            </a:r>
          </a:p>
          <a:p>
            <a:pPr lvl="1"/>
            <a:r>
              <a:rPr lang="cs-CZ"/>
              <a:t>častěji u žen po menopauze.</a:t>
            </a:r>
          </a:p>
          <a:p>
            <a:endParaRPr lang="cs-CZ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487" y="5589240"/>
            <a:ext cx="2662513" cy="17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/>
              <a:t>Invazivní formy karcinomů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dělí se na dvě formy:</a:t>
            </a:r>
          </a:p>
          <a:p>
            <a:r>
              <a:rPr lang="cs-CZ" b="1" dirty="0"/>
              <a:t>Lobulární </a:t>
            </a:r>
            <a:r>
              <a:rPr lang="cs-CZ" dirty="0"/>
              <a:t>asi 10 %, často v HZK (horní zevní kvadrant);</a:t>
            </a:r>
          </a:p>
          <a:p>
            <a:r>
              <a:rPr lang="cs-CZ" dirty="0"/>
              <a:t>často metastazuje na serózní blány, meningy, do ovaria, </a:t>
            </a:r>
            <a:r>
              <a:rPr lang="cs-CZ" dirty="0" err="1"/>
              <a:t>retroperitoneálně</a:t>
            </a:r>
            <a:r>
              <a:rPr lang="cs-CZ" dirty="0"/>
              <a:t>.</a:t>
            </a:r>
          </a:p>
          <a:p>
            <a:r>
              <a:rPr lang="cs-CZ" b="1" dirty="0" err="1"/>
              <a:t>Duktální</a:t>
            </a:r>
            <a:r>
              <a:rPr lang="cs-CZ" b="1" dirty="0"/>
              <a:t> </a:t>
            </a:r>
            <a:r>
              <a:rPr lang="cs-CZ" dirty="0"/>
              <a:t>nejčastější (75 %), často má tubulární uspořádání, provází ho reaktivní fibróza – tumor má tzv. </a:t>
            </a:r>
            <a:r>
              <a:rPr lang="cs-CZ" dirty="0" err="1"/>
              <a:t>skirhotickou</a:t>
            </a:r>
            <a:r>
              <a:rPr lang="cs-CZ" dirty="0"/>
              <a:t> formu, kdy je tvrdý jako kámen;</a:t>
            </a:r>
          </a:p>
          <a:p>
            <a:r>
              <a:rPr lang="cs-CZ" dirty="0"/>
              <a:t>metastazuje do kostí, jater a plic;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894" y="4869160"/>
            <a:ext cx="2091106" cy="21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1580" y="0"/>
            <a:ext cx="269742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/>
              <a:t>Invazivní formy karcinomů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CBA889A-0BBF-416F-AB25-0F3B4CD8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66" y="1600200"/>
            <a:ext cx="64460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Inflamatorní (</a:t>
            </a:r>
            <a:r>
              <a:rPr lang="cs-CZ" b="1" dirty="0" err="1"/>
              <a:t>erysipeloidní</a:t>
            </a:r>
            <a:r>
              <a:rPr lang="cs-CZ" b="1" dirty="0"/>
              <a:t>) karcinom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Inflamatorní (</a:t>
            </a:r>
            <a:r>
              <a:rPr lang="cs-CZ" dirty="0" err="1"/>
              <a:t>erysipeloidní</a:t>
            </a:r>
            <a:r>
              <a:rPr lang="cs-CZ" dirty="0"/>
              <a:t>) karcinom vzácně (1–3 %), </a:t>
            </a:r>
            <a:r>
              <a:rPr lang="cs-CZ" b="1" dirty="0"/>
              <a:t>nejagresivnější forma</a:t>
            </a:r>
            <a:r>
              <a:rPr lang="cs-CZ" dirty="0"/>
              <a:t>;</a:t>
            </a:r>
          </a:p>
          <a:p>
            <a:r>
              <a:rPr lang="cs-CZ" dirty="0"/>
              <a:t>infiltrace celého prsu, difúzní erytém, indurace kůže (typický vzhled pomerančové kůry);</a:t>
            </a:r>
          </a:p>
          <a:p>
            <a:r>
              <a:rPr lang="cs-CZ" dirty="0"/>
              <a:t>v době diagnózy má 50–70 % tumorů metastázy v uzlinách</a:t>
            </a:r>
          </a:p>
          <a:p>
            <a:r>
              <a:rPr lang="cs-CZ" dirty="0"/>
              <a:t>bilaterální</a:t>
            </a:r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4229100"/>
            <a:ext cx="42005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TNM klasifikace </a:t>
            </a: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4441" y="1600200"/>
            <a:ext cx="6075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Chirurgická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Od r. 1882 se provádí radikální mastektomie s exenterací axily (odebíraly se pektorální svaly, nervy, …);</a:t>
            </a:r>
          </a:p>
          <a:p>
            <a:r>
              <a:rPr lang="cs-CZ" dirty="0"/>
              <a:t>dnes se více </a:t>
            </a:r>
            <a:r>
              <a:rPr lang="cs-CZ" b="1" dirty="0"/>
              <a:t>provádí modifikovaná radikální mastektomie </a:t>
            </a:r>
            <a:r>
              <a:rPr lang="cs-CZ" dirty="0"/>
              <a:t>– oddělí se prs od fascie prsního svalu, uzliny se odebírají z povrchových etáží, uzliny pod m. </a:t>
            </a:r>
            <a:r>
              <a:rPr lang="cs-CZ" dirty="0" err="1"/>
              <a:t>pectoralis</a:t>
            </a:r>
            <a:r>
              <a:rPr lang="cs-CZ" dirty="0"/>
              <a:t> </a:t>
            </a:r>
            <a:r>
              <a:rPr lang="cs-CZ" dirty="0" err="1"/>
              <a:t>minor</a:t>
            </a:r>
            <a:r>
              <a:rPr lang="cs-CZ" dirty="0"/>
              <a:t> se obvykle neodstraňují;</a:t>
            </a:r>
          </a:p>
          <a:p>
            <a:r>
              <a:rPr lang="cs-CZ" dirty="0"/>
              <a:t>další varianta – </a:t>
            </a:r>
            <a:r>
              <a:rPr lang="cs-CZ" dirty="0" err="1"/>
              <a:t>sentinelová</a:t>
            </a:r>
            <a:r>
              <a:rPr lang="cs-CZ" dirty="0"/>
              <a:t> uzlina;</a:t>
            </a:r>
          </a:p>
          <a:p>
            <a:r>
              <a:rPr lang="cs-CZ" dirty="0"/>
              <a:t>záchovné výkony – </a:t>
            </a:r>
            <a:r>
              <a:rPr lang="cs-CZ" b="1" i="1" dirty="0" err="1"/>
              <a:t>kvadrantektomie</a:t>
            </a:r>
            <a:r>
              <a:rPr lang="cs-CZ" b="1" i="1" dirty="0"/>
              <a:t>, </a:t>
            </a:r>
            <a:r>
              <a:rPr lang="cs-CZ" b="1" i="1" dirty="0" err="1"/>
              <a:t>tumorektomie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nutné doplnit radioterapií, provádí se rekonstrukční operace;</a:t>
            </a:r>
          </a:p>
          <a:p>
            <a:r>
              <a:rPr lang="cs-CZ" dirty="0"/>
              <a:t>také jako modalita hormonální léčby – </a:t>
            </a:r>
            <a:r>
              <a:rPr lang="cs-CZ" b="1" i="1" dirty="0" err="1"/>
              <a:t>ovarektomie</a:t>
            </a:r>
            <a:r>
              <a:rPr lang="cs-CZ" dirty="0"/>
              <a:t>;</a:t>
            </a:r>
          </a:p>
          <a:p>
            <a:r>
              <a:rPr lang="cs-CZ" dirty="0"/>
              <a:t>u BRCA se dá použít operace i jako profylaxe.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488" y="1087410"/>
            <a:ext cx="8963025" cy="46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Prs šetřící operace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endParaRPr lang="cs-CZ" dirty="0"/>
          </a:p>
          <a:p>
            <a:pPr fontAlgn="base"/>
            <a:r>
              <a:rPr lang="cs-CZ" dirty="0" err="1"/>
              <a:t>Breast</a:t>
            </a:r>
            <a:r>
              <a:rPr lang="cs-CZ" dirty="0"/>
              <a:t> </a:t>
            </a:r>
            <a:r>
              <a:rPr lang="cs-CZ" dirty="0" err="1"/>
              <a:t>Conserving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(BCT)</a:t>
            </a:r>
          </a:p>
          <a:p>
            <a:pPr fontAlgn="base"/>
            <a:r>
              <a:rPr lang="cs-CZ" dirty="0"/>
              <a:t>Operace menšího rozsahu (</a:t>
            </a:r>
            <a:r>
              <a:rPr lang="cs-CZ" b="1" dirty="0"/>
              <a:t>prs zachovávající, prs šetřící</a:t>
            </a:r>
            <a:r>
              <a:rPr lang="cs-CZ" dirty="0"/>
              <a:t>, </a:t>
            </a:r>
            <a:r>
              <a:rPr lang="cs-CZ" b="1" dirty="0"/>
              <a:t>konzervativní</a:t>
            </a:r>
            <a:r>
              <a:rPr lang="cs-CZ" dirty="0"/>
              <a:t> operace), vhodnost takové operace se zvažuje individuálně podle řady kritérií</a:t>
            </a:r>
          </a:p>
          <a:p>
            <a:pPr lvl="1" fontAlgn="base"/>
            <a:r>
              <a:rPr lang="cs-CZ" b="1" dirty="0" err="1"/>
              <a:t>kvadrantektomie</a:t>
            </a:r>
            <a:r>
              <a:rPr lang="cs-CZ" dirty="0"/>
              <a:t> – odstranění čtvrtiny prsu</a:t>
            </a:r>
          </a:p>
          <a:p>
            <a:pPr lvl="1" fontAlgn="base"/>
            <a:r>
              <a:rPr lang="cs-CZ" b="1" dirty="0" err="1"/>
              <a:t>lumpektomie</a:t>
            </a:r>
            <a:r>
              <a:rPr lang="cs-CZ" b="1" dirty="0"/>
              <a:t>, </a:t>
            </a:r>
            <a:r>
              <a:rPr lang="cs-CZ" b="1" dirty="0" err="1"/>
              <a:t>segmentektomie</a:t>
            </a:r>
            <a:r>
              <a:rPr lang="cs-CZ" dirty="0"/>
              <a:t> – odstranění nádorového ložiska s dostatečným lemem zdravé tkáně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160" y="0"/>
            <a:ext cx="3663840" cy="21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Mastektomie šetřící bradavky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Nádor je&gt; 2 cm od bradavky</a:t>
            </a:r>
          </a:p>
          <a:p>
            <a:r>
              <a:rPr lang="cs-CZ" dirty="0"/>
              <a:t>Velikost nádoru &lt;5 cm</a:t>
            </a:r>
          </a:p>
          <a:p>
            <a:r>
              <a:rPr lang="cs-CZ" dirty="0"/>
              <a:t>Žádná multifunkčnost</a:t>
            </a:r>
          </a:p>
          <a:p>
            <a:r>
              <a:rPr lang="cs-CZ" dirty="0"/>
              <a:t>Žádné pozitivní axilární lymfatické uzliny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Rizikové faktory</a:t>
            </a:r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věk, hormonální faktory, rodinná anamnéza, vliv zevního záření a životní styl </a:t>
            </a:r>
          </a:p>
          <a:p>
            <a:r>
              <a:rPr lang="cs-CZ" dirty="0"/>
              <a:t>s </a:t>
            </a:r>
            <a:r>
              <a:rPr lang="cs-CZ" b="1" dirty="0"/>
              <a:t>obezitou </a:t>
            </a:r>
            <a:r>
              <a:rPr lang="cs-CZ" dirty="0"/>
              <a:t>(BMI ≥30 zvyšuje riziko významně) je spojeno až dvojnásobné zvýšení rizika onemocněním rakovinou prsu, zvláště u žen v </a:t>
            </a:r>
            <a:r>
              <a:rPr lang="cs-CZ" dirty="0" err="1"/>
              <a:t>postmenopauze</a:t>
            </a:r>
            <a:r>
              <a:rPr lang="cs-CZ" dirty="0"/>
              <a:t>, kdy je tuková zásoba spojena s vyšší plazmatickou koncentrací estrogenů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037" y="5274990"/>
            <a:ext cx="3514963" cy="15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271860" cy="122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31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46133ED0-2314-488A-84BA-D31490F0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/>
              <a:t>Radioterapie</a:t>
            </a:r>
            <a:endParaRPr lang="en-US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="" xmlns:a16="http://schemas.microsoft.com/office/drawing/2014/main" id="{F264F29E-5656-400A-A76F-157D72006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20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Brachyradioterapie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boost</a:t>
            </a:r>
            <a:r>
              <a:rPr lang="cs-CZ" dirty="0"/>
              <a:t> nebo samostatná BRT (APBI)</a:t>
            </a:r>
          </a:p>
          <a:p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132856"/>
            <a:ext cx="85820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APBI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Výhody APBI kratší celková doba léčby, větší dávka záření v lůžku tumoru, snížení dávky na kůži a v plicích, menší možnost chyby v zaměření dávky, pouze jednorázový výkon</a:t>
            </a:r>
          </a:p>
          <a:p>
            <a:pPr fontAlgn="base"/>
            <a:r>
              <a:rPr lang="cs-CZ" dirty="0"/>
              <a:t>Po chirurgickém výkonu – zevní ozařování + doplnění dávky na oblast lůžka po tumoru =</a:t>
            </a:r>
          </a:p>
          <a:p>
            <a:pPr fontAlgn="base"/>
            <a:r>
              <a:rPr lang="cs-CZ" dirty="0"/>
              <a:t>„BOOST“ –</a:t>
            </a:r>
          </a:p>
          <a:p>
            <a:pPr lvl="1" fontAlgn="base"/>
            <a:r>
              <a:rPr lang="cs-CZ" dirty="0"/>
              <a:t>zevní ( na lůžko tumoru )</a:t>
            </a:r>
          </a:p>
          <a:p>
            <a:pPr lvl="1" fontAlgn="base"/>
            <a:r>
              <a:rPr lang="cs-CZ" dirty="0"/>
              <a:t>intersticiální </a:t>
            </a:r>
            <a:r>
              <a:rPr lang="cs-CZ" dirty="0" err="1"/>
              <a:t>brachyterapie</a:t>
            </a:r>
            <a:r>
              <a:rPr lang="cs-CZ" dirty="0"/>
              <a:t> ( do tkáně 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F9BA1DCC-86EE-49FB-9305-9C74A875D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459998"/>
            <a:ext cx="8963025" cy="5938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5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18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73" y="3212976"/>
            <a:ext cx="5364127" cy="32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9ED3F3-05E1-4A33-89BE-FA9B6684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Stereotaktická radioterapie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BB0843E-370E-45F8-BCD7-50E6BE375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základním zdrojem jsou lineární urychlovače s fotonovým a elektronovým zářením</a:t>
            </a:r>
          </a:p>
          <a:p>
            <a:pPr>
              <a:lnSpc>
                <a:spcPct val="90000"/>
              </a:lnSpc>
            </a:pPr>
            <a:r>
              <a:rPr lang="cs-CZ" sz="1500" b="1"/>
              <a:t>Radioterapie řízená obrazem </a:t>
            </a:r>
            <a:r>
              <a:rPr lang="cs-CZ" sz="1500"/>
              <a:t>(IGRT; image </a:t>
            </a:r>
            <a:r>
              <a:rPr lang="cs-CZ" sz="1500" err="1"/>
              <a:t>guided</a:t>
            </a:r>
            <a:r>
              <a:rPr lang="cs-CZ" sz="1500"/>
              <a:t> </a:t>
            </a:r>
            <a:r>
              <a:rPr lang="cs-CZ" sz="1500" err="1"/>
              <a:t>radiotherapy</a:t>
            </a:r>
            <a:r>
              <a:rPr lang="cs-CZ" sz="1500"/>
              <a:t>) - zajišťuje přesné zaměření svazků na ozařovači. Během ozáření je kontrolována poloha pacienta pravidelným snímkováním, zda nedochází k významným odchylkám</a:t>
            </a:r>
          </a:p>
          <a:p>
            <a:pPr>
              <a:lnSpc>
                <a:spcPct val="90000"/>
              </a:lnSpc>
            </a:pPr>
            <a:r>
              <a:rPr lang="cs-CZ" sz="1500" b="1"/>
              <a:t>Radioterapie s modulovanou intenzitou (IMRT; intensity </a:t>
            </a:r>
            <a:r>
              <a:rPr lang="cs-CZ" sz="1500" b="1" err="1"/>
              <a:t>modulated</a:t>
            </a:r>
            <a:r>
              <a:rPr lang="cs-CZ" sz="1500" b="1"/>
              <a:t> </a:t>
            </a:r>
            <a:r>
              <a:rPr lang="cs-CZ" sz="1500" b="1" err="1"/>
              <a:t>radiotherapy</a:t>
            </a:r>
            <a:r>
              <a:rPr lang="cs-CZ" sz="1500" b="1"/>
              <a:t>)- </a:t>
            </a:r>
            <a:r>
              <a:rPr lang="cs-CZ" sz="1500"/>
              <a:t>kopíruje cíleně nepravidelný tvar ozařovaného objemu. Tvarováním ozařovaného pole je modulována i intenzita svazku a tak dochází k dalšímu zlepšení distribuce dávky. Zároveň lze dosáhnout i rozdílného rozložení dávky v ozařovaném objemu.</a:t>
            </a:r>
            <a:endParaRPr lang="cs-CZ" sz="1500" b="1"/>
          </a:p>
          <a:p>
            <a:pPr>
              <a:lnSpc>
                <a:spcPct val="90000"/>
              </a:lnSpc>
            </a:pPr>
            <a:endParaRPr lang="cs-CZ" sz="1500"/>
          </a:p>
          <a:p>
            <a:pPr>
              <a:lnSpc>
                <a:spcPct val="90000"/>
              </a:lnSpc>
            </a:pPr>
            <a:endParaRPr lang="cs-CZ" sz="150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BF3A3F8C-B159-403A-B663-C1DE354DB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513" r="19148" b="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6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6A5FBE5-2316-4ABA-8F97-44DE3CD7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Stereotaktická radioterapie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63FDE08-65E5-4DF8-B404-A6D26ECB7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sz="2600"/>
              <a:t>Radioterapie se připravuje pomocí CT vyšetření, na kterém je dobře vidět umístění srdce. Lze záření zacílit tak, aby procházelo jen prsem a srdce co nejvíce minulo a tím je dávka záření v oblasti srdce tak malá, že nepředstavuje žádné riziko.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B9C025E3-6351-49A2-BF29-D88AFB07C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42693"/>
            <a:ext cx="4038600" cy="3240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8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23E2E0B-887C-4E7D-85B5-689694F2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8859A41-CE61-477D-9552-A7AF8D14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3482"/>
            <a:ext cx="8229600" cy="5842681"/>
          </a:xfrm>
        </p:spPr>
        <p:txBody>
          <a:bodyPr/>
          <a:lstStyle/>
          <a:p>
            <a:r>
              <a:rPr lang="cs-CZ" dirty="0"/>
              <a:t>U menší části je ale srdce blízko u prsu a část záření jím prochází. V takovém případě lze použít </a:t>
            </a:r>
            <a:r>
              <a:rPr lang="cs-CZ" b="1" dirty="0"/>
              <a:t>ozařování v </a:t>
            </a:r>
            <a:r>
              <a:rPr lang="cs-CZ" b="1" dirty="0" err="1"/>
              <a:t>nádechu,</a:t>
            </a:r>
            <a:r>
              <a:rPr lang="cs-CZ" dirty="0" err="1"/>
              <a:t>pomocí</a:t>
            </a:r>
            <a:r>
              <a:rPr lang="cs-CZ" dirty="0"/>
              <a:t> kterého se srdce opět dostane do bezpečné vzdálenosti. A ozařuje se pouze v nádechu; urychlovač se tedy opakovaně vypíná a spouští. Nádech (polohu hrudníku) kontroluje speciální snímací zařízení položené na hrudníku.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C6C8259-9182-4B2A-963F-57C1EFBD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293096"/>
            <a:ext cx="50768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Chemoterapie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Karcinom prsu je relativně citlivý na řadu </a:t>
            </a:r>
          </a:p>
          <a:p>
            <a:r>
              <a:rPr lang="cs-CZ" dirty="0"/>
              <a:t>cytostatik, používá se převážně kombinace;</a:t>
            </a:r>
          </a:p>
          <a:p>
            <a:r>
              <a:rPr lang="cs-CZ" dirty="0"/>
              <a:t>základní kombinace je </a:t>
            </a:r>
            <a:r>
              <a:rPr lang="cs-CZ" b="1" dirty="0"/>
              <a:t>CFM</a:t>
            </a:r>
            <a:r>
              <a:rPr lang="cs-CZ" dirty="0"/>
              <a:t> – cyklofosfamid, </a:t>
            </a:r>
            <a:r>
              <a:rPr lang="cs-CZ" dirty="0" err="1"/>
              <a:t>metotrexát</a:t>
            </a:r>
            <a:r>
              <a:rPr lang="cs-CZ" dirty="0"/>
              <a:t>, 5-FU, nebo kombinace s </a:t>
            </a:r>
            <a:r>
              <a:rPr lang="cs-CZ" dirty="0" err="1"/>
              <a:t>antracykliny</a:t>
            </a:r>
            <a:r>
              <a:rPr lang="cs-CZ" dirty="0"/>
              <a:t>;</a:t>
            </a:r>
          </a:p>
          <a:p>
            <a:r>
              <a:rPr lang="cs-CZ" b="1" i="1" dirty="0" err="1"/>
              <a:t>monoterapie</a:t>
            </a:r>
            <a:r>
              <a:rPr lang="cs-CZ" dirty="0"/>
              <a:t> – u starších žen s omezenou dřeňovou rezervou;</a:t>
            </a:r>
          </a:p>
          <a:p>
            <a:r>
              <a:rPr lang="cs-CZ" dirty="0"/>
              <a:t>adjuvantně – před menopauzou vždy při postižení uzlin, nedává se na </a:t>
            </a:r>
            <a:r>
              <a:rPr lang="cs-CZ" dirty="0" err="1"/>
              <a:t>carcinoma</a:t>
            </a:r>
            <a:r>
              <a:rPr lang="cs-CZ" dirty="0"/>
              <a:t> in </a:t>
            </a:r>
            <a:r>
              <a:rPr lang="cs-CZ" dirty="0" err="1"/>
              <a:t>situ</a:t>
            </a:r>
            <a:r>
              <a:rPr lang="cs-CZ" dirty="0"/>
              <a:t> nebo u tumoru pod 1 cm;</a:t>
            </a:r>
          </a:p>
          <a:p>
            <a:r>
              <a:rPr lang="cs-CZ" dirty="0" err="1"/>
              <a:t>neoadjuvance</a:t>
            </a:r>
            <a:r>
              <a:rPr lang="cs-CZ" dirty="0"/>
              <a:t> – u rozsáhlých tumorů;</a:t>
            </a:r>
          </a:p>
          <a:p>
            <a:r>
              <a:rPr lang="cs-CZ" dirty="0" err="1"/>
              <a:t>paliace</a:t>
            </a:r>
            <a:r>
              <a:rPr lang="cs-CZ" dirty="0"/>
              <a:t> – hlavní léčebná metoda u diseminovaného onemocnění, může značně prodloužit dobu přežití.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003C0E7-1F8E-4BE5-914F-FC153029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532" y="5455991"/>
            <a:ext cx="2304256" cy="13991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0C8BCDE-CF4E-48A7-A967-DA4DA665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3699"/>
            <a:ext cx="2570497" cy="189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přivádí pacientky do ordinace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nejčastějším klinickým projevem je </a:t>
            </a:r>
            <a:r>
              <a:rPr lang="cs-CZ" b="1" dirty="0"/>
              <a:t>nebolestivá</a:t>
            </a:r>
            <a:r>
              <a:rPr lang="cs-CZ" dirty="0"/>
              <a:t> </a:t>
            </a:r>
            <a:r>
              <a:rPr lang="cs-CZ" b="1" dirty="0"/>
              <a:t>hmatná rezistence </a:t>
            </a:r>
            <a:r>
              <a:rPr lang="cs-CZ" dirty="0"/>
              <a:t>(u 75 % je to první projev choroby)</a:t>
            </a:r>
          </a:p>
          <a:p>
            <a:endParaRPr lang="cs-CZ" dirty="0"/>
          </a:p>
          <a:p>
            <a:r>
              <a:rPr lang="cs-CZ" dirty="0"/>
              <a:t> </a:t>
            </a:r>
            <a:r>
              <a:rPr lang="cs-CZ" b="1" dirty="0"/>
              <a:t>bolest prsu</a:t>
            </a:r>
            <a:r>
              <a:rPr lang="cs-CZ" dirty="0"/>
              <a:t> (5 %), </a:t>
            </a:r>
            <a:r>
              <a:rPr lang="cs-CZ" b="1" dirty="0"/>
              <a:t>zvětšení    prsu</a:t>
            </a:r>
            <a:r>
              <a:rPr lang="cs-CZ" dirty="0"/>
              <a:t> (1 %)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takzvaná </a:t>
            </a:r>
            <a:r>
              <a:rPr lang="cs-CZ" b="1" dirty="0"/>
              <a:t>pomerančová kůže</a:t>
            </a:r>
            <a:r>
              <a:rPr lang="cs-CZ" dirty="0"/>
              <a:t> se na </a:t>
            </a:r>
            <a:r>
              <a:rPr lang="cs-CZ" b="1" dirty="0"/>
              <a:t>prsu</a:t>
            </a:r>
            <a:r>
              <a:rPr lang="cs-CZ" dirty="0"/>
              <a:t> vytvoří v momentě, kdy nádorové buňky zaplní drobné lymfatické cévy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4038600" cy="18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04864"/>
            <a:ext cx="2736304" cy="23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Hormonální léčba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/>
              <a:t>Adjuvantně, neoadj. i paliativně;</a:t>
            </a:r>
          </a:p>
          <a:p>
            <a:r>
              <a:rPr lang="cs-CZ"/>
              <a:t>u premenopauzálních – kastrace – chirurgická či farmakologická.</a:t>
            </a:r>
          </a:p>
          <a:p>
            <a:r>
              <a:rPr lang="cs-CZ"/>
              <a:t>SERM - Tamoxifen</a:t>
            </a:r>
          </a:p>
          <a:p>
            <a:r>
              <a:rPr lang="cs-CZ"/>
              <a:t>Inhibitory aromatázy - redukce syntézy ženských pohlavních hormonů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9781F371-F928-439F-B0B6-4FE4E3231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684074"/>
            <a:ext cx="8963025" cy="5489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8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Biologická léčba  </a:t>
            </a:r>
            <a:br>
              <a:rPr lang="cs-CZ" sz="2400" b="1" dirty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/>
              <a:t>Inhibice membránových receptorů – </a:t>
            </a:r>
            <a:r>
              <a:rPr lang="cs-CZ" dirty="0" err="1"/>
              <a:t>Ig</a:t>
            </a:r>
            <a:r>
              <a:rPr lang="cs-CZ" b="1" dirty="0"/>
              <a:t> proti receptorům HER-2/</a:t>
            </a:r>
            <a:r>
              <a:rPr lang="cs-CZ" b="1" dirty="0" err="1"/>
              <a:t>neu</a:t>
            </a:r>
            <a:r>
              <a:rPr lang="cs-CZ" b="1" dirty="0"/>
              <a:t> – </a:t>
            </a:r>
            <a:r>
              <a:rPr lang="cs-CZ" b="1" dirty="0" err="1"/>
              <a:t>Herceptin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CEBF60DC-C065-49CB-80B2-A79BD3A59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035715"/>
            <a:ext cx="4038600" cy="3654932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E33CC0E-9AB5-44AE-91B0-65D6F4F2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81628"/>
            <a:ext cx="2714625" cy="16287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A74B3D7-0B56-43F4-8DAE-37740FD05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183627"/>
            <a:ext cx="249555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2214" y="68263"/>
            <a:ext cx="6339573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405" y="68263"/>
            <a:ext cx="872919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4130D229-85FC-453F-8FC4-38D850FF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BE86786-2FCB-4E2E-9778-97CD18D96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066" y="1600200"/>
            <a:ext cx="690986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0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/>
              <a:t>Rodinná anamnéza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2423235"/>
            <a:ext cx="4038600" cy="28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/>
              <a:t>dědičná genetická abnormalita se objevuje cca v 10-15%</a:t>
            </a:r>
          </a:p>
          <a:p>
            <a:pPr>
              <a:lnSpc>
                <a:spcPct val="90000"/>
              </a:lnSpc>
            </a:pPr>
            <a:r>
              <a:rPr lang="cs-CZ" sz="2200"/>
              <a:t>příčiny této abnormality jsou zakotveny v mutacích genu BRCA1 a BRCA2</a:t>
            </a:r>
          </a:p>
          <a:p>
            <a:pPr>
              <a:lnSpc>
                <a:spcPct val="90000"/>
              </a:lnSpc>
            </a:pPr>
            <a:r>
              <a:rPr lang="cs-CZ" sz="2200"/>
              <a:t> tuhle mutaci má v Evropě každý 750. člověk</a:t>
            </a:r>
          </a:p>
          <a:p>
            <a:pPr>
              <a:lnSpc>
                <a:spcPct val="90000"/>
              </a:lnSpc>
            </a:pPr>
            <a:r>
              <a:rPr lang="cs-CZ" sz="2200"/>
              <a:t>z genetického hlediska jsou  významně ohroženy ženy, u nichž příbuzná z přímé rodové linie (matka, sestra, dcera) onemocněla karcinomem prsu</a:t>
            </a:r>
          </a:p>
          <a:p>
            <a:pPr>
              <a:lnSpc>
                <a:spcPct val="90000"/>
              </a:lnSpc>
            </a:pPr>
            <a:endParaRPr lang="cs-CZ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Gynekologická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 err="1"/>
              <a:t>nulipara</a:t>
            </a:r>
            <a:r>
              <a:rPr lang="cs-CZ" dirty="0"/>
              <a:t> (porod před 20.rokem o 30% nižší riziko)</a:t>
            </a:r>
          </a:p>
          <a:p>
            <a:r>
              <a:rPr lang="cs-CZ" dirty="0"/>
              <a:t>menopauza (před 45.rokem o 50% nižší riziko) </a:t>
            </a:r>
          </a:p>
          <a:p>
            <a:r>
              <a:rPr lang="cs-CZ" dirty="0"/>
              <a:t>menstruace (před 11 rokem)</a:t>
            </a:r>
          </a:p>
          <a:p>
            <a:r>
              <a:rPr lang="cs-CZ" dirty="0"/>
              <a:t>kojení (diskutabilní)</a:t>
            </a:r>
          </a:p>
          <a:p>
            <a:r>
              <a:rPr lang="cs-CZ" dirty="0"/>
              <a:t>hormony (HRT, estrogeny?)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B98796-BF60-49A4-B864-9FA092BB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u="sng" dirty="0"/>
              <a:t>Primární prevence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="" xmlns:a16="http://schemas.microsoft.com/office/drawing/2014/main" id="{D3B84203-FF70-4C6D-BEDA-96F32EDCD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978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9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Sekundární prevence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</a:t>
            </a:r>
            <a:r>
              <a:rPr lang="cs-CZ" b="1" dirty="0"/>
              <a:t>soubor léčebných opatření</a:t>
            </a:r>
            <a:r>
              <a:rPr lang="cs-CZ" dirty="0"/>
              <a:t>, kterými se předchází komplikacím nemoci a zhoršení projevů nemoci</a:t>
            </a:r>
          </a:p>
          <a:p>
            <a:r>
              <a:rPr lang="cs-CZ" dirty="0"/>
              <a:t>zjišťujeme a sledujeme </a:t>
            </a:r>
            <a:r>
              <a:rPr lang="cs-CZ" dirty="0" err="1"/>
              <a:t>přednádorové</a:t>
            </a:r>
            <a:r>
              <a:rPr lang="cs-CZ" dirty="0"/>
              <a:t> stavy nebo se snažíme co nejdříve detekovat nádor.</a:t>
            </a:r>
          </a:p>
          <a:p>
            <a:r>
              <a:rPr lang="cs-CZ" dirty="0"/>
              <a:t> snažíme se tedy ovlivnit mortalitu. </a:t>
            </a:r>
          </a:p>
          <a:p>
            <a:r>
              <a:rPr lang="cs-CZ" dirty="0"/>
              <a:t>na této prevenci </a:t>
            </a:r>
            <a:r>
              <a:rPr lang="cs-CZ" b="1" dirty="0"/>
              <a:t>se podíl</a:t>
            </a:r>
            <a:r>
              <a:rPr lang="cs-CZ" dirty="0"/>
              <a:t>í nejen </a:t>
            </a:r>
            <a:r>
              <a:rPr lang="cs-CZ" b="1" dirty="0"/>
              <a:t>lékař,</a:t>
            </a:r>
            <a:r>
              <a:rPr lang="cs-CZ" dirty="0"/>
              <a:t> ale i veřejnost (</a:t>
            </a:r>
            <a:r>
              <a:rPr lang="cs-CZ" b="1" dirty="0" err="1"/>
              <a:t>samovyšetřování</a:t>
            </a:r>
            <a:r>
              <a:rPr lang="cs-CZ" b="1" dirty="0"/>
              <a:t> prsů</a:t>
            </a:r>
            <a:r>
              <a:rPr lang="cs-CZ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873</Words>
  <Application>Microsoft Office PowerPoint</Application>
  <PresentationFormat>Předvádění na obrazovce (4:3)</PresentationFormat>
  <Paragraphs>188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8" baseType="lpstr">
      <vt:lpstr>Arial</vt:lpstr>
      <vt:lpstr>Calibri</vt:lpstr>
      <vt:lpstr>Motiv sady Office</vt:lpstr>
      <vt:lpstr>Karcinom prsu</vt:lpstr>
      <vt:lpstr>Karcinom prsu</vt:lpstr>
      <vt:lpstr>Epidemiologické trendy u karcinomu prsu jsou charakterizovány setrvale rostoucí incidencí a mírně klesající mortalitou </vt:lpstr>
      <vt:lpstr>Rizikové faktory  </vt:lpstr>
      <vt:lpstr>Co přivádí pacientky do ordinace</vt:lpstr>
      <vt:lpstr>Rodinná anamnéza </vt:lpstr>
      <vt:lpstr>Gynekologická anamnéza</vt:lpstr>
      <vt:lpstr>Primární prevence</vt:lpstr>
      <vt:lpstr>Sekundární prevence </vt:lpstr>
      <vt:lpstr>Terciální prevence  </vt:lpstr>
      <vt:lpstr>Samovyšetření prsu</vt:lpstr>
      <vt:lpstr>Klinické vyšetření</vt:lpstr>
      <vt:lpstr>Diagnostika zobrazovacími metodami </vt:lpstr>
      <vt:lpstr>Mamografický screening </vt:lpstr>
      <vt:lpstr>Mamografie</vt:lpstr>
      <vt:lpstr>Ultrazvukové vyšetření </vt:lpstr>
      <vt:lpstr>Duktografie</vt:lpstr>
      <vt:lpstr>CT, PET- CT, magnetická rezonance</vt:lpstr>
      <vt:lpstr>Biopsie </vt:lpstr>
      <vt:lpstr>FNA = punkční biopsie</vt:lpstr>
      <vt:lpstr>FNA = punkční biopsie</vt:lpstr>
      <vt:lpstr>core- cut biopsie</vt:lpstr>
      <vt:lpstr>Prezentace aplikace PowerPoint</vt:lpstr>
      <vt:lpstr> pod UZ kontrolou – z volné ruky  </vt:lpstr>
      <vt:lpstr>Pod mamografem – stereotaktická – k ověření suspektních kalcifikací </vt:lpstr>
      <vt:lpstr>Sentinelová uzlina </vt:lpstr>
      <vt:lpstr>Sentinelová uzlina (SN)</vt:lpstr>
      <vt:lpstr> Lymfoscintigrafie </vt:lpstr>
      <vt:lpstr>Označení sentinelové uzliny</vt:lpstr>
      <vt:lpstr> Histologie </vt:lpstr>
      <vt:lpstr> Carcinoma in situ </vt:lpstr>
      <vt:lpstr>Invazivní formy karcinomů </vt:lpstr>
      <vt:lpstr>Invazivní formy karcinomů</vt:lpstr>
      <vt:lpstr>Inflamatorní (erysipeloidní) karcinom</vt:lpstr>
      <vt:lpstr>TNM klasifikace </vt:lpstr>
      <vt:lpstr>Chirurgická léčba</vt:lpstr>
      <vt:lpstr>Prezentace aplikace PowerPoint</vt:lpstr>
      <vt:lpstr>Prs šetřící operace </vt:lpstr>
      <vt:lpstr>Mastektomie šetřící bradavky</vt:lpstr>
      <vt:lpstr>Prezentace aplikace PowerPoint</vt:lpstr>
      <vt:lpstr>Radioterapie</vt:lpstr>
      <vt:lpstr>Brachyradioterapie </vt:lpstr>
      <vt:lpstr>APBI</vt:lpstr>
      <vt:lpstr>Prezentace aplikace PowerPoint</vt:lpstr>
      <vt:lpstr>Prezentace aplikace PowerPoint</vt:lpstr>
      <vt:lpstr>Stereotaktická radioterapie</vt:lpstr>
      <vt:lpstr>Stereotaktická radioterapie</vt:lpstr>
      <vt:lpstr>Prezentace aplikace PowerPoint</vt:lpstr>
      <vt:lpstr>Chemoterapie </vt:lpstr>
      <vt:lpstr>Hormonální léčba </vt:lpstr>
      <vt:lpstr>Prezentace aplikace PowerPoint</vt:lpstr>
      <vt:lpstr> Biologická léčba  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Karcinom prsu</dc:title>
  <dc:creator>Grusová Gabriela, MUDr.</dc:creator>
  <cp:lastModifiedBy>Tomáš</cp:lastModifiedBy>
  <cp:revision>2</cp:revision>
  <dcterms:created xsi:type="dcterms:W3CDTF">2020-11-30T09:06:08Z</dcterms:created>
  <dcterms:modified xsi:type="dcterms:W3CDTF">2020-12-04T12:32:57Z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2020-11-30T09:07:00Z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66557da4-1947-4d1e-9f63-a95ebcd33a58</vt:lpwstr>
  </property>
  <property fmtid="{D5CDD505-2E9C-101B-9397-08002B2CF9AE}" pid="8" name="MSIP_Label_2063cd7f-2d21-486a-9f29-9c1683fdd175_ContentBits">
    <vt:lpwstr>0</vt:lpwstr>
  </property>
</Properties>
</file>