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  <p:sldId id="278" r:id="rId21"/>
    <p:sldId id="275" r:id="rId22"/>
    <p:sldId id="27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4DA15-3A5B-42C8-BBAC-23A00947F7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2C70CF0-3731-4ECB-B2A3-640D863FF79B}">
      <dgm:prSet/>
      <dgm:spPr/>
      <dgm:t>
        <a:bodyPr/>
        <a:lstStyle/>
        <a:p>
          <a:r>
            <a:rPr lang="cs-CZ" b="1"/>
            <a:t>malobuněčný (SCLC) </a:t>
          </a:r>
          <a:r>
            <a:rPr lang="cs-CZ"/>
            <a:t>asi 20–25%  </a:t>
          </a:r>
          <a:endParaRPr lang="en-US"/>
        </a:p>
      </dgm:t>
    </dgm:pt>
    <dgm:pt modelId="{68174478-1C3E-430E-97A5-21E3C82CDF36}" type="parTrans" cxnId="{F84EFAF4-BBD6-48E7-9913-DD04F12DDC53}">
      <dgm:prSet/>
      <dgm:spPr/>
      <dgm:t>
        <a:bodyPr/>
        <a:lstStyle/>
        <a:p>
          <a:endParaRPr lang="en-US"/>
        </a:p>
      </dgm:t>
    </dgm:pt>
    <dgm:pt modelId="{B2E34DCC-C2A3-4134-98A1-2372656D3B68}" type="sibTrans" cxnId="{F84EFAF4-BBD6-48E7-9913-DD04F12DDC53}">
      <dgm:prSet/>
      <dgm:spPr/>
      <dgm:t>
        <a:bodyPr/>
        <a:lstStyle/>
        <a:p>
          <a:endParaRPr lang="en-US"/>
        </a:p>
      </dgm:t>
    </dgm:pt>
    <dgm:pt modelId="{6FB96DE7-F97D-4262-B61D-D0F78FF8BACA}">
      <dgm:prSet/>
      <dgm:spPr/>
      <dgm:t>
        <a:bodyPr/>
        <a:lstStyle/>
        <a:p>
          <a:r>
            <a:rPr lang="cs-CZ" b="1"/>
            <a:t>nemalobuněčný bronchogenní   karcinom (NSCLC) asi </a:t>
          </a:r>
          <a:r>
            <a:rPr lang="cs-CZ"/>
            <a:t>75–80%</a:t>
          </a:r>
          <a:endParaRPr lang="en-US"/>
        </a:p>
      </dgm:t>
    </dgm:pt>
    <dgm:pt modelId="{36F81384-F7CE-47FF-ACD0-7D6E2F06A5F7}" type="parTrans" cxnId="{4F7E9925-EF25-4B00-91CF-E3A3E301C136}">
      <dgm:prSet/>
      <dgm:spPr/>
      <dgm:t>
        <a:bodyPr/>
        <a:lstStyle/>
        <a:p>
          <a:endParaRPr lang="en-US"/>
        </a:p>
      </dgm:t>
    </dgm:pt>
    <dgm:pt modelId="{CC3F929F-B756-484E-B9D8-6214F88C9EBC}" type="sibTrans" cxnId="{4F7E9925-EF25-4B00-91CF-E3A3E301C136}">
      <dgm:prSet/>
      <dgm:spPr/>
      <dgm:t>
        <a:bodyPr/>
        <a:lstStyle/>
        <a:p>
          <a:endParaRPr lang="en-US"/>
        </a:p>
      </dgm:t>
    </dgm:pt>
    <dgm:pt modelId="{AE9D8C7F-1702-47BD-945A-A9F7A7D71F63}" type="pres">
      <dgm:prSet presAssocID="{C0E4DA15-3A5B-42C8-BBAC-23A00947F7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16F449-3B1C-4DE4-A7AA-31489CB1E83F}" type="pres">
      <dgm:prSet presAssocID="{12C70CF0-3731-4ECB-B2A3-640D863FF7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3E28AB-63EC-4A12-9D95-DB5AD0E95539}" type="pres">
      <dgm:prSet presAssocID="{B2E34DCC-C2A3-4134-98A1-2372656D3B68}" presName="spacer" presStyleCnt="0"/>
      <dgm:spPr/>
    </dgm:pt>
    <dgm:pt modelId="{707B7F4D-06B3-47BE-BBFD-5F1ADF32C0ED}" type="pres">
      <dgm:prSet presAssocID="{6FB96DE7-F97D-4262-B61D-D0F78FF8BA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F7E9925-EF25-4B00-91CF-E3A3E301C136}" srcId="{C0E4DA15-3A5B-42C8-BBAC-23A00947F721}" destId="{6FB96DE7-F97D-4262-B61D-D0F78FF8BACA}" srcOrd="1" destOrd="0" parTransId="{36F81384-F7CE-47FF-ACD0-7D6E2F06A5F7}" sibTransId="{CC3F929F-B756-484E-B9D8-6214F88C9EBC}"/>
    <dgm:cxn modelId="{D091C6BD-A636-4D40-AB00-2CFCED902C98}" type="presOf" srcId="{12C70CF0-3731-4ECB-B2A3-640D863FF79B}" destId="{D516F449-3B1C-4DE4-A7AA-31489CB1E83F}" srcOrd="0" destOrd="0" presId="urn:microsoft.com/office/officeart/2005/8/layout/vList2"/>
    <dgm:cxn modelId="{AA7BC780-3175-4C1F-987F-7CFA59515F03}" type="presOf" srcId="{C0E4DA15-3A5B-42C8-BBAC-23A00947F721}" destId="{AE9D8C7F-1702-47BD-945A-A9F7A7D71F63}" srcOrd="0" destOrd="0" presId="urn:microsoft.com/office/officeart/2005/8/layout/vList2"/>
    <dgm:cxn modelId="{F84EFAF4-BBD6-48E7-9913-DD04F12DDC53}" srcId="{C0E4DA15-3A5B-42C8-BBAC-23A00947F721}" destId="{12C70CF0-3731-4ECB-B2A3-640D863FF79B}" srcOrd="0" destOrd="0" parTransId="{68174478-1C3E-430E-97A5-21E3C82CDF36}" sibTransId="{B2E34DCC-C2A3-4134-98A1-2372656D3B68}"/>
    <dgm:cxn modelId="{40B40FB9-DD95-42AF-BF7D-1D48B3689455}" type="presOf" srcId="{6FB96DE7-F97D-4262-B61D-D0F78FF8BACA}" destId="{707B7F4D-06B3-47BE-BBFD-5F1ADF32C0ED}" srcOrd="0" destOrd="0" presId="urn:microsoft.com/office/officeart/2005/8/layout/vList2"/>
    <dgm:cxn modelId="{9A71936E-ECC7-4E93-B8A0-4631CEFAF6E7}" type="presParOf" srcId="{AE9D8C7F-1702-47BD-945A-A9F7A7D71F63}" destId="{D516F449-3B1C-4DE4-A7AA-31489CB1E83F}" srcOrd="0" destOrd="0" presId="urn:microsoft.com/office/officeart/2005/8/layout/vList2"/>
    <dgm:cxn modelId="{E6E073AF-23D8-48D7-A4FE-0F0C81AEB964}" type="presParOf" srcId="{AE9D8C7F-1702-47BD-945A-A9F7A7D71F63}" destId="{E13E28AB-63EC-4A12-9D95-DB5AD0E95539}" srcOrd="1" destOrd="0" presId="urn:microsoft.com/office/officeart/2005/8/layout/vList2"/>
    <dgm:cxn modelId="{BF8461C0-43B6-45CB-975E-F76A61973355}" type="presParOf" srcId="{AE9D8C7F-1702-47BD-945A-A9F7A7D71F63}" destId="{707B7F4D-06B3-47BE-BBFD-5F1ADF32C0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93BE7A-18E2-42EF-853C-D31322D856C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066D35-B4F2-4202-8CD7-135244AF974D}">
      <dgm:prSet/>
      <dgm:spPr/>
      <dgm:t>
        <a:bodyPr/>
        <a:lstStyle/>
        <a:p>
          <a:r>
            <a:rPr lang="cs-CZ"/>
            <a:t>U stadia I je 5-ti leté prežití 40–50 %. </a:t>
          </a:r>
          <a:endParaRPr lang="en-US"/>
        </a:p>
      </dgm:t>
    </dgm:pt>
    <dgm:pt modelId="{A196C102-A4AB-4E51-9060-EEAFFEC86FFC}" type="parTrans" cxnId="{02DE7C29-6E6C-4FE3-8CE1-A632C29762D0}">
      <dgm:prSet/>
      <dgm:spPr/>
      <dgm:t>
        <a:bodyPr/>
        <a:lstStyle/>
        <a:p>
          <a:endParaRPr lang="en-US"/>
        </a:p>
      </dgm:t>
    </dgm:pt>
    <dgm:pt modelId="{216F2DF4-1011-4F0F-9FD2-8993268FFFE5}" type="sibTrans" cxnId="{02DE7C29-6E6C-4FE3-8CE1-A632C29762D0}">
      <dgm:prSet/>
      <dgm:spPr/>
      <dgm:t>
        <a:bodyPr/>
        <a:lstStyle/>
        <a:p>
          <a:endParaRPr lang="en-US"/>
        </a:p>
      </dgm:t>
    </dgm:pt>
    <dgm:pt modelId="{B2A68326-124D-4F71-B745-A25D893A410B}">
      <dgm:prSet/>
      <dgm:spPr/>
      <dgm:t>
        <a:bodyPr/>
        <a:lstStyle/>
        <a:p>
          <a:r>
            <a:rPr lang="cs-CZ"/>
            <a:t>U stadia II je 5-ti leté prežití kolem 30 %. </a:t>
          </a:r>
          <a:endParaRPr lang="en-US"/>
        </a:p>
      </dgm:t>
    </dgm:pt>
    <dgm:pt modelId="{4ACFEA39-B543-4224-AD30-83179334C6D3}" type="parTrans" cxnId="{62A6CDAC-C329-4E8C-9B01-2C15DEC4834F}">
      <dgm:prSet/>
      <dgm:spPr/>
      <dgm:t>
        <a:bodyPr/>
        <a:lstStyle/>
        <a:p>
          <a:endParaRPr lang="en-US"/>
        </a:p>
      </dgm:t>
    </dgm:pt>
    <dgm:pt modelId="{8E786B4C-3F81-4FF2-922D-A90AFC7BD3DA}" type="sibTrans" cxnId="{62A6CDAC-C329-4E8C-9B01-2C15DEC4834F}">
      <dgm:prSet/>
      <dgm:spPr/>
      <dgm:t>
        <a:bodyPr/>
        <a:lstStyle/>
        <a:p>
          <a:endParaRPr lang="en-US"/>
        </a:p>
      </dgm:t>
    </dgm:pt>
    <dgm:pt modelId="{D2097FB7-6658-40B7-AA1C-964CE6D176FC}">
      <dgm:prSet/>
      <dgm:spPr/>
      <dgm:t>
        <a:bodyPr/>
        <a:lstStyle/>
        <a:p>
          <a:r>
            <a:rPr lang="cs-CZ"/>
            <a:t>Stadium III kolem 10 % </a:t>
          </a:r>
          <a:endParaRPr lang="en-US"/>
        </a:p>
      </dgm:t>
    </dgm:pt>
    <dgm:pt modelId="{9AF9558C-0BD2-4A42-9E40-10B0ECCEFEBB}" type="parTrans" cxnId="{217F5D38-3458-4DA8-9BDD-075AF2CEF88F}">
      <dgm:prSet/>
      <dgm:spPr/>
      <dgm:t>
        <a:bodyPr/>
        <a:lstStyle/>
        <a:p>
          <a:endParaRPr lang="en-US"/>
        </a:p>
      </dgm:t>
    </dgm:pt>
    <dgm:pt modelId="{D31CA34E-8FE2-44AF-BB49-9EDDBCC334B1}" type="sibTrans" cxnId="{217F5D38-3458-4DA8-9BDD-075AF2CEF88F}">
      <dgm:prSet/>
      <dgm:spPr/>
      <dgm:t>
        <a:bodyPr/>
        <a:lstStyle/>
        <a:p>
          <a:endParaRPr lang="en-US"/>
        </a:p>
      </dgm:t>
    </dgm:pt>
    <dgm:pt modelId="{0F3F41B0-3DB2-4B8F-B5CB-D8EDED3E829D}">
      <dgm:prSet/>
      <dgm:spPr/>
      <dgm:t>
        <a:bodyPr/>
        <a:lstStyle/>
        <a:p>
          <a:r>
            <a:rPr lang="cs-CZ"/>
            <a:t>Stadium IV méně než 1 %.</a:t>
          </a:r>
          <a:endParaRPr lang="en-US"/>
        </a:p>
      </dgm:t>
    </dgm:pt>
    <dgm:pt modelId="{64FFDF71-867C-4A0A-A846-2F2AA25A73E6}" type="parTrans" cxnId="{4B8FA4B0-2D88-4B68-B637-3926A2CBE234}">
      <dgm:prSet/>
      <dgm:spPr/>
      <dgm:t>
        <a:bodyPr/>
        <a:lstStyle/>
        <a:p>
          <a:endParaRPr lang="en-US"/>
        </a:p>
      </dgm:t>
    </dgm:pt>
    <dgm:pt modelId="{9F17F4E6-15E0-43B0-BC77-6229B259CE15}" type="sibTrans" cxnId="{4B8FA4B0-2D88-4B68-B637-3926A2CBE234}">
      <dgm:prSet/>
      <dgm:spPr/>
      <dgm:t>
        <a:bodyPr/>
        <a:lstStyle/>
        <a:p>
          <a:endParaRPr lang="en-US"/>
        </a:p>
      </dgm:t>
    </dgm:pt>
    <dgm:pt modelId="{84926150-8DC9-429B-A66D-08DA9B3A80D7}">
      <dgm:prSet/>
      <dgm:spPr/>
      <dgm:t>
        <a:bodyPr/>
        <a:lstStyle/>
        <a:p>
          <a:r>
            <a:rPr lang="cs-CZ"/>
            <a:t>Medián přežití pro recidivující stadia II a III je kolem 2 let. </a:t>
          </a:r>
          <a:endParaRPr lang="en-US"/>
        </a:p>
      </dgm:t>
    </dgm:pt>
    <dgm:pt modelId="{0E50D2ED-C98E-4F32-BF7B-D71C7D923756}" type="parTrans" cxnId="{FE96191E-5258-4722-9EA4-3C20197D5B29}">
      <dgm:prSet/>
      <dgm:spPr/>
      <dgm:t>
        <a:bodyPr/>
        <a:lstStyle/>
        <a:p>
          <a:endParaRPr lang="en-US"/>
        </a:p>
      </dgm:t>
    </dgm:pt>
    <dgm:pt modelId="{A961CDE3-326B-4885-BCE7-9C507665633B}" type="sibTrans" cxnId="{FE96191E-5258-4722-9EA4-3C20197D5B29}">
      <dgm:prSet/>
      <dgm:spPr/>
      <dgm:t>
        <a:bodyPr/>
        <a:lstStyle/>
        <a:p>
          <a:endParaRPr lang="en-US"/>
        </a:p>
      </dgm:t>
    </dgm:pt>
    <dgm:pt modelId="{F31B7E34-0589-4279-9A7F-2E4F311CB8AC}">
      <dgm:prSet/>
      <dgm:spPr/>
      <dgm:t>
        <a:bodyPr/>
        <a:lstStyle/>
        <a:p>
          <a:r>
            <a:rPr lang="cs-CZ"/>
            <a:t>Pro stadium IV je medián 12 měsíců.</a:t>
          </a:r>
          <a:endParaRPr lang="en-US"/>
        </a:p>
      </dgm:t>
    </dgm:pt>
    <dgm:pt modelId="{C1AC5E37-A2FA-47E7-90E3-4698719E3EAE}" type="parTrans" cxnId="{1A57FF76-1D43-48A6-9153-AA04DA336570}">
      <dgm:prSet/>
      <dgm:spPr/>
      <dgm:t>
        <a:bodyPr/>
        <a:lstStyle/>
        <a:p>
          <a:endParaRPr lang="en-US"/>
        </a:p>
      </dgm:t>
    </dgm:pt>
    <dgm:pt modelId="{43C0A947-962D-4FEB-85B4-B455DAB53D89}" type="sibTrans" cxnId="{1A57FF76-1D43-48A6-9153-AA04DA336570}">
      <dgm:prSet/>
      <dgm:spPr/>
      <dgm:t>
        <a:bodyPr/>
        <a:lstStyle/>
        <a:p>
          <a:endParaRPr lang="en-US"/>
        </a:p>
      </dgm:t>
    </dgm:pt>
    <dgm:pt modelId="{2D8B47EE-7678-44A7-9356-A1F3C2E54E3D}" type="pres">
      <dgm:prSet presAssocID="{7993BE7A-18E2-42EF-853C-D31322D856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C2B846-01B8-4173-BDE1-C5F91C869753}" type="pres">
      <dgm:prSet presAssocID="{53066D35-B4F2-4202-8CD7-135244AF974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A0B1AF-D679-4D75-84CA-DD6E0C0B1B3E}" type="pres">
      <dgm:prSet presAssocID="{216F2DF4-1011-4F0F-9FD2-8993268FFFE5}" presName="sibTrans" presStyleLbl="sibTrans1D1" presStyleIdx="0" presStyleCnt="5"/>
      <dgm:spPr/>
      <dgm:t>
        <a:bodyPr/>
        <a:lstStyle/>
        <a:p>
          <a:endParaRPr lang="cs-CZ"/>
        </a:p>
      </dgm:t>
    </dgm:pt>
    <dgm:pt modelId="{18681195-B841-4B64-8215-CA7E298E756F}" type="pres">
      <dgm:prSet presAssocID="{216F2DF4-1011-4F0F-9FD2-8993268FFFE5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3A34CBB2-EA2C-4C5C-B829-47876B7C4F64}" type="pres">
      <dgm:prSet presAssocID="{B2A68326-124D-4F71-B745-A25D893A41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78BC9C-512D-4B9C-A754-860B3083456A}" type="pres">
      <dgm:prSet presAssocID="{8E786B4C-3F81-4FF2-922D-A90AFC7BD3DA}" presName="sibTrans" presStyleLbl="sibTrans1D1" presStyleIdx="1" presStyleCnt="5"/>
      <dgm:spPr/>
      <dgm:t>
        <a:bodyPr/>
        <a:lstStyle/>
        <a:p>
          <a:endParaRPr lang="cs-CZ"/>
        </a:p>
      </dgm:t>
    </dgm:pt>
    <dgm:pt modelId="{6BE78BD6-D5A2-4CEA-94B4-2BAC74AC785C}" type="pres">
      <dgm:prSet presAssocID="{8E786B4C-3F81-4FF2-922D-A90AFC7BD3DA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54C61850-90DE-4543-8958-E715960DC7C6}" type="pres">
      <dgm:prSet presAssocID="{D2097FB7-6658-40B7-AA1C-964CE6D176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6193A0-780B-44E1-BEFF-E567C51C4406}" type="pres">
      <dgm:prSet presAssocID="{D31CA34E-8FE2-44AF-BB49-9EDDBCC334B1}" presName="sibTrans" presStyleLbl="sibTrans1D1" presStyleIdx="2" presStyleCnt="5"/>
      <dgm:spPr/>
      <dgm:t>
        <a:bodyPr/>
        <a:lstStyle/>
        <a:p>
          <a:endParaRPr lang="cs-CZ"/>
        </a:p>
      </dgm:t>
    </dgm:pt>
    <dgm:pt modelId="{4DBB2338-7F37-4FA8-8883-8F4579CE7811}" type="pres">
      <dgm:prSet presAssocID="{D31CA34E-8FE2-44AF-BB49-9EDDBCC334B1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64904AC3-7890-4514-B853-D87B730A0899}" type="pres">
      <dgm:prSet presAssocID="{0F3F41B0-3DB2-4B8F-B5CB-D8EDED3E829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8216EB-FF0F-4C82-BB23-1B9E88E44995}" type="pres">
      <dgm:prSet presAssocID="{9F17F4E6-15E0-43B0-BC77-6229B259CE15}" presName="sibTrans" presStyleLbl="sibTrans1D1" presStyleIdx="3" presStyleCnt="5"/>
      <dgm:spPr/>
      <dgm:t>
        <a:bodyPr/>
        <a:lstStyle/>
        <a:p>
          <a:endParaRPr lang="cs-CZ"/>
        </a:p>
      </dgm:t>
    </dgm:pt>
    <dgm:pt modelId="{1DD7D8BB-3880-4C66-8993-09B27C7F7692}" type="pres">
      <dgm:prSet presAssocID="{9F17F4E6-15E0-43B0-BC77-6229B259CE15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2C27B151-A9EC-47FA-9DC0-08E395E2207F}" type="pres">
      <dgm:prSet presAssocID="{84926150-8DC9-429B-A66D-08DA9B3A80D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67D405-C85B-4E96-9C44-B864FB3C1B17}" type="pres">
      <dgm:prSet presAssocID="{A961CDE3-326B-4885-BCE7-9C507665633B}" presName="sibTrans" presStyleLbl="sibTrans1D1" presStyleIdx="4" presStyleCnt="5"/>
      <dgm:spPr/>
      <dgm:t>
        <a:bodyPr/>
        <a:lstStyle/>
        <a:p>
          <a:endParaRPr lang="cs-CZ"/>
        </a:p>
      </dgm:t>
    </dgm:pt>
    <dgm:pt modelId="{92B706A9-7864-4C58-B453-6D9779FCFC3B}" type="pres">
      <dgm:prSet presAssocID="{A961CDE3-326B-4885-BCE7-9C507665633B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7EE0F88D-08B8-4C46-ACA7-12A5F84ED91E}" type="pres">
      <dgm:prSet presAssocID="{F31B7E34-0589-4279-9A7F-2E4F311CB8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67D200-B35E-4D6C-9562-457249A8B45F}" type="presOf" srcId="{D31CA34E-8FE2-44AF-BB49-9EDDBCC334B1}" destId="{426193A0-780B-44E1-BEFF-E567C51C4406}" srcOrd="0" destOrd="0" presId="urn:microsoft.com/office/officeart/2016/7/layout/RepeatingBendingProcessNew"/>
    <dgm:cxn modelId="{9D244631-4EA5-4C66-9A60-14D64047FF75}" type="presOf" srcId="{F31B7E34-0589-4279-9A7F-2E4F311CB8AC}" destId="{7EE0F88D-08B8-4C46-ACA7-12A5F84ED91E}" srcOrd="0" destOrd="0" presId="urn:microsoft.com/office/officeart/2016/7/layout/RepeatingBendingProcessNew"/>
    <dgm:cxn modelId="{1A57FF76-1D43-48A6-9153-AA04DA336570}" srcId="{7993BE7A-18E2-42EF-853C-D31322D856C4}" destId="{F31B7E34-0589-4279-9A7F-2E4F311CB8AC}" srcOrd="5" destOrd="0" parTransId="{C1AC5E37-A2FA-47E7-90E3-4698719E3EAE}" sibTransId="{43C0A947-962D-4FEB-85B4-B455DAB53D89}"/>
    <dgm:cxn modelId="{FBDFEB04-A93E-4EEF-9CC0-B8D09EAB3D45}" type="presOf" srcId="{A961CDE3-326B-4885-BCE7-9C507665633B}" destId="{92B706A9-7864-4C58-B453-6D9779FCFC3B}" srcOrd="1" destOrd="0" presId="urn:microsoft.com/office/officeart/2016/7/layout/RepeatingBendingProcessNew"/>
    <dgm:cxn modelId="{FE96191E-5258-4722-9EA4-3C20197D5B29}" srcId="{7993BE7A-18E2-42EF-853C-D31322D856C4}" destId="{84926150-8DC9-429B-A66D-08DA9B3A80D7}" srcOrd="4" destOrd="0" parTransId="{0E50D2ED-C98E-4F32-BF7B-D71C7D923756}" sibTransId="{A961CDE3-326B-4885-BCE7-9C507665633B}"/>
    <dgm:cxn modelId="{E03D37A4-11FE-417B-B57C-F135741BE041}" type="presOf" srcId="{9F17F4E6-15E0-43B0-BC77-6229B259CE15}" destId="{828216EB-FF0F-4C82-BB23-1B9E88E44995}" srcOrd="0" destOrd="0" presId="urn:microsoft.com/office/officeart/2016/7/layout/RepeatingBendingProcessNew"/>
    <dgm:cxn modelId="{AC8D91D5-26D0-45B2-B073-A23B1225C3AD}" type="presOf" srcId="{D2097FB7-6658-40B7-AA1C-964CE6D176FC}" destId="{54C61850-90DE-4543-8958-E715960DC7C6}" srcOrd="0" destOrd="0" presId="urn:microsoft.com/office/officeart/2016/7/layout/RepeatingBendingProcessNew"/>
    <dgm:cxn modelId="{5DC5D6B9-4076-4035-9F80-10633D29DFA5}" type="presOf" srcId="{84926150-8DC9-429B-A66D-08DA9B3A80D7}" destId="{2C27B151-A9EC-47FA-9DC0-08E395E2207F}" srcOrd="0" destOrd="0" presId="urn:microsoft.com/office/officeart/2016/7/layout/RepeatingBendingProcessNew"/>
    <dgm:cxn modelId="{21A0E0DA-CA8B-45AF-B749-423B2518CD3F}" type="presOf" srcId="{9F17F4E6-15E0-43B0-BC77-6229B259CE15}" destId="{1DD7D8BB-3880-4C66-8993-09B27C7F7692}" srcOrd="1" destOrd="0" presId="urn:microsoft.com/office/officeart/2016/7/layout/RepeatingBendingProcessNew"/>
    <dgm:cxn modelId="{02DE7C29-6E6C-4FE3-8CE1-A632C29762D0}" srcId="{7993BE7A-18E2-42EF-853C-D31322D856C4}" destId="{53066D35-B4F2-4202-8CD7-135244AF974D}" srcOrd="0" destOrd="0" parTransId="{A196C102-A4AB-4E51-9060-EEAFFEC86FFC}" sibTransId="{216F2DF4-1011-4F0F-9FD2-8993268FFFE5}"/>
    <dgm:cxn modelId="{AA9981FC-E63F-49CA-9432-C7CCA1F90488}" type="presOf" srcId="{8E786B4C-3F81-4FF2-922D-A90AFC7BD3DA}" destId="{6BE78BD6-D5A2-4CEA-94B4-2BAC74AC785C}" srcOrd="1" destOrd="0" presId="urn:microsoft.com/office/officeart/2016/7/layout/RepeatingBendingProcessNew"/>
    <dgm:cxn modelId="{5E367BF3-4E3B-4C86-A504-362EB611A4A3}" type="presOf" srcId="{53066D35-B4F2-4202-8CD7-135244AF974D}" destId="{B6C2B846-01B8-4173-BDE1-C5F91C869753}" srcOrd="0" destOrd="0" presId="urn:microsoft.com/office/officeart/2016/7/layout/RepeatingBendingProcessNew"/>
    <dgm:cxn modelId="{CC7B4DC8-0C37-441D-9942-52F4CAA57F47}" type="presOf" srcId="{D31CA34E-8FE2-44AF-BB49-9EDDBCC334B1}" destId="{4DBB2338-7F37-4FA8-8883-8F4579CE7811}" srcOrd="1" destOrd="0" presId="urn:microsoft.com/office/officeart/2016/7/layout/RepeatingBendingProcessNew"/>
    <dgm:cxn modelId="{217F5D38-3458-4DA8-9BDD-075AF2CEF88F}" srcId="{7993BE7A-18E2-42EF-853C-D31322D856C4}" destId="{D2097FB7-6658-40B7-AA1C-964CE6D176FC}" srcOrd="2" destOrd="0" parTransId="{9AF9558C-0BD2-4A42-9E40-10B0ECCEFEBB}" sibTransId="{D31CA34E-8FE2-44AF-BB49-9EDDBCC334B1}"/>
    <dgm:cxn modelId="{62A6CDAC-C329-4E8C-9B01-2C15DEC4834F}" srcId="{7993BE7A-18E2-42EF-853C-D31322D856C4}" destId="{B2A68326-124D-4F71-B745-A25D893A410B}" srcOrd="1" destOrd="0" parTransId="{4ACFEA39-B543-4224-AD30-83179334C6D3}" sibTransId="{8E786B4C-3F81-4FF2-922D-A90AFC7BD3DA}"/>
    <dgm:cxn modelId="{2BCD994D-F59A-4F2E-8B22-09BDE4198CE6}" type="presOf" srcId="{8E786B4C-3F81-4FF2-922D-A90AFC7BD3DA}" destId="{A878BC9C-512D-4B9C-A754-860B3083456A}" srcOrd="0" destOrd="0" presId="urn:microsoft.com/office/officeart/2016/7/layout/RepeatingBendingProcessNew"/>
    <dgm:cxn modelId="{D09407D7-0918-4421-A249-0CCC8F3879D6}" type="presOf" srcId="{B2A68326-124D-4F71-B745-A25D893A410B}" destId="{3A34CBB2-EA2C-4C5C-B829-47876B7C4F64}" srcOrd="0" destOrd="0" presId="urn:microsoft.com/office/officeart/2016/7/layout/RepeatingBendingProcessNew"/>
    <dgm:cxn modelId="{C945B5B3-6506-42FA-AA12-E243C07CAA69}" type="presOf" srcId="{0F3F41B0-3DB2-4B8F-B5CB-D8EDED3E829D}" destId="{64904AC3-7890-4514-B853-D87B730A0899}" srcOrd="0" destOrd="0" presId="urn:microsoft.com/office/officeart/2016/7/layout/RepeatingBendingProcessNew"/>
    <dgm:cxn modelId="{EB81D007-0461-4386-9D65-F5CF72DCA7E3}" type="presOf" srcId="{A961CDE3-326B-4885-BCE7-9C507665633B}" destId="{F867D405-C85B-4E96-9C44-B864FB3C1B17}" srcOrd="0" destOrd="0" presId="urn:microsoft.com/office/officeart/2016/7/layout/RepeatingBendingProcessNew"/>
    <dgm:cxn modelId="{4B8FA4B0-2D88-4B68-B637-3926A2CBE234}" srcId="{7993BE7A-18E2-42EF-853C-D31322D856C4}" destId="{0F3F41B0-3DB2-4B8F-B5CB-D8EDED3E829D}" srcOrd="3" destOrd="0" parTransId="{64FFDF71-867C-4A0A-A846-2F2AA25A73E6}" sibTransId="{9F17F4E6-15E0-43B0-BC77-6229B259CE15}"/>
    <dgm:cxn modelId="{8ED94DF7-EC23-4183-835A-BF8CE4F4B3F6}" type="presOf" srcId="{7993BE7A-18E2-42EF-853C-D31322D856C4}" destId="{2D8B47EE-7678-44A7-9356-A1F3C2E54E3D}" srcOrd="0" destOrd="0" presId="urn:microsoft.com/office/officeart/2016/7/layout/RepeatingBendingProcessNew"/>
    <dgm:cxn modelId="{4D2FD171-15DA-433E-8E99-F27F32D98302}" type="presOf" srcId="{216F2DF4-1011-4F0F-9FD2-8993268FFFE5}" destId="{E4A0B1AF-D679-4D75-84CA-DD6E0C0B1B3E}" srcOrd="0" destOrd="0" presId="urn:microsoft.com/office/officeart/2016/7/layout/RepeatingBendingProcessNew"/>
    <dgm:cxn modelId="{625D0578-8D8D-4E66-8112-4E024235AC0D}" type="presOf" srcId="{216F2DF4-1011-4F0F-9FD2-8993268FFFE5}" destId="{18681195-B841-4B64-8215-CA7E298E756F}" srcOrd="1" destOrd="0" presId="urn:microsoft.com/office/officeart/2016/7/layout/RepeatingBendingProcessNew"/>
    <dgm:cxn modelId="{F61A60AD-1713-4C53-8E4D-F9899C9976E2}" type="presParOf" srcId="{2D8B47EE-7678-44A7-9356-A1F3C2E54E3D}" destId="{B6C2B846-01B8-4173-BDE1-C5F91C869753}" srcOrd="0" destOrd="0" presId="urn:microsoft.com/office/officeart/2016/7/layout/RepeatingBendingProcessNew"/>
    <dgm:cxn modelId="{F28EA51E-2A33-4558-B543-16F9EF532EC2}" type="presParOf" srcId="{2D8B47EE-7678-44A7-9356-A1F3C2E54E3D}" destId="{E4A0B1AF-D679-4D75-84CA-DD6E0C0B1B3E}" srcOrd="1" destOrd="0" presId="urn:microsoft.com/office/officeart/2016/7/layout/RepeatingBendingProcessNew"/>
    <dgm:cxn modelId="{E51D2329-BA15-41E6-A740-3C39DDBDC51F}" type="presParOf" srcId="{E4A0B1AF-D679-4D75-84CA-DD6E0C0B1B3E}" destId="{18681195-B841-4B64-8215-CA7E298E756F}" srcOrd="0" destOrd="0" presId="urn:microsoft.com/office/officeart/2016/7/layout/RepeatingBendingProcessNew"/>
    <dgm:cxn modelId="{E00CFC7B-9FC1-4701-A505-FF5F84E1F047}" type="presParOf" srcId="{2D8B47EE-7678-44A7-9356-A1F3C2E54E3D}" destId="{3A34CBB2-EA2C-4C5C-B829-47876B7C4F64}" srcOrd="2" destOrd="0" presId="urn:microsoft.com/office/officeart/2016/7/layout/RepeatingBendingProcessNew"/>
    <dgm:cxn modelId="{53C2512F-E673-4D19-BDF9-F3DD8BC1F9B2}" type="presParOf" srcId="{2D8B47EE-7678-44A7-9356-A1F3C2E54E3D}" destId="{A878BC9C-512D-4B9C-A754-860B3083456A}" srcOrd="3" destOrd="0" presId="urn:microsoft.com/office/officeart/2016/7/layout/RepeatingBendingProcessNew"/>
    <dgm:cxn modelId="{9EEDB563-BB5A-4319-8D40-28EFA34D78C8}" type="presParOf" srcId="{A878BC9C-512D-4B9C-A754-860B3083456A}" destId="{6BE78BD6-D5A2-4CEA-94B4-2BAC74AC785C}" srcOrd="0" destOrd="0" presId="urn:microsoft.com/office/officeart/2016/7/layout/RepeatingBendingProcessNew"/>
    <dgm:cxn modelId="{603FADD3-2E64-4E5D-9E36-4A38237475D2}" type="presParOf" srcId="{2D8B47EE-7678-44A7-9356-A1F3C2E54E3D}" destId="{54C61850-90DE-4543-8958-E715960DC7C6}" srcOrd="4" destOrd="0" presId="urn:microsoft.com/office/officeart/2016/7/layout/RepeatingBendingProcessNew"/>
    <dgm:cxn modelId="{1FA2AFDA-AD30-4963-8A62-BFEA3AC7E2C7}" type="presParOf" srcId="{2D8B47EE-7678-44A7-9356-A1F3C2E54E3D}" destId="{426193A0-780B-44E1-BEFF-E567C51C4406}" srcOrd="5" destOrd="0" presId="urn:microsoft.com/office/officeart/2016/7/layout/RepeatingBendingProcessNew"/>
    <dgm:cxn modelId="{1F9C4AE0-EA43-47CC-BA12-4E706C9BB80D}" type="presParOf" srcId="{426193A0-780B-44E1-BEFF-E567C51C4406}" destId="{4DBB2338-7F37-4FA8-8883-8F4579CE7811}" srcOrd="0" destOrd="0" presId="urn:microsoft.com/office/officeart/2016/7/layout/RepeatingBendingProcessNew"/>
    <dgm:cxn modelId="{E5438B0E-2436-4357-ABAE-28EB50D4E847}" type="presParOf" srcId="{2D8B47EE-7678-44A7-9356-A1F3C2E54E3D}" destId="{64904AC3-7890-4514-B853-D87B730A0899}" srcOrd="6" destOrd="0" presId="urn:microsoft.com/office/officeart/2016/7/layout/RepeatingBendingProcessNew"/>
    <dgm:cxn modelId="{AD5DC9F9-3444-4EF6-8E6B-B025156F0D5C}" type="presParOf" srcId="{2D8B47EE-7678-44A7-9356-A1F3C2E54E3D}" destId="{828216EB-FF0F-4C82-BB23-1B9E88E44995}" srcOrd="7" destOrd="0" presId="urn:microsoft.com/office/officeart/2016/7/layout/RepeatingBendingProcessNew"/>
    <dgm:cxn modelId="{410E45C1-6DBA-47CC-AFB0-D95AAD5D120C}" type="presParOf" srcId="{828216EB-FF0F-4C82-BB23-1B9E88E44995}" destId="{1DD7D8BB-3880-4C66-8993-09B27C7F7692}" srcOrd="0" destOrd="0" presId="urn:microsoft.com/office/officeart/2016/7/layout/RepeatingBendingProcessNew"/>
    <dgm:cxn modelId="{173C5E12-62EC-44DE-8C04-6BE51F6E7B19}" type="presParOf" srcId="{2D8B47EE-7678-44A7-9356-A1F3C2E54E3D}" destId="{2C27B151-A9EC-47FA-9DC0-08E395E2207F}" srcOrd="8" destOrd="0" presId="urn:microsoft.com/office/officeart/2016/7/layout/RepeatingBendingProcessNew"/>
    <dgm:cxn modelId="{05369D35-1EDD-4327-A5A8-C3EF2EDB9E61}" type="presParOf" srcId="{2D8B47EE-7678-44A7-9356-A1F3C2E54E3D}" destId="{F867D405-C85B-4E96-9C44-B864FB3C1B17}" srcOrd="9" destOrd="0" presId="urn:microsoft.com/office/officeart/2016/7/layout/RepeatingBendingProcessNew"/>
    <dgm:cxn modelId="{DFD6D81D-3329-4E16-B49A-05357CEDE765}" type="presParOf" srcId="{F867D405-C85B-4E96-9C44-B864FB3C1B17}" destId="{92B706A9-7864-4C58-B453-6D9779FCFC3B}" srcOrd="0" destOrd="0" presId="urn:microsoft.com/office/officeart/2016/7/layout/RepeatingBendingProcessNew"/>
    <dgm:cxn modelId="{59EB3933-0553-435B-BE7F-D1AC7AD92102}" type="presParOf" srcId="{2D8B47EE-7678-44A7-9356-A1F3C2E54E3D}" destId="{7EE0F88D-08B8-4C46-ACA7-12A5F84ED91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F449-3B1C-4DE4-A7AA-31489CB1E83F}">
      <dsp:nvSpPr>
        <dsp:cNvPr id="0" name=""/>
        <dsp:cNvSpPr/>
      </dsp:nvSpPr>
      <dsp:spPr>
        <a:xfrm>
          <a:off x="0" y="5015"/>
          <a:ext cx="5257800" cy="26926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/>
            <a:t>malobuněčný (SCLC) </a:t>
          </a:r>
          <a:r>
            <a:rPr lang="cs-CZ" sz="3800" kern="1200"/>
            <a:t>asi 20–25%  </a:t>
          </a:r>
          <a:endParaRPr lang="en-US" sz="3800" kern="1200"/>
        </a:p>
      </dsp:txBody>
      <dsp:txXfrm>
        <a:off x="131442" y="136457"/>
        <a:ext cx="4994916" cy="2429724"/>
      </dsp:txXfrm>
    </dsp:sp>
    <dsp:sp modelId="{707B7F4D-06B3-47BE-BBFD-5F1ADF32C0ED}">
      <dsp:nvSpPr>
        <dsp:cNvPr id="0" name=""/>
        <dsp:cNvSpPr/>
      </dsp:nvSpPr>
      <dsp:spPr>
        <a:xfrm>
          <a:off x="0" y="2807063"/>
          <a:ext cx="5257800" cy="269260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800" b="1" kern="1200"/>
            <a:t>nemalobuněčný bronchogenní   karcinom (NSCLC) asi </a:t>
          </a:r>
          <a:r>
            <a:rPr lang="cs-CZ" sz="3800" kern="1200"/>
            <a:t>75–80%</a:t>
          </a:r>
          <a:endParaRPr lang="en-US" sz="3800" kern="1200"/>
        </a:p>
      </dsp:txBody>
      <dsp:txXfrm>
        <a:off x="131442" y="2938505"/>
        <a:ext cx="4994916" cy="242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0B1AF-D679-4D75-84CA-DD6E0C0B1B3E}">
      <dsp:nvSpPr>
        <dsp:cNvPr id="0" name=""/>
        <dsp:cNvSpPr/>
      </dsp:nvSpPr>
      <dsp:spPr>
        <a:xfrm>
          <a:off x="2767295" y="712675"/>
          <a:ext cx="548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54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7089" y="755499"/>
        <a:ext cx="28957" cy="5791"/>
      </dsp:txXfrm>
    </dsp:sp>
    <dsp:sp modelId="{B6C2B846-01B8-4173-BDE1-C5F91C869753}">
      <dsp:nvSpPr>
        <dsp:cNvPr id="0" name=""/>
        <dsp:cNvSpPr/>
      </dsp:nvSpPr>
      <dsp:spPr>
        <a:xfrm>
          <a:off x="251070" y="2988"/>
          <a:ext cx="2518024" cy="1510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U stadia I je 5-ti leté prežití 40–50 %. </a:t>
          </a:r>
          <a:endParaRPr lang="en-US" sz="2300" kern="1200"/>
        </a:p>
      </dsp:txBody>
      <dsp:txXfrm>
        <a:off x="251070" y="2988"/>
        <a:ext cx="2518024" cy="1510814"/>
      </dsp:txXfrm>
    </dsp:sp>
    <dsp:sp modelId="{A878BC9C-512D-4B9C-A754-860B3083456A}">
      <dsp:nvSpPr>
        <dsp:cNvPr id="0" name=""/>
        <dsp:cNvSpPr/>
      </dsp:nvSpPr>
      <dsp:spPr>
        <a:xfrm>
          <a:off x="1510082" y="1512002"/>
          <a:ext cx="3097170" cy="548545"/>
        </a:xfrm>
        <a:custGeom>
          <a:avLst/>
          <a:gdLst/>
          <a:ahLst/>
          <a:cxnLst/>
          <a:rect l="0" t="0" r="0" b="0"/>
          <a:pathLst>
            <a:path>
              <a:moveTo>
                <a:pt x="3097170" y="0"/>
              </a:moveTo>
              <a:lnTo>
                <a:pt x="3097170" y="291372"/>
              </a:lnTo>
              <a:lnTo>
                <a:pt x="0" y="291372"/>
              </a:lnTo>
              <a:lnTo>
                <a:pt x="0" y="54854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9896" y="1783380"/>
        <a:ext cx="157542" cy="5791"/>
      </dsp:txXfrm>
    </dsp:sp>
    <dsp:sp modelId="{3A34CBB2-EA2C-4C5C-B829-47876B7C4F64}">
      <dsp:nvSpPr>
        <dsp:cNvPr id="0" name=""/>
        <dsp:cNvSpPr/>
      </dsp:nvSpPr>
      <dsp:spPr>
        <a:xfrm>
          <a:off x="3348240" y="2988"/>
          <a:ext cx="2518024" cy="15108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U stadia II je 5-ti leté prežití kolem 30 %. </a:t>
          </a:r>
          <a:endParaRPr lang="en-US" sz="2300" kern="1200"/>
        </a:p>
      </dsp:txBody>
      <dsp:txXfrm>
        <a:off x="3348240" y="2988"/>
        <a:ext cx="2518024" cy="1510814"/>
      </dsp:txXfrm>
    </dsp:sp>
    <dsp:sp modelId="{426193A0-780B-44E1-BEFF-E567C51C4406}">
      <dsp:nvSpPr>
        <dsp:cNvPr id="0" name=""/>
        <dsp:cNvSpPr/>
      </dsp:nvSpPr>
      <dsp:spPr>
        <a:xfrm>
          <a:off x="2767295" y="2802635"/>
          <a:ext cx="548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54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7089" y="2845460"/>
        <a:ext cx="28957" cy="5791"/>
      </dsp:txXfrm>
    </dsp:sp>
    <dsp:sp modelId="{54C61850-90DE-4543-8958-E715960DC7C6}">
      <dsp:nvSpPr>
        <dsp:cNvPr id="0" name=""/>
        <dsp:cNvSpPr/>
      </dsp:nvSpPr>
      <dsp:spPr>
        <a:xfrm>
          <a:off x="251070" y="2092948"/>
          <a:ext cx="2518024" cy="15108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Stadium III kolem 10 % </a:t>
          </a:r>
          <a:endParaRPr lang="en-US" sz="2300" kern="1200"/>
        </a:p>
      </dsp:txBody>
      <dsp:txXfrm>
        <a:off x="251070" y="2092948"/>
        <a:ext cx="2518024" cy="1510814"/>
      </dsp:txXfrm>
    </dsp:sp>
    <dsp:sp modelId="{828216EB-FF0F-4C82-BB23-1B9E88E44995}">
      <dsp:nvSpPr>
        <dsp:cNvPr id="0" name=""/>
        <dsp:cNvSpPr/>
      </dsp:nvSpPr>
      <dsp:spPr>
        <a:xfrm>
          <a:off x="1510082" y="3601963"/>
          <a:ext cx="3097170" cy="548545"/>
        </a:xfrm>
        <a:custGeom>
          <a:avLst/>
          <a:gdLst/>
          <a:ahLst/>
          <a:cxnLst/>
          <a:rect l="0" t="0" r="0" b="0"/>
          <a:pathLst>
            <a:path>
              <a:moveTo>
                <a:pt x="3097170" y="0"/>
              </a:moveTo>
              <a:lnTo>
                <a:pt x="3097170" y="291372"/>
              </a:lnTo>
              <a:lnTo>
                <a:pt x="0" y="291372"/>
              </a:lnTo>
              <a:lnTo>
                <a:pt x="0" y="54854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79896" y="3873340"/>
        <a:ext cx="157542" cy="5791"/>
      </dsp:txXfrm>
    </dsp:sp>
    <dsp:sp modelId="{64904AC3-7890-4514-B853-D87B730A0899}">
      <dsp:nvSpPr>
        <dsp:cNvPr id="0" name=""/>
        <dsp:cNvSpPr/>
      </dsp:nvSpPr>
      <dsp:spPr>
        <a:xfrm>
          <a:off x="3348240" y="2092948"/>
          <a:ext cx="2518024" cy="15108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Stadium IV méně než 1 %.</a:t>
          </a:r>
          <a:endParaRPr lang="en-US" sz="2300" kern="1200"/>
        </a:p>
      </dsp:txBody>
      <dsp:txXfrm>
        <a:off x="3348240" y="2092948"/>
        <a:ext cx="2518024" cy="1510814"/>
      </dsp:txXfrm>
    </dsp:sp>
    <dsp:sp modelId="{F867D405-C85B-4E96-9C44-B864FB3C1B17}">
      <dsp:nvSpPr>
        <dsp:cNvPr id="0" name=""/>
        <dsp:cNvSpPr/>
      </dsp:nvSpPr>
      <dsp:spPr>
        <a:xfrm>
          <a:off x="2767295" y="4892596"/>
          <a:ext cx="5485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854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7089" y="4935420"/>
        <a:ext cx="28957" cy="5791"/>
      </dsp:txXfrm>
    </dsp:sp>
    <dsp:sp modelId="{2C27B151-A9EC-47FA-9DC0-08E395E2207F}">
      <dsp:nvSpPr>
        <dsp:cNvPr id="0" name=""/>
        <dsp:cNvSpPr/>
      </dsp:nvSpPr>
      <dsp:spPr>
        <a:xfrm>
          <a:off x="251070" y="4182909"/>
          <a:ext cx="2518024" cy="15108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Medián přežití pro recidivující stadia II a III je kolem 2 let. </a:t>
          </a:r>
          <a:endParaRPr lang="en-US" sz="2300" kern="1200"/>
        </a:p>
      </dsp:txBody>
      <dsp:txXfrm>
        <a:off x="251070" y="4182909"/>
        <a:ext cx="2518024" cy="1510814"/>
      </dsp:txXfrm>
    </dsp:sp>
    <dsp:sp modelId="{7EE0F88D-08B8-4C46-ACA7-12A5F84ED91E}">
      <dsp:nvSpPr>
        <dsp:cNvPr id="0" name=""/>
        <dsp:cNvSpPr/>
      </dsp:nvSpPr>
      <dsp:spPr>
        <a:xfrm>
          <a:off x="3348240" y="4182909"/>
          <a:ext cx="2518024" cy="15108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385" tIns="129515" rIns="123385" bIns="1295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Pro stadium IV je medián 12 měsíců.</a:t>
          </a:r>
          <a:endParaRPr lang="en-US" sz="2300" kern="1200"/>
        </a:p>
      </dsp:txBody>
      <dsp:txXfrm>
        <a:off x="3348240" y="4182909"/>
        <a:ext cx="2518024" cy="151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31416B-37C9-4064-92D5-7961917D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1301366-08EC-43F8-B3CB-51DDACA1F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0C17DE-348F-434E-A1FF-2C030696E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61FE39E-45E4-4CBE-9278-976F30BE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1CBFA7-4B34-4619-A0A1-0D874DE5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97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3EF585-5975-4929-9279-B08A29A6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2EC6859-29CA-4A20-AF44-B35E429ED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6E3C72E-43E2-4E71-BAC4-03C5E150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5881906-88BC-4EC5-AFB6-099F5BFF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283923-B239-4D58-BFCA-FD3EC54D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66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3475A65-7254-490D-B3DE-D814F5C7D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0D3E5B-5E10-4FE9-8E01-CF525EB64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231C15D-7FF8-43C8-AAE2-29FD998C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8CE6A98-2907-4FA7-A21B-88302DE1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EA9367-032A-4CA2-839F-63E56FC2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6DCF4A-BD05-4ABA-BB24-B1C4A78B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9DCA9CC-71C5-452C-8EB1-4CF8AC810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51D58EC-F56D-421E-941E-7AD8C0BC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77704FA-A17E-4A8D-9ADF-43E2528C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029F99C-03CA-4196-AA2E-588D5330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3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41285E-F4D9-44C0-B908-732DC53B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0CA922E-F814-446C-84C8-738CA1E7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5078552-F028-49CE-98FA-58C7F833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3248C1-8591-4AAB-9F02-C22E0B6D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590BA68-27D3-45A6-9225-2B0C9A24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2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EC0AB0-5BB5-4A02-AA55-D998891E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52DC7E-A328-467C-AA08-78F84A6C9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5D1DDE4-7465-45AB-A9D2-AA701036F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5A1CDDA-AB46-44B5-8159-E6D20A60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F5AAFBF-8BB8-4016-8C98-A813D49F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924B1C7-1DA8-4BD7-89C6-FBF30F69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7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7B53E2-4DE1-4141-9683-AB300FC6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40BBA0E-D60F-46C3-A5F8-E5C9A6F0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5B943C2-248E-421E-AA91-057CE3166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6A1EC36-C80B-44BE-AD4E-1EEA52967E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4596542-3AB5-4724-9FE5-FA8BE3700A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AF65F8C-9A01-452F-A6DB-392A276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1A124FD8-1F24-48B5-A861-3D5F86F0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89BDC87-2DC8-4CAA-881F-70FF017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0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1A220F-8105-4676-BECF-617FD32D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59AA197-6453-4B24-91EF-666B51F6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CBD9077-9C5D-482E-9F92-56D5E8C9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883CE81F-56A5-4236-897C-F065C6EF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1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2301D38D-4A74-4EB7-9C31-E5E1E717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6F4C67E-FF97-48D3-A48E-95A1F9F9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A984CB0-AE90-4B37-BBD7-EFEC5767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7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411148-7EC4-4AF2-8AF9-CA83D5D7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FA4760-8EC5-489B-B92D-B8451A85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35DA310-D6FC-4177-8224-60FE0FB28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F5504BB-6FE5-4948-8777-AB912298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36DD0BA-B429-4ED3-B9DE-4C4368A3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0487E2C-6F5F-467F-A48E-F5C64725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36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1B03F1-515A-45D0-9477-CD9A0B6C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D40D63A-FAF2-4DFC-9C70-C283AF6E7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46054D3-8A88-42E9-AD5F-56EA65838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7912302-B10A-4795-BBF2-D7E18AB5A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3C9A5EA-B964-4790-A776-91655E8C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0AD3E28-59A5-4877-8B29-9C65DC5F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78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EE88839-7265-4128-BD1C-CBF1F034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BEC7C7B-14FC-4175-88C3-D102271B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F2C273B-6A8E-444B-B86D-E4D537F22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E9FE-4483-453D-8D12-F36B95A37D52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168E5E4-59CE-4082-8035-1763510A5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66437AA-2EE7-4997-ACC3-1ACA787C8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7FA3-3E98-4973-864A-FE895CAB04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41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ikiskripta.eu/w/Enoftalm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Cushing%C5%AFv_syndrom" TargetMode="External"/><Relationship Id="rId2" Type="http://schemas.openxmlformats.org/officeDocument/2006/relationships/hyperlink" Target="https://www.wikiskripta.eu/w/Hyperkalcem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Hypokal%C3%A9mi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skripta.eu/w/Pancoast%C5%AFv_tumor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ikiskripta.eu/index.php?title=Kryobiopsie&amp;action=edit&amp;redlink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B770443-CDB6-4994-9D97-061B5AE09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" t="33195" r="1" b="730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2DA671-89CD-4BAC-AB82-F7A292035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6600"/>
              <a:t>Nádory plic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DFD8B5D-9267-48BD-82AA-5051625D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31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31BBF5-F751-40D4-99C7-35EC45FD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Intratorakální</a:t>
            </a:r>
            <a:r>
              <a:rPr lang="cs-CZ" dirty="0"/>
              <a:t> příznaky : u</a:t>
            </a:r>
            <a:r>
              <a:rPr lang="cs-CZ" i="1" dirty="0"/>
              <a:t> periferně rostoucích nádorů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3879D8-2BDE-44BA-ACF8-0BCE2D6FB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bolest na hrudi</a:t>
            </a:r>
          </a:p>
          <a:p>
            <a:r>
              <a:rPr lang="cs-CZ" b="1" dirty="0"/>
              <a:t>dušnost</a:t>
            </a:r>
            <a:r>
              <a:rPr lang="cs-CZ" dirty="0"/>
              <a:t> restriktivní povahy</a:t>
            </a:r>
          </a:p>
          <a:p>
            <a:r>
              <a:rPr lang="cs-CZ" dirty="0"/>
              <a:t>zvláštní forma periferního tumoru – </a:t>
            </a:r>
            <a:r>
              <a:rPr lang="cs-CZ" b="1" dirty="0" err="1"/>
              <a:t>Pancoastův</a:t>
            </a:r>
            <a:r>
              <a:rPr lang="cs-CZ" b="1" dirty="0"/>
              <a:t> nádor - </a:t>
            </a:r>
            <a:r>
              <a:rPr lang="cs-CZ" dirty="0"/>
              <a:t> prorůstá z plicního hrotu do </a:t>
            </a:r>
            <a:r>
              <a:rPr lang="cs-CZ" dirty="0" err="1"/>
              <a:t>retroklavikulárního</a:t>
            </a:r>
            <a:r>
              <a:rPr lang="cs-CZ" dirty="0"/>
              <a:t> prostoru, kde může postihovat nervové pleteně- typickými příznaky jsou postižení</a:t>
            </a:r>
          </a:p>
          <a:p>
            <a:r>
              <a:rPr lang="cs-CZ" dirty="0"/>
              <a:t>plexus </a:t>
            </a:r>
            <a:r>
              <a:rPr lang="cs-CZ" dirty="0" err="1"/>
              <a:t>brachialis</a:t>
            </a:r>
            <a:r>
              <a:rPr lang="cs-CZ" dirty="0"/>
              <a:t> – kruté bolesti horní končetiny, paréza;</a:t>
            </a:r>
          </a:p>
          <a:p>
            <a:r>
              <a:rPr lang="cs-CZ" dirty="0"/>
              <a:t>krční sympatické </a:t>
            </a:r>
            <a:r>
              <a:rPr lang="cs-CZ" dirty="0" err="1"/>
              <a:t>pletene</a:t>
            </a:r>
            <a:r>
              <a:rPr lang="cs-CZ" dirty="0"/>
              <a:t> – vzniká </a:t>
            </a:r>
            <a:r>
              <a:rPr lang="cs-CZ" dirty="0" err="1"/>
              <a:t>Hornerův</a:t>
            </a:r>
            <a:r>
              <a:rPr lang="cs-CZ" dirty="0"/>
              <a:t> syndrom (mióza, ptóza, </a:t>
            </a:r>
            <a:r>
              <a:rPr lang="cs-CZ" dirty="0" err="1">
                <a:hlinkClick r:id="rId2" tooltip="Enoftalmu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enoftalmus</a:t>
            </a:r>
            <a:r>
              <a:rPr lang="cs-CZ" dirty="0"/>
              <a:t>)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76A9B23-7651-4B83-985E-8CD66EA9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4119562"/>
            <a:ext cx="2641600" cy="20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904919-3E92-4046-B982-F042B23E7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3400" b="1"/>
              <a:t/>
            </a:r>
            <a:br>
              <a:rPr lang="cs-CZ" sz="3400" b="1"/>
            </a:br>
            <a:r>
              <a:rPr lang="cs-CZ" sz="3400" b="1"/>
              <a:t>Extrathorakální příznaky</a:t>
            </a:r>
            <a:r>
              <a:rPr lang="cs-CZ" sz="3400"/>
              <a:t/>
            </a:r>
            <a:br>
              <a:rPr lang="cs-CZ" sz="3400"/>
            </a:br>
            <a:endParaRPr lang="cs-CZ" sz="34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E45463B-A81F-49C7-A41E-4EEF3E1E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při metastáze do CNS – bolesti hlavy, porucha vizu, neurologické nebo psychické poruchy.</a:t>
            </a:r>
          </a:p>
          <a:p>
            <a:r>
              <a:rPr lang="cs-CZ" sz="2400"/>
              <a:t>při metastáze do kostí – anémie, leukoerytroblastóza, bolest, patologické fraktury.</a:t>
            </a:r>
          </a:p>
          <a:p>
            <a:r>
              <a:rPr lang="cs-CZ" sz="2400"/>
              <a:t>metastázy do jater se projeví ikterem a další hepatobiliární symptomatologií</a:t>
            </a:r>
          </a:p>
          <a:p>
            <a:r>
              <a:rPr lang="cs-CZ" sz="2400"/>
              <a:t>hubnutí, nechutenství</a:t>
            </a:r>
          </a:p>
          <a:p>
            <a:endParaRPr lang="cs-CZ" sz="2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47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515D20E-1AB7-4E74-9236-2B72B63D6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1A9E4-3073-4D89-B356-2A6C54FA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cs-CZ" sz="4200" b="1"/>
              <a:t/>
            </a:r>
            <a:br>
              <a:rPr lang="cs-CZ" sz="4200" b="1"/>
            </a:br>
            <a:r>
              <a:rPr lang="cs-CZ" sz="4200" b="1"/>
              <a:t>Paraneoplastické příznaky</a:t>
            </a:r>
            <a:r>
              <a:rPr lang="cs-CZ" sz="4200"/>
              <a:t/>
            </a:r>
            <a:br>
              <a:rPr lang="cs-CZ" sz="4200"/>
            </a:br>
            <a:endParaRPr lang="cs-CZ" sz="4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28D1D6C-5DAD-4AC6-B0EB-B0E96443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cs-CZ" sz="1700"/>
              <a:t>u bronchogenního karcinomu jsou velmi časté, mohou být i prvním projevem onemocnění</a:t>
            </a:r>
          </a:p>
          <a:p>
            <a:r>
              <a:rPr lang="cs-CZ" sz="1700" b="1"/>
              <a:t>Endogenní paraneoplastické </a:t>
            </a:r>
            <a:r>
              <a:rPr lang="cs-CZ" sz="1700"/>
              <a:t>syndromy zahrnují </a:t>
            </a:r>
            <a:r>
              <a:rPr lang="cs-CZ" sz="1700">
                <a:hlinkClick r:id="rId2" tooltip="Hyperkalcemie"/>
              </a:rPr>
              <a:t>hyperkalcémii</a:t>
            </a:r>
            <a:r>
              <a:rPr lang="cs-CZ" sz="1700"/>
              <a:t> a hypofostatémii při ektopické sekreci parathormonu.</a:t>
            </a:r>
          </a:p>
          <a:p>
            <a:r>
              <a:rPr lang="cs-CZ" sz="1700"/>
              <a:t>Hyponatrémie – neadekvátní sekrece ADH.</a:t>
            </a:r>
          </a:p>
          <a:p>
            <a:r>
              <a:rPr lang="cs-CZ" sz="1700">
                <a:hlinkClick r:id="rId3" tooltip="Cushingův syndrom"/>
              </a:rPr>
              <a:t>Cushingův syndrom</a:t>
            </a:r>
            <a:r>
              <a:rPr lang="cs-CZ" sz="1700"/>
              <a:t> s </a:t>
            </a:r>
            <a:r>
              <a:rPr lang="cs-CZ" sz="1700">
                <a:hlinkClick r:id="rId4" tooltip="Hypokalémie"/>
              </a:rPr>
              <a:t>hypokalémií</a:t>
            </a:r>
            <a:r>
              <a:rPr lang="cs-CZ" sz="1700"/>
              <a:t> při ektopické sekreci ACTH.</a:t>
            </a:r>
          </a:p>
          <a:p>
            <a:r>
              <a:rPr lang="cs-CZ" sz="1700"/>
              <a:t>Hypertrofická osteoartropatie – paličkovité prsty, periostitida.</a:t>
            </a:r>
          </a:p>
          <a:p>
            <a:r>
              <a:rPr lang="cs-CZ" sz="1700"/>
              <a:t>Kožní – dermatomyozitida.</a:t>
            </a:r>
          </a:p>
          <a:p>
            <a:r>
              <a:rPr lang="cs-CZ" sz="1700"/>
              <a:t>Neurologické – periferní neuropatie, svalové myopatie.</a:t>
            </a:r>
          </a:p>
          <a:p>
            <a:r>
              <a:rPr lang="cs-CZ" sz="1700"/>
              <a:t>Svalové – myastenie.</a:t>
            </a:r>
          </a:p>
          <a:p>
            <a:r>
              <a:rPr lang="cs-CZ" sz="1700"/>
              <a:t>Hematologické.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83236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1E6262-7E98-4408-AE88-9A72B56E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/>
            </a:r>
            <a:br>
              <a:rPr lang="cs-CZ" b="1"/>
            </a:br>
            <a:r>
              <a:rPr lang="cs-CZ" b="1"/>
              <a:t>Diagnostika – fyzikální vyšetření </a:t>
            </a:r>
            <a:r>
              <a:rPr lang="cs-CZ"/>
              <a:t/>
            </a:r>
            <a:br>
              <a:rPr lang="cs-CZ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1127CAA-AF78-4428-8C11-7B5BA250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pískoty nebo vrzoty</a:t>
            </a:r>
          </a:p>
          <a:p>
            <a:r>
              <a:rPr lang="cs-CZ"/>
              <a:t>cíleně je potřebné vyšetřit mízní uzliny – nadklíčkové, axilární a krční</a:t>
            </a:r>
          </a:p>
          <a:p>
            <a:r>
              <a:rPr lang="cs-CZ"/>
              <a:t>zvětšená játra mohou být již metastaticky postižena</a:t>
            </a:r>
          </a:p>
          <a:p>
            <a:r>
              <a:rPr lang="cs-CZ"/>
              <a:t>vymizelé dýchaní a zkrácený poklep, což svědčí pro </a:t>
            </a:r>
            <a:r>
              <a:rPr lang="cs-CZ" b="1"/>
              <a:t>pleurální výpotek</a:t>
            </a:r>
          </a:p>
          <a:p>
            <a:pPr marL="0" indent="0">
              <a:buNone/>
            </a:pPr>
            <a:r>
              <a:rPr lang="cs-CZ"/>
              <a:t>= </a:t>
            </a:r>
            <a:r>
              <a:rPr lang="cs-CZ" b="1"/>
              <a:t>fluidothorax</a:t>
            </a:r>
            <a:r>
              <a:rPr lang="cs-CZ"/>
              <a:t> je nadměrné množství tekutiny v pleurální dutině, </a:t>
            </a:r>
          </a:p>
          <a:p>
            <a:pPr marL="0" indent="0">
              <a:buNone/>
            </a:pPr>
            <a:r>
              <a:rPr lang="cs-CZ"/>
              <a:t>(pozor hemothorax označuje přítomnost krve v pleurální dutině, hydrothorax znamená- přítomnost serózní tekutiny v pleurální dutině při zánětlivém onemocnění, pyothorax -přítomnost hnisu v pleurální dutině)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6E89004-CDEC-40F5-8A9A-2B5F0B4E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85" y="86406"/>
            <a:ext cx="22098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97D942E-09EF-4107-98F4-74DB7F72D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C1987F-BCBA-48E0-8AFC-5DA6BD81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cs-CZ" sz="3600" b="1" dirty="0"/>
              <a:t>Zobrazovací metody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8722A1B-DD98-4393-BD51-897FEB0D1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7" r="16681" b="1"/>
          <a:stretch/>
        </p:blipFill>
        <p:spPr>
          <a:xfrm>
            <a:off x="838200" y="364144"/>
            <a:ext cx="3335789" cy="28113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AAD7DEF-25FD-41D8-B014-EFB04C7E3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7" r="18464" b="-2"/>
          <a:stretch/>
        </p:blipFill>
        <p:spPr>
          <a:xfrm>
            <a:off x="8280958" y="344610"/>
            <a:ext cx="3336953" cy="28113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6A8FEB7-5FAB-4C97-830E-624D2B2A8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1" r="9197" b="3"/>
          <a:stretch/>
        </p:blipFill>
        <p:spPr>
          <a:xfrm>
            <a:off x="4624858" y="344610"/>
            <a:ext cx="3336953" cy="28113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EB2E93E-DF4A-4054-B59B-71755E72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RTG – </a:t>
            </a:r>
            <a:r>
              <a:rPr lang="cs-CZ" sz="2000" dirty="0" err="1"/>
              <a:t>zadopřední</a:t>
            </a:r>
            <a:r>
              <a:rPr lang="cs-CZ" sz="2000" dirty="0"/>
              <a:t> a boční projekce.</a:t>
            </a:r>
          </a:p>
          <a:p>
            <a:r>
              <a:rPr lang="cs-CZ" sz="2000" dirty="0"/>
              <a:t>CT – plíce a mediastinum.</a:t>
            </a:r>
          </a:p>
          <a:p>
            <a:r>
              <a:rPr lang="cs-CZ" sz="2000" dirty="0"/>
              <a:t>MRI – plíce a mediastinum, vhodné pro </a:t>
            </a:r>
            <a:r>
              <a:rPr lang="cs-CZ" sz="2000" dirty="0" err="1">
                <a:hlinkClick r:id="rId5" tooltip="Pancoastův tumor"/>
              </a:rPr>
              <a:t>Pancoastův</a:t>
            </a:r>
            <a:r>
              <a:rPr lang="cs-CZ" sz="2000" dirty="0">
                <a:hlinkClick r:id="rId5" tooltip="Pancoastův tumor"/>
              </a:rPr>
              <a:t> tumor</a:t>
            </a:r>
            <a:r>
              <a:rPr lang="cs-CZ" sz="2000" dirty="0"/>
              <a:t>.</a:t>
            </a:r>
          </a:p>
          <a:p>
            <a:r>
              <a:rPr lang="cs-CZ" sz="2000" dirty="0"/>
              <a:t>další PET, sono břicha a </a:t>
            </a:r>
            <a:r>
              <a:rPr lang="cs-CZ" sz="2000" dirty="0" err="1"/>
              <a:t>retroperitonea</a:t>
            </a:r>
            <a:r>
              <a:rPr lang="cs-CZ" sz="2000" dirty="0"/>
              <a:t>, scintigrafie skeletu, CT mozku, sternální punkce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8100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768D20-10F9-4182-9934-8A15CA82E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sz="4100" b="1" err="1"/>
              <a:t>Cytohistologické</a:t>
            </a:r>
            <a:r>
              <a:rPr lang="cs-CZ" sz="4100" b="1"/>
              <a:t> vyšetření </a:t>
            </a:r>
            <a:r>
              <a:rPr lang="cs-CZ" sz="4100"/>
              <a:t/>
            </a:r>
            <a:br>
              <a:rPr lang="cs-CZ" sz="4100"/>
            </a:br>
            <a:endParaRPr lang="cs-CZ" sz="41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0DC810-668C-45D4-8D10-24E71CDE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Bronchoskopie</a:t>
            </a:r>
            <a:r>
              <a:rPr lang="cs-CZ" sz="2000" dirty="0"/>
              <a:t> – odběr materiálu na histologické vyšetření, pomocí kartáčku na cytologické vyšetření, makroskopicky lze hodnotit změny.</a:t>
            </a:r>
          </a:p>
          <a:p>
            <a:r>
              <a:rPr lang="cs-CZ" sz="2000" b="1" dirty="0" err="1"/>
              <a:t>Videoasistovaná</a:t>
            </a:r>
            <a:r>
              <a:rPr lang="cs-CZ" sz="2000" b="1" dirty="0"/>
              <a:t> </a:t>
            </a:r>
            <a:r>
              <a:rPr lang="cs-CZ" sz="2000" b="1" dirty="0" err="1"/>
              <a:t>torakoskopie</a:t>
            </a:r>
            <a:r>
              <a:rPr lang="cs-CZ" sz="2000" b="1" dirty="0"/>
              <a:t> </a:t>
            </a:r>
            <a:r>
              <a:rPr lang="cs-CZ" sz="2000" dirty="0"/>
              <a:t>(VATS) – biopsie/resekce části plicního parenchymu.</a:t>
            </a:r>
          </a:p>
          <a:p>
            <a:r>
              <a:rPr lang="cs-CZ" sz="2000" b="1" dirty="0" err="1"/>
              <a:t>Mediastinoskopie</a:t>
            </a:r>
            <a:endParaRPr lang="cs-CZ" sz="2000" dirty="0"/>
          </a:p>
          <a:p>
            <a:r>
              <a:rPr lang="cs-CZ" sz="2000" b="1" dirty="0" err="1"/>
              <a:t>Transparietální</a:t>
            </a:r>
            <a:r>
              <a:rPr lang="cs-CZ" sz="2000" b="1" dirty="0"/>
              <a:t> biopsie </a:t>
            </a:r>
            <a:r>
              <a:rPr lang="cs-CZ" sz="2000" dirty="0"/>
              <a:t>- pod </a:t>
            </a:r>
            <a:r>
              <a:rPr lang="cs-CZ" sz="2000" dirty="0" err="1"/>
              <a:t>rtg</a:t>
            </a:r>
            <a:r>
              <a:rPr lang="cs-CZ" sz="2000" dirty="0"/>
              <a:t>/CT kontrolou (hlavně periferní léze).</a:t>
            </a:r>
          </a:p>
          <a:p>
            <a:r>
              <a:rPr lang="cs-CZ" sz="2000" dirty="0" err="1">
                <a:hlinkClick r:id="rId2" tooltip="Kryobiopsie (stránka neexistuje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Kryobiopsie</a:t>
            </a:r>
            <a:r>
              <a:rPr lang="cs-CZ" sz="2000" dirty="0"/>
              <a:t>- metoda k získání větších vzorků plicního parenchymu pomocí speciální mrazící sondy (</a:t>
            </a:r>
            <a:r>
              <a:rPr lang="cs-CZ" sz="2000" dirty="0" err="1"/>
              <a:t>kryosondy</a:t>
            </a:r>
            <a:r>
              <a:rPr lang="cs-CZ" sz="2000" dirty="0"/>
              <a:t>)</a:t>
            </a:r>
          </a:p>
          <a:p>
            <a:r>
              <a:rPr lang="cs-CZ" sz="2000" dirty="0"/>
              <a:t>Pokud u nemocného není umožněno provést odběrové vyšetření, můžeme cytologicky vyšetřit sputum (3–5 dávek).</a:t>
            </a:r>
          </a:p>
          <a:p>
            <a:endParaRPr lang="cs-CZ" sz="2000" dirty="0"/>
          </a:p>
        </p:txBody>
      </p:sp>
      <p:pic>
        <p:nvPicPr>
          <p:cNvPr id="4" name="Obrázek 3" descr="Obsah obrázku osoba, interiér, muž, držení&#10;&#10;Popis byl vytvořen automaticky">
            <a:extLst>
              <a:ext uri="{FF2B5EF4-FFF2-40B4-BE49-F238E27FC236}">
                <a16:creationId xmlns:a16="http://schemas.microsoft.com/office/drawing/2014/main" xmlns="" id="{FE8842AF-F777-4C24-940C-B9F1BB19A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8" r="3754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F77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8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71F6FF-4EC4-478A-9B9D-43C7EC84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Histologie</a:t>
            </a:r>
            <a:b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4833E48-5D34-4113-BC72-3B612E1C5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definitivní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diagnózu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můžeme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stanovit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jenom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histopatologického</a:t>
            </a: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vyšetření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8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21924B-4613-42B0-9B83-6BE5C0DA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100" b="1">
                <a:solidFill>
                  <a:srgbClr val="FFFFFF"/>
                </a:solidFill>
              </a:rPr>
              <a:t>Léčba nemalobuněčného karcinomu</a:t>
            </a:r>
            <a:br>
              <a:rPr lang="cs-CZ" sz="3100" b="1">
                <a:solidFill>
                  <a:srgbClr val="FFFFFF"/>
                </a:solidFill>
              </a:rPr>
            </a:br>
            <a:r>
              <a:rPr lang="cs-CZ" sz="3100">
                <a:solidFill>
                  <a:srgbClr val="FFFFFF"/>
                </a:solidFill>
              </a:rPr>
              <a:t/>
            </a:r>
            <a:br>
              <a:rPr lang="cs-CZ" sz="3100">
                <a:solidFill>
                  <a:srgbClr val="FFFFFF"/>
                </a:solidFill>
              </a:rPr>
            </a:br>
            <a:endParaRPr lang="cs-CZ" sz="3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37E5A9-95EF-420F-95AB-18349C30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cs-CZ" b="1" u="sng" dirty="0"/>
              <a:t>určení klinického stádia na základě TNM klasifikace je základ pro stanovení léčby</a:t>
            </a:r>
          </a:p>
          <a:p>
            <a:r>
              <a:rPr lang="cs-CZ" b="1" dirty="0"/>
              <a:t>TNM</a:t>
            </a:r>
            <a:r>
              <a:rPr lang="cs-CZ" dirty="0"/>
              <a:t> </a:t>
            </a:r>
            <a:r>
              <a:rPr lang="cs-CZ" b="1" dirty="0"/>
              <a:t>systém</a:t>
            </a:r>
            <a:r>
              <a:rPr lang="cs-CZ" dirty="0"/>
              <a:t> slouží k jednoduchému popisu rozsahu nádoru a určení stádia onemocnění. Stádium onemocnění je pak jedním z kritérií, podle kterých se lékař rozhoduje při volbě léčby. TNM systém není univerzální, ale pro každou nádorovou lokalizaci je vypracován vlastní systém</a:t>
            </a:r>
          </a:p>
          <a:p>
            <a:r>
              <a:rPr lang="cs-CZ" b="1" dirty="0"/>
              <a:t>Klinická klasifikace</a:t>
            </a:r>
            <a:r>
              <a:rPr lang="cs-CZ" dirty="0"/>
              <a:t> (c)TNM se určuje na základě klinického vyšetření (vyšetření lékařem + zobrazovací vyšetření)</a:t>
            </a:r>
          </a:p>
          <a:p>
            <a:r>
              <a:rPr lang="cs-CZ" b="1" dirty="0"/>
              <a:t>Patologickou klasifikaci</a:t>
            </a:r>
            <a:r>
              <a:rPr lang="cs-CZ" dirty="0"/>
              <a:t> (</a:t>
            </a:r>
            <a:r>
              <a:rPr lang="cs-CZ" dirty="0" err="1"/>
              <a:t>pTNM</a:t>
            </a:r>
            <a:r>
              <a:rPr lang="cs-CZ" dirty="0"/>
              <a:t>) provádí patolog na základě vyšetření nádoru (a okolních tkání) odebraných při operaci nebo při pitvě,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05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D9BF5B-E504-4366-8E6E-8FA87BBD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4E20A464-56FC-43AD-9E5C-D8903FA38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1738" y="365125"/>
            <a:ext cx="5238750" cy="42775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CB34AE-917D-4519-AC8B-1150FA8A5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2" y="365125"/>
            <a:ext cx="5610225" cy="61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77CD757-B95E-4E4F-8293-16D7EAE4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29384"/>
            <a:ext cx="6692900" cy="419383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730634-2E9E-4F9C-922C-63AD2AD6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/>
              <a:t>Terapie nemalobuněčného karcinomu plic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672EC2-6B06-47C8-A02F-90F6CB80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0" y="2019300"/>
            <a:ext cx="3454400" cy="3949700"/>
          </a:xfrm>
        </p:spPr>
        <p:txBody>
          <a:bodyPr wrap="square" anchor="t">
            <a:normAutofit/>
          </a:bodyPr>
          <a:lstStyle/>
          <a:p>
            <a:r>
              <a:rPr lang="cs-CZ" sz="2000" b="1" dirty="0"/>
              <a:t>Biologická léčba - </a:t>
            </a:r>
            <a:r>
              <a:rPr lang="cs-CZ" sz="2000" dirty="0"/>
              <a:t>inhibitory </a:t>
            </a:r>
            <a:r>
              <a:rPr lang="cs-CZ" sz="2000" dirty="0" err="1"/>
              <a:t>tyrozinkináz</a:t>
            </a:r>
            <a:r>
              <a:rPr lang="cs-CZ" sz="2000" dirty="0"/>
              <a:t>-indikovány u pacientů s pozitivní aktivační mutací genu EGFR</a:t>
            </a:r>
          </a:p>
          <a:p>
            <a:r>
              <a:rPr lang="cs-CZ" sz="2000" dirty="0"/>
              <a:t>                            - monoklonální protilátka proti VEGFR</a:t>
            </a:r>
          </a:p>
          <a:p>
            <a:r>
              <a:rPr lang="cs-CZ" sz="2000" dirty="0"/>
              <a:t>                            - selektivní inhibitor ALK a jejích onkogenních variant (např. fúze genů EML4-ALK)</a:t>
            </a:r>
          </a:p>
        </p:txBody>
      </p:sp>
    </p:spTree>
    <p:extLst>
      <p:ext uri="{BB962C8B-B14F-4D97-AF65-F5344CB8AC3E}">
        <p14:creationId xmlns:p14="http://schemas.microsoft.com/office/powerpoint/2010/main" val="306536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417DA7-31CA-4F8B-885B-023032FA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Klasifikace</a:t>
            </a:r>
            <a:endParaRPr lang="cs-CZ" b="1" dirty="0"/>
          </a:p>
        </p:txBody>
      </p:sp>
      <p:sp>
        <p:nvSpPr>
          <p:cNvPr id="31" name="Arc 13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9235E99-0C97-4E50-994E-057F68E469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53920" tIns="47610" rIns="0" bIns="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-  </a:t>
            </a:r>
            <a:r>
              <a:rPr kumimoji="0" lang="cs-CZ" altLang="cs-CZ" sz="28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Primární: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bronchogenní karcinom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     1) nemalobuněčný –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effectLst/>
                <a:latin typeface="-apple-system"/>
              </a:rPr>
              <a:t>spinocelulární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karcinom, adenokarcinom,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effectLst/>
                <a:latin typeface="-apple-system"/>
              </a:rPr>
              <a:t>velkobuněčný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karcinom</a:t>
            </a:r>
          </a:p>
          <a:p>
            <a:pPr marL="0" marR="0" lvl="3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cs-CZ" altLang="cs-CZ" sz="28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      2) malobuněčný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plicní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effectLst/>
                <a:latin typeface="-apple-system"/>
              </a:rPr>
              <a:t>karcinoid</a:t>
            </a:r>
            <a:endParaRPr kumimoji="0" lang="cs-CZ" altLang="cs-CZ" b="0" i="0" u="none" strike="noStrike" cap="none" normalizeH="0" baseline="0" dirty="0">
              <a:ln>
                <a:noFill/>
              </a:ln>
              <a:effectLst/>
              <a:latin typeface="-apple-system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dirty="0">
                <a:latin typeface="-apple-system"/>
              </a:rPr>
              <a:t>       - S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ekundární (metastatické postižení plic)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dirty="0">
                <a:latin typeface="-apple-system"/>
              </a:rPr>
              <a:t>       - B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enigní nádory plic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2D9715A-49A1-42C0-9842-284113D2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295" y="-35834"/>
            <a:ext cx="4101524" cy="29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8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E5D994-F129-4171-B385-00A451E2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cs-CZ" sz="3900" b="1"/>
              <a:t>Prognóza – nemalobuněčného  karcinomu</a:t>
            </a:r>
            <a:r>
              <a:rPr lang="cs-CZ" sz="3900"/>
              <a:t/>
            </a:r>
            <a:br>
              <a:rPr lang="cs-CZ" sz="3900"/>
            </a:br>
            <a:endParaRPr lang="cs-CZ" sz="3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725F33-435F-480E-996D-205671CDC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4360" y="73152"/>
            <a:ext cx="1178966" cy="232963"/>
            <a:chOff x="594360" y="73152"/>
            <a:chExt cx="1178966" cy="232963"/>
          </a:xfrm>
        </p:grpSpPr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xmlns="" id="{07687CC5-056E-447F-A348-E9196E738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18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xmlns="" id="{4B7194FF-E2A4-49A6-A54A-A0B6A1AC24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18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xmlns="" id="{7ED6E1D0-56BF-487D-9BD1-5D8FD79389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922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xmlns="" id="{AD27C1B6-91C6-4DFC-99E9-F0B83DC5D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922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B4A16B45-8536-4A38-B36E-A26F7ACEDA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427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xmlns="" id="{F64F5F52-7BB7-4B43-BB5B-67DB66689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4427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xmlns="" id="{789C00E1-E374-485E-A40E-BCF0E6C8AD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9315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xmlns="" id="{9AEDDA19-1BE9-4BD1-A087-1107139056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9315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xmlns="" id="{9BF3970B-5A82-4527-AB38-536DF5FCF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4360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xmlns="" id="{B0A9D7D8-F150-43E1-83AD-CE553B3BD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4360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xmlns="" id="{5F94325E-CD9B-4404-A2CF-D130B5387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1895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xmlns="" id="{7E5DF248-D56C-4D96-920E-D1FC7FDDA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1895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C0B1AD48-9001-4AEF-AA30-56CAEC2B73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400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4864399F-6339-4CD7-A92C-52BA2D57A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400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BA4AC9BF-79DA-4D77-8227-BC5CC7563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6904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84310BC6-6BB6-49A0-88BA-4302E8E4F8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6904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4840B5CD-1F12-405E-89D3-92A9D1738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4409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AD8181A7-FF60-4734-B51C-E622917E1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4409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BF5BAC90-7E94-452F-B85C-17EB7C248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1913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7DABFDCB-F31D-4192-A6C4-9841F0E4E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21913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E66001D9-3C41-4B44-8F60-FC0C58ED4C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449652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492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95926B-DE67-4092-9146-52F363E7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b="1" dirty="0"/>
              <a:t>Léčba malobuněčného karcinomu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4DD048E-1D1F-4238-B3DA-26D129392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b="1"/>
              <a:t>Chemoterapie, radioterapie cílená na tumor a metastázy, preventivní ozáření mozku a vzácně chirurgie</a:t>
            </a:r>
          </a:p>
          <a:p>
            <a:endParaRPr lang="cs-CZ" sz="2000" b="1"/>
          </a:p>
          <a:p>
            <a:r>
              <a:rPr lang="cs-CZ" sz="2000"/>
              <a:t>U limitované formy je </a:t>
            </a:r>
            <a:r>
              <a:rPr lang="cs-CZ" sz="2000" b="1"/>
              <a:t>radioterapie</a:t>
            </a:r>
            <a:r>
              <a:rPr lang="cs-CZ" sz="2000"/>
              <a:t> kombinovaná s chemoterapií – standardní léčební postup.</a:t>
            </a:r>
          </a:p>
          <a:p>
            <a:r>
              <a:rPr lang="cs-CZ" sz="2000" b="1"/>
              <a:t>Chirurgická léčba</a:t>
            </a:r>
            <a:r>
              <a:rPr lang="cs-CZ" sz="2000"/>
              <a:t> je indikovaná jenom ve velmi limitovaných případech. Vždy musí následovat systémová léčba.</a:t>
            </a:r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76620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FF0B3C-98AF-4920-B250-71CBF5A8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cs-CZ" sz="3300" b="1" dirty="0"/>
              <a:t/>
            </a:r>
            <a:br>
              <a:rPr lang="cs-CZ" sz="3300" b="1" dirty="0"/>
            </a:br>
            <a:r>
              <a:rPr lang="cs-CZ" sz="3300" dirty="0"/>
              <a:t/>
            </a:r>
            <a:br>
              <a:rPr lang="cs-CZ" sz="3300" dirty="0"/>
            </a:br>
            <a:endParaRPr lang="cs-CZ" sz="33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C0A3537-B3BD-45C9-B742-1489670DE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DE8E4E-6C7F-437B-B8CC-8C32B3E0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3298371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Limitované onemocnění </a:t>
            </a:r>
            <a:r>
              <a:rPr lang="cs-CZ" sz="2000" dirty="0"/>
              <a:t>– onemocnění postihuje jenom jedno plicní křídlo s/bez postižení </a:t>
            </a:r>
            <a:r>
              <a:rPr lang="cs-CZ" sz="2000" dirty="0" err="1"/>
              <a:t>ipsilaterálních</a:t>
            </a:r>
            <a:r>
              <a:rPr lang="cs-CZ" sz="2000" dirty="0"/>
              <a:t> nebo kontralaterálních mediastinálních nebo </a:t>
            </a:r>
            <a:r>
              <a:rPr lang="cs-CZ" sz="2000" dirty="0" err="1"/>
              <a:t>supraklavikulárních</a:t>
            </a:r>
            <a:r>
              <a:rPr lang="cs-CZ" sz="2000" dirty="0"/>
              <a:t> uzlin a s/bez </a:t>
            </a:r>
            <a:r>
              <a:rPr lang="cs-CZ" sz="2000" dirty="0" err="1"/>
              <a:t>ipsilaterálního</a:t>
            </a:r>
            <a:r>
              <a:rPr lang="cs-CZ" sz="2000" dirty="0"/>
              <a:t> výpotku, které může být </a:t>
            </a:r>
            <a:r>
              <a:rPr lang="cs-CZ" sz="2000" dirty="0" err="1"/>
              <a:t>zavzato</a:t>
            </a:r>
            <a:r>
              <a:rPr lang="cs-CZ" sz="2000" dirty="0"/>
              <a:t> do jednoho ozařovacího pole.</a:t>
            </a:r>
          </a:p>
          <a:p>
            <a:r>
              <a:rPr lang="cs-CZ" sz="2000" b="1" dirty="0"/>
              <a:t>Extenzivní onemocnění </a:t>
            </a:r>
            <a:r>
              <a:rPr lang="cs-CZ" sz="2000" dirty="0"/>
              <a:t>– všechny ostatní formy</a:t>
            </a:r>
          </a:p>
          <a:p>
            <a:r>
              <a:rPr lang="cs-CZ" sz="2000" b="1" dirty="0"/>
              <a:t>Chemoterapie, radioterapie cílená na tumor a metastázy, preventivní ozáření mozku a vzácně chirurgie</a:t>
            </a:r>
            <a:r>
              <a:rPr lang="cs-CZ" sz="1800" dirty="0"/>
              <a:t>.</a:t>
            </a:r>
          </a:p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55DF2A6-7F02-4900-A59D-E6C8F0607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3" y="3710613"/>
            <a:ext cx="3692297" cy="21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523AEE-C98D-4C06-9F33-77FAF4AE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b="1"/>
              <a:t>Maligní nádory plic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58BC2B-82B2-4190-BE51-CA1EA2F1F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jsou nejčastěji vyskytujícím se nádorem dýchacího ústrojí</a:t>
            </a:r>
          </a:p>
          <a:p>
            <a:r>
              <a:rPr lang="cs-CZ" sz="2000" dirty="0"/>
              <a:t>převládá </a:t>
            </a:r>
            <a:r>
              <a:rPr lang="cs-CZ" sz="2000" b="1" dirty="0"/>
              <a:t>bronchogenní karcinom</a:t>
            </a:r>
            <a:r>
              <a:rPr lang="cs-CZ" sz="2000" dirty="0"/>
              <a:t>. </a:t>
            </a:r>
          </a:p>
          <a:p>
            <a:r>
              <a:rPr lang="cs-CZ" sz="2000" dirty="0"/>
              <a:t>jedná se o </a:t>
            </a:r>
            <a:r>
              <a:rPr lang="cs-CZ" sz="2000" i="1" dirty="0"/>
              <a:t>nejčastější nádor u mužů nad 40 let</a:t>
            </a:r>
            <a:r>
              <a:rPr lang="cs-CZ" sz="2000" dirty="0"/>
              <a:t>, maximum výskytu je od 55 do 65 let. Výskyt má vzestupný trend, hlavně u žen</a:t>
            </a:r>
          </a:p>
          <a:p>
            <a:r>
              <a:rPr lang="cs-CZ" sz="2000" b="1" dirty="0"/>
              <a:t>bronchogenní karcinom zaujímá druhé místo mezi všemi zhoubnými </a:t>
            </a:r>
            <a:r>
              <a:rPr lang="cs-CZ" sz="2000" b="1" dirty="0" err="1"/>
              <a:t>nádory</a:t>
            </a:r>
            <a:r>
              <a:rPr lang="cs-CZ" sz="2000" dirty="0" err="1"/>
              <a:t>tvoří</a:t>
            </a:r>
            <a:r>
              <a:rPr lang="cs-CZ" sz="2000" dirty="0"/>
              <a:t> asi 1/3 úmrtí</a:t>
            </a:r>
          </a:p>
          <a:p>
            <a:endParaRPr lang="cs-CZ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720222B-E71F-4EC2-A791-2AA051B8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793" y="1083484"/>
            <a:ext cx="35814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EA692-0538-4820-97F8-50BB5FA5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100" b="1" dirty="0">
                <a:solidFill>
                  <a:srgbClr val="FFFFFF"/>
                </a:solidFill>
              </a:rPr>
              <a:t>Bronchogenní karcinom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DEC90F3-38D0-4BC8-845A-9225F828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/>
              <a:t>Vlivy, které způsobují vznik bronchogenního karcinomu, můžeme rozdělit na </a:t>
            </a:r>
            <a:r>
              <a:rPr lang="cs-CZ" sz="2400" b="1"/>
              <a:t>endogenní</a:t>
            </a:r>
            <a:r>
              <a:rPr lang="cs-CZ" sz="2400"/>
              <a:t> a </a:t>
            </a:r>
            <a:r>
              <a:rPr lang="cs-CZ" sz="2400" b="1"/>
              <a:t>exogenní</a:t>
            </a:r>
            <a:r>
              <a:rPr lang="cs-CZ" sz="2400"/>
              <a:t>. </a:t>
            </a:r>
          </a:p>
          <a:p>
            <a:r>
              <a:rPr lang="cs-CZ" sz="2400" b="1"/>
              <a:t>endogenní vlivy </a:t>
            </a:r>
            <a:r>
              <a:rPr lang="cs-CZ" sz="2400"/>
              <a:t>- zvýšená aktivita cytochromu P450 (zvýšená tvorba karcinogenů z cigaretového kouře), snížená funkce </a:t>
            </a:r>
            <a:r>
              <a:rPr lang="cs-CZ" sz="2400" err="1"/>
              <a:t>glutathion</a:t>
            </a:r>
            <a:r>
              <a:rPr lang="cs-CZ" sz="2400"/>
              <a:t> S-transferázy, snížená aktivita buněčných mechanismů pro opravu DNA a také mutace genu TP53</a:t>
            </a:r>
          </a:p>
          <a:p>
            <a:r>
              <a:rPr lang="cs-CZ" sz="2400" b="1"/>
              <a:t>exogenní příčina - n</a:t>
            </a:r>
            <a:r>
              <a:rPr lang="cs-CZ" sz="2400"/>
              <a:t>ejvýznamnější</a:t>
            </a:r>
            <a:r>
              <a:rPr lang="cs-CZ" sz="2400" b="1"/>
              <a:t> </a:t>
            </a:r>
            <a:r>
              <a:rPr lang="cs-CZ" sz="2400"/>
              <a:t>je </a:t>
            </a:r>
            <a:r>
              <a:rPr lang="cs-CZ" sz="2400" b="1"/>
              <a:t>kouření</a:t>
            </a:r>
            <a:r>
              <a:rPr lang="cs-CZ" sz="2400"/>
              <a:t>, 90 % nádoru plic se vyskytuje u kuřáků, pasivní kouření představuje rovněž zvýšené riziko. </a:t>
            </a:r>
          </a:p>
          <a:p>
            <a:pPr marL="0" indent="0">
              <a:buNone/>
            </a:pPr>
            <a:r>
              <a:rPr lang="cs-CZ" sz="2400"/>
              <a:t>            -  zvýšená expozice radonu, azbest, anorganické sloučeniny arzenu, síry, sloučeniny chromu, niklu nebo PVC</a:t>
            </a:r>
          </a:p>
          <a:p>
            <a:pPr marL="0" indent="0">
              <a:buNone/>
            </a:pPr>
            <a:r>
              <a:rPr lang="cs-CZ" sz="2400"/>
              <a:t>           -  ionizující záření</a:t>
            </a:r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79322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4343A2-6680-4349-A90A-3AD8485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/>
              <a:t>morfologicky ho dělíme na 2 typy: </a:t>
            </a:r>
            <a:br>
              <a:rPr lang="cs-CZ" sz="4800"/>
            </a:br>
            <a:endParaRPr lang="cs-CZ" sz="4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5B3076CF-C063-4733-B8DE-F0F0CD3412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6357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08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D64100-24D6-444C-AA6C-6E800DB5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Biologické vlastnosti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47868F5-4004-41A7-A9C6-8A9ACB12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b="1" dirty="0"/>
              <a:t>Malobuněčný karcinom</a:t>
            </a:r>
            <a:r>
              <a:rPr lang="cs-CZ" dirty="0"/>
              <a:t> (SCLC) roste rychle a dochází k časnému regionálnímu i vzdálenému metastazování (CNS, kosti, játra, nadledviny, kůže). Z tohoto důvodu jsou omezené možnosti chirurgické léčby nádoru. Karcinom však dobře reaguje na chemoterapii a radioterapii.</a:t>
            </a:r>
          </a:p>
          <a:p>
            <a:r>
              <a:rPr lang="cs-CZ" b="1" dirty="0"/>
              <a:t>Nemalobuněčný karcinom</a:t>
            </a:r>
            <a:r>
              <a:rPr lang="cs-CZ" dirty="0"/>
              <a:t> (NSCLC) roste pomaleji než předchozí typ nádoru, a proto je možné nádor řešit chirurgicky – resekcí nádoru. Senzitivita na léčbu je u tohoto typu nádoru menší.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42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778C18-E56C-4161-A45E-C8FC737E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 b="1"/>
              <a:t>Bronchogenní karcinom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90DE183-6F18-4614-AE90-BD4E5F6F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cs-CZ" sz="2000" b="1" dirty="0"/>
              <a:t>nemalobuněčný karcinom </a:t>
            </a:r>
            <a:r>
              <a:rPr lang="cs-CZ" sz="2000" dirty="0"/>
              <a:t>obsahuje 3 podtypy nádoru </a:t>
            </a:r>
            <a:r>
              <a:rPr lang="cs-CZ" sz="2000" b="1" dirty="0"/>
              <a:t>– </a:t>
            </a:r>
            <a:r>
              <a:rPr lang="cs-CZ" sz="2000" b="1" u="sng" dirty="0" err="1"/>
              <a:t>spinocelulární</a:t>
            </a:r>
            <a:r>
              <a:rPr lang="cs-CZ" sz="2000" b="1" u="sng" dirty="0"/>
              <a:t> karcinom, adenokarcinom a </a:t>
            </a:r>
            <a:r>
              <a:rPr lang="cs-CZ" sz="2000" b="1" u="sng" dirty="0" err="1"/>
              <a:t>velkobunečný</a:t>
            </a:r>
            <a:r>
              <a:rPr lang="cs-CZ" sz="2000" b="1" u="sng" dirty="0"/>
              <a:t> karcinom</a:t>
            </a:r>
            <a:r>
              <a:rPr lang="cs-CZ" sz="2000" b="1" dirty="0"/>
              <a:t> </a:t>
            </a:r>
          </a:p>
          <a:p>
            <a:r>
              <a:rPr lang="cs-CZ" sz="2000" dirty="0"/>
              <a:t>Plicní nádor může být taky kombinovaný – obsahuje složku SCLC a jiného histologického typu</a:t>
            </a:r>
          </a:p>
        </p:txBody>
      </p:sp>
    </p:spTree>
    <p:extLst>
      <p:ext uri="{BB962C8B-B14F-4D97-AF65-F5344CB8AC3E}">
        <p14:creationId xmlns:p14="http://schemas.microsoft.com/office/powerpoint/2010/main" val="361267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BF61EA3-B236-439E-9C0B-340980D56B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4B62CF-601D-4548-B9ED-5C21E4B1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3800"/>
              <a:t>Klinický obraz</a:t>
            </a:r>
            <a:br>
              <a:rPr lang="cs-CZ" sz="3800"/>
            </a:br>
            <a:endParaRPr lang="cs-CZ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8FAF094-D087-493F-8DF9-A486C2D6B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D7C88D8-5509-4514-925A-9CE148E5C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275593D-F75E-4426-AE3E-2CDEFD228D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F6F628-49A7-4DC1-AB87-DA36D8AD4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 nevykazuje časné příznaky</a:t>
            </a:r>
          </a:p>
          <a:p>
            <a:r>
              <a:rPr lang="cs-CZ" sz="2400" b="1" dirty="0"/>
              <a:t>jakmile se příznaky nemoci objeví, jedná se už o karcinom ve stadiu pokročilém</a:t>
            </a:r>
          </a:p>
          <a:p>
            <a:r>
              <a:rPr lang="cs-CZ" sz="2400" dirty="0"/>
              <a:t>Příznaky závisí na velikosti a lokalizaci primárního nádoru</a:t>
            </a:r>
            <a:endParaRPr lang="cs-CZ" sz="2400" b="1" baseline="30000" dirty="0"/>
          </a:p>
          <a:p>
            <a:r>
              <a:rPr lang="cs-CZ" sz="2400" dirty="0"/>
              <a:t> Příznaky dělíme do tří skupin: </a:t>
            </a:r>
            <a:r>
              <a:rPr lang="cs-CZ" sz="2400" b="1" dirty="0" err="1"/>
              <a:t>intratorakální</a:t>
            </a:r>
            <a:r>
              <a:rPr lang="cs-CZ" sz="2400" dirty="0"/>
              <a:t>, </a:t>
            </a:r>
            <a:r>
              <a:rPr lang="cs-CZ" sz="2400" b="1" dirty="0" err="1"/>
              <a:t>extratorakální</a:t>
            </a:r>
            <a:r>
              <a:rPr lang="cs-CZ" sz="2400" dirty="0"/>
              <a:t> a </a:t>
            </a:r>
            <a:r>
              <a:rPr lang="cs-CZ" sz="2400" b="1" dirty="0" err="1"/>
              <a:t>paraneoplastické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718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B9AA7C6-5E5A-498E-A6DF-A943376E0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EAB11A-76F7-48F4-9B4F-5BFDF4BF96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4D4C416-D5F4-4F6F-A6F1-87A21CD4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6AC1C30-21C6-4BF6-93EE-B211D7A85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E140AE-0ABF-47C8-BF32-7D2F0CF2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BC4F608-B4B8-48C3-9572-C0F061B1C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EE7B85-3397-4046-87CB-E8318BFB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cs-CZ" sz="5200" b="1"/>
              <a:t>Intratorakální příznaky : u</a:t>
            </a:r>
            <a:r>
              <a:rPr lang="cs-CZ" sz="5200" b="1" i="1"/>
              <a:t> centrálně rostoucích nádorů</a:t>
            </a:r>
            <a:r>
              <a:rPr lang="cs-CZ" sz="5200"/>
              <a:t/>
            </a:r>
            <a:br>
              <a:rPr lang="cs-CZ" sz="5200"/>
            </a:br>
            <a:endParaRPr lang="cs-CZ" sz="5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B2C97F8-1D57-47AA-A378-60990BB76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endParaRPr lang="cs-CZ" sz="2000"/>
          </a:p>
          <a:p>
            <a:r>
              <a:rPr lang="cs-CZ" sz="2000" b="1"/>
              <a:t>kašel</a:t>
            </a:r>
            <a:r>
              <a:rPr lang="cs-CZ" sz="2000"/>
              <a:t> (u 45–75 % nemocných – zpočátku suchý, dráždivý, poté až produktivní); pozor na změnu charakteru chronického kašle (větší intenzita, frekvence, dráždivost); </a:t>
            </a:r>
          </a:p>
          <a:p>
            <a:r>
              <a:rPr lang="cs-CZ" sz="2000" b="1"/>
              <a:t>hemoptýza</a:t>
            </a:r>
            <a:r>
              <a:rPr lang="cs-CZ" sz="2000"/>
              <a:t> (20–30 %); </a:t>
            </a:r>
          </a:p>
          <a:p>
            <a:r>
              <a:rPr lang="cs-CZ" sz="2000" b="1"/>
              <a:t>stridor</a:t>
            </a:r>
            <a:r>
              <a:rPr lang="cs-CZ" sz="2000"/>
              <a:t> při zúžení hlavních dýchacích cest; </a:t>
            </a:r>
          </a:p>
          <a:p>
            <a:r>
              <a:rPr lang="cs-CZ" sz="2000" b="1"/>
              <a:t>bronchopneumonie</a:t>
            </a:r>
            <a:r>
              <a:rPr lang="cs-CZ" sz="2000"/>
              <a:t> při obstrukci bronchu;</a:t>
            </a:r>
            <a:r>
              <a:rPr lang="cs-CZ" sz="2000" b="1"/>
              <a:t> </a:t>
            </a:r>
          </a:p>
          <a:p>
            <a:r>
              <a:rPr lang="cs-CZ" sz="2000" b="1"/>
              <a:t>syndrom horní duté žíly </a:t>
            </a:r>
            <a:r>
              <a:rPr lang="cs-CZ" sz="2000"/>
              <a:t>jako následek útlaku zvětšenými mízními uzlinami; </a:t>
            </a:r>
          </a:p>
          <a:p>
            <a:r>
              <a:rPr lang="cs-CZ" sz="2000" b="1"/>
              <a:t>chrapot</a:t>
            </a:r>
            <a:r>
              <a:rPr lang="cs-CZ" sz="2000"/>
              <a:t> při útlaku n. laryngeus recurrens, kde dochází k paréze hlasových vazů; </a:t>
            </a:r>
          </a:p>
          <a:p>
            <a:r>
              <a:rPr lang="cs-CZ" sz="2000" b="1"/>
              <a:t>Dušnost-</a:t>
            </a:r>
            <a:r>
              <a:rPr lang="cs-CZ" sz="2000"/>
              <a:t> v pokročilých stadiích 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250344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364</Words>
  <Application>Microsoft Office PowerPoint</Application>
  <PresentationFormat>Širokoúhlá obrazovka</PresentationFormat>
  <Paragraphs>111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Motiv Office</vt:lpstr>
      <vt:lpstr>Nádory plic</vt:lpstr>
      <vt:lpstr>Klasifikace</vt:lpstr>
      <vt:lpstr>Maligní nádory plic </vt:lpstr>
      <vt:lpstr>Bronchogenní karcinom </vt:lpstr>
      <vt:lpstr>morfologicky ho dělíme na 2 typy:  </vt:lpstr>
      <vt:lpstr>Biologické vlastnosti</vt:lpstr>
      <vt:lpstr>Bronchogenní karcinom </vt:lpstr>
      <vt:lpstr>Klinický obraz </vt:lpstr>
      <vt:lpstr>Intratorakální příznaky : u centrálně rostoucích nádorů </vt:lpstr>
      <vt:lpstr>Intratorakální příznaky : u periferně rostoucích nádorů</vt:lpstr>
      <vt:lpstr> Extrathorakální příznaky </vt:lpstr>
      <vt:lpstr> Paraneoplastické příznaky </vt:lpstr>
      <vt:lpstr> Diagnostika – fyzikální vyšetření  </vt:lpstr>
      <vt:lpstr>Zobrazovací metody</vt:lpstr>
      <vt:lpstr>Cytohistologické vyšetření  </vt:lpstr>
      <vt:lpstr> Histologie </vt:lpstr>
      <vt:lpstr>Léčba nemalobuněčného karcinomu  </vt:lpstr>
      <vt:lpstr>Prezentace aplikace PowerPoint</vt:lpstr>
      <vt:lpstr>Terapie nemalobuněčného karcinomu plic</vt:lpstr>
      <vt:lpstr>Prognóza – nemalobuněčného  karcinomu </vt:lpstr>
      <vt:lpstr>Léčba malobuněčného karcinomu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Nádory plic</dc:title>
  <dc:creator>Grusová Gabriela, MUDr.</dc:creator>
  <cp:lastModifiedBy>Tomáš</cp:lastModifiedBy>
  <cp:revision>4</cp:revision>
  <dcterms:created xsi:type="dcterms:W3CDTF">2020-11-30T12:40:47Z</dcterms:created>
  <dcterms:modified xsi:type="dcterms:W3CDTF">2020-12-04T12:30:22Z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2020-11-30T12:43:59Z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1f5f5b26-8611-44bc-92ce-b6ff156c15ec</vt:lpwstr>
  </property>
  <property fmtid="{D5CDD505-2E9C-101B-9397-08002B2CF9AE}" pid="8" name="MSIP_Label_2063cd7f-2d21-486a-9f29-9c1683fdd175_ContentBits">
    <vt:lpwstr>0</vt:lpwstr>
  </property>
</Properties>
</file>