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60" r:id="rId4"/>
    <p:sldId id="257" r:id="rId5"/>
    <p:sldId id="258" r:id="rId6"/>
    <p:sldId id="280" r:id="rId7"/>
    <p:sldId id="261" r:id="rId8"/>
    <p:sldId id="270" r:id="rId9"/>
    <p:sldId id="262" r:id="rId10"/>
    <p:sldId id="279" r:id="rId11"/>
    <p:sldId id="273" r:id="rId12"/>
    <p:sldId id="278" r:id="rId13"/>
    <p:sldId id="275" r:id="rId14"/>
    <p:sldId id="276" r:id="rId15"/>
    <p:sldId id="277" r:id="rId16"/>
    <p:sldId id="263" r:id="rId17"/>
    <p:sldId id="267" r:id="rId18"/>
    <p:sldId id="272" r:id="rId19"/>
    <p:sldId id="268" r:id="rId20"/>
    <p:sldId id="281" r:id="rId21"/>
    <p:sldId id="259" r:id="rId22"/>
    <p:sldId id="282" r:id="rId23"/>
    <p:sldId id="283" r:id="rId24"/>
    <p:sldId id="264" r:id="rId25"/>
    <p:sldId id="284" r:id="rId26"/>
    <p:sldId id="285" r:id="rId27"/>
    <p:sldId id="286" r:id="rId28"/>
    <p:sldId id="287" r:id="rId29"/>
    <p:sldId id="289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sová Gabriela, MUDr." initials="GGM" lastIdx="1" clrIdx="0">
    <p:extLst>
      <p:ext uri="{19B8F6BF-5375-455C-9EA6-DF929625EA0E}">
        <p15:presenceInfo xmlns:p15="http://schemas.microsoft.com/office/powerpoint/2012/main" userId="S::7804@vfn.cz::8943670f-887f-4152-9d01-f69576a9af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EE46E-C9F9-456B-B19A-2F30C199012D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140211D-C803-4B14-8156-8A51D1BFB35D}">
      <dgm:prSet/>
      <dgm:spPr/>
      <dgm:t>
        <a:bodyPr/>
        <a:lstStyle/>
        <a:p>
          <a:r>
            <a:rPr lang="cs-CZ" b="1"/>
            <a:t>Co lze udělat pro snížení rizika onemocnění?</a:t>
          </a:r>
          <a:endParaRPr lang="en-US"/>
        </a:p>
      </dgm:t>
    </dgm:pt>
    <dgm:pt modelId="{F899E7F3-B554-4A42-9513-5D5770562C31}" type="parTrans" cxnId="{EE1A9C96-1746-4706-B554-B4FBC9F7E955}">
      <dgm:prSet/>
      <dgm:spPr/>
      <dgm:t>
        <a:bodyPr/>
        <a:lstStyle/>
        <a:p>
          <a:endParaRPr lang="en-US"/>
        </a:p>
      </dgm:t>
    </dgm:pt>
    <dgm:pt modelId="{3768FB1D-E290-4474-B88E-63B7A262FE6D}" type="sibTrans" cxnId="{EE1A9C96-1746-4706-B554-B4FBC9F7E955}">
      <dgm:prSet/>
      <dgm:spPr/>
      <dgm:t>
        <a:bodyPr/>
        <a:lstStyle/>
        <a:p>
          <a:endParaRPr lang="en-US"/>
        </a:p>
      </dgm:t>
    </dgm:pt>
    <dgm:pt modelId="{10D6AB41-3579-48AC-9240-1137420937F3}">
      <dgm:prSet/>
      <dgm:spPr/>
      <dgm:t>
        <a:bodyPr/>
        <a:lstStyle/>
        <a:p>
          <a:r>
            <a:rPr lang="cs-CZ"/>
            <a:t>Vyhýbat se konzumaci přesolených jídel.</a:t>
          </a:r>
          <a:endParaRPr lang="en-US"/>
        </a:p>
      </dgm:t>
    </dgm:pt>
    <dgm:pt modelId="{5DF3E290-8104-4470-8D80-54092421F9B7}" type="parTrans" cxnId="{0F6AF400-B553-48B6-97EE-3979BC94FDDB}">
      <dgm:prSet/>
      <dgm:spPr/>
      <dgm:t>
        <a:bodyPr/>
        <a:lstStyle/>
        <a:p>
          <a:endParaRPr lang="en-US"/>
        </a:p>
      </dgm:t>
    </dgm:pt>
    <dgm:pt modelId="{CA75FA66-E216-466E-A348-8E53C248DF21}" type="sibTrans" cxnId="{0F6AF400-B553-48B6-97EE-3979BC94FDDB}">
      <dgm:prSet/>
      <dgm:spPr/>
      <dgm:t>
        <a:bodyPr/>
        <a:lstStyle/>
        <a:p>
          <a:endParaRPr lang="en-US"/>
        </a:p>
      </dgm:t>
    </dgm:pt>
    <dgm:pt modelId="{B988684E-698A-4672-B702-0D8CB6DE7452}">
      <dgm:prSet/>
      <dgm:spPr/>
      <dgm:t>
        <a:bodyPr/>
        <a:lstStyle/>
        <a:p>
          <a:r>
            <a:rPr lang="cs-CZ"/>
            <a:t>Snížit nadměrný příjem uzených potravin, které bývají navíc také přesolené.</a:t>
          </a:r>
          <a:endParaRPr lang="en-US"/>
        </a:p>
      </dgm:t>
    </dgm:pt>
    <dgm:pt modelId="{8CB8DF56-1185-4E64-8011-54CC6DC92B88}" type="parTrans" cxnId="{E672DC06-B4A8-4FBE-8C19-BD2B24FC524C}">
      <dgm:prSet/>
      <dgm:spPr/>
      <dgm:t>
        <a:bodyPr/>
        <a:lstStyle/>
        <a:p>
          <a:endParaRPr lang="en-US"/>
        </a:p>
      </dgm:t>
    </dgm:pt>
    <dgm:pt modelId="{B474D5F9-D189-41D6-91B3-2A8BD105A051}" type="sibTrans" cxnId="{E672DC06-B4A8-4FBE-8C19-BD2B24FC524C}">
      <dgm:prSet/>
      <dgm:spPr/>
      <dgm:t>
        <a:bodyPr/>
        <a:lstStyle/>
        <a:p>
          <a:endParaRPr lang="en-US"/>
        </a:p>
      </dgm:t>
    </dgm:pt>
    <dgm:pt modelId="{E5756424-F81A-47EE-BCE0-6FED2F48B262}">
      <dgm:prSet/>
      <dgm:spPr/>
      <dgm:t>
        <a:bodyPr/>
        <a:lstStyle/>
        <a:p>
          <a:r>
            <a:rPr lang="cs-CZ"/>
            <a:t>Příznivý vliv má konzervace potravin mražením oproti rizikovému uzení a nasolování.</a:t>
          </a:r>
          <a:endParaRPr lang="en-US"/>
        </a:p>
      </dgm:t>
    </dgm:pt>
    <dgm:pt modelId="{DD12A2FD-EB43-4B89-BA4B-EC2B576CEA82}" type="parTrans" cxnId="{E46C4B8E-3E6A-419E-A50F-FCD03BF41AF7}">
      <dgm:prSet/>
      <dgm:spPr/>
      <dgm:t>
        <a:bodyPr/>
        <a:lstStyle/>
        <a:p>
          <a:endParaRPr lang="en-US"/>
        </a:p>
      </dgm:t>
    </dgm:pt>
    <dgm:pt modelId="{0B4511CF-687D-49CA-AF7C-57B6813C2ECC}" type="sibTrans" cxnId="{E46C4B8E-3E6A-419E-A50F-FCD03BF41AF7}">
      <dgm:prSet/>
      <dgm:spPr/>
      <dgm:t>
        <a:bodyPr/>
        <a:lstStyle/>
        <a:p>
          <a:endParaRPr lang="en-US"/>
        </a:p>
      </dgm:t>
    </dgm:pt>
    <dgm:pt modelId="{FF1AF078-6F1D-463C-8EAA-410DC6AFE3D0}">
      <dgm:prSet/>
      <dgm:spPr/>
      <dgm:t>
        <a:bodyPr/>
        <a:lstStyle/>
        <a:p>
          <a:r>
            <a:rPr lang="cs-CZ"/>
            <a:t>Konzumovat hodně ovoce a zeleniny, je to spojeno s dostatečnou dávkou vitaminu C a beta-karotenu.</a:t>
          </a:r>
          <a:endParaRPr lang="en-US"/>
        </a:p>
      </dgm:t>
    </dgm:pt>
    <dgm:pt modelId="{84144733-2FD2-465D-8B73-5F1320B91589}" type="parTrans" cxnId="{7679C4DE-57C2-4FED-823A-5A55BB9F6AF2}">
      <dgm:prSet/>
      <dgm:spPr/>
      <dgm:t>
        <a:bodyPr/>
        <a:lstStyle/>
        <a:p>
          <a:endParaRPr lang="en-US"/>
        </a:p>
      </dgm:t>
    </dgm:pt>
    <dgm:pt modelId="{651E482C-238B-4910-A57B-2233B69E65D0}" type="sibTrans" cxnId="{7679C4DE-57C2-4FED-823A-5A55BB9F6AF2}">
      <dgm:prSet/>
      <dgm:spPr/>
      <dgm:t>
        <a:bodyPr/>
        <a:lstStyle/>
        <a:p>
          <a:endParaRPr lang="en-US"/>
        </a:p>
      </dgm:t>
    </dgm:pt>
    <dgm:pt modelId="{A7AC8FF1-31D3-4973-828A-E862407667E2}">
      <dgm:prSet/>
      <dgm:spPr/>
      <dgm:t>
        <a:bodyPr/>
        <a:lstStyle/>
        <a:p>
          <a:r>
            <a:rPr lang="cs-CZ"/>
            <a:t>Je nutné podporovat nekuřáctví.</a:t>
          </a:r>
          <a:endParaRPr lang="en-US"/>
        </a:p>
      </dgm:t>
    </dgm:pt>
    <dgm:pt modelId="{FFC875D6-2E1D-473A-9A02-C393F4B9334B}" type="parTrans" cxnId="{EE6B98B0-F8D3-4D92-8B41-A3BFD0796E24}">
      <dgm:prSet/>
      <dgm:spPr/>
      <dgm:t>
        <a:bodyPr/>
        <a:lstStyle/>
        <a:p>
          <a:endParaRPr lang="en-US"/>
        </a:p>
      </dgm:t>
    </dgm:pt>
    <dgm:pt modelId="{1C90058C-704B-4E3D-A6ED-A125673AFEB5}" type="sibTrans" cxnId="{EE6B98B0-F8D3-4D92-8B41-A3BFD0796E24}">
      <dgm:prSet/>
      <dgm:spPr/>
      <dgm:t>
        <a:bodyPr/>
        <a:lstStyle/>
        <a:p>
          <a:endParaRPr lang="en-US"/>
        </a:p>
      </dgm:t>
    </dgm:pt>
    <dgm:pt modelId="{A3D65BE8-DFA9-4636-B7E9-E109EA4ED172}" type="pres">
      <dgm:prSet presAssocID="{0E5EE46E-C9F9-456B-B19A-2F30C19901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7518E14-E84B-4637-B41A-05D1E700D663}" type="pres">
      <dgm:prSet presAssocID="{6140211D-C803-4B14-8156-8A51D1BFB35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06C8E2-115A-4F4D-97C2-62A3B264AF1E}" type="pres">
      <dgm:prSet presAssocID="{6140211D-C803-4B14-8156-8A51D1BFB35D}" presName="spNode" presStyleCnt="0"/>
      <dgm:spPr/>
    </dgm:pt>
    <dgm:pt modelId="{1875A66C-E0B0-466B-A737-5E721A71CC0E}" type="pres">
      <dgm:prSet presAssocID="{3768FB1D-E290-4474-B88E-63B7A262FE6D}" presName="sibTrans" presStyleLbl="sibTrans1D1" presStyleIdx="0" presStyleCnt="6"/>
      <dgm:spPr/>
      <dgm:t>
        <a:bodyPr/>
        <a:lstStyle/>
        <a:p>
          <a:endParaRPr lang="cs-CZ"/>
        </a:p>
      </dgm:t>
    </dgm:pt>
    <dgm:pt modelId="{28F3E106-DF30-4A83-AC44-B0FF39EFB923}" type="pres">
      <dgm:prSet presAssocID="{10D6AB41-3579-48AC-9240-1137420937F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E02F7B-C27E-414F-AA88-B54FE4350371}" type="pres">
      <dgm:prSet presAssocID="{10D6AB41-3579-48AC-9240-1137420937F3}" presName="spNode" presStyleCnt="0"/>
      <dgm:spPr/>
    </dgm:pt>
    <dgm:pt modelId="{928B1B9B-CD2D-4341-9E1B-0DE718CE0785}" type="pres">
      <dgm:prSet presAssocID="{CA75FA66-E216-466E-A348-8E53C248DF21}" presName="sibTrans" presStyleLbl="sibTrans1D1" presStyleIdx="1" presStyleCnt="6"/>
      <dgm:spPr/>
      <dgm:t>
        <a:bodyPr/>
        <a:lstStyle/>
        <a:p>
          <a:endParaRPr lang="cs-CZ"/>
        </a:p>
      </dgm:t>
    </dgm:pt>
    <dgm:pt modelId="{76864876-5C0A-447D-836F-4E157E7A88A7}" type="pres">
      <dgm:prSet presAssocID="{B988684E-698A-4672-B702-0D8CB6DE745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AEBC16-878E-452E-BB66-A714AA46F249}" type="pres">
      <dgm:prSet presAssocID="{B988684E-698A-4672-B702-0D8CB6DE7452}" presName="spNode" presStyleCnt="0"/>
      <dgm:spPr/>
    </dgm:pt>
    <dgm:pt modelId="{2B3D9743-9B90-4B52-ADEC-BB6B03C7D4AE}" type="pres">
      <dgm:prSet presAssocID="{B474D5F9-D189-41D6-91B3-2A8BD105A051}" presName="sibTrans" presStyleLbl="sibTrans1D1" presStyleIdx="2" presStyleCnt="6"/>
      <dgm:spPr/>
      <dgm:t>
        <a:bodyPr/>
        <a:lstStyle/>
        <a:p>
          <a:endParaRPr lang="cs-CZ"/>
        </a:p>
      </dgm:t>
    </dgm:pt>
    <dgm:pt modelId="{C925065F-0ED6-4986-BBCA-FC7125981E8C}" type="pres">
      <dgm:prSet presAssocID="{E5756424-F81A-47EE-BCE0-6FED2F48B26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C5AAD8-1007-485A-8358-7C4D5F881AC4}" type="pres">
      <dgm:prSet presAssocID="{E5756424-F81A-47EE-BCE0-6FED2F48B262}" presName="spNode" presStyleCnt="0"/>
      <dgm:spPr/>
    </dgm:pt>
    <dgm:pt modelId="{92BFFA6D-F670-4CA7-87EA-A6C91B6364A7}" type="pres">
      <dgm:prSet presAssocID="{0B4511CF-687D-49CA-AF7C-57B6813C2ECC}" presName="sibTrans" presStyleLbl="sibTrans1D1" presStyleIdx="3" presStyleCnt="6"/>
      <dgm:spPr/>
      <dgm:t>
        <a:bodyPr/>
        <a:lstStyle/>
        <a:p>
          <a:endParaRPr lang="cs-CZ"/>
        </a:p>
      </dgm:t>
    </dgm:pt>
    <dgm:pt modelId="{5DFDCFCE-9E79-4FA2-BD88-375401D84E63}" type="pres">
      <dgm:prSet presAssocID="{FF1AF078-6F1D-463C-8EAA-410DC6AFE3D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F9C752-7C16-4064-B28D-F77DC018530E}" type="pres">
      <dgm:prSet presAssocID="{FF1AF078-6F1D-463C-8EAA-410DC6AFE3D0}" presName="spNode" presStyleCnt="0"/>
      <dgm:spPr/>
    </dgm:pt>
    <dgm:pt modelId="{EC5E3219-D2E0-4E39-81E0-930E3C9154C5}" type="pres">
      <dgm:prSet presAssocID="{651E482C-238B-4910-A57B-2233B69E65D0}" presName="sibTrans" presStyleLbl="sibTrans1D1" presStyleIdx="4" presStyleCnt="6"/>
      <dgm:spPr/>
      <dgm:t>
        <a:bodyPr/>
        <a:lstStyle/>
        <a:p>
          <a:endParaRPr lang="cs-CZ"/>
        </a:p>
      </dgm:t>
    </dgm:pt>
    <dgm:pt modelId="{4A61935B-B31D-4188-B25E-0C49EF5669DC}" type="pres">
      <dgm:prSet presAssocID="{A7AC8FF1-31D3-4973-828A-E862407667E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BE21EC-6FBE-4F6A-A722-C63CF0BA9D01}" type="pres">
      <dgm:prSet presAssocID="{A7AC8FF1-31D3-4973-828A-E862407667E2}" presName="spNode" presStyleCnt="0"/>
      <dgm:spPr/>
    </dgm:pt>
    <dgm:pt modelId="{C5E8071B-5BE8-4D7E-989D-EE699918ADD1}" type="pres">
      <dgm:prSet presAssocID="{1C90058C-704B-4E3D-A6ED-A125673AFEB5}" presName="sibTrans" presStyleLbl="sibTrans1D1" presStyleIdx="5" presStyleCnt="6"/>
      <dgm:spPr/>
      <dgm:t>
        <a:bodyPr/>
        <a:lstStyle/>
        <a:p>
          <a:endParaRPr lang="cs-CZ"/>
        </a:p>
      </dgm:t>
    </dgm:pt>
  </dgm:ptLst>
  <dgm:cxnLst>
    <dgm:cxn modelId="{1022F50E-76BE-45E9-8275-4AC1F22710E7}" type="presOf" srcId="{6140211D-C803-4B14-8156-8A51D1BFB35D}" destId="{F7518E14-E84B-4637-B41A-05D1E700D663}" srcOrd="0" destOrd="0" presId="urn:microsoft.com/office/officeart/2005/8/layout/cycle5"/>
    <dgm:cxn modelId="{1FAA37C9-5893-4FF2-B8F1-74FD709B9BF5}" type="presOf" srcId="{0E5EE46E-C9F9-456B-B19A-2F30C199012D}" destId="{A3D65BE8-DFA9-4636-B7E9-E109EA4ED172}" srcOrd="0" destOrd="0" presId="urn:microsoft.com/office/officeart/2005/8/layout/cycle5"/>
    <dgm:cxn modelId="{7679C4DE-57C2-4FED-823A-5A55BB9F6AF2}" srcId="{0E5EE46E-C9F9-456B-B19A-2F30C199012D}" destId="{FF1AF078-6F1D-463C-8EAA-410DC6AFE3D0}" srcOrd="4" destOrd="0" parTransId="{84144733-2FD2-465D-8B73-5F1320B91589}" sibTransId="{651E482C-238B-4910-A57B-2233B69E65D0}"/>
    <dgm:cxn modelId="{DDC2B1F4-1188-4D42-B92A-C81493702185}" type="presOf" srcId="{E5756424-F81A-47EE-BCE0-6FED2F48B262}" destId="{C925065F-0ED6-4986-BBCA-FC7125981E8C}" srcOrd="0" destOrd="0" presId="urn:microsoft.com/office/officeart/2005/8/layout/cycle5"/>
    <dgm:cxn modelId="{EE1A9C96-1746-4706-B554-B4FBC9F7E955}" srcId="{0E5EE46E-C9F9-456B-B19A-2F30C199012D}" destId="{6140211D-C803-4B14-8156-8A51D1BFB35D}" srcOrd="0" destOrd="0" parTransId="{F899E7F3-B554-4A42-9513-5D5770562C31}" sibTransId="{3768FB1D-E290-4474-B88E-63B7A262FE6D}"/>
    <dgm:cxn modelId="{3E521C9D-0C91-48FA-8E2D-8BE30B6C6655}" type="presOf" srcId="{B474D5F9-D189-41D6-91B3-2A8BD105A051}" destId="{2B3D9743-9B90-4B52-ADEC-BB6B03C7D4AE}" srcOrd="0" destOrd="0" presId="urn:microsoft.com/office/officeart/2005/8/layout/cycle5"/>
    <dgm:cxn modelId="{C5F83413-A820-4326-BE3D-82A923697EC7}" type="presOf" srcId="{CA75FA66-E216-466E-A348-8E53C248DF21}" destId="{928B1B9B-CD2D-4341-9E1B-0DE718CE0785}" srcOrd="0" destOrd="0" presId="urn:microsoft.com/office/officeart/2005/8/layout/cycle5"/>
    <dgm:cxn modelId="{E46C4B8E-3E6A-419E-A50F-FCD03BF41AF7}" srcId="{0E5EE46E-C9F9-456B-B19A-2F30C199012D}" destId="{E5756424-F81A-47EE-BCE0-6FED2F48B262}" srcOrd="3" destOrd="0" parTransId="{DD12A2FD-EB43-4B89-BA4B-EC2B576CEA82}" sibTransId="{0B4511CF-687D-49CA-AF7C-57B6813C2ECC}"/>
    <dgm:cxn modelId="{E7B68B00-AF05-4206-8820-7C349EBDDEC6}" type="presOf" srcId="{10D6AB41-3579-48AC-9240-1137420937F3}" destId="{28F3E106-DF30-4A83-AC44-B0FF39EFB923}" srcOrd="0" destOrd="0" presId="urn:microsoft.com/office/officeart/2005/8/layout/cycle5"/>
    <dgm:cxn modelId="{3DAC1A30-B2C4-4055-9488-0C9AF95A6E74}" type="presOf" srcId="{B988684E-698A-4672-B702-0D8CB6DE7452}" destId="{76864876-5C0A-447D-836F-4E157E7A88A7}" srcOrd="0" destOrd="0" presId="urn:microsoft.com/office/officeart/2005/8/layout/cycle5"/>
    <dgm:cxn modelId="{EE6B98B0-F8D3-4D92-8B41-A3BFD0796E24}" srcId="{0E5EE46E-C9F9-456B-B19A-2F30C199012D}" destId="{A7AC8FF1-31D3-4973-828A-E862407667E2}" srcOrd="5" destOrd="0" parTransId="{FFC875D6-2E1D-473A-9A02-C393F4B9334B}" sibTransId="{1C90058C-704B-4E3D-A6ED-A125673AFEB5}"/>
    <dgm:cxn modelId="{E672DC06-B4A8-4FBE-8C19-BD2B24FC524C}" srcId="{0E5EE46E-C9F9-456B-B19A-2F30C199012D}" destId="{B988684E-698A-4672-B702-0D8CB6DE7452}" srcOrd="2" destOrd="0" parTransId="{8CB8DF56-1185-4E64-8011-54CC6DC92B88}" sibTransId="{B474D5F9-D189-41D6-91B3-2A8BD105A051}"/>
    <dgm:cxn modelId="{0F6AF400-B553-48B6-97EE-3979BC94FDDB}" srcId="{0E5EE46E-C9F9-456B-B19A-2F30C199012D}" destId="{10D6AB41-3579-48AC-9240-1137420937F3}" srcOrd="1" destOrd="0" parTransId="{5DF3E290-8104-4470-8D80-54092421F9B7}" sibTransId="{CA75FA66-E216-466E-A348-8E53C248DF21}"/>
    <dgm:cxn modelId="{51291075-6E12-47CF-93E7-6CAD10430F93}" type="presOf" srcId="{3768FB1D-E290-4474-B88E-63B7A262FE6D}" destId="{1875A66C-E0B0-466B-A737-5E721A71CC0E}" srcOrd="0" destOrd="0" presId="urn:microsoft.com/office/officeart/2005/8/layout/cycle5"/>
    <dgm:cxn modelId="{A0F89160-DA6C-4A9A-8BC1-BF62A97A87F1}" type="presOf" srcId="{651E482C-238B-4910-A57B-2233B69E65D0}" destId="{EC5E3219-D2E0-4E39-81E0-930E3C9154C5}" srcOrd="0" destOrd="0" presId="urn:microsoft.com/office/officeart/2005/8/layout/cycle5"/>
    <dgm:cxn modelId="{BB4DAE6E-D05B-42CE-A382-67309694EB71}" type="presOf" srcId="{0B4511CF-687D-49CA-AF7C-57B6813C2ECC}" destId="{92BFFA6D-F670-4CA7-87EA-A6C91B6364A7}" srcOrd="0" destOrd="0" presId="urn:microsoft.com/office/officeart/2005/8/layout/cycle5"/>
    <dgm:cxn modelId="{F9DEB655-AEC4-4A26-BCDD-52AE070E23A0}" type="presOf" srcId="{FF1AF078-6F1D-463C-8EAA-410DC6AFE3D0}" destId="{5DFDCFCE-9E79-4FA2-BD88-375401D84E63}" srcOrd="0" destOrd="0" presId="urn:microsoft.com/office/officeart/2005/8/layout/cycle5"/>
    <dgm:cxn modelId="{A49217D1-A3BA-4B14-9D1D-E682C071B7D1}" type="presOf" srcId="{A7AC8FF1-31D3-4973-828A-E862407667E2}" destId="{4A61935B-B31D-4188-B25E-0C49EF5669DC}" srcOrd="0" destOrd="0" presId="urn:microsoft.com/office/officeart/2005/8/layout/cycle5"/>
    <dgm:cxn modelId="{56BF16DF-14CF-4F91-B8AD-07DE748B3D6E}" type="presOf" srcId="{1C90058C-704B-4E3D-A6ED-A125673AFEB5}" destId="{C5E8071B-5BE8-4D7E-989D-EE699918ADD1}" srcOrd="0" destOrd="0" presId="urn:microsoft.com/office/officeart/2005/8/layout/cycle5"/>
    <dgm:cxn modelId="{3583F687-6A56-4323-BD66-3FB8A996B3FE}" type="presParOf" srcId="{A3D65BE8-DFA9-4636-B7E9-E109EA4ED172}" destId="{F7518E14-E84B-4637-B41A-05D1E700D663}" srcOrd="0" destOrd="0" presId="urn:microsoft.com/office/officeart/2005/8/layout/cycle5"/>
    <dgm:cxn modelId="{BFE070BA-D0E6-4D0F-B1EB-296253900721}" type="presParOf" srcId="{A3D65BE8-DFA9-4636-B7E9-E109EA4ED172}" destId="{EA06C8E2-115A-4F4D-97C2-62A3B264AF1E}" srcOrd="1" destOrd="0" presId="urn:microsoft.com/office/officeart/2005/8/layout/cycle5"/>
    <dgm:cxn modelId="{02DE7CBB-8F00-408B-A9F4-70C6E4840B80}" type="presParOf" srcId="{A3D65BE8-DFA9-4636-B7E9-E109EA4ED172}" destId="{1875A66C-E0B0-466B-A737-5E721A71CC0E}" srcOrd="2" destOrd="0" presId="urn:microsoft.com/office/officeart/2005/8/layout/cycle5"/>
    <dgm:cxn modelId="{C2629193-79F0-4E14-BDF4-E42EF66F1F4D}" type="presParOf" srcId="{A3D65BE8-DFA9-4636-B7E9-E109EA4ED172}" destId="{28F3E106-DF30-4A83-AC44-B0FF39EFB923}" srcOrd="3" destOrd="0" presId="urn:microsoft.com/office/officeart/2005/8/layout/cycle5"/>
    <dgm:cxn modelId="{6EA0DAE0-F52F-47E6-A0E1-00C319A0901F}" type="presParOf" srcId="{A3D65BE8-DFA9-4636-B7E9-E109EA4ED172}" destId="{B3E02F7B-C27E-414F-AA88-B54FE4350371}" srcOrd="4" destOrd="0" presId="urn:microsoft.com/office/officeart/2005/8/layout/cycle5"/>
    <dgm:cxn modelId="{1BFC17A1-9F2E-4F71-B6EC-EDAA32A54C19}" type="presParOf" srcId="{A3D65BE8-DFA9-4636-B7E9-E109EA4ED172}" destId="{928B1B9B-CD2D-4341-9E1B-0DE718CE0785}" srcOrd="5" destOrd="0" presId="urn:microsoft.com/office/officeart/2005/8/layout/cycle5"/>
    <dgm:cxn modelId="{98BD9403-9330-46B1-8AF0-BB4AA85645B5}" type="presParOf" srcId="{A3D65BE8-DFA9-4636-B7E9-E109EA4ED172}" destId="{76864876-5C0A-447D-836F-4E157E7A88A7}" srcOrd="6" destOrd="0" presId="urn:microsoft.com/office/officeart/2005/8/layout/cycle5"/>
    <dgm:cxn modelId="{CDEACB1E-6217-4227-89A7-8C86FBD23859}" type="presParOf" srcId="{A3D65BE8-DFA9-4636-B7E9-E109EA4ED172}" destId="{4BAEBC16-878E-452E-BB66-A714AA46F249}" srcOrd="7" destOrd="0" presId="urn:microsoft.com/office/officeart/2005/8/layout/cycle5"/>
    <dgm:cxn modelId="{CAD48D11-6070-44A7-929A-AFA29A7DDBE1}" type="presParOf" srcId="{A3D65BE8-DFA9-4636-B7E9-E109EA4ED172}" destId="{2B3D9743-9B90-4B52-ADEC-BB6B03C7D4AE}" srcOrd="8" destOrd="0" presId="urn:microsoft.com/office/officeart/2005/8/layout/cycle5"/>
    <dgm:cxn modelId="{FE446768-7B3B-450F-BABD-24FE5518A0E3}" type="presParOf" srcId="{A3D65BE8-DFA9-4636-B7E9-E109EA4ED172}" destId="{C925065F-0ED6-4986-BBCA-FC7125981E8C}" srcOrd="9" destOrd="0" presId="urn:microsoft.com/office/officeart/2005/8/layout/cycle5"/>
    <dgm:cxn modelId="{4EABF779-5BAC-495E-A0A5-530E9A7A76A7}" type="presParOf" srcId="{A3D65BE8-DFA9-4636-B7E9-E109EA4ED172}" destId="{86C5AAD8-1007-485A-8358-7C4D5F881AC4}" srcOrd="10" destOrd="0" presId="urn:microsoft.com/office/officeart/2005/8/layout/cycle5"/>
    <dgm:cxn modelId="{BE356AAC-4F9F-445A-9926-B253BACED9D8}" type="presParOf" srcId="{A3D65BE8-DFA9-4636-B7E9-E109EA4ED172}" destId="{92BFFA6D-F670-4CA7-87EA-A6C91B6364A7}" srcOrd="11" destOrd="0" presId="urn:microsoft.com/office/officeart/2005/8/layout/cycle5"/>
    <dgm:cxn modelId="{D19C1570-56E3-4441-A9FD-F2A4192087B0}" type="presParOf" srcId="{A3D65BE8-DFA9-4636-B7E9-E109EA4ED172}" destId="{5DFDCFCE-9E79-4FA2-BD88-375401D84E63}" srcOrd="12" destOrd="0" presId="urn:microsoft.com/office/officeart/2005/8/layout/cycle5"/>
    <dgm:cxn modelId="{0DFCB1FA-D3EB-41C1-98F9-99425697C6F7}" type="presParOf" srcId="{A3D65BE8-DFA9-4636-B7E9-E109EA4ED172}" destId="{62F9C752-7C16-4064-B28D-F77DC018530E}" srcOrd="13" destOrd="0" presId="urn:microsoft.com/office/officeart/2005/8/layout/cycle5"/>
    <dgm:cxn modelId="{97D388F8-66FD-47CD-9925-179B974A90A9}" type="presParOf" srcId="{A3D65BE8-DFA9-4636-B7E9-E109EA4ED172}" destId="{EC5E3219-D2E0-4E39-81E0-930E3C9154C5}" srcOrd="14" destOrd="0" presId="urn:microsoft.com/office/officeart/2005/8/layout/cycle5"/>
    <dgm:cxn modelId="{4CE75A7C-4CB2-4E38-9BF8-19EDB6457C30}" type="presParOf" srcId="{A3D65BE8-DFA9-4636-B7E9-E109EA4ED172}" destId="{4A61935B-B31D-4188-B25E-0C49EF5669DC}" srcOrd="15" destOrd="0" presId="urn:microsoft.com/office/officeart/2005/8/layout/cycle5"/>
    <dgm:cxn modelId="{F970CA2B-0547-4F33-89E3-31EC0CCD95D5}" type="presParOf" srcId="{A3D65BE8-DFA9-4636-B7E9-E109EA4ED172}" destId="{D8BE21EC-6FBE-4F6A-A722-C63CF0BA9D01}" srcOrd="16" destOrd="0" presId="urn:microsoft.com/office/officeart/2005/8/layout/cycle5"/>
    <dgm:cxn modelId="{71CAD978-CBA2-422B-A3A6-E3002F45B094}" type="presParOf" srcId="{A3D65BE8-DFA9-4636-B7E9-E109EA4ED172}" destId="{C5E8071B-5BE8-4D7E-989D-EE699918ADD1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C783-C38C-4D5B-BC40-C517355DB5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D8F-F446-4186-BF1A-0C8198D0B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45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C783-C38C-4D5B-BC40-C517355DB5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D8F-F446-4186-BF1A-0C8198D0B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15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C783-C38C-4D5B-BC40-C517355DB5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D8F-F446-4186-BF1A-0C8198D0B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92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C783-C38C-4D5B-BC40-C517355DB5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D8F-F446-4186-BF1A-0C8198D0B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5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C783-C38C-4D5B-BC40-C517355DB5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D8F-F446-4186-BF1A-0C8198D0B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61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C783-C38C-4D5B-BC40-C517355DB5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D8F-F446-4186-BF1A-0C8198D0B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34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C783-C38C-4D5B-BC40-C517355DB5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D8F-F446-4186-BF1A-0C8198D0B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4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C783-C38C-4D5B-BC40-C517355DB5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D8F-F446-4186-BF1A-0C8198D0B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13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C783-C38C-4D5B-BC40-C517355DB5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D8F-F446-4186-BF1A-0C8198D0B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15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C783-C38C-4D5B-BC40-C517355DB5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D8F-F446-4186-BF1A-0C8198D0B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5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C783-C38C-4D5B-BC40-C517355DB5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D8F-F446-4186-BF1A-0C8198D0B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79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4C783-C38C-4D5B-BC40-C517355DB5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8ED8F-F446-4186-BF1A-0C8198D0B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03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Doc. MUDr. Tomáš Grus, PhD</a:t>
            </a:r>
            <a:br>
              <a:rPr lang="cs-CZ" sz="2800" dirty="0" smtClean="0"/>
            </a:br>
            <a:r>
              <a:rPr lang="cs-CZ" sz="2800" dirty="0" smtClean="0"/>
              <a:t>II. Chirurgická klinika </a:t>
            </a:r>
            <a:br>
              <a:rPr lang="cs-CZ" sz="2800" dirty="0" smtClean="0"/>
            </a:br>
            <a:r>
              <a:rPr lang="cs-CZ" sz="2800" dirty="0" smtClean="0"/>
              <a:t>VFN Praha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2. 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04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="" xmlns:a16="http://schemas.microsoft.com/office/drawing/2014/main" id="{2F687420-BEB4-45CD-8226-339BE553B8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6C540FF-26EB-4C9D-ADFC-712A032F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 fontScale="90000"/>
          </a:bodyPr>
          <a:lstStyle/>
          <a:p>
            <a:r>
              <a:rPr lang="cs-CZ" sz="3600" dirty="0"/>
              <a:t>Laboratorní diagnostika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22" name="Rectangle 10">
            <a:extLst>
              <a:ext uri="{FF2B5EF4-FFF2-40B4-BE49-F238E27FC236}">
                <a16:creationId xmlns="" xmlns:a16="http://schemas.microsoft.com/office/drawing/2014/main" id="{169CC832-2974-4E8D-90ED-3E2941BA73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B243C6A-781E-45B8-8D78-A78583E5E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cs-CZ" sz="1800" dirty="0" err="1"/>
              <a:t>Onkomarkery</a:t>
            </a:r>
            <a:r>
              <a:rPr lang="cs-CZ" sz="1800" dirty="0"/>
              <a:t>- CEA, Ca 19–9, CA 15–3 a CA 72–4 v monitoraci léčebné odpovědi a dispenzární péči. </a:t>
            </a:r>
          </a:p>
          <a:p>
            <a:r>
              <a:rPr lang="cs-CZ" sz="1800" dirty="0"/>
              <a:t>Krevní obraz - </a:t>
            </a:r>
            <a:r>
              <a:rPr lang="cs-CZ" sz="1800" dirty="0" err="1"/>
              <a:t>anemizace</a:t>
            </a:r>
            <a:endParaRPr lang="cs-CZ" sz="1800" dirty="0"/>
          </a:p>
          <a:p>
            <a:endParaRPr lang="cs-CZ" sz="1800" dirty="0"/>
          </a:p>
        </p:txBody>
      </p:sp>
      <p:sp>
        <p:nvSpPr>
          <p:cNvPr id="23" name="Rectangle 12">
            <a:extLst>
              <a:ext uri="{FF2B5EF4-FFF2-40B4-BE49-F238E27FC236}">
                <a16:creationId xmlns="" xmlns:a16="http://schemas.microsoft.com/office/drawing/2014/main" id="{55222F96-971A-4F90-B841-6BAB416C7A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="" xmlns:a16="http://schemas.microsoft.com/office/drawing/2014/main" id="{08980754-6F4B-43C9-B9BE-127B6BED65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="" xmlns:a16="http://schemas.microsoft.com/office/drawing/2014/main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324222C7-40D0-4E03-A659-04266ECAD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7" b="1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6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A3C210E6-A35A-4F68-8D60-801A019C75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sedě, muž, oranžová, stůl&#10;&#10;Popis byl vytvořen automaticky">
            <a:extLst>
              <a:ext uri="{FF2B5EF4-FFF2-40B4-BE49-F238E27FC236}">
                <a16:creationId xmlns="" xmlns:a16="http://schemas.microsoft.com/office/drawing/2014/main" id="{2C2DB1AF-FB38-4E81-8204-1EAD75FFC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85" r="-2" b="4549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Zástupný obsah 3" descr="Obsah obrázku dívka, hodiny, oranžová, držení&#10;&#10;Popis byl vytvořen automaticky">
            <a:extLst>
              <a:ext uri="{FF2B5EF4-FFF2-40B4-BE49-F238E27FC236}">
                <a16:creationId xmlns="" xmlns:a16="http://schemas.microsoft.com/office/drawing/2014/main" id="{71D2D360-7B7E-46D1-8945-A653E1C18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59" r="3" b="12020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6146" name="Picture 2" descr="Esophagogastroduodenoscopy (EGD) | Johns Hopkins Division of  Gastroenterology and Hepatology">
            <a:extLst>
              <a:ext uri="{FF2B5EF4-FFF2-40B4-BE49-F238E27FC236}">
                <a16:creationId xmlns="" xmlns:a16="http://schemas.microsoft.com/office/drawing/2014/main" id="{092E7225-3690-4A3C-A0E3-E841C03E3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9" r="2" b="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="" xmlns:a16="http://schemas.microsoft.com/office/drawing/2014/main" id="{AC0D06B0-F19C-459E-B221-A34B506FB5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="" xmlns:a16="http://schemas.microsoft.com/office/drawing/2014/main" id="{345B26DA-1C6B-4C66-81C9-9C1877FC2D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F02A3BA-7BC8-4D41-B1DB-CB4DC265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cs-CZ" sz="2800" b="1" dirty="0"/>
              <a:t>Gastroskopie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98DE6C44-43F8-4DE4-AB81-66853FFEA0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2409529B-9B56-4F10-BE4D-F934DB89E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0" name="Content Placeholder 6149">
            <a:extLst>
              <a:ext uri="{FF2B5EF4-FFF2-40B4-BE49-F238E27FC236}">
                <a16:creationId xmlns="" xmlns:a16="http://schemas.microsoft.com/office/drawing/2014/main" id="{9704649E-CA03-4EB0-A406-6A747D881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je endoskopické vyšetření  žaludku, které umožňuje nejenom vizualizaci sliznice, ale i odběr biopsie</a:t>
            </a:r>
            <a:endParaRPr lang="en-US" sz="1700" dirty="0"/>
          </a:p>
        </p:txBody>
      </p:sp>
      <p:pic>
        <p:nvPicPr>
          <p:cNvPr id="6" name="Obrázek 5" descr="Obsah obrázku oranžová, velké, letící, hráč&#10;&#10;Popis byl vytvořen automaticky">
            <a:extLst>
              <a:ext uri="{FF2B5EF4-FFF2-40B4-BE49-F238E27FC236}">
                <a16:creationId xmlns="" xmlns:a16="http://schemas.microsoft.com/office/drawing/2014/main" id="{53E5A857-5718-45DE-9FD6-2094C972CD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727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239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="" xmlns:a16="http://schemas.microsoft.com/office/drawing/2014/main" id="{3756B343-807D-456E-AA26-80E96B75D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872CF6-3661-4E70-A9DF-60FBFEE9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cs-CZ" sz="3600"/>
              <a:t>Histologie 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="" xmlns:a16="http://schemas.microsoft.com/office/drawing/2014/main" id="{08980754-6F4B-43C9-B9BE-127B6BED65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2">
            <a:extLst>
              <a:ext uri="{FF2B5EF4-FFF2-40B4-BE49-F238E27FC236}">
                <a16:creationId xmlns="" xmlns:a16="http://schemas.microsoft.com/office/drawing/2014/main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523A93EF-2CFB-4B9E-917F-FAFB38F32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4" r="17768" b="-1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="" xmlns:a16="http://schemas.microsoft.com/office/drawing/2014/main" id="{169CC832-2974-4E8D-90ED-3E2941BA73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6F554F0-8962-489E-9B2B-3F978D77A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cs-CZ" sz="1800" dirty="0"/>
              <a:t>– určuje - typ adenokarcinomu (difuzní, intestinální nebo smíšený) a následnou strategii léčby</a:t>
            </a:r>
          </a:p>
          <a:p>
            <a:r>
              <a:rPr lang="cs-CZ" sz="1800" b="1" dirty="0"/>
              <a:t>Difuzní </a:t>
            </a:r>
            <a:r>
              <a:rPr lang="cs-CZ" sz="1800" dirty="0"/>
              <a:t>–není vyjádřena geografická distribuce a jeho incidence zůstává stabilní (</a:t>
            </a:r>
            <a:r>
              <a:rPr lang="cs-CZ" sz="1800" dirty="0" err="1"/>
              <a:t>skirhus-linitis</a:t>
            </a:r>
            <a:r>
              <a:rPr lang="cs-CZ" sz="1800" dirty="0"/>
              <a:t> </a:t>
            </a:r>
            <a:r>
              <a:rPr lang="cs-CZ" sz="1800" dirty="0" err="1"/>
              <a:t>platica</a:t>
            </a:r>
            <a:r>
              <a:rPr lang="cs-CZ" sz="1800" dirty="0"/>
              <a:t>).Horší prognóza.</a:t>
            </a:r>
          </a:p>
          <a:p>
            <a:r>
              <a:rPr lang="cs-CZ" sz="1800" dirty="0"/>
              <a:t>I</a:t>
            </a:r>
            <a:r>
              <a:rPr lang="cs-CZ" sz="1800" b="1" dirty="0"/>
              <a:t>ntestinální </a:t>
            </a:r>
            <a:r>
              <a:rPr lang="cs-CZ" sz="1800" dirty="0"/>
              <a:t>-typicky se objevuje na pozadí intestinální metaplazie. Je více vázaný na vlivy prostředí. Především u tohoto typu žaludku dochází k poklesu incidence. </a:t>
            </a:r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5222F96-971A-4F90-B841-6BAB416C7A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8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022BDE4A-8A20-4A69-9C5A-581C82036A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4009369-3CA3-465D-822E-1B57E9B1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600" b="1" dirty="0" err="1"/>
              <a:t>endosonografie</a:t>
            </a:r>
            <a:r>
              <a:rPr lang="cs-CZ" sz="3600" b="1" dirty="0"/>
              <a:t> žaludku </a:t>
            </a:r>
            <a:r>
              <a:rPr lang="cs-CZ" sz="3600" dirty="0"/>
              <a:t>je vhodná k posouzení velikosti uzlin v okolí nádoru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Endoscopic ultrasound - Mayo Clinic">
            <a:extLst>
              <a:ext uri="{FF2B5EF4-FFF2-40B4-BE49-F238E27FC236}">
                <a16:creationId xmlns="" xmlns:a16="http://schemas.microsoft.com/office/drawing/2014/main" id="{F3D9499B-4E03-4722-880C-4BFC8D0BA1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6" r="-2" b="-2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US Imaging">
            <a:extLst>
              <a:ext uri="{FF2B5EF4-FFF2-40B4-BE49-F238E27FC236}">
                <a16:creationId xmlns="" xmlns:a16="http://schemas.microsoft.com/office/drawing/2014/main" id="{3C88AE48-1881-4D46-96AD-5C553E2BB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7" r="-1" b="16486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9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62542EEC-4F7C-4AE2-933E-EAC8EB3FA3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98FDA2B-F9FA-47A4-8FB6-EDD64C1A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5400" b="1" dirty="0"/>
              <a:t>CT břicha</a:t>
            </a:r>
            <a:br>
              <a:rPr lang="cs-CZ" sz="5400" b="1" dirty="0"/>
            </a:br>
            <a:r>
              <a:rPr lang="cs-CZ" sz="1800" dirty="0"/>
              <a:t>zhodnotíme velikost tumoru, uzliny v okolí nádoru, vzdálené metastázy – především v oblasti jater a plic</a:t>
            </a:r>
            <a:endParaRPr lang="en-US" sz="1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1933D1-5615-42C7-9C0B-4EB7105CC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>
            <a:extLst>
              <a:ext uri="{FF2B5EF4-FFF2-40B4-BE49-F238E27FC236}">
                <a16:creationId xmlns="" xmlns:a16="http://schemas.microsoft.com/office/drawing/2014/main" id="{9DE39A4B-1B1C-48BA-88CD-78C901227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80" r="2" b="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32D8612-31EB-44CF-A1D0-14FD4C7054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F19A4A0F-1B59-4DB0-9764-D10936E98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4" descr="Nový přístroj CT zkrátí v Privamedu vyšetření - Plzeňský deník">
            <a:extLst>
              <a:ext uri="{FF2B5EF4-FFF2-40B4-BE49-F238E27FC236}">
                <a16:creationId xmlns="" xmlns:a16="http://schemas.microsoft.com/office/drawing/2014/main" id="{1F946D7A-EBB7-4559-B668-2CB13C7BB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36" y="396278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712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D8839F8-D8C3-4B0F-AEF2-0CE36E58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B10F86B-0750-488E-9D9D-99CF28FE5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1278"/>
            <a:ext cx="10515600" cy="5155685"/>
          </a:xfrm>
        </p:spPr>
        <p:txBody>
          <a:bodyPr/>
          <a:lstStyle/>
          <a:p>
            <a:r>
              <a:rPr lang="cs-CZ" dirty="0"/>
              <a:t>PET/CT- může být až ve 20 % karcinomů žaludku falešně negativní</a:t>
            </a:r>
          </a:p>
          <a:p>
            <a:endParaRPr lang="cs-CZ" dirty="0"/>
          </a:p>
        </p:txBody>
      </p:sp>
      <p:pic>
        <p:nvPicPr>
          <p:cNvPr id="12290" name="Picture 2" descr="The (New) Powers of PET/CT Scan Technology | San Cristóbal Cancer Institute">
            <a:extLst>
              <a:ext uri="{FF2B5EF4-FFF2-40B4-BE49-F238E27FC236}">
                <a16:creationId xmlns="" xmlns:a16="http://schemas.microsoft.com/office/drawing/2014/main" id="{05C907EE-D486-4663-B74A-65891858A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1" y="2413783"/>
            <a:ext cx="5323080" cy="352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ASTRIC CARCINOMA-I - Nuclear Oncology, 1 Ed.">
            <a:extLst>
              <a:ext uri="{FF2B5EF4-FFF2-40B4-BE49-F238E27FC236}">
                <a16:creationId xmlns="" xmlns:a16="http://schemas.microsoft.com/office/drawing/2014/main" id="{7E6BD9A3-72DB-4A5C-88D1-E8638E8D1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01" y="2244643"/>
            <a:ext cx="459105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15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4426AB7-D619-4515-962A-BC83909EC0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5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E47DF98-723F-4AAC-ABCF-CACBC438F7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EA29FC7C-9308-4FDE-8DCA-405668055B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805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EA72BEC-6B65-41FD-BF3C-33E58993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>
                <a:solidFill>
                  <a:srgbClr val="805F78"/>
                </a:solidFill>
              </a:rPr>
              <a:t>Chirurgická léčba</a:t>
            </a:r>
          </a:p>
        </p:txBody>
      </p:sp>
      <p:pic>
        <p:nvPicPr>
          <p:cNvPr id="6" name="Picture 2" descr="Kolorektální karcinom lze zachytit dřív, než se projeví. ZP MV ČR loni na  léčbu vynaložila přes 287 milionů Kč | ZP MV ČR">
            <a:extLst>
              <a:ext uri="{FF2B5EF4-FFF2-40B4-BE49-F238E27FC236}">
                <a16:creationId xmlns="" xmlns:a16="http://schemas.microsoft.com/office/drawing/2014/main" id="{C3B778ED-37B8-43A1-87BC-793436238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89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3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01C609C-ED5B-48EF-B5BA-4B1A8E3C58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90550"/>
            <a:ext cx="10515600" cy="4333875"/>
          </a:xfrm>
        </p:spPr>
        <p:txBody>
          <a:bodyPr/>
          <a:lstStyle/>
          <a:p>
            <a:r>
              <a:rPr lang="cs-CZ" dirty="0"/>
              <a:t>Rozsah resekce závisí na histologickém typu karcinomu (difuzní nebo intestinální) a jeho lokalizaci. </a:t>
            </a:r>
          </a:p>
          <a:p>
            <a:r>
              <a:rPr lang="cs-CZ" dirty="0"/>
              <a:t>U </a:t>
            </a:r>
            <a:r>
              <a:rPr lang="cs-CZ" b="1" dirty="0"/>
              <a:t>difuzního karcinomu žaludku</a:t>
            </a:r>
            <a:r>
              <a:rPr lang="cs-CZ" dirty="0"/>
              <a:t>, který je lokalizován v horní nebo střední třetině žaludku je indikováno úplné odstranění žaludku – </a:t>
            </a:r>
            <a:r>
              <a:rPr lang="cs-CZ" b="1" dirty="0"/>
              <a:t>totální gastrektomie</a:t>
            </a:r>
          </a:p>
          <a:p>
            <a:r>
              <a:rPr lang="cs-CZ" dirty="0"/>
              <a:t>Je-li tento typ lokalizován v dolní 1/3 resp. v blízkosti pyloru, je možné zvážit resekční výkon – </a:t>
            </a:r>
            <a:r>
              <a:rPr lang="cs-CZ" b="1" dirty="0" err="1"/>
              <a:t>subtotální</a:t>
            </a:r>
            <a:r>
              <a:rPr lang="cs-CZ" b="1" dirty="0"/>
              <a:t> resekci</a:t>
            </a:r>
            <a:r>
              <a:rPr lang="cs-CZ" dirty="0"/>
              <a:t>.</a:t>
            </a:r>
          </a:p>
          <a:p>
            <a:r>
              <a:rPr lang="cs-CZ" dirty="0"/>
              <a:t>U </a:t>
            </a:r>
            <a:r>
              <a:rPr lang="cs-CZ" b="1" dirty="0"/>
              <a:t>intestinálního karcinomu </a:t>
            </a:r>
            <a:r>
              <a:rPr lang="cs-CZ" dirty="0"/>
              <a:t>v dolní třetině žaludku je dostatečným výkonem </a:t>
            </a:r>
            <a:r>
              <a:rPr lang="cs-CZ" dirty="0" err="1"/>
              <a:t>subtotální</a:t>
            </a:r>
            <a:r>
              <a:rPr lang="cs-CZ" dirty="0"/>
              <a:t> resekce, kterou lze použít i při lokalizaci ve střední 1/3, v horní 1/3 žaludku je indikována gastrektomie. </a:t>
            </a:r>
            <a:endParaRPr lang="cs-CZ" b="1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CF2CC5A7-755F-4524-80F1-80EFA32F5F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1" y="4495799"/>
            <a:ext cx="3357376" cy="223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104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3060A25-2236-4963-8FA8-F32BAC7D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Totální gastrektomie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AE2B4C98-3FD4-4C87-992F-D55749FE25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/>
              <a:t>Následně se jícen spojí exkludovanou kličkou jejuna dle Rouxe (</a:t>
            </a:r>
            <a:r>
              <a:rPr lang="cs-CZ" i="1"/>
              <a:t>end to end</a:t>
            </a:r>
            <a:r>
              <a:rPr lang="cs-CZ"/>
              <a:t>) obr. B nebo omega anstomózou (</a:t>
            </a:r>
            <a:r>
              <a:rPr lang="cs-CZ" i="1"/>
              <a:t>end to side</a:t>
            </a:r>
            <a:r>
              <a:rPr lang="cs-CZ"/>
              <a:t>) se spojkou na jejunu pro průtok trávicích šťáv (</a:t>
            </a:r>
            <a:r>
              <a:rPr lang="cs-CZ" b="1"/>
              <a:t>Braunova anastomóza</a:t>
            </a:r>
            <a:r>
              <a:rPr lang="cs-CZ"/>
              <a:t>). Operace větších tumorů je doplněna splenektomií, eventuálně resekcí pankreatu.</a:t>
            </a:r>
          </a:p>
          <a:p>
            <a:endParaRPr lang="cs-CZ" dirty="0"/>
          </a:p>
        </p:txBody>
      </p:sp>
      <p:pic>
        <p:nvPicPr>
          <p:cNvPr id="5122" name="Picture 2" descr="Stomach Cancer Surgery Perth | Gastrectomy | Abdominal Surgery">
            <a:extLst>
              <a:ext uri="{FF2B5EF4-FFF2-40B4-BE49-F238E27FC236}">
                <a16:creationId xmlns="" xmlns:a16="http://schemas.microsoft.com/office/drawing/2014/main" id="{51DC6027-D16F-484C-87C4-D9C4AC01A8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7153"/>
            <a:ext cx="5181600" cy="40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96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C956621-C7D7-45FD-B060-42218C28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839"/>
          </a:xfrm>
        </p:spPr>
        <p:txBody>
          <a:bodyPr/>
          <a:lstStyle/>
          <a:p>
            <a:r>
              <a:rPr lang="cs-CZ" dirty="0"/>
              <a:t>Totální </a:t>
            </a:r>
            <a:r>
              <a:rPr lang="cs-CZ" b="1" dirty="0"/>
              <a:t>gastrektomie</a:t>
            </a:r>
            <a:r>
              <a:rPr lang="cs-CZ" dirty="0"/>
              <a:t> = odnětí celého žaludku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8BC9807F-4D83-48D3-B647-46CBF3AF4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7473" y="1603952"/>
            <a:ext cx="2354071" cy="43513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F4479CFB-6A43-4DED-8F9D-153E637264CD}"/>
              </a:ext>
            </a:extLst>
          </p:cNvPr>
          <p:cNvSpPr/>
          <p:nvPr/>
        </p:nvSpPr>
        <p:spPr>
          <a:xfrm>
            <a:off x="2542032" y="1847088"/>
            <a:ext cx="6265441" cy="5394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dirty="0"/>
              <a:t>Ztráta rozmělňovací funkce – jídlo v malých porcích a častěji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9E0BB8B0-0E11-4C85-8868-EFFEE61EF316}"/>
              </a:ext>
            </a:extLst>
          </p:cNvPr>
          <p:cNvSpPr/>
          <p:nvPr/>
        </p:nvSpPr>
        <p:spPr>
          <a:xfrm>
            <a:off x="5641848" y="3227832"/>
            <a:ext cx="3165625" cy="3383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Ztráta rezervoáru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="" xmlns:a16="http://schemas.microsoft.com/office/drawing/2014/main" id="{645AC169-6547-4A96-A424-213AF7CEB5DA}"/>
              </a:ext>
            </a:extLst>
          </p:cNvPr>
          <p:cNvCxnSpPr/>
          <p:nvPr/>
        </p:nvCxnSpPr>
        <p:spPr>
          <a:xfrm>
            <a:off x="8211312" y="3429000"/>
            <a:ext cx="1929384" cy="356616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B1A3DCA7-3F53-411D-9DAE-0B5A35A5D4BD}"/>
              </a:ext>
            </a:extLst>
          </p:cNvPr>
          <p:cNvSpPr/>
          <p:nvPr/>
        </p:nvSpPr>
        <p:spPr>
          <a:xfrm>
            <a:off x="4727448" y="3785616"/>
            <a:ext cx="3483864" cy="4260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Ztráta bakteriostatické funkce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="" xmlns:a16="http://schemas.microsoft.com/office/drawing/2014/main" id="{BBDDC726-34A9-4472-AD91-7C47CA524D77}"/>
              </a:ext>
            </a:extLst>
          </p:cNvPr>
          <p:cNvSpPr/>
          <p:nvPr/>
        </p:nvSpPr>
        <p:spPr>
          <a:xfrm>
            <a:off x="9701785" y="387330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="" xmlns:a16="http://schemas.microsoft.com/office/drawing/2014/main" id="{A675EDC6-11BE-4E69-AC30-ED6122D77472}"/>
              </a:ext>
            </a:extLst>
          </p:cNvPr>
          <p:cNvCxnSpPr/>
          <p:nvPr/>
        </p:nvCxnSpPr>
        <p:spPr>
          <a:xfrm>
            <a:off x="7827264" y="4114800"/>
            <a:ext cx="1773936" cy="329184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="" xmlns:a16="http://schemas.microsoft.com/office/drawing/2014/main" id="{F1E3C12A-A8B9-49E1-BE0B-D9DD0A0F7B30}"/>
              </a:ext>
            </a:extLst>
          </p:cNvPr>
          <p:cNvSpPr/>
          <p:nvPr/>
        </p:nvSpPr>
        <p:spPr>
          <a:xfrm>
            <a:off x="4727448" y="4443984"/>
            <a:ext cx="3621024" cy="4260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Ztáta</a:t>
            </a:r>
            <a:r>
              <a:rPr lang="cs-CZ" dirty="0"/>
              <a:t> </a:t>
            </a:r>
            <a:r>
              <a:rPr lang="cs-CZ" dirty="0" err="1"/>
              <a:t>erytropoetické</a:t>
            </a:r>
            <a:r>
              <a:rPr lang="cs-CZ" dirty="0"/>
              <a:t> funkce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="" xmlns:a16="http://schemas.microsoft.com/office/drawing/2014/main" id="{ED5B309A-5FFF-44D9-A7F6-3FFA95C1D248}"/>
              </a:ext>
            </a:extLst>
          </p:cNvPr>
          <p:cNvCxnSpPr/>
          <p:nvPr/>
        </p:nvCxnSpPr>
        <p:spPr>
          <a:xfrm>
            <a:off x="7479792" y="4791456"/>
            <a:ext cx="1327681" cy="493776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97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45B1D5C-0827-4AF0-8186-11FC5A8B8B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cs-CZ" sz="3700"/>
              <a:t>Nádory žaludku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267908" y="5086350"/>
            <a:ext cx="2446465" cy="1178298"/>
          </a:xfrm>
        </p:spPr>
        <p:txBody>
          <a:bodyPr>
            <a:normAutofit/>
          </a:bodyPr>
          <a:lstStyle/>
          <a:p>
            <a:pPr algn="l"/>
            <a:endParaRPr lang="cs-CZ" sz="1600"/>
          </a:p>
        </p:txBody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2">
            <a:extLst>
              <a:ext uri="{FF2B5EF4-FFF2-40B4-BE49-F238E27FC236}">
                <a16:creationId xmlns=""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Říjen si posvítí na žaludek | dobrakondice.cz">
            <a:extLst>
              <a:ext uri="{FF2B5EF4-FFF2-40B4-BE49-F238E27FC236}">
                <a16:creationId xmlns="" xmlns:a16="http://schemas.microsoft.com/office/drawing/2014/main" id="{84B5F6AD-8BA6-4328-8159-4B2713B49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7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83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9D80C9EF-3CC6-4ECC-9C2D-9D0396C96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E6D1D3-6EC5-4CD7-978C-601E977F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Subtotální resekce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DA32751-37A2-45C0-BE94-63D375E27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0C62A5F4-745A-45A3-A8A4-A5A398D92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50" r="2" b="2442"/>
          <a:stretch/>
        </p:blipFill>
        <p:spPr>
          <a:xfrm>
            <a:off x="635295" y="2524715"/>
            <a:ext cx="5150277" cy="3714244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AD6A3580-DA57-4A34-965E-C29E9693A061}"/>
              </a:ext>
            </a:extLst>
          </p:cNvPr>
          <p:cNvSpPr/>
          <p:nvPr/>
        </p:nvSpPr>
        <p:spPr>
          <a:xfrm>
            <a:off x="6406429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Subtotální resekce je indikována u nádorů distální 1/3 žaludku, zejména intestinálního typu, kde lze dodržet bezpečný odstup tumoru od resekční linie.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A55FBCD-CD42-40F5-8A1B-3203F9CAEE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89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Gastrický bypass ROUX-en-Y spojka - příznaky a léčba">
            <a:extLst>
              <a:ext uri="{FF2B5EF4-FFF2-40B4-BE49-F238E27FC236}">
                <a16:creationId xmlns="" xmlns:a16="http://schemas.microsoft.com/office/drawing/2014/main" id="{2219D508-5950-4C34-9A2D-42F95CBF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0009" y="643467"/>
            <a:ext cx="705198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332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DBC81F5-C2D1-4353-8BC3-F728B544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Komplikace operace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1334D69-5BFD-4E15-B2F3-A872A6214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nejzávažnější dehiscence </a:t>
            </a:r>
            <a:r>
              <a:rPr lang="cs-CZ" dirty="0" err="1"/>
              <a:t>ezofagojejunální</a:t>
            </a:r>
            <a:r>
              <a:rPr lang="cs-CZ" dirty="0"/>
              <a:t> anastomózy, která se vyskytuje u 15,8% operovaných pacientů</a:t>
            </a:r>
          </a:p>
          <a:p>
            <a:r>
              <a:rPr lang="cs-CZ" dirty="0"/>
              <a:t>Krvácení</a:t>
            </a:r>
          </a:p>
          <a:p>
            <a:r>
              <a:rPr lang="cs-CZ" dirty="0"/>
              <a:t>vznikem abscesu v dutině břišní</a:t>
            </a:r>
          </a:p>
          <a:p>
            <a:r>
              <a:rPr lang="cs-CZ" dirty="0"/>
              <a:t>rozvojem ileosního stavu na základě adhezí v dutině břišní</a:t>
            </a:r>
          </a:p>
        </p:txBody>
      </p:sp>
    </p:spTree>
    <p:extLst>
      <p:ext uri="{BB962C8B-B14F-4D97-AF65-F5344CB8AC3E}">
        <p14:creationId xmlns:p14="http://schemas.microsoft.com/office/powerpoint/2010/main" val="2200169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BDCDD61-D772-4773-8404-37031708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FFFFFF"/>
                </a:solidFill>
              </a:rPr>
              <a:t>Nechirurgická (onkologická) léčba</a:t>
            </a: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7683B93-1832-4FB7-A230-544B28DC6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b="1" dirty="0" err="1"/>
              <a:t>neoadjuvantní</a:t>
            </a:r>
            <a:r>
              <a:rPr lang="cs-CZ" b="1" dirty="0"/>
              <a:t> </a:t>
            </a:r>
            <a:r>
              <a:rPr lang="cs-CZ" dirty="0"/>
              <a:t>(která je podávána u primárně </a:t>
            </a:r>
            <a:r>
              <a:rPr lang="cs-CZ" dirty="0" err="1"/>
              <a:t>neresekabilních</a:t>
            </a:r>
            <a:r>
              <a:rPr lang="cs-CZ" dirty="0"/>
              <a:t>, nebo hraničně </a:t>
            </a:r>
            <a:r>
              <a:rPr lang="cs-CZ" dirty="0" err="1"/>
              <a:t>resekabilních</a:t>
            </a:r>
            <a:r>
              <a:rPr lang="cs-CZ" dirty="0"/>
              <a:t> nádorů s cílem dosáhnout zmenšení nálezu a dosáhnutí operability), </a:t>
            </a:r>
          </a:p>
          <a:p>
            <a:r>
              <a:rPr lang="cs-CZ" b="1" dirty="0"/>
              <a:t>adjuvantní</a:t>
            </a:r>
            <a:r>
              <a:rPr lang="cs-CZ" dirty="0"/>
              <a:t> (která je podávána po radikální operaci) </a:t>
            </a:r>
          </a:p>
          <a:p>
            <a:r>
              <a:rPr lang="cs-CZ" b="1" dirty="0"/>
              <a:t>perioperační</a:t>
            </a:r>
            <a:r>
              <a:rPr lang="cs-CZ" dirty="0"/>
              <a:t> (kdy jsou podány 3 cykly chemoterapie před operací a 3 cykly chemoterapie po operaci). </a:t>
            </a:r>
          </a:p>
          <a:p>
            <a:r>
              <a:rPr lang="cs-CZ" dirty="0"/>
              <a:t>U nádorů generalizovaných podáváme </a:t>
            </a:r>
            <a:r>
              <a:rPr lang="cs-CZ" b="1" dirty="0"/>
              <a:t>paliativní terapii.</a:t>
            </a:r>
            <a:r>
              <a:rPr lang="cs-CZ" dirty="0"/>
              <a:t> Cílem paliativní terapie je odstranění projevů onemocnění, zlepšení kvality života a prodloužení přežití.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8944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D55CD764-972B-4CA5-A885-53E55C63E1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4165AB3-7006-4430-BCE3-25476BE133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BF15B63-CC78-4FD4-966C-1F056C32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cs-CZ" sz="2400" b="1" dirty="0"/>
              <a:t>Nepodceňovat </a:t>
            </a:r>
            <a:r>
              <a:rPr lang="cs-CZ" sz="2400" dirty="0"/>
              <a:t>příznaky horního dyspeptického syndromu, nezapomínat na možnost nádo­rového onemocnění i u mladých lidí!  </a:t>
            </a:r>
            <a:r>
              <a:rPr lang="cs-CZ" sz="2400" b="1" dirty="0"/>
              <a:t/>
            </a:r>
            <a:br>
              <a:rPr lang="cs-CZ" sz="2400" b="1" dirty="0"/>
            </a:br>
            <a:endParaRPr lang="cs-CZ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2725F33-435F-480E-996D-205671CDC4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594360" y="73152"/>
            <a:chExt cx="1178966" cy="232963"/>
          </a:xfrm>
        </p:grpSpPr>
        <p:sp>
          <p:nvSpPr>
            <p:cNvPr id="14" name="Rectangle 64">
              <a:extLst>
                <a:ext uri="{FF2B5EF4-FFF2-40B4-BE49-F238E27FC236}">
                  <a16:creationId xmlns="" xmlns:a16="http://schemas.microsoft.com/office/drawing/2014/main" id="{07687CC5-056E-447F-A348-E9196E738B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18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="" xmlns:a16="http://schemas.microsoft.com/office/drawing/2014/main" id="{4B7194FF-E2A4-49A6-A54A-A0B6A1AC24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18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="" xmlns:a16="http://schemas.microsoft.com/office/drawing/2014/main" id="{7ED6E1D0-56BF-487D-9BD1-5D8FD79389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92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="" xmlns:a16="http://schemas.microsoft.com/office/drawing/2014/main" id="{AD27C1B6-91C6-4DFC-99E9-F0B83DC5DC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92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="" xmlns:a16="http://schemas.microsoft.com/office/drawing/2014/main" id="{B4A16B45-8536-4A38-B36E-A26F7ACEDA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442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="" xmlns:a16="http://schemas.microsoft.com/office/drawing/2014/main" id="{F64F5F52-7BB7-4B43-BB5B-67DB666895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442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="" xmlns:a16="http://schemas.microsoft.com/office/drawing/2014/main" id="{789C00E1-E374-485E-A40E-BCF0E6C8AD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1931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="" xmlns:a16="http://schemas.microsoft.com/office/drawing/2014/main" id="{9AEDDA19-1BE9-4BD1-A087-1107139056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1931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="" xmlns:a16="http://schemas.microsoft.com/office/drawing/2014/main" id="{9BF3970B-5A82-4527-AB38-536DF5FCFD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436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="" xmlns:a16="http://schemas.microsoft.com/office/drawing/2014/main" id="{B0A9D7D8-F150-43E1-83AD-CE553B3BD7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436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="" xmlns:a16="http://schemas.microsoft.com/office/drawing/2014/main" id="{5F94325E-CD9B-4404-A2CF-D130B5387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71895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="" xmlns:a16="http://schemas.microsoft.com/office/drawing/2014/main" id="{7E5DF248-D56C-4D96-920E-D1FC7FDDA6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71895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="" xmlns:a16="http://schemas.microsoft.com/office/drawing/2014/main" id="{C0B1AD48-9001-4AEF-AA30-56CAEC2B73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5940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="" xmlns:a16="http://schemas.microsoft.com/office/drawing/2014/main" id="{4864399F-6339-4CD7-A92C-52BA2D57AA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5940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="" xmlns:a16="http://schemas.microsoft.com/office/drawing/2014/main" id="{BA4AC9BF-79DA-4D77-8227-BC5CC7563E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4690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="" xmlns:a16="http://schemas.microsoft.com/office/drawing/2014/main" id="{84310BC6-6BB6-49A0-88BA-4302E8E4F8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4690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="" xmlns:a16="http://schemas.microsoft.com/office/drawing/2014/main" id="{4840B5CD-1F12-405E-89D3-92A9D17389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440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="" xmlns:a16="http://schemas.microsoft.com/office/drawing/2014/main" id="{AD8181A7-FF60-4734-B51C-E622917E1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440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="" xmlns:a16="http://schemas.microsoft.com/office/drawing/2014/main" id="{BF5BAC90-7E94-452F-B85C-17EB7C2486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2191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="" xmlns:a16="http://schemas.microsoft.com/office/drawing/2014/main" id="{7DABFDCB-F31D-4192-A6C4-9841F0E4E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2191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3E51905-F374-4E1A-97CF-B741584B7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="" xmlns:a16="http://schemas.microsoft.com/office/drawing/2014/main" id="{F3AE15A7-3A96-4A01-A55F-A79EAB0D4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92301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752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25A6C76-8C40-4D56-848D-21CC17C1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3800"/>
              <a:t>Gastrointestinální stromální tumor (GIST)</a:t>
            </a:r>
            <a:br>
              <a:rPr lang="cs-CZ" sz="3800"/>
            </a:br>
            <a:endParaRPr lang="cs-CZ" sz="380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17CEE71-0AFC-427A-8A85-CC76E4F06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/>
              <a:t>je neepitelové nádory (mezenchymální) stěny trávicí soustavy</a:t>
            </a:r>
          </a:p>
          <a:p>
            <a:r>
              <a:rPr lang="cs-CZ" sz="2400"/>
              <a:t>nejčastěji se GISTy vyskytují v žaludku 60-70% (tvoří cca 2% z malignit žaludku)</a:t>
            </a:r>
          </a:p>
          <a:p>
            <a:r>
              <a:rPr lang="cs-CZ" sz="2400"/>
              <a:t>Maligní GISTy mohou zakládat vzdálené metastázy. Nejčastěji se šíří do jater a do měkkých tkání v břišní dutině, do lymfatických uzlin zřídka.</a:t>
            </a:r>
          </a:p>
          <a:p>
            <a:r>
              <a:rPr lang="cs-CZ" sz="2400"/>
              <a:t>Základním terapeutickým postupem je resekce tumoru.</a:t>
            </a:r>
          </a:p>
          <a:p>
            <a:r>
              <a:rPr lang="cs-CZ" sz="2400"/>
              <a:t>Terapie farmakologická: Konvenční cytotoxická chemoterapie je v léčbě GISTů neúčinná s odpovědí pouze 0-5%.</a:t>
            </a:r>
          </a:p>
        </p:txBody>
      </p:sp>
    </p:spTree>
    <p:extLst>
      <p:ext uri="{BB962C8B-B14F-4D97-AF65-F5344CB8AC3E}">
        <p14:creationId xmlns:p14="http://schemas.microsoft.com/office/powerpoint/2010/main" val="3682971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5C53D56-20E8-40FD-A846-9D8D1629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GIST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23FD3C3-1617-4271-B1F0-6579EFA40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/>
              <a:t>Klinický obraz koreluje s lokalizací a velikostí tumoru. </a:t>
            </a:r>
          </a:p>
          <a:p>
            <a:r>
              <a:rPr lang="cs-CZ" sz="2400" b="1"/>
              <a:t>Akutní příznaky</a:t>
            </a:r>
            <a:r>
              <a:rPr lang="cs-CZ" sz="2400"/>
              <a:t>: krvácení do dutiny břišní nebo GIT, perforační příhoda, obstrukce. </a:t>
            </a:r>
          </a:p>
          <a:p>
            <a:r>
              <a:rPr lang="cs-CZ" sz="2400" b="1"/>
              <a:t>Chronické příznaky</a:t>
            </a:r>
            <a:r>
              <a:rPr lang="cs-CZ" sz="2400"/>
              <a:t>: neurčité bolesti břicha, dysfagie, anemizace. </a:t>
            </a:r>
          </a:p>
          <a:p>
            <a:r>
              <a:rPr lang="cs-CZ" sz="2400" b="1"/>
              <a:t>Incidentální nález</a:t>
            </a:r>
            <a:r>
              <a:rPr lang="cs-CZ" sz="2400"/>
              <a:t>: Poměrně velká část GISTů je nalezena náhodně peroperačně nebo při endoskopickém či RTG vyšetření pro jinou základní diagnózu.</a:t>
            </a:r>
          </a:p>
        </p:txBody>
      </p:sp>
    </p:spTree>
    <p:extLst>
      <p:ext uri="{BB962C8B-B14F-4D97-AF65-F5344CB8AC3E}">
        <p14:creationId xmlns:p14="http://schemas.microsoft.com/office/powerpoint/2010/main" val="2636639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E45B1D5C-0827-4AF0-8186-11FC5A8B8B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9F57674-822F-4FF9-84F0-6D646C28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err="1"/>
              <a:t>gastroskopie</a:t>
            </a:r>
            <a:r>
              <a:rPr lang="en-US" sz="2800" b="1" dirty="0"/>
              <a:t>,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en-US" sz="2800" b="1" dirty="0" err="1"/>
              <a:t>endosonogarfie</a:t>
            </a:r>
            <a:r>
              <a:rPr lang="en-US" sz="2800" b="1" dirty="0"/>
              <a:t> </a:t>
            </a:r>
            <a:r>
              <a:rPr lang="en-US" sz="2800" b="1" dirty="0" err="1"/>
              <a:t>žaludku</a:t>
            </a:r>
            <a:r>
              <a:rPr lang="en-US" sz="2800" b="1" dirty="0"/>
              <a:t>, 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en-US" sz="2800" b="1" dirty="0"/>
              <a:t>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interiér, kočka, malé, hledání&#10;&#10;Popis byl vytvořen automaticky">
            <a:extLst>
              <a:ext uri="{FF2B5EF4-FFF2-40B4-BE49-F238E27FC236}">
                <a16:creationId xmlns="" xmlns:a16="http://schemas.microsoft.com/office/drawing/2014/main" id="{FFE16770-93F0-4C56-ADAD-497AA94E5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47" r="1" b="983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9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AC0C4ED4-89EA-4F76-ADEA-8579F28321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9522" y="1825625"/>
            <a:ext cx="60329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99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Děkuji za pozornost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2. 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69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294719-0222-4912-A1DD-D9949CE5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Žaludek</a:t>
            </a:r>
            <a:r>
              <a:rPr lang="cs-CZ" dirty="0"/>
              <a:t> (latinsky </a:t>
            </a:r>
            <a:r>
              <a:rPr lang="cs-CZ" i="1" dirty="0"/>
              <a:t>ventriculus</a:t>
            </a:r>
            <a:r>
              <a:rPr lang="cs-CZ" dirty="0"/>
              <a:t>, řecky </a:t>
            </a:r>
            <a:r>
              <a:rPr lang="cs-CZ" dirty="0" err="1"/>
              <a:t>gaster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19E24EA-CA3D-411D-8FF5-EBE6740B1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umístěn v horní polovině břicha pod hrudní kostí, </a:t>
            </a:r>
          </a:p>
          <a:p>
            <a:r>
              <a:rPr lang="cs-CZ" dirty="0"/>
              <a:t>má vakovitý tvar  </a:t>
            </a:r>
          </a:p>
          <a:p>
            <a:r>
              <a:rPr lang="cs-CZ" dirty="0"/>
              <a:t>Funkce:  přechodné hromadění požvýkané potravy</a:t>
            </a:r>
          </a:p>
          <a:p>
            <a:pPr marL="0" indent="0">
              <a:buNone/>
            </a:pPr>
            <a:r>
              <a:rPr lang="cs-CZ" dirty="0"/>
              <a:t>                                         mechanické – žaludečními pohyby </a:t>
            </a:r>
          </a:p>
          <a:p>
            <a:pPr marL="0" indent="0">
              <a:buNone/>
            </a:pPr>
            <a:r>
              <a:rPr lang="cs-CZ" dirty="0"/>
              <a:t>                                         chemické  - koaguluje bílkoviny, redukuje železo</a:t>
            </a:r>
          </a:p>
          <a:p>
            <a:pPr marL="0" indent="0">
              <a:buNone/>
            </a:pPr>
            <a:r>
              <a:rPr lang="cs-CZ" dirty="0"/>
              <a:t>                   bakteriostatická funkce – díky </a:t>
            </a:r>
            <a:r>
              <a:rPr lang="cs-CZ" dirty="0" err="1"/>
              <a:t>Hcl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vstřebávání- alkohol, voda, léky                             </a:t>
            </a:r>
          </a:p>
          <a:p>
            <a:pPr marL="0" indent="0">
              <a:buNone/>
            </a:pPr>
            <a:r>
              <a:rPr lang="cs-CZ" dirty="0"/>
              <a:t>                    endokrinní ( gastrin, </a:t>
            </a:r>
            <a:r>
              <a:rPr lang="cs-CZ" dirty="0" err="1"/>
              <a:t>somatostatin</a:t>
            </a:r>
            <a:r>
              <a:rPr lang="cs-CZ" dirty="0"/>
              <a:t>, histamin)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="" xmlns:a16="http://schemas.microsoft.com/office/drawing/2014/main" id="{229416BE-4ABB-46FE-AD15-BA2A7B2E123D}"/>
              </a:ext>
            </a:extLst>
          </p:cNvPr>
          <p:cNvCxnSpPr/>
          <p:nvPr/>
        </p:nvCxnSpPr>
        <p:spPr>
          <a:xfrm flipV="1">
            <a:off x="3622248" y="3641534"/>
            <a:ext cx="521208" cy="256032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="" xmlns:a16="http://schemas.microsoft.com/office/drawing/2014/main" id="{98B2BE19-BF0F-44B6-8839-D09BA06A742A}"/>
              </a:ext>
            </a:extLst>
          </p:cNvPr>
          <p:cNvCxnSpPr/>
          <p:nvPr/>
        </p:nvCxnSpPr>
        <p:spPr>
          <a:xfrm>
            <a:off x="3622248" y="3904487"/>
            <a:ext cx="521208" cy="2468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F736109C-268C-45A8-B084-01F4081DF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48" y="3742720"/>
            <a:ext cx="2933700" cy="3714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4F8CB770-85EC-4117-80AA-19C99A538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552" y="1427226"/>
            <a:ext cx="22479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6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Nádory žaludku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mezi nádory žaludku počítáme veškeré novotvary vzniklé z tkání žaludku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benigní – polypy, </a:t>
            </a:r>
            <a:r>
              <a:rPr lang="cs-CZ" dirty="0" err="1"/>
              <a:t>leiomyomy</a:t>
            </a:r>
            <a:r>
              <a:rPr lang="cs-CZ" dirty="0"/>
              <a:t>, </a:t>
            </a:r>
            <a:r>
              <a:rPr lang="cs-CZ" dirty="0" err="1"/>
              <a:t>karcinoidy</a:t>
            </a:r>
            <a:r>
              <a:rPr lang="cs-CZ" dirty="0"/>
              <a:t>…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maligní – karcinom, resp. adenokarcinom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lymfomy, </a:t>
            </a:r>
            <a:r>
              <a:rPr lang="cs-CZ" dirty="0" err="1"/>
              <a:t>stromální</a:t>
            </a:r>
            <a:r>
              <a:rPr lang="cs-CZ" dirty="0"/>
              <a:t> nádory  a               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</a:t>
            </a:r>
            <a:r>
              <a:rPr lang="cs-CZ" dirty="0" err="1"/>
              <a:t>karcinoidy</a:t>
            </a:r>
            <a:r>
              <a:rPr lang="cs-CZ" dirty="0"/>
              <a:t>  </a:t>
            </a:r>
          </a:p>
          <a:p>
            <a:pPr marL="0" indent="0">
              <a:buNone/>
            </a:pPr>
            <a:r>
              <a:rPr lang="cs-CZ" b="1" dirty="0" err="1"/>
              <a:t>Karcinoid</a:t>
            </a:r>
            <a:r>
              <a:rPr lang="cs-CZ" b="1" dirty="0"/>
              <a:t> žaludku </a:t>
            </a:r>
            <a:r>
              <a:rPr lang="cs-CZ" dirty="0"/>
              <a:t>tvoří 5 % všech </a:t>
            </a:r>
            <a:r>
              <a:rPr lang="cs-CZ" dirty="0" err="1"/>
              <a:t>karcinoidů</a:t>
            </a:r>
            <a:r>
              <a:rPr lang="cs-CZ" dirty="0"/>
              <a:t> (nejčastější je v </a:t>
            </a:r>
            <a:r>
              <a:rPr lang="cs-CZ" dirty="0" err="1"/>
              <a:t>appendixu</a:t>
            </a:r>
            <a:r>
              <a:rPr lang="cs-CZ" dirty="0"/>
              <a:t> a ileu), u </a:t>
            </a:r>
            <a:r>
              <a:rPr lang="cs-CZ" dirty="0" err="1"/>
              <a:t>karcinoidu</a:t>
            </a:r>
            <a:r>
              <a:rPr lang="cs-CZ" dirty="0"/>
              <a:t> žaludku je větší riziko </a:t>
            </a:r>
            <a:r>
              <a:rPr lang="cs-CZ" dirty="0" err="1"/>
              <a:t>malignizace</a:t>
            </a:r>
            <a:r>
              <a:rPr lang="cs-CZ" dirty="0"/>
              <a:t> než v jiných lokalizacích. Je to benigní nádor s maligním potenciálem.                                          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4433045" y="2921624"/>
            <a:ext cx="730623" cy="219636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4433045" y="3192217"/>
            <a:ext cx="721659" cy="318247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73" y="2921624"/>
            <a:ext cx="3235875" cy="39943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518" y="-125505"/>
            <a:ext cx="2133320" cy="20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cs-CZ" b="1" dirty="0"/>
              <a:t>Adenokarcinom žaludku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       </a:t>
            </a:r>
            <a:r>
              <a:rPr lang="cs-CZ" sz="3600" dirty="0"/>
              <a:t>(95% nádorů žaludku)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cs-CZ" sz="1900" dirty="0"/>
              <a:t>2. nejčastější nádorové onemocnění ve světě, v ČR 6. místo v incidenci i mortalitě nádorových onemocnění</a:t>
            </a:r>
          </a:p>
          <a:p>
            <a:r>
              <a:rPr lang="cs-CZ" sz="2000" b="1" dirty="0"/>
              <a:t>Etiologie</a:t>
            </a:r>
            <a:r>
              <a:rPr lang="cs-CZ" sz="2000" dirty="0"/>
              <a:t> nejasná – kouření, alkohol, dusičnany v stravě, nitrity, </a:t>
            </a:r>
            <a:r>
              <a:rPr lang="cs-CZ" sz="2000" dirty="0" err="1"/>
              <a:t>nitrosaminy</a:t>
            </a:r>
            <a:r>
              <a:rPr lang="cs-CZ" sz="2000" dirty="0"/>
              <a:t>, nadměrný příjem soli, krevní skupina A (sekrece hlenu)….</a:t>
            </a:r>
          </a:p>
          <a:p>
            <a:r>
              <a:rPr lang="cs-CZ" sz="2000" dirty="0"/>
              <a:t>Epidemiologické studie ukazují, že </a:t>
            </a:r>
            <a:r>
              <a:rPr lang="cs-CZ" sz="2000" dirty="0" err="1"/>
              <a:t>Helicobacter</a:t>
            </a:r>
            <a:r>
              <a:rPr lang="cs-CZ" sz="2000" dirty="0"/>
              <a:t> </a:t>
            </a:r>
            <a:r>
              <a:rPr lang="cs-CZ" sz="2000" dirty="0" err="1"/>
              <a:t>pylori</a:t>
            </a:r>
            <a:r>
              <a:rPr lang="cs-CZ" sz="2000" dirty="0"/>
              <a:t> hraje roli při karcinogenezi žaludku, resp. chronický zánět spojený s gastritidou H. </a:t>
            </a:r>
            <a:r>
              <a:rPr lang="cs-CZ" sz="2000" dirty="0" err="1"/>
              <a:t>pylori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</a:t>
            </a:r>
            <a:r>
              <a:rPr lang="cs-CZ" sz="2000" b="1" dirty="0"/>
              <a:t>Prekancerózy</a:t>
            </a:r>
            <a:r>
              <a:rPr lang="cs-CZ" sz="2000" dirty="0"/>
              <a:t>: - atrofie žaludeční sliznice (jako u perniciózní anémie)</a:t>
            </a:r>
          </a:p>
          <a:p>
            <a:pPr marL="0" indent="0">
              <a:buNone/>
            </a:pPr>
            <a:r>
              <a:rPr lang="cs-CZ" sz="2000" dirty="0"/>
              <a:t>                               - střevní metaplazie jsou predisponující faktory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2B8E6651-6EA2-4CE6-9E7F-B8C9EBB5B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28" r="6333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CC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07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99D4EA-315A-4C5C-9D26-B28B9D37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lokalizace nádorů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9F5878D-B215-461E-94DD-6E4855E6C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Pylorus, antrum, malé </a:t>
            </a:r>
            <a:r>
              <a:rPr lang="cs-CZ" dirty="0" err="1"/>
              <a:t>zakřivění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99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D1513DE-C9FD-4A7A-A77E-DA69A3D6A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Příznaky onemocnění.</a:t>
            </a:r>
            <a:br>
              <a:rPr lang="cs-CZ" b="1">
                <a:solidFill>
                  <a:srgbClr val="FFFFFF"/>
                </a:solidFill>
              </a:rPr>
            </a:br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02149BA-D673-40BD-984E-339C0A275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Nádory žaludku nemají typické příznaky. </a:t>
            </a:r>
          </a:p>
          <a:p>
            <a:r>
              <a:rPr lang="cs-CZ" dirty="0"/>
              <a:t>V časném stádiu, kdy je nádor ještě malý a nikam se nešíří, nemocní většinou nemají žádné potíže nebo jsou bagatelizovány.</a:t>
            </a:r>
          </a:p>
          <a:p>
            <a:r>
              <a:rPr lang="cs-CZ" dirty="0"/>
              <a:t>Postupně se může objevit pocit tlaku v nadbřišku (horní polovině břicha), pocit plnosti i po malé porci jídla, občasná nevolnost a zvracení, odpor k masu. </a:t>
            </a:r>
          </a:p>
          <a:p>
            <a:r>
              <a:rPr lang="cs-CZ" dirty="0"/>
              <a:t>Váhový úbytek, celková únava.</a:t>
            </a:r>
          </a:p>
          <a:p>
            <a:r>
              <a:rPr lang="cs-CZ" dirty="0"/>
              <a:t> V pozdějším stádiu krvácení do žaludku: hemateméza nebo </a:t>
            </a:r>
            <a:r>
              <a:rPr lang="cs-CZ" dirty="0" err="1"/>
              <a:t>meléna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25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53F29798-D584-4792-9B62-3F5F5C36D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BDC8E0F-5AA1-4B05-BD9E-D8EA4CC6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5200" dirty="0">
                <a:solidFill>
                  <a:srgbClr val="FF0000"/>
                </a:solidFill>
              </a:rPr>
              <a:t>Adenokarcinom žaludku:</a:t>
            </a:r>
            <a:endParaRPr lang="en-US" sz="5200" dirty="0">
              <a:solidFill>
                <a:srgbClr val="FF0000"/>
              </a:solidFill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6F8541E9-5543-4EDD-BF98-38807C4E9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6" b="-1"/>
          <a:stretch/>
        </p:blipFill>
        <p:spPr>
          <a:xfrm>
            <a:off x="838200" y="1845426"/>
            <a:ext cx="10512547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1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5A781C0-6476-452C-BFE3-2FD2F8FB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Adenokarcinom žaludku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8E9F34A-6D16-411B-B7B0-348F42659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Jedinou nadějí na dlouhodobé přežití a případně trvalé vyléčení je záchyt v časném stadiu, kdy je možný radikální chirurgic­ký výkon (odstranění tumoru + regionální </a:t>
            </a:r>
            <a:r>
              <a:rPr lang="cs-CZ" sz="2400" dirty="0" err="1"/>
              <a:t>lymfadenektomie</a:t>
            </a:r>
            <a:r>
              <a:rPr lang="cs-CZ" sz="2400" dirty="0"/>
              <a:t>),tzv. R 0 resekce</a:t>
            </a:r>
          </a:p>
          <a:p>
            <a:r>
              <a:rPr lang="cs-CZ" sz="2400" dirty="0"/>
              <a:t>Nejčastěji je diagnostikován až  ve IV. klinickém stadiu, kdy se udává medián celkového přežití 4-6 měsíců.</a:t>
            </a:r>
          </a:p>
          <a:p>
            <a:r>
              <a:rPr lang="cs-CZ" sz="2400" dirty="0"/>
              <a:t>Ostatní léčebné modality (systémová léčba, radioterapie) mají paliativní potenciál s nevýrazným nebo žádným efektem na prodloužení celkového přežití.</a:t>
            </a:r>
          </a:p>
          <a:p>
            <a:r>
              <a:rPr lang="cs-CZ" sz="2400" dirty="0"/>
              <a:t>Onemocnění vyššího věku</a:t>
            </a:r>
          </a:p>
        </p:txBody>
      </p:sp>
    </p:spTree>
    <p:extLst>
      <p:ext uri="{BB962C8B-B14F-4D97-AF65-F5344CB8AC3E}">
        <p14:creationId xmlns:p14="http://schemas.microsoft.com/office/powerpoint/2010/main" val="7164271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830</Words>
  <Application>Microsoft Office PowerPoint</Application>
  <PresentationFormat>Širokoúhlá obrazovka</PresentationFormat>
  <Paragraphs>105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Doc. MUDr. Tomáš Grus, PhD II. Chirurgická klinika  VFN Praha</vt:lpstr>
      <vt:lpstr>Nádory žaludku</vt:lpstr>
      <vt:lpstr>Žaludek (latinsky ventriculus, řecky gaster)</vt:lpstr>
      <vt:lpstr>Nádory žaludku </vt:lpstr>
      <vt:lpstr>Adenokarcinom žaludku          (95% nádorů žaludku)</vt:lpstr>
      <vt:lpstr>Nejčastější lokalizace nádorů</vt:lpstr>
      <vt:lpstr>Příznaky onemocnění. </vt:lpstr>
      <vt:lpstr>Adenokarcinom žaludku:</vt:lpstr>
      <vt:lpstr>Adenokarcinom žaludku </vt:lpstr>
      <vt:lpstr>Laboratorní diagnostika </vt:lpstr>
      <vt:lpstr>Gastroskopie</vt:lpstr>
      <vt:lpstr>Histologie </vt:lpstr>
      <vt:lpstr>endosonografie žaludku je vhodná k posouzení velikosti uzlin v okolí nádoru</vt:lpstr>
      <vt:lpstr>CT břicha zhodnotíme velikost tumoru, uzliny v okolí nádoru, vzdálené metastázy – především v oblasti jater a plic</vt:lpstr>
      <vt:lpstr> </vt:lpstr>
      <vt:lpstr>Chirurgická léčba</vt:lpstr>
      <vt:lpstr>Prezentace aplikace PowerPoint</vt:lpstr>
      <vt:lpstr>Totální gastrektomie</vt:lpstr>
      <vt:lpstr>Totální gastrektomie = odnětí celého žaludku</vt:lpstr>
      <vt:lpstr>Subtotální resekce</vt:lpstr>
      <vt:lpstr>Prezentace aplikace PowerPoint</vt:lpstr>
      <vt:lpstr>Komplikace operace</vt:lpstr>
      <vt:lpstr>Nechirurgická (onkologická) léčba</vt:lpstr>
      <vt:lpstr>Nepodceňovat příznaky horního dyspeptického syndromu, nezapomínat na možnost nádo­rového onemocnění i u mladých lidí!   </vt:lpstr>
      <vt:lpstr>Gastrointestinální stromální tumor (GIST) </vt:lpstr>
      <vt:lpstr>GIST</vt:lpstr>
      <vt:lpstr>gastroskopie, endosonogarfie žaludku,  CT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Nádory žaludku</dc:title>
  <dc:creator>Grusová Gabriela, MUDr.</dc:creator>
  <cp:lastModifiedBy>Tomáš</cp:lastModifiedBy>
  <cp:revision>5</cp:revision>
  <dcterms:created xsi:type="dcterms:W3CDTF">2020-09-27T21:51:16Z</dcterms:created>
  <dcterms:modified xsi:type="dcterms:W3CDTF">2020-09-30T18:42:27Z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2020-09-27T22:04:36Z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0dae1bb2-6812-4702-9303-2d5ede3cf63a</vt:lpwstr>
  </property>
  <property fmtid="{D5CDD505-2E9C-101B-9397-08002B2CF9AE}" pid="8" name="MSIP_Label_2063cd7f-2d21-486a-9f29-9c1683fdd175_ContentBits">
    <vt:lpwstr>0</vt:lpwstr>
  </property>
</Properties>
</file>