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25" r:id="rId2"/>
    <p:sldId id="256" r:id="rId3"/>
    <p:sldId id="257" r:id="rId4"/>
    <p:sldId id="258" r:id="rId5"/>
    <p:sldId id="259" r:id="rId6"/>
    <p:sldId id="260" r:id="rId7"/>
    <p:sldId id="264" r:id="rId8"/>
    <p:sldId id="269" r:id="rId9"/>
    <p:sldId id="291" r:id="rId10"/>
    <p:sldId id="271" r:id="rId11"/>
    <p:sldId id="292" r:id="rId12"/>
    <p:sldId id="287" r:id="rId13"/>
    <p:sldId id="270" r:id="rId14"/>
    <p:sldId id="266" r:id="rId15"/>
    <p:sldId id="293" r:id="rId16"/>
    <p:sldId id="263" r:id="rId17"/>
    <p:sldId id="294" r:id="rId18"/>
    <p:sldId id="281" r:id="rId19"/>
    <p:sldId id="295" r:id="rId20"/>
    <p:sldId id="262" r:id="rId21"/>
    <p:sldId id="265" r:id="rId22"/>
    <p:sldId id="288" r:id="rId23"/>
    <p:sldId id="290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289" r:id="rId32"/>
    <p:sldId id="303" r:id="rId33"/>
    <p:sldId id="304" r:id="rId34"/>
    <p:sldId id="305" r:id="rId35"/>
    <p:sldId id="306" r:id="rId36"/>
    <p:sldId id="307" r:id="rId37"/>
    <p:sldId id="308" r:id="rId38"/>
    <p:sldId id="311" r:id="rId39"/>
    <p:sldId id="309" r:id="rId40"/>
    <p:sldId id="312" r:id="rId41"/>
    <p:sldId id="313" r:id="rId42"/>
    <p:sldId id="317" r:id="rId43"/>
    <p:sldId id="314" r:id="rId44"/>
    <p:sldId id="316" r:id="rId45"/>
    <p:sldId id="315" r:id="rId46"/>
    <p:sldId id="318" r:id="rId47"/>
    <p:sldId id="323" r:id="rId48"/>
    <p:sldId id="319" r:id="rId49"/>
    <p:sldId id="320" r:id="rId50"/>
    <p:sldId id="321" r:id="rId51"/>
    <p:sldId id="322" r:id="rId52"/>
    <p:sldId id="326" r:id="rId5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usová Gabriela, MUDr." initials="GGM" lastIdx="1" clrIdx="0">
    <p:extLst>
      <p:ext uri="{19B8F6BF-5375-455C-9EA6-DF929625EA0E}">
        <p15:presenceInfo xmlns:p15="http://schemas.microsoft.com/office/powerpoint/2012/main" userId="S::7804@vfn.cz::8943670f-887f-4152-9d01-f69576a9afc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022CAE-289B-4D1B-8F26-2FA603F7C084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58F78CE-5EF8-4DF7-AAC8-0B2AFC9EEE38}">
      <dgm:prSet/>
      <dgm:spPr/>
      <dgm:t>
        <a:bodyPr/>
        <a:lstStyle/>
        <a:p>
          <a:r>
            <a:rPr lang="cs-CZ"/>
            <a:t>USG břicha (kalcifikace, dilatace d. Wirsungi, lobularity žlázy/atrofie, kolaterály v. lienalis</a:t>
          </a:r>
          <a:endParaRPr lang="en-US"/>
        </a:p>
      </dgm:t>
    </dgm:pt>
    <dgm:pt modelId="{94284874-B2F6-4BB9-9783-B14416BD8DB6}" type="parTrans" cxnId="{9C2C2CB8-BA72-4CB1-A6D4-45C3BB845FF6}">
      <dgm:prSet/>
      <dgm:spPr/>
      <dgm:t>
        <a:bodyPr/>
        <a:lstStyle/>
        <a:p>
          <a:endParaRPr lang="en-US"/>
        </a:p>
      </dgm:t>
    </dgm:pt>
    <dgm:pt modelId="{4855187D-D808-4DD5-B295-37C02CE45D84}" type="sibTrans" cxnId="{9C2C2CB8-BA72-4CB1-A6D4-45C3BB845FF6}">
      <dgm:prSet/>
      <dgm:spPr/>
      <dgm:t>
        <a:bodyPr/>
        <a:lstStyle/>
        <a:p>
          <a:endParaRPr lang="en-US"/>
        </a:p>
      </dgm:t>
    </dgm:pt>
    <dgm:pt modelId="{963D061D-F69B-4765-B8A2-06390D451C7D}">
      <dgm:prSet/>
      <dgm:spPr/>
      <dgm:t>
        <a:bodyPr/>
        <a:lstStyle/>
        <a:p>
          <a:r>
            <a:rPr lang="cs-CZ"/>
            <a:t>• CT břicha (sensitivita 75-90%, specificita 80%)</a:t>
          </a:r>
          <a:endParaRPr lang="en-US"/>
        </a:p>
      </dgm:t>
    </dgm:pt>
    <dgm:pt modelId="{62EF755F-BDB2-4F4A-838F-082F9FF8BDB8}" type="parTrans" cxnId="{FD9288C4-53EA-4082-B1DE-9C68B7AC6D28}">
      <dgm:prSet/>
      <dgm:spPr/>
      <dgm:t>
        <a:bodyPr/>
        <a:lstStyle/>
        <a:p>
          <a:endParaRPr lang="en-US"/>
        </a:p>
      </dgm:t>
    </dgm:pt>
    <dgm:pt modelId="{019B6F0B-4149-4E1F-B7BB-FE06F665BC9B}" type="sibTrans" cxnId="{FD9288C4-53EA-4082-B1DE-9C68B7AC6D28}">
      <dgm:prSet/>
      <dgm:spPr/>
      <dgm:t>
        <a:bodyPr/>
        <a:lstStyle/>
        <a:p>
          <a:endParaRPr lang="en-US"/>
        </a:p>
      </dgm:t>
    </dgm:pt>
    <dgm:pt modelId="{9E3F724E-1F8F-4414-AE13-7955974CA659}">
      <dgm:prSet/>
      <dgm:spPr/>
      <dgm:t>
        <a:bodyPr/>
        <a:lstStyle/>
        <a:p>
          <a:r>
            <a:rPr lang="cs-CZ"/>
            <a:t>• MRCP (se sekretinem)</a:t>
          </a:r>
          <a:endParaRPr lang="en-US"/>
        </a:p>
      </dgm:t>
    </dgm:pt>
    <dgm:pt modelId="{7EFA21BD-1B3E-4D72-AB77-64053714F057}" type="parTrans" cxnId="{4B433F69-5377-4ABB-9916-E07570F75A83}">
      <dgm:prSet/>
      <dgm:spPr/>
      <dgm:t>
        <a:bodyPr/>
        <a:lstStyle/>
        <a:p>
          <a:endParaRPr lang="en-US"/>
        </a:p>
      </dgm:t>
    </dgm:pt>
    <dgm:pt modelId="{8638255B-1F8C-43AB-B9BF-871971D4AF9D}" type="sibTrans" cxnId="{4B433F69-5377-4ABB-9916-E07570F75A83}">
      <dgm:prSet/>
      <dgm:spPr/>
      <dgm:t>
        <a:bodyPr/>
        <a:lstStyle/>
        <a:p>
          <a:endParaRPr lang="en-US"/>
        </a:p>
      </dgm:t>
    </dgm:pt>
    <dgm:pt modelId="{E9E76876-46CA-4BCC-9E58-96EFD8572016}">
      <dgm:prSet/>
      <dgm:spPr/>
      <dgm:t>
        <a:bodyPr/>
        <a:lstStyle/>
        <a:p>
          <a:r>
            <a:rPr lang="cs-CZ"/>
            <a:t>• EUS - endosonopankreatu</a:t>
          </a:r>
          <a:endParaRPr lang="en-US"/>
        </a:p>
      </dgm:t>
    </dgm:pt>
    <dgm:pt modelId="{F52147FA-DD6B-481F-A94C-87F27EBC6C65}" type="parTrans" cxnId="{789B87EE-7EED-4D27-AD75-2A7D939EC1E1}">
      <dgm:prSet/>
      <dgm:spPr/>
      <dgm:t>
        <a:bodyPr/>
        <a:lstStyle/>
        <a:p>
          <a:endParaRPr lang="en-US"/>
        </a:p>
      </dgm:t>
    </dgm:pt>
    <dgm:pt modelId="{FC3B1FC1-03ED-4B08-9714-9C248A81173D}" type="sibTrans" cxnId="{789B87EE-7EED-4D27-AD75-2A7D939EC1E1}">
      <dgm:prSet/>
      <dgm:spPr/>
      <dgm:t>
        <a:bodyPr/>
        <a:lstStyle/>
        <a:p>
          <a:endParaRPr lang="en-US"/>
        </a:p>
      </dgm:t>
    </dgm:pt>
    <dgm:pt modelId="{632806C9-6A92-4140-91A2-00657588C320}">
      <dgm:prSet/>
      <dgm:spPr/>
      <dgm:t>
        <a:bodyPr/>
        <a:lstStyle/>
        <a:p>
          <a:r>
            <a:rPr lang="cs-CZ"/>
            <a:t>• ERCP (není primárně diagnostickou metodou)</a:t>
          </a:r>
          <a:endParaRPr lang="en-US"/>
        </a:p>
      </dgm:t>
    </dgm:pt>
    <dgm:pt modelId="{FC2D4A46-7055-4997-A613-0925D64BB9F9}" type="parTrans" cxnId="{22237BAD-CD11-4D53-9DD3-282114E7F131}">
      <dgm:prSet/>
      <dgm:spPr/>
      <dgm:t>
        <a:bodyPr/>
        <a:lstStyle/>
        <a:p>
          <a:endParaRPr lang="en-US"/>
        </a:p>
      </dgm:t>
    </dgm:pt>
    <dgm:pt modelId="{4B23873F-9278-4798-A481-5B5353FF6293}" type="sibTrans" cxnId="{22237BAD-CD11-4D53-9DD3-282114E7F131}">
      <dgm:prSet/>
      <dgm:spPr/>
      <dgm:t>
        <a:bodyPr/>
        <a:lstStyle/>
        <a:p>
          <a:endParaRPr lang="en-US"/>
        </a:p>
      </dgm:t>
    </dgm:pt>
    <dgm:pt modelId="{A091A643-76DC-4C42-8A47-479ACED7AEA5}">
      <dgm:prSet/>
      <dgm:spPr/>
      <dgm:t>
        <a:bodyPr/>
        <a:lstStyle/>
        <a:p>
          <a:r>
            <a:rPr lang="cs-CZ"/>
            <a:t>• Funkční testy</a:t>
          </a:r>
          <a:endParaRPr lang="en-US"/>
        </a:p>
      </dgm:t>
    </dgm:pt>
    <dgm:pt modelId="{F1084C68-7CAB-4F1B-8514-EE0E060B8D0F}" type="parTrans" cxnId="{6F9AA990-805A-4835-B927-2A0281A1C471}">
      <dgm:prSet/>
      <dgm:spPr/>
      <dgm:t>
        <a:bodyPr/>
        <a:lstStyle/>
        <a:p>
          <a:endParaRPr lang="en-US"/>
        </a:p>
      </dgm:t>
    </dgm:pt>
    <dgm:pt modelId="{DB204700-73D4-4EE4-B037-9D8957B7D329}" type="sibTrans" cxnId="{6F9AA990-805A-4835-B927-2A0281A1C471}">
      <dgm:prSet/>
      <dgm:spPr/>
      <dgm:t>
        <a:bodyPr/>
        <a:lstStyle/>
        <a:p>
          <a:endParaRPr lang="en-US"/>
        </a:p>
      </dgm:t>
    </dgm:pt>
    <dgm:pt modelId="{E81EE6FA-F04C-4A27-BB8E-BCFA65FCA808}" type="pres">
      <dgm:prSet presAssocID="{9C022CAE-289B-4D1B-8F26-2FA603F7C0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F16B871-AAD6-465F-9F73-203CB7AFF942}" type="pres">
      <dgm:prSet presAssocID="{458F78CE-5EF8-4DF7-AAC8-0B2AFC9EEE38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E931E9F-4A10-40CF-B4F7-A6D8B2C7CA3C}" type="pres">
      <dgm:prSet presAssocID="{4855187D-D808-4DD5-B295-37C02CE45D84}" presName="sibTrans" presStyleLbl="sibTrans1D1" presStyleIdx="0" presStyleCnt="5"/>
      <dgm:spPr/>
      <dgm:t>
        <a:bodyPr/>
        <a:lstStyle/>
        <a:p>
          <a:endParaRPr lang="cs-CZ"/>
        </a:p>
      </dgm:t>
    </dgm:pt>
    <dgm:pt modelId="{CA1EEE11-4512-44D4-8C6D-597F76161A7D}" type="pres">
      <dgm:prSet presAssocID="{4855187D-D808-4DD5-B295-37C02CE45D84}" presName="connectorText" presStyleLbl="sibTrans1D1" presStyleIdx="0" presStyleCnt="5"/>
      <dgm:spPr/>
      <dgm:t>
        <a:bodyPr/>
        <a:lstStyle/>
        <a:p>
          <a:endParaRPr lang="cs-CZ"/>
        </a:p>
      </dgm:t>
    </dgm:pt>
    <dgm:pt modelId="{7F1E2B40-CDD3-41ED-BF01-05128C43B2BA}" type="pres">
      <dgm:prSet presAssocID="{963D061D-F69B-4765-B8A2-06390D451C7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34E5558-48ED-4564-BE45-645CD6DF2376}" type="pres">
      <dgm:prSet presAssocID="{019B6F0B-4149-4E1F-B7BB-FE06F665BC9B}" presName="sibTrans" presStyleLbl="sibTrans1D1" presStyleIdx="1" presStyleCnt="5"/>
      <dgm:spPr/>
      <dgm:t>
        <a:bodyPr/>
        <a:lstStyle/>
        <a:p>
          <a:endParaRPr lang="cs-CZ"/>
        </a:p>
      </dgm:t>
    </dgm:pt>
    <dgm:pt modelId="{ABC47CEE-1363-4F9A-BF45-23589FD0B489}" type="pres">
      <dgm:prSet presAssocID="{019B6F0B-4149-4E1F-B7BB-FE06F665BC9B}" presName="connectorText" presStyleLbl="sibTrans1D1" presStyleIdx="1" presStyleCnt="5"/>
      <dgm:spPr/>
      <dgm:t>
        <a:bodyPr/>
        <a:lstStyle/>
        <a:p>
          <a:endParaRPr lang="cs-CZ"/>
        </a:p>
      </dgm:t>
    </dgm:pt>
    <dgm:pt modelId="{E0016E82-68D7-4182-BE06-503B789D57C5}" type="pres">
      <dgm:prSet presAssocID="{9E3F724E-1F8F-4414-AE13-7955974CA65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480EAF1-0757-44E2-9E43-AE56206AF721}" type="pres">
      <dgm:prSet presAssocID="{8638255B-1F8C-43AB-B9BF-871971D4AF9D}" presName="sibTrans" presStyleLbl="sibTrans1D1" presStyleIdx="2" presStyleCnt="5"/>
      <dgm:spPr/>
      <dgm:t>
        <a:bodyPr/>
        <a:lstStyle/>
        <a:p>
          <a:endParaRPr lang="cs-CZ"/>
        </a:p>
      </dgm:t>
    </dgm:pt>
    <dgm:pt modelId="{61B48DC8-0E4F-43FD-B620-C557ECB4EE72}" type="pres">
      <dgm:prSet presAssocID="{8638255B-1F8C-43AB-B9BF-871971D4AF9D}" presName="connectorText" presStyleLbl="sibTrans1D1" presStyleIdx="2" presStyleCnt="5"/>
      <dgm:spPr/>
      <dgm:t>
        <a:bodyPr/>
        <a:lstStyle/>
        <a:p>
          <a:endParaRPr lang="cs-CZ"/>
        </a:p>
      </dgm:t>
    </dgm:pt>
    <dgm:pt modelId="{8B0CDF3D-7830-443F-A53F-9F3538AEDAEE}" type="pres">
      <dgm:prSet presAssocID="{E9E76876-46CA-4BCC-9E58-96EFD857201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65A3477-7B9A-4C89-BA2A-B75D88A4DCBF}" type="pres">
      <dgm:prSet presAssocID="{FC3B1FC1-03ED-4B08-9714-9C248A81173D}" presName="sibTrans" presStyleLbl="sibTrans1D1" presStyleIdx="3" presStyleCnt="5"/>
      <dgm:spPr/>
      <dgm:t>
        <a:bodyPr/>
        <a:lstStyle/>
        <a:p>
          <a:endParaRPr lang="cs-CZ"/>
        </a:p>
      </dgm:t>
    </dgm:pt>
    <dgm:pt modelId="{1CA13E37-3145-454A-90E3-38802C268BCF}" type="pres">
      <dgm:prSet presAssocID="{FC3B1FC1-03ED-4B08-9714-9C248A81173D}" presName="connectorText" presStyleLbl="sibTrans1D1" presStyleIdx="3" presStyleCnt="5"/>
      <dgm:spPr/>
      <dgm:t>
        <a:bodyPr/>
        <a:lstStyle/>
        <a:p>
          <a:endParaRPr lang="cs-CZ"/>
        </a:p>
      </dgm:t>
    </dgm:pt>
    <dgm:pt modelId="{FC8F4464-ED2F-4545-9FAF-2AE05820E012}" type="pres">
      <dgm:prSet presAssocID="{632806C9-6A92-4140-91A2-00657588C32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658E37E-F95D-4630-BF55-9B5D5ECD5893}" type="pres">
      <dgm:prSet presAssocID="{4B23873F-9278-4798-A481-5B5353FF6293}" presName="sibTrans" presStyleLbl="sibTrans1D1" presStyleIdx="4" presStyleCnt="5"/>
      <dgm:spPr/>
      <dgm:t>
        <a:bodyPr/>
        <a:lstStyle/>
        <a:p>
          <a:endParaRPr lang="cs-CZ"/>
        </a:p>
      </dgm:t>
    </dgm:pt>
    <dgm:pt modelId="{B2F7E488-5FEB-40D8-9760-4208197B088F}" type="pres">
      <dgm:prSet presAssocID="{4B23873F-9278-4798-A481-5B5353FF6293}" presName="connectorText" presStyleLbl="sibTrans1D1" presStyleIdx="4" presStyleCnt="5"/>
      <dgm:spPr/>
      <dgm:t>
        <a:bodyPr/>
        <a:lstStyle/>
        <a:p>
          <a:endParaRPr lang="cs-CZ"/>
        </a:p>
      </dgm:t>
    </dgm:pt>
    <dgm:pt modelId="{972F7FB2-FCBC-45CB-9274-5728623F8BE2}" type="pres">
      <dgm:prSet presAssocID="{A091A643-76DC-4C42-8A47-479ACED7AEA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9E7EF0CE-9391-4E4E-B65A-E30995909AA1}" type="presOf" srcId="{4855187D-D808-4DD5-B295-37C02CE45D84}" destId="{CA1EEE11-4512-44D4-8C6D-597F76161A7D}" srcOrd="1" destOrd="0" presId="urn:microsoft.com/office/officeart/2016/7/layout/RepeatingBendingProcessNew"/>
    <dgm:cxn modelId="{B706ABEE-9983-4894-B445-90BD448AD569}" type="presOf" srcId="{4B23873F-9278-4798-A481-5B5353FF6293}" destId="{7658E37E-F95D-4630-BF55-9B5D5ECD5893}" srcOrd="0" destOrd="0" presId="urn:microsoft.com/office/officeart/2016/7/layout/RepeatingBendingProcessNew"/>
    <dgm:cxn modelId="{E0505CFB-01B0-433E-816D-8BE1DB8505EE}" type="presOf" srcId="{FC3B1FC1-03ED-4B08-9714-9C248A81173D}" destId="{1CA13E37-3145-454A-90E3-38802C268BCF}" srcOrd="1" destOrd="0" presId="urn:microsoft.com/office/officeart/2016/7/layout/RepeatingBendingProcessNew"/>
    <dgm:cxn modelId="{4958DFBB-617F-4BC7-9BD6-5C76C3921B14}" type="presOf" srcId="{E9E76876-46CA-4BCC-9E58-96EFD8572016}" destId="{8B0CDF3D-7830-443F-A53F-9F3538AEDAEE}" srcOrd="0" destOrd="0" presId="urn:microsoft.com/office/officeart/2016/7/layout/RepeatingBendingProcessNew"/>
    <dgm:cxn modelId="{D9D23968-5BA0-40C1-BBC8-BB7FF55195E6}" type="presOf" srcId="{963D061D-F69B-4765-B8A2-06390D451C7D}" destId="{7F1E2B40-CDD3-41ED-BF01-05128C43B2BA}" srcOrd="0" destOrd="0" presId="urn:microsoft.com/office/officeart/2016/7/layout/RepeatingBendingProcessNew"/>
    <dgm:cxn modelId="{EB9C5932-7609-4998-ADF2-19CF20423221}" type="presOf" srcId="{632806C9-6A92-4140-91A2-00657588C320}" destId="{FC8F4464-ED2F-4545-9FAF-2AE05820E012}" srcOrd="0" destOrd="0" presId="urn:microsoft.com/office/officeart/2016/7/layout/RepeatingBendingProcessNew"/>
    <dgm:cxn modelId="{3E80AE78-4BCA-46B1-88B7-9A73B56F39F5}" type="presOf" srcId="{9E3F724E-1F8F-4414-AE13-7955974CA659}" destId="{E0016E82-68D7-4182-BE06-503B789D57C5}" srcOrd="0" destOrd="0" presId="urn:microsoft.com/office/officeart/2016/7/layout/RepeatingBendingProcessNew"/>
    <dgm:cxn modelId="{9C2C2CB8-BA72-4CB1-A6D4-45C3BB845FF6}" srcId="{9C022CAE-289B-4D1B-8F26-2FA603F7C084}" destId="{458F78CE-5EF8-4DF7-AAC8-0B2AFC9EEE38}" srcOrd="0" destOrd="0" parTransId="{94284874-B2F6-4BB9-9783-B14416BD8DB6}" sibTransId="{4855187D-D808-4DD5-B295-37C02CE45D84}"/>
    <dgm:cxn modelId="{4B433F69-5377-4ABB-9916-E07570F75A83}" srcId="{9C022CAE-289B-4D1B-8F26-2FA603F7C084}" destId="{9E3F724E-1F8F-4414-AE13-7955974CA659}" srcOrd="2" destOrd="0" parTransId="{7EFA21BD-1B3E-4D72-AB77-64053714F057}" sibTransId="{8638255B-1F8C-43AB-B9BF-871971D4AF9D}"/>
    <dgm:cxn modelId="{7B6DA9C0-114C-40DB-BDD1-FAB275333058}" type="presOf" srcId="{4B23873F-9278-4798-A481-5B5353FF6293}" destId="{B2F7E488-5FEB-40D8-9760-4208197B088F}" srcOrd="1" destOrd="0" presId="urn:microsoft.com/office/officeart/2016/7/layout/RepeatingBendingProcessNew"/>
    <dgm:cxn modelId="{0F4DBE76-4164-4E35-8EF9-589725B14C18}" type="presOf" srcId="{458F78CE-5EF8-4DF7-AAC8-0B2AFC9EEE38}" destId="{FF16B871-AAD6-465F-9F73-203CB7AFF942}" srcOrd="0" destOrd="0" presId="urn:microsoft.com/office/officeart/2016/7/layout/RepeatingBendingProcessNew"/>
    <dgm:cxn modelId="{789B87EE-7EED-4D27-AD75-2A7D939EC1E1}" srcId="{9C022CAE-289B-4D1B-8F26-2FA603F7C084}" destId="{E9E76876-46CA-4BCC-9E58-96EFD8572016}" srcOrd="3" destOrd="0" parTransId="{F52147FA-DD6B-481F-A94C-87F27EBC6C65}" sibTransId="{FC3B1FC1-03ED-4B08-9714-9C248A81173D}"/>
    <dgm:cxn modelId="{6F9AA990-805A-4835-B927-2A0281A1C471}" srcId="{9C022CAE-289B-4D1B-8F26-2FA603F7C084}" destId="{A091A643-76DC-4C42-8A47-479ACED7AEA5}" srcOrd="5" destOrd="0" parTransId="{F1084C68-7CAB-4F1B-8514-EE0E060B8D0F}" sibTransId="{DB204700-73D4-4EE4-B037-9D8957B7D329}"/>
    <dgm:cxn modelId="{FD9288C4-53EA-4082-B1DE-9C68B7AC6D28}" srcId="{9C022CAE-289B-4D1B-8F26-2FA603F7C084}" destId="{963D061D-F69B-4765-B8A2-06390D451C7D}" srcOrd="1" destOrd="0" parTransId="{62EF755F-BDB2-4F4A-838F-082F9FF8BDB8}" sibTransId="{019B6F0B-4149-4E1F-B7BB-FE06F665BC9B}"/>
    <dgm:cxn modelId="{957CFBEE-A2D1-4860-9F4D-D79967BFBBC8}" type="presOf" srcId="{9C022CAE-289B-4D1B-8F26-2FA603F7C084}" destId="{E81EE6FA-F04C-4A27-BB8E-BCFA65FCA808}" srcOrd="0" destOrd="0" presId="urn:microsoft.com/office/officeart/2016/7/layout/RepeatingBendingProcessNew"/>
    <dgm:cxn modelId="{D197DB9C-2785-4E0B-878D-E61EECE5A763}" type="presOf" srcId="{4855187D-D808-4DD5-B295-37C02CE45D84}" destId="{7E931E9F-4A10-40CF-B4F7-A6D8B2C7CA3C}" srcOrd="0" destOrd="0" presId="urn:microsoft.com/office/officeart/2016/7/layout/RepeatingBendingProcessNew"/>
    <dgm:cxn modelId="{6D792F8A-5955-48BA-8540-2E12345DE92D}" type="presOf" srcId="{FC3B1FC1-03ED-4B08-9714-9C248A81173D}" destId="{D65A3477-7B9A-4C89-BA2A-B75D88A4DCBF}" srcOrd="0" destOrd="0" presId="urn:microsoft.com/office/officeart/2016/7/layout/RepeatingBendingProcessNew"/>
    <dgm:cxn modelId="{22237BAD-CD11-4D53-9DD3-282114E7F131}" srcId="{9C022CAE-289B-4D1B-8F26-2FA603F7C084}" destId="{632806C9-6A92-4140-91A2-00657588C320}" srcOrd="4" destOrd="0" parTransId="{FC2D4A46-7055-4997-A613-0925D64BB9F9}" sibTransId="{4B23873F-9278-4798-A481-5B5353FF6293}"/>
    <dgm:cxn modelId="{6825B03A-FF42-4539-9C01-22213C8C4012}" type="presOf" srcId="{8638255B-1F8C-43AB-B9BF-871971D4AF9D}" destId="{61B48DC8-0E4F-43FD-B620-C557ECB4EE72}" srcOrd="1" destOrd="0" presId="urn:microsoft.com/office/officeart/2016/7/layout/RepeatingBendingProcessNew"/>
    <dgm:cxn modelId="{AA6EDE42-F50E-48BE-B0FD-4016F57A5DEB}" type="presOf" srcId="{8638255B-1F8C-43AB-B9BF-871971D4AF9D}" destId="{4480EAF1-0757-44E2-9E43-AE56206AF721}" srcOrd="0" destOrd="0" presId="urn:microsoft.com/office/officeart/2016/7/layout/RepeatingBendingProcessNew"/>
    <dgm:cxn modelId="{6682507F-D2F0-4B29-9FE0-8CA1BBE218D2}" type="presOf" srcId="{A091A643-76DC-4C42-8A47-479ACED7AEA5}" destId="{972F7FB2-FCBC-45CB-9274-5728623F8BE2}" srcOrd="0" destOrd="0" presId="urn:microsoft.com/office/officeart/2016/7/layout/RepeatingBendingProcessNew"/>
    <dgm:cxn modelId="{288735B3-71B2-447D-89C4-DD7EF67FBFB0}" type="presOf" srcId="{019B6F0B-4149-4E1F-B7BB-FE06F665BC9B}" destId="{B34E5558-48ED-4564-BE45-645CD6DF2376}" srcOrd="0" destOrd="0" presId="urn:microsoft.com/office/officeart/2016/7/layout/RepeatingBendingProcessNew"/>
    <dgm:cxn modelId="{E86318E1-1A70-473F-941A-39FAD275A6D9}" type="presOf" srcId="{019B6F0B-4149-4E1F-B7BB-FE06F665BC9B}" destId="{ABC47CEE-1363-4F9A-BF45-23589FD0B489}" srcOrd="1" destOrd="0" presId="urn:microsoft.com/office/officeart/2016/7/layout/RepeatingBendingProcessNew"/>
    <dgm:cxn modelId="{447899F7-83D2-428F-8FE8-A4153679FADA}" type="presParOf" srcId="{E81EE6FA-F04C-4A27-BB8E-BCFA65FCA808}" destId="{FF16B871-AAD6-465F-9F73-203CB7AFF942}" srcOrd="0" destOrd="0" presId="urn:microsoft.com/office/officeart/2016/7/layout/RepeatingBendingProcessNew"/>
    <dgm:cxn modelId="{58AFC69A-9F26-43E5-A032-799BC91DF96C}" type="presParOf" srcId="{E81EE6FA-F04C-4A27-BB8E-BCFA65FCA808}" destId="{7E931E9F-4A10-40CF-B4F7-A6D8B2C7CA3C}" srcOrd="1" destOrd="0" presId="urn:microsoft.com/office/officeart/2016/7/layout/RepeatingBendingProcessNew"/>
    <dgm:cxn modelId="{9E65E07A-9102-4ACA-80A0-C76F80F0EC59}" type="presParOf" srcId="{7E931E9F-4A10-40CF-B4F7-A6D8B2C7CA3C}" destId="{CA1EEE11-4512-44D4-8C6D-597F76161A7D}" srcOrd="0" destOrd="0" presId="urn:microsoft.com/office/officeart/2016/7/layout/RepeatingBendingProcessNew"/>
    <dgm:cxn modelId="{52D4658F-1051-4A57-BD32-A095AF8376B8}" type="presParOf" srcId="{E81EE6FA-F04C-4A27-BB8E-BCFA65FCA808}" destId="{7F1E2B40-CDD3-41ED-BF01-05128C43B2BA}" srcOrd="2" destOrd="0" presId="urn:microsoft.com/office/officeart/2016/7/layout/RepeatingBendingProcessNew"/>
    <dgm:cxn modelId="{13F8FE45-13DA-4C75-B13E-F9CFDD9A143B}" type="presParOf" srcId="{E81EE6FA-F04C-4A27-BB8E-BCFA65FCA808}" destId="{B34E5558-48ED-4564-BE45-645CD6DF2376}" srcOrd="3" destOrd="0" presId="urn:microsoft.com/office/officeart/2016/7/layout/RepeatingBendingProcessNew"/>
    <dgm:cxn modelId="{DE005050-9F73-491F-977A-AEE7D860E5C5}" type="presParOf" srcId="{B34E5558-48ED-4564-BE45-645CD6DF2376}" destId="{ABC47CEE-1363-4F9A-BF45-23589FD0B489}" srcOrd="0" destOrd="0" presId="urn:microsoft.com/office/officeart/2016/7/layout/RepeatingBendingProcessNew"/>
    <dgm:cxn modelId="{DEB3C9AB-5704-4763-8C28-C6F223040900}" type="presParOf" srcId="{E81EE6FA-F04C-4A27-BB8E-BCFA65FCA808}" destId="{E0016E82-68D7-4182-BE06-503B789D57C5}" srcOrd="4" destOrd="0" presId="urn:microsoft.com/office/officeart/2016/7/layout/RepeatingBendingProcessNew"/>
    <dgm:cxn modelId="{83C79E6E-18F0-4997-AFC7-2FA8F6ADE243}" type="presParOf" srcId="{E81EE6FA-F04C-4A27-BB8E-BCFA65FCA808}" destId="{4480EAF1-0757-44E2-9E43-AE56206AF721}" srcOrd="5" destOrd="0" presId="urn:microsoft.com/office/officeart/2016/7/layout/RepeatingBendingProcessNew"/>
    <dgm:cxn modelId="{119D3DBF-03D1-4300-B871-C4E37F4390C1}" type="presParOf" srcId="{4480EAF1-0757-44E2-9E43-AE56206AF721}" destId="{61B48DC8-0E4F-43FD-B620-C557ECB4EE72}" srcOrd="0" destOrd="0" presId="urn:microsoft.com/office/officeart/2016/7/layout/RepeatingBendingProcessNew"/>
    <dgm:cxn modelId="{761C53E7-5BA1-424B-87B6-2344F491F77E}" type="presParOf" srcId="{E81EE6FA-F04C-4A27-BB8E-BCFA65FCA808}" destId="{8B0CDF3D-7830-443F-A53F-9F3538AEDAEE}" srcOrd="6" destOrd="0" presId="urn:microsoft.com/office/officeart/2016/7/layout/RepeatingBendingProcessNew"/>
    <dgm:cxn modelId="{E50B6F63-A68B-4B65-A5C5-9F3EDDF98A52}" type="presParOf" srcId="{E81EE6FA-F04C-4A27-BB8E-BCFA65FCA808}" destId="{D65A3477-7B9A-4C89-BA2A-B75D88A4DCBF}" srcOrd="7" destOrd="0" presId="urn:microsoft.com/office/officeart/2016/7/layout/RepeatingBendingProcessNew"/>
    <dgm:cxn modelId="{5A60F323-C70F-46FB-9B3B-CEDA5352336D}" type="presParOf" srcId="{D65A3477-7B9A-4C89-BA2A-B75D88A4DCBF}" destId="{1CA13E37-3145-454A-90E3-38802C268BCF}" srcOrd="0" destOrd="0" presId="urn:microsoft.com/office/officeart/2016/7/layout/RepeatingBendingProcessNew"/>
    <dgm:cxn modelId="{3B4709BC-EDA8-4CE1-BACF-4AC75DE49DF0}" type="presParOf" srcId="{E81EE6FA-F04C-4A27-BB8E-BCFA65FCA808}" destId="{FC8F4464-ED2F-4545-9FAF-2AE05820E012}" srcOrd="8" destOrd="0" presId="urn:microsoft.com/office/officeart/2016/7/layout/RepeatingBendingProcessNew"/>
    <dgm:cxn modelId="{8D55FF09-EE33-4E50-A2E7-436445F6DAF9}" type="presParOf" srcId="{E81EE6FA-F04C-4A27-BB8E-BCFA65FCA808}" destId="{7658E37E-F95D-4630-BF55-9B5D5ECD5893}" srcOrd="9" destOrd="0" presId="urn:microsoft.com/office/officeart/2016/7/layout/RepeatingBendingProcessNew"/>
    <dgm:cxn modelId="{D9BD632B-2B9A-4D1C-9CD6-3CA171001553}" type="presParOf" srcId="{7658E37E-F95D-4630-BF55-9B5D5ECD5893}" destId="{B2F7E488-5FEB-40D8-9760-4208197B088F}" srcOrd="0" destOrd="0" presId="urn:microsoft.com/office/officeart/2016/7/layout/RepeatingBendingProcessNew"/>
    <dgm:cxn modelId="{BDA23422-6419-4AFA-A0AD-936AFF43A742}" type="presParOf" srcId="{E81EE6FA-F04C-4A27-BB8E-BCFA65FCA808}" destId="{972F7FB2-FCBC-45CB-9274-5728623F8BE2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25DE75-6968-4D5A-BB93-0A6E9243F8C3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4993C1-5607-4108-9786-6EEBB06319B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3046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Když pankreatické enzymy rozbijí krevní cévy v podkožní tkáni během akutní pankreatitidy, můžete vidět modřiny na boku a / nebo kolem pupku. Oba jsou také příznaky vnitřního krvácení.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4993C1-5607-4108-9786-6EEBB06319B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69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0537-5EB8-483A-B65E-DF7FA89346EB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918-0766-408C-95EB-6D4A96660C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6079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0537-5EB8-483A-B65E-DF7FA89346EB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918-0766-408C-95EB-6D4A96660C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635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0537-5EB8-483A-B65E-DF7FA89346EB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918-0766-408C-95EB-6D4A96660C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6191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0537-5EB8-483A-B65E-DF7FA89346EB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918-0766-408C-95EB-6D4A96660C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7679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0537-5EB8-483A-B65E-DF7FA89346EB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918-0766-408C-95EB-6D4A96660C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48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0537-5EB8-483A-B65E-DF7FA89346EB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918-0766-408C-95EB-6D4A96660C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4757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0537-5EB8-483A-B65E-DF7FA89346EB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918-0766-408C-95EB-6D4A96660C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5744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0537-5EB8-483A-B65E-DF7FA89346EB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918-0766-408C-95EB-6D4A96660C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822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0537-5EB8-483A-B65E-DF7FA89346EB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918-0766-408C-95EB-6D4A96660C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5017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0537-5EB8-483A-B65E-DF7FA89346EB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918-0766-408C-95EB-6D4A96660C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2793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B0537-5EB8-483A-B65E-DF7FA89346EB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2918-0766-408C-95EB-6D4A96660C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3554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B0537-5EB8-483A-B65E-DF7FA89346EB}" type="datetimeFigureOut">
              <a:rPr lang="cs-CZ" smtClean="0"/>
              <a:t>01.10.2020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B2918-0766-408C-95EB-6D4A96660C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51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7826" y="4773495"/>
            <a:ext cx="10515600" cy="1325563"/>
          </a:xfrm>
        </p:spPr>
        <p:txBody>
          <a:bodyPr>
            <a:normAutofit/>
          </a:bodyPr>
          <a:lstStyle/>
          <a:p>
            <a:r>
              <a:rPr lang="cs-CZ" sz="2800" dirty="0" smtClean="0"/>
              <a:t>Doc. MUDr. Tomáš Grus, PhD</a:t>
            </a:r>
            <a:br>
              <a:rPr lang="cs-CZ" sz="2800" dirty="0" smtClean="0"/>
            </a:br>
            <a:r>
              <a:rPr lang="cs-CZ" sz="2800" dirty="0" smtClean="0"/>
              <a:t>II. Chirurgická klinika </a:t>
            </a:r>
            <a:br>
              <a:rPr lang="cs-CZ" sz="2800" dirty="0" smtClean="0"/>
            </a:br>
            <a:r>
              <a:rPr lang="cs-CZ" sz="2800" dirty="0" smtClean="0"/>
              <a:t>VFN Praha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94" t="9627" r="26961" b="76017"/>
          <a:stretch/>
        </p:blipFill>
        <p:spPr>
          <a:xfrm>
            <a:off x="489284" y="1148492"/>
            <a:ext cx="11232683" cy="210793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694809" y="6099058"/>
            <a:ext cx="1559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Zimní semestr </a:t>
            </a:r>
          </a:p>
          <a:p>
            <a:r>
              <a:rPr lang="cs-CZ" dirty="0" smtClean="0"/>
              <a:t>2. října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9963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xmlns="" id="{117AB3D3-3C9C-4DED-809A-78734805B8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cs-CZ" sz="4800"/>
              <a:t>Patofyziologie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A9A4357-BD1D-4622-A4FE-766E6AB8DE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3661" y="2203079"/>
            <a:ext cx="4530898" cy="4267990"/>
          </a:xfrm>
        </p:spPr>
        <p:txBody>
          <a:bodyPr anchor="ctr">
            <a:normAutofit/>
          </a:bodyPr>
          <a:lstStyle/>
          <a:p>
            <a:r>
              <a:rPr lang="cs-CZ" sz="2100" dirty="0" err="1"/>
              <a:t>Acinární</a:t>
            </a:r>
            <a:r>
              <a:rPr lang="cs-CZ" sz="2100" dirty="0"/>
              <a:t> buňky pankreatu produkují trávicí enzymy, které jsou ukládány do sekrečních granulí. Při poškození dochází k aktivaci trypsinogenu a následné aktivaci dalších proenzymů (chymotrypsinu, </a:t>
            </a:r>
            <a:r>
              <a:rPr lang="cs-CZ" sz="2100" dirty="0" err="1"/>
              <a:t>elastázy</a:t>
            </a:r>
            <a:r>
              <a:rPr lang="cs-CZ" sz="2100" dirty="0"/>
              <a:t>, fosfolipázy A2, lipázy…)</a:t>
            </a:r>
            <a:endParaRPr lang="cs-CZ" sz="1400" b="1" dirty="0"/>
          </a:p>
          <a:p>
            <a:r>
              <a:rPr lang="cs-CZ" sz="1700" b="1" dirty="0"/>
              <a:t>Amyláza</a:t>
            </a:r>
            <a:r>
              <a:rPr lang="cs-CZ" sz="1700" dirty="0"/>
              <a:t> → pomáhá </a:t>
            </a:r>
            <a:r>
              <a:rPr lang="cs-CZ" sz="1700" b="1" dirty="0"/>
              <a:t>trávit</a:t>
            </a:r>
            <a:r>
              <a:rPr lang="cs-CZ" sz="1700" dirty="0"/>
              <a:t> </a:t>
            </a:r>
            <a:r>
              <a:rPr lang="cs-CZ" sz="1700" b="1" dirty="0"/>
              <a:t>složené cukry </a:t>
            </a:r>
            <a:r>
              <a:rPr lang="cs-CZ" sz="1700" dirty="0"/>
              <a:t>na jednoduché cukry</a:t>
            </a:r>
          </a:p>
          <a:p>
            <a:pPr fontAlgn="t"/>
            <a:r>
              <a:rPr lang="cs-CZ" sz="1700" b="1" dirty="0"/>
              <a:t>Lipáza</a:t>
            </a:r>
            <a:r>
              <a:rPr lang="cs-CZ" sz="1700" dirty="0"/>
              <a:t> → štěpí tuky na mastné kyseliny a glycerol</a:t>
            </a:r>
          </a:p>
          <a:p>
            <a:pPr fontAlgn="t"/>
            <a:r>
              <a:rPr lang="cs-CZ" sz="1700" b="1" dirty="0"/>
              <a:t>Proteáza</a:t>
            </a:r>
            <a:r>
              <a:rPr lang="cs-CZ" sz="1700" dirty="0"/>
              <a:t> →rozklad bílkovin na aminokyseliny</a:t>
            </a:r>
          </a:p>
          <a:p>
            <a:endParaRPr lang="cs-CZ" sz="1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A2B1B52A-DA94-4C95-8046-A024279E38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" r="-3" b="-3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E6995CE5-F890-4ABA-82A2-26507CE8D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14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351B8519-A768-4618-89EF-9054FB154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8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95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20">
            <a:extLst>
              <a:ext uri="{FF2B5EF4-FFF2-40B4-BE49-F238E27FC236}">
                <a16:creationId xmlns:a16="http://schemas.microsoft.com/office/drawing/2014/main" xmlns="" id="{F4C0B10B-D2C4-4A54-AFAD-3D27DF88B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6BADB90-C74B-40D6-86DC-503F65FCE8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4" name="Freeform 44">
              <a:extLst>
                <a:ext uri="{FF2B5EF4-FFF2-40B4-BE49-F238E27FC236}">
                  <a16:creationId xmlns:a16="http://schemas.microsoft.com/office/drawing/2014/main" xmlns="" id="{6559431D-1886-4AE0-9B87-9AD2ECAB84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5">
              <a:extLst>
                <a:ext uri="{FF2B5EF4-FFF2-40B4-BE49-F238E27FC236}">
                  <a16:creationId xmlns:a16="http://schemas.microsoft.com/office/drawing/2014/main" xmlns="" id="{373850A5-B04A-4FCD-9E73-EE322167FB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6">
              <a:extLst>
                <a:ext uri="{FF2B5EF4-FFF2-40B4-BE49-F238E27FC236}">
                  <a16:creationId xmlns:a16="http://schemas.microsoft.com/office/drawing/2014/main" xmlns="" id="{82C18C67-80FA-4738-AA53-0AF2419F98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7">
              <a:extLst>
                <a:ext uri="{FF2B5EF4-FFF2-40B4-BE49-F238E27FC236}">
                  <a16:creationId xmlns:a16="http://schemas.microsoft.com/office/drawing/2014/main" xmlns="" id="{48543B1A-8BF5-4C63-8404-41B2EA70B3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92DF5096-E051-498C-A3ED-CBA77A813A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EF942E6-1F9E-4D17-B4B2-F02065C49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Klinický obraz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E3FEB6A-5073-4739-BF1E-2FE235B69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cs-CZ" sz="1700"/>
              <a:t>Akutně vzniklé bolesti v nadbřišku, pásovitý charakter, vyzařují do zad;</a:t>
            </a:r>
          </a:p>
          <a:p>
            <a:r>
              <a:rPr lang="cs-CZ" sz="1700"/>
              <a:t>doprovází je nevolnost a následné </a:t>
            </a:r>
            <a:r>
              <a:rPr lang="cs-CZ" sz="1700" b="1"/>
              <a:t>zvracení bez pocitu úlevy</a:t>
            </a:r>
            <a:r>
              <a:rPr lang="cs-CZ" sz="1700"/>
              <a:t>, oslabená peristaltika, meteorismus, napětí břišní stěny;</a:t>
            </a:r>
          </a:p>
          <a:p>
            <a:r>
              <a:rPr lang="cs-CZ" sz="1700"/>
              <a:t>stav pozvolna progreduje do šoku – tachypnoe, tachykardie, často hypotenze, vrcholí selháním oběhu, ledvin, ARDS;</a:t>
            </a:r>
          </a:p>
          <a:p>
            <a:r>
              <a:rPr lang="cs-CZ" sz="1700"/>
              <a:t>může být přítomen i levostranný pleurální výpotek;</a:t>
            </a:r>
          </a:p>
          <a:p>
            <a:r>
              <a:rPr lang="cs-CZ" sz="1700"/>
              <a:t>při biliární genezi – často známky ikteru. </a:t>
            </a:r>
          </a:p>
          <a:p>
            <a:endParaRPr lang="cs-CZ" sz="170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0BDCEB44-6DEB-4741-AF3C-E200BB5A4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1" r="2" b="2965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89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xmlns="" id="{20D5D19D-0789-4518-B5DC-D47ADF69D2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5400" dirty="0" err="1"/>
              <a:t>Klinický</a:t>
            </a:r>
            <a:r>
              <a:rPr lang="en-US" sz="5400" dirty="0"/>
              <a:t> </a:t>
            </a:r>
            <a:r>
              <a:rPr lang="en-US" sz="5400" dirty="0" err="1"/>
              <a:t>obraz</a:t>
            </a:r>
            <a:r>
              <a:rPr lang="cs-CZ" sz="5400" dirty="0"/>
              <a:t/>
            </a:r>
            <a:br>
              <a:rPr lang="cs-CZ" sz="5400" dirty="0"/>
            </a:br>
            <a:r>
              <a:rPr lang="cs-CZ" sz="5400" dirty="0"/>
              <a:t/>
            </a:r>
            <a:br>
              <a:rPr lang="cs-CZ" sz="5400" dirty="0"/>
            </a:br>
            <a:r>
              <a:rPr lang="cs-CZ" sz="2000" dirty="0"/>
              <a:t>„Učebnicové“ </a:t>
            </a:r>
            <a:r>
              <a:rPr lang="cs-CZ" sz="2000" dirty="0" err="1"/>
              <a:t>Cullenovo</a:t>
            </a:r>
            <a:r>
              <a:rPr lang="cs-CZ" sz="2000" dirty="0"/>
              <a:t> a </a:t>
            </a:r>
            <a:r>
              <a:rPr lang="cs-CZ" sz="2000" dirty="0" err="1"/>
              <a:t>GreyTurnerovo</a:t>
            </a:r>
            <a:r>
              <a:rPr lang="cs-CZ" sz="2000" dirty="0"/>
              <a:t> znamení přítomno pouze u méně než 3%</a:t>
            </a:r>
            <a:endParaRPr lang="en-US" sz="2000" dirty="0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xmlns="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xmlns="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Rectangle 143">
            <a:extLst>
              <a:ext uri="{FF2B5EF4-FFF2-40B4-BE49-F238E27FC236}">
                <a16:creationId xmlns:a16="http://schemas.microsoft.com/office/drawing/2014/main" xmlns="" id="{B81933D1-5615-42C7-9C0B-4EB7105CC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Turner's Sign Cullen's Sign | Acute pancreatitis, Subcutaneous tissue,  Internal hemorrhag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"/>
          <a:stretch/>
        </p:blipFill>
        <p:spPr bwMode="auto">
          <a:xfrm>
            <a:off x="5922492" y="666728"/>
            <a:ext cx="5536001" cy="546579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01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0FE2D22C-409B-48AF-B24F-7988A8F7F8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0464369-70FA-42AF-948F-80664CA7BF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64783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cs-CZ" sz="4800"/>
              <a:t>Diagnostika pankreatitidy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648176E-454C-437C-B0FC-9B82FCF32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6604B49-AD5C-4590-B051-06C8222ECD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C552A98-EF7D-4D42-AB69-066B786AB5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xmlns="" id="{B2B38E45-4B3F-43C7-8FEB-879165E0A8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09"/>
          <a:stretch/>
        </p:blipFill>
        <p:spPr>
          <a:xfrm>
            <a:off x="535110" y="627954"/>
            <a:ext cx="4235516" cy="5353373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66262" y="2620641"/>
            <a:ext cx="5837750" cy="3023702"/>
          </a:xfrm>
        </p:spPr>
        <p:txBody>
          <a:bodyPr anchor="ctr">
            <a:normAutofit/>
          </a:bodyPr>
          <a:lstStyle/>
          <a:p>
            <a:r>
              <a:rPr lang="cs-CZ" sz="2000" b="1" dirty="0"/>
              <a:t>klinický obraz </a:t>
            </a:r>
          </a:p>
          <a:p>
            <a:r>
              <a:rPr lang="cs-CZ" sz="2000" b="1" dirty="0"/>
              <a:t>laboratorní vyšetření – </a:t>
            </a:r>
            <a:r>
              <a:rPr lang="cs-CZ" sz="2000" dirty="0"/>
              <a:t>krevní obraz, hematokrit, CRP, </a:t>
            </a:r>
            <a:r>
              <a:rPr lang="cs-CZ" sz="2000" dirty="0" err="1"/>
              <a:t>amyláza,elastáza</a:t>
            </a:r>
            <a:r>
              <a:rPr lang="cs-CZ" sz="2000" dirty="0"/>
              <a:t>, lipáza, Bil, jaterní testy, </a:t>
            </a:r>
            <a:r>
              <a:rPr lang="cs-CZ" sz="2000" dirty="0" err="1"/>
              <a:t>kalcium,triglyceridy</a:t>
            </a:r>
            <a:r>
              <a:rPr lang="cs-CZ" sz="2000" dirty="0"/>
              <a:t>, glukóza, urea, kreatinin, ionty</a:t>
            </a:r>
          </a:p>
          <a:p>
            <a:r>
              <a:rPr lang="cs-CZ" sz="2000" b="1" dirty="0"/>
              <a:t>zobrazovací vyšetření – </a:t>
            </a:r>
            <a:r>
              <a:rPr lang="cs-CZ" sz="2000" dirty="0"/>
              <a:t>ultrasonografie, RTG </a:t>
            </a:r>
            <a:r>
              <a:rPr lang="cs-CZ" sz="2000" dirty="0" err="1"/>
              <a:t>nativ</a:t>
            </a:r>
            <a:r>
              <a:rPr lang="cs-CZ" sz="2000" dirty="0"/>
              <a:t> břicha, s odstupem 3-5 dnů ev. CT (nekrózy)</a:t>
            </a:r>
          </a:p>
          <a:p>
            <a:r>
              <a:rPr lang="cs-CZ" sz="2000" b="1" dirty="0"/>
              <a:t>diagnostika příčiny </a:t>
            </a:r>
            <a:r>
              <a:rPr lang="cs-CZ" sz="2000" dirty="0"/>
              <a:t>(prevence rekurující/</a:t>
            </a:r>
            <a:r>
              <a:rPr lang="cs-CZ" sz="2000" dirty="0" err="1"/>
              <a:t>relabující</a:t>
            </a:r>
            <a:r>
              <a:rPr lang="cs-CZ" sz="2000" dirty="0"/>
              <a:t> AP a přechodu do chronické pankreatitidy)</a:t>
            </a:r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808651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6CDA21F-E7AF-4C75-8395-33F58D5B0E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9D89C03-15FA-45E0-BDD8-F523AA4F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cs-CZ" sz="4800"/>
              <a:t>Diagnóza akutní pankreatitidy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7F4D74B-34DD-4567-9EB5-4E226E478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cs-CZ" sz="2400"/>
              <a:t>je definována přítomnosti 2 z 3 parametrů: </a:t>
            </a:r>
          </a:p>
          <a:p>
            <a:pPr marL="0" indent="0">
              <a:buNone/>
            </a:pPr>
            <a:endParaRPr lang="cs-CZ" sz="2400"/>
          </a:p>
          <a:p>
            <a:pPr marL="0" indent="0">
              <a:buNone/>
            </a:pPr>
            <a:r>
              <a:rPr lang="cs-CZ" sz="2400"/>
              <a:t>A.typická bolest </a:t>
            </a:r>
          </a:p>
          <a:p>
            <a:pPr marL="0" indent="0">
              <a:buNone/>
            </a:pPr>
            <a:r>
              <a:rPr lang="cs-CZ" sz="2400"/>
              <a:t>B. elevace sérové AMS a lipázy &gt;3x normy </a:t>
            </a:r>
          </a:p>
          <a:p>
            <a:pPr marL="0" indent="0">
              <a:buNone/>
            </a:pPr>
            <a:r>
              <a:rPr lang="cs-CZ" sz="2400"/>
              <a:t>C.nález na zobrazovacích metodách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746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C0A1ED06-4733-4020-9C60-81D4D80140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xmlns="" id="{B0CA3509-3AF9-45FE-93ED-57BB5D5E8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symbol pro obsah 3" descr="Obsah obrázku stůl&#10;&#10;Popis byl vytvořen automaticky"/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r="1315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25195"/>
            <a:ext cx="10165218" cy="2806506"/>
          </a:xfrm>
        </p:spPr>
        <p:txBody>
          <a:bodyPr anchor="b">
            <a:normAutofit/>
          </a:bodyPr>
          <a:lstStyle/>
          <a:p>
            <a:endParaRPr lang="cs-CZ" sz="4000" dirty="0">
              <a:solidFill>
                <a:srgbClr val="0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6DC3457F-F0F5-4D5A-9A58-C1D4657F2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6300"/>
            <a:ext cx="10165218" cy="2588458"/>
          </a:xfrm>
        </p:spPr>
        <p:txBody>
          <a:bodyPr>
            <a:normAutofit/>
          </a:bodyPr>
          <a:lstStyle/>
          <a:p>
            <a:endParaRPr lang="en-US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13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38666A8-8F3B-4A2D-9E74-FEFA8262F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Podezření na akutní pankreatitidu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07A4771-158A-4FFE-9FEB-22F511A08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Podezření na AP = bezodkladná hospitalizace. </a:t>
            </a:r>
          </a:p>
          <a:p>
            <a:r>
              <a:rPr lang="cs-CZ"/>
              <a:t>Co udělám ihned s pacientem? </a:t>
            </a:r>
          </a:p>
          <a:p>
            <a:pPr marL="0" indent="0">
              <a:buNone/>
            </a:pPr>
            <a:r>
              <a:rPr lang="cs-CZ"/>
              <a:t>• STOP perorálnímu příjmu </a:t>
            </a:r>
          </a:p>
          <a:p>
            <a:pPr marL="0" indent="0">
              <a:buNone/>
            </a:pPr>
            <a:r>
              <a:rPr lang="cs-CZ"/>
              <a:t>• periferní žilní přístup (event. centrální při těžké AP již od příjetí, AP s komplikacemi, kardiopulmonální nestabilita). </a:t>
            </a:r>
          </a:p>
          <a:p>
            <a:pPr marL="0" indent="0">
              <a:buNone/>
            </a:pPr>
            <a:r>
              <a:rPr lang="cs-CZ"/>
              <a:t>• PMK při anurii &gt; 4 hod </a:t>
            </a:r>
          </a:p>
          <a:p>
            <a:pPr marL="0" indent="0">
              <a:buNone/>
            </a:pPr>
            <a:r>
              <a:rPr lang="cs-CZ"/>
              <a:t>• oxygenoterapie (SpO2 &gt;95%) </a:t>
            </a:r>
          </a:p>
          <a:p>
            <a:pPr marL="0" indent="0">
              <a:buNone/>
            </a:pPr>
            <a:r>
              <a:rPr lang="cs-CZ"/>
              <a:t>• monitorace pacienta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8006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B0B8DCBA-FEED-46EF-A140-35B904015B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xmlns="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15">
              <a:extLst>
                <a:ext uri="{FF2B5EF4-FFF2-40B4-BE49-F238E27FC236}">
                  <a16:creationId xmlns:a16="http://schemas.microsoft.com/office/drawing/2014/main" xmlns="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Terapie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xmlns="" id="{A72EBBB3-8C63-4D08-9B21-71E37D5DF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5029" y="2524721"/>
            <a:ext cx="4991629" cy="36771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 err="1"/>
              <a:t>iontová</a:t>
            </a:r>
            <a:r>
              <a:rPr lang="en-US" sz="1800" dirty="0"/>
              <a:t> a </a:t>
            </a:r>
            <a:r>
              <a:rPr lang="en-US" sz="1800" dirty="0" err="1"/>
              <a:t>objemová</a:t>
            </a:r>
            <a:r>
              <a:rPr lang="en-US" sz="1800" dirty="0"/>
              <a:t> </a:t>
            </a:r>
            <a:r>
              <a:rPr lang="en-US" sz="1800" dirty="0" err="1"/>
              <a:t>resuscitace</a:t>
            </a:r>
            <a:r>
              <a:rPr lang="en-US" sz="1800" dirty="0"/>
              <a:t> (</a:t>
            </a:r>
            <a:r>
              <a:rPr lang="en-US" sz="1800" dirty="0" err="1"/>
              <a:t>balancované</a:t>
            </a:r>
            <a:r>
              <a:rPr lang="en-US" sz="1800" dirty="0"/>
              <a:t> </a:t>
            </a:r>
            <a:r>
              <a:rPr lang="en-US" sz="1800" dirty="0" err="1"/>
              <a:t>krystaloidy</a:t>
            </a:r>
            <a:r>
              <a:rPr lang="en-US" sz="1800" dirty="0"/>
              <a:t>)- </a:t>
            </a:r>
            <a:r>
              <a:rPr lang="en-US" sz="1800" dirty="0" err="1"/>
              <a:t>první</a:t>
            </a:r>
            <a:r>
              <a:rPr lang="en-US" sz="1800" dirty="0"/>
              <a:t> den </a:t>
            </a:r>
            <a:r>
              <a:rPr lang="en-US" sz="1800" dirty="0" err="1"/>
              <a:t>i</a:t>
            </a:r>
            <a:r>
              <a:rPr lang="en-US" sz="1800" dirty="0"/>
              <a:t> 5l, </a:t>
            </a:r>
            <a:r>
              <a:rPr lang="en-US" sz="1800" dirty="0" err="1"/>
              <a:t>pak</a:t>
            </a:r>
            <a:r>
              <a:rPr lang="en-US" sz="1800" dirty="0"/>
              <a:t> </a:t>
            </a:r>
            <a:r>
              <a:rPr lang="en-US" sz="1800" dirty="0" err="1"/>
              <a:t>cca</a:t>
            </a:r>
            <a:r>
              <a:rPr lang="en-US" sz="1800" dirty="0"/>
              <a:t> 3l</a:t>
            </a:r>
          </a:p>
          <a:p>
            <a:r>
              <a:rPr lang="en-US" sz="1800" dirty="0" err="1"/>
              <a:t>vyloučení</a:t>
            </a:r>
            <a:r>
              <a:rPr lang="en-US" sz="1800" dirty="0"/>
              <a:t> </a:t>
            </a:r>
            <a:r>
              <a:rPr lang="en-US" sz="1800" dirty="0" err="1"/>
              <a:t>perorálního</a:t>
            </a:r>
            <a:r>
              <a:rPr lang="en-US" sz="1800" dirty="0"/>
              <a:t> </a:t>
            </a:r>
            <a:r>
              <a:rPr lang="en-US" sz="1800" dirty="0" err="1"/>
              <a:t>příjmu</a:t>
            </a:r>
            <a:endParaRPr lang="en-US" sz="1800" dirty="0"/>
          </a:p>
          <a:p>
            <a:r>
              <a:rPr lang="en-US" sz="1800" dirty="0" err="1"/>
              <a:t>časná</a:t>
            </a:r>
            <a:r>
              <a:rPr lang="en-US" sz="1800" dirty="0"/>
              <a:t> </a:t>
            </a:r>
            <a:r>
              <a:rPr lang="en-US" sz="1800" dirty="0" err="1"/>
              <a:t>enterální</a:t>
            </a:r>
            <a:r>
              <a:rPr lang="en-US" sz="1800" dirty="0"/>
              <a:t> </a:t>
            </a:r>
            <a:r>
              <a:rPr lang="en-US" sz="1800" dirty="0" err="1"/>
              <a:t>výživa</a:t>
            </a:r>
            <a:r>
              <a:rPr lang="en-US" sz="1800" dirty="0"/>
              <a:t> (</a:t>
            </a:r>
            <a:r>
              <a:rPr lang="en-US" sz="1800" dirty="0" err="1"/>
              <a:t>nasojejunální</a:t>
            </a:r>
            <a:r>
              <a:rPr lang="en-US" sz="1800" dirty="0"/>
              <a:t> </a:t>
            </a:r>
            <a:r>
              <a:rPr lang="en-US" sz="1800" dirty="0" err="1"/>
              <a:t>sonda</a:t>
            </a:r>
            <a:r>
              <a:rPr lang="en-US" sz="1800" dirty="0"/>
              <a:t>)</a:t>
            </a:r>
          </a:p>
          <a:p>
            <a:r>
              <a:rPr lang="en-US" sz="1800" dirty="0" err="1"/>
              <a:t>léčba</a:t>
            </a:r>
            <a:r>
              <a:rPr lang="en-US" sz="1800" dirty="0"/>
              <a:t> </a:t>
            </a:r>
            <a:r>
              <a:rPr lang="en-US" sz="1800" dirty="0" err="1"/>
              <a:t>akutních</a:t>
            </a:r>
            <a:r>
              <a:rPr lang="en-US" sz="1800" dirty="0"/>
              <a:t> </a:t>
            </a:r>
            <a:r>
              <a:rPr lang="en-US" sz="1800" dirty="0" err="1"/>
              <a:t>symptomů</a:t>
            </a:r>
            <a:r>
              <a:rPr lang="en-US" sz="1800" dirty="0"/>
              <a:t>, </a:t>
            </a:r>
            <a:r>
              <a:rPr lang="en-US" sz="1800" dirty="0" err="1"/>
              <a:t>prevence</a:t>
            </a:r>
            <a:r>
              <a:rPr lang="en-US" sz="1800" dirty="0"/>
              <a:t> a </a:t>
            </a:r>
            <a:r>
              <a:rPr lang="en-US" sz="1800" dirty="0" err="1"/>
              <a:t>léčba</a:t>
            </a:r>
            <a:r>
              <a:rPr lang="en-US" sz="1800" dirty="0"/>
              <a:t> </a:t>
            </a:r>
            <a:r>
              <a:rPr lang="en-US" sz="1800" dirty="0" err="1"/>
              <a:t>orgánových</a:t>
            </a:r>
            <a:r>
              <a:rPr lang="en-US" sz="1800" dirty="0"/>
              <a:t>/</a:t>
            </a:r>
            <a:r>
              <a:rPr lang="en-US" sz="1800" dirty="0" err="1"/>
              <a:t>systémových</a:t>
            </a:r>
            <a:r>
              <a:rPr lang="en-US" sz="1800" dirty="0"/>
              <a:t> </a:t>
            </a:r>
            <a:r>
              <a:rPr lang="en-US" sz="1800" dirty="0" err="1"/>
              <a:t>komplikací</a:t>
            </a:r>
            <a:r>
              <a:rPr lang="en-US" sz="1800" dirty="0"/>
              <a:t> (</a:t>
            </a:r>
            <a:r>
              <a:rPr lang="en-US" sz="1800" dirty="0" err="1"/>
              <a:t>oběh</a:t>
            </a:r>
            <a:r>
              <a:rPr lang="en-US" sz="1800" dirty="0"/>
              <a:t>, </a:t>
            </a:r>
            <a:r>
              <a:rPr lang="en-US" sz="1800" dirty="0" err="1"/>
              <a:t>plíce</a:t>
            </a:r>
            <a:r>
              <a:rPr lang="en-US" sz="1800" dirty="0"/>
              <a:t>, </a:t>
            </a:r>
            <a:r>
              <a:rPr lang="en-US" sz="1800" dirty="0" err="1"/>
              <a:t>ledviny</a:t>
            </a:r>
            <a:r>
              <a:rPr lang="en-US" sz="1800" dirty="0"/>
              <a:t>, </a:t>
            </a:r>
            <a:r>
              <a:rPr lang="en-US" sz="1800" dirty="0" err="1"/>
              <a:t>infekční</a:t>
            </a:r>
            <a:r>
              <a:rPr lang="en-US" sz="1800" dirty="0"/>
              <a:t> </a:t>
            </a:r>
            <a:r>
              <a:rPr lang="en-US" sz="1800" dirty="0" err="1"/>
              <a:t>komplikace</a:t>
            </a:r>
            <a:r>
              <a:rPr lang="en-US" sz="1800" dirty="0"/>
              <a:t>) </a:t>
            </a:r>
          </a:p>
          <a:p>
            <a:r>
              <a:rPr lang="en-US" sz="1800" dirty="0" err="1"/>
              <a:t>léčba</a:t>
            </a:r>
            <a:r>
              <a:rPr lang="en-US" sz="1800" dirty="0"/>
              <a:t> </a:t>
            </a:r>
            <a:r>
              <a:rPr lang="en-US" sz="1800" dirty="0" err="1"/>
              <a:t>zánětu</a:t>
            </a:r>
            <a:r>
              <a:rPr lang="en-US" sz="1800" dirty="0"/>
              <a:t> a </a:t>
            </a:r>
            <a:r>
              <a:rPr lang="en-US" sz="1800" dirty="0" err="1"/>
              <a:t>prokoagulačního</a:t>
            </a:r>
            <a:r>
              <a:rPr lang="en-US" sz="1800" dirty="0"/>
              <a:t> </a:t>
            </a:r>
            <a:r>
              <a:rPr lang="en-US" sz="1800" dirty="0" err="1"/>
              <a:t>stavu</a:t>
            </a:r>
            <a:endParaRPr lang="cs-CZ" sz="1800" dirty="0"/>
          </a:p>
          <a:p>
            <a:r>
              <a:rPr lang="cs-CZ" sz="1800" dirty="0"/>
              <a:t>ATB: </a:t>
            </a:r>
            <a:r>
              <a:rPr lang="cs-CZ" sz="1800" dirty="0" err="1"/>
              <a:t>karbapenemy</a:t>
            </a:r>
            <a:r>
              <a:rPr lang="cs-CZ" sz="1800" dirty="0"/>
              <a:t>, </a:t>
            </a:r>
            <a:r>
              <a:rPr lang="cs-CZ" sz="1800" dirty="0" err="1"/>
              <a:t>fluorochinolony</a:t>
            </a:r>
            <a:r>
              <a:rPr lang="cs-CZ" sz="1800" dirty="0"/>
              <a:t>, </a:t>
            </a:r>
            <a:r>
              <a:rPr lang="cs-CZ" sz="1800" dirty="0" err="1"/>
              <a:t>metronidazol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-3" b="451"/>
          <a:stretch/>
        </p:blipFill>
        <p:spPr>
          <a:xfrm>
            <a:off x="6788383" y="613147"/>
            <a:ext cx="4565417" cy="559344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888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081EA652-8C6A-4E69-BEB9-170809474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xmlns="" id="{5298780A-33B9-4EA2-8F67-DE68AD6284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F488E8B-4E1E-4402-8935-D4E6C026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xmlns="" id="{AA077C27-3237-4AB8-8F3B-1D5BDC8E5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cs-CZ" sz="4100"/>
              <a:t>Biliární akutní pankreatitida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3AAC9B5-8015-485C-ACF9-A750390E9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B632EF19-38F7-4BA4-9A2F-A691E3499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500" dirty="0"/>
              <a:t>• Vždy zvážit provedení ERCP, které indikováno:</a:t>
            </a:r>
          </a:p>
          <a:p>
            <a:pPr marL="0" indent="0">
              <a:buNone/>
            </a:pPr>
            <a:r>
              <a:rPr lang="cs-CZ" sz="1500" dirty="0"/>
              <a:t>• Co nejdříve – akutní cholangitida (vždy s ATB profylaxí)</a:t>
            </a:r>
          </a:p>
          <a:p>
            <a:pPr marL="0" indent="0">
              <a:buNone/>
            </a:pPr>
            <a:r>
              <a:rPr lang="cs-CZ" sz="1500" dirty="0"/>
              <a:t> • Do 48 hodin – u ikteru a dilatovaných žlučových cest; u těžké biliární akutní pankreatitidy</a:t>
            </a:r>
          </a:p>
          <a:p>
            <a:pPr marL="0" indent="0">
              <a:buNone/>
            </a:pPr>
            <a:r>
              <a:rPr lang="cs-CZ" sz="1500" dirty="0"/>
              <a:t> • Před </a:t>
            </a:r>
            <a:r>
              <a:rPr lang="cs-CZ" sz="1500" dirty="0" err="1"/>
              <a:t>dimisí</a:t>
            </a:r>
            <a:r>
              <a:rPr lang="cs-CZ" sz="1500" dirty="0"/>
              <a:t> – u recidivy AP nejasné etiologie; pokud není možné </a:t>
            </a:r>
          </a:p>
          <a:p>
            <a:pPr marL="0" indent="0">
              <a:buNone/>
            </a:pPr>
            <a:r>
              <a:rPr lang="cs-CZ" sz="1500" dirty="0"/>
              <a:t>provést CHCE (v tom případě vždy endoskopickou </a:t>
            </a:r>
            <a:r>
              <a:rPr lang="cs-CZ" sz="1500" dirty="0" err="1"/>
              <a:t>papilosfinkterotomii</a:t>
            </a:r>
            <a:r>
              <a:rPr lang="cs-CZ" sz="1500" dirty="0"/>
              <a:t> -EPST)</a:t>
            </a:r>
          </a:p>
          <a:p>
            <a:pPr marL="0" indent="0">
              <a:buNone/>
            </a:pPr>
            <a:r>
              <a:rPr lang="cs-CZ" sz="1500" dirty="0"/>
              <a:t>Vysoké riziko recidivy, tudíž:</a:t>
            </a:r>
          </a:p>
          <a:p>
            <a:pPr marL="0" indent="0">
              <a:buNone/>
            </a:pPr>
            <a:r>
              <a:rPr lang="cs-CZ" sz="1500" dirty="0"/>
              <a:t> • CHCE optimálně před </a:t>
            </a:r>
            <a:r>
              <a:rPr lang="cs-CZ" sz="1500" dirty="0" err="1"/>
              <a:t>dimisí</a:t>
            </a:r>
            <a:r>
              <a:rPr lang="cs-CZ" sz="1500" dirty="0"/>
              <a:t>; nejpozději ale do 4 týdnů</a:t>
            </a:r>
          </a:p>
          <a:p>
            <a:pPr marL="0" indent="0">
              <a:buNone/>
            </a:pPr>
            <a:r>
              <a:rPr lang="cs-CZ" sz="1500" dirty="0"/>
              <a:t> • Pokud není možné provést CHCE, pak ERCP s EPST před </a:t>
            </a:r>
            <a:r>
              <a:rPr lang="cs-CZ" sz="1500" dirty="0" err="1"/>
              <a:t>dimisí</a:t>
            </a:r>
            <a:r>
              <a:rPr lang="cs-CZ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1670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ancer du pancréas : des bactéries buccales impliquées dans la forme grave  de la maladi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5"/>
          <a:stretch/>
        </p:blipFill>
        <p:spPr bwMode="auto">
          <a:xfrm>
            <a:off x="20" y="10"/>
            <a:ext cx="12191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cs-CZ" sz="6600"/>
              <a:t>Onemocnění pankreatu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xmlns="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590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cs-CZ" sz="4000"/>
              <a:t>Lokální komplikace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cs-CZ" sz="1600"/>
              <a:t>lokální komplikace </a:t>
            </a:r>
            <a:r>
              <a:rPr lang="cs-CZ" sz="1600" b="1"/>
              <a:t>s pouze tekutinovým obsahem:</a:t>
            </a:r>
          </a:p>
          <a:p>
            <a:pPr marL="0" indent="0">
              <a:buNone/>
            </a:pPr>
            <a:r>
              <a:rPr lang="cs-CZ" sz="1600"/>
              <a:t>       -  </a:t>
            </a:r>
            <a:r>
              <a:rPr lang="cs-CZ" sz="1600" b="1"/>
              <a:t>akutní peripankreatická tekutinová kolekce</a:t>
            </a:r>
            <a:r>
              <a:rPr lang="cs-CZ" sz="1600"/>
              <a:t> (APFC – acute pancreatic fluid collection) - </a:t>
            </a:r>
            <a:r>
              <a:rPr lang="pl-PL" sz="1600"/>
              <a:t>v prvních 4 týdnech po začátku nemoci</a:t>
            </a:r>
            <a:endParaRPr lang="cs-CZ" sz="1600"/>
          </a:p>
          <a:p>
            <a:pPr marL="0" indent="0">
              <a:buNone/>
            </a:pPr>
            <a:r>
              <a:rPr lang="cs-CZ" sz="1600"/>
              <a:t>      - </a:t>
            </a:r>
            <a:r>
              <a:rPr lang="cs-CZ" sz="1600" b="1"/>
              <a:t>pseudocysta</a:t>
            </a:r>
            <a:r>
              <a:rPr lang="cs-CZ" sz="1600"/>
              <a:t> - oválný útvar s průkaznou stěnou a vyvíjí se teprve po 4 týdnech trvání onemocnění </a:t>
            </a:r>
          </a:p>
          <a:p>
            <a:r>
              <a:rPr lang="cs-CZ" sz="1600"/>
              <a:t>kolekce s různým </a:t>
            </a:r>
            <a:r>
              <a:rPr lang="cs-CZ" sz="1600" b="1"/>
              <a:t>podílem solidního obsahu</a:t>
            </a:r>
            <a:r>
              <a:rPr lang="cs-CZ" sz="1600"/>
              <a:t>: </a:t>
            </a:r>
          </a:p>
          <a:p>
            <a:pPr marL="0" indent="0">
              <a:buNone/>
            </a:pPr>
            <a:r>
              <a:rPr lang="cs-CZ" sz="1600"/>
              <a:t>   - akutní nekrotickou kolekcí- obsahuje nekrotický materiál a nemá jasně ohraničující stěnu</a:t>
            </a:r>
          </a:p>
          <a:p>
            <a:pPr marL="0" indent="0">
              <a:buNone/>
            </a:pPr>
            <a:r>
              <a:rPr lang="cs-CZ" sz="1600"/>
              <a:t>   - walled-off nekróza - se vyvíjí obvykle teprve po 4 týdnech trvání onemocnění a má jasně definovanou stěnu z reaktivní tkáně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283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06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Komplikace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38964"/>
            <a:ext cx="10515600" cy="352465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838200" y="2238964"/>
            <a:ext cx="10515600" cy="36891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238964"/>
            <a:ext cx="10515600" cy="3689138"/>
          </a:xfrm>
          <a:prstGeom prst="rect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02893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3AD318CC-E2A8-4E27-9548-A047A78999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64BA702-3130-4210-8474-9EF3B3576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cs-CZ" sz="4800"/>
              <a:t>Chronická pankreatitida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14B560F-9DD7-4302-A60B-EBD3EF59B0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3A9A4357-BD1D-4622-A4FE-766E6AB8DE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11">
              <a:extLst>
                <a:ext uri="{FF2B5EF4-FFF2-40B4-BE49-F238E27FC236}">
                  <a16:creationId xmlns:a16="http://schemas.microsoft.com/office/drawing/2014/main" xmlns="" id="{C21D6966-343E-49AC-A026-D2497E0C3C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7ADB83A5-A11E-4464-88E2-11959C2CC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r>
              <a:rPr lang="cs-CZ" sz="2200" dirty="0"/>
              <a:t>Nevratné poškození s insuficienci pankreatu</a:t>
            </a:r>
          </a:p>
          <a:p>
            <a:r>
              <a:rPr lang="cs-CZ" sz="2200" dirty="0"/>
              <a:t>Klinické příznaky: bolest, hubnutí, nauzea a zvracení, ikterus, DM</a:t>
            </a:r>
          </a:p>
          <a:p>
            <a:r>
              <a:rPr lang="cs-CZ" sz="2200" dirty="0"/>
              <a:t>Méně časté- střevní dyskineze, ascites, střevní obstrukce, portální hypertenze</a:t>
            </a:r>
          </a:p>
          <a:p>
            <a:r>
              <a:rPr lang="cs-CZ" sz="2200" dirty="0"/>
              <a:t>Vyšetření: anamnéza + fyzikální vyšetření, pozor amyláza nemusí být zvýšená, vyšetření exokrinní funkce slinivky ( </a:t>
            </a:r>
            <a:r>
              <a:rPr lang="cs-CZ" sz="2200" dirty="0" err="1"/>
              <a:t>elastáza</a:t>
            </a:r>
            <a:r>
              <a:rPr lang="cs-CZ" sz="2200" dirty="0"/>
              <a:t> ve stolici…)</a:t>
            </a:r>
          </a:p>
          <a:p>
            <a:r>
              <a:rPr lang="cs-CZ" sz="2200" dirty="0"/>
              <a:t>Diagnostika: ultrazvuk, CT, MR, ERCP </a:t>
            </a:r>
          </a:p>
          <a:p>
            <a:pPr marL="0" indent="0">
              <a:buNone/>
            </a:pPr>
            <a:r>
              <a:rPr lang="cs-CZ" sz="2200" dirty="0"/>
              <a:t>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395126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AE6CCCC-AB0F-4824-8DE2-CB83EA7F2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5400"/>
              <a:t>Chronická pankreatitida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B836B2E-23E9-4863-9346-4FA84E39A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endParaRPr lang="cs-CZ" sz="2400" dirty="0"/>
          </a:p>
          <a:p>
            <a:r>
              <a:rPr lang="cs-CZ" sz="2400" dirty="0"/>
              <a:t>trvale progredující stav, kdy funkční parenchym žlázy je postupně nahrazován vazivem, a v pokročilých stadiích choroby dochází k vzniku exokrinní, a terminálně i endokrinní, pankreatické nedostatečnosti.</a:t>
            </a:r>
          </a:p>
        </p:txBody>
      </p:sp>
    </p:spTree>
    <p:extLst>
      <p:ext uri="{BB962C8B-B14F-4D97-AF65-F5344CB8AC3E}">
        <p14:creationId xmlns:p14="http://schemas.microsoft.com/office/powerpoint/2010/main" val="3403909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316C5659-419A-4259-9916-1F7947218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61114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A4F90AA9-1E91-48AA-A964-005D2C954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3" r="2667" b="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7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739E93DA-BA0C-4FFD-8859-C0D19FF5C0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C860A60-3563-47DB-AD80-9875DC9AE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1384" y="679731"/>
            <a:ext cx="4171994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/>
              <a:t>TIGARO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AF6A671-C637-4547-85F4-51B6D18813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C575CF26-3D3C-4C5A-A2B7-00432016EF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9413ED5-9ED4-4772-BCE4-2BCAE6B12E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8623" y="269325"/>
            <a:ext cx="6116779" cy="62062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8179BF8D-880C-4BC3-94DC-76977C7D9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661" b="1"/>
          <a:stretch/>
        </p:blipFill>
        <p:spPr>
          <a:xfrm>
            <a:off x="942597" y="556118"/>
            <a:ext cx="5608830" cy="5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33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10A71222-5C39-44F2-93CE-80C05E02E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2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B397C5FD-FE04-4C1B-9D29-722D5ED4B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48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081EA652-8C6A-4E69-BEB9-170809474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xmlns="" id="{5298780A-33B9-4EA2-8F67-DE68AD6284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F488E8B-4E1E-4402-8935-D4E6C026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6DD356A-E1E6-4F4F-ACC0-4F3C34692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cs-CZ" sz="4100"/>
              <a:t>Průběh chronické pankreatitidy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3AAC9B5-8015-485C-ACF9-A750390E9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0EA420A-5E49-4451-A099-E41F1A419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cs-CZ" sz="2400" dirty="0"/>
              <a:t>Stadium bolesti (recidivující pankreatitidy)</a:t>
            </a:r>
          </a:p>
          <a:p>
            <a:pPr marL="0" indent="0">
              <a:buNone/>
            </a:pPr>
            <a:r>
              <a:rPr lang="cs-CZ" sz="2400" dirty="0"/>
              <a:t>• Rozvoj exokrinní insuficience</a:t>
            </a:r>
          </a:p>
          <a:p>
            <a:pPr marL="0" indent="0">
              <a:buNone/>
            </a:pPr>
            <a:r>
              <a:rPr lang="cs-CZ" sz="2400" dirty="0"/>
              <a:t>• Rozvoj endokrinní insuficience</a:t>
            </a:r>
          </a:p>
        </p:txBody>
      </p:sp>
    </p:spTree>
    <p:extLst>
      <p:ext uri="{BB962C8B-B14F-4D97-AF65-F5344CB8AC3E}">
        <p14:creationId xmlns:p14="http://schemas.microsoft.com/office/powerpoint/2010/main" val="3001972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Pankreas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žláza s vnitřní a zevní sekreci</a:t>
            </a:r>
          </a:p>
          <a:p>
            <a:r>
              <a:rPr lang="cs-CZ" dirty="0"/>
              <a:t>skládá se z hlavy, těla a ocasu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682" y="188259"/>
            <a:ext cx="6347083" cy="40565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5" y="3340742"/>
            <a:ext cx="4975100" cy="34320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682" y="4066116"/>
            <a:ext cx="5029199" cy="279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1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460B0EFB-53ED-4F35-B05D-F658EA021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Obsah obrázku vsedě, budova, lavice, lampa&#10;&#10;Popis byl vytvořen automaticky">
            <a:extLst>
              <a:ext uri="{FF2B5EF4-FFF2-40B4-BE49-F238E27FC236}">
                <a16:creationId xmlns:a16="http://schemas.microsoft.com/office/drawing/2014/main" xmlns="" id="{4B119A6E-BDB2-4EB3-8D34-9D83B79F54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18" r="26621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xmlns="" id="{835EF3DD-7D43-4A27-8967-A92FD8CC93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706393B-5BAF-45CF-94CC-D74670010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cs-CZ"/>
              <a:t>Diagnostika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xmlns="" id="{FEA02266-1890-44A9-A4F8-0718A24F87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6614673"/>
              </p:ext>
            </p:extLst>
          </p:nvPr>
        </p:nvGraphicFramePr>
        <p:xfrm>
          <a:off x="5827048" y="1868487"/>
          <a:ext cx="572148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8207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72">
            <a:extLst>
              <a:ext uri="{FF2B5EF4-FFF2-40B4-BE49-F238E27FC236}">
                <a16:creationId xmlns:a16="http://schemas.microsoft.com/office/drawing/2014/main" xmlns="" id="{60E9A6ED-B880-44EA-8D60-C9D3C82CCB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8659945-7D0F-4725-B5CA-BAB93388F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57190"/>
            <a:ext cx="5170852" cy="1671564"/>
          </a:xfrm>
        </p:spPr>
        <p:txBody>
          <a:bodyPr>
            <a:normAutofit/>
          </a:bodyPr>
          <a:lstStyle/>
          <a:p>
            <a:r>
              <a:rPr lang="cs-CZ" sz="4000" b="1" dirty="0"/>
              <a:t>ERCP</a:t>
            </a: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xmlns="" id="{94B44B6C-89D5-46C6-ADB5-14441BE00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398030"/>
            <a:ext cx="5180245" cy="3731058"/>
          </a:xfrm>
        </p:spPr>
        <p:txBody>
          <a:bodyPr>
            <a:normAutofit/>
          </a:bodyPr>
          <a:lstStyle/>
          <a:p>
            <a:r>
              <a:rPr lang="cs-CZ" b="1" dirty="0"/>
              <a:t>Endoskopická Retrográdní </a:t>
            </a:r>
            <a:r>
              <a:rPr lang="cs-CZ" b="1" dirty="0" err="1"/>
              <a:t>Cholangio-Pankreatografie</a:t>
            </a:r>
            <a:endParaRPr lang="cs-CZ" b="1" dirty="0"/>
          </a:p>
          <a:p>
            <a:r>
              <a:rPr lang="cs-CZ" dirty="0"/>
              <a:t>kombinuje užití rentgenových paprsků a endoskopu, což je  dlouhá flexibilní osvětlená trubice, přes kterou jsme schopni se dívat do  větví biliárního stromu a pankreatu.</a:t>
            </a:r>
            <a:endParaRPr lang="en-US" sz="2000" dirty="0"/>
          </a:p>
        </p:txBody>
      </p:sp>
      <p:pic>
        <p:nvPicPr>
          <p:cNvPr id="1026" name="Picture 2" descr="ERCP – Dr. Efe's Medical Art Store: Medical Illustrations and Surgical Art">
            <a:extLst>
              <a:ext uri="{FF2B5EF4-FFF2-40B4-BE49-F238E27FC236}">
                <a16:creationId xmlns:a16="http://schemas.microsoft.com/office/drawing/2014/main" xmlns="" id="{62B60669-24C9-4E4D-B0FE-6D936986E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" r="2" b="2"/>
          <a:stretch/>
        </p:blipFill>
        <p:spPr bwMode="auto">
          <a:xfrm>
            <a:off x="6182944" y="557189"/>
            <a:ext cx="5170852" cy="55718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5469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DFA58A9-4112-4D62-B2E1-790557439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Funkční testy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A2346C5-DBF6-4D7C-84A1-18E4E0043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cs-CZ"/>
              <a:t>Přímé (detekce enzymů po stimulaci)</a:t>
            </a:r>
          </a:p>
          <a:p>
            <a:pPr marL="0" indent="0">
              <a:buNone/>
            </a:pPr>
            <a:r>
              <a:rPr lang="cs-CZ"/>
              <a:t> • Sekretinový- pankreozyminový test (bikarbonát), Lundhův test</a:t>
            </a:r>
          </a:p>
          <a:p>
            <a:pPr marL="0" indent="0">
              <a:buNone/>
            </a:pPr>
            <a:r>
              <a:rPr lang="cs-CZ"/>
              <a:t> • Nepřímé (detekce důsledků činnosti enzymů)</a:t>
            </a:r>
          </a:p>
          <a:p>
            <a:pPr marL="0" indent="0">
              <a:buNone/>
            </a:pPr>
            <a:r>
              <a:rPr lang="cs-CZ"/>
              <a:t> • Stanovení tuků ve stolici za 72 hod ( zlatý standard)</a:t>
            </a:r>
          </a:p>
          <a:p>
            <a:pPr marL="0" indent="0">
              <a:buNone/>
            </a:pPr>
            <a:r>
              <a:rPr lang="cs-CZ"/>
              <a:t>• Chymotrypsin a elastáza 1 ( lze i při substituci)</a:t>
            </a:r>
          </a:p>
          <a:p>
            <a:pPr marL="0" indent="0">
              <a:buNone/>
            </a:pPr>
            <a:r>
              <a:rPr lang="cs-CZ"/>
              <a:t> • Dechový test ( 13C substrát -štěpen lipázou -&gt; 13CO2 ve vydechovaném vzduchu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4027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xmlns="" id="{3DAD86CA-8235-409B-982B-5E7A033E23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xmlns="" id="{9F234FBA-3501-47B4-AE0C-AA4AFBC8F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xmlns="" id="{B5EF893B-0491-416E-9D33-BADE960079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88DA6FDC-EAAA-4A2A-B29C-7A5F18B24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79" b="9239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69F4FF8-F8B0-4630-BA1B-0D8B324CD5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584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9D80C9EF-3CC6-4ECC-9C2D-9D0396C96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3CF865E-6B39-4C8C-9193-B8A6BC4AE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cs-CZ" sz="4800"/>
              <a:t>Nádory pankreatu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DA32751-37A2-45C0-BE94-63D375E27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647E5CF2-0FEF-4BDE-9721-DF4FFA3E1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04" b="2"/>
          <a:stretch/>
        </p:blipFill>
        <p:spPr>
          <a:xfrm>
            <a:off x="635295" y="2524715"/>
            <a:ext cx="5150277" cy="371424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78BA8938-150C-468D-B9FB-8477BDF9A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cs-CZ" sz="2000" b="1"/>
              <a:t>benigní nádory</a:t>
            </a:r>
            <a:r>
              <a:rPr lang="cs-CZ" sz="2000"/>
              <a:t> se vyskytují velmi zřídka</a:t>
            </a:r>
          </a:p>
          <a:p>
            <a:pPr lvl="1"/>
            <a:r>
              <a:rPr lang="cs-CZ" sz="2000"/>
              <a:t>lipomy, cystadenomy, dermoidní cysty, teratomy, apudomy</a:t>
            </a:r>
          </a:p>
          <a:p>
            <a:pPr lvl="1"/>
            <a:r>
              <a:rPr lang="cs-CZ" sz="2000"/>
              <a:t>cystadenomy inklinují k malignizaci, odstraňují se</a:t>
            </a:r>
          </a:p>
          <a:p>
            <a:r>
              <a:rPr lang="cs-CZ" sz="2000" b="1"/>
              <a:t>maligní nádory</a:t>
            </a:r>
            <a:r>
              <a:rPr lang="cs-CZ" sz="2000"/>
              <a:t> – odlišujeme ampulární nádory a pak karcinom pankreatu </a:t>
            </a:r>
          </a:p>
          <a:p>
            <a:endParaRPr lang="cs-CZ" sz="20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A55FBCD-CD42-40F5-8A1B-3203F9CAE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27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3873BB9-C01F-4A54-9ED7-C357444705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365125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E50B844A-ECFE-4B61-8993-8311D3623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3777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xmlns="" id="{6DBD1DD6-9F6B-4C0B-8CF9-6C49303F9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6" r="-2" b="6226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xmlns="" id="{D52FFA13-30D1-46B0-A8AE-AA625D758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78" y="385219"/>
            <a:ext cx="6180615" cy="203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99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ED6127CC-13F3-469B-818B-D23CE2B30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028" y="643466"/>
            <a:ext cx="747794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961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fotka, vsedě, stůl&#10;&#10;Popis byl vytvořen automaticky">
            <a:extLst>
              <a:ext uri="{FF2B5EF4-FFF2-40B4-BE49-F238E27FC236}">
                <a16:creationId xmlns:a16="http://schemas.microsoft.com/office/drawing/2014/main" xmlns="" id="{F17CD9EB-E532-4460-AEC2-F81A522B0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07" y="643467"/>
            <a:ext cx="5278585" cy="5571066"/>
          </a:xfrm>
          <a:prstGeom prst="rect">
            <a:avLst/>
          </a:prstGeom>
        </p:spPr>
      </p:pic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xmlns="" id="{93A912C3-0779-49CA-B632-AB291416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537229"/>
            <a:ext cx="5291667" cy="378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524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850B8C54-3603-4707-BC1A-96AA7178E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62" y="119062"/>
            <a:ext cx="8905875" cy="661987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1A9A2B48-6A59-49A2-9BEC-0CA7E2248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9023" y="3871105"/>
            <a:ext cx="16097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369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xmlns="" id="{9D80C9EF-3CC6-4ECC-9C2D-9D0396C96E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xmlns="" id="{3E69465E-9F63-4A68-8AEA-D0963A59B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cs-CZ" sz="4800"/>
              <a:t>Karcinom pankreatu     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5DA32751-37A2-45C0-BE94-63D375E27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82B71199-AB39-421E-B8BF-8B5C907BB3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5" b="2"/>
          <a:stretch/>
        </p:blipFill>
        <p:spPr>
          <a:xfrm>
            <a:off x="635295" y="2524715"/>
            <a:ext cx="5150277" cy="3714244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FC6EBFE4-B8CF-41E9-B269-968172294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cs-CZ" sz="2000" dirty="0"/>
              <a:t>Karcinom pankreatu je maligní tumor vycházející z exokrinní části pankreatu, nejčastěji se jedná o solidní </a:t>
            </a:r>
            <a:r>
              <a:rPr lang="cs-CZ" sz="2000" b="1" dirty="0"/>
              <a:t>adenokarcinom</a:t>
            </a:r>
            <a:r>
              <a:rPr lang="cs-CZ" sz="2000" dirty="0"/>
              <a:t>, méně pak cystické tumory (&lt; 5 %).</a:t>
            </a: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xmlns="" id="{5A55FBCD-CD42-40F5-8A1B-3203F9CAEE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42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7">
            <a:extLst>
              <a:ext uri="{FF2B5EF4-FFF2-40B4-BE49-F238E27FC236}">
                <a16:creationId xmlns:a16="http://schemas.microsoft.com/office/drawing/2014/main" xmlns="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xmlns="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xmlns="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Onemocnění pankreatu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cs-CZ" sz="2400">
                <a:solidFill>
                  <a:srgbClr val="000000"/>
                </a:solidFill>
              </a:rPr>
              <a:t>Zánět – </a:t>
            </a:r>
            <a:r>
              <a:rPr lang="cs-CZ" sz="2400" b="1">
                <a:solidFill>
                  <a:srgbClr val="000000"/>
                </a:solidFill>
              </a:rPr>
              <a:t>pankreatitida </a:t>
            </a:r>
            <a:r>
              <a:rPr lang="cs-CZ" sz="2400">
                <a:solidFill>
                  <a:srgbClr val="000000"/>
                </a:solidFill>
              </a:rPr>
              <a:t>– akutní, chronická a hereditární</a:t>
            </a:r>
          </a:p>
          <a:p>
            <a:r>
              <a:rPr lang="cs-CZ" sz="2400" b="1">
                <a:solidFill>
                  <a:srgbClr val="000000"/>
                </a:solidFill>
              </a:rPr>
              <a:t>Nádory pankreatu</a:t>
            </a:r>
          </a:p>
          <a:p>
            <a:endParaRPr lang="cs-CZ" sz="2400">
              <a:solidFill>
                <a:srgbClr val="000000"/>
              </a:solidFill>
            </a:endParaRPr>
          </a:p>
          <a:p>
            <a:r>
              <a:rPr lang="cs-CZ" sz="2400">
                <a:solidFill>
                  <a:srgbClr val="000000"/>
                </a:solidFill>
              </a:rPr>
              <a:t>Diabetes mellitus – DM 1. typu a DM 2.typu</a:t>
            </a:r>
          </a:p>
          <a:p>
            <a:r>
              <a:rPr lang="cs-CZ" sz="2400">
                <a:solidFill>
                  <a:srgbClr val="000000"/>
                </a:solidFill>
              </a:rPr>
              <a:t>Cystická fibróza – nejčastější autosomálně recesivní onemocnění</a:t>
            </a:r>
          </a:p>
          <a:p>
            <a:r>
              <a:rPr lang="cs-CZ" sz="2400">
                <a:solidFill>
                  <a:srgbClr val="000000"/>
                </a:solidFill>
              </a:rPr>
              <a:t>Nedostatečná funkce slinivky břišní</a:t>
            </a:r>
          </a:p>
          <a:p>
            <a:endParaRPr lang="cs-CZ" sz="2400">
              <a:solidFill>
                <a:srgbClr val="000000"/>
              </a:solidFill>
            </a:endParaRPr>
          </a:p>
          <a:p>
            <a:endParaRPr lang="cs-CZ" sz="2400">
              <a:solidFill>
                <a:srgbClr val="000000"/>
              </a:solidFill>
            </a:endParaRPr>
          </a:p>
          <a:p>
            <a:endParaRPr lang="cs-CZ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7454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7A65A86-B2F6-48DB-AA73-1240F1BEC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Karcinom slinivky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BE8F1CA-E0A9-4FD9-99A3-26C1B603A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042"/>
            <a:ext cx="10515600" cy="4656921"/>
          </a:xfrm>
        </p:spPr>
        <p:txBody>
          <a:bodyPr/>
          <a:lstStyle/>
          <a:p>
            <a:r>
              <a:rPr lang="cs-CZ" dirty="0"/>
              <a:t>Incidence karcinomu pankreatu za posledních 50 let stoupla trojnásobně</a:t>
            </a:r>
          </a:p>
          <a:p>
            <a:r>
              <a:rPr lang="cs-CZ" dirty="0" err="1"/>
              <a:t>Duktální</a:t>
            </a:r>
            <a:r>
              <a:rPr lang="cs-CZ" dirty="0"/>
              <a:t> adenokarcinom slinivky se nachází v současnosti na 6. místě v pořadí příčin úmrtí na rakovinu ve vyspělých zemích. Představuje přibližně 5% všech zemřelých na rakovinu.</a:t>
            </a:r>
            <a:br>
              <a:rPr lang="cs-CZ" dirty="0"/>
            </a:b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029ED066-7B0C-40DC-85C9-2C1387B1C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127" y="3595688"/>
            <a:ext cx="5000625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95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55A522E-C72E-4A8E-967A-E0D65D33D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Karcinom slinivky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6F12F592-E664-4802-BD58-FE34C52CF3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Vnější rizikové faktory:</a:t>
            </a:r>
          </a:p>
          <a:p>
            <a:endParaRPr lang="cs-CZ" dirty="0"/>
          </a:p>
          <a:p>
            <a:r>
              <a:rPr lang="cs-CZ" dirty="0"/>
              <a:t>Věk</a:t>
            </a:r>
          </a:p>
          <a:p>
            <a:r>
              <a:rPr lang="cs-CZ" dirty="0"/>
              <a:t>Pohlaví</a:t>
            </a:r>
          </a:p>
          <a:p>
            <a:r>
              <a:rPr lang="cs-CZ" dirty="0"/>
              <a:t>rasa</a:t>
            </a:r>
          </a:p>
          <a:p>
            <a:r>
              <a:rPr lang="cs-CZ" dirty="0"/>
              <a:t>Kouření</a:t>
            </a:r>
          </a:p>
          <a:p>
            <a:r>
              <a:rPr lang="cs-CZ" dirty="0"/>
              <a:t>Alkohol</a:t>
            </a:r>
          </a:p>
          <a:p>
            <a:r>
              <a:rPr lang="cs-CZ" dirty="0"/>
              <a:t>Dietetické faktory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7C02A5C4-C47B-44FB-AFB2-A483197C1F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>
                <a:solidFill>
                  <a:srgbClr val="FF0000"/>
                </a:solidFill>
              </a:rPr>
              <a:t>Vnitřní rizikové faktory</a:t>
            </a:r>
          </a:p>
          <a:p>
            <a:endParaRPr lang="cs-CZ">
              <a:solidFill>
                <a:srgbClr val="FF0000"/>
              </a:solidFill>
            </a:endParaRPr>
          </a:p>
          <a:p>
            <a:r>
              <a:rPr lang="cs-CZ"/>
              <a:t>Chronická pankreatitida</a:t>
            </a:r>
          </a:p>
          <a:p>
            <a:r>
              <a:rPr lang="cs-CZ"/>
              <a:t>Diabetes mellitus</a:t>
            </a:r>
          </a:p>
          <a:p>
            <a:r>
              <a:rPr lang="cs-CZ"/>
              <a:t>Familiární zátěž (BRCA2)</a:t>
            </a:r>
          </a:p>
          <a:p>
            <a:r>
              <a:rPr lang="cs-CZ"/>
              <a:t>Hereditární pankreatitida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9423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1AEBA39-6516-4D8A-8DF5-3AD8C38E0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Klinický obraz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2433BE4A-DDFF-4BA6-ACA3-6A4C084AB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Tupé bolesti v epigastriu, iradiace pod levou lopatku a do páteře</a:t>
            </a:r>
          </a:p>
          <a:p>
            <a:r>
              <a:rPr lang="cs-CZ" dirty="0"/>
              <a:t>Nechutenství, hubnutí</a:t>
            </a:r>
          </a:p>
          <a:p>
            <a:r>
              <a:rPr lang="cs-CZ" dirty="0"/>
              <a:t>Bezbolestný ikterus</a:t>
            </a:r>
          </a:p>
          <a:p>
            <a:r>
              <a:rPr lang="cs-CZ" dirty="0"/>
              <a:t>Recidivující trombózy</a:t>
            </a:r>
          </a:p>
          <a:p>
            <a:r>
              <a:rPr lang="cs-CZ" dirty="0"/>
              <a:t>Diabetes </a:t>
            </a:r>
            <a:r>
              <a:rPr lang="cs-CZ" dirty="0" err="1"/>
              <a:t>mellitus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07183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AD21898E-86C0-4C8A-A76C-DF33E844C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5C8F04BD-D093-45D0-B54C-50FDB308B4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39907B-90B2-4291-9177-DB638F079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anchor="ctr">
            <a:normAutofit/>
          </a:bodyPr>
          <a:lstStyle/>
          <a:p>
            <a:pPr algn="ctr"/>
            <a:r>
              <a:rPr lang="cs-CZ" dirty="0"/>
              <a:t>Diagnostika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DB217DE9-A12D-47B5-BC1E-141FAF666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5569" y="1956816"/>
            <a:ext cx="7860863" cy="4024884"/>
          </a:xfrm>
        </p:spPr>
        <p:txBody>
          <a:bodyPr anchor="t">
            <a:normAutofit/>
          </a:bodyPr>
          <a:lstStyle/>
          <a:p>
            <a:r>
              <a:rPr lang="cs-CZ" sz="2400"/>
              <a:t>Konvenční zobrazovací metody (UZ, CT, MRI a EUS) mají velmi dobrou </a:t>
            </a:r>
            <a:r>
              <a:rPr lang="cs-CZ" sz="2400" b="1"/>
              <a:t>senzitivitu</a:t>
            </a:r>
            <a:r>
              <a:rPr lang="cs-CZ" sz="2400"/>
              <a:t> pro diagnostiku pankreatických infiltrací (</a:t>
            </a:r>
            <a:r>
              <a:rPr lang="cs-CZ" sz="2400" b="1"/>
              <a:t>95%</a:t>
            </a:r>
            <a:r>
              <a:rPr lang="cs-CZ" sz="2400"/>
              <a:t>). </a:t>
            </a:r>
          </a:p>
          <a:p>
            <a:r>
              <a:rPr lang="cs-CZ" sz="2400"/>
              <a:t>Jejich </a:t>
            </a:r>
            <a:r>
              <a:rPr lang="cs-CZ" sz="2400" b="1"/>
              <a:t>specificita</a:t>
            </a:r>
            <a:r>
              <a:rPr lang="cs-CZ" sz="2400"/>
              <a:t> (odlišení adenokarcinomů od ostatních nádorů, ale i od benigních infiltrací při chronické pankreatitidě) </a:t>
            </a:r>
            <a:r>
              <a:rPr lang="cs-CZ" sz="2400" b="1"/>
              <a:t>je nízká</a:t>
            </a:r>
            <a:r>
              <a:rPr lang="cs-CZ" sz="2400"/>
              <a:t>.</a:t>
            </a:r>
          </a:p>
          <a:p>
            <a:r>
              <a:rPr lang="cs-CZ" sz="2400" b="1"/>
              <a:t>Onkomarker Ca 19-9 </a:t>
            </a:r>
            <a:r>
              <a:rPr lang="cs-CZ" sz="2400"/>
              <a:t>neumožní včasnou diagnostiku. Je často elevovaný u metastatického duktálního adenokarcinomu, málokdy však na začátku onemocnění.</a:t>
            </a:r>
          </a:p>
        </p:txBody>
      </p:sp>
    </p:spTree>
    <p:extLst>
      <p:ext uri="{BB962C8B-B14F-4D97-AF65-F5344CB8AC3E}">
        <p14:creationId xmlns:p14="http://schemas.microsoft.com/office/powerpoint/2010/main" val="326123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1BA01AB-B157-4785-A073-CF5F3E0BC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cs-CZ" dirty="0"/>
              <a:t>Nejasnosti na CT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9EB5F116-93F3-4A4C-8465-98A6C0C84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cs-CZ" sz="1700"/>
              <a:t>Lze doplnit angio CT, MRI či EUS. Umožňují především ozřejmit nejasný vztah k magistrálním cévním svazkům. </a:t>
            </a:r>
          </a:p>
          <a:p>
            <a:r>
              <a:rPr lang="cs-CZ" sz="1700"/>
              <a:t>Je zapotřebí zdůraznit, že chirurg nepotřebuje u pacientů s jasným CT nálezem, typickou klinikou a jasně resekabilním nálezem histologickou verifikaci !!!!</a:t>
            </a:r>
          </a:p>
          <a:p>
            <a:r>
              <a:rPr lang="cs-CZ" sz="1700"/>
              <a:t>U nejasných CT nálezů a podezření na jinou etiologii infiltrace slinivky (lymfom, NET, susp. meta proces), kdy je zcela odlišný terapeutický algoritmus je naopak nutná.</a:t>
            </a:r>
          </a:p>
          <a:p>
            <a:r>
              <a:rPr lang="cs-CZ" sz="1700"/>
              <a:t> EUS navigovaná biopsie je dnes nejlepší technikou diagnostiky rakoviny pankreatu se senzitivitou přesahující 80%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CF62D2A7-8207-488C-9F46-316BA81A16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Nádory slinivky břišní – WikiSkripta">
            <a:extLst>
              <a:ext uri="{FF2B5EF4-FFF2-40B4-BE49-F238E27FC236}">
                <a16:creationId xmlns:a16="http://schemas.microsoft.com/office/drawing/2014/main" xmlns="" id="{D4BF02F6-FCDC-4E4A-8C34-1307EBF31A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9" r="10173"/>
          <a:stretch/>
        </p:blipFill>
        <p:spPr bwMode="auto"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8693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49D6F9F-43D4-4750-B521-0C90D7C3B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Chirurgické řešení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4CBA120A-0D54-40ED-AFD5-09A6B4AC9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cs-CZ" sz="2400" dirty="0"/>
              <a:t>Z pohledu chirurga je základním vyšetřením pacientů s podezřením na karcinom slinivky CT.</a:t>
            </a:r>
          </a:p>
          <a:p>
            <a:r>
              <a:rPr lang="cs-CZ" sz="2400" dirty="0"/>
              <a:t>Rozdělí pacienty na:</a:t>
            </a:r>
          </a:p>
          <a:p>
            <a:pPr marL="0" indent="0" fontAlgn="base">
              <a:buNone/>
            </a:pPr>
            <a:r>
              <a:rPr lang="cs-CZ" sz="2400" dirty="0"/>
              <a:t>       1. </a:t>
            </a:r>
            <a:r>
              <a:rPr lang="cs-CZ" sz="2400" dirty="0" err="1"/>
              <a:t>neresekabilní</a:t>
            </a:r>
            <a:r>
              <a:rPr lang="cs-CZ" sz="2400" dirty="0"/>
              <a:t>,</a:t>
            </a:r>
          </a:p>
          <a:p>
            <a:pPr marL="0" indent="0" fontAlgn="base">
              <a:buNone/>
            </a:pPr>
            <a:r>
              <a:rPr lang="cs-CZ" sz="2400" dirty="0"/>
              <a:t>       2.potencionálně </a:t>
            </a:r>
            <a:r>
              <a:rPr lang="cs-CZ" sz="2400" dirty="0" err="1"/>
              <a:t>resekabilní</a:t>
            </a:r>
            <a:r>
              <a:rPr lang="cs-CZ" sz="2400" dirty="0"/>
              <a:t>,</a:t>
            </a:r>
          </a:p>
          <a:p>
            <a:pPr marL="0" indent="0" fontAlgn="base">
              <a:buNone/>
            </a:pPr>
            <a:r>
              <a:rPr lang="cs-CZ" sz="2400" dirty="0"/>
              <a:t>       3. </a:t>
            </a:r>
            <a:r>
              <a:rPr lang="cs-CZ" sz="2400" dirty="0" err="1"/>
              <a:t>resekabilní</a:t>
            </a:r>
            <a:r>
              <a:rPr lang="cs-CZ" sz="2400" dirty="0"/>
              <a:t>.</a:t>
            </a:r>
          </a:p>
          <a:p>
            <a:pPr marL="0" indent="0" fontAlgn="base">
              <a:buNone/>
            </a:pP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/>
              <a:t>K </a:t>
            </a:r>
            <a:r>
              <a:rPr lang="cs-CZ" sz="2400" dirty="0" err="1"/>
              <a:t>nereresekabilním</a:t>
            </a:r>
            <a:r>
              <a:rPr lang="cs-CZ" sz="2400" dirty="0"/>
              <a:t> pacientům patří především všichni pacienti s metastatickým postižením ale i pacienti s </a:t>
            </a:r>
            <a:r>
              <a:rPr lang="cs-CZ" sz="2400" dirty="0" err="1"/>
              <a:t>trombozou</a:t>
            </a:r>
            <a:r>
              <a:rPr lang="cs-CZ" sz="2400" dirty="0"/>
              <a:t> véna </a:t>
            </a:r>
            <a:r>
              <a:rPr lang="cs-CZ" sz="2400" dirty="0" err="1"/>
              <a:t>mesenterica</a:t>
            </a:r>
            <a:r>
              <a:rPr lang="cs-CZ" sz="2400" dirty="0"/>
              <a:t> superior (VMS) a véna </a:t>
            </a:r>
            <a:r>
              <a:rPr lang="cs-CZ" sz="2400" dirty="0" err="1"/>
              <a:t>portae</a:t>
            </a:r>
            <a:r>
              <a:rPr lang="cs-CZ" sz="2400" dirty="0"/>
              <a:t>, s infiltrací VMS v </a:t>
            </a:r>
            <a:r>
              <a:rPr lang="cs-CZ" sz="2400" dirty="0" err="1"/>
              <a:t>infrakolické</a:t>
            </a:r>
            <a:r>
              <a:rPr lang="cs-CZ" sz="2400" dirty="0"/>
              <a:t> oblasti a infiltrací aorty a dolní duté žíly.</a:t>
            </a:r>
          </a:p>
          <a:p>
            <a:r>
              <a:rPr lang="cs-CZ" sz="2400" dirty="0"/>
              <a:t/>
            </a:r>
            <a:br>
              <a:rPr lang="cs-CZ" sz="2400" dirty="0"/>
            </a:b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013808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B6CDA21F-E7AF-4C75-8395-33F58D5B0E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C46B194-287E-4027-8E30-18B15D0FD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cs-CZ" sz="4800" dirty="0"/>
              <a:t>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075C593-8962-4728-BC52-2F93469F6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cs-CZ" sz="2400"/>
              <a:t>Za jedinou „kurativní“ léčebnou metodu duktálního adenokarcinomu je považována R0 resekce následovaná v některých případech adjuvatní chemoterapií. </a:t>
            </a:r>
          </a:p>
          <a:p>
            <a:r>
              <a:rPr lang="cs-CZ" sz="2400"/>
              <a:t>U tumorů hlavy pankreatu je prováděna: hemipankreatoduodenektomie = Whippleova operace s resekcí nebo bez resekce vena mesenterica superior </a:t>
            </a:r>
          </a:p>
          <a:p>
            <a:r>
              <a:rPr lang="cs-CZ" sz="2400"/>
              <a:t>Totální pankreatectomie – u nádorů zasahujících do těla pankreatu</a:t>
            </a:r>
          </a:p>
          <a:p>
            <a:r>
              <a:rPr lang="cs-CZ" sz="2400"/>
              <a:t>Distální pankreatectomie (resekce levé poloviny pankreatu)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8681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EABD52E-DA3F-4912-AA01-6C643A43F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400" b="1" dirty="0" err="1"/>
              <a:t>hemipankreatoduodenektomie</a:t>
            </a:r>
            <a:r>
              <a:rPr lang="en-US" sz="1400" b="1" dirty="0"/>
              <a:t> = </a:t>
            </a:r>
            <a:r>
              <a:rPr lang="en-US" sz="1400" b="1" dirty="0" err="1"/>
              <a:t>Whippleova</a:t>
            </a:r>
            <a:r>
              <a:rPr lang="en-US" sz="1400" b="1" dirty="0"/>
              <a:t> </a:t>
            </a:r>
            <a:r>
              <a:rPr lang="en-US" sz="1400" b="1" dirty="0" err="1"/>
              <a:t>operace</a:t>
            </a:r>
            <a:endParaRPr lang="en-US" sz="14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xmlns="" id="{00ECF6AD-E98F-4A06-A130-84687A279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34" r="1" b="1854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232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7B0D365-3129-4A27-AE14-D65CBB834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5400" dirty="0"/>
              <a:t>Chemoterapie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6BFAE8D-01B2-4D3D-A467-3044170E7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cs-CZ" sz="2400" dirty="0"/>
              <a:t>Po radikální operaci je doporučena adjuvantní chemoterapie po dobu 6 měsíců. První volbou je </a:t>
            </a:r>
            <a:r>
              <a:rPr lang="cs-CZ" sz="2400" dirty="0" err="1"/>
              <a:t>gemcitabin</a:t>
            </a:r>
            <a:r>
              <a:rPr lang="cs-CZ" sz="2400" dirty="0"/>
              <a:t>, alternativou je režim 5-fluorouracil + </a:t>
            </a:r>
            <a:r>
              <a:rPr lang="cs-CZ" sz="2400" dirty="0" err="1"/>
              <a:t>leukovorin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224577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DA718D0-4865-4629-8134-44F68D41D5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5167ED7-6315-43AB-B1B6-C326D5FD8F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EF4D8839-FB03-487D-ACC8-8BFEDD4FEB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EF75023-9A3B-42FC-B704-61A8F7BEF4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BC4F608-B4B8-48C3-9572-C0F061B1CD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5CFF4AC-A022-4370-8237-A03ECBA7A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963" y="1238080"/>
            <a:ext cx="9849751" cy="1349671"/>
          </a:xfrm>
        </p:spPr>
        <p:txBody>
          <a:bodyPr anchor="b">
            <a:normAutofit/>
          </a:bodyPr>
          <a:lstStyle/>
          <a:p>
            <a:r>
              <a:rPr lang="cs-CZ" sz="4200"/>
              <a:t>Lokálně pokročilý (neresekabilní) karcinom pankreatu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C910CE6-7661-4843-AADE-41418A4C0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04" y="2902913"/>
            <a:ext cx="9849751" cy="3032168"/>
          </a:xfrm>
        </p:spPr>
        <p:txBody>
          <a:bodyPr anchor="ctr">
            <a:normAutofit/>
          </a:bodyPr>
          <a:lstStyle/>
          <a:p>
            <a:r>
              <a:rPr lang="cs-CZ" sz="2400" dirty="0"/>
              <a:t>Doporučována je paliativní chemoterapie režimy shodnými jako u metastatického onemocnění. Ke zvážení je podání </a:t>
            </a:r>
            <a:r>
              <a:rPr lang="cs-CZ" sz="2400" dirty="0" err="1"/>
              <a:t>chemoradioterapie</a:t>
            </a:r>
            <a:r>
              <a:rPr lang="cs-CZ" sz="2400" dirty="0"/>
              <a:t> u pacientů bez progrese po iniciální chemoterapii.</a:t>
            </a:r>
          </a:p>
        </p:txBody>
      </p:sp>
    </p:spTree>
    <p:extLst>
      <p:ext uri="{BB962C8B-B14F-4D97-AF65-F5344CB8AC3E}">
        <p14:creationId xmlns:p14="http://schemas.microsoft.com/office/powerpoint/2010/main" val="2860522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6C5FA50-8D52-4617-AF91-5C7B1C835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2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xmlns="" id="{E223798C-12AD-4B0C-A50C-D676347D67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361"/>
          <a:stretch/>
        </p:blipFill>
        <p:spPr>
          <a:xfrm>
            <a:off x="976251" y="1148820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701588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xmlns="" id="{B6CDA21F-E7AF-4C75-8395-33F58D5B0E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9">
            <a:extLst>
              <a:ext uri="{FF2B5EF4-FFF2-40B4-BE49-F238E27FC236}">
                <a16:creationId xmlns:a16="http://schemas.microsoft.com/office/drawing/2014/main" xmlns="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9" name="Rectangle 10">
              <a:extLst>
                <a:ext uri="{FF2B5EF4-FFF2-40B4-BE49-F238E27FC236}">
                  <a16:creationId xmlns:a16="http://schemas.microsoft.com/office/drawing/2014/main" xmlns="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1">
              <a:extLst>
                <a:ext uri="{FF2B5EF4-FFF2-40B4-BE49-F238E27FC236}">
                  <a16:creationId xmlns:a16="http://schemas.microsoft.com/office/drawing/2014/main" xmlns="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BBD4D3B-0ED3-4501-BAC2-7575576CD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cs-CZ" sz="4800"/>
              <a:t>Metastatický karcinom pankreatu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7DBD0711-BCE2-4681-9D8C-53A4F2E5C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cs-CZ" sz="2400" dirty="0"/>
              <a:t>Paliativní systémová léčba je doporučena u pacientů s výkonnostním stavem 0-2</a:t>
            </a:r>
          </a:p>
          <a:p>
            <a:r>
              <a:rPr lang="cs-CZ" sz="2400" dirty="0"/>
              <a:t>Jinak jen symptomatická terapie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612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8B9AA7C6-5E5A-498E-A6DF-A943376E09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3EAB11A-76F7-48F4-9B4F-5BFDF4BF96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74D4C416-D5F4-4F6F-A6F1-87A21CD4FC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C6AC1C30-21C6-4BF6-93EE-B211D7A850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1E140AE-0ABF-47C8-BF32-7D2F0CF2BA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BC4F608-B4B8-48C3-9572-C0F061B1CD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0420CF6-3B0E-4F98-AFCD-94989F55D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18" y="1239927"/>
            <a:ext cx="4008586" cy="4680583"/>
          </a:xfrm>
        </p:spPr>
        <p:txBody>
          <a:bodyPr anchor="ctr">
            <a:normAutofit/>
          </a:bodyPr>
          <a:lstStyle/>
          <a:p>
            <a:r>
              <a:rPr lang="cs-CZ" sz="5200"/>
              <a:t>Nádory endokrinního pankreatu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9E5BE9D1-DEA0-415E-B011-E856F5CEB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923" y="1239927"/>
            <a:ext cx="4971824" cy="4680583"/>
          </a:xfrm>
        </p:spPr>
        <p:txBody>
          <a:bodyPr anchor="ctr">
            <a:normAutofit/>
          </a:bodyPr>
          <a:lstStyle/>
          <a:p>
            <a:r>
              <a:rPr lang="cs-CZ" sz="2000"/>
              <a:t>Glukagonom- hyperglykemie</a:t>
            </a:r>
          </a:p>
          <a:p>
            <a:r>
              <a:rPr lang="cs-CZ" sz="2000"/>
              <a:t>Inzulinom – hypoglykemie</a:t>
            </a:r>
          </a:p>
          <a:p>
            <a:r>
              <a:rPr lang="cs-CZ" sz="2000"/>
              <a:t>Gastrinom- Zollinger Elisonův syndrom- tvorba peptických vředů</a:t>
            </a:r>
          </a:p>
        </p:txBody>
      </p:sp>
    </p:spTree>
    <p:extLst>
      <p:ext uri="{BB962C8B-B14F-4D97-AF65-F5344CB8AC3E}">
        <p14:creationId xmlns:p14="http://schemas.microsoft.com/office/powerpoint/2010/main" val="1807751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7826" y="4773495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dirty="0" smtClean="0"/>
              <a:t>Děkuji za pozornost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894" t="9627" r="26961" b="76017"/>
          <a:stretch/>
        </p:blipFill>
        <p:spPr>
          <a:xfrm>
            <a:off x="489284" y="1148492"/>
            <a:ext cx="11232683" cy="210793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694809" y="6099058"/>
            <a:ext cx="1559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Zimní semestr </a:t>
            </a:r>
          </a:p>
          <a:p>
            <a:r>
              <a:rPr lang="cs-CZ" dirty="0" smtClean="0"/>
              <a:t>2. října 2020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8826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5E52985E-2553-471E-82AA-5ED7A32989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cs-CZ" sz="3000" dirty="0">
                <a:solidFill>
                  <a:schemeClr val="bg1"/>
                </a:solidFill>
              </a:rPr>
              <a:t>Pankreatitida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1" b="775"/>
          <a:stretch/>
        </p:blipFill>
        <p:spPr>
          <a:xfrm>
            <a:off x="393308" y="352931"/>
            <a:ext cx="5559480" cy="3749040"/>
          </a:xfrm>
          <a:prstGeom prst="rect">
            <a:avLst/>
          </a:prstGeom>
        </p:spPr>
      </p:pic>
      <p:pic>
        <p:nvPicPr>
          <p:cNvPr id="5" name="Obrázek 4" descr="Zobrazit zdrojový obrázek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4" r="-1" b="9449"/>
          <a:stretch/>
        </p:blipFill>
        <p:spPr bwMode="auto">
          <a:xfrm>
            <a:off x="6251736" y="357013"/>
            <a:ext cx="5546955" cy="3749040"/>
          </a:xfrm>
          <a:prstGeom prst="rect">
            <a:avLst/>
          </a:prstGeom>
          <a:noFill/>
        </p:spPr>
      </p:pic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xmlns="" id="{DAE3ABC6-4042-4293-A7DF-F01181363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45336" y="4615840"/>
            <a:ext cx="6609921" cy="1526741"/>
          </a:xfrm>
        </p:spPr>
        <p:txBody>
          <a:bodyPr anchor="ctr">
            <a:normAutofit/>
          </a:bodyPr>
          <a:lstStyle/>
          <a:p>
            <a:r>
              <a:rPr lang="cs-CZ" sz="2200" dirty="0">
                <a:solidFill>
                  <a:schemeClr val="bg1"/>
                </a:solidFill>
              </a:rPr>
              <a:t>Akutní, chronická, recidivující a hereditární </a:t>
            </a:r>
          </a:p>
          <a:p>
            <a:r>
              <a:rPr lang="cs-CZ" sz="2200" dirty="0">
                <a:solidFill>
                  <a:schemeClr val="bg1"/>
                </a:solidFill>
              </a:rPr>
              <a:t>Akutní pankreatitida je vysoce rizikový stav, ke kterému musíme přistupovat již od prvního podezření jako k </a:t>
            </a:r>
            <a:r>
              <a:rPr lang="cs-CZ" sz="2200" b="1" dirty="0">
                <a:solidFill>
                  <a:schemeClr val="bg1"/>
                </a:solidFill>
              </a:rPr>
              <a:t>stavu život potencionálně ohrožujícímu</a:t>
            </a:r>
          </a:p>
          <a:p>
            <a:endParaRPr lang="cs-CZ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95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2293" y="638144"/>
            <a:ext cx="4953934" cy="1676603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0000"/>
                </a:solidFill>
              </a:rPr>
              <a:t>Etiologie akutní    pankreatitidy</a:t>
            </a:r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xmlns="" id="{787900AF-3ED0-4C02-A309-3984EBBD20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20">
            <a:extLst>
              <a:ext uri="{FF2B5EF4-FFF2-40B4-BE49-F238E27FC236}">
                <a16:creationId xmlns:a16="http://schemas.microsoft.com/office/drawing/2014/main" xmlns="" id="{8DEDEE5C-3126-4336-A7D4-9277AF5A04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3138" y="559407"/>
            <a:ext cx="510972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 descr="Obsah obrázku text&#10;&#10;Popis byl vytvořen automatick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02" y="2293606"/>
            <a:ext cx="4564396" cy="2270787"/>
          </a:xfrm>
          <a:prstGeom prst="rect">
            <a:avLst/>
          </a:prstGeom>
          <a:effectLst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22295" y="1921790"/>
            <a:ext cx="4953932" cy="4296131"/>
          </a:xfrm>
        </p:spPr>
        <p:txBody>
          <a:bodyPr>
            <a:normAutofit/>
          </a:bodyPr>
          <a:lstStyle/>
          <a:p>
            <a:endParaRPr lang="cs-CZ" sz="1400" dirty="0"/>
          </a:p>
          <a:p>
            <a:r>
              <a:rPr lang="cs-CZ" sz="2000" dirty="0"/>
              <a:t>biliární (35-40%)</a:t>
            </a:r>
          </a:p>
          <a:p>
            <a:pPr marL="0" indent="0">
              <a:buNone/>
            </a:pPr>
            <a:r>
              <a:rPr lang="cs-CZ" sz="2000" dirty="0"/>
              <a:t> • alkoholická (35-40%)</a:t>
            </a:r>
          </a:p>
          <a:p>
            <a:pPr marL="0" indent="0">
              <a:buNone/>
            </a:pPr>
            <a:r>
              <a:rPr lang="cs-CZ" sz="2000" dirty="0"/>
              <a:t> • metabolická – </a:t>
            </a:r>
            <a:r>
              <a:rPr lang="cs-CZ" sz="2000" dirty="0" err="1"/>
              <a:t>hyperkalcémie</a:t>
            </a:r>
            <a:r>
              <a:rPr lang="cs-CZ" sz="2000" dirty="0"/>
              <a:t>,   </a:t>
            </a:r>
            <a:r>
              <a:rPr lang="cs-CZ" sz="2000" dirty="0" err="1"/>
              <a:t>hypertriglyceridémie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• poléková – azathioprin, 5-ASA, </a:t>
            </a:r>
            <a:r>
              <a:rPr lang="cs-CZ" sz="2000" dirty="0" err="1"/>
              <a:t>valproát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• infekční – parotitis</a:t>
            </a:r>
          </a:p>
          <a:p>
            <a:pPr marL="0" indent="0">
              <a:buNone/>
            </a:pPr>
            <a:r>
              <a:rPr lang="cs-CZ" sz="2000" dirty="0"/>
              <a:t> • obstrukční – karcinom</a:t>
            </a:r>
          </a:p>
          <a:p>
            <a:pPr marL="0" indent="0">
              <a:buNone/>
            </a:pPr>
            <a:r>
              <a:rPr lang="cs-CZ" sz="2000" dirty="0"/>
              <a:t>• trauma</a:t>
            </a:r>
          </a:p>
          <a:p>
            <a:pPr marL="0" indent="0">
              <a:buNone/>
            </a:pPr>
            <a:r>
              <a:rPr lang="cs-CZ" sz="2000" dirty="0"/>
              <a:t> • </a:t>
            </a:r>
            <a:r>
              <a:rPr lang="cs-CZ" sz="2000" dirty="0" err="1"/>
              <a:t>iatrogenní</a:t>
            </a:r>
            <a:r>
              <a:rPr lang="cs-CZ" sz="2000" dirty="0"/>
              <a:t> (</a:t>
            </a:r>
            <a:r>
              <a:rPr lang="cs-CZ" sz="2000" dirty="0" err="1"/>
              <a:t>postERCP</a:t>
            </a:r>
            <a:r>
              <a:rPr lang="cs-CZ" sz="2000" dirty="0"/>
              <a:t>) – prevence?  </a:t>
            </a:r>
          </a:p>
          <a:p>
            <a:pPr marL="0" indent="0">
              <a:buNone/>
            </a:pPr>
            <a:r>
              <a:rPr lang="cs-CZ" sz="2000" dirty="0"/>
              <a:t> • idiopatická (10%)</a:t>
            </a: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725181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7" y="0"/>
            <a:ext cx="12149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17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4103E09-D616-4E1F-9A5A-CFCFED71A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5000"/>
              <a:t>Akutní pankreatitida (AP) -definice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B8AE786B-32A5-411C-802F-4B6D5A176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cs-CZ" sz="2400"/>
              <a:t>Akutní pankreatitida je akutní, primárně neinfekční zánětlivé onemocnění pankreatu způsobené patologickou (intrapankreatickou) aktivací pankreatických enzymů s následnou indukcí lokální i systémové zánětlivé odpovědi.</a:t>
            </a:r>
          </a:p>
        </p:txBody>
      </p:sp>
    </p:spTree>
    <p:extLst>
      <p:ext uri="{BB962C8B-B14F-4D97-AF65-F5344CB8AC3E}">
        <p14:creationId xmlns:p14="http://schemas.microsoft.com/office/powerpoint/2010/main" val="133779890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1300</Words>
  <Application>Microsoft Office PowerPoint</Application>
  <PresentationFormat>Širokoúhlá obrazovka</PresentationFormat>
  <Paragraphs>189</Paragraphs>
  <Slides>52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Motiv Office</vt:lpstr>
      <vt:lpstr>Doc. MUDr. Tomáš Grus, PhD II. Chirurgická klinika  VFN Praha</vt:lpstr>
      <vt:lpstr>Onemocnění pankreatu</vt:lpstr>
      <vt:lpstr>Pankreas</vt:lpstr>
      <vt:lpstr>Onemocnění pankreatu</vt:lpstr>
      <vt:lpstr>Prezentace aplikace PowerPoint</vt:lpstr>
      <vt:lpstr>Pankreatitida</vt:lpstr>
      <vt:lpstr>Etiologie akutní    pankreatitidy</vt:lpstr>
      <vt:lpstr>Prezentace aplikace PowerPoint</vt:lpstr>
      <vt:lpstr>Akutní pankreatitida (AP) -definice</vt:lpstr>
      <vt:lpstr>Patofyziologie</vt:lpstr>
      <vt:lpstr>Prezentace aplikace PowerPoint</vt:lpstr>
      <vt:lpstr>Klinický obraz</vt:lpstr>
      <vt:lpstr>Klinický obraz  „Učebnicové“ Cullenovo a GreyTurnerovo znamení přítomno pouze u méně než 3%</vt:lpstr>
      <vt:lpstr>Diagnostika pankreatitidy</vt:lpstr>
      <vt:lpstr>Diagnóza akutní pankreatitidy</vt:lpstr>
      <vt:lpstr>Prezentace aplikace PowerPoint</vt:lpstr>
      <vt:lpstr>Podezření na akutní pankreatitidu</vt:lpstr>
      <vt:lpstr>Terapie</vt:lpstr>
      <vt:lpstr>Biliární akutní pankreatitida</vt:lpstr>
      <vt:lpstr>Lokální komplikace </vt:lpstr>
      <vt:lpstr>Komplikace</vt:lpstr>
      <vt:lpstr>Chronická pankreatitida</vt:lpstr>
      <vt:lpstr>Chronická pankreatitida</vt:lpstr>
      <vt:lpstr>Prezentace aplikace PowerPoint</vt:lpstr>
      <vt:lpstr>Prezentace aplikace PowerPoint</vt:lpstr>
      <vt:lpstr>TIGARO</vt:lpstr>
      <vt:lpstr>Prezentace aplikace PowerPoint</vt:lpstr>
      <vt:lpstr>Prezentace aplikace PowerPoint</vt:lpstr>
      <vt:lpstr>Průběh chronické pankreatitidy</vt:lpstr>
      <vt:lpstr>Diagnostika</vt:lpstr>
      <vt:lpstr>ERCP</vt:lpstr>
      <vt:lpstr>Funkční testy</vt:lpstr>
      <vt:lpstr>Prezentace aplikace PowerPoint</vt:lpstr>
      <vt:lpstr>Nádory pankreatu</vt:lpstr>
      <vt:lpstr> </vt:lpstr>
      <vt:lpstr>Prezentace aplikace PowerPoint</vt:lpstr>
      <vt:lpstr>Prezentace aplikace PowerPoint</vt:lpstr>
      <vt:lpstr>Prezentace aplikace PowerPoint</vt:lpstr>
      <vt:lpstr>Karcinom pankreatu     </vt:lpstr>
      <vt:lpstr>Karcinom slinivky</vt:lpstr>
      <vt:lpstr>Karcinom slinivky</vt:lpstr>
      <vt:lpstr>Klinický obraz</vt:lpstr>
      <vt:lpstr>Diagnostika</vt:lpstr>
      <vt:lpstr>Nejasnosti na CT </vt:lpstr>
      <vt:lpstr>Chirurgické řešení</vt:lpstr>
      <vt:lpstr>Terapie</vt:lpstr>
      <vt:lpstr>hemipankreatoduodenektomie = Whippleova operace</vt:lpstr>
      <vt:lpstr>Chemoterapie</vt:lpstr>
      <vt:lpstr>Lokálně pokročilý (neresekabilní) karcinom pankreatu</vt:lpstr>
      <vt:lpstr>Metastatický karcinom pankreatu</vt:lpstr>
      <vt:lpstr>Nádory endokrinního pankreatu</vt:lpstr>
      <vt:lpstr>Děkuji za pozornost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Onemocnění pankreatu</dc:title>
  <dc:creator>Grusová Gabriela, MUDr.</dc:creator>
  <cp:lastModifiedBy>Tomáš</cp:lastModifiedBy>
  <cp:revision>4</cp:revision>
  <dcterms:created xsi:type="dcterms:W3CDTF">2020-09-30T21:43:17Z</dcterms:created>
  <dcterms:modified xsi:type="dcterms:W3CDTF">2020-10-01T03:58:04Z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63cd7f-2d21-486a-9f29-9c1683fdd175_Enabled">
    <vt:lpwstr>true</vt:lpwstr>
  </property>
  <property fmtid="{D5CDD505-2E9C-101B-9397-08002B2CF9AE}" pid="3" name="MSIP_Label_2063cd7f-2d21-486a-9f29-9c1683fdd175_SetDate">
    <vt:lpwstr>2020-09-30T21:56:09Z</vt:lpwstr>
  </property>
  <property fmtid="{D5CDD505-2E9C-101B-9397-08002B2CF9AE}" pid="4" name="MSIP_Label_2063cd7f-2d21-486a-9f29-9c1683fdd175_Method">
    <vt:lpwstr>Standard</vt:lpwstr>
  </property>
  <property fmtid="{D5CDD505-2E9C-101B-9397-08002B2CF9AE}" pid="5" name="MSIP_Label_2063cd7f-2d21-486a-9f29-9c1683fdd175_Name">
    <vt:lpwstr>2063cd7f-2d21-486a-9f29-9c1683fdd175</vt:lpwstr>
  </property>
  <property fmtid="{D5CDD505-2E9C-101B-9397-08002B2CF9AE}" pid="6" name="MSIP_Label_2063cd7f-2d21-486a-9f29-9c1683fdd175_SiteId">
    <vt:lpwstr>0f277086-d4e0-4971-bc1a-bbc5df0eb246</vt:lpwstr>
  </property>
  <property fmtid="{D5CDD505-2E9C-101B-9397-08002B2CF9AE}" pid="7" name="MSIP_Label_2063cd7f-2d21-486a-9f29-9c1683fdd175_ActionId">
    <vt:lpwstr>bd018696-7449-4f1b-beaf-aa7789eab928</vt:lpwstr>
  </property>
  <property fmtid="{D5CDD505-2E9C-101B-9397-08002B2CF9AE}" pid="8" name="MSIP_Label_2063cd7f-2d21-486a-9f29-9c1683fdd175_ContentBits">
    <vt:lpwstr>0</vt:lpwstr>
  </property>
</Properties>
</file>