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0" r:id="rId5"/>
    <p:sldId id="261" r:id="rId6"/>
    <p:sldId id="262" r:id="rId7"/>
    <p:sldId id="263" r:id="rId8"/>
    <p:sldId id="296" r:id="rId9"/>
    <p:sldId id="264" r:id="rId10"/>
    <p:sldId id="265" r:id="rId11"/>
    <p:sldId id="270" r:id="rId12"/>
    <p:sldId id="271" r:id="rId13"/>
    <p:sldId id="269" r:id="rId14"/>
    <p:sldId id="266" r:id="rId15"/>
    <p:sldId id="267" r:id="rId16"/>
    <p:sldId id="272" r:id="rId17"/>
    <p:sldId id="274" r:id="rId18"/>
    <p:sldId id="275" r:id="rId19"/>
    <p:sldId id="273" r:id="rId20"/>
    <p:sldId id="276" r:id="rId21"/>
    <p:sldId id="297" r:id="rId22"/>
    <p:sldId id="277" r:id="rId23"/>
    <p:sldId id="278" r:id="rId24"/>
    <p:sldId id="279" r:id="rId25"/>
    <p:sldId id="298" r:id="rId26"/>
    <p:sldId id="281" r:id="rId27"/>
    <p:sldId id="280" r:id="rId28"/>
    <p:sldId id="282" r:id="rId29"/>
    <p:sldId id="284" r:id="rId30"/>
    <p:sldId id="283" r:id="rId31"/>
    <p:sldId id="285" r:id="rId32"/>
    <p:sldId id="268" r:id="rId33"/>
    <p:sldId id="286" r:id="rId34"/>
    <p:sldId id="287" r:id="rId35"/>
    <p:sldId id="288" r:id="rId36"/>
    <p:sldId id="289" r:id="rId37"/>
    <p:sldId id="290" r:id="rId38"/>
    <p:sldId id="291" r:id="rId39"/>
    <p:sldId id="293" r:id="rId40"/>
    <p:sldId id="292" r:id="rId41"/>
    <p:sldId id="295" r:id="rId42"/>
    <p:sldId id="294" r:id="rId43"/>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3" d="100"/>
          <a:sy n="73" d="100"/>
        </p:scale>
        <p:origin x="-390"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0F10569F-680B-40D0-947D-9DB0A0C187D0}"/>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 xmlns:a16="http://schemas.microsoft.com/office/drawing/2014/main" id="{F3264F50-F66E-495B-8B9C-654D9B408C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 xmlns:a16="http://schemas.microsoft.com/office/drawing/2014/main" id="{18DC6302-CCC9-4D78-890C-37D07D74FD80}"/>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5" name="Zástupný symbol pro zápatí 4">
            <a:extLst>
              <a:ext uri="{FF2B5EF4-FFF2-40B4-BE49-F238E27FC236}">
                <a16:creationId xmlns="" xmlns:a16="http://schemas.microsoft.com/office/drawing/2014/main" id="{EB35D723-2077-4922-A79C-1D41149084C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848CD1DF-20F2-4496-8263-560BF068F260}"/>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959660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D87B7EED-4941-46CB-A814-ACA64AB52D0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 xmlns:a16="http://schemas.microsoft.com/office/drawing/2014/main" id="{9C6B1072-EF14-4D9F-A4B5-8CEF41A7392E}"/>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5CA9AD46-4759-4C78-8E6C-8AC85D475330}"/>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5" name="Zástupný symbol pro zápatí 4">
            <a:extLst>
              <a:ext uri="{FF2B5EF4-FFF2-40B4-BE49-F238E27FC236}">
                <a16:creationId xmlns="" xmlns:a16="http://schemas.microsoft.com/office/drawing/2014/main" id="{7262DE7F-CAB1-478F-9C32-F40B290C716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0C355B5A-16B7-4B66-9A72-8DB2C83134CA}"/>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2772906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 xmlns:a16="http://schemas.microsoft.com/office/drawing/2014/main" id="{BEF9726E-BADE-4C55-9E0B-DBAA27CD7EE3}"/>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 xmlns:a16="http://schemas.microsoft.com/office/drawing/2014/main" id="{83A41482-67F5-46D0-B7AD-978113396ED8}"/>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D60324EB-AE4F-4CD0-8F38-3A366F75F5E9}"/>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5" name="Zástupný symbol pro zápatí 4">
            <a:extLst>
              <a:ext uri="{FF2B5EF4-FFF2-40B4-BE49-F238E27FC236}">
                <a16:creationId xmlns="" xmlns:a16="http://schemas.microsoft.com/office/drawing/2014/main" id="{3607CB59-3F51-4AE2-A856-3C9EBFADEF69}"/>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CC5CD67A-630B-4AFC-8A91-3E0A16598EBF}"/>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2509224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94AA1FDE-0324-484C-97C5-AF852B7EEBED}"/>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0FF78522-708E-4EB4-9E36-3706D4C20C59}"/>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8C7F9744-D0BC-4A4D-BEA2-AB2C625DD488}"/>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5" name="Zástupný symbol pro zápatí 4">
            <a:extLst>
              <a:ext uri="{FF2B5EF4-FFF2-40B4-BE49-F238E27FC236}">
                <a16:creationId xmlns="" xmlns:a16="http://schemas.microsoft.com/office/drawing/2014/main" id="{5654D6A7-FDA0-4B3C-84A5-1538DAF0737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21849CC1-5E76-4BB9-A27B-0CD8430857DD}"/>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110840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5458B33-2C42-4E10-A0BC-5D4C98A47F27}"/>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 xmlns:a16="http://schemas.microsoft.com/office/drawing/2014/main" id="{30580AC3-F2B8-4C82-B8E8-54492D43E1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 xmlns:a16="http://schemas.microsoft.com/office/drawing/2014/main" id="{5A9201C8-AB7F-455D-B39D-F3566763C32E}"/>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5" name="Zástupný symbol pro zápatí 4">
            <a:extLst>
              <a:ext uri="{FF2B5EF4-FFF2-40B4-BE49-F238E27FC236}">
                <a16:creationId xmlns="" xmlns:a16="http://schemas.microsoft.com/office/drawing/2014/main" id="{E5D0273A-07BC-48E0-9129-7399C2FB0C0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 xmlns:a16="http://schemas.microsoft.com/office/drawing/2014/main" id="{45F0F18C-EDAB-4B25-B997-92EC810C4031}"/>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3618318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85CAE1F8-6175-46FC-B950-CE30CD51D712}"/>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 xmlns:a16="http://schemas.microsoft.com/office/drawing/2014/main" id="{BD80D77E-CD66-4319-81DF-A26676933763}"/>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 xmlns:a16="http://schemas.microsoft.com/office/drawing/2014/main" id="{2205AA78-2DCC-4335-8349-1AE67BDC406B}"/>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 xmlns:a16="http://schemas.microsoft.com/office/drawing/2014/main" id="{643B9BCE-CF34-4D88-A8BC-C2E673787E7D}"/>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6" name="Zástupný symbol pro zápatí 5">
            <a:extLst>
              <a:ext uri="{FF2B5EF4-FFF2-40B4-BE49-F238E27FC236}">
                <a16:creationId xmlns="" xmlns:a16="http://schemas.microsoft.com/office/drawing/2014/main" id="{3EFB96B6-F425-4773-B137-9E45CA26351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DAFCAD51-4B89-4F95-9119-BFF662000080}"/>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3841322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C8CFE5C2-E0B7-46E6-BD1C-D20A469FCEF9}"/>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 xmlns:a16="http://schemas.microsoft.com/office/drawing/2014/main" id="{176CCC3B-1D3E-4B81-AA87-5C26CB637D2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 xmlns:a16="http://schemas.microsoft.com/office/drawing/2014/main" id="{F692BA0F-C67F-43D9-85E7-75627C57EC83}"/>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 xmlns:a16="http://schemas.microsoft.com/office/drawing/2014/main" id="{E992F1B0-F74F-43D6-ABFF-E2B555C48B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 xmlns:a16="http://schemas.microsoft.com/office/drawing/2014/main" id="{14A346F5-4141-4045-B5C6-9711D5060BB8}"/>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 xmlns:a16="http://schemas.microsoft.com/office/drawing/2014/main" id="{46665510-8D16-45CD-BEF0-5D1C6948C466}"/>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8" name="Zástupný symbol pro zápatí 7">
            <a:extLst>
              <a:ext uri="{FF2B5EF4-FFF2-40B4-BE49-F238E27FC236}">
                <a16:creationId xmlns="" xmlns:a16="http://schemas.microsoft.com/office/drawing/2014/main" id="{5A3D2A42-094B-4AF9-AAB3-8C74D47BE0C6}"/>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 xmlns:a16="http://schemas.microsoft.com/office/drawing/2014/main" id="{EAD1DB91-6B9A-4CE8-A26F-592F4DB671F9}"/>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1904986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FD6AF15F-61D0-4226-A300-D9D859C8A275}"/>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 xmlns:a16="http://schemas.microsoft.com/office/drawing/2014/main" id="{55074BA6-0AF5-460A-B32E-D8D74F97EABA}"/>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4" name="Zástupný symbol pro zápatí 3">
            <a:extLst>
              <a:ext uri="{FF2B5EF4-FFF2-40B4-BE49-F238E27FC236}">
                <a16:creationId xmlns="" xmlns:a16="http://schemas.microsoft.com/office/drawing/2014/main" id="{289D6EA8-F639-4576-A43D-B78239EC39F5}"/>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 xmlns:a16="http://schemas.microsoft.com/office/drawing/2014/main" id="{263A0C8C-3D82-4A4E-B48F-17E1F6ADBCC3}"/>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1396821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 xmlns:a16="http://schemas.microsoft.com/office/drawing/2014/main" id="{160393DC-C7E9-4024-8E13-56A30B1A4B59}"/>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3" name="Zástupný symbol pro zápatí 2">
            <a:extLst>
              <a:ext uri="{FF2B5EF4-FFF2-40B4-BE49-F238E27FC236}">
                <a16:creationId xmlns="" xmlns:a16="http://schemas.microsoft.com/office/drawing/2014/main" id="{4B63C2B4-17F0-447E-9F9C-96C7187F5CDB}"/>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 xmlns:a16="http://schemas.microsoft.com/office/drawing/2014/main" id="{C5E175BA-45A3-4D5A-A0AB-2B9F8B417178}"/>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2159571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44EDFCEB-C82D-4B29-B8C1-956011AF305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 xmlns:a16="http://schemas.microsoft.com/office/drawing/2014/main" id="{2F7999C2-36E1-41A4-85A9-E1E93071FE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 xmlns:a16="http://schemas.microsoft.com/office/drawing/2014/main" id="{B61100CF-8EAB-472E-8430-11CB2DB573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 xmlns:a16="http://schemas.microsoft.com/office/drawing/2014/main" id="{4F21EFA7-0291-4756-B02D-0D4D932321C0}"/>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6" name="Zástupný symbol pro zápatí 5">
            <a:extLst>
              <a:ext uri="{FF2B5EF4-FFF2-40B4-BE49-F238E27FC236}">
                <a16:creationId xmlns="" xmlns:a16="http://schemas.microsoft.com/office/drawing/2014/main" id="{9B9034B5-7EA1-4EB5-9DEF-DCE4833BD8A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DE6A3B76-1F87-4203-8D2A-004A58BD4650}"/>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3123265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B708814-ECEC-46CA-8494-7337D0A73B1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 xmlns:a16="http://schemas.microsoft.com/office/drawing/2014/main" id="{DA3DA321-542E-4FC4-B960-5B5188CF633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 xmlns:a16="http://schemas.microsoft.com/office/drawing/2014/main" id="{66D7710A-91CF-4142-9E93-3C567E2667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 xmlns:a16="http://schemas.microsoft.com/office/drawing/2014/main" id="{AB4A44B3-314B-4D09-996A-551E5E315667}"/>
              </a:ext>
            </a:extLst>
          </p:cNvPr>
          <p:cNvSpPr>
            <a:spLocks noGrp="1"/>
          </p:cNvSpPr>
          <p:nvPr>
            <p:ph type="dt" sz="half" idx="10"/>
          </p:nvPr>
        </p:nvSpPr>
        <p:spPr/>
        <p:txBody>
          <a:bodyPr/>
          <a:lstStyle/>
          <a:p>
            <a:fld id="{D6915883-625A-4A22-AA13-053CC2469D9F}" type="datetimeFigureOut">
              <a:rPr lang="cs-CZ" smtClean="0"/>
              <a:pPr/>
              <a:t>30. 11. 2020</a:t>
            </a:fld>
            <a:endParaRPr lang="cs-CZ"/>
          </a:p>
        </p:txBody>
      </p:sp>
      <p:sp>
        <p:nvSpPr>
          <p:cNvPr id="6" name="Zástupný symbol pro zápatí 5">
            <a:extLst>
              <a:ext uri="{FF2B5EF4-FFF2-40B4-BE49-F238E27FC236}">
                <a16:creationId xmlns="" xmlns:a16="http://schemas.microsoft.com/office/drawing/2014/main" id="{79B65569-BB83-4DD3-A9A2-3B81FDC74C87}"/>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 xmlns:a16="http://schemas.microsoft.com/office/drawing/2014/main" id="{18C41426-E60B-4190-9506-5CD878383FED}"/>
              </a:ext>
            </a:extLst>
          </p:cNvPr>
          <p:cNvSpPr>
            <a:spLocks noGrp="1"/>
          </p:cNvSpPr>
          <p:nvPr>
            <p:ph type="sldNum" sz="quarter" idx="12"/>
          </p:nvPr>
        </p:nvSpPr>
        <p:spPr/>
        <p:txBody>
          <a:body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8158699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 xmlns:a16="http://schemas.microsoft.com/office/drawing/2014/main" id="{3D804D49-895D-411D-8BDB-F198894905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 xmlns:a16="http://schemas.microsoft.com/office/drawing/2014/main" id="{888186DB-854C-4840-8100-E2A9F0786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 xmlns:a16="http://schemas.microsoft.com/office/drawing/2014/main" id="{78A0656E-6710-4AAA-BD8D-C12079466EB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915883-625A-4A22-AA13-053CC2469D9F}" type="datetimeFigureOut">
              <a:rPr lang="cs-CZ" smtClean="0"/>
              <a:pPr/>
              <a:t>30. 11. 2020</a:t>
            </a:fld>
            <a:endParaRPr lang="cs-CZ"/>
          </a:p>
        </p:txBody>
      </p:sp>
      <p:sp>
        <p:nvSpPr>
          <p:cNvPr id="5" name="Zástupný symbol pro zápatí 4">
            <a:extLst>
              <a:ext uri="{FF2B5EF4-FFF2-40B4-BE49-F238E27FC236}">
                <a16:creationId xmlns="" xmlns:a16="http://schemas.microsoft.com/office/drawing/2014/main" id="{B1FC549C-859A-4788-9C46-8C374C1910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 xmlns:a16="http://schemas.microsoft.com/office/drawing/2014/main" id="{4D7BEA1F-E258-4E4E-8DB4-5CD2C8954E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217161-512C-4622-9867-F882E966C7EA}" type="slidenum">
              <a:rPr lang="cs-CZ" smtClean="0"/>
              <a:pPr/>
              <a:t>‹#›</a:t>
            </a:fld>
            <a:endParaRPr lang="cs-CZ"/>
          </a:p>
        </p:txBody>
      </p:sp>
    </p:spTree>
    <p:extLst>
      <p:ext uri="{BB962C8B-B14F-4D97-AF65-F5344CB8AC3E}">
        <p14:creationId xmlns="" xmlns:p14="http://schemas.microsoft.com/office/powerpoint/2010/main" val="741470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73BF1D6B-2B93-4C6A-B4C8-30F0D1CDB2B8}"/>
              </a:ext>
            </a:extLst>
          </p:cNvPr>
          <p:cNvSpPr>
            <a:spLocks noGrp="1"/>
          </p:cNvSpPr>
          <p:nvPr>
            <p:ph type="ctrTitle"/>
          </p:nvPr>
        </p:nvSpPr>
        <p:spPr>
          <a:xfrm>
            <a:off x="6746628" y="1783959"/>
            <a:ext cx="4645250" cy="2889114"/>
          </a:xfrm>
        </p:spPr>
        <p:txBody>
          <a:bodyPr anchor="b">
            <a:normAutofit/>
          </a:bodyPr>
          <a:lstStyle/>
          <a:p>
            <a:pPr algn="l"/>
            <a:r>
              <a:rPr lang="cs-CZ"/>
              <a:t>Onemocnění prostaty</a:t>
            </a:r>
          </a:p>
        </p:txBody>
      </p:sp>
      <p:sp>
        <p:nvSpPr>
          <p:cNvPr id="3" name="Podnadpis 2">
            <a:extLst>
              <a:ext uri="{FF2B5EF4-FFF2-40B4-BE49-F238E27FC236}">
                <a16:creationId xmlns="" xmlns:a16="http://schemas.microsoft.com/office/drawing/2014/main" id="{53957674-8B2D-4332-8C7F-6013F500E6DD}"/>
              </a:ext>
            </a:extLst>
          </p:cNvPr>
          <p:cNvSpPr>
            <a:spLocks noGrp="1"/>
          </p:cNvSpPr>
          <p:nvPr>
            <p:ph type="subTitle" idx="1"/>
          </p:nvPr>
        </p:nvSpPr>
        <p:spPr>
          <a:xfrm>
            <a:off x="6746627" y="4750893"/>
            <a:ext cx="4645250" cy="1147863"/>
          </a:xfrm>
        </p:spPr>
        <p:txBody>
          <a:bodyPr anchor="t">
            <a:normAutofit/>
          </a:bodyPr>
          <a:lstStyle/>
          <a:p>
            <a:endParaRPr lang="cs-CZ" sz="2000" dirty="0" smtClean="0"/>
          </a:p>
          <a:p>
            <a:r>
              <a:rPr lang="cs-CZ" sz="2000" dirty="0" smtClean="0"/>
              <a:t>Doc. MUDr. Tomáš </a:t>
            </a:r>
            <a:r>
              <a:rPr lang="cs-CZ" sz="2000" dirty="0" err="1" smtClean="0"/>
              <a:t>Grus</a:t>
            </a:r>
            <a:r>
              <a:rPr lang="cs-CZ" sz="2000" dirty="0" smtClean="0"/>
              <a:t> </a:t>
            </a:r>
            <a:r>
              <a:rPr lang="cs-CZ" sz="2000" dirty="0" err="1" smtClean="0"/>
              <a:t>Ph.D</a:t>
            </a:r>
            <a:r>
              <a:rPr lang="cs-CZ" sz="2000" dirty="0" smtClean="0"/>
              <a:t>.</a:t>
            </a:r>
            <a:endParaRPr lang="cs-CZ" sz="2000" dirty="0"/>
          </a:p>
        </p:txBody>
      </p:sp>
      <p:sp>
        <p:nvSpPr>
          <p:cNvPr id="71" name="Freeform: Shape 70">
            <a:extLst>
              <a:ext uri="{FF2B5EF4-FFF2-40B4-BE49-F238E27FC236}">
                <a16:creationId xmlns="" xmlns:a16="http://schemas.microsoft.com/office/drawing/2014/main" id="{1DB7C82F-AB7E-4F0C-B829-FA1B9C41518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26" name="Picture 2">
            <a:extLst>
              <a:ext uri="{FF2B5EF4-FFF2-40B4-BE49-F238E27FC236}">
                <a16:creationId xmlns="" xmlns:a16="http://schemas.microsoft.com/office/drawing/2014/main" id="{67D5A16E-EE6A-4DDC-80F2-CB60ECEF3428}"/>
              </a:ext>
            </a:extLst>
          </p:cNvPr>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10575" r="-1" b="91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7578854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Léčba</a:t>
            </a:r>
            <a:br>
              <a:rPr lang="cs-CZ" b="1" dirty="0" smtClean="0"/>
            </a:br>
            <a:endParaRPr lang="cs-CZ" b="1" dirty="0"/>
          </a:p>
        </p:txBody>
      </p:sp>
      <p:sp>
        <p:nvSpPr>
          <p:cNvPr id="3" name="Zástupný symbol pro obsah 2"/>
          <p:cNvSpPr>
            <a:spLocks noGrp="1"/>
          </p:cNvSpPr>
          <p:nvPr>
            <p:ph idx="1"/>
          </p:nvPr>
        </p:nvSpPr>
        <p:spPr/>
        <p:txBody>
          <a:bodyPr/>
          <a:lstStyle/>
          <a:p>
            <a:r>
              <a:rPr lang="cs-CZ" dirty="0" smtClean="0"/>
              <a:t>bezpříznakové nemocné sledujeme</a:t>
            </a:r>
          </a:p>
          <a:p>
            <a:r>
              <a:rPr lang="cs-CZ" dirty="0" err="1" smtClean="0"/>
              <a:t>fytoterapie</a:t>
            </a:r>
            <a:r>
              <a:rPr lang="cs-CZ" dirty="0" smtClean="0"/>
              <a:t>-současná medicína ji odmítá, nedefinovaná účinná látka</a:t>
            </a:r>
          </a:p>
          <a:p>
            <a:r>
              <a:rPr lang="cs-CZ" dirty="0" smtClean="0"/>
              <a:t>farmakoterapie</a:t>
            </a:r>
          </a:p>
          <a:p>
            <a:r>
              <a:rPr lang="cs-CZ" dirty="0" smtClean="0"/>
              <a:t>permanentní močový katétr</a:t>
            </a:r>
          </a:p>
          <a:p>
            <a:r>
              <a:rPr lang="cs-CZ" dirty="0" smtClean="0"/>
              <a:t>klasická chirurgická léčba- </a:t>
            </a:r>
            <a:r>
              <a:rPr lang="cs-CZ" b="1" dirty="0" err="1" smtClean="0"/>
              <a:t>Transuretrální</a:t>
            </a:r>
            <a:r>
              <a:rPr lang="cs-CZ" b="1" dirty="0" smtClean="0"/>
              <a:t> resekce prostaty (TURP)</a:t>
            </a:r>
          </a:p>
          <a:p>
            <a:pPr>
              <a:buNone/>
            </a:pPr>
            <a:r>
              <a:rPr lang="cs-CZ" dirty="0" smtClean="0"/>
              <a:t>                 indikace: selhání medikamentózní léčby, akutní močová retence, recidivující </a:t>
            </a:r>
            <a:r>
              <a:rPr lang="cs-CZ" dirty="0" err="1" smtClean="0"/>
              <a:t>uroinfekce</a:t>
            </a:r>
            <a:r>
              <a:rPr lang="cs-CZ" dirty="0" smtClean="0"/>
              <a:t>, přítomnost </a:t>
            </a:r>
            <a:r>
              <a:rPr lang="cs-CZ" dirty="0" err="1" smtClean="0"/>
              <a:t>cystolitiázy</a:t>
            </a:r>
            <a:r>
              <a:rPr lang="cs-CZ" dirty="0" smtClean="0"/>
              <a:t>, městnání v horních močových cestách, opakované hematurie, počínající ledvinové selhání</a:t>
            </a:r>
          </a:p>
          <a:p>
            <a:pPr>
              <a:buNone/>
            </a:pPr>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Otevřená prostatektomie </a:t>
            </a:r>
            <a:endParaRPr lang="cs-CZ" b="1" dirty="0"/>
          </a:p>
        </p:txBody>
      </p:sp>
      <p:sp>
        <p:nvSpPr>
          <p:cNvPr id="3" name="Zástupný symbol pro obsah 2"/>
          <p:cNvSpPr>
            <a:spLocks noGrp="1"/>
          </p:cNvSpPr>
          <p:nvPr>
            <p:ph idx="1"/>
          </p:nvPr>
        </p:nvSpPr>
        <p:spPr/>
        <p:txBody>
          <a:bodyPr/>
          <a:lstStyle/>
          <a:p>
            <a:r>
              <a:rPr lang="pt-BR" dirty="0" smtClean="0"/>
              <a:t>Existují dva typy otevřené operace</a:t>
            </a:r>
            <a:r>
              <a:rPr lang="cs-CZ" dirty="0" smtClean="0"/>
              <a:t>:</a:t>
            </a:r>
          </a:p>
          <a:p>
            <a:r>
              <a:rPr lang="cs-CZ" b="1" dirty="0" err="1" smtClean="0"/>
              <a:t>Retropubická</a:t>
            </a:r>
            <a:r>
              <a:rPr lang="cs-CZ" b="1" dirty="0" smtClean="0"/>
              <a:t> prostatektomie </a:t>
            </a:r>
            <a:r>
              <a:rPr lang="cs-CZ" dirty="0" smtClean="0"/>
              <a:t>se provádí s využitím dlouhého řezu v krajině břišní, nad pubickou kostí. Jedná se o nečastější typ otevřené prostatektomie.</a:t>
            </a:r>
          </a:p>
          <a:p>
            <a:pPr>
              <a:buNone/>
            </a:pPr>
            <a:r>
              <a:rPr lang="cs-CZ" dirty="0" smtClean="0"/>
              <a:t>• </a:t>
            </a:r>
            <a:r>
              <a:rPr lang="cs-CZ" b="1" dirty="0" smtClean="0"/>
              <a:t>Perineální prostatektomie </a:t>
            </a:r>
            <a:r>
              <a:rPr lang="cs-CZ" dirty="0" smtClean="0"/>
              <a:t>se provádí s využitím řezu v </a:t>
            </a:r>
            <a:r>
              <a:rPr lang="cs-CZ" b="1" dirty="0" smtClean="0"/>
              <a:t>oblasti mezi </a:t>
            </a:r>
            <a:r>
              <a:rPr lang="cs-CZ" dirty="0" smtClean="0"/>
              <a:t>varlaty a konečníkem </a:t>
            </a:r>
            <a:r>
              <a:rPr lang="cs-CZ" b="1" dirty="0" smtClean="0"/>
              <a:t>(perineum</a:t>
            </a:r>
            <a:r>
              <a:rPr lang="cs-CZ" dirty="0" smtClean="0"/>
              <a:t>). Je méně častá než </a:t>
            </a:r>
            <a:r>
              <a:rPr lang="cs-CZ" dirty="0" err="1" smtClean="0"/>
              <a:t>retropubická</a:t>
            </a:r>
            <a:r>
              <a:rPr lang="cs-CZ" dirty="0" smtClean="0"/>
              <a:t> operace. Perineální prostatektomie se nepoužívá, existuje-li možnost, že se rakovina rozšířila do mízních uzlin, protože tímto způsobem nejsou pro chirurga dosažitelné.</a:t>
            </a:r>
          </a:p>
          <a:p>
            <a:endParaRPr lang="cs-CZ" dirty="0" smtClean="0"/>
          </a:p>
          <a:p>
            <a:endParaRPr lang="cs-CZ" dirty="0"/>
          </a:p>
        </p:txBody>
      </p:sp>
      <p:pic>
        <p:nvPicPr>
          <p:cNvPr id="4098" name="Picture 2"/>
          <p:cNvPicPr>
            <a:picLocks noChangeAspect="1" noChangeArrowheads="1"/>
          </p:cNvPicPr>
          <p:nvPr/>
        </p:nvPicPr>
        <p:blipFill>
          <a:blip r:embed="rId2" cstate="print"/>
          <a:srcRect/>
          <a:stretch>
            <a:fillRect/>
          </a:stretch>
        </p:blipFill>
        <p:spPr bwMode="auto">
          <a:xfrm>
            <a:off x="9048338" y="278537"/>
            <a:ext cx="2460039" cy="186377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5122" name="Picture 2"/>
          <p:cNvPicPr>
            <a:picLocks noGrp="1" noChangeAspect="1" noChangeArrowheads="1"/>
          </p:cNvPicPr>
          <p:nvPr>
            <p:ph idx="1"/>
          </p:nvPr>
        </p:nvPicPr>
        <p:blipFill>
          <a:blip r:embed="rId2" cstate="print"/>
          <a:srcRect/>
          <a:stretch>
            <a:fillRect/>
          </a:stretch>
        </p:blipFill>
        <p:spPr bwMode="auto">
          <a:xfrm>
            <a:off x="4073367" y="676093"/>
            <a:ext cx="5743437" cy="4351338"/>
          </a:xfrm>
          <a:prstGeom prst="rect">
            <a:avLst/>
          </a:prstGeom>
          <a:noFill/>
          <a:ln w="9525">
            <a:noFill/>
            <a:miter lim="800000"/>
            <a:headEnd/>
            <a:tailEnd/>
          </a:ln>
        </p:spPr>
      </p:pic>
      <p:pic>
        <p:nvPicPr>
          <p:cNvPr id="5124" name="Picture 4" descr="Complications of Radical Retropubic Prostatectomy | Abdominal Key"/>
          <p:cNvPicPr>
            <a:picLocks noChangeAspect="1" noChangeArrowheads="1"/>
          </p:cNvPicPr>
          <p:nvPr/>
        </p:nvPicPr>
        <p:blipFill>
          <a:blip r:embed="rId3" cstate="print"/>
          <a:srcRect/>
          <a:stretch>
            <a:fillRect/>
          </a:stretch>
        </p:blipFill>
        <p:spPr bwMode="auto">
          <a:xfrm>
            <a:off x="704215" y="3304450"/>
            <a:ext cx="3343275" cy="2590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Transuretrální</a:t>
            </a:r>
            <a:r>
              <a:rPr lang="cs-CZ" b="1" dirty="0" smtClean="0"/>
              <a:t> resekce prostaty (TURP)</a:t>
            </a:r>
            <a:endParaRPr lang="cs-CZ" dirty="0"/>
          </a:p>
        </p:txBody>
      </p:sp>
      <p:sp>
        <p:nvSpPr>
          <p:cNvPr id="3" name="Zástupný symbol pro obsah 2"/>
          <p:cNvSpPr>
            <a:spLocks noGrp="1"/>
          </p:cNvSpPr>
          <p:nvPr>
            <p:ph idx="1"/>
          </p:nvPr>
        </p:nvSpPr>
        <p:spPr/>
        <p:txBody>
          <a:bodyPr/>
          <a:lstStyle/>
          <a:p>
            <a:r>
              <a:rPr lang="cs-CZ" dirty="0" smtClean="0"/>
              <a:t>druhá nejčastější operace po operaci katarakty</a:t>
            </a:r>
          </a:p>
          <a:p>
            <a:r>
              <a:rPr lang="cs-CZ" dirty="0" smtClean="0"/>
              <a:t>dlouhá doba edukace operatéra (</a:t>
            </a:r>
            <a:r>
              <a:rPr lang="cs-CZ" dirty="0" err="1" smtClean="0"/>
              <a:t>learning</a:t>
            </a:r>
            <a:r>
              <a:rPr lang="cs-CZ" dirty="0" smtClean="0"/>
              <a:t> </a:t>
            </a:r>
            <a:r>
              <a:rPr lang="cs-CZ" dirty="0" err="1" smtClean="0"/>
              <a:t>curve</a:t>
            </a:r>
            <a:r>
              <a:rPr lang="cs-CZ" dirty="0" smtClean="0"/>
              <a:t>), zlatý standart pro operace z indikace BHP</a:t>
            </a:r>
          </a:p>
          <a:p>
            <a:endParaRPr lang="cs-CZ" dirty="0"/>
          </a:p>
        </p:txBody>
      </p:sp>
      <p:pic>
        <p:nvPicPr>
          <p:cNvPr id="4" name="Picture 3"/>
          <p:cNvPicPr>
            <a:picLocks noChangeAspect="1" noChangeArrowheads="1"/>
          </p:cNvPicPr>
          <p:nvPr/>
        </p:nvPicPr>
        <p:blipFill>
          <a:blip r:embed="rId2" cstate="print"/>
          <a:srcRect/>
          <a:stretch>
            <a:fillRect/>
          </a:stretch>
        </p:blipFill>
        <p:spPr bwMode="auto">
          <a:xfrm>
            <a:off x="6920561" y="2923180"/>
            <a:ext cx="4156742" cy="36213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Transuretrální</a:t>
            </a:r>
            <a:r>
              <a:rPr lang="cs-CZ" b="1" dirty="0" smtClean="0"/>
              <a:t> resekce prostaty (TURP)</a:t>
            </a:r>
            <a:endParaRPr lang="cs-CZ" b="1" dirty="0"/>
          </a:p>
        </p:txBody>
      </p:sp>
      <p:sp>
        <p:nvSpPr>
          <p:cNvPr id="3" name="Zástupný symbol pro obsah 2"/>
          <p:cNvSpPr>
            <a:spLocks noGrp="1"/>
          </p:cNvSpPr>
          <p:nvPr>
            <p:ph idx="1"/>
          </p:nvPr>
        </p:nvSpPr>
        <p:spPr/>
        <p:txBody>
          <a:bodyPr/>
          <a:lstStyle/>
          <a:p>
            <a:r>
              <a:rPr lang="cs-CZ" dirty="0" smtClean="0"/>
              <a:t>alternativou výkonu je </a:t>
            </a:r>
            <a:r>
              <a:rPr lang="cs-CZ" b="1" dirty="0" smtClean="0"/>
              <a:t> </a:t>
            </a:r>
            <a:r>
              <a:rPr lang="cs-CZ" b="1" dirty="0" err="1" smtClean="0"/>
              <a:t>transvezikální</a:t>
            </a:r>
            <a:r>
              <a:rPr lang="cs-CZ" b="1" dirty="0" smtClean="0"/>
              <a:t> prostatektomie =TVPE</a:t>
            </a:r>
            <a:r>
              <a:rPr lang="cs-CZ" dirty="0" smtClean="0"/>
              <a:t> (neradikální) v případě velkého zvětšení prostaty (prostata větší než 80-100g) – 10-15% operaci pro BHP</a:t>
            </a:r>
          </a:p>
          <a:p>
            <a:r>
              <a:rPr lang="cs-CZ" dirty="0" smtClean="0"/>
              <a:t>jedná se o klasický zákrok řezem v podbřišku s otevřením močového měchýře a obvykle s rozsáhlejším krvácením během výkonu a v pooperačním období</a:t>
            </a:r>
          </a:p>
          <a:p>
            <a:pPr>
              <a:buNone/>
            </a:pPr>
            <a:r>
              <a:rPr lang="cs-CZ" dirty="0" smtClean="0"/>
              <a:t>a laserová evaporace, která má ale nižší účinnost, více komplikací, a navíc odpadá možnost histologického určení tkáně</a:t>
            </a:r>
          </a:p>
          <a:p>
            <a:endParaRPr lang="cs-CZ" dirty="0" smtClean="0"/>
          </a:p>
          <a:p>
            <a:endParaRPr lang="cs-CZ" dirty="0" smtClean="0"/>
          </a:p>
          <a:p>
            <a:endParaRPr lang="cs-CZ"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Miniinvzivní</a:t>
            </a:r>
            <a:r>
              <a:rPr lang="cs-CZ" b="1" dirty="0" smtClean="0"/>
              <a:t> metody </a:t>
            </a:r>
            <a:endParaRPr lang="cs-CZ" b="1" dirty="0"/>
          </a:p>
        </p:txBody>
      </p:sp>
      <p:sp>
        <p:nvSpPr>
          <p:cNvPr id="5" name="Zástupný symbol pro obsah 4"/>
          <p:cNvSpPr>
            <a:spLocks noGrp="1"/>
          </p:cNvSpPr>
          <p:nvPr>
            <p:ph idx="1"/>
          </p:nvPr>
        </p:nvSpPr>
        <p:spPr/>
        <p:txBody>
          <a:bodyPr/>
          <a:lstStyle/>
          <a:p>
            <a:r>
              <a:rPr lang="cs-CZ" dirty="0" smtClean="0"/>
              <a:t>Nový trend</a:t>
            </a:r>
          </a:p>
          <a:p>
            <a:r>
              <a:rPr lang="cs-CZ" b="1" dirty="0" smtClean="0"/>
              <a:t>TUMT</a:t>
            </a:r>
            <a:r>
              <a:rPr lang="cs-CZ" dirty="0" smtClean="0"/>
              <a:t> - </a:t>
            </a:r>
            <a:r>
              <a:rPr lang="cs-CZ" dirty="0" err="1" smtClean="0"/>
              <a:t>Transuretrální</a:t>
            </a:r>
            <a:r>
              <a:rPr lang="cs-CZ" dirty="0" smtClean="0"/>
              <a:t> mikrovlnná termoterapie (</a:t>
            </a:r>
            <a:r>
              <a:rPr lang="cs-CZ" dirty="0" err="1" smtClean="0"/>
              <a:t>Transurethral</a:t>
            </a:r>
            <a:r>
              <a:rPr lang="cs-CZ" dirty="0" smtClean="0"/>
              <a:t> </a:t>
            </a:r>
            <a:r>
              <a:rPr lang="cs-CZ" dirty="0" err="1" smtClean="0"/>
              <a:t>microwave</a:t>
            </a:r>
            <a:r>
              <a:rPr lang="cs-CZ" dirty="0" smtClean="0"/>
              <a:t> </a:t>
            </a:r>
            <a:r>
              <a:rPr lang="cs-CZ" dirty="0" err="1" smtClean="0"/>
              <a:t>thermotherapy</a:t>
            </a:r>
            <a:r>
              <a:rPr lang="cs-CZ" dirty="0" smtClean="0"/>
              <a:t>) - využíváme působení mikrovlnné energie na tkáň prostaty, ve které se přemění mikrovlnná energie na energii tepelnou a ta vyvolá koagulační nekrózu tkáně</a:t>
            </a:r>
          </a:p>
          <a:p>
            <a:r>
              <a:rPr lang="cs-CZ" dirty="0" smtClean="0"/>
              <a:t>muži odmítající operaci</a:t>
            </a:r>
          </a:p>
          <a:p>
            <a:r>
              <a:rPr lang="cs-CZ" dirty="0" smtClean="0"/>
              <a:t>malá účinnost</a:t>
            </a:r>
          </a:p>
          <a:p>
            <a:endParaRPr lang="cs-CZ" dirty="0"/>
          </a:p>
        </p:txBody>
      </p:sp>
      <p:pic>
        <p:nvPicPr>
          <p:cNvPr id="2051" name="Picture 3"/>
          <p:cNvPicPr>
            <a:picLocks noChangeAspect="1" noChangeArrowheads="1"/>
          </p:cNvPicPr>
          <p:nvPr/>
        </p:nvPicPr>
        <p:blipFill>
          <a:blip r:embed="rId2" cstate="print"/>
          <a:srcRect/>
          <a:stretch>
            <a:fillRect/>
          </a:stretch>
        </p:blipFill>
        <p:spPr bwMode="auto">
          <a:xfrm>
            <a:off x="9065624" y="3553096"/>
            <a:ext cx="2717074" cy="30903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Miniinvazivní</a:t>
            </a:r>
            <a:r>
              <a:rPr lang="cs-CZ" b="1" dirty="0" smtClean="0"/>
              <a:t> metody</a:t>
            </a:r>
            <a:endParaRPr lang="cs-CZ" b="1" dirty="0"/>
          </a:p>
        </p:txBody>
      </p:sp>
      <p:sp>
        <p:nvSpPr>
          <p:cNvPr id="3" name="Zástupný symbol pro obsah 2"/>
          <p:cNvSpPr>
            <a:spLocks noGrp="1"/>
          </p:cNvSpPr>
          <p:nvPr>
            <p:ph idx="1"/>
          </p:nvPr>
        </p:nvSpPr>
        <p:spPr/>
        <p:txBody>
          <a:bodyPr/>
          <a:lstStyle/>
          <a:p>
            <a:r>
              <a:rPr lang="en-US" b="1" dirty="0" smtClean="0"/>
              <a:t>HIFU</a:t>
            </a:r>
            <a:r>
              <a:rPr lang="en-US" dirty="0" smtClean="0"/>
              <a:t> (High intensity focused ultrasound)</a:t>
            </a:r>
            <a:r>
              <a:rPr lang="cs-CZ" dirty="0" smtClean="0"/>
              <a:t>- využívá ultrazvukové</a:t>
            </a:r>
          </a:p>
          <a:p>
            <a:pPr>
              <a:buNone/>
            </a:pPr>
            <a:r>
              <a:rPr lang="cs-CZ" dirty="0" smtClean="0"/>
              <a:t>    vlnění,které je emitováno přes </a:t>
            </a:r>
            <a:r>
              <a:rPr lang="cs-CZ" dirty="0" err="1" smtClean="0"/>
              <a:t>transrektální</a:t>
            </a:r>
            <a:r>
              <a:rPr lang="cs-CZ" dirty="0" smtClean="0"/>
              <a:t> ultrazvukovou sondu do ohniska zacíleného v prostatické tkáni a jeho účinek lze rozdělit na mechanický a termický                                                                                                                    </a:t>
            </a:r>
            <a:endParaRPr lang="en-US" dirty="0" smtClean="0"/>
          </a:p>
          <a:p>
            <a:r>
              <a:rPr lang="cs-CZ" dirty="0" smtClean="0"/>
              <a:t>                                                                                                             </a:t>
            </a:r>
          </a:p>
          <a:p>
            <a:pPr>
              <a:buNone/>
            </a:pPr>
            <a:r>
              <a:rPr lang="cs-CZ" dirty="0" smtClean="0"/>
              <a:t>                                                                                                                rektum</a:t>
            </a:r>
            <a:endParaRPr lang="cs-CZ" dirty="0"/>
          </a:p>
        </p:txBody>
      </p:sp>
      <p:pic>
        <p:nvPicPr>
          <p:cNvPr id="29698" name="Picture 2"/>
          <p:cNvPicPr>
            <a:picLocks noChangeAspect="1" noChangeArrowheads="1"/>
          </p:cNvPicPr>
          <p:nvPr/>
        </p:nvPicPr>
        <p:blipFill>
          <a:blip r:embed="rId2" cstate="print"/>
          <a:srcRect/>
          <a:stretch>
            <a:fillRect/>
          </a:stretch>
        </p:blipFill>
        <p:spPr bwMode="auto">
          <a:xfrm>
            <a:off x="752340" y="3757887"/>
            <a:ext cx="5395264" cy="2420846"/>
          </a:xfrm>
          <a:prstGeom prst="rect">
            <a:avLst/>
          </a:prstGeom>
          <a:noFill/>
          <a:ln w="9525">
            <a:noFill/>
            <a:miter lim="800000"/>
            <a:headEnd/>
            <a:tailEnd/>
          </a:ln>
        </p:spPr>
      </p:pic>
      <p:pic>
        <p:nvPicPr>
          <p:cNvPr id="29699" name="Picture 3"/>
          <p:cNvPicPr>
            <a:picLocks noChangeAspect="1" noChangeArrowheads="1"/>
          </p:cNvPicPr>
          <p:nvPr/>
        </p:nvPicPr>
        <p:blipFill>
          <a:blip r:embed="rId3" cstate="print"/>
          <a:srcRect/>
          <a:stretch>
            <a:fillRect/>
          </a:stretch>
        </p:blipFill>
        <p:spPr bwMode="auto">
          <a:xfrm>
            <a:off x="6704105" y="3357154"/>
            <a:ext cx="3265034" cy="3265034"/>
          </a:xfrm>
          <a:prstGeom prst="rect">
            <a:avLst/>
          </a:prstGeom>
          <a:noFill/>
          <a:ln w="9525">
            <a:noFill/>
            <a:miter lim="800000"/>
            <a:headEnd/>
            <a:tailEnd/>
          </a:ln>
        </p:spPr>
      </p:pic>
      <p:cxnSp>
        <p:nvCxnSpPr>
          <p:cNvPr id="7" name="Přímá spojovací čára 6"/>
          <p:cNvCxnSpPr/>
          <p:nvPr/>
        </p:nvCxnSpPr>
        <p:spPr>
          <a:xfrm>
            <a:off x="9318812" y="5943600"/>
            <a:ext cx="34195" cy="65314"/>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cxnSp>
        <p:nvCxnSpPr>
          <p:cNvPr id="11" name="Přímá spojovací šipka 10"/>
          <p:cNvCxnSpPr/>
          <p:nvPr/>
        </p:nvCxnSpPr>
        <p:spPr>
          <a:xfrm flipH="1">
            <a:off x="9246968" y="4598894"/>
            <a:ext cx="1147608" cy="1504149"/>
          </a:xfrm>
          <a:prstGeom prst="straightConnector1">
            <a:avLst/>
          </a:prstGeom>
          <a:ln w="57150">
            <a:solidFill>
              <a:schemeClr val="tx1">
                <a:lumMod val="85000"/>
                <a:lumOff val="15000"/>
              </a:schemeClr>
            </a:solidFill>
            <a:tailEnd type="arrow"/>
          </a:ln>
        </p:spPr>
        <p:style>
          <a:lnRef idx="3">
            <a:schemeClr val="dk1"/>
          </a:lnRef>
          <a:fillRef idx="0">
            <a:schemeClr val="dk1"/>
          </a:fillRef>
          <a:effectRef idx="2">
            <a:schemeClr val="dk1"/>
          </a:effectRef>
          <a:fontRef idx="minor">
            <a:schemeClr val="tx1"/>
          </a:fontRef>
        </p:style>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Miniinvazivní</a:t>
            </a:r>
            <a:r>
              <a:rPr lang="cs-CZ" b="1" dirty="0" smtClean="0"/>
              <a:t> metody  </a:t>
            </a:r>
            <a:endParaRPr lang="cs-CZ" b="1" dirty="0"/>
          </a:p>
        </p:txBody>
      </p:sp>
      <p:sp>
        <p:nvSpPr>
          <p:cNvPr id="3" name="Zástupný symbol pro obsah 2"/>
          <p:cNvSpPr>
            <a:spLocks noGrp="1"/>
          </p:cNvSpPr>
          <p:nvPr>
            <p:ph idx="1"/>
          </p:nvPr>
        </p:nvSpPr>
        <p:spPr/>
        <p:txBody>
          <a:bodyPr/>
          <a:lstStyle/>
          <a:p>
            <a:r>
              <a:rPr lang="cs-CZ" b="1" dirty="0" err="1" smtClean="0"/>
              <a:t>Plasmakinetická</a:t>
            </a:r>
            <a:r>
              <a:rPr lang="cs-CZ" b="1" dirty="0" smtClean="0"/>
              <a:t> </a:t>
            </a:r>
            <a:r>
              <a:rPr lang="cs-CZ" b="1" dirty="0" err="1" smtClean="0"/>
              <a:t>vaporizace</a:t>
            </a:r>
            <a:r>
              <a:rPr lang="cs-CZ" b="1" dirty="0" smtClean="0"/>
              <a:t> </a:t>
            </a:r>
            <a:r>
              <a:rPr lang="cs-CZ" dirty="0" smtClean="0"/>
              <a:t>(PKV)- </a:t>
            </a:r>
            <a:r>
              <a:rPr lang="cs-CZ" dirty="0" err="1" smtClean="0"/>
              <a:t>mininvazivní</a:t>
            </a:r>
            <a:r>
              <a:rPr lang="cs-CZ" dirty="0" smtClean="0"/>
              <a:t> metoda k řešení benigní </a:t>
            </a:r>
            <a:r>
              <a:rPr lang="cs-CZ" dirty="0" err="1" smtClean="0"/>
              <a:t>hyperplázie</a:t>
            </a:r>
            <a:r>
              <a:rPr lang="cs-CZ" dirty="0" smtClean="0"/>
              <a:t> prostaty využívající bipolární generátor indukující vznik plazmy na konci speciální elektrody, která následně vede k vypaření (</a:t>
            </a:r>
            <a:r>
              <a:rPr lang="cs-CZ" dirty="0" err="1" smtClean="0"/>
              <a:t>vaporizaci</a:t>
            </a:r>
            <a:r>
              <a:rPr lang="cs-CZ" dirty="0" smtClean="0"/>
              <a:t>) nadbytečné tkáně. </a:t>
            </a:r>
          </a:p>
          <a:p>
            <a:r>
              <a:rPr lang="cs-CZ" dirty="0" smtClean="0"/>
              <a:t>je šetrná, </a:t>
            </a:r>
          </a:p>
          <a:p>
            <a:r>
              <a:rPr lang="cs-CZ" dirty="0" smtClean="0"/>
              <a:t>jednoduchá, levná</a:t>
            </a:r>
          </a:p>
          <a:p>
            <a:endParaRPr lang="cs-CZ" dirty="0" smtClean="0"/>
          </a:p>
          <a:p>
            <a:endParaRPr lang="cs-CZ" dirty="0"/>
          </a:p>
        </p:txBody>
      </p:sp>
      <p:pic>
        <p:nvPicPr>
          <p:cNvPr id="31746" name="Picture 2"/>
          <p:cNvPicPr>
            <a:picLocks noChangeAspect="1" noChangeArrowheads="1"/>
          </p:cNvPicPr>
          <p:nvPr/>
        </p:nvPicPr>
        <p:blipFill>
          <a:blip r:embed="rId2" cstate="print"/>
          <a:srcRect/>
          <a:stretch>
            <a:fillRect/>
          </a:stretch>
        </p:blipFill>
        <p:spPr bwMode="auto">
          <a:xfrm>
            <a:off x="8673737" y="3113930"/>
            <a:ext cx="2965267" cy="3744070"/>
          </a:xfrm>
          <a:prstGeom prst="rect">
            <a:avLst/>
          </a:prstGeom>
          <a:noFill/>
          <a:ln w="9525">
            <a:noFill/>
            <a:miter lim="800000"/>
            <a:headEnd/>
            <a:tailEnd/>
          </a:ln>
        </p:spPr>
      </p:pic>
      <p:pic>
        <p:nvPicPr>
          <p:cNvPr id="31749" name="Picture 5"/>
          <p:cNvPicPr>
            <a:picLocks noChangeAspect="1" noChangeArrowheads="1"/>
          </p:cNvPicPr>
          <p:nvPr/>
        </p:nvPicPr>
        <p:blipFill>
          <a:blip r:embed="rId3" cstate="print"/>
          <a:srcRect/>
          <a:stretch>
            <a:fillRect/>
          </a:stretch>
        </p:blipFill>
        <p:spPr bwMode="auto">
          <a:xfrm>
            <a:off x="4266248" y="3383280"/>
            <a:ext cx="4136699" cy="330490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Miniinvazivní</a:t>
            </a:r>
            <a:r>
              <a:rPr lang="cs-CZ" b="1" dirty="0" smtClean="0"/>
              <a:t> metody</a:t>
            </a:r>
            <a:endParaRPr lang="cs-CZ" b="1" dirty="0"/>
          </a:p>
        </p:txBody>
      </p:sp>
      <p:sp>
        <p:nvSpPr>
          <p:cNvPr id="3" name="Zástupný symbol pro obsah 2"/>
          <p:cNvSpPr>
            <a:spLocks noGrp="1"/>
          </p:cNvSpPr>
          <p:nvPr>
            <p:ph idx="1"/>
          </p:nvPr>
        </p:nvSpPr>
        <p:spPr/>
        <p:txBody>
          <a:bodyPr/>
          <a:lstStyle/>
          <a:p>
            <a:r>
              <a:rPr lang="cs-CZ" b="1" dirty="0" err="1" smtClean="0"/>
              <a:t>Fotoselektivní</a:t>
            </a:r>
            <a:r>
              <a:rPr lang="cs-CZ" b="1" dirty="0" smtClean="0"/>
              <a:t> </a:t>
            </a:r>
            <a:r>
              <a:rPr lang="cs-CZ" b="1" dirty="0" err="1" smtClean="0"/>
              <a:t>vaporizace</a:t>
            </a:r>
            <a:r>
              <a:rPr lang="cs-CZ" b="1" dirty="0" smtClean="0"/>
              <a:t> prostaty (PVP) a holmiová laserová enukleace prostaty (</a:t>
            </a:r>
            <a:r>
              <a:rPr lang="cs-CZ" b="1" dirty="0" err="1" smtClean="0"/>
              <a:t>HoLEP</a:t>
            </a:r>
            <a:r>
              <a:rPr lang="cs-CZ" b="1" dirty="0" smtClean="0"/>
              <a:t>)- </a:t>
            </a:r>
            <a:r>
              <a:rPr lang="cs-CZ" dirty="0" smtClean="0"/>
              <a:t>nevýhoda vysoká investice</a:t>
            </a:r>
            <a:endParaRPr lang="cs-CZ" dirty="0"/>
          </a:p>
        </p:txBody>
      </p:sp>
      <p:pic>
        <p:nvPicPr>
          <p:cNvPr id="32770" name="Picture 2"/>
          <p:cNvPicPr>
            <a:picLocks noChangeAspect="1" noChangeArrowheads="1"/>
          </p:cNvPicPr>
          <p:nvPr/>
        </p:nvPicPr>
        <p:blipFill>
          <a:blip r:embed="rId2" cstate="print"/>
          <a:srcRect/>
          <a:stretch>
            <a:fillRect/>
          </a:stretch>
        </p:blipFill>
        <p:spPr bwMode="auto">
          <a:xfrm>
            <a:off x="3364366" y="2768918"/>
            <a:ext cx="7553325" cy="3514725"/>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0722" name="Picture 2"/>
          <p:cNvPicPr>
            <a:picLocks noGrp="1" noChangeAspect="1" noChangeArrowheads="1"/>
          </p:cNvPicPr>
          <p:nvPr>
            <p:ph idx="1"/>
          </p:nvPr>
        </p:nvPicPr>
        <p:blipFill>
          <a:blip r:embed="rId2" cstate="print"/>
          <a:srcRect/>
          <a:stretch>
            <a:fillRect/>
          </a:stretch>
        </p:blipFill>
        <p:spPr bwMode="auto">
          <a:xfrm>
            <a:off x="4700587" y="3215481"/>
            <a:ext cx="2790825" cy="157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2FD68AA-F0F2-424A-A4DE-B7C671311EAF}"/>
              </a:ext>
            </a:extLst>
          </p:cNvPr>
          <p:cNvSpPr>
            <a:spLocks noGrp="1"/>
          </p:cNvSpPr>
          <p:nvPr>
            <p:ph type="title"/>
          </p:nvPr>
        </p:nvSpPr>
        <p:spPr/>
        <p:txBody>
          <a:bodyPr/>
          <a:lstStyle/>
          <a:p>
            <a:r>
              <a:rPr lang="cs-CZ" dirty="0"/>
              <a:t>Prostata </a:t>
            </a:r>
          </a:p>
        </p:txBody>
      </p:sp>
      <p:sp>
        <p:nvSpPr>
          <p:cNvPr id="3" name="Zástupný obsah 2">
            <a:extLst>
              <a:ext uri="{FF2B5EF4-FFF2-40B4-BE49-F238E27FC236}">
                <a16:creationId xmlns="" xmlns:a16="http://schemas.microsoft.com/office/drawing/2014/main" id="{F41BD964-BB37-4EA5-BD7B-FCA0FA6B4BAF}"/>
              </a:ext>
            </a:extLst>
          </p:cNvPr>
          <p:cNvSpPr>
            <a:spLocks noGrp="1"/>
          </p:cNvSpPr>
          <p:nvPr>
            <p:ph idx="1"/>
          </p:nvPr>
        </p:nvSpPr>
        <p:spPr/>
        <p:txBody>
          <a:bodyPr/>
          <a:lstStyle/>
          <a:p>
            <a:r>
              <a:rPr lang="cs-CZ" b="1" dirty="0"/>
              <a:t>prostata</a:t>
            </a:r>
            <a:r>
              <a:rPr lang="cs-CZ" dirty="0"/>
              <a:t> neboli </a:t>
            </a:r>
            <a:r>
              <a:rPr lang="cs-CZ" i="1" dirty="0"/>
              <a:t>předstojná žláza</a:t>
            </a:r>
            <a:r>
              <a:rPr lang="cs-CZ" dirty="0"/>
              <a:t> je </a:t>
            </a:r>
            <a:r>
              <a:rPr lang="cs-CZ" b="1" dirty="0"/>
              <a:t>přídatná pohlavní žláza muže</a:t>
            </a:r>
            <a:r>
              <a:rPr lang="cs-CZ" dirty="0"/>
              <a:t> uložená v malé </a:t>
            </a:r>
            <a:r>
              <a:rPr lang="cs-CZ" dirty="0" smtClean="0"/>
              <a:t>pánvi</a:t>
            </a:r>
            <a:endParaRPr lang="cs-CZ" dirty="0"/>
          </a:p>
          <a:p>
            <a:r>
              <a:rPr lang="cs-CZ" dirty="0"/>
              <a:t>prostata je umístěna na spodní straně močového měchýře a obklopuje močovou </a:t>
            </a:r>
            <a:r>
              <a:rPr lang="cs-CZ" dirty="0" smtClean="0"/>
              <a:t>trubici</a:t>
            </a:r>
          </a:p>
          <a:p>
            <a:r>
              <a:rPr lang="cs-CZ" dirty="0" smtClean="0"/>
              <a:t>má velikost vlašského ořechu</a:t>
            </a:r>
          </a:p>
          <a:p>
            <a:r>
              <a:rPr lang="cs-CZ" dirty="0" smtClean="0"/>
              <a:t>hlavní </a:t>
            </a:r>
            <a:r>
              <a:rPr lang="cs-CZ" dirty="0"/>
              <a:t>funkcí prostaty je vyživování a transport spermií pomocí tzv. prostatické </a:t>
            </a:r>
            <a:r>
              <a:rPr lang="cs-CZ" dirty="0" smtClean="0"/>
              <a:t>tekutiny</a:t>
            </a:r>
            <a:endParaRPr lang="cs-CZ" dirty="0"/>
          </a:p>
          <a:p>
            <a:endParaRPr lang="cs-CZ" dirty="0"/>
          </a:p>
        </p:txBody>
      </p:sp>
      <p:pic>
        <p:nvPicPr>
          <p:cNvPr id="4" name="Obrázek 3">
            <a:extLst>
              <a:ext uri="{FF2B5EF4-FFF2-40B4-BE49-F238E27FC236}">
                <a16:creationId xmlns="" xmlns:a16="http://schemas.microsoft.com/office/drawing/2014/main" id="{7167ED9C-1F7C-4195-8CB4-975AF76C02BA}"/>
              </a:ext>
            </a:extLst>
          </p:cNvPr>
          <p:cNvPicPr>
            <a:picLocks noChangeAspect="1"/>
          </p:cNvPicPr>
          <p:nvPr/>
        </p:nvPicPr>
        <p:blipFill>
          <a:blip r:embed="rId2" cstate="print"/>
          <a:stretch>
            <a:fillRect/>
          </a:stretch>
        </p:blipFill>
        <p:spPr>
          <a:xfrm>
            <a:off x="8928463" y="3244444"/>
            <a:ext cx="2979283" cy="2962592"/>
          </a:xfrm>
          <a:prstGeom prst="rect">
            <a:avLst/>
          </a:prstGeom>
        </p:spPr>
      </p:pic>
    </p:spTree>
    <p:extLst>
      <p:ext uri="{BB962C8B-B14F-4D97-AF65-F5344CB8AC3E}">
        <p14:creationId xmlns="" xmlns:p14="http://schemas.microsoft.com/office/powerpoint/2010/main" val="8509762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Karcinom prostaty </a:t>
            </a:r>
            <a:endParaRPr lang="cs-CZ" b="1" dirty="0"/>
          </a:p>
        </p:txBody>
      </p:sp>
      <p:sp>
        <p:nvSpPr>
          <p:cNvPr id="3" name="Zástupný symbol pro obsah 2"/>
          <p:cNvSpPr>
            <a:spLocks noGrp="1"/>
          </p:cNvSpPr>
          <p:nvPr>
            <p:ph idx="1"/>
          </p:nvPr>
        </p:nvSpPr>
        <p:spPr>
          <a:xfrm>
            <a:off x="785948" y="1812563"/>
            <a:ext cx="10515600" cy="4351338"/>
          </a:xfrm>
        </p:spPr>
        <p:txBody>
          <a:bodyPr/>
          <a:lstStyle/>
          <a:p>
            <a:r>
              <a:rPr lang="cs-CZ" dirty="0" smtClean="0"/>
              <a:t>nejčastější onkologické onemocnění u mužů v ČR</a:t>
            </a:r>
          </a:p>
          <a:p>
            <a:r>
              <a:rPr lang="cs-CZ" dirty="0" smtClean="0"/>
              <a:t>třetí nejčastější příčinnou úmrtí na zhoubný nádor u mužů v České republice</a:t>
            </a:r>
          </a:p>
          <a:p>
            <a:r>
              <a:rPr lang="cs-CZ" dirty="0" smtClean="0"/>
              <a:t>většinu maligních nádorů prostaty tvoří </a:t>
            </a:r>
            <a:r>
              <a:rPr lang="cs-CZ" b="1" dirty="0" smtClean="0"/>
              <a:t>adenokarcinom,</a:t>
            </a:r>
            <a:r>
              <a:rPr lang="cs-CZ" dirty="0" smtClean="0"/>
              <a:t> zpravidla vzniká v periferní části žlázy (tzv. periferní zóně) a proto zejména v počátečním stádiu nemusí nemocnému způsobit žádné subjektivní obtíže</a:t>
            </a:r>
          </a:p>
          <a:p>
            <a:r>
              <a:rPr lang="cs-CZ" dirty="0" smtClean="0"/>
              <a:t>incidence karcinomu prostaty vzrůstá s věkem</a:t>
            </a:r>
            <a:endParaRPr lang="cs-CZ" dirty="0"/>
          </a:p>
        </p:txBody>
      </p:sp>
      <p:pic>
        <p:nvPicPr>
          <p:cNvPr id="4" name="Zástupný obsah 3" descr="Obsah obrázku osoba, muž, držení, raketa&#10;&#10;Popis byl vytvořen automaticky">
            <a:extLst>
              <a:ext uri="{FF2B5EF4-FFF2-40B4-BE49-F238E27FC236}">
                <a16:creationId xmlns="" xmlns:a16="http://schemas.microsoft.com/office/drawing/2014/main" id="{BF3C755B-FDF4-40EA-BDB9-F1F16F898D0F}"/>
              </a:ext>
            </a:extLst>
          </p:cNvPr>
          <p:cNvPicPr>
            <a:picLocks noChangeAspect="1"/>
          </p:cNvPicPr>
          <p:nvPr/>
        </p:nvPicPr>
        <p:blipFill rotWithShape="1">
          <a:blip r:embed="rId2" cstate="print"/>
          <a:srcRect l="26757" r="2" b="2"/>
          <a:stretch/>
        </p:blipFill>
        <p:spPr>
          <a:xfrm>
            <a:off x="8832671" y="197571"/>
            <a:ext cx="1946361" cy="1885912"/>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Primární prevence rakoviny prostaty</a:t>
            </a:r>
            <a:endParaRPr lang="cs-CZ" b="1" dirty="0"/>
          </a:p>
        </p:txBody>
      </p:sp>
      <p:sp>
        <p:nvSpPr>
          <p:cNvPr id="3" name="Zástupný symbol pro obsah 2"/>
          <p:cNvSpPr>
            <a:spLocks noGrp="1"/>
          </p:cNvSpPr>
          <p:nvPr>
            <p:ph idx="1"/>
          </p:nvPr>
        </p:nvSpPr>
        <p:spPr/>
        <p:txBody>
          <a:bodyPr>
            <a:normAutofit fontScale="92500"/>
          </a:bodyPr>
          <a:lstStyle/>
          <a:p>
            <a:r>
              <a:rPr lang="pl-PL" dirty="0" smtClean="0"/>
              <a:t>Vznik karcinomu prostaty je mnoha­stupňový </a:t>
            </a:r>
            <a:r>
              <a:rPr lang="pl-PL" dirty="0" smtClean="0"/>
              <a:t>proces</a:t>
            </a:r>
          </a:p>
          <a:p>
            <a:r>
              <a:rPr lang="cs-CZ" dirty="0" smtClean="0"/>
              <a:t>Přítomnost </a:t>
            </a:r>
            <a:r>
              <a:rPr lang="cs-CZ" dirty="0" err="1" smtClean="0"/>
              <a:t>prekurzorových</a:t>
            </a:r>
            <a:r>
              <a:rPr lang="cs-CZ" dirty="0" smtClean="0"/>
              <a:t> lézí, které představují mezistupeň mezi normální a maligní tkání, je možno detekovat řadu let před manifestací maligního tumoru</a:t>
            </a:r>
            <a:r>
              <a:rPr lang="cs-CZ" dirty="0" smtClean="0"/>
              <a:t>.</a:t>
            </a:r>
          </a:p>
          <a:p>
            <a:r>
              <a:rPr lang="cs-CZ" dirty="0" smtClean="0"/>
              <a:t>Intervence je možná v několika </a:t>
            </a:r>
            <a:r>
              <a:rPr lang="cs-CZ" dirty="0" smtClean="0"/>
              <a:t>rovinách </a:t>
            </a:r>
            <a:r>
              <a:rPr lang="cs-CZ" dirty="0" smtClean="0"/>
              <a:t>– jednak jsou to </a:t>
            </a:r>
            <a:r>
              <a:rPr lang="cs-CZ" b="1" dirty="0" smtClean="0"/>
              <a:t>změny životního stylu, stravovacích návyků</a:t>
            </a:r>
            <a:r>
              <a:rPr lang="cs-CZ" dirty="0" smtClean="0"/>
              <a:t>, jednak je to možnost </a:t>
            </a:r>
            <a:r>
              <a:rPr lang="cs-CZ" b="1" dirty="0" err="1" smtClean="0"/>
              <a:t>chemoprevence</a:t>
            </a:r>
            <a:r>
              <a:rPr lang="cs-CZ" dirty="0" smtClean="0"/>
              <a:t>, tedy užívání přirozených nebo syntetických látek, které jsou schopny zastavit nebo dokonce předejít vzniku maligního onemocnění</a:t>
            </a:r>
            <a:r>
              <a:rPr lang="cs-CZ" dirty="0" smtClean="0"/>
              <a:t>.</a:t>
            </a:r>
          </a:p>
          <a:p>
            <a:r>
              <a:rPr lang="cs-CZ" dirty="0" smtClean="0"/>
              <a:t>V souvislosti s karcinomem prostaty byly definovány některé etiologické faktory, z nichž některé je možno ovlivnit v rámci primární </a:t>
            </a:r>
            <a:r>
              <a:rPr lang="cs-CZ" dirty="0" err="1" smtClean="0"/>
              <a:t>chemoprevence</a:t>
            </a:r>
            <a:endParaRPr lang="cs-CZ"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Rizikové faktory</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b="1" dirty="0" smtClean="0"/>
              <a:t>Věk</a:t>
            </a:r>
            <a:r>
              <a:rPr lang="cs-CZ" dirty="0" smtClean="0"/>
              <a:t> – ze sekcí vyplývá, že 70 % mužů starších než 90 let má alespoň jedno ložisko ca prostaty.</a:t>
            </a:r>
          </a:p>
          <a:p>
            <a:r>
              <a:rPr lang="cs-CZ" b="1" dirty="0" smtClean="0"/>
              <a:t>Genetické faktory</a:t>
            </a:r>
            <a:r>
              <a:rPr lang="cs-CZ" dirty="0" smtClean="0"/>
              <a:t> – předpokládá se, že až u 9 % je to AD dědičnost, vyšší riziko mají přímí příbuzní prvního stupně postiženého.</a:t>
            </a:r>
          </a:p>
          <a:p>
            <a:r>
              <a:rPr lang="cs-CZ" b="1" dirty="0" smtClean="0"/>
              <a:t>Hormonální</a:t>
            </a:r>
            <a:r>
              <a:rPr lang="cs-CZ" dirty="0" smtClean="0"/>
              <a:t> – působení DHA (</a:t>
            </a:r>
            <a:r>
              <a:rPr lang="cs-CZ" dirty="0" err="1" smtClean="0"/>
              <a:t>dihydroandrosteron</a:t>
            </a:r>
            <a:r>
              <a:rPr lang="cs-CZ" dirty="0" smtClean="0"/>
              <a:t>), testosteron nemá přímý vztah ke kancerogenezi, ale může se podílet na manifestaci (u eunuchů je incidence velmi nízká).</a:t>
            </a:r>
          </a:p>
          <a:p>
            <a:r>
              <a:rPr lang="cs-CZ" b="1" dirty="0" smtClean="0"/>
              <a:t>Dieta</a:t>
            </a:r>
            <a:r>
              <a:rPr lang="cs-CZ" dirty="0" smtClean="0"/>
              <a:t> – vysoký příjem živočišných tuků, červené maso.</a:t>
            </a:r>
          </a:p>
          <a:p>
            <a:r>
              <a:rPr lang="cs-CZ" b="1" dirty="0" smtClean="0"/>
              <a:t>Sexuální aktivita</a:t>
            </a:r>
            <a:r>
              <a:rPr lang="cs-CZ" dirty="0" smtClean="0"/>
              <a:t> – promiskuita a STD.</a:t>
            </a:r>
          </a:p>
          <a:p>
            <a:r>
              <a:rPr lang="cs-CZ" b="1" dirty="0" smtClean="0"/>
              <a:t>Profesionální</a:t>
            </a:r>
            <a:r>
              <a:rPr lang="cs-CZ" dirty="0" smtClean="0"/>
              <a:t> – expozice RTG záření, pesticidy, některé těžké kovy (např. kadmium).</a:t>
            </a:r>
          </a:p>
          <a:p>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Klinický obraz</a:t>
            </a:r>
            <a:br>
              <a:rPr lang="cs-CZ" b="1" dirty="0" smtClean="0"/>
            </a:br>
            <a:endParaRPr lang="cs-CZ" b="1" dirty="0"/>
          </a:p>
        </p:txBody>
      </p:sp>
      <p:sp>
        <p:nvSpPr>
          <p:cNvPr id="3" name="Zástupný symbol pro obsah 2"/>
          <p:cNvSpPr>
            <a:spLocks noGrp="1"/>
          </p:cNvSpPr>
          <p:nvPr>
            <p:ph idx="1"/>
          </p:nvPr>
        </p:nvSpPr>
        <p:spPr/>
        <p:txBody>
          <a:bodyPr>
            <a:normAutofit fontScale="92500" lnSpcReduction="20000"/>
          </a:bodyPr>
          <a:lstStyle/>
          <a:p>
            <a:r>
              <a:rPr lang="cs-CZ" dirty="0" smtClean="0"/>
              <a:t>zpočátku </a:t>
            </a:r>
            <a:r>
              <a:rPr lang="cs-CZ" b="1" dirty="0" smtClean="0"/>
              <a:t>asymptomatický</a:t>
            </a:r>
            <a:endParaRPr lang="cs-CZ" dirty="0" smtClean="0"/>
          </a:p>
          <a:p>
            <a:r>
              <a:rPr lang="cs-CZ" dirty="0" smtClean="0"/>
              <a:t>dysurie,</a:t>
            </a:r>
          </a:p>
          <a:p>
            <a:r>
              <a:rPr lang="cs-CZ" dirty="0" smtClean="0"/>
              <a:t>nykturie,</a:t>
            </a:r>
          </a:p>
          <a:p>
            <a:r>
              <a:rPr lang="cs-CZ" dirty="0" err="1" smtClean="0"/>
              <a:t>polakisurie</a:t>
            </a:r>
            <a:r>
              <a:rPr lang="cs-CZ" dirty="0" smtClean="0"/>
              <a:t>,</a:t>
            </a:r>
          </a:p>
          <a:p>
            <a:r>
              <a:rPr lang="cs-CZ" dirty="0" smtClean="0"/>
              <a:t>akutní retence moči (až 25 % pacientů),</a:t>
            </a:r>
          </a:p>
          <a:p>
            <a:r>
              <a:rPr lang="cs-CZ" dirty="0" smtClean="0"/>
              <a:t>méně často hematurie.</a:t>
            </a:r>
          </a:p>
          <a:p>
            <a:r>
              <a:rPr lang="cs-CZ" b="1" dirty="0" smtClean="0"/>
              <a:t>známky generalizovaného onemocnění</a:t>
            </a:r>
            <a:r>
              <a:rPr lang="cs-CZ" dirty="0" smtClean="0"/>
              <a:t> : bolest z kostních metastáz (záda, kyčle, končetiny),</a:t>
            </a:r>
          </a:p>
          <a:p>
            <a:r>
              <a:rPr lang="cs-CZ" dirty="0" smtClean="0"/>
              <a:t>paréza dolních končetin (hlavně z důvodu </a:t>
            </a:r>
            <a:r>
              <a:rPr lang="cs-CZ" dirty="0" err="1" smtClean="0"/>
              <a:t>extradurálního</a:t>
            </a:r>
            <a:r>
              <a:rPr lang="cs-CZ" dirty="0" smtClean="0"/>
              <a:t> útlaku míchy metastázou v páteři),</a:t>
            </a:r>
          </a:p>
          <a:p>
            <a:r>
              <a:rPr lang="cs-CZ" dirty="0" smtClean="0"/>
              <a:t>nechutenství, hubnutí, celková slabost</a:t>
            </a:r>
          </a:p>
          <a:p>
            <a:endParaRPr lang="cs-CZ" dirty="0" smtClean="0"/>
          </a:p>
          <a:p>
            <a:endParaRPr lang="cs-CZ" dirty="0" smtClean="0"/>
          </a:p>
          <a:p>
            <a:endParaRPr lang="cs-CZ" dirty="0" smtClean="0"/>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err="1" smtClean="0"/>
              <a:t>Metastázování</a:t>
            </a:r>
            <a:r>
              <a:rPr lang="cs-CZ" b="1" dirty="0" smtClean="0"/>
              <a:t>  </a:t>
            </a:r>
            <a:br>
              <a:rPr lang="cs-CZ" b="1" dirty="0" smtClean="0"/>
            </a:br>
            <a:endParaRPr lang="cs-CZ" b="1" dirty="0"/>
          </a:p>
        </p:txBody>
      </p:sp>
      <p:sp>
        <p:nvSpPr>
          <p:cNvPr id="3" name="Zástupný symbol pro obsah 2"/>
          <p:cNvSpPr>
            <a:spLocks noGrp="1"/>
          </p:cNvSpPr>
          <p:nvPr>
            <p:ph idx="1"/>
          </p:nvPr>
        </p:nvSpPr>
        <p:spPr/>
        <p:txBody>
          <a:bodyPr/>
          <a:lstStyle/>
          <a:p>
            <a:r>
              <a:rPr lang="cs-CZ" dirty="0" smtClean="0"/>
              <a:t>nádor se šíří hlavně </a:t>
            </a:r>
            <a:r>
              <a:rPr lang="cs-CZ" b="1" dirty="0" err="1" smtClean="0"/>
              <a:t>lymfogenně</a:t>
            </a:r>
            <a:r>
              <a:rPr lang="cs-CZ" dirty="0" smtClean="0"/>
              <a:t> a zakládá metastázy v lymfatických uzlinách pánve, aorty a nad levým klíčkem</a:t>
            </a:r>
          </a:p>
          <a:p>
            <a:r>
              <a:rPr lang="cs-CZ" dirty="0" smtClean="0"/>
              <a:t>může prorůstat do krevních cév, pak se metastázy vyskytují hlavně v kostech (typicky </a:t>
            </a:r>
            <a:r>
              <a:rPr lang="cs-CZ" i="1" dirty="0" smtClean="0"/>
              <a:t>osteoplastické</a:t>
            </a:r>
            <a:r>
              <a:rPr lang="cs-CZ" dirty="0" smtClean="0"/>
              <a:t> metastázy), plicích, játrech, CNS, nadledvinách a v ledvinách</a:t>
            </a:r>
          </a:p>
          <a:p>
            <a:r>
              <a:rPr lang="cs-CZ" dirty="0" smtClean="0"/>
              <a:t>může se šířit i </a:t>
            </a:r>
            <a:r>
              <a:rPr lang="cs-CZ" i="1" dirty="0" smtClean="0"/>
              <a:t>per </a:t>
            </a:r>
            <a:r>
              <a:rPr lang="cs-CZ" i="1" dirty="0" err="1" smtClean="0"/>
              <a:t>continuitatem</a:t>
            </a:r>
            <a:r>
              <a:rPr lang="cs-CZ" dirty="0" smtClean="0"/>
              <a:t>, tzn. může se lokálně šířit do okolních měkkých tkání, močového měchýře a semenných váčků.</a:t>
            </a:r>
            <a:endParaRPr lang="cs-CZ" dirty="0"/>
          </a:p>
        </p:txBody>
      </p:sp>
      <p:pic>
        <p:nvPicPr>
          <p:cNvPr id="33794" name="Picture 2"/>
          <p:cNvPicPr>
            <a:picLocks noChangeAspect="1" noChangeArrowheads="1"/>
          </p:cNvPicPr>
          <p:nvPr/>
        </p:nvPicPr>
        <p:blipFill>
          <a:blip r:embed="rId2" cstate="print"/>
          <a:srcRect/>
          <a:stretch>
            <a:fillRect/>
          </a:stretch>
        </p:blipFill>
        <p:spPr bwMode="auto">
          <a:xfrm>
            <a:off x="6844972" y="809897"/>
            <a:ext cx="4007823" cy="493776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Sekundární prevence  </a:t>
            </a:r>
            <a:endParaRPr lang="cs-CZ" b="1" dirty="0"/>
          </a:p>
        </p:txBody>
      </p:sp>
      <p:sp>
        <p:nvSpPr>
          <p:cNvPr id="3" name="Zástupný symbol pro obsah 2"/>
          <p:cNvSpPr>
            <a:spLocks noGrp="1"/>
          </p:cNvSpPr>
          <p:nvPr>
            <p:ph idx="1"/>
          </p:nvPr>
        </p:nvSpPr>
        <p:spPr/>
        <p:txBody>
          <a:bodyPr/>
          <a:lstStyle/>
          <a:p>
            <a:r>
              <a:rPr lang="cs-CZ" dirty="0" smtClean="0"/>
              <a:t>spočívá v urologických prohlídkách zejména u mužů nad 50 </a:t>
            </a:r>
            <a:r>
              <a:rPr lang="cs-CZ" dirty="0" smtClean="0"/>
              <a:t>let</a:t>
            </a:r>
          </a:p>
          <a:p>
            <a:r>
              <a:rPr lang="cs-CZ" dirty="0" smtClean="0"/>
              <a:t>PSA + vyšetření per rektum</a:t>
            </a:r>
          </a:p>
          <a:p>
            <a:endParaRPr lang="cs-CZ" dirty="0" smtClean="0"/>
          </a:p>
          <a:p>
            <a:endParaRPr lang="cs-CZ" dirty="0"/>
          </a:p>
        </p:txBody>
      </p:sp>
      <p:pic>
        <p:nvPicPr>
          <p:cNvPr id="1027" name="Picture 3"/>
          <p:cNvPicPr>
            <a:picLocks noChangeAspect="1" noChangeArrowheads="1"/>
          </p:cNvPicPr>
          <p:nvPr/>
        </p:nvPicPr>
        <p:blipFill>
          <a:blip r:embed="rId2" cstate="print"/>
          <a:srcRect/>
          <a:stretch>
            <a:fillRect/>
          </a:stretch>
        </p:blipFill>
        <p:spPr bwMode="auto">
          <a:xfrm>
            <a:off x="3378109" y="2972481"/>
            <a:ext cx="4286250" cy="31337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Diagnostika</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per rektum</a:t>
            </a:r>
          </a:p>
          <a:p>
            <a:r>
              <a:rPr lang="cs-CZ" dirty="0" smtClean="0"/>
              <a:t>PSA</a:t>
            </a:r>
          </a:p>
          <a:p>
            <a:r>
              <a:rPr lang="cs-CZ" dirty="0" smtClean="0"/>
              <a:t>ultrazvuk</a:t>
            </a:r>
          </a:p>
          <a:p>
            <a:r>
              <a:rPr lang="cs-CZ" dirty="0" smtClean="0"/>
              <a:t>CT břicha a malé pánve</a:t>
            </a:r>
          </a:p>
          <a:p>
            <a:r>
              <a:rPr lang="cs-CZ" dirty="0" smtClean="0"/>
              <a:t>PET-CT s cholinem</a:t>
            </a:r>
          </a:p>
          <a:p>
            <a:r>
              <a:rPr lang="cs-CZ" dirty="0" smtClean="0"/>
              <a:t>magnetická rezonance</a:t>
            </a:r>
          </a:p>
          <a:p>
            <a:r>
              <a:rPr lang="cs-CZ" sz="4000" b="1" dirty="0" smtClean="0"/>
              <a:t>Biopsie</a:t>
            </a:r>
            <a:r>
              <a:rPr lang="cs-CZ" b="1" dirty="0" smtClean="0"/>
              <a:t> -</a:t>
            </a:r>
            <a:r>
              <a:rPr lang="cs-CZ" dirty="0" smtClean="0"/>
              <a:t>kromě zjištění samotného nádoru ve vzorcích z prostaty určuje patolog jeho typ a biologickou agresivitu stanovením buněčné diferenciace nádorových buněk a </a:t>
            </a:r>
            <a:r>
              <a:rPr lang="cs-CZ" b="1" dirty="0" smtClean="0"/>
              <a:t>tzv. </a:t>
            </a:r>
            <a:r>
              <a:rPr lang="cs-CZ" b="1" dirty="0" err="1" smtClean="0"/>
              <a:t>Gleasonova</a:t>
            </a:r>
            <a:r>
              <a:rPr lang="cs-CZ" b="1" dirty="0" smtClean="0"/>
              <a:t> skóre</a:t>
            </a:r>
            <a:r>
              <a:rPr lang="cs-CZ" dirty="0" smtClean="0"/>
              <a:t> (škála od č.2 do č.10 - čím vyšší, tím agresivnější chování).  Odebírá se několik vzorků z celé prostaty.</a:t>
            </a:r>
            <a:endParaRPr lang="cs-CZ" b="1"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Způsob léčby závisí na:</a:t>
            </a:r>
            <a:br>
              <a:rPr lang="cs-CZ" b="1" dirty="0" smtClean="0"/>
            </a:br>
            <a:endParaRPr lang="cs-CZ" dirty="0"/>
          </a:p>
        </p:txBody>
      </p:sp>
      <p:sp>
        <p:nvSpPr>
          <p:cNvPr id="3" name="Zástupný symbol pro obsah 2"/>
          <p:cNvSpPr>
            <a:spLocks noGrp="1"/>
          </p:cNvSpPr>
          <p:nvPr>
            <p:ph idx="1"/>
          </p:nvPr>
        </p:nvSpPr>
        <p:spPr/>
        <p:txBody>
          <a:bodyPr/>
          <a:lstStyle/>
          <a:p>
            <a:pPr fontAlgn="base"/>
            <a:r>
              <a:rPr lang="cs-CZ" dirty="0" smtClean="0"/>
              <a:t>histopatologickém nálezu nádoru a jeho klasifikaci</a:t>
            </a:r>
          </a:p>
          <a:p>
            <a:pPr fontAlgn="base"/>
            <a:r>
              <a:rPr lang="cs-CZ" dirty="0" smtClean="0"/>
              <a:t>stádiu onemocnění</a:t>
            </a:r>
          </a:p>
          <a:p>
            <a:pPr fontAlgn="base"/>
            <a:r>
              <a:rPr lang="cs-CZ" dirty="0" smtClean="0"/>
              <a:t>biologickém stavu nemocného</a:t>
            </a:r>
          </a:p>
          <a:p>
            <a:pPr fontAlgn="base"/>
            <a:r>
              <a:rPr lang="cs-CZ" dirty="0" smtClean="0"/>
              <a:t>přítomnosti dalších onemocnění</a:t>
            </a:r>
          </a:p>
          <a:p>
            <a:pPr fontAlgn="base"/>
            <a:r>
              <a:rPr lang="cs-CZ" dirty="0" smtClean="0"/>
              <a:t>přání nemocného</a:t>
            </a:r>
          </a:p>
          <a:p>
            <a:endParaRPr lang="cs-CZ"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Terapie</a:t>
            </a:r>
            <a:endParaRPr lang="cs-CZ" b="1" dirty="0"/>
          </a:p>
        </p:txBody>
      </p:sp>
      <p:sp>
        <p:nvSpPr>
          <p:cNvPr id="3" name="Zástupný symbol pro obsah 2"/>
          <p:cNvSpPr>
            <a:spLocks noGrp="1"/>
          </p:cNvSpPr>
          <p:nvPr>
            <p:ph idx="1"/>
          </p:nvPr>
        </p:nvSpPr>
        <p:spPr/>
        <p:txBody>
          <a:bodyPr/>
          <a:lstStyle/>
          <a:p>
            <a:r>
              <a:rPr lang="cs-CZ" b="1" dirty="0" smtClean="0"/>
              <a:t>Metoda přísného sledování</a:t>
            </a:r>
            <a:r>
              <a:rPr lang="cs-CZ" dirty="0" smtClean="0"/>
              <a:t> ("</a:t>
            </a:r>
            <a:r>
              <a:rPr lang="cs-CZ" dirty="0" err="1" smtClean="0"/>
              <a:t>watchful</a:t>
            </a:r>
            <a:r>
              <a:rPr lang="cs-CZ" dirty="0" smtClean="0"/>
              <a:t> </a:t>
            </a:r>
            <a:r>
              <a:rPr lang="cs-CZ" dirty="0" err="1" smtClean="0"/>
              <a:t>waiting</a:t>
            </a:r>
            <a:r>
              <a:rPr lang="cs-CZ" dirty="0" smtClean="0"/>
              <a:t>" ) se používá u starších nemocných s neagresivním průběhem onemocnění, označovaným někdy jako tzv. latentní nebo </a:t>
            </a:r>
            <a:r>
              <a:rPr lang="cs-CZ" dirty="0" err="1" smtClean="0"/>
              <a:t>incidentální</a:t>
            </a:r>
            <a:r>
              <a:rPr lang="cs-CZ" dirty="0" smtClean="0"/>
              <a:t> karcinom prostaty. </a:t>
            </a:r>
          </a:p>
          <a:p>
            <a:pPr>
              <a:buNone/>
            </a:pPr>
            <a:r>
              <a:rPr lang="cs-CZ" dirty="0" smtClean="0"/>
              <a:t> - jedná se o malý, dobře diferencovaný, málo agresivní (</a:t>
            </a:r>
            <a:r>
              <a:rPr lang="cs-CZ" dirty="0" err="1" smtClean="0"/>
              <a:t>Gleason</a:t>
            </a:r>
            <a:r>
              <a:rPr lang="cs-CZ" dirty="0" smtClean="0"/>
              <a:t> skóre do 6) nádor, omezený na žlázu s nízkou hodnotou PSA, která svědčí pro nepřítomnost metastáz</a:t>
            </a:r>
          </a:p>
          <a:p>
            <a:r>
              <a:rPr lang="cs-CZ" dirty="0" smtClean="0"/>
              <a:t> u nemocných s lokalizovaným karcinomem prostaty je provedena buď radikální prostatektomie (radikální operace) nebo léčba zářením (radioterapie)</a:t>
            </a:r>
            <a:endParaRPr lang="cs-CZ"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045664"/>
          </a:xfrm>
        </p:spPr>
        <p:txBody>
          <a:bodyPr/>
          <a:lstStyle/>
          <a:p>
            <a:r>
              <a:rPr lang="cs-CZ" b="1" dirty="0" smtClean="0"/>
              <a:t>Radioterapie</a:t>
            </a:r>
            <a:r>
              <a:rPr lang="cs-CZ" dirty="0" smtClean="0"/>
              <a:t> (léčba zářením) </a:t>
            </a:r>
            <a:endParaRPr lang="cs-CZ" dirty="0"/>
          </a:p>
        </p:txBody>
      </p:sp>
      <p:sp>
        <p:nvSpPr>
          <p:cNvPr id="3" name="Zástupný symbol pro obsah 2"/>
          <p:cNvSpPr>
            <a:spLocks noGrp="1"/>
          </p:cNvSpPr>
          <p:nvPr>
            <p:ph idx="1"/>
          </p:nvPr>
        </p:nvSpPr>
        <p:spPr>
          <a:xfrm>
            <a:off x="838200" y="1384663"/>
            <a:ext cx="10515600" cy="4792300"/>
          </a:xfrm>
        </p:spPr>
        <p:txBody>
          <a:bodyPr/>
          <a:lstStyle/>
          <a:p>
            <a:r>
              <a:rPr lang="cs-CZ" dirty="0" smtClean="0"/>
              <a:t>Je alternativou k operační léčba u časných stádií lokalizovaného karcinomu prostaty</a:t>
            </a:r>
          </a:p>
          <a:p>
            <a:r>
              <a:rPr lang="cs-CZ" dirty="0" smtClean="0"/>
              <a:t>je spíše vhodná pro muže starší, pro muže s dalšími interními onemocněními nebo pro muže odmítajícími operační léčbu</a:t>
            </a:r>
          </a:p>
          <a:p>
            <a:r>
              <a:rPr lang="cs-CZ" dirty="0" smtClean="0"/>
              <a:t>dvojím způsobem – </a:t>
            </a:r>
            <a:r>
              <a:rPr lang="cs-CZ" b="1" dirty="0" smtClean="0"/>
              <a:t>zevní radioterapií</a:t>
            </a:r>
            <a:r>
              <a:rPr lang="cs-CZ" dirty="0" smtClean="0"/>
              <a:t>, kdy je zdroj záření(fotony) mimo tělo pacienta a nebo </a:t>
            </a:r>
            <a:r>
              <a:rPr lang="cs-CZ" b="1" dirty="0" smtClean="0"/>
              <a:t>tzv. </a:t>
            </a:r>
            <a:r>
              <a:rPr lang="cs-CZ" b="1" dirty="0" err="1" smtClean="0"/>
              <a:t>brachyterapii</a:t>
            </a:r>
            <a:r>
              <a:rPr lang="cs-CZ" dirty="0" smtClean="0"/>
              <a:t>, kdy je zdroj záření aplikován přes kůži v podobě radioaktivních zrn přímo do nádorem postižené prostaty</a:t>
            </a:r>
          </a:p>
          <a:p>
            <a:r>
              <a:rPr lang="cs-CZ" b="1" dirty="0" smtClean="0"/>
              <a:t>Paliativní radioterapie</a:t>
            </a:r>
            <a:r>
              <a:rPr lang="cs-CZ" dirty="0" smtClean="0"/>
              <a:t> má nezastupitelné místo v komplexní léčbě tumoru prostaty, hlavně jako </a:t>
            </a:r>
            <a:r>
              <a:rPr lang="cs-CZ" dirty="0" err="1" smtClean="0"/>
              <a:t>analgézie</a:t>
            </a:r>
            <a:r>
              <a:rPr lang="cs-CZ" dirty="0" smtClean="0"/>
              <a:t> při kostních metastázách.</a:t>
            </a:r>
          </a:p>
          <a:p>
            <a:endParaRPr lang="cs-CZ"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BA2F270E-0EB1-4227-968E-DC8B85C9CE2D}"/>
              </a:ext>
            </a:extLst>
          </p:cNvPr>
          <p:cNvSpPr>
            <a:spLocks noGrp="1"/>
          </p:cNvSpPr>
          <p:nvPr>
            <p:ph type="title"/>
          </p:nvPr>
        </p:nvSpPr>
        <p:spPr/>
        <p:txBody>
          <a:bodyPr/>
          <a:lstStyle/>
          <a:p>
            <a:r>
              <a:rPr lang="cs-CZ" b="1" dirty="0"/>
              <a:t>Onemocnění </a:t>
            </a:r>
            <a:r>
              <a:rPr lang="cs-CZ" b="1" dirty="0" smtClean="0"/>
              <a:t>prostaty  </a:t>
            </a:r>
            <a:endParaRPr lang="cs-CZ" dirty="0"/>
          </a:p>
        </p:txBody>
      </p:sp>
      <p:sp>
        <p:nvSpPr>
          <p:cNvPr id="3" name="Zástupný obsah 2">
            <a:extLst>
              <a:ext uri="{FF2B5EF4-FFF2-40B4-BE49-F238E27FC236}">
                <a16:creationId xmlns="" xmlns:a16="http://schemas.microsoft.com/office/drawing/2014/main" id="{F85B13FC-9D36-44F1-A03C-B2BDE4CE224A}"/>
              </a:ext>
            </a:extLst>
          </p:cNvPr>
          <p:cNvSpPr>
            <a:spLocks noGrp="1"/>
          </p:cNvSpPr>
          <p:nvPr>
            <p:ph idx="1"/>
          </p:nvPr>
        </p:nvSpPr>
        <p:spPr/>
        <p:txBody>
          <a:bodyPr/>
          <a:lstStyle/>
          <a:p>
            <a:r>
              <a:rPr lang="cs-CZ" dirty="0" smtClean="0"/>
              <a:t>nenádorové </a:t>
            </a:r>
            <a:r>
              <a:rPr lang="cs-CZ" dirty="0"/>
              <a:t>a </a:t>
            </a:r>
            <a:r>
              <a:rPr lang="cs-CZ" dirty="0" smtClean="0"/>
              <a:t>nádorové </a:t>
            </a:r>
            <a:r>
              <a:rPr lang="cs-CZ" dirty="0"/>
              <a:t>onemocnění</a:t>
            </a:r>
          </a:p>
          <a:p>
            <a:r>
              <a:rPr lang="cs-CZ" dirty="0"/>
              <a:t>mezi </a:t>
            </a:r>
            <a:r>
              <a:rPr lang="cs-CZ" b="1" dirty="0"/>
              <a:t>nenádorová</a:t>
            </a:r>
            <a:r>
              <a:rPr lang="cs-CZ" dirty="0"/>
              <a:t> onemocnění řadíme </a:t>
            </a:r>
            <a:r>
              <a:rPr lang="cs-CZ" b="1" dirty="0"/>
              <a:t>benigní </a:t>
            </a:r>
            <a:r>
              <a:rPr lang="cs-CZ" b="1" dirty="0" err="1"/>
              <a:t>hyperplázii</a:t>
            </a:r>
            <a:r>
              <a:rPr lang="cs-CZ" b="1" dirty="0"/>
              <a:t> prostaty</a:t>
            </a:r>
            <a:r>
              <a:rPr lang="cs-CZ" dirty="0"/>
              <a:t>, </a:t>
            </a:r>
            <a:r>
              <a:rPr lang="cs-CZ" b="1" dirty="0"/>
              <a:t>záněty </a:t>
            </a:r>
            <a:r>
              <a:rPr lang="cs-CZ" b="1" dirty="0" smtClean="0"/>
              <a:t>prostaty, erektilní dysfunkce…</a:t>
            </a:r>
            <a:endParaRPr lang="cs-CZ" b="1" dirty="0"/>
          </a:p>
          <a:p>
            <a:endParaRPr lang="cs-CZ" dirty="0"/>
          </a:p>
        </p:txBody>
      </p:sp>
      <p:pic>
        <p:nvPicPr>
          <p:cNvPr id="14337" name="Picture 1"/>
          <p:cNvPicPr>
            <a:picLocks noChangeAspect="1" noChangeArrowheads="1"/>
          </p:cNvPicPr>
          <p:nvPr/>
        </p:nvPicPr>
        <p:blipFill>
          <a:blip r:embed="rId2" cstate="print"/>
          <a:srcRect/>
          <a:stretch>
            <a:fillRect/>
          </a:stretch>
        </p:blipFill>
        <p:spPr bwMode="auto">
          <a:xfrm>
            <a:off x="8015423" y="3114675"/>
            <a:ext cx="3371850" cy="3743325"/>
          </a:xfrm>
          <a:prstGeom prst="rect">
            <a:avLst/>
          </a:prstGeom>
          <a:noFill/>
          <a:ln w="9525">
            <a:noFill/>
            <a:miter lim="800000"/>
            <a:headEnd/>
            <a:tailEnd/>
          </a:ln>
        </p:spPr>
      </p:pic>
      <p:pic>
        <p:nvPicPr>
          <p:cNvPr id="14338" name="Picture 2"/>
          <p:cNvPicPr>
            <a:picLocks noChangeAspect="1" noChangeArrowheads="1"/>
          </p:cNvPicPr>
          <p:nvPr/>
        </p:nvPicPr>
        <p:blipFill>
          <a:blip r:embed="rId3" cstate="print"/>
          <a:srcRect/>
          <a:stretch>
            <a:fillRect/>
          </a:stretch>
        </p:blipFill>
        <p:spPr bwMode="auto">
          <a:xfrm>
            <a:off x="930865" y="3291704"/>
            <a:ext cx="5915025" cy="3305175"/>
          </a:xfrm>
          <a:prstGeom prst="rect">
            <a:avLst/>
          </a:prstGeom>
          <a:noFill/>
          <a:ln w="9525">
            <a:noFill/>
            <a:miter lim="800000"/>
            <a:headEnd/>
            <a:tailEnd/>
          </a:ln>
        </p:spPr>
      </p:pic>
    </p:spTree>
    <p:extLst>
      <p:ext uri="{BB962C8B-B14F-4D97-AF65-F5344CB8AC3E}">
        <p14:creationId xmlns="" xmlns:p14="http://schemas.microsoft.com/office/powerpoint/2010/main" val="215971909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Radikální prostatektomie </a:t>
            </a:r>
            <a:endParaRPr lang="cs-CZ" dirty="0"/>
          </a:p>
        </p:txBody>
      </p:sp>
      <p:sp>
        <p:nvSpPr>
          <p:cNvPr id="3" name="Zástupný symbol pro obsah 2"/>
          <p:cNvSpPr>
            <a:spLocks noGrp="1"/>
          </p:cNvSpPr>
          <p:nvPr>
            <p:ph idx="1"/>
          </p:nvPr>
        </p:nvSpPr>
        <p:spPr/>
        <p:txBody>
          <a:bodyPr/>
          <a:lstStyle/>
          <a:p>
            <a:r>
              <a:rPr lang="cs-CZ" dirty="0" smtClean="0"/>
              <a:t>odstranění celé prostaty - na rozdíl od operace prostaty pro obtíže při benigní hyperplazii, kdy se odstraňuje jen zbytnělá část prostaty - (se semennými váčky a v napojení močového měchýře zpět na močovou trubici)</a:t>
            </a:r>
          </a:p>
          <a:p>
            <a:r>
              <a:rPr lang="cs-CZ" dirty="0" smtClean="0"/>
              <a:t>operaci lze provést klasicky otevřenou cestou nebo tzv. </a:t>
            </a:r>
            <a:r>
              <a:rPr lang="cs-CZ" dirty="0" err="1" smtClean="0"/>
              <a:t>miniinvazivními</a:t>
            </a:r>
            <a:r>
              <a:rPr lang="cs-CZ" dirty="0" smtClean="0"/>
              <a:t> operačními technikami:</a:t>
            </a:r>
          </a:p>
          <a:p>
            <a:pPr fontAlgn="base"/>
            <a:r>
              <a:rPr lang="cs-CZ" dirty="0" smtClean="0"/>
              <a:t>otevřená radikální prostatektomie</a:t>
            </a:r>
          </a:p>
          <a:p>
            <a:pPr fontAlgn="base"/>
            <a:r>
              <a:rPr lang="cs-CZ" dirty="0" smtClean="0"/>
              <a:t>laparoskopická radikální prostatektomie</a:t>
            </a:r>
          </a:p>
          <a:p>
            <a:pPr fontAlgn="base"/>
            <a:r>
              <a:rPr lang="cs-CZ" dirty="0" smtClean="0"/>
              <a:t>robotická radikální prostatektomie</a:t>
            </a:r>
          </a:p>
          <a:p>
            <a:endParaRPr lang="cs-CZ" dirty="0"/>
          </a:p>
        </p:txBody>
      </p:sp>
      <p:pic>
        <p:nvPicPr>
          <p:cNvPr id="34818" name="Picture 2"/>
          <p:cNvPicPr>
            <a:picLocks noChangeAspect="1" noChangeArrowheads="1"/>
          </p:cNvPicPr>
          <p:nvPr/>
        </p:nvPicPr>
        <p:blipFill>
          <a:blip r:embed="rId2" cstate="print"/>
          <a:srcRect/>
          <a:stretch>
            <a:fillRect/>
          </a:stretch>
        </p:blipFill>
        <p:spPr bwMode="auto">
          <a:xfrm>
            <a:off x="7655515" y="5026615"/>
            <a:ext cx="2524125" cy="1533525"/>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err="1" smtClean="0"/>
              <a:t>Brachyterapie</a:t>
            </a:r>
            <a:r>
              <a:rPr lang="cs-CZ" b="1" dirty="0" smtClean="0"/>
              <a:t>   </a:t>
            </a:r>
            <a:endParaRPr lang="cs-CZ" dirty="0"/>
          </a:p>
        </p:txBody>
      </p:sp>
      <p:sp>
        <p:nvSpPr>
          <p:cNvPr id="3" name="Zástupný symbol pro obsah 2"/>
          <p:cNvSpPr>
            <a:spLocks noGrp="1"/>
          </p:cNvSpPr>
          <p:nvPr>
            <p:ph idx="1"/>
          </p:nvPr>
        </p:nvSpPr>
        <p:spPr/>
        <p:txBody>
          <a:bodyPr/>
          <a:lstStyle/>
          <a:p>
            <a:r>
              <a:rPr lang="cs-CZ" dirty="0" smtClean="0"/>
              <a:t>Léčba </a:t>
            </a:r>
            <a:r>
              <a:rPr lang="cs-CZ" dirty="0" err="1" smtClean="0"/>
              <a:t>brachyterapií</a:t>
            </a:r>
            <a:r>
              <a:rPr lang="cs-CZ" dirty="0" smtClean="0"/>
              <a:t> je vhodná především pro nemocné s </a:t>
            </a:r>
            <a:r>
              <a:rPr lang="cs-CZ" b="1" dirty="0" smtClean="0"/>
              <a:t>časným karcinom prostaty</a:t>
            </a:r>
            <a:r>
              <a:rPr lang="cs-CZ" dirty="0" smtClean="0"/>
              <a:t>, kteří nemohou nebo nechtějí podstoupit radikální chirurgickou léčbu. Indikace k této léčbě má přísná kritéria a je soustřeďována do specializovaných center.</a:t>
            </a:r>
            <a:endParaRPr lang="cs-CZ" dirty="0"/>
          </a:p>
        </p:txBody>
      </p:sp>
      <p:pic>
        <p:nvPicPr>
          <p:cNvPr id="4" name="Picture 3"/>
          <p:cNvPicPr>
            <a:picLocks noChangeAspect="1" noChangeArrowheads="1"/>
          </p:cNvPicPr>
          <p:nvPr/>
        </p:nvPicPr>
        <p:blipFill>
          <a:blip r:embed="rId2" cstate="print"/>
          <a:srcRect/>
          <a:stretch>
            <a:fillRect/>
          </a:stretch>
        </p:blipFill>
        <p:spPr bwMode="auto">
          <a:xfrm>
            <a:off x="254862" y="3638144"/>
            <a:ext cx="4976995" cy="2788782"/>
          </a:xfrm>
          <a:prstGeom prst="rect">
            <a:avLst/>
          </a:prstGeom>
          <a:noFill/>
          <a:ln w="9525">
            <a:noFill/>
            <a:miter lim="800000"/>
            <a:headEnd/>
            <a:tailEnd/>
          </a:ln>
        </p:spPr>
      </p:pic>
      <p:pic>
        <p:nvPicPr>
          <p:cNvPr id="36866" name="Picture 2"/>
          <p:cNvPicPr>
            <a:picLocks noChangeAspect="1" noChangeArrowheads="1"/>
          </p:cNvPicPr>
          <p:nvPr/>
        </p:nvPicPr>
        <p:blipFill>
          <a:blip r:embed="rId3" cstate="print"/>
          <a:srcRect/>
          <a:stretch>
            <a:fillRect/>
          </a:stretch>
        </p:blipFill>
        <p:spPr bwMode="auto">
          <a:xfrm>
            <a:off x="7906975" y="3746999"/>
            <a:ext cx="1838325" cy="2028825"/>
          </a:xfrm>
          <a:prstGeom prst="rect">
            <a:avLst/>
          </a:prstGeom>
          <a:noFill/>
          <a:ln w="9525">
            <a:noFill/>
            <a:miter lim="800000"/>
            <a:headEnd/>
            <a:tailEnd/>
          </a:ln>
        </p:spPr>
      </p:pic>
      <p:pic>
        <p:nvPicPr>
          <p:cNvPr id="36867" name="Picture 3"/>
          <p:cNvPicPr>
            <a:picLocks noChangeAspect="1" noChangeArrowheads="1"/>
          </p:cNvPicPr>
          <p:nvPr/>
        </p:nvPicPr>
        <p:blipFill>
          <a:blip r:embed="rId4" cstate="print"/>
          <a:srcRect/>
          <a:stretch>
            <a:fillRect/>
          </a:stretch>
        </p:blipFill>
        <p:spPr bwMode="auto">
          <a:xfrm>
            <a:off x="5923054" y="3649573"/>
            <a:ext cx="1495425" cy="2981325"/>
          </a:xfrm>
          <a:prstGeom prst="rect">
            <a:avLst/>
          </a:prstGeom>
          <a:noFill/>
          <a:ln w="9525">
            <a:noFill/>
            <a:miter lim="800000"/>
            <a:headEnd/>
            <a:tailEnd/>
          </a:ln>
        </p:spPr>
      </p:pic>
      <p:pic>
        <p:nvPicPr>
          <p:cNvPr id="7" name="Picture 5"/>
          <p:cNvPicPr>
            <a:picLocks noChangeAspect="1" noChangeArrowheads="1"/>
          </p:cNvPicPr>
          <p:nvPr/>
        </p:nvPicPr>
        <p:blipFill>
          <a:blip r:embed="rId5" cstate="print"/>
          <a:srcRect/>
          <a:stretch>
            <a:fillRect/>
          </a:stretch>
        </p:blipFill>
        <p:spPr bwMode="auto">
          <a:xfrm>
            <a:off x="7721238" y="-384810"/>
            <a:ext cx="4038600" cy="2324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Generalizovaný karcinom prostaty</a:t>
            </a:r>
            <a:r>
              <a:rPr lang="cs-CZ" dirty="0" smtClean="0"/>
              <a:t> </a:t>
            </a:r>
            <a:endParaRPr lang="cs-CZ" dirty="0"/>
          </a:p>
        </p:txBody>
      </p:sp>
      <p:sp>
        <p:nvSpPr>
          <p:cNvPr id="3" name="Zástupný symbol pro obsah 2"/>
          <p:cNvSpPr>
            <a:spLocks noGrp="1"/>
          </p:cNvSpPr>
          <p:nvPr>
            <p:ph idx="1"/>
          </p:nvPr>
        </p:nvSpPr>
        <p:spPr/>
        <p:txBody>
          <a:bodyPr/>
          <a:lstStyle/>
          <a:p>
            <a:r>
              <a:rPr lang="cs-CZ" dirty="0" smtClean="0"/>
              <a:t>stádium choroby, jejíž průběh lze jen zpomalit, nikoli vyléčit</a:t>
            </a:r>
          </a:p>
          <a:p>
            <a:r>
              <a:rPr lang="cs-CZ" dirty="0" smtClean="0"/>
              <a:t>Karcinom prostaty je většinou svým růstem závisí na androgenech (mužské hormony) a to  využíváme v </a:t>
            </a:r>
            <a:r>
              <a:rPr lang="cs-CZ" b="1" dirty="0" smtClean="0"/>
              <a:t>hormonální léčbě</a:t>
            </a:r>
            <a:r>
              <a:rPr lang="cs-CZ" dirty="0" smtClean="0"/>
              <a:t> - snižujeme hladinu těchto hormonů a bráníme jejich vlivu na nádorové buňky</a:t>
            </a:r>
          </a:p>
          <a:p>
            <a:r>
              <a:rPr lang="cs-CZ" dirty="0" smtClean="0"/>
              <a:t>To dosáhneme buď chirurgickým odstraněním obou varlat (spolehlivě zajistí nízké hladiny mužských hormonů) nebo pomoci medikamentů (nemusí vždy zcela spolehlivě snížit hladinu androgenů, některé léky mohou způsobit zažívací obtíže nebo nadměrně zatěžovat srdeční oběh)</a:t>
            </a:r>
          </a:p>
          <a:p>
            <a:r>
              <a:rPr lang="cs-CZ" dirty="0" smtClean="0"/>
              <a:t>Důsledkem obou forem hormonální léčby je ztráta libida a impotence</a:t>
            </a:r>
          </a:p>
          <a:p>
            <a:endParaRPr lang="cs-CZ"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Lokálně pokročilý karcinom prostaty</a:t>
            </a:r>
            <a:endParaRPr lang="cs-CZ" dirty="0"/>
          </a:p>
        </p:txBody>
      </p:sp>
      <p:sp>
        <p:nvSpPr>
          <p:cNvPr id="3" name="Zástupný symbol pro obsah 2"/>
          <p:cNvSpPr>
            <a:spLocks noGrp="1"/>
          </p:cNvSpPr>
          <p:nvPr>
            <p:ph idx="1"/>
          </p:nvPr>
        </p:nvSpPr>
        <p:spPr/>
        <p:txBody>
          <a:bodyPr/>
          <a:lstStyle/>
          <a:p>
            <a:r>
              <a:rPr lang="cs-CZ" dirty="0" smtClean="0"/>
              <a:t>dávána přednost ozařování před operací, přestože v posledních letech je trend operovat i pokročilejší nádory</a:t>
            </a:r>
          </a:p>
          <a:p>
            <a:r>
              <a:rPr lang="cs-CZ" dirty="0" smtClean="0"/>
              <a:t>kombinujeme léčbu zářením s hormonální léčbou</a:t>
            </a:r>
          </a:p>
          <a:p>
            <a:r>
              <a:rPr lang="pl-PL" dirty="0" smtClean="0"/>
              <a:t> dávka záření u nádoru prostaty je vysoká -pozdní komplikace – těžké proktitídy s krvácením</a:t>
            </a:r>
            <a:endParaRPr lang="cs-CZ"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smtClean="0"/>
              <a:t/>
            </a:r>
            <a:br>
              <a:rPr lang="cs-CZ" b="1" dirty="0" smtClean="0"/>
            </a:br>
            <a:r>
              <a:rPr lang="cs-CZ" b="1" dirty="0" smtClean="0"/>
              <a:t>Zánět prostaty - prostatitida</a:t>
            </a:r>
            <a:r>
              <a:rPr lang="cs-CZ" dirty="0" smtClean="0"/>
              <a:t/>
            </a:r>
            <a:br>
              <a:rPr lang="cs-CZ" dirty="0" smtClean="0"/>
            </a:br>
            <a:endParaRPr lang="cs-CZ" dirty="0"/>
          </a:p>
        </p:txBody>
      </p:sp>
      <p:sp>
        <p:nvSpPr>
          <p:cNvPr id="3" name="Zástupný symbol pro obsah 2"/>
          <p:cNvSpPr>
            <a:spLocks noGrp="1"/>
          </p:cNvSpPr>
          <p:nvPr>
            <p:ph idx="1"/>
          </p:nvPr>
        </p:nvSpPr>
        <p:spPr/>
        <p:txBody>
          <a:bodyPr>
            <a:normAutofit/>
          </a:bodyPr>
          <a:lstStyle/>
          <a:p>
            <a:r>
              <a:rPr lang="cs-CZ" dirty="0" smtClean="0"/>
              <a:t>Symptomy: horečka, zimnice, dysurie či sexuální poruchy. K léčbě jsou indikována antibiotika</a:t>
            </a:r>
          </a:p>
          <a:p>
            <a:r>
              <a:rPr lang="cs-CZ" dirty="0" smtClean="0"/>
              <a:t>Typy </a:t>
            </a:r>
            <a:r>
              <a:rPr lang="cs-CZ" smtClean="0"/>
              <a:t>prostatitid:</a:t>
            </a:r>
            <a:endParaRPr lang="cs-CZ" dirty="0" smtClean="0"/>
          </a:p>
          <a:p>
            <a:r>
              <a:rPr lang="cs-CZ" dirty="0" smtClean="0"/>
              <a:t>akutní prostatitida- asociována s IMC,vzestupná infekce,</a:t>
            </a:r>
            <a:r>
              <a:rPr lang="cs-CZ" dirty="0" err="1" smtClean="0"/>
              <a:t>reflux</a:t>
            </a:r>
            <a:r>
              <a:rPr lang="cs-CZ" dirty="0" smtClean="0"/>
              <a:t> </a:t>
            </a:r>
          </a:p>
          <a:p>
            <a:r>
              <a:rPr lang="cs-CZ" dirty="0" smtClean="0"/>
              <a:t>chronická bakteriální prostatitida</a:t>
            </a:r>
          </a:p>
          <a:p>
            <a:r>
              <a:rPr lang="cs-CZ" b="1" dirty="0" smtClean="0"/>
              <a:t>chronická prostatitida </a:t>
            </a:r>
            <a:r>
              <a:rPr lang="cs-CZ" dirty="0" smtClean="0"/>
              <a:t>- syndrom chronické pánevní bolesti - do 50 let na prvním místě mezi obtížemi, se kterými pacienti navštěvují urologa,terapie: </a:t>
            </a:r>
            <a:r>
              <a:rPr lang="cs-CZ" b="1" dirty="0" smtClean="0"/>
              <a:t>fokusovaná rázová vlna</a:t>
            </a:r>
            <a:endParaRPr lang="cs-CZ" dirty="0" smtClean="0"/>
          </a:p>
          <a:p>
            <a:r>
              <a:rPr lang="cs-CZ" dirty="0" smtClean="0"/>
              <a:t>asymptomatická zánětlivá prostatitida</a:t>
            </a:r>
          </a:p>
          <a:p>
            <a:endParaRPr lang="cs-CZ" b="1" dirty="0" smtClean="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Inkontinence moči </a:t>
            </a:r>
            <a:endParaRPr lang="cs-CZ" b="1" dirty="0"/>
          </a:p>
        </p:txBody>
      </p:sp>
      <p:sp>
        <p:nvSpPr>
          <p:cNvPr id="3" name="Zástupný symbol pro obsah 2"/>
          <p:cNvSpPr>
            <a:spLocks noGrp="1"/>
          </p:cNvSpPr>
          <p:nvPr>
            <p:ph idx="1"/>
          </p:nvPr>
        </p:nvSpPr>
        <p:spPr/>
        <p:txBody>
          <a:bodyPr/>
          <a:lstStyle/>
          <a:p>
            <a:pPr>
              <a:buNone/>
            </a:pPr>
            <a:endParaRPr lang="cs-CZ" dirty="0" smtClean="0"/>
          </a:p>
          <a:p>
            <a:r>
              <a:rPr lang="cs-CZ" dirty="0" smtClean="0"/>
              <a:t>močová inkontinence je definována jako mimovolný odchod moči</a:t>
            </a:r>
          </a:p>
          <a:p>
            <a:r>
              <a:rPr lang="cs-CZ" dirty="0" smtClean="0"/>
              <a:t>je to </a:t>
            </a:r>
            <a:r>
              <a:rPr lang="cs-CZ" b="1" u="sng" dirty="0" smtClean="0"/>
              <a:t>symptom</a:t>
            </a:r>
            <a:r>
              <a:rPr lang="cs-CZ" dirty="0" smtClean="0"/>
              <a:t>, který může mít různé příčiny</a:t>
            </a:r>
          </a:p>
          <a:p>
            <a:r>
              <a:rPr lang="cs-CZ" dirty="0" smtClean="0"/>
              <a:t>hlavní rizikový faktor je věk</a:t>
            </a:r>
          </a:p>
          <a:p>
            <a:r>
              <a:rPr lang="pl-PL" dirty="0" smtClean="0"/>
              <a:t> vyskytuje se  u 10 až 47 % osob</a:t>
            </a:r>
          </a:p>
          <a:p>
            <a:r>
              <a:rPr lang="cs-CZ" dirty="0" smtClean="0"/>
              <a:t>příčiny: infekce močových cest, dráždivý měchýř, těžká fyzická práce, neurologické onemocnění nebo důsledek celkového onemocnění (diabetes, roztroušená skleróza, Parkinsonova nemoc…)</a:t>
            </a:r>
          </a:p>
          <a:p>
            <a:endParaRPr lang="cs-CZ" dirty="0"/>
          </a:p>
        </p:txBody>
      </p:sp>
      <p:pic>
        <p:nvPicPr>
          <p:cNvPr id="39938" name="Picture 2"/>
          <p:cNvPicPr>
            <a:picLocks noChangeAspect="1" noChangeArrowheads="1"/>
          </p:cNvPicPr>
          <p:nvPr/>
        </p:nvPicPr>
        <p:blipFill>
          <a:blip r:embed="rId2" cstate="print"/>
          <a:srcRect/>
          <a:stretch>
            <a:fillRect/>
          </a:stretch>
        </p:blipFill>
        <p:spPr bwMode="auto">
          <a:xfrm>
            <a:off x="9695633" y="0"/>
            <a:ext cx="1895475" cy="2352675"/>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Dvě formy inkontinence: </a:t>
            </a:r>
            <a:endParaRPr lang="cs-CZ" b="1" dirty="0"/>
          </a:p>
        </p:txBody>
      </p:sp>
      <p:sp>
        <p:nvSpPr>
          <p:cNvPr id="3" name="Zástupný symbol pro obsah 2"/>
          <p:cNvSpPr>
            <a:spLocks noGrp="1"/>
          </p:cNvSpPr>
          <p:nvPr>
            <p:ph idx="1"/>
          </p:nvPr>
        </p:nvSpPr>
        <p:spPr/>
        <p:txBody>
          <a:bodyPr>
            <a:normAutofit/>
          </a:bodyPr>
          <a:lstStyle/>
          <a:p>
            <a:r>
              <a:rPr lang="cs-CZ" dirty="0" smtClean="0"/>
              <a:t>Podle příčiny, která znemožňuje řídit vyprazdňování močového měchýře, se inkontinence rozlišuje na dvě formy:</a:t>
            </a:r>
          </a:p>
          <a:p>
            <a:r>
              <a:rPr lang="cs-CZ" b="1" dirty="0" smtClean="0"/>
              <a:t>Organicky podmíněné formy inkontinence</a:t>
            </a:r>
          </a:p>
          <a:p>
            <a:r>
              <a:rPr lang="cs-CZ" b="1" dirty="0" smtClean="0"/>
              <a:t>Neorganické formy inkontinence </a:t>
            </a:r>
            <a:endParaRPr lang="cs-CZ" dirty="0" smtClean="0"/>
          </a:p>
          <a:p>
            <a:endParaRPr lang="cs-CZ" dirty="0"/>
          </a:p>
        </p:txBody>
      </p:sp>
      <p:pic>
        <p:nvPicPr>
          <p:cNvPr id="40963" name="Picture 3"/>
          <p:cNvPicPr>
            <a:picLocks noChangeAspect="1" noChangeArrowheads="1"/>
          </p:cNvPicPr>
          <p:nvPr/>
        </p:nvPicPr>
        <p:blipFill>
          <a:blip r:embed="rId2" cstate="print"/>
          <a:srcRect/>
          <a:stretch>
            <a:fillRect/>
          </a:stretch>
        </p:blipFill>
        <p:spPr bwMode="auto">
          <a:xfrm>
            <a:off x="8353562" y="2815046"/>
            <a:ext cx="1781175" cy="36576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Organicky podmíněné formy inkontinence</a:t>
            </a:r>
            <a:endParaRPr lang="cs-CZ" dirty="0"/>
          </a:p>
        </p:txBody>
      </p:sp>
      <p:sp>
        <p:nvSpPr>
          <p:cNvPr id="3" name="Zástupný symbol pro obsah 2"/>
          <p:cNvSpPr>
            <a:spLocks noGrp="1"/>
          </p:cNvSpPr>
          <p:nvPr>
            <p:ph idx="1"/>
          </p:nvPr>
        </p:nvSpPr>
        <p:spPr/>
        <p:txBody>
          <a:bodyPr>
            <a:normAutofit fontScale="77500" lnSpcReduction="20000"/>
          </a:bodyPr>
          <a:lstStyle/>
          <a:p>
            <a:r>
              <a:rPr lang="cs-CZ" b="1" dirty="0" smtClean="0"/>
              <a:t>1. stresová (tlaková)</a:t>
            </a:r>
            <a:r>
              <a:rPr lang="cs-CZ" dirty="0" smtClean="0"/>
              <a:t> – je to unikání méně než 50 ml moči, při náhlém zvýšení </a:t>
            </a:r>
            <a:r>
              <a:rPr lang="cs-CZ" dirty="0" err="1" smtClean="0"/>
              <a:t>intraabdominálního</a:t>
            </a:r>
            <a:r>
              <a:rPr lang="cs-CZ" dirty="0" smtClean="0"/>
              <a:t> tlaku, např. při kašli, kýchnutí, smíchu nebo při fyzické námaze</a:t>
            </a:r>
          </a:p>
          <a:p>
            <a:r>
              <a:rPr lang="cs-CZ" b="1" dirty="0" smtClean="0"/>
              <a:t>2. urgentní (nucená)</a:t>
            </a:r>
            <a:r>
              <a:rPr lang="cs-CZ" dirty="0" smtClean="0"/>
              <a:t> – je to neschopnost ovládnout měchýř, dostaví-li se nucení močit. Nejčastější příčinou jsou nepřiměřené kontrakce měchýře. Rozlišujeme urgentní inkontinenci motorickou a senzorickou</a:t>
            </a:r>
          </a:p>
          <a:p>
            <a:r>
              <a:rPr lang="cs-CZ" b="1" dirty="0" smtClean="0"/>
              <a:t>3. reflexní</a:t>
            </a:r>
            <a:r>
              <a:rPr lang="cs-CZ" dirty="0" smtClean="0"/>
              <a:t> – je mimovolné močení vyskytující se po dosažení specifického objemu močového měchýře. Je příznakem neurologických onemocnění, u kterých je postižena mícha nebo mozek</a:t>
            </a:r>
          </a:p>
          <a:p>
            <a:r>
              <a:rPr lang="cs-CZ" b="1" dirty="0" smtClean="0"/>
              <a:t>4. paradoxní (</a:t>
            </a:r>
            <a:r>
              <a:rPr lang="cs-CZ" sz="3100" b="1" dirty="0" smtClean="0"/>
              <a:t>paradoxní </a:t>
            </a:r>
            <a:r>
              <a:rPr lang="cs-CZ" sz="3100" b="1" dirty="0" err="1" smtClean="0"/>
              <a:t>ischurie</a:t>
            </a:r>
            <a:r>
              <a:rPr lang="cs-CZ" b="1" dirty="0" smtClean="0"/>
              <a:t>)</a:t>
            </a:r>
            <a:r>
              <a:rPr lang="cs-CZ" dirty="0" smtClean="0"/>
              <a:t> – při neschopnosti vědomě se vyprázdnit, dochází k retenci moči a z přeplněného močového měchýře pak přerušovaně odtékají malá množství moči </a:t>
            </a:r>
          </a:p>
          <a:p>
            <a:r>
              <a:rPr lang="cs-CZ" b="1" dirty="0" smtClean="0"/>
              <a:t>5. smíšená</a:t>
            </a:r>
            <a:r>
              <a:rPr lang="cs-CZ" dirty="0" smtClean="0"/>
              <a:t> – jde o kombinaci jednotlivých příčin inkontinence. Například u starších nemocných se poměrně často vyskytuje inkontinence stresová, urgentní i reflexní. </a:t>
            </a:r>
          </a:p>
          <a:p>
            <a:r>
              <a:rPr lang="cs-CZ" b="1" dirty="0" smtClean="0"/>
              <a:t>6. </a:t>
            </a:r>
            <a:r>
              <a:rPr lang="cs-CZ" b="1" dirty="0" err="1" smtClean="0"/>
              <a:t>extrauretrální</a:t>
            </a:r>
            <a:r>
              <a:rPr lang="cs-CZ" dirty="0" smtClean="0"/>
              <a:t> – jde o nekontrolovatelné odtékání moči jinými cestami než močovou trubicí, např. při vrozených malformacích močových cest nebo při tvorbě píštělí</a:t>
            </a:r>
          </a:p>
          <a:p>
            <a:endParaRPr lang="cs-CZ"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Neorganické formy inkontinence </a:t>
            </a:r>
            <a:endParaRPr lang="cs-CZ" dirty="0"/>
          </a:p>
        </p:txBody>
      </p:sp>
      <p:sp>
        <p:nvSpPr>
          <p:cNvPr id="3" name="Zástupný symbol pro obsah 2"/>
          <p:cNvSpPr>
            <a:spLocks noGrp="1"/>
          </p:cNvSpPr>
          <p:nvPr>
            <p:ph idx="1"/>
          </p:nvPr>
        </p:nvSpPr>
        <p:spPr/>
        <p:txBody>
          <a:bodyPr/>
          <a:lstStyle/>
          <a:p>
            <a:r>
              <a:rPr lang="cs-CZ" b="1" dirty="0" smtClean="0"/>
              <a:t>1. způsobené léky</a:t>
            </a:r>
            <a:r>
              <a:rPr lang="cs-CZ" dirty="0" smtClean="0"/>
              <a:t> – psychofarmaka a diuretika mohou vyvolat inkontinenci</a:t>
            </a:r>
          </a:p>
          <a:p>
            <a:r>
              <a:rPr lang="cs-CZ" b="1" dirty="0" smtClean="0"/>
              <a:t>2. psychické formy</a:t>
            </a:r>
            <a:r>
              <a:rPr lang="cs-CZ" dirty="0" smtClean="0"/>
              <a:t> – psychický stres u starých lidí může vyvolat poruchy vyprazdňování (změna prostředí, odloučení od rodiny…)</a:t>
            </a:r>
            <a:endParaRPr lang="cs-CZ" dirty="0"/>
          </a:p>
        </p:txBody>
      </p:sp>
      <p:pic>
        <p:nvPicPr>
          <p:cNvPr id="41986" name="Picture 2"/>
          <p:cNvPicPr>
            <a:picLocks noChangeAspect="1" noChangeArrowheads="1"/>
          </p:cNvPicPr>
          <p:nvPr/>
        </p:nvPicPr>
        <p:blipFill>
          <a:blip r:embed="rId2" cstate="print"/>
          <a:srcRect/>
          <a:stretch>
            <a:fillRect/>
          </a:stretch>
        </p:blipFill>
        <p:spPr bwMode="auto">
          <a:xfrm>
            <a:off x="6898142" y="3877900"/>
            <a:ext cx="4143375" cy="2733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Ošetřovatelská anamnéza</a:t>
            </a:r>
            <a:endParaRPr lang="cs-CZ" dirty="0"/>
          </a:p>
        </p:txBody>
      </p:sp>
      <p:sp>
        <p:nvSpPr>
          <p:cNvPr id="3" name="Zástupný symbol pro obsah 2"/>
          <p:cNvSpPr>
            <a:spLocks noGrp="1"/>
          </p:cNvSpPr>
          <p:nvPr>
            <p:ph idx="1"/>
          </p:nvPr>
        </p:nvSpPr>
        <p:spPr/>
        <p:txBody>
          <a:bodyPr/>
          <a:lstStyle/>
          <a:p>
            <a:r>
              <a:rPr lang="pl-PL" dirty="0" smtClean="0"/>
              <a:t>Základem je rozhovor s nemocným.</a:t>
            </a:r>
          </a:p>
          <a:p>
            <a:r>
              <a:rPr lang="cs-CZ" dirty="0" smtClean="0"/>
              <a:t>Zjišťujeme: </a:t>
            </a:r>
          </a:p>
          <a:p>
            <a:pPr>
              <a:buNone/>
            </a:pPr>
            <a:r>
              <a:rPr lang="cs-CZ" dirty="0" smtClean="0"/>
              <a:t>-  způsoby vylučování moči (frekvence, noční močení…), popis moči a jejích změn (barva, zápach…), problémy s vyprazdňováním (častější močení, bolesti při močení, unikání moči – pokud ano, tak kdy…), </a:t>
            </a:r>
          </a:p>
          <a:p>
            <a:pPr>
              <a:buFontTx/>
              <a:buChar char="-"/>
            </a:pPr>
            <a:r>
              <a:rPr lang="cs-CZ" dirty="0" smtClean="0"/>
              <a:t>močové vývody a </a:t>
            </a:r>
            <a:r>
              <a:rPr lang="cs-CZ" dirty="0" err="1" smtClean="0"/>
              <a:t>stomie</a:t>
            </a:r>
            <a:r>
              <a:rPr lang="cs-CZ" dirty="0" smtClean="0"/>
              <a:t> (postupy při jejich ošetření, problémy se </a:t>
            </a:r>
            <a:r>
              <a:rPr lang="cs-CZ" dirty="0" err="1" smtClean="0"/>
              <a:t>stomií</a:t>
            </a:r>
            <a:r>
              <a:rPr lang="cs-CZ" dirty="0" smtClean="0"/>
              <a:t>…)</a:t>
            </a:r>
          </a:p>
          <a:p>
            <a:pPr>
              <a:buFontTx/>
              <a:buChar char="-"/>
            </a:pPr>
            <a:r>
              <a:rPr lang="cs-CZ" dirty="0" smtClean="0"/>
              <a:t> faktory ovlivňující vylučování moči (léky, příjem tekutin, stres, onemocnění…)</a:t>
            </a:r>
            <a:endParaRPr lang="cs-CZ"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 xmlns:a16="http://schemas.microsoft.com/office/drawing/2014/main" id="{2317C3E5-A213-45CC-961A-14493ECE4F26}"/>
              </a:ext>
            </a:extLst>
          </p:cNvPr>
          <p:cNvSpPr>
            <a:spLocks noGrp="1"/>
          </p:cNvSpPr>
          <p:nvPr>
            <p:ph type="title"/>
          </p:nvPr>
        </p:nvSpPr>
        <p:spPr/>
        <p:txBody>
          <a:bodyPr/>
          <a:lstStyle/>
          <a:p>
            <a:r>
              <a:rPr lang="cs-CZ" b="1" dirty="0"/>
              <a:t>Benigní </a:t>
            </a:r>
            <a:r>
              <a:rPr lang="cs-CZ" b="1" dirty="0" err="1"/>
              <a:t>hyperplázie</a:t>
            </a:r>
            <a:r>
              <a:rPr lang="cs-CZ" b="1" dirty="0"/>
              <a:t> prostaty </a:t>
            </a:r>
            <a:r>
              <a:rPr lang="cs-CZ" b="1" dirty="0" smtClean="0"/>
              <a:t>(BHP)</a:t>
            </a:r>
            <a:endParaRPr lang="cs-CZ" b="1" dirty="0"/>
          </a:p>
        </p:txBody>
      </p:sp>
      <p:sp>
        <p:nvSpPr>
          <p:cNvPr id="3" name="Zástupný obsah 2">
            <a:extLst>
              <a:ext uri="{FF2B5EF4-FFF2-40B4-BE49-F238E27FC236}">
                <a16:creationId xmlns="" xmlns:a16="http://schemas.microsoft.com/office/drawing/2014/main" id="{05FFC2DB-8598-487C-9F34-199AA265D560}"/>
              </a:ext>
            </a:extLst>
          </p:cNvPr>
          <p:cNvSpPr>
            <a:spLocks noGrp="1"/>
          </p:cNvSpPr>
          <p:nvPr>
            <p:ph idx="1"/>
          </p:nvPr>
        </p:nvSpPr>
        <p:spPr/>
        <p:txBody>
          <a:bodyPr/>
          <a:lstStyle/>
          <a:p>
            <a:r>
              <a:rPr lang="cs-CZ" dirty="0"/>
              <a:t>neboli </a:t>
            </a:r>
            <a:r>
              <a:rPr lang="cs-CZ" b="1" dirty="0"/>
              <a:t>zvětšená prostata</a:t>
            </a:r>
          </a:p>
          <a:p>
            <a:r>
              <a:rPr lang="cs-CZ" b="1" dirty="0"/>
              <a:t>v důsledku procesu stárnutí se </a:t>
            </a:r>
            <a:r>
              <a:rPr lang="cs-CZ" dirty="0"/>
              <a:t>vyskytuje téměř u všech mužů kolem šedesáti až sedmdesáti let </a:t>
            </a:r>
            <a:r>
              <a:rPr lang="cs-CZ" dirty="0" smtClean="0"/>
              <a:t>věku</a:t>
            </a:r>
          </a:p>
          <a:p>
            <a:r>
              <a:rPr lang="cs-CZ" dirty="0" smtClean="0"/>
              <a:t>s přibývajícím věkem zůstává hladina </a:t>
            </a:r>
            <a:r>
              <a:rPr lang="cs-CZ" dirty="0" err="1" smtClean="0"/>
              <a:t>dihydrotestosteronu</a:t>
            </a:r>
            <a:r>
              <a:rPr lang="cs-CZ" dirty="0" smtClean="0"/>
              <a:t> (DHT) normální nebo po 60. roce věku spíše klesá, avšak postupně přibývá množství estrogenů. Estrogeny </a:t>
            </a:r>
            <a:r>
              <a:rPr lang="cs-CZ" dirty="0" err="1" smtClean="0"/>
              <a:t>exprimují</a:t>
            </a:r>
            <a:r>
              <a:rPr lang="cs-CZ" dirty="0" smtClean="0"/>
              <a:t> receptory pro DHT, což vede ke zvýšené vazbě DHT, a tím dochází k </a:t>
            </a:r>
            <a:r>
              <a:rPr lang="cs-CZ" b="1" dirty="0" smtClean="0"/>
              <a:t>růstové stimulaci prostaty</a:t>
            </a:r>
            <a:r>
              <a:rPr lang="cs-CZ" dirty="0" smtClean="0"/>
              <a:t>.</a:t>
            </a:r>
            <a:endParaRPr lang="cs-CZ" dirty="0"/>
          </a:p>
          <a:p>
            <a:r>
              <a:rPr lang="cs-CZ" dirty="0"/>
              <a:t> vlivem procesu růstu buněk prostaty následně zvětší její tkáň, která pak utlačuje močovou trubici</a:t>
            </a:r>
          </a:p>
        </p:txBody>
      </p:sp>
    </p:spTree>
    <p:extLst>
      <p:ext uri="{BB962C8B-B14F-4D97-AF65-F5344CB8AC3E}">
        <p14:creationId xmlns="" xmlns:p14="http://schemas.microsoft.com/office/powerpoint/2010/main" val="42617425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Terapie</a:t>
            </a:r>
            <a:endParaRPr lang="cs-CZ" b="1" dirty="0"/>
          </a:p>
        </p:txBody>
      </p:sp>
      <p:sp>
        <p:nvSpPr>
          <p:cNvPr id="3" name="Zástupný symbol pro obsah 2"/>
          <p:cNvSpPr>
            <a:spLocks noGrp="1"/>
          </p:cNvSpPr>
          <p:nvPr>
            <p:ph idx="1"/>
          </p:nvPr>
        </p:nvSpPr>
        <p:spPr/>
        <p:txBody>
          <a:bodyPr/>
          <a:lstStyle/>
          <a:p>
            <a:r>
              <a:rPr lang="cs-CZ" b="1" dirty="0" smtClean="0"/>
              <a:t>Cvičení:</a:t>
            </a:r>
            <a:r>
              <a:rPr lang="cs-CZ" dirty="0" smtClean="0"/>
              <a:t> </a:t>
            </a:r>
            <a:r>
              <a:rPr lang="cs-CZ" dirty="0" err="1" smtClean="0"/>
              <a:t>Kegelovo</a:t>
            </a:r>
            <a:r>
              <a:rPr lang="cs-CZ" dirty="0" smtClean="0"/>
              <a:t> cvičení jsou cviky pro zesílení pánevního dna, pokud je však ochablost svalů výrazná, není žádný efekt</a:t>
            </a:r>
          </a:p>
          <a:p>
            <a:r>
              <a:rPr lang="cs-CZ" b="1" dirty="0" smtClean="0"/>
              <a:t>Medikamentózní léčba:</a:t>
            </a:r>
            <a:r>
              <a:rPr lang="cs-CZ" dirty="0" smtClean="0"/>
              <a:t> léky mohou redukovat mnoho typů přetékání. Některé léky inhibují kontrakce měchýře, jiné uvolňují nebo posilují svaly měchýře. Při dlouhodobém užívání mohou způsobit škodlivé vedlejší efekty</a:t>
            </a:r>
          </a:p>
          <a:p>
            <a:r>
              <a:rPr lang="cs-CZ" b="1" dirty="0" smtClean="0"/>
              <a:t>Chirurgická léčba:</a:t>
            </a:r>
            <a:r>
              <a:rPr lang="cs-CZ" dirty="0" smtClean="0"/>
              <a:t> k operaci se přistupuje po vyzkoušení jiné léčby, mnoho typů operací má vysokou úspěšnost. Do popředí zájmu se dostaly </a:t>
            </a:r>
            <a:r>
              <a:rPr lang="cs-CZ" dirty="0" err="1" smtClean="0"/>
              <a:t>miniinvazivní</a:t>
            </a:r>
            <a:r>
              <a:rPr lang="cs-CZ" dirty="0" smtClean="0"/>
              <a:t> metody.</a:t>
            </a:r>
            <a:endParaRPr lang="cs-CZ"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43010" name="Picture 2"/>
          <p:cNvPicPr>
            <a:picLocks noGrp="1" noChangeAspect="1" noChangeArrowheads="1"/>
          </p:cNvPicPr>
          <p:nvPr>
            <p:ph idx="1"/>
          </p:nvPr>
        </p:nvPicPr>
        <p:blipFill>
          <a:blip r:embed="rId2" cstate="print"/>
          <a:srcRect/>
          <a:stretch>
            <a:fillRect/>
          </a:stretch>
        </p:blipFill>
        <p:spPr bwMode="auto">
          <a:xfrm>
            <a:off x="2819189" y="1825625"/>
            <a:ext cx="6553621" cy="4351338"/>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38914" name="Picture 2"/>
          <p:cNvPicPr>
            <a:picLocks noGrp="1" noChangeAspect="1" noChangeArrowheads="1"/>
          </p:cNvPicPr>
          <p:nvPr>
            <p:ph idx="1"/>
          </p:nvPr>
        </p:nvPicPr>
        <p:blipFill>
          <a:blip r:embed="rId2" cstate="print"/>
          <a:srcRect/>
          <a:stretch>
            <a:fillRect/>
          </a:stretch>
        </p:blipFill>
        <p:spPr bwMode="auto">
          <a:xfrm>
            <a:off x="3367087" y="2205831"/>
            <a:ext cx="5457825" cy="35909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Benigní </a:t>
            </a:r>
            <a:r>
              <a:rPr lang="cs-CZ" b="1" dirty="0" err="1" smtClean="0"/>
              <a:t>hyperplázie</a:t>
            </a:r>
            <a:r>
              <a:rPr lang="cs-CZ" b="1" dirty="0" smtClean="0"/>
              <a:t> prostaty</a:t>
            </a:r>
            <a:endParaRPr lang="cs-CZ" dirty="0"/>
          </a:p>
        </p:txBody>
      </p:sp>
      <p:sp>
        <p:nvSpPr>
          <p:cNvPr id="3" name="Zástupný symbol pro obsah 2"/>
          <p:cNvSpPr>
            <a:spLocks noGrp="1"/>
          </p:cNvSpPr>
          <p:nvPr>
            <p:ph idx="1"/>
          </p:nvPr>
        </p:nvSpPr>
        <p:spPr/>
        <p:txBody>
          <a:bodyPr/>
          <a:lstStyle/>
          <a:p>
            <a:r>
              <a:rPr lang="cs-CZ" i="1" dirty="0" smtClean="0"/>
              <a:t>v důsledku zvětšení dochází k </a:t>
            </a:r>
            <a:r>
              <a:rPr lang="cs-CZ" b="1" i="1" dirty="0" smtClean="0"/>
              <a:t>mechanické</a:t>
            </a:r>
            <a:r>
              <a:rPr lang="cs-CZ" dirty="0" smtClean="0"/>
              <a:t> (pasivní komprese </a:t>
            </a:r>
            <a:r>
              <a:rPr lang="cs-CZ" dirty="0" err="1" smtClean="0"/>
              <a:t>uretry</a:t>
            </a:r>
            <a:r>
              <a:rPr lang="cs-CZ" dirty="0" smtClean="0"/>
              <a:t>) a </a:t>
            </a:r>
            <a:r>
              <a:rPr lang="cs-CZ" b="1" i="1" dirty="0" smtClean="0"/>
              <a:t>dynamické</a:t>
            </a:r>
            <a:r>
              <a:rPr lang="cs-CZ" dirty="0" smtClean="0"/>
              <a:t> (závisí na tonu prostatických hladkých svalů) </a:t>
            </a:r>
            <a:r>
              <a:rPr lang="cs-CZ" b="1" dirty="0" smtClean="0"/>
              <a:t>obstrukci</a:t>
            </a:r>
            <a:r>
              <a:rPr lang="cs-CZ" dirty="0" smtClean="0"/>
              <a:t> </a:t>
            </a:r>
          </a:p>
          <a:p>
            <a:r>
              <a:rPr lang="cs-CZ" dirty="0" smtClean="0"/>
              <a:t>z dlouhodobé obstrukce dochází k hypertrofii </a:t>
            </a:r>
            <a:r>
              <a:rPr lang="cs-CZ" dirty="0" err="1" smtClean="0"/>
              <a:t>detruzoru</a:t>
            </a:r>
            <a:r>
              <a:rPr lang="cs-CZ" dirty="0" smtClean="0"/>
              <a:t>, vzniká tzv. </a:t>
            </a:r>
            <a:r>
              <a:rPr lang="cs-CZ" dirty="0" err="1" smtClean="0"/>
              <a:t>trabekularizace</a:t>
            </a:r>
            <a:r>
              <a:rPr lang="cs-CZ" dirty="0" smtClean="0"/>
              <a:t> (makroskopicky viditelné hypertrofické snopce), tvorba </a:t>
            </a:r>
            <a:r>
              <a:rPr lang="cs-CZ" dirty="0" err="1" smtClean="0"/>
              <a:t>pseudodivertiklů</a:t>
            </a:r>
            <a:r>
              <a:rPr lang="cs-CZ" dirty="0" smtClean="0"/>
              <a:t> a pravých divertiklů</a:t>
            </a:r>
          </a:p>
          <a:p>
            <a:r>
              <a:rPr lang="cs-CZ" dirty="0" smtClean="0"/>
              <a:t>po vyčerpání </a:t>
            </a:r>
            <a:r>
              <a:rPr lang="cs-CZ" dirty="0" err="1" smtClean="0"/>
              <a:t>detrusoru</a:t>
            </a:r>
            <a:r>
              <a:rPr lang="cs-CZ" dirty="0" smtClean="0"/>
              <a:t>, dochází k reziduu moče s dilatací měchýře, následním útlakem močovodů, se vznikem </a:t>
            </a:r>
            <a:r>
              <a:rPr lang="cs-CZ" dirty="0" err="1" smtClean="0"/>
              <a:t>refluxu</a:t>
            </a:r>
            <a:r>
              <a:rPr lang="cs-CZ" dirty="0" smtClean="0"/>
              <a:t>, infekci močových cest (IMC),což může vyústit až do chronického selhání ledvin</a:t>
            </a:r>
            <a:endParaRPr lang="cs-CZ"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838200" y="365126"/>
            <a:ext cx="10515600" cy="1267732"/>
          </a:xfrm>
        </p:spPr>
        <p:txBody>
          <a:bodyPr/>
          <a:lstStyle/>
          <a:p>
            <a:r>
              <a:rPr lang="cs-CZ" b="1" dirty="0" smtClean="0"/>
              <a:t>Klinický obraz </a:t>
            </a:r>
            <a:endParaRPr lang="cs-CZ" b="1" dirty="0"/>
          </a:p>
        </p:txBody>
      </p:sp>
      <p:sp>
        <p:nvSpPr>
          <p:cNvPr id="3" name="Zástupný symbol pro obsah 2"/>
          <p:cNvSpPr>
            <a:spLocks noGrp="1"/>
          </p:cNvSpPr>
          <p:nvPr>
            <p:ph idx="1"/>
          </p:nvPr>
        </p:nvSpPr>
        <p:spPr/>
        <p:txBody>
          <a:bodyPr>
            <a:normAutofit fontScale="92500" lnSpcReduction="10000"/>
          </a:bodyPr>
          <a:lstStyle/>
          <a:p>
            <a:r>
              <a:rPr lang="cs-CZ" dirty="0" smtClean="0"/>
              <a:t>neexistuje korelace mezi velikostí prostaty a stupněm obstrukce  </a:t>
            </a:r>
          </a:p>
          <a:p>
            <a:r>
              <a:rPr lang="cs-CZ" b="1" dirty="0" err="1" smtClean="0"/>
              <a:t>polakisurie</a:t>
            </a:r>
            <a:r>
              <a:rPr lang="cs-CZ" dirty="0" smtClean="0"/>
              <a:t> (opakovaná evakuace malého objemu moči v krátkých časových intervalech) </a:t>
            </a:r>
          </a:p>
          <a:p>
            <a:r>
              <a:rPr lang="cs-CZ" b="1" dirty="0" smtClean="0"/>
              <a:t>imperativní mikce</a:t>
            </a:r>
            <a:r>
              <a:rPr lang="cs-CZ" dirty="0" smtClean="0"/>
              <a:t> (urgentní močení, nucení na močení má již při malém objemu moče v močovém měchýři; močí často)</a:t>
            </a:r>
          </a:p>
          <a:p>
            <a:r>
              <a:rPr lang="cs-CZ" b="1" dirty="0" smtClean="0"/>
              <a:t>nykturie</a:t>
            </a:r>
            <a:r>
              <a:rPr lang="cs-CZ" dirty="0" smtClean="0"/>
              <a:t> (noční močení,  jednou nebo vícekrát za noc je probuzen pocitem nucení na močení, kterému musí vyhovět)</a:t>
            </a:r>
          </a:p>
          <a:p>
            <a:r>
              <a:rPr lang="cs-CZ" b="1" dirty="0" smtClean="0"/>
              <a:t>urgentní inkontinence </a:t>
            </a:r>
            <a:r>
              <a:rPr lang="cs-CZ" dirty="0" smtClean="0"/>
              <a:t>(nutkání na močení doplněné menšími až většími objemy úniku moči), </a:t>
            </a:r>
          </a:p>
          <a:p>
            <a:r>
              <a:rPr lang="cs-CZ" b="1" dirty="0" smtClean="0"/>
              <a:t>bolest za sponou stydkou,</a:t>
            </a:r>
            <a:r>
              <a:rPr lang="cs-CZ" dirty="0" smtClean="0"/>
              <a:t> retardace startu močení, </a:t>
            </a:r>
            <a:r>
              <a:rPr lang="cs-CZ" dirty="0" err="1" smtClean="0"/>
              <a:t>močení</a:t>
            </a:r>
            <a:r>
              <a:rPr lang="cs-CZ" dirty="0" smtClean="0"/>
              <a:t> se zvýšeným úsilím, přerušovaná a prodloužená mikce, ztenčení proudu</a:t>
            </a:r>
            <a:endParaRPr lang="cs-CZ" b="1" dirty="0"/>
          </a:p>
        </p:txBody>
      </p:sp>
      <p:pic>
        <p:nvPicPr>
          <p:cNvPr id="10241" name="Picture 1"/>
          <p:cNvPicPr>
            <a:picLocks noChangeAspect="1" noChangeArrowheads="1"/>
          </p:cNvPicPr>
          <p:nvPr/>
        </p:nvPicPr>
        <p:blipFill>
          <a:blip r:embed="rId2" cstate="print"/>
          <a:srcRect/>
          <a:stretch>
            <a:fillRect/>
          </a:stretch>
        </p:blipFill>
        <p:spPr bwMode="auto">
          <a:xfrm>
            <a:off x="8321040" y="0"/>
            <a:ext cx="3394574" cy="191315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Diagnostika</a:t>
            </a:r>
            <a:endParaRPr lang="cs-CZ" b="1" dirty="0"/>
          </a:p>
        </p:txBody>
      </p:sp>
      <p:sp>
        <p:nvSpPr>
          <p:cNvPr id="3" name="Zástupný symbol pro obsah 2"/>
          <p:cNvSpPr>
            <a:spLocks noGrp="1"/>
          </p:cNvSpPr>
          <p:nvPr>
            <p:ph idx="1"/>
          </p:nvPr>
        </p:nvSpPr>
        <p:spPr/>
        <p:txBody>
          <a:bodyPr>
            <a:normAutofit lnSpcReduction="10000"/>
          </a:bodyPr>
          <a:lstStyle/>
          <a:p>
            <a:r>
              <a:rPr lang="cs-CZ" dirty="0" smtClean="0"/>
              <a:t>per </a:t>
            </a:r>
            <a:r>
              <a:rPr lang="cs-CZ" dirty="0" err="1" smtClean="0"/>
              <a:t>rectum</a:t>
            </a:r>
            <a:r>
              <a:rPr lang="cs-CZ" dirty="0" smtClean="0"/>
              <a:t>–prostata zvětšená, hladkého povrchu, elastická, ohraničená, nebolestivá</a:t>
            </a:r>
          </a:p>
          <a:p>
            <a:r>
              <a:rPr lang="cs-CZ" dirty="0" smtClean="0"/>
              <a:t>USG–objem prostaty, určení </a:t>
            </a:r>
            <a:r>
              <a:rPr lang="cs-CZ" dirty="0" err="1" smtClean="0"/>
              <a:t>postmikčního</a:t>
            </a:r>
            <a:r>
              <a:rPr lang="cs-CZ" dirty="0" smtClean="0"/>
              <a:t> močového rezidua ;</a:t>
            </a:r>
          </a:p>
          <a:p>
            <a:r>
              <a:rPr lang="cs-CZ" dirty="0" smtClean="0"/>
              <a:t>vyšetření moče – včetně kultivace;</a:t>
            </a:r>
          </a:p>
          <a:p>
            <a:r>
              <a:rPr lang="cs-CZ" dirty="0" err="1" smtClean="0"/>
              <a:t>cystouretrografie</a:t>
            </a:r>
            <a:r>
              <a:rPr lang="cs-CZ" dirty="0" smtClean="0"/>
              <a:t>, IVU, uroflowmetrie, </a:t>
            </a:r>
            <a:r>
              <a:rPr lang="cs-CZ" dirty="0" err="1" smtClean="0"/>
              <a:t>cystometrie</a:t>
            </a:r>
            <a:r>
              <a:rPr lang="cs-CZ" dirty="0" smtClean="0"/>
              <a:t>, </a:t>
            </a:r>
          </a:p>
          <a:p>
            <a:r>
              <a:rPr lang="cs-CZ" b="1" dirty="0" smtClean="0"/>
              <a:t>PSA (</a:t>
            </a:r>
            <a:r>
              <a:rPr lang="cs-CZ" dirty="0" smtClean="0"/>
              <a:t>prostatický specifický antigen)- bílkovina, kterou produkuje prostata, je vylučována do semene a zkapalňuje semeno. Pouze malá část se dostává do krve a je detekovatelná. V případě porušení vnitřní architektury prostatické žlázy se větší část PSA začne dostávat do krevního séra a způsobí zvýšené hladiny PSA v krvi.</a:t>
            </a:r>
          </a:p>
          <a:p>
            <a:endParaRPr lang="cs-CZ" dirty="0" smtClean="0"/>
          </a:p>
          <a:p>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8817293" y="5486400"/>
            <a:ext cx="2238375" cy="1371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9827136" y="0"/>
            <a:ext cx="2364864" cy="270401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p:cNvPicPr>
            <a:picLocks noGrp="1" noChangeAspect="1" noChangeArrowheads="1"/>
          </p:cNvPicPr>
          <p:nvPr>
            <p:ph idx="1"/>
          </p:nvPr>
        </p:nvPicPr>
        <p:blipFill>
          <a:blip r:embed="rId2" cstate="print"/>
          <a:srcRect/>
          <a:stretch>
            <a:fillRect/>
          </a:stretch>
        </p:blipFill>
        <p:spPr bwMode="auto">
          <a:xfrm>
            <a:off x="3190816" y="1825625"/>
            <a:ext cx="5810367" cy="435133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Diferenciální diagnostika</a:t>
            </a:r>
            <a:endParaRPr lang="cs-CZ" b="1" dirty="0"/>
          </a:p>
        </p:txBody>
      </p:sp>
      <p:sp>
        <p:nvSpPr>
          <p:cNvPr id="3" name="Zástupný symbol pro obsah 2"/>
          <p:cNvSpPr>
            <a:spLocks noGrp="1"/>
          </p:cNvSpPr>
          <p:nvPr>
            <p:ph idx="1"/>
          </p:nvPr>
        </p:nvSpPr>
        <p:spPr/>
        <p:txBody>
          <a:bodyPr/>
          <a:lstStyle/>
          <a:p>
            <a:r>
              <a:rPr lang="cs-CZ" dirty="0" err="1" smtClean="0"/>
              <a:t>Dif</a:t>
            </a:r>
            <a:r>
              <a:rPr lang="cs-CZ" dirty="0" smtClean="0"/>
              <a:t> dg. vyloučit  karcinom prostaty</a:t>
            </a:r>
          </a:p>
          <a:p>
            <a:r>
              <a:rPr lang="cs-CZ" dirty="0" smtClean="0"/>
              <a:t>per </a:t>
            </a:r>
            <a:r>
              <a:rPr lang="cs-CZ" dirty="0" err="1" smtClean="0"/>
              <a:t>rectum</a:t>
            </a:r>
            <a:endParaRPr lang="cs-CZ" dirty="0" smtClean="0"/>
          </a:p>
          <a:p>
            <a:r>
              <a:rPr lang="cs-CZ" dirty="0" smtClean="0"/>
              <a:t>ultrasonografie</a:t>
            </a:r>
          </a:p>
          <a:p>
            <a:r>
              <a:rPr lang="cs-CZ" dirty="0" smtClean="0"/>
              <a:t>magnetická rezonance</a:t>
            </a:r>
          </a:p>
          <a:p>
            <a:r>
              <a:rPr lang="cs-CZ" dirty="0" smtClean="0"/>
              <a:t>biopsie prostaty</a:t>
            </a:r>
          </a:p>
          <a:p>
            <a:endParaRPr lang="cs-CZ" dirty="0" smtClean="0"/>
          </a:p>
          <a:p>
            <a:endParaRPr lang="cs-CZ" dirty="0"/>
          </a:p>
        </p:txBody>
      </p:sp>
      <p:pic>
        <p:nvPicPr>
          <p:cNvPr id="4" name="Picture 2"/>
          <p:cNvPicPr>
            <a:picLocks noChangeAspect="1" noChangeArrowheads="1"/>
          </p:cNvPicPr>
          <p:nvPr/>
        </p:nvPicPr>
        <p:blipFill>
          <a:blip r:embed="rId2" cstate="print"/>
          <a:srcRect/>
          <a:stretch>
            <a:fillRect/>
          </a:stretch>
        </p:blipFill>
        <p:spPr bwMode="auto">
          <a:xfrm>
            <a:off x="5669895" y="2506662"/>
            <a:ext cx="5162951" cy="4351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314</TotalTime>
  <Words>888</Words>
  <Application>Microsoft Office PowerPoint</Application>
  <PresentationFormat>Vlastní</PresentationFormat>
  <Paragraphs>189</Paragraphs>
  <Slides>42</Slides>
  <Notes>0</Notes>
  <HiddenSlides>0</HiddenSlides>
  <MMClips>0</MMClips>
  <ScaleCrop>false</ScaleCrop>
  <HeadingPairs>
    <vt:vector size="4" baseType="variant">
      <vt:variant>
        <vt:lpstr>Motiv</vt:lpstr>
      </vt:variant>
      <vt:variant>
        <vt:i4>1</vt:i4>
      </vt:variant>
      <vt:variant>
        <vt:lpstr>Nadpisy snímků</vt:lpstr>
      </vt:variant>
      <vt:variant>
        <vt:i4>42</vt:i4>
      </vt:variant>
    </vt:vector>
  </HeadingPairs>
  <TitlesOfParts>
    <vt:vector size="43" baseType="lpstr">
      <vt:lpstr>Motiv Office</vt:lpstr>
      <vt:lpstr>Onemocnění prostaty</vt:lpstr>
      <vt:lpstr>Prostata </vt:lpstr>
      <vt:lpstr>Onemocnění prostaty  </vt:lpstr>
      <vt:lpstr>Benigní hyperplázie prostaty (BHP)</vt:lpstr>
      <vt:lpstr>Benigní hyperplázie prostaty</vt:lpstr>
      <vt:lpstr>Klinický obraz </vt:lpstr>
      <vt:lpstr>Diagnostika</vt:lpstr>
      <vt:lpstr>Snímek 8</vt:lpstr>
      <vt:lpstr>Diferenciální diagnostika</vt:lpstr>
      <vt:lpstr> Léčba </vt:lpstr>
      <vt:lpstr>Otevřená prostatektomie </vt:lpstr>
      <vt:lpstr>Snímek 12</vt:lpstr>
      <vt:lpstr>Transuretrální resekce prostaty (TURP)</vt:lpstr>
      <vt:lpstr>Transuretrální resekce prostaty (TURP)</vt:lpstr>
      <vt:lpstr>Miniinvzivní metody </vt:lpstr>
      <vt:lpstr>Miniinvazivní metody</vt:lpstr>
      <vt:lpstr>Miniinvazivní metody  </vt:lpstr>
      <vt:lpstr>Miniinvazivní metody</vt:lpstr>
      <vt:lpstr>Snímek 19</vt:lpstr>
      <vt:lpstr>Karcinom prostaty </vt:lpstr>
      <vt:lpstr>Primární prevence rakoviny prostaty</vt:lpstr>
      <vt:lpstr>Rizikové faktory</vt:lpstr>
      <vt:lpstr>Klinický obraz </vt:lpstr>
      <vt:lpstr> Metastázování   </vt:lpstr>
      <vt:lpstr>Sekundární prevence  </vt:lpstr>
      <vt:lpstr>Diagnostika</vt:lpstr>
      <vt:lpstr> Způsob léčby závisí na: </vt:lpstr>
      <vt:lpstr>Terapie</vt:lpstr>
      <vt:lpstr>Radioterapie (léčba zářením) </vt:lpstr>
      <vt:lpstr>Radikální prostatektomie </vt:lpstr>
      <vt:lpstr>Brachyterapie   </vt:lpstr>
      <vt:lpstr>Generalizovaný karcinom prostaty </vt:lpstr>
      <vt:lpstr>Lokálně pokročilý karcinom prostaty</vt:lpstr>
      <vt:lpstr> Zánět prostaty - prostatitida </vt:lpstr>
      <vt:lpstr>Inkontinence moči </vt:lpstr>
      <vt:lpstr>Dvě formy inkontinence: </vt:lpstr>
      <vt:lpstr>Organicky podmíněné formy inkontinence</vt:lpstr>
      <vt:lpstr>Neorganické formy inkontinence </vt:lpstr>
      <vt:lpstr>Ošetřovatelská anamnéza</vt:lpstr>
      <vt:lpstr>Terapie</vt:lpstr>
      <vt:lpstr>Snímek 41</vt:lpstr>
      <vt:lpstr>Snímek 42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Onemocnění prostaty</dc:title>
  <dc:creator>Grusová Gabriela, MUDr.</dc:creator>
  <cp:lastModifiedBy>Klára25</cp:lastModifiedBy>
  <cp:revision>37</cp:revision>
  <dcterms:created xsi:type="dcterms:W3CDTF">2020-11-30T12:52:51Z</dcterms:created>
  <dcterms:modified xsi:type="dcterms:W3CDTF">2020-11-30T22:01:53Z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063cd7f-2d21-486a-9f29-9c1683fdd175_Enabled">
    <vt:lpwstr>true</vt:lpwstr>
  </property>
  <property fmtid="{D5CDD505-2E9C-101B-9397-08002B2CF9AE}" pid="3" name="MSIP_Label_2063cd7f-2d21-486a-9f29-9c1683fdd175_SetDate">
    <vt:lpwstr>2020-11-30T13:10:10Z</vt:lpwstr>
  </property>
  <property fmtid="{D5CDD505-2E9C-101B-9397-08002B2CF9AE}" pid="4" name="MSIP_Label_2063cd7f-2d21-486a-9f29-9c1683fdd175_Method">
    <vt:lpwstr>Standard</vt:lpwstr>
  </property>
  <property fmtid="{D5CDD505-2E9C-101B-9397-08002B2CF9AE}" pid="5" name="MSIP_Label_2063cd7f-2d21-486a-9f29-9c1683fdd175_Name">
    <vt:lpwstr>2063cd7f-2d21-486a-9f29-9c1683fdd175</vt:lpwstr>
  </property>
  <property fmtid="{D5CDD505-2E9C-101B-9397-08002B2CF9AE}" pid="6" name="MSIP_Label_2063cd7f-2d21-486a-9f29-9c1683fdd175_SiteId">
    <vt:lpwstr>0f277086-d4e0-4971-bc1a-bbc5df0eb246</vt:lpwstr>
  </property>
  <property fmtid="{D5CDD505-2E9C-101B-9397-08002B2CF9AE}" pid="7" name="MSIP_Label_2063cd7f-2d21-486a-9f29-9c1683fdd175_ActionId">
    <vt:lpwstr>5ff536c9-1b47-4bee-8dde-a55a3d1ebaef</vt:lpwstr>
  </property>
  <property fmtid="{D5CDD505-2E9C-101B-9397-08002B2CF9AE}" pid="8" name="MSIP_Label_2063cd7f-2d21-486a-9f29-9c1683fdd175_ContentBits">
    <vt:lpwstr>0</vt:lpwstr>
  </property>
</Properties>
</file>