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6" r:id="rId3"/>
    <p:sldId id="257" r:id="rId4"/>
    <p:sldId id="266" r:id="rId5"/>
    <p:sldId id="267" r:id="rId6"/>
    <p:sldId id="268" r:id="rId7"/>
    <p:sldId id="258" r:id="rId8"/>
    <p:sldId id="259" r:id="rId9"/>
    <p:sldId id="260" r:id="rId10"/>
    <p:sldId id="264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9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77DD86-17CF-4C87-879E-C6F2C2F02BDD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A7EF412-0BE7-4C87-887D-AADCB7741D0F}">
      <dgm:prSet/>
      <dgm:spPr/>
      <dgm:t>
        <a:bodyPr/>
        <a:lstStyle/>
        <a:p>
          <a:r>
            <a:rPr lang="cs-CZ"/>
            <a:t>Denně je secernováno 500-1000 ml žluči</a:t>
          </a:r>
          <a:endParaRPr lang="en-US"/>
        </a:p>
      </dgm:t>
    </dgm:pt>
    <dgm:pt modelId="{E52DC0CA-F51F-418D-A9B0-D807852A7D14}" type="parTrans" cxnId="{A9D390E3-CD68-4244-8EA2-2D8289810E02}">
      <dgm:prSet/>
      <dgm:spPr/>
      <dgm:t>
        <a:bodyPr/>
        <a:lstStyle/>
        <a:p>
          <a:endParaRPr lang="en-US"/>
        </a:p>
      </dgm:t>
    </dgm:pt>
    <dgm:pt modelId="{C3FF39A1-ACF4-4BE0-88FA-8FB230CA64F4}" type="sibTrans" cxnId="{A9D390E3-CD68-4244-8EA2-2D8289810E02}">
      <dgm:prSet/>
      <dgm:spPr/>
      <dgm:t>
        <a:bodyPr/>
        <a:lstStyle/>
        <a:p>
          <a:endParaRPr lang="en-US"/>
        </a:p>
      </dgm:t>
    </dgm:pt>
    <dgm:pt modelId="{1E5A9E38-31F0-4F61-907F-BCD1B81E822F}">
      <dgm:prSet/>
      <dgm:spPr/>
      <dgm:t>
        <a:bodyPr/>
        <a:lstStyle/>
        <a:p>
          <a:r>
            <a:rPr lang="cs-CZ"/>
            <a:t>Žlučník je rezervoárem žluče a „přetlakovým ventilem žlučových cest“</a:t>
          </a:r>
          <a:endParaRPr lang="en-US"/>
        </a:p>
      </dgm:t>
    </dgm:pt>
    <dgm:pt modelId="{6911DBEA-1611-4A62-A93D-C4F0736C859E}" type="parTrans" cxnId="{42199E61-DFFB-4317-BD45-46EC34244C0C}">
      <dgm:prSet/>
      <dgm:spPr/>
      <dgm:t>
        <a:bodyPr/>
        <a:lstStyle/>
        <a:p>
          <a:endParaRPr lang="en-US"/>
        </a:p>
      </dgm:t>
    </dgm:pt>
    <dgm:pt modelId="{565AE8D2-057E-42B0-948E-2DF6961DC8A6}" type="sibTrans" cxnId="{42199E61-DFFB-4317-BD45-46EC34244C0C}">
      <dgm:prSet/>
      <dgm:spPr/>
      <dgm:t>
        <a:bodyPr/>
        <a:lstStyle/>
        <a:p>
          <a:endParaRPr lang="en-US"/>
        </a:p>
      </dgm:t>
    </dgm:pt>
    <dgm:pt modelId="{19372CD5-947B-44A3-9EDB-1150C3EE7FF6}">
      <dgm:prSet/>
      <dgm:spPr/>
      <dgm:t>
        <a:bodyPr/>
        <a:lstStyle/>
        <a:p>
          <a:r>
            <a:rPr lang="cs-CZ"/>
            <a:t>Kapacita žlučníku je 30-70 ml</a:t>
          </a:r>
          <a:endParaRPr lang="en-US"/>
        </a:p>
      </dgm:t>
    </dgm:pt>
    <dgm:pt modelId="{5EAD53B8-A290-41B5-9A44-FE853C6BF8D0}" type="parTrans" cxnId="{02FBF3BF-A442-48E8-80B6-14C766021E46}">
      <dgm:prSet/>
      <dgm:spPr/>
      <dgm:t>
        <a:bodyPr/>
        <a:lstStyle/>
        <a:p>
          <a:endParaRPr lang="en-US"/>
        </a:p>
      </dgm:t>
    </dgm:pt>
    <dgm:pt modelId="{013119E5-5267-42B0-8388-7612B07ECAB2}" type="sibTrans" cxnId="{02FBF3BF-A442-48E8-80B6-14C766021E46}">
      <dgm:prSet/>
      <dgm:spPr/>
      <dgm:t>
        <a:bodyPr/>
        <a:lstStyle/>
        <a:p>
          <a:endParaRPr lang="en-US"/>
        </a:p>
      </dgm:t>
    </dgm:pt>
    <dgm:pt modelId="{B8F2631E-191C-439D-A2B8-3344512F3ABD}">
      <dgm:prSet/>
      <dgm:spPr/>
      <dgm:t>
        <a:bodyPr/>
        <a:lstStyle/>
        <a:p>
          <a:r>
            <a:rPr lang="cs-CZ"/>
            <a:t>jaterní žluč izotonická s plazmou, ve žlučníku 20x zahuštěna</a:t>
          </a:r>
          <a:endParaRPr lang="en-US"/>
        </a:p>
      </dgm:t>
    </dgm:pt>
    <dgm:pt modelId="{332C0AB1-6B4C-4A47-A918-59F89CC5E80D}" type="parTrans" cxnId="{4829B699-63C8-4D58-A1EA-07DE4E23EDAC}">
      <dgm:prSet/>
      <dgm:spPr/>
      <dgm:t>
        <a:bodyPr/>
        <a:lstStyle/>
        <a:p>
          <a:endParaRPr lang="en-US"/>
        </a:p>
      </dgm:t>
    </dgm:pt>
    <dgm:pt modelId="{D8173AAE-A2D0-4F76-B6F4-2903EEC8A387}" type="sibTrans" cxnId="{4829B699-63C8-4D58-A1EA-07DE4E23EDAC}">
      <dgm:prSet/>
      <dgm:spPr/>
      <dgm:t>
        <a:bodyPr/>
        <a:lstStyle/>
        <a:p>
          <a:endParaRPr lang="en-US"/>
        </a:p>
      </dgm:t>
    </dgm:pt>
    <dgm:pt modelId="{C77EC847-D77B-4C76-B3A4-50F6799A3DC0}" type="pres">
      <dgm:prSet presAssocID="{8977DD86-17CF-4C87-879E-C6F2C2F02BD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BD37E35-2F1E-4147-BB8C-74C74032702C}" type="pres">
      <dgm:prSet presAssocID="{8977DD86-17CF-4C87-879E-C6F2C2F02BDD}" presName="diamond" presStyleLbl="bgShp" presStyleIdx="0" presStyleCnt="1"/>
      <dgm:spPr/>
    </dgm:pt>
    <dgm:pt modelId="{2788B179-39B6-45F8-9CBA-8558988CF8FA}" type="pres">
      <dgm:prSet presAssocID="{8977DD86-17CF-4C87-879E-C6F2C2F02BDD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70C5138-93FE-4ACB-9B52-04508DA35A00}" type="pres">
      <dgm:prSet presAssocID="{8977DD86-17CF-4C87-879E-C6F2C2F02BDD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0191013-FBFC-482C-960B-C759B06588D1}" type="pres">
      <dgm:prSet presAssocID="{8977DD86-17CF-4C87-879E-C6F2C2F02BDD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585F0E8-13EB-409C-B157-2EE52EACB442}" type="pres">
      <dgm:prSet presAssocID="{8977DD86-17CF-4C87-879E-C6F2C2F02BDD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5002C24-3653-49E2-84BE-210FE98D7F6F}" type="presOf" srcId="{2A7EF412-0BE7-4C87-887D-AADCB7741D0F}" destId="{2788B179-39B6-45F8-9CBA-8558988CF8FA}" srcOrd="0" destOrd="0" presId="urn:microsoft.com/office/officeart/2005/8/layout/matrix3"/>
    <dgm:cxn modelId="{B3D56069-0903-4B57-8E73-0B6345CD360C}" type="presOf" srcId="{1E5A9E38-31F0-4F61-907F-BCD1B81E822F}" destId="{D70C5138-93FE-4ACB-9B52-04508DA35A00}" srcOrd="0" destOrd="0" presId="urn:microsoft.com/office/officeart/2005/8/layout/matrix3"/>
    <dgm:cxn modelId="{42199E61-DFFB-4317-BD45-46EC34244C0C}" srcId="{8977DD86-17CF-4C87-879E-C6F2C2F02BDD}" destId="{1E5A9E38-31F0-4F61-907F-BCD1B81E822F}" srcOrd="1" destOrd="0" parTransId="{6911DBEA-1611-4A62-A93D-C4F0736C859E}" sibTransId="{565AE8D2-057E-42B0-948E-2DF6961DC8A6}"/>
    <dgm:cxn modelId="{02FBF3BF-A442-48E8-80B6-14C766021E46}" srcId="{8977DD86-17CF-4C87-879E-C6F2C2F02BDD}" destId="{19372CD5-947B-44A3-9EDB-1150C3EE7FF6}" srcOrd="2" destOrd="0" parTransId="{5EAD53B8-A290-41B5-9A44-FE853C6BF8D0}" sibTransId="{013119E5-5267-42B0-8388-7612B07ECAB2}"/>
    <dgm:cxn modelId="{A9D390E3-CD68-4244-8EA2-2D8289810E02}" srcId="{8977DD86-17CF-4C87-879E-C6F2C2F02BDD}" destId="{2A7EF412-0BE7-4C87-887D-AADCB7741D0F}" srcOrd="0" destOrd="0" parTransId="{E52DC0CA-F51F-418D-A9B0-D807852A7D14}" sibTransId="{C3FF39A1-ACF4-4BE0-88FA-8FB230CA64F4}"/>
    <dgm:cxn modelId="{404B3A8B-67D0-47F2-AE85-293A4E1B23D1}" type="presOf" srcId="{19372CD5-947B-44A3-9EDB-1150C3EE7FF6}" destId="{30191013-FBFC-482C-960B-C759B06588D1}" srcOrd="0" destOrd="0" presId="urn:microsoft.com/office/officeart/2005/8/layout/matrix3"/>
    <dgm:cxn modelId="{EB84CBE1-4290-44BE-B3A5-25A72AFAA297}" type="presOf" srcId="{8977DD86-17CF-4C87-879E-C6F2C2F02BDD}" destId="{C77EC847-D77B-4C76-B3A4-50F6799A3DC0}" srcOrd="0" destOrd="0" presId="urn:microsoft.com/office/officeart/2005/8/layout/matrix3"/>
    <dgm:cxn modelId="{4829B699-63C8-4D58-A1EA-07DE4E23EDAC}" srcId="{8977DD86-17CF-4C87-879E-C6F2C2F02BDD}" destId="{B8F2631E-191C-439D-A2B8-3344512F3ABD}" srcOrd="3" destOrd="0" parTransId="{332C0AB1-6B4C-4A47-A918-59F89CC5E80D}" sibTransId="{D8173AAE-A2D0-4F76-B6F4-2903EEC8A387}"/>
    <dgm:cxn modelId="{2123554E-7688-4EC9-9799-31C28DFEEDAC}" type="presOf" srcId="{B8F2631E-191C-439D-A2B8-3344512F3ABD}" destId="{8585F0E8-13EB-409C-B157-2EE52EACB442}" srcOrd="0" destOrd="0" presId="urn:microsoft.com/office/officeart/2005/8/layout/matrix3"/>
    <dgm:cxn modelId="{9EAC53E9-53D7-49C8-B9E5-AA737E8D840C}" type="presParOf" srcId="{C77EC847-D77B-4C76-B3A4-50F6799A3DC0}" destId="{FBD37E35-2F1E-4147-BB8C-74C74032702C}" srcOrd="0" destOrd="0" presId="urn:microsoft.com/office/officeart/2005/8/layout/matrix3"/>
    <dgm:cxn modelId="{C213D31A-918B-409E-87C2-ABB974940F94}" type="presParOf" srcId="{C77EC847-D77B-4C76-B3A4-50F6799A3DC0}" destId="{2788B179-39B6-45F8-9CBA-8558988CF8FA}" srcOrd="1" destOrd="0" presId="urn:microsoft.com/office/officeart/2005/8/layout/matrix3"/>
    <dgm:cxn modelId="{9673512F-180F-4C6C-A014-F1AAC21EB697}" type="presParOf" srcId="{C77EC847-D77B-4C76-B3A4-50F6799A3DC0}" destId="{D70C5138-93FE-4ACB-9B52-04508DA35A00}" srcOrd="2" destOrd="0" presId="urn:microsoft.com/office/officeart/2005/8/layout/matrix3"/>
    <dgm:cxn modelId="{668444A5-C848-45A5-88B3-F5E136F4D9D2}" type="presParOf" srcId="{C77EC847-D77B-4C76-B3A4-50F6799A3DC0}" destId="{30191013-FBFC-482C-960B-C759B06588D1}" srcOrd="3" destOrd="0" presId="urn:microsoft.com/office/officeart/2005/8/layout/matrix3"/>
    <dgm:cxn modelId="{60B37704-9B91-4E60-B015-8378D1AA9D0A}" type="presParOf" srcId="{C77EC847-D77B-4C76-B3A4-50F6799A3DC0}" destId="{8585F0E8-13EB-409C-B157-2EE52EACB44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37913D-A0DA-40AE-B053-9992DDD533C9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3ED5A62-EB2C-49F2-A125-9D42D7ECC006}">
      <dgm:prSet/>
      <dgm:spPr/>
      <dgm:t>
        <a:bodyPr/>
        <a:lstStyle/>
        <a:p>
          <a:r>
            <a:rPr lang="cs-CZ"/>
            <a:t>asymptomaticky (60 - 70 %, roční riziko vznik symptomů 1 - 2 %)</a:t>
          </a:r>
          <a:endParaRPr lang="en-US"/>
        </a:p>
      </dgm:t>
    </dgm:pt>
    <dgm:pt modelId="{59F0D9E7-7132-45A7-9545-603A1B9B8684}" type="parTrans" cxnId="{A9661F16-4DFD-4607-95FE-E30F7F715974}">
      <dgm:prSet/>
      <dgm:spPr/>
      <dgm:t>
        <a:bodyPr/>
        <a:lstStyle/>
        <a:p>
          <a:endParaRPr lang="en-US"/>
        </a:p>
      </dgm:t>
    </dgm:pt>
    <dgm:pt modelId="{344DBD0F-E90B-465C-9D51-CA3598CBF497}" type="sibTrans" cxnId="{A9661F16-4DFD-4607-95FE-E30F7F715974}">
      <dgm:prSet/>
      <dgm:spPr/>
      <dgm:t>
        <a:bodyPr/>
        <a:lstStyle/>
        <a:p>
          <a:endParaRPr lang="en-US"/>
        </a:p>
      </dgm:t>
    </dgm:pt>
    <dgm:pt modelId="{065B1D80-35BF-4A57-B93F-59FB2174DE6D}">
      <dgm:prSet/>
      <dgm:spPr/>
      <dgm:t>
        <a:bodyPr/>
        <a:lstStyle/>
        <a:p>
          <a:r>
            <a:rPr lang="cs-CZ"/>
            <a:t>• </a:t>
          </a:r>
          <a:r>
            <a:rPr lang="cs-CZ" b="1"/>
            <a:t>biliární kolika </a:t>
          </a:r>
          <a:r>
            <a:rPr lang="cs-CZ"/>
            <a:t>-bolest v pravém podžebří, propagace do zad, vznik po dietní chybě, nejdříve 1 hod. po jídle (zvracení) , nemocný v klubíčku, břicho bolestivé v pravém podžebří, ev. napjaté, pozitivní Murphyho příznak – </a:t>
          </a:r>
          <a:r>
            <a:rPr lang="cs-CZ" b="1"/>
            <a:t>bez</a:t>
          </a:r>
          <a:r>
            <a:rPr lang="cs-CZ"/>
            <a:t> teploty, </a:t>
          </a:r>
          <a:r>
            <a:rPr lang="cs-CZ" b="1"/>
            <a:t>bez</a:t>
          </a:r>
          <a:r>
            <a:rPr lang="cs-CZ"/>
            <a:t> ikteru, </a:t>
          </a:r>
          <a:r>
            <a:rPr lang="cs-CZ" b="1"/>
            <a:t>bez</a:t>
          </a:r>
          <a:r>
            <a:rPr lang="cs-CZ"/>
            <a:t> rezistence</a:t>
          </a:r>
          <a:endParaRPr lang="en-US"/>
        </a:p>
      </dgm:t>
    </dgm:pt>
    <dgm:pt modelId="{BD21C81C-36A6-4608-9017-29D06BC33656}" type="parTrans" cxnId="{59182F93-9948-41D6-8DBF-F4D381C3F9B8}">
      <dgm:prSet/>
      <dgm:spPr/>
      <dgm:t>
        <a:bodyPr/>
        <a:lstStyle/>
        <a:p>
          <a:endParaRPr lang="en-US"/>
        </a:p>
      </dgm:t>
    </dgm:pt>
    <dgm:pt modelId="{B6933B7F-055C-411D-AD04-B7DC768FE9F2}" type="sibTrans" cxnId="{59182F93-9948-41D6-8DBF-F4D381C3F9B8}">
      <dgm:prSet/>
      <dgm:spPr/>
      <dgm:t>
        <a:bodyPr/>
        <a:lstStyle/>
        <a:p>
          <a:endParaRPr lang="en-US"/>
        </a:p>
      </dgm:t>
    </dgm:pt>
    <dgm:pt modelId="{469E77F9-6501-4A1E-869C-9A41EC678ABC}">
      <dgm:prSet/>
      <dgm:spPr/>
      <dgm:t>
        <a:bodyPr/>
        <a:lstStyle/>
        <a:p>
          <a:r>
            <a:rPr lang="cs-CZ"/>
            <a:t>• biliární dyspepsie</a:t>
          </a:r>
          <a:endParaRPr lang="en-US"/>
        </a:p>
      </dgm:t>
    </dgm:pt>
    <dgm:pt modelId="{F7119CAC-F05E-47AB-9438-1E2D98A732B5}" type="parTrans" cxnId="{75AB90B5-7C63-41BC-8AAA-A83E9D3DA344}">
      <dgm:prSet/>
      <dgm:spPr/>
      <dgm:t>
        <a:bodyPr/>
        <a:lstStyle/>
        <a:p>
          <a:endParaRPr lang="en-US"/>
        </a:p>
      </dgm:t>
    </dgm:pt>
    <dgm:pt modelId="{A3AEB81B-55F5-49C6-8D4C-B69E05ADDA93}" type="sibTrans" cxnId="{75AB90B5-7C63-41BC-8AAA-A83E9D3DA344}">
      <dgm:prSet/>
      <dgm:spPr/>
      <dgm:t>
        <a:bodyPr/>
        <a:lstStyle/>
        <a:p>
          <a:endParaRPr lang="en-US"/>
        </a:p>
      </dgm:t>
    </dgm:pt>
    <dgm:pt modelId="{FE904E59-9013-4EBA-97F6-0DB7C5C61C0D}" type="pres">
      <dgm:prSet presAssocID="{A837913D-A0DA-40AE-B053-9992DDD533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7254E00-647D-46CC-AF6E-AFA3C10173A2}" type="pres">
      <dgm:prSet presAssocID="{469E77F9-6501-4A1E-869C-9A41EC678ABC}" presName="boxAndChildren" presStyleCnt="0"/>
      <dgm:spPr/>
    </dgm:pt>
    <dgm:pt modelId="{C3572211-DB77-4C83-A0D3-D03B0D4C59E9}" type="pres">
      <dgm:prSet presAssocID="{469E77F9-6501-4A1E-869C-9A41EC678ABC}" presName="parentTextBox" presStyleLbl="node1" presStyleIdx="0" presStyleCnt="3"/>
      <dgm:spPr/>
      <dgm:t>
        <a:bodyPr/>
        <a:lstStyle/>
        <a:p>
          <a:endParaRPr lang="cs-CZ"/>
        </a:p>
      </dgm:t>
    </dgm:pt>
    <dgm:pt modelId="{6B5EBB52-915A-4C79-B956-72E7417652C7}" type="pres">
      <dgm:prSet presAssocID="{B6933B7F-055C-411D-AD04-B7DC768FE9F2}" presName="sp" presStyleCnt="0"/>
      <dgm:spPr/>
    </dgm:pt>
    <dgm:pt modelId="{E23FEEB8-2ED3-4A81-B820-A7D77A8FF161}" type="pres">
      <dgm:prSet presAssocID="{065B1D80-35BF-4A57-B93F-59FB2174DE6D}" presName="arrowAndChildren" presStyleCnt="0"/>
      <dgm:spPr/>
    </dgm:pt>
    <dgm:pt modelId="{9A6C83B6-B0C4-4C10-86F5-654E69241A46}" type="pres">
      <dgm:prSet presAssocID="{065B1D80-35BF-4A57-B93F-59FB2174DE6D}" presName="parentTextArrow" presStyleLbl="node1" presStyleIdx="1" presStyleCnt="3"/>
      <dgm:spPr/>
      <dgm:t>
        <a:bodyPr/>
        <a:lstStyle/>
        <a:p>
          <a:endParaRPr lang="cs-CZ"/>
        </a:p>
      </dgm:t>
    </dgm:pt>
    <dgm:pt modelId="{F0C9E3AE-73CE-4BEB-B942-E0B9CB24E2C6}" type="pres">
      <dgm:prSet presAssocID="{344DBD0F-E90B-465C-9D51-CA3598CBF497}" presName="sp" presStyleCnt="0"/>
      <dgm:spPr/>
    </dgm:pt>
    <dgm:pt modelId="{4AB3B556-D693-4B83-9AF0-4ADF8CF29CD7}" type="pres">
      <dgm:prSet presAssocID="{03ED5A62-EB2C-49F2-A125-9D42D7ECC006}" presName="arrowAndChildren" presStyleCnt="0"/>
      <dgm:spPr/>
    </dgm:pt>
    <dgm:pt modelId="{4E8C49ED-479E-437F-B67D-B5DA2E96658E}" type="pres">
      <dgm:prSet presAssocID="{03ED5A62-EB2C-49F2-A125-9D42D7ECC006}" presName="parentTextArrow" presStyleLbl="node1" presStyleIdx="2" presStyleCnt="3"/>
      <dgm:spPr/>
      <dgm:t>
        <a:bodyPr/>
        <a:lstStyle/>
        <a:p>
          <a:endParaRPr lang="cs-CZ"/>
        </a:p>
      </dgm:t>
    </dgm:pt>
  </dgm:ptLst>
  <dgm:cxnLst>
    <dgm:cxn modelId="{59182F93-9948-41D6-8DBF-F4D381C3F9B8}" srcId="{A837913D-A0DA-40AE-B053-9992DDD533C9}" destId="{065B1D80-35BF-4A57-B93F-59FB2174DE6D}" srcOrd="1" destOrd="0" parTransId="{BD21C81C-36A6-4608-9017-29D06BC33656}" sibTransId="{B6933B7F-055C-411D-AD04-B7DC768FE9F2}"/>
    <dgm:cxn modelId="{67FD67E2-BC91-4670-9CB8-2F748742285A}" type="presOf" srcId="{03ED5A62-EB2C-49F2-A125-9D42D7ECC006}" destId="{4E8C49ED-479E-437F-B67D-B5DA2E96658E}" srcOrd="0" destOrd="0" presId="urn:microsoft.com/office/officeart/2005/8/layout/process4"/>
    <dgm:cxn modelId="{53C66B8F-E239-45AB-B465-4AD037E04F9E}" type="presOf" srcId="{469E77F9-6501-4A1E-869C-9A41EC678ABC}" destId="{C3572211-DB77-4C83-A0D3-D03B0D4C59E9}" srcOrd="0" destOrd="0" presId="urn:microsoft.com/office/officeart/2005/8/layout/process4"/>
    <dgm:cxn modelId="{75AB90B5-7C63-41BC-8AAA-A83E9D3DA344}" srcId="{A837913D-A0DA-40AE-B053-9992DDD533C9}" destId="{469E77F9-6501-4A1E-869C-9A41EC678ABC}" srcOrd="2" destOrd="0" parTransId="{F7119CAC-F05E-47AB-9438-1E2D98A732B5}" sibTransId="{A3AEB81B-55F5-49C6-8D4C-B69E05ADDA93}"/>
    <dgm:cxn modelId="{C06612D4-098B-4E74-A82A-F6B35620E5CD}" type="presOf" srcId="{A837913D-A0DA-40AE-B053-9992DDD533C9}" destId="{FE904E59-9013-4EBA-97F6-0DB7C5C61C0D}" srcOrd="0" destOrd="0" presId="urn:microsoft.com/office/officeart/2005/8/layout/process4"/>
    <dgm:cxn modelId="{A9661F16-4DFD-4607-95FE-E30F7F715974}" srcId="{A837913D-A0DA-40AE-B053-9992DDD533C9}" destId="{03ED5A62-EB2C-49F2-A125-9D42D7ECC006}" srcOrd="0" destOrd="0" parTransId="{59F0D9E7-7132-45A7-9545-603A1B9B8684}" sibTransId="{344DBD0F-E90B-465C-9D51-CA3598CBF497}"/>
    <dgm:cxn modelId="{BDBBA487-5B8B-4CBA-87D9-A0CA468BA22B}" type="presOf" srcId="{065B1D80-35BF-4A57-B93F-59FB2174DE6D}" destId="{9A6C83B6-B0C4-4C10-86F5-654E69241A46}" srcOrd="0" destOrd="0" presId="urn:microsoft.com/office/officeart/2005/8/layout/process4"/>
    <dgm:cxn modelId="{72E942E2-1732-46AC-9578-F6419E2AA5D1}" type="presParOf" srcId="{FE904E59-9013-4EBA-97F6-0DB7C5C61C0D}" destId="{97254E00-647D-46CC-AF6E-AFA3C10173A2}" srcOrd="0" destOrd="0" presId="urn:microsoft.com/office/officeart/2005/8/layout/process4"/>
    <dgm:cxn modelId="{7D8C72F6-B6FC-4300-8D9B-2C90EF6CDE5C}" type="presParOf" srcId="{97254E00-647D-46CC-AF6E-AFA3C10173A2}" destId="{C3572211-DB77-4C83-A0D3-D03B0D4C59E9}" srcOrd="0" destOrd="0" presId="urn:microsoft.com/office/officeart/2005/8/layout/process4"/>
    <dgm:cxn modelId="{951FC01D-1781-4F78-A525-7B735025C8AF}" type="presParOf" srcId="{FE904E59-9013-4EBA-97F6-0DB7C5C61C0D}" destId="{6B5EBB52-915A-4C79-B956-72E7417652C7}" srcOrd="1" destOrd="0" presId="urn:microsoft.com/office/officeart/2005/8/layout/process4"/>
    <dgm:cxn modelId="{C70A5F34-719A-4539-B0A8-B94C3F1169A1}" type="presParOf" srcId="{FE904E59-9013-4EBA-97F6-0DB7C5C61C0D}" destId="{E23FEEB8-2ED3-4A81-B820-A7D77A8FF161}" srcOrd="2" destOrd="0" presId="urn:microsoft.com/office/officeart/2005/8/layout/process4"/>
    <dgm:cxn modelId="{B7DA78DB-D1CD-48E6-8D4F-569EC59282EB}" type="presParOf" srcId="{E23FEEB8-2ED3-4A81-B820-A7D77A8FF161}" destId="{9A6C83B6-B0C4-4C10-86F5-654E69241A46}" srcOrd="0" destOrd="0" presId="urn:microsoft.com/office/officeart/2005/8/layout/process4"/>
    <dgm:cxn modelId="{5A14D5F8-907D-4D05-9A4C-C9E29FB27832}" type="presParOf" srcId="{FE904E59-9013-4EBA-97F6-0DB7C5C61C0D}" destId="{F0C9E3AE-73CE-4BEB-B942-E0B9CB24E2C6}" srcOrd="3" destOrd="0" presId="urn:microsoft.com/office/officeart/2005/8/layout/process4"/>
    <dgm:cxn modelId="{3E4A35F5-B55B-436A-9207-C959A717EB83}" type="presParOf" srcId="{FE904E59-9013-4EBA-97F6-0DB7C5C61C0D}" destId="{4AB3B556-D693-4B83-9AF0-4ADF8CF29CD7}" srcOrd="4" destOrd="0" presId="urn:microsoft.com/office/officeart/2005/8/layout/process4"/>
    <dgm:cxn modelId="{EA1A77B7-1DFF-4ADE-B417-1344C0379CDB}" type="presParOf" srcId="{4AB3B556-D693-4B83-9AF0-4ADF8CF29CD7}" destId="{4E8C49ED-479E-437F-B67D-B5DA2E96658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DFF383-95FF-4178-A4C0-BBBDA658F3F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1843A69-8C9E-4535-B6C4-4917F444C6B0}">
      <dgm:prSet/>
      <dgm:spPr/>
      <dgm:t>
        <a:bodyPr/>
        <a:lstStyle/>
        <a:p>
          <a:r>
            <a:rPr lang="cs-CZ"/>
            <a:t>Klinický obraz: protrahovaná bolest, teplota, hmatná resistence (hydrops žlučníku, pericholecystitis)</a:t>
          </a:r>
          <a:endParaRPr lang="en-US"/>
        </a:p>
      </dgm:t>
    </dgm:pt>
    <dgm:pt modelId="{FB64DF17-4314-48AF-B517-5F4F1F80296A}" type="parTrans" cxnId="{CA1EC035-2235-4FFD-B079-8BA5BF622365}">
      <dgm:prSet/>
      <dgm:spPr/>
      <dgm:t>
        <a:bodyPr/>
        <a:lstStyle/>
        <a:p>
          <a:endParaRPr lang="en-US"/>
        </a:p>
      </dgm:t>
    </dgm:pt>
    <dgm:pt modelId="{CE444175-DE7F-498F-B83E-0E12E1FE6998}" type="sibTrans" cxnId="{CA1EC035-2235-4FFD-B079-8BA5BF622365}">
      <dgm:prSet/>
      <dgm:spPr/>
      <dgm:t>
        <a:bodyPr/>
        <a:lstStyle/>
        <a:p>
          <a:endParaRPr lang="en-US"/>
        </a:p>
      </dgm:t>
    </dgm:pt>
    <dgm:pt modelId="{6EE1C067-4768-4414-9CC6-A86340D5C64A}">
      <dgm:prSet/>
      <dgm:spPr/>
      <dgm:t>
        <a:bodyPr/>
        <a:lstStyle/>
        <a:p>
          <a:r>
            <a:rPr lang="cs-CZ"/>
            <a:t>Laboratorní nález: zvýšení FW, leukocytů, CRP</a:t>
          </a:r>
          <a:endParaRPr lang="en-US"/>
        </a:p>
      </dgm:t>
    </dgm:pt>
    <dgm:pt modelId="{A618711E-EF5A-45B0-A3E8-890CB8DEC004}" type="parTrans" cxnId="{AA934627-2299-4944-8366-C027F444A766}">
      <dgm:prSet/>
      <dgm:spPr/>
      <dgm:t>
        <a:bodyPr/>
        <a:lstStyle/>
        <a:p>
          <a:endParaRPr lang="en-US"/>
        </a:p>
      </dgm:t>
    </dgm:pt>
    <dgm:pt modelId="{A76B2A14-CF1B-4E6F-BAF3-C20EE3002887}" type="sibTrans" cxnId="{AA934627-2299-4944-8366-C027F444A766}">
      <dgm:prSet/>
      <dgm:spPr/>
      <dgm:t>
        <a:bodyPr/>
        <a:lstStyle/>
        <a:p>
          <a:endParaRPr lang="en-US"/>
        </a:p>
      </dgm:t>
    </dgm:pt>
    <dgm:pt modelId="{750233FA-2D98-4481-A568-9E52B71FCBC4}" type="pres">
      <dgm:prSet presAssocID="{2DDFF383-95FF-4178-A4C0-BBBDA658F3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039425C-6F62-442B-AC60-8B1B19958211}" type="pres">
      <dgm:prSet presAssocID="{41843A69-8C9E-4535-B6C4-4917F444C6B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852D3B1-97B9-4314-9E4B-954EE0506D4D}" type="pres">
      <dgm:prSet presAssocID="{CE444175-DE7F-498F-B83E-0E12E1FE6998}" presName="spacer" presStyleCnt="0"/>
      <dgm:spPr/>
    </dgm:pt>
    <dgm:pt modelId="{29372D08-5519-43E8-B310-A2D1984107B9}" type="pres">
      <dgm:prSet presAssocID="{6EE1C067-4768-4414-9CC6-A86340D5C64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6F94C87-53B4-4C99-8AB3-AF2172ADDE5A}" type="presOf" srcId="{6EE1C067-4768-4414-9CC6-A86340D5C64A}" destId="{29372D08-5519-43E8-B310-A2D1984107B9}" srcOrd="0" destOrd="0" presId="urn:microsoft.com/office/officeart/2005/8/layout/vList2"/>
    <dgm:cxn modelId="{DA77632F-4975-4191-BEEB-B1F8DDF7EF5D}" type="presOf" srcId="{41843A69-8C9E-4535-B6C4-4917F444C6B0}" destId="{9039425C-6F62-442B-AC60-8B1B19958211}" srcOrd="0" destOrd="0" presId="urn:microsoft.com/office/officeart/2005/8/layout/vList2"/>
    <dgm:cxn modelId="{D50FA718-A832-42B8-95E3-6818B983EE21}" type="presOf" srcId="{2DDFF383-95FF-4178-A4C0-BBBDA658F3FE}" destId="{750233FA-2D98-4481-A568-9E52B71FCBC4}" srcOrd="0" destOrd="0" presId="urn:microsoft.com/office/officeart/2005/8/layout/vList2"/>
    <dgm:cxn modelId="{CA1EC035-2235-4FFD-B079-8BA5BF622365}" srcId="{2DDFF383-95FF-4178-A4C0-BBBDA658F3FE}" destId="{41843A69-8C9E-4535-B6C4-4917F444C6B0}" srcOrd="0" destOrd="0" parTransId="{FB64DF17-4314-48AF-B517-5F4F1F80296A}" sibTransId="{CE444175-DE7F-498F-B83E-0E12E1FE6998}"/>
    <dgm:cxn modelId="{AA934627-2299-4944-8366-C027F444A766}" srcId="{2DDFF383-95FF-4178-A4C0-BBBDA658F3FE}" destId="{6EE1C067-4768-4414-9CC6-A86340D5C64A}" srcOrd="1" destOrd="0" parTransId="{A618711E-EF5A-45B0-A3E8-890CB8DEC004}" sibTransId="{A76B2A14-CF1B-4E6F-BAF3-C20EE3002887}"/>
    <dgm:cxn modelId="{D76669E4-BA4F-4933-A9D9-4EE9E39E25A9}" type="presParOf" srcId="{750233FA-2D98-4481-A568-9E52B71FCBC4}" destId="{9039425C-6F62-442B-AC60-8B1B19958211}" srcOrd="0" destOrd="0" presId="urn:microsoft.com/office/officeart/2005/8/layout/vList2"/>
    <dgm:cxn modelId="{25B07571-3F41-4148-80E0-922C2FDCDC59}" type="presParOf" srcId="{750233FA-2D98-4481-A568-9E52B71FCBC4}" destId="{A852D3B1-97B9-4314-9E4B-954EE0506D4D}" srcOrd="1" destOrd="0" presId="urn:microsoft.com/office/officeart/2005/8/layout/vList2"/>
    <dgm:cxn modelId="{0ADF907E-4466-444D-977F-325550C2A502}" type="presParOf" srcId="{750233FA-2D98-4481-A568-9E52B71FCBC4}" destId="{29372D08-5519-43E8-B310-A2D1984107B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BF62E7-C3A8-4C03-A072-0976F5EE08C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FA2CFE1-E409-4735-B99C-873895C86CC8}">
      <dgm:prSet/>
      <dgm:spPr/>
      <dgm:t>
        <a:bodyPr/>
        <a:lstStyle/>
        <a:p>
          <a:r>
            <a:rPr lang="cs-CZ" b="1"/>
            <a:t>abdominální bolest </a:t>
          </a:r>
          <a:r>
            <a:rPr lang="cs-CZ"/>
            <a:t>lokalizována do pravého podžebří, nebo častěji do </a:t>
          </a:r>
          <a:r>
            <a:rPr lang="cs-CZ" b="1"/>
            <a:t>epigastria</a:t>
          </a:r>
          <a:endParaRPr lang="en-US"/>
        </a:p>
      </dgm:t>
    </dgm:pt>
    <dgm:pt modelId="{4C042688-FB55-4661-9B10-F880453F45E3}" type="parTrans" cxnId="{CA8A2F15-8956-4DFB-96DB-1F88416BA4D5}">
      <dgm:prSet/>
      <dgm:spPr/>
      <dgm:t>
        <a:bodyPr/>
        <a:lstStyle/>
        <a:p>
          <a:endParaRPr lang="en-US"/>
        </a:p>
      </dgm:t>
    </dgm:pt>
    <dgm:pt modelId="{1044EAA7-1EFB-4EA8-9837-F4D64D6CF203}" type="sibTrans" cxnId="{CA8A2F15-8956-4DFB-96DB-1F88416BA4D5}">
      <dgm:prSet/>
      <dgm:spPr/>
      <dgm:t>
        <a:bodyPr/>
        <a:lstStyle/>
        <a:p>
          <a:endParaRPr lang="en-US"/>
        </a:p>
      </dgm:t>
    </dgm:pt>
    <dgm:pt modelId="{20B54F1A-0F59-4D9C-9104-8815FD263CAB}">
      <dgm:prSet/>
      <dgm:spPr/>
      <dgm:t>
        <a:bodyPr/>
        <a:lstStyle/>
        <a:p>
          <a:r>
            <a:rPr lang="cs-CZ" b="1"/>
            <a:t>b</a:t>
          </a:r>
          <a:r>
            <a:rPr lang="cs-CZ"/>
            <a:t>olesti trvají několik hodin a vracejí se po několika dnech až měsících</a:t>
          </a:r>
          <a:endParaRPr lang="en-US"/>
        </a:p>
      </dgm:t>
    </dgm:pt>
    <dgm:pt modelId="{65F72D69-F38B-4983-AA0F-64548D40B694}" type="parTrans" cxnId="{ABB136D2-46E5-4F78-9A18-FFDFF0676836}">
      <dgm:prSet/>
      <dgm:spPr/>
      <dgm:t>
        <a:bodyPr/>
        <a:lstStyle/>
        <a:p>
          <a:endParaRPr lang="en-US"/>
        </a:p>
      </dgm:t>
    </dgm:pt>
    <dgm:pt modelId="{9EDBE7FA-6C6F-4422-BD86-78CEA9DAE16B}" type="sibTrans" cxnId="{ABB136D2-46E5-4F78-9A18-FFDFF0676836}">
      <dgm:prSet/>
      <dgm:spPr/>
      <dgm:t>
        <a:bodyPr/>
        <a:lstStyle/>
        <a:p>
          <a:endParaRPr lang="en-US"/>
        </a:p>
      </dgm:t>
    </dgm:pt>
    <dgm:pt modelId="{EA4965DE-C59D-4495-9F2C-C03436978724}">
      <dgm:prSet/>
      <dgm:spPr/>
      <dgm:t>
        <a:bodyPr/>
        <a:lstStyle/>
        <a:p>
          <a:r>
            <a:rPr lang="cs-CZ"/>
            <a:t>může se manifestovat </a:t>
          </a:r>
          <a:r>
            <a:rPr lang="cs-CZ" b="1"/>
            <a:t>příznaky obstrukce žlučníku</a:t>
          </a:r>
          <a:r>
            <a:rPr lang="cs-CZ"/>
            <a:t> nebo formou biliární pankreatitidy či akutní cholangitidy</a:t>
          </a:r>
          <a:endParaRPr lang="en-US"/>
        </a:p>
      </dgm:t>
    </dgm:pt>
    <dgm:pt modelId="{DCA8CF30-2707-4A16-B11B-F51CA915EF2A}" type="parTrans" cxnId="{85449DD8-848C-4C5D-8A94-B787E8969334}">
      <dgm:prSet/>
      <dgm:spPr/>
      <dgm:t>
        <a:bodyPr/>
        <a:lstStyle/>
        <a:p>
          <a:endParaRPr lang="en-US"/>
        </a:p>
      </dgm:t>
    </dgm:pt>
    <dgm:pt modelId="{7CFF043C-2F1C-4D7E-A68B-12B4F759D79F}" type="sibTrans" cxnId="{85449DD8-848C-4C5D-8A94-B787E8969334}">
      <dgm:prSet/>
      <dgm:spPr/>
      <dgm:t>
        <a:bodyPr/>
        <a:lstStyle/>
        <a:p>
          <a:endParaRPr lang="en-US"/>
        </a:p>
      </dgm:t>
    </dgm:pt>
    <dgm:pt modelId="{5ADFC0F7-2EE7-4EDA-AB79-EC60BE68A27E}">
      <dgm:prSet/>
      <dgm:spPr/>
      <dgm:t>
        <a:bodyPr/>
        <a:lstStyle/>
        <a:p>
          <a:r>
            <a:rPr lang="cs-CZ" b="1"/>
            <a:t>Ikterus</a:t>
          </a:r>
          <a:r>
            <a:rPr lang="cs-CZ"/>
            <a:t> je u choledocholitiázy variabilní a závisí na stupni obstrukce žlučovodu</a:t>
          </a:r>
          <a:endParaRPr lang="en-US"/>
        </a:p>
      </dgm:t>
    </dgm:pt>
    <dgm:pt modelId="{9C7E7CE4-45BA-4210-BAA9-25B0575E6000}" type="parTrans" cxnId="{A7568923-83CD-42AB-BE2E-2CAC68C7D9BF}">
      <dgm:prSet/>
      <dgm:spPr/>
      <dgm:t>
        <a:bodyPr/>
        <a:lstStyle/>
        <a:p>
          <a:endParaRPr lang="en-US"/>
        </a:p>
      </dgm:t>
    </dgm:pt>
    <dgm:pt modelId="{810754E4-9491-4B6B-AAE8-36CC53363CC5}" type="sibTrans" cxnId="{A7568923-83CD-42AB-BE2E-2CAC68C7D9BF}">
      <dgm:prSet/>
      <dgm:spPr/>
      <dgm:t>
        <a:bodyPr/>
        <a:lstStyle/>
        <a:p>
          <a:endParaRPr lang="en-US"/>
        </a:p>
      </dgm:t>
    </dgm:pt>
    <dgm:pt modelId="{2EBBCACE-6412-40FC-83EA-85ECCDF81251}">
      <dgm:prSet/>
      <dgm:spPr/>
      <dgm:t>
        <a:bodyPr/>
        <a:lstStyle/>
        <a:p>
          <a:r>
            <a:rPr lang="cs-CZ"/>
            <a:t>v 10–20 % případů je onemocnění </a:t>
          </a:r>
          <a:r>
            <a:rPr lang="cs-CZ" b="1"/>
            <a:t>asymptomatické</a:t>
          </a:r>
          <a:r>
            <a:rPr lang="cs-CZ"/>
            <a:t>.</a:t>
          </a:r>
          <a:endParaRPr lang="en-US"/>
        </a:p>
      </dgm:t>
    </dgm:pt>
    <dgm:pt modelId="{F863D35E-5DC9-4314-BDA3-A34036AD0050}" type="parTrans" cxnId="{18FFC67A-F0A3-42C5-8AC9-719EB9F9EFA0}">
      <dgm:prSet/>
      <dgm:spPr/>
      <dgm:t>
        <a:bodyPr/>
        <a:lstStyle/>
        <a:p>
          <a:endParaRPr lang="en-US"/>
        </a:p>
      </dgm:t>
    </dgm:pt>
    <dgm:pt modelId="{1CE4D51C-8D97-4258-A469-9A3980655FFC}" type="sibTrans" cxnId="{18FFC67A-F0A3-42C5-8AC9-719EB9F9EFA0}">
      <dgm:prSet/>
      <dgm:spPr/>
      <dgm:t>
        <a:bodyPr/>
        <a:lstStyle/>
        <a:p>
          <a:endParaRPr lang="en-US"/>
        </a:p>
      </dgm:t>
    </dgm:pt>
    <dgm:pt modelId="{3B81915B-E938-4B0B-B7FF-C2054DCD4709}" type="pres">
      <dgm:prSet presAssocID="{E6BF62E7-C3A8-4C03-A072-0976F5EE08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EE254DD-9568-4B3A-A348-07615711659E}" type="pres">
      <dgm:prSet presAssocID="{9FA2CFE1-E409-4735-B99C-873895C86CC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A10B917-B2C7-405D-8802-AFADC34B6BA6}" type="pres">
      <dgm:prSet presAssocID="{1044EAA7-1EFB-4EA8-9837-F4D64D6CF203}" presName="spacer" presStyleCnt="0"/>
      <dgm:spPr/>
    </dgm:pt>
    <dgm:pt modelId="{4071AC22-2577-47DE-9F72-47BCC6940B4C}" type="pres">
      <dgm:prSet presAssocID="{20B54F1A-0F59-4D9C-9104-8815FD263CA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4E40034-8103-461C-9430-B01F3540B595}" type="pres">
      <dgm:prSet presAssocID="{9EDBE7FA-6C6F-4422-BD86-78CEA9DAE16B}" presName="spacer" presStyleCnt="0"/>
      <dgm:spPr/>
    </dgm:pt>
    <dgm:pt modelId="{C55BF058-555D-477A-BE9E-BB0740429452}" type="pres">
      <dgm:prSet presAssocID="{EA4965DE-C59D-4495-9F2C-C0343697872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A897ABF-F1ED-46FF-8DA9-A452D7C199F6}" type="pres">
      <dgm:prSet presAssocID="{7CFF043C-2F1C-4D7E-A68B-12B4F759D79F}" presName="spacer" presStyleCnt="0"/>
      <dgm:spPr/>
    </dgm:pt>
    <dgm:pt modelId="{81064771-41AA-45CB-9EA3-D9A054D01CBC}" type="pres">
      <dgm:prSet presAssocID="{5ADFC0F7-2EE7-4EDA-AB79-EC60BE68A27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0379CA8-168B-4DA2-B388-DB54393B0CE9}" type="pres">
      <dgm:prSet presAssocID="{810754E4-9491-4B6B-AAE8-36CC53363CC5}" presName="spacer" presStyleCnt="0"/>
      <dgm:spPr/>
    </dgm:pt>
    <dgm:pt modelId="{98179DFC-8AF9-46B1-B1A7-65BBB110BDCF}" type="pres">
      <dgm:prSet presAssocID="{2EBBCACE-6412-40FC-83EA-85ECCDF8125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4877775-600F-42C4-A770-484C4F9550DE}" type="presOf" srcId="{20B54F1A-0F59-4D9C-9104-8815FD263CAB}" destId="{4071AC22-2577-47DE-9F72-47BCC6940B4C}" srcOrd="0" destOrd="0" presId="urn:microsoft.com/office/officeart/2005/8/layout/vList2"/>
    <dgm:cxn modelId="{FEEA69B7-2239-4C13-A06F-1C1ED361564E}" type="presOf" srcId="{2EBBCACE-6412-40FC-83EA-85ECCDF81251}" destId="{98179DFC-8AF9-46B1-B1A7-65BBB110BDCF}" srcOrd="0" destOrd="0" presId="urn:microsoft.com/office/officeart/2005/8/layout/vList2"/>
    <dgm:cxn modelId="{1E1C6BCA-4E8C-43B9-A80F-9F7454D85C21}" type="presOf" srcId="{EA4965DE-C59D-4495-9F2C-C03436978724}" destId="{C55BF058-555D-477A-BE9E-BB0740429452}" srcOrd="0" destOrd="0" presId="urn:microsoft.com/office/officeart/2005/8/layout/vList2"/>
    <dgm:cxn modelId="{C7584147-8E24-4DFB-8AFE-73D4441645F1}" type="presOf" srcId="{5ADFC0F7-2EE7-4EDA-AB79-EC60BE68A27E}" destId="{81064771-41AA-45CB-9EA3-D9A054D01CBC}" srcOrd="0" destOrd="0" presId="urn:microsoft.com/office/officeart/2005/8/layout/vList2"/>
    <dgm:cxn modelId="{7C52DF4C-2D46-4162-8AA6-060945870625}" type="presOf" srcId="{9FA2CFE1-E409-4735-B99C-873895C86CC8}" destId="{4EE254DD-9568-4B3A-A348-07615711659E}" srcOrd="0" destOrd="0" presId="urn:microsoft.com/office/officeart/2005/8/layout/vList2"/>
    <dgm:cxn modelId="{ABB136D2-46E5-4F78-9A18-FFDFF0676836}" srcId="{E6BF62E7-C3A8-4C03-A072-0976F5EE08C5}" destId="{20B54F1A-0F59-4D9C-9104-8815FD263CAB}" srcOrd="1" destOrd="0" parTransId="{65F72D69-F38B-4983-AA0F-64548D40B694}" sibTransId="{9EDBE7FA-6C6F-4422-BD86-78CEA9DAE16B}"/>
    <dgm:cxn modelId="{18FFC67A-F0A3-42C5-8AC9-719EB9F9EFA0}" srcId="{E6BF62E7-C3A8-4C03-A072-0976F5EE08C5}" destId="{2EBBCACE-6412-40FC-83EA-85ECCDF81251}" srcOrd="4" destOrd="0" parTransId="{F863D35E-5DC9-4314-BDA3-A34036AD0050}" sibTransId="{1CE4D51C-8D97-4258-A469-9A3980655FFC}"/>
    <dgm:cxn modelId="{95704C65-52EE-435B-8BE5-ECA7B2F39A81}" type="presOf" srcId="{E6BF62E7-C3A8-4C03-A072-0976F5EE08C5}" destId="{3B81915B-E938-4B0B-B7FF-C2054DCD4709}" srcOrd="0" destOrd="0" presId="urn:microsoft.com/office/officeart/2005/8/layout/vList2"/>
    <dgm:cxn modelId="{85449DD8-848C-4C5D-8A94-B787E8969334}" srcId="{E6BF62E7-C3A8-4C03-A072-0976F5EE08C5}" destId="{EA4965DE-C59D-4495-9F2C-C03436978724}" srcOrd="2" destOrd="0" parTransId="{DCA8CF30-2707-4A16-B11B-F51CA915EF2A}" sibTransId="{7CFF043C-2F1C-4D7E-A68B-12B4F759D79F}"/>
    <dgm:cxn modelId="{CA8A2F15-8956-4DFB-96DB-1F88416BA4D5}" srcId="{E6BF62E7-C3A8-4C03-A072-0976F5EE08C5}" destId="{9FA2CFE1-E409-4735-B99C-873895C86CC8}" srcOrd="0" destOrd="0" parTransId="{4C042688-FB55-4661-9B10-F880453F45E3}" sibTransId="{1044EAA7-1EFB-4EA8-9837-F4D64D6CF203}"/>
    <dgm:cxn modelId="{A7568923-83CD-42AB-BE2E-2CAC68C7D9BF}" srcId="{E6BF62E7-C3A8-4C03-A072-0976F5EE08C5}" destId="{5ADFC0F7-2EE7-4EDA-AB79-EC60BE68A27E}" srcOrd="3" destOrd="0" parTransId="{9C7E7CE4-45BA-4210-BAA9-25B0575E6000}" sibTransId="{810754E4-9491-4B6B-AAE8-36CC53363CC5}"/>
    <dgm:cxn modelId="{A921F273-190A-4BBA-B79D-AD6F1AD789FF}" type="presParOf" srcId="{3B81915B-E938-4B0B-B7FF-C2054DCD4709}" destId="{4EE254DD-9568-4B3A-A348-07615711659E}" srcOrd="0" destOrd="0" presId="urn:microsoft.com/office/officeart/2005/8/layout/vList2"/>
    <dgm:cxn modelId="{5072A774-DB44-44B6-BE8D-9C99BC5267BC}" type="presParOf" srcId="{3B81915B-E938-4B0B-B7FF-C2054DCD4709}" destId="{EA10B917-B2C7-405D-8802-AFADC34B6BA6}" srcOrd="1" destOrd="0" presId="urn:microsoft.com/office/officeart/2005/8/layout/vList2"/>
    <dgm:cxn modelId="{A41B39BE-12B2-4E54-80FC-88DDFF5836DC}" type="presParOf" srcId="{3B81915B-E938-4B0B-B7FF-C2054DCD4709}" destId="{4071AC22-2577-47DE-9F72-47BCC6940B4C}" srcOrd="2" destOrd="0" presId="urn:microsoft.com/office/officeart/2005/8/layout/vList2"/>
    <dgm:cxn modelId="{0D315053-AEC7-43DA-9CF1-1BF78AC772F4}" type="presParOf" srcId="{3B81915B-E938-4B0B-B7FF-C2054DCD4709}" destId="{24E40034-8103-461C-9430-B01F3540B595}" srcOrd="3" destOrd="0" presId="urn:microsoft.com/office/officeart/2005/8/layout/vList2"/>
    <dgm:cxn modelId="{8E68F45E-DBB8-4982-A6C9-943996D730AA}" type="presParOf" srcId="{3B81915B-E938-4B0B-B7FF-C2054DCD4709}" destId="{C55BF058-555D-477A-BE9E-BB0740429452}" srcOrd="4" destOrd="0" presId="urn:microsoft.com/office/officeart/2005/8/layout/vList2"/>
    <dgm:cxn modelId="{C52EB36D-6953-43AC-A5A2-19795A392069}" type="presParOf" srcId="{3B81915B-E938-4B0B-B7FF-C2054DCD4709}" destId="{CA897ABF-F1ED-46FF-8DA9-A452D7C199F6}" srcOrd="5" destOrd="0" presId="urn:microsoft.com/office/officeart/2005/8/layout/vList2"/>
    <dgm:cxn modelId="{A72FE04E-E7CE-45CC-9151-DB97BF2E5413}" type="presParOf" srcId="{3B81915B-E938-4B0B-B7FF-C2054DCD4709}" destId="{81064771-41AA-45CB-9EA3-D9A054D01CBC}" srcOrd="6" destOrd="0" presId="urn:microsoft.com/office/officeart/2005/8/layout/vList2"/>
    <dgm:cxn modelId="{BD499579-73F8-4737-954E-E84D1B0C4826}" type="presParOf" srcId="{3B81915B-E938-4B0B-B7FF-C2054DCD4709}" destId="{10379CA8-168B-4DA2-B388-DB54393B0CE9}" srcOrd="7" destOrd="0" presId="urn:microsoft.com/office/officeart/2005/8/layout/vList2"/>
    <dgm:cxn modelId="{6B056B67-6E14-40D4-BE8F-291422C3C559}" type="presParOf" srcId="{3B81915B-E938-4B0B-B7FF-C2054DCD4709}" destId="{98179DFC-8AF9-46B1-B1A7-65BBB110BDC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47CAB5-261F-41DF-BBD8-B07894107F7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4BFFBBE-49A5-4493-B7A7-C456CCBEC4A5}">
      <dgm:prSet/>
      <dgm:spPr/>
      <dgm:t>
        <a:bodyPr/>
        <a:lstStyle/>
        <a:p>
          <a:r>
            <a:rPr lang="cs-CZ"/>
            <a:t>Anamnéza + fyzikální vyšetření</a:t>
          </a:r>
          <a:endParaRPr lang="en-US"/>
        </a:p>
      </dgm:t>
    </dgm:pt>
    <dgm:pt modelId="{00383319-E32D-43CD-926C-090AFF1D7E87}" type="parTrans" cxnId="{966D8C89-E9A0-473E-BADD-A25CFB4C5C8E}">
      <dgm:prSet/>
      <dgm:spPr/>
      <dgm:t>
        <a:bodyPr/>
        <a:lstStyle/>
        <a:p>
          <a:endParaRPr lang="en-US"/>
        </a:p>
      </dgm:t>
    </dgm:pt>
    <dgm:pt modelId="{6E12F092-4FFD-441D-A195-16C9B18D5A63}" type="sibTrans" cxnId="{966D8C89-E9A0-473E-BADD-A25CFB4C5C8E}">
      <dgm:prSet/>
      <dgm:spPr/>
      <dgm:t>
        <a:bodyPr/>
        <a:lstStyle/>
        <a:p>
          <a:endParaRPr lang="en-US"/>
        </a:p>
      </dgm:t>
    </dgm:pt>
    <dgm:pt modelId="{36F26770-6E9C-4AF4-93D0-32711F23D9B0}">
      <dgm:prSet/>
      <dgm:spPr/>
      <dgm:t>
        <a:bodyPr/>
        <a:lstStyle/>
        <a:p>
          <a:r>
            <a:rPr lang="cs-CZ"/>
            <a:t>Laboratorní vyšetření – FW,CRP, KO, přímý bilirubin, ALP, GM</a:t>
          </a:r>
          <a:endParaRPr lang="en-US"/>
        </a:p>
      </dgm:t>
    </dgm:pt>
    <dgm:pt modelId="{55A85F2C-D945-4E2B-990D-5B7E3775CA31}" type="parTrans" cxnId="{4B2F2E8A-C575-48C2-B393-178BB3432C0E}">
      <dgm:prSet/>
      <dgm:spPr/>
      <dgm:t>
        <a:bodyPr/>
        <a:lstStyle/>
        <a:p>
          <a:endParaRPr lang="en-US"/>
        </a:p>
      </dgm:t>
    </dgm:pt>
    <dgm:pt modelId="{D218A411-727E-498F-9EB9-9904285AECB8}" type="sibTrans" cxnId="{4B2F2E8A-C575-48C2-B393-178BB3432C0E}">
      <dgm:prSet/>
      <dgm:spPr/>
      <dgm:t>
        <a:bodyPr/>
        <a:lstStyle/>
        <a:p>
          <a:endParaRPr lang="en-US"/>
        </a:p>
      </dgm:t>
    </dgm:pt>
    <dgm:pt modelId="{D4D45842-D6E7-4195-A441-CBC2DBB1ACDA}">
      <dgm:prSet/>
      <dgm:spPr/>
      <dgm:t>
        <a:bodyPr/>
        <a:lstStyle/>
        <a:p>
          <a:r>
            <a:rPr lang="cs-CZ"/>
            <a:t>Sonografie, MRCP, ERCP</a:t>
          </a:r>
          <a:endParaRPr lang="en-US"/>
        </a:p>
      </dgm:t>
    </dgm:pt>
    <dgm:pt modelId="{BC5EF88F-FDB5-49B2-A0CF-9631FD32AFE8}" type="parTrans" cxnId="{7EF2D991-9D6C-4B32-8FA2-19E20A5F1BE2}">
      <dgm:prSet/>
      <dgm:spPr/>
      <dgm:t>
        <a:bodyPr/>
        <a:lstStyle/>
        <a:p>
          <a:endParaRPr lang="en-US"/>
        </a:p>
      </dgm:t>
    </dgm:pt>
    <dgm:pt modelId="{14993ACC-73F6-4242-A2C7-C4ABDF46E072}" type="sibTrans" cxnId="{7EF2D991-9D6C-4B32-8FA2-19E20A5F1BE2}">
      <dgm:prSet/>
      <dgm:spPr/>
      <dgm:t>
        <a:bodyPr/>
        <a:lstStyle/>
        <a:p>
          <a:endParaRPr lang="en-US"/>
        </a:p>
      </dgm:t>
    </dgm:pt>
    <dgm:pt modelId="{0C79C3BB-E5F2-4BA1-B0EF-ABC290513D3C}" type="pres">
      <dgm:prSet presAssocID="{EC47CAB5-261F-41DF-BBD8-B07894107F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95ADDC7-1D54-4AE8-A55B-50AB97B7ECF3}" type="pres">
      <dgm:prSet presAssocID="{D4BFFBBE-49A5-4493-B7A7-C456CCBEC4A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EACE9F8-B0C9-47A4-BADF-FA0AFC9B3732}" type="pres">
      <dgm:prSet presAssocID="{6E12F092-4FFD-441D-A195-16C9B18D5A63}" presName="spacer" presStyleCnt="0"/>
      <dgm:spPr/>
    </dgm:pt>
    <dgm:pt modelId="{F05CCD9B-A7BC-41C9-97A1-AFE3FBC4AAEC}" type="pres">
      <dgm:prSet presAssocID="{36F26770-6E9C-4AF4-93D0-32711F23D9B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06A450E-EB00-4F8B-A1A2-B1ED8F7E3186}" type="pres">
      <dgm:prSet presAssocID="{D218A411-727E-498F-9EB9-9904285AECB8}" presName="spacer" presStyleCnt="0"/>
      <dgm:spPr/>
    </dgm:pt>
    <dgm:pt modelId="{2911FE65-9A95-41B0-A612-5DAC8AC7CDE9}" type="pres">
      <dgm:prSet presAssocID="{D4D45842-D6E7-4195-A441-CBC2DBB1ACD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66D8C89-E9A0-473E-BADD-A25CFB4C5C8E}" srcId="{EC47CAB5-261F-41DF-BBD8-B07894107F7F}" destId="{D4BFFBBE-49A5-4493-B7A7-C456CCBEC4A5}" srcOrd="0" destOrd="0" parTransId="{00383319-E32D-43CD-926C-090AFF1D7E87}" sibTransId="{6E12F092-4FFD-441D-A195-16C9B18D5A63}"/>
    <dgm:cxn modelId="{4B2F2E8A-C575-48C2-B393-178BB3432C0E}" srcId="{EC47CAB5-261F-41DF-BBD8-B07894107F7F}" destId="{36F26770-6E9C-4AF4-93D0-32711F23D9B0}" srcOrd="1" destOrd="0" parTransId="{55A85F2C-D945-4E2B-990D-5B7E3775CA31}" sibTransId="{D218A411-727E-498F-9EB9-9904285AECB8}"/>
    <dgm:cxn modelId="{7EF2D991-9D6C-4B32-8FA2-19E20A5F1BE2}" srcId="{EC47CAB5-261F-41DF-BBD8-B07894107F7F}" destId="{D4D45842-D6E7-4195-A441-CBC2DBB1ACDA}" srcOrd="2" destOrd="0" parTransId="{BC5EF88F-FDB5-49B2-A0CF-9631FD32AFE8}" sibTransId="{14993ACC-73F6-4242-A2C7-C4ABDF46E072}"/>
    <dgm:cxn modelId="{6A22E2A6-4455-4FAF-BDE7-C6372B3E96FD}" type="presOf" srcId="{D4BFFBBE-49A5-4493-B7A7-C456CCBEC4A5}" destId="{495ADDC7-1D54-4AE8-A55B-50AB97B7ECF3}" srcOrd="0" destOrd="0" presId="urn:microsoft.com/office/officeart/2005/8/layout/vList2"/>
    <dgm:cxn modelId="{C030E4E2-F781-4718-A2B6-81FAA9ED2E5A}" type="presOf" srcId="{36F26770-6E9C-4AF4-93D0-32711F23D9B0}" destId="{F05CCD9B-A7BC-41C9-97A1-AFE3FBC4AAEC}" srcOrd="0" destOrd="0" presId="urn:microsoft.com/office/officeart/2005/8/layout/vList2"/>
    <dgm:cxn modelId="{0DC3EC77-B92D-4CF8-AF1E-00C8F3BF62D8}" type="presOf" srcId="{EC47CAB5-261F-41DF-BBD8-B07894107F7F}" destId="{0C79C3BB-E5F2-4BA1-B0EF-ABC290513D3C}" srcOrd="0" destOrd="0" presId="urn:microsoft.com/office/officeart/2005/8/layout/vList2"/>
    <dgm:cxn modelId="{22A5EC19-88AF-4E75-96A6-77F6D1E0EF6D}" type="presOf" srcId="{D4D45842-D6E7-4195-A441-CBC2DBB1ACDA}" destId="{2911FE65-9A95-41B0-A612-5DAC8AC7CDE9}" srcOrd="0" destOrd="0" presId="urn:microsoft.com/office/officeart/2005/8/layout/vList2"/>
    <dgm:cxn modelId="{B1E0982E-CB29-4D06-814B-23443FAA14F5}" type="presParOf" srcId="{0C79C3BB-E5F2-4BA1-B0EF-ABC290513D3C}" destId="{495ADDC7-1D54-4AE8-A55B-50AB97B7ECF3}" srcOrd="0" destOrd="0" presId="urn:microsoft.com/office/officeart/2005/8/layout/vList2"/>
    <dgm:cxn modelId="{AD4D2310-1DD6-42FD-A2E3-8DDE7E25DEC5}" type="presParOf" srcId="{0C79C3BB-E5F2-4BA1-B0EF-ABC290513D3C}" destId="{AEACE9F8-B0C9-47A4-BADF-FA0AFC9B3732}" srcOrd="1" destOrd="0" presId="urn:microsoft.com/office/officeart/2005/8/layout/vList2"/>
    <dgm:cxn modelId="{2652969D-6162-4F56-A2DE-389D445B2836}" type="presParOf" srcId="{0C79C3BB-E5F2-4BA1-B0EF-ABC290513D3C}" destId="{F05CCD9B-A7BC-41C9-97A1-AFE3FBC4AAEC}" srcOrd="2" destOrd="0" presId="urn:microsoft.com/office/officeart/2005/8/layout/vList2"/>
    <dgm:cxn modelId="{8275C3F3-287C-4614-B6B1-FA85743B6877}" type="presParOf" srcId="{0C79C3BB-E5F2-4BA1-B0EF-ABC290513D3C}" destId="{A06A450E-EB00-4F8B-A1A2-B1ED8F7E3186}" srcOrd="3" destOrd="0" presId="urn:microsoft.com/office/officeart/2005/8/layout/vList2"/>
    <dgm:cxn modelId="{3ED7C189-B180-47F8-8972-2ECD3BBA1665}" type="presParOf" srcId="{0C79C3BB-E5F2-4BA1-B0EF-ABC290513D3C}" destId="{2911FE65-9A95-41B0-A612-5DAC8AC7CDE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1C1C-CCF3-4C3F-9AAF-42DAC6AC030F}" type="datetimeFigureOut">
              <a:rPr lang="cs-CZ" smtClean="0"/>
              <a:t>01.10.2020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0903-294F-4513-9F53-756BCC7DC0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019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1C1C-CCF3-4C3F-9AAF-42DAC6AC030F}" type="datetimeFigureOut">
              <a:rPr lang="cs-CZ" smtClean="0"/>
              <a:t>01.10.2020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0903-294F-4513-9F53-756BCC7DC0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603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1C1C-CCF3-4C3F-9AAF-42DAC6AC030F}" type="datetimeFigureOut">
              <a:rPr lang="cs-CZ" smtClean="0"/>
              <a:t>01.10.2020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0903-294F-4513-9F53-756BCC7DC0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0500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1C1C-CCF3-4C3F-9AAF-42DAC6AC030F}" type="datetimeFigureOut">
              <a:rPr lang="cs-CZ" smtClean="0"/>
              <a:t>01.10.2020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0903-294F-4513-9F53-756BCC7DC0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378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1C1C-CCF3-4C3F-9AAF-42DAC6AC030F}" type="datetimeFigureOut">
              <a:rPr lang="cs-CZ" smtClean="0"/>
              <a:t>01.10.2020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0903-294F-4513-9F53-756BCC7DC0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7389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1C1C-CCF3-4C3F-9AAF-42DAC6AC030F}" type="datetimeFigureOut">
              <a:rPr lang="cs-CZ" smtClean="0"/>
              <a:t>01.10.2020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0903-294F-4513-9F53-756BCC7DC0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428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1C1C-CCF3-4C3F-9AAF-42DAC6AC030F}" type="datetimeFigureOut">
              <a:rPr lang="cs-CZ" smtClean="0"/>
              <a:t>01.10.2020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0903-294F-4513-9F53-756BCC7DC0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795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1C1C-CCF3-4C3F-9AAF-42DAC6AC030F}" type="datetimeFigureOut">
              <a:rPr lang="cs-CZ" smtClean="0"/>
              <a:t>01.10.2020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0903-294F-4513-9F53-756BCC7DC0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9141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1C1C-CCF3-4C3F-9AAF-42DAC6AC030F}" type="datetimeFigureOut">
              <a:rPr lang="cs-CZ" smtClean="0"/>
              <a:t>01.10.2020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0903-294F-4513-9F53-756BCC7DC0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147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1C1C-CCF3-4C3F-9AAF-42DAC6AC030F}" type="datetimeFigureOut">
              <a:rPr lang="cs-CZ" smtClean="0"/>
              <a:t>01.10.2020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0903-294F-4513-9F53-756BCC7DC0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54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1C1C-CCF3-4C3F-9AAF-42DAC6AC030F}" type="datetimeFigureOut">
              <a:rPr lang="cs-CZ" smtClean="0"/>
              <a:t>01.10.2020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0903-294F-4513-9F53-756BCC7DC0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14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11C1C-CCF3-4C3F-9AAF-42DAC6AC030F}" type="datetimeFigureOut">
              <a:rPr lang="cs-CZ" smtClean="0"/>
              <a:t>01.10.2020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30903-294F-4513-9F53-756BCC7DC0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49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826" y="4773495"/>
            <a:ext cx="10515600" cy="132556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Doc. MUDr. Tomáš Grus, PhD</a:t>
            </a:r>
            <a:br>
              <a:rPr lang="cs-CZ" sz="2800" dirty="0" smtClean="0"/>
            </a:br>
            <a:r>
              <a:rPr lang="cs-CZ" sz="2800" dirty="0" smtClean="0"/>
              <a:t>II. Chirurgická klinika </a:t>
            </a:r>
            <a:br>
              <a:rPr lang="cs-CZ" sz="2800" dirty="0" smtClean="0"/>
            </a:br>
            <a:r>
              <a:rPr lang="cs-CZ" sz="2800" dirty="0" smtClean="0"/>
              <a:t>VFN Praha</a:t>
            </a:r>
            <a:endParaRPr lang="cs-CZ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94" t="9627" r="26961" b="76017"/>
          <a:stretch/>
        </p:blipFill>
        <p:spPr>
          <a:xfrm>
            <a:off x="489284" y="1148492"/>
            <a:ext cx="11232683" cy="210793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694809" y="6099058"/>
            <a:ext cx="1559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Zimní semestr </a:t>
            </a:r>
          </a:p>
          <a:p>
            <a:r>
              <a:rPr lang="cs-CZ" dirty="0" smtClean="0"/>
              <a:t>2. října 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759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BF61EA3-B236-439E-9C0B-340980D56B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C6D1913-E848-4AE2-9738-7BB62D928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 dirty="0"/>
              <a:t>Příznaky cholestázy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8FAF094-D087-493F-8DF9-A486C2D6BB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8D7C88D8-5509-4514-925A-9CE148E5C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275593D-F75E-4426-AE3E-2CDEFD228D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46143F4-B3F5-4DEE-BA0C-CFD054D09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>
              <a:buFontTx/>
              <a:buChar char="-"/>
            </a:pPr>
            <a:r>
              <a:rPr lang="cs-CZ" sz="2400" b="1"/>
              <a:t>steatorea</a:t>
            </a:r>
            <a:r>
              <a:rPr lang="cs-CZ" sz="2400"/>
              <a:t> (nadměrné množství tuku ve stolici, která je kašovitá, lesklá a bledá)</a:t>
            </a:r>
          </a:p>
          <a:p>
            <a:pPr>
              <a:buFontTx/>
              <a:buChar char="-"/>
            </a:pPr>
            <a:r>
              <a:rPr lang="cs-CZ" sz="2400" b="1"/>
              <a:t>acholická stol</a:t>
            </a:r>
            <a:r>
              <a:rPr lang="cs-CZ" sz="2400"/>
              <a:t>ice (neobsahující žluč, je velmi světlá), </a:t>
            </a:r>
          </a:p>
          <a:p>
            <a:pPr>
              <a:buFontTx/>
              <a:buChar char="-"/>
            </a:pPr>
            <a:r>
              <a:rPr lang="cs-CZ" sz="2400" b="1"/>
              <a:t>ikterická kůže </a:t>
            </a:r>
            <a:r>
              <a:rPr lang="cs-CZ" sz="2400"/>
              <a:t>(typicky žlutě zbarvená)</a:t>
            </a:r>
          </a:p>
          <a:p>
            <a:pPr>
              <a:buFontTx/>
              <a:buChar char="-"/>
            </a:pPr>
            <a:r>
              <a:rPr lang="cs-CZ" sz="2400"/>
              <a:t>při delším trvání- nedostatku vitaminů rozpustných v tucích (hypovitaminóza), zvětšení a tuhnutí jater, zvýšení hladiny bilirubinu (žlučové barvivo oranžově červené barvy) a cholesterolu v krvi, přítomnost bilirubinu v moči.</a:t>
            </a:r>
          </a:p>
          <a:p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1137688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35860DB-9816-412F-B81C-088852765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sz="3100">
                <a:solidFill>
                  <a:srgbClr val="FFFFFF"/>
                </a:solidFill>
              </a:rPr>
              <a:t>Cholecystolithiaza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5EC8D01-DACD-4EB2-B9AB-E76572F0C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dirty="0"/>
              <a:t>10 % obyvatelstva (20 % nad 40 let)</a:t>
            </a:r>
          </a:p>
          <a:p>
            <a:pPr marL="0" indent="0">
              <a:buNone/>
            </a:pPr>
            <a:r>
              <a:rPr lang="cs-CZ" dirty="0"/>
              <a:t> • 80 - 90 % smíšené konkrementy s vysokým obsahem cholesterolu (80 %)</a:t>
            </a:r>
          </a:p>
          <a:p>
            <a:pPr marL="0" indent="0">
              <a:buNone/>
            </a:pPr>
            <a:r>
              <a:rPr lang="cs-CZ" dirty="0"/>
              <a:t> • čistě cholesterolové kameny 17 %, solitární, </a:t>
            </a:r>
            <a:r>
              <a:rPr lang="cs-CZ" dirty="0" err="1"/>
              <a:t>rtg</a:t>
            </a:r>
            <a:r>
              <a:rPr lang="cs-CZ" dirty="0"/>
              <a:t> nekontrastní </a:t>
            </a:r>
          </a:p>
          <a:p>
            <a:pPr marL="0" indent="0">
              <a:buNone/>
            </a:pPr>
            <a:r>
              <a:rPr lang="cs-CZ" dirty="0"/>
              <a:t> • pigmentové kameny - </a:t>
            </a:r>
            <a:r>
              <a:rPr lang="cs-CZ" dirty="0" err="1"/>
              <a:t>stáza</a:t>
            </a:r>
            <a:r>
              <a:rPr lang="cs-CZ" dirty="0"/>
              <a:t> žluči, Asiaté, </a:t>
            </a:r>
            <a:r>
              <a:rPr lang="cs-CZ" dirty="0" err="1"/>
              <a:t>rtg</a:t>
            </a:r>
            <a:r>
              <a:rPr lang="cs-CZ" dirty="0"/>
              <a:t> kontrastní</a:t>
            </a:r>
          </a:p>
        </p:txBody>
      </p:sp>
    </p:spTree>
    <p:extLst>
      <p:ext uri="{BB962C8B-B14F-4D97-AF65-F5344CB8AC3E}">
        <p14:creationId xmlns:p14="http://schemas.microsoft.com/office/powerpoint/2010/main" val="1150364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D9131B-DC57-42AF-B804-7307D9AD5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sz="3400">
                <a:solidFill>
                  <a:srgbClr val="FFFFFF"/>
                </a:solidFill>
              </a:rPr>
              <a:t>Lithiáza s cholesterolovými konkrementy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C968139-9F80-4672-AD2D-9D8B57576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400"/>
              <a:t> • konkrementy vznikají při nerovnováze ve složení žluči</a:t>
            </a:r>
          </a:p>
          <a:p>
            <a:pPr marL="0" indent="0">
              <a:buNone/>
            </a:pPr>
            <a:r>
              <a:rPr lang="cs-CZ" sz="2400"/>
              <a:t> • porucha metabolismu v játrech</a:t>
            </a:r>
          </a:p>
          <a:p>
            <a:pPr marL="0" indent="0">
              <a:buNone/>
            </a:pPr>
            <a:r>
              <a:rPr lang="cs-CZ" sz="2400"/>
              <a:t> • přejídání potravou bohatou na tuky</a:t>
            </a:r>
          </a:p>
          <a:p>
            <a:pPr marL="0" indent="0">
              <a:buNone/>
            </a:pPr>
            <a:r>
              <a:rPr lang="cs-CZ" sz="2400"/>
              <a:t> • porucha koncentrace a promíchávání žluči </a:t>
            </a:r>
          </a:p>
          <a:p>
            <a:pPr marL="0" indent="0">
              <a:buNone/>
            </a:pPr>
            <a:r>
              <a:rPr lang="cs-CZ" sz="2400"/>
              <a:t> •  ztráty žlučových kyselin</a:t>
            </a:r>
          </a:p>
          <a:p>
            <a:pPr marL="0" indent="0">
              <a:buNone/>
            </a:pPr>
            <a:r>
              <a:rPr lang="cs-CZ" sz="2400"/>
              <a:t> • </a:t>
            </a:r>
            <a:r>
              <a:rPr lang="cs-CZ" sz="2400" err="1"/>
              <a:t>hypersaturace</a:t>
            </a:r>
            <a:r>
              <a:rPr lang="cs-CZ" sz="2400"/>
              <a:t> žluči cholesterolem</a:t>
            </a:r>
          </a:p>
          <a:p>
            <a:pPr marL="0" indent="0">
              <a:buNone/>
            </a:pPr>
            <a:r>
              <a:rPr lang="cs-CZ" sz="2400"/>
              <a:t> • stadium nukleace (</a:t>
            </a:r>
            <a:r>
              <a:rPr lang="cs-CZ" sz="2400" err="1"/>
              <a:t>pronukleační</a:t>
            </a:r>
            <a:r>
              <a:rPr lang="cs-CZ" sz="2400"/>
              <a:t> a </a:t>
            </a:r>
            <a:r>
              <a:rPr lang="cs-CZ" sz="2400" err="1"/>
              <a:t>antinukleační</a:t>
            </a:r>
            <a:r>
              <a:rPr lang="cs-CZ" sz="2400"/>
              <a:t> faktory) – mucin</a:t>
            </a:r>
          </a:p>
          <a:p>
            <a:pPr marL="0" indent="0">
              <a:buNone/>
            </a:pPr>
            <a:r>
              <a:rPr lang="cs-CZ" sz="2400"/>
              <a:t> • poruchy motility (v časné fázi </a:t>
            </a:r>
            <a:r>
              <a:rPr lang="cs-CZ" sz="2400" err="1"/>
              <a:t>litogeneze</a:t>
            </a:r>
            <a:r>
              <a:rPr lang="cs-CZ" sz="2400"/>
              <a:t>, vedou ke zvýšení koncentrace žluče a </a:t>
            </a:r>
            <a:r>
              <a:rPr lang="cs-CZ" sz="2400" err="1"/>
              <a:t>pronukleačních</a:t>
            </a:r>
            <a:r>
              <a:rPr lang="cs-CZ" sz="2400"/>
              <a:t> faktorů)</a:t>
            </a:r>
          </a:p>
          <a:p>
            <a:pPr marL="0" indent="0">
              <a:buNone/>
            </a:pPr>
            <a:r>
              <a:rPr lang="cs-CZ" sz="2400"/>
              <a:t> • tvorba konkrementů (</a:t>
            </a:r>
            <a:r>
              <a:rPr lang="cs-CZ" sz="2400" err="1"/>
              <a:t>sludge</a:t>
            </a:r>
            <a:r>
              <a:rPr lang="cs-CZ" sz="2400"/>
              <a:t>)</a:t>
            </a:r>
          </a:p>
          <a:p>
            <a:pPr marL="0" indent="0">
              <a:buNone/>
            </a:pPr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3635004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B31EA1C-344D-4A15-9F8D-3DE8341A3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Rizikové faktory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68F3808-2085-45AF-A5B8-E47FE13C57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• demografie a rasové rozdíly </a:t>
            </a:r>
          </a:p>
          <a:p>
            <a:pPr marL="0" indent="0">
              <a:buNone/>
            </a:pPr>
            <a:r>
              <a:rPr lang="cs-CZ" dirty="0"/>
              <a:t> • dědičnost</a:t>
            </a:r>
          </a:p>
          <a:p>
            <a:pPr marL="0" indent="0">
              <a:buNone/>
            </a:pPr>
            <a:r>
              <a:rPr lang="cs-CZ" dirty="0"/>
              <a:t> • věk</a:t>
            </a:r>
          </a:p>
          <a:p>
            <a:pPr marL="0" indent="0">
              <a:buNone/>
            </a:pPr>
            <a:r>
              <a:rPr lang="cs-CZ" dirty="0"/>
              <a:t> • pohlaví (ženy 2x častěji)</a:t>
            </a:r>
          </a:p>
          <a:p>
            <a:pPr marL="0" indent="0">
              <a:buNone/>
            </a:pPr>
            <a:r>
              <a:rPr lang="cs-CZ" dirty="0"/>
              <a:t> • </a:t>
            </a:r>
            <a:r>
              <a:rPr lang="cs-CZ" dirty="0" err="1"/>
              <a:t>dyslipidemie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• dietní zvyklosti</a:t>
            </a:r>
          </a:p>
          <a:p>
            <a:pPr marL="0" indent="0">
              <a:buNone/>
            </a:pPr>
            <a:r>
              <a:rPr lang="cs-CZ" dirty="0"/>
              <a:t> • obezita </a:t>
            </a:r>
          </a:p>
          <a:p>
            <a:pPr marL="0" indent="0">
              <a:buNone/>
            </a:pPr>
            <a:r>
              <a:rPr lang="cs-CZ" dirty="0"/>
              <a:t> • prudké zhubnutí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04D92A6A-C8B0-470A-A11B-986A6EF475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• gravidita</a:t>
            </a:r>
          </a:p>
          <a:p>
            <a:pPr marL="0" indent="0">
              <a:buNone/>
            </a:pPr>
            <a:r>
              <a:rPr lang="cs-CZ" dirty="0"/>
              <a:t> • </a:t>
            </a:r>
            <a:r>
              <a:rPr lang="cs-CZ" dirty="0" err="1"/>
              <a:t>provleklá</a:t>
            </a:r>
            <a:r>
              <a:rPr lang="cs-CZ" dirty="0"/>
              <a:t> parenterální výživa</a:t>
            </a:r>
          </a:p>
          <a:p>
            <a:pPr marL="0" indent="0">
              <a:buNone/>
            </a:pPr>
            <a:r>
              <a:rPr lang="cs-CZ" dirty="0"/>
              <a:t> • poruchy evakuace žlučníku</a:t>
            </a:r>
          </a:p>
          <a:p>
            <a:pPr marL="0" indent="0">
              <a:buNone/>
            </a:pPr>
            <a:r>
              <a:rPr lang="cs-CZ" dirty="0"/>
              <a:t> • ztráty žlučových kyselin (resekce </a:t>
            </a:r>
            <a:r>
              <a:rPr lang="cs-CZ" dirty="0" err="1"/>
              <a:t>termin</a:t>
            </a:r>
            <a:r>
              <a:rPr lang="cs-CZ" dirty="0"/>
              <a:t>. ilea, M. Crohn)</a:t>
            </a:r>
          </a:p>
          <a:p>
            <a:pPr marL="0" indent="0">
              <a:buNone/>
            </a:pPr>
            <a:r>
              <a:rPr lang="cs-CZ" dirty="0"/>
              <a:t> • některé choroby (diabetes   </a:t>
            </a:r>
            <a:r>
              <a:rPr lang="cs-CZ" dirty="0" err="1"/>
              <a:t>mellitus</a:t>
            </a:r>
            <a:r>
              <a:rPr lang="cs-CZ" dirty="0"/>
              <a:t>, jaterní cirhóza, pankreatitis)</a:t>
            </a:r>
          </a:p>
          <a:p>
            <a:pPr marL="0" indent="0">
              <a:buNone/>
            </a:pPr>
            <a:r>
              <a:rPr lang="cs-CZ" dirty="0"/>
              <a:t>• léky a hormony (antikoncepce)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226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460B0EFB-53ED-4F35-B05D-F658EA021C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143DE32-7ED5-4257-BDB2-CFA082F3DD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47" r="15591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xmlns="" id="{835EF3DD-7D43-4A27-8967-A92FD8CC93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xmlns="" id="{E85150B8-A30D-4590-B1A9-A7D5AD9BE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cs-CZ" dirty="0"/>
              <a:t>Klinický obraz</a:t>
            </a:r>
          </a:p>
        </p:txBody>
      </p:sp>
      <p:graphicFrame>
        <p:nvGraphicFramePr>
          <p:cNvPr id="8" name="Zástupný obsah 5">
            <a:extLst>
              <a:ext uri="{FF2B5EF4-FFF2-40B4-BE49-F238E27FC236}">
                <a16:creationId xmlns:a16="http://schemas.microsoft.com/office/drawing/2014/main" xmlns="" id="{CC859DB2-DEA6-463C-80CB-5444ED858D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4291468"/>
              </p:ext>
            </p:extLst>
          </p:nvPr>
        </p:nvGraphicFramePr>
        <p:xfrm>
          <a:off x="5827048" y="1868487"/>
          <a:ext cx="572148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8912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B6CDA21F-E7AF-4C75-8395-33F58D5B0E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1DCF7E6-9DD8-42D4-A506-620AC76D5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Vyšetření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3F42896-ED58-43A8-B744-AA0634C6A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400"/>
              <a:t>FW, leukocyty, CRP </a:t>
            </a:r>
          </a:p>
          <a:p>
            <a:pPr marL="0" indent="0">
              <a:buNone/>
            </a:pPr>
            <a:r>
              <a:rPr lang="cs-CZ" sz="2400"/>
              <a:t>• bilirubin, ALT, AST, ALP, GMT</a:t>
            </a:r>
          </a:p>
          <a:p>
            <a:pPr marL="0" indent="0">
              <a:buNone/>
            </a:pPr>
            <a:r>
              <a:rPr lang="cs-CZ" sz="2400"/>
              <a:t> • amylázy v séru a moči</a:t>
            </a:r>
          </a:p>
          <a:p>
            <a:pPr marL="0" indent="0">
              <a:buNone/>
            </a:pPr>
            <a:r>
              <a:rPr lang="cs-CZ" sz="2400"/>
              <a:t> • moč na žlučová barviva - vše negativní</a:t>
            </a:r>
          </a:p>
          <a:p>
            <a:pPr marL="0" indent="0">
              <a:buNone/>
            </a:pPr>
            <a:r>
              <a:rPr lang="cs-CZ" sz="2400"/>
              <a:t> • abdominální sonografie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011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1DC42A2-6175-4A2C-89BC-32D6485D4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/>
              <a:t>Léčba cholecystolithiázy</a:t>
            </a:r>
            <a:endParaRPr lang="cs-CZ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B811043-D24C-493F-ACF6-6BDC710E7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• • </a:t>
            </a:r>
            <a:r>
              <a:rPr lang="cs-CZ" b="1" dirty="0" err="1"/>
              <a:t>disoluce</a:t>
            </a:r>
            <a:r>
              <a:rPr lang="cs-CZ" b="1" dirty="0"/>
              <a:t> konkrementů </a:t>
            </a:r>
            <a:r>
              <a:rPr lang="cs-CZ" dirty="0"/>
              <a:t>• RTG nekontrastní konkrementy do 10 mm</a:t>
            </a:r>
          </a:p>
          <a:p>
            <a:pPr marL="0" indent="0">
              <a:buNone/>
            </a:pPr>
            <a:r>
              <a:rPr lang="cs-CZ" dirty="0"/>
              <a:t> • alespoň 50 % volné kapacity žlučníku • zachovalá kontraktilita žlučníku</a:t>
            </a:r>
          </a:p>
          <a:p>
            <a:pPr marL="0" indent="0">
              <a:buNone/>
            </a:pPr>
            <a:r>
              <a:rPr lang="cs-CZ" dirty="0"/>
              <a:t>• • </a:t>
            </a:r>
            <a:r>
              <a:rPr lang="cs-CZ" b="1" dirty="0"/>
              <a:t>cholecystektomie </a:t>
            </a:r>
            <a:r>
              <a:rPr lang="cs-CZ" dirty="0"/>
              <a:t>(otevřená nebo laparoskopická </a:t>
            </a:r>
            <a:r>
              <a:rPr lang="cs-CZ" dirty="0" err="1"/>
              <a:t>cholecytektomie</a:t>
            </a:r>
            <a:r>
              <a:rPr lang="cs-CZ" dirty="0"/>
              <a:t> )</a:t>
            </a:r>
          </a:p>
          <a:p>
            <a:pPr marL="0" indent="0">
              <a:buNone/>
            </a:pPr>
            <a:r>
              <a:rPr lang="cs-CZ" b="1" dirty="0"/>
              <a:t>             Indikace k CHE:</a:t>
            </a:r>
          </a:p>
          <a:p>
            <a:pPr marL="0" indent="0">
              <a:buNone/>
            </a:pPr>
            <a:r>
              <a:rPr lang="cs-CZ" dirty="0"/>
              <a:t> • symptomatická </a:t>
            </a:r>
            <a:r>
              <a:rPr lang="cs-CZ" dirty="0" err="1"/>
              <a:t>cholecystolithiáza</a:t>
            </a:r>
            <a:r>
              <a:rPr lang="cs-CZ" dirty="0"/>
              <a:t> (biliární koliky)</a:t>
            </a:r>
          </a:p>
          <a:p>
            <a:pPr marL="0" indent="0">
              <a:buNone/>
            </a:pPr>
            <a:r>
              <a:rPr lang="cs-CZ" dirty="0"/>
              <a:t> • komplikovaná </a:t>
            </a:r>
            <a:r>
              <a:rPr lang="cs-CZ" dirty="0" err="1"/>
              <a:t>cholecystolithiáza</a:t>
            </a:r>
            <a:r>
              <a:rPr lang="cs-CZ" dirty="0"/>
              <a:t> (cholecystitis, </a:t>
            </a:r>
            <a:r>
              <a:rPr lang="cs-CZ" dirty="0" err="1"/>
              <a:t>choledocholithiáza</a:t>
            </a:r>
            <a:r>
              <a:rPr lang="cs-CZ" dirty="0"/>
              <a:t>, akutní pankreatitis, píštěle)</a:t>
            </a:r>
          </a:p>
          <a:p>
            <a:pPr marL="0" indent="0">
              <a:buNone/>
            </a:pPr>
            <a:r>
              <a:rPr lang="cs-CZ" dirty="0"/>
              <a:t> • prekancerózy (porcelánový žlučník, konkrementy nad 3 cm)</a:t>
            </a:r>
          </a:p>
        </p:txBody>
      </p:sp>
    </p:spTree>
    <p:extLst>
      <p:ext uri="{BB962C8B-B14F-4D97-AF65-F5344CB8AC3E}">
        <p14:creationId xmlns:p14="http://schemas.microsoft.com/office/powerpoint/2010/main" val="3935632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8617A40-4791-4B95-99FF-A0B04AE59F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279" b="4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50AB553-2A96-4A92-96F2-93548E096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EB429F9-CD57-41F4-B11B-EA7FDFDAE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/>
              <a:t>Akutní cholecystitis</a:t>
            </a:r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xmlns="" id="{A129651E-3B52-480D-8016-3C7F8152C0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59659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4773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01F5EC0-724B-44F4-BFAE-89A56B9C5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/>
              <a:t>Léčba</a:t>
            </a:r>
          </a:p>
        </p:txBody>
      </p:sp>
      <p:sp>
        <p:nvSpPr>
          <p:cNvPr id="17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6A937F7-693C-43DD-8FB9-CECD8A5DC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hospitalizace a konzultace chirurga </a:t>
            </a:r>
          </a:p>
          <a:p>
            <a:r>
              <a:rPr lang="cs-CZ" dirty="0"/>
              <a:t>cholecystektomie se zajištěním ATB (event. </a:t>
            </a:r>
            <a:r>
              <a:rPr lang="cs-CZ" dirty="0" err="1"/>
              <a:t>cholecystostomie</a:t>
            </a:r>
            <a:r>
              <a:rPr lang="cs-CZ" dirty="0"/>
              <a:t>)</a:t>
            </a:r>
          </a:p>
          <a:p>
            <a:r>
              <a:rPr lang="cs-CZ" dirty="0"/>
              <a:t>dietní opatření, led, infuse, spasmolytika </a:t>
            </a:r>
          </a:p>
          <a:p>
            <a:r>
              <a:rPr lang="cs-CZ" dirty="0"/>
              <a:t> ATB: 1) nebyla indikována </a:t>
            </a:r>
            <a:r>
              <a:rPr lang="cs-CZ" dirty="0" err="1"/>
              <a:t>chir</a:t>
            </a:r>
            <a:r>
              <a:rPr lang="cs-CZ" dirty="0"/>
              <a:t>. léčba </a:t>
            </a:r>
          </a:p>
          <a:p>
            <a:pPr marL="0" indent="0">
              <a:buNone/>
            </a:pPr>
            <a:r>
              <a:rPr lang="cs-CZ" dirty="0"/>
              <a:t>             2) septické komplikace</a:t>
            </a:r>
          </a:p>
          <a:p>
            <a:pPr marL="0" indent="0">
              <a:buNone/>
            </a:pPr>
            <a:r>
              <a:rPr lang="cs-CZ" dirty="0"/>
              <a:t>             3) příprava před oper. Výkonem,</a:t>
            </a:r>
          </a:p>
          <a:p>
            <a:r>
              <a:rPr lang="cs-CZ" dirty="0"/>
              <a:t> cholecystektomie odložená</a:t>
            </a:r>
          </a:p>
        </p:txBody>
      </p:sp>
    </p:spTree>
    <p:extLst>
      <p:ext uri="{BB962C8B-B14F-4D97-AF65-F5344CB8AC3E}">
        <p14:creationId xmlns:p14="http://schemas.microsoft.com/office/powerpoint/2010/main" val="1741771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5689DCE-8400-4E10-A61C-B4619CCD1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/>
              <a:t>Komplikace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00137BE-4B86-41E5-8974-DE22CAF57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perforace: 3 - 15 %, mortalita 60 %, staří nemocní, imunosuprese</a:t>
            </a:r>
          </a:p>
          <a:p>
            <a:r>
              <a:rPr lang="cs-CZ" dirty="0"/>
              <a:t>mortalita 60 % - staří, imunosuprese, DM</a:t>
            </a:r>
          </a:p>
          <a:p>
            <a:pPr marL="0" indent="0">
              <a:buNone/>
            </a:pPr>
            <a:r>
              <a:rPr lang="cs-CZ" dirty="0"/>
              <a:t> • </a:t>
            </a:r>
            <a:r>
              <a:rPr lang="cs-CZ" dirty="0" err="1"/>
              <a:t>pericholecystický</a:t>
            </a:r>
            <a:r>
              <a:rPr lang="cs-CZ" dirty="0"/>
              <a:t> absces</a:t>
            </a:r>
          </a:p>
          <a:p>
            <a:pPr marL="0" indent="0">
              <a:buNone/>
            </a:pPr>
            <a:r>
              <a:rPr lang="cs-CZ" dirty="0"/>
              <a:t> • </a:t>
            </a:r>
            <a:r>
              <a:rPr lang="cs-CZ" dirty="0" err="1"/>
              <a:t>empyem</a:t>
            </a:r>
            <a:r>
              <a:rPr lang="cs-CZ" dirty="0"/>
              <a:t> - nad 70 let, mortalita 25 % </a:t>
            </a:r>
          </a:p>
          <a:p>
            <a:pPr marL="0" indent="0">
              <a:buNone/>
            </a:pPr>
            <a:r>
              <a:rPr lang="cs-CZ" dirty="0"/>
              <a:t> • gangrenózní cholecystitis</a:t>
            </a:r>
          </a:p>
          <a:p>
            <a:pPr marL="0" indent="0">
              <a:buNone/>
            </a:pPr>
            <a:r>
              <a:rPr lang="cs-CZ" dirty="0"/>
              <a:t> • emfyzematózní cholecystitis (C. </a:t>
            </a:r>
            <a:r>
              <a:rPr lang="cs-CZ" dirty="0" err="1"/>
              <a:t>perfringens</a:t>
            </a:r>
            <a:r>
              <a:rPr lang="cs-CZ" dirty="0"/>
              <a:t>, E. coli, </a:t>
            </a:r>
            <a:r>
              <a:rPr lang="cs-CZ" dirty="0" err="1"/>
              <a:t>Pseudomonas</a:t>
            </a:r>
            <a:r>
              <a:rPr lang="cs-CZ" dirty="0"/>
              <a:t> </a:t>
            </a:r>
            <a:r>
              <a:rPr lang="cs-CZ" dirty="0" err="1"/>
              <a:t>aerug</a:t>
            </a:r>
            <a:r>
              <a:rPr lang="cs-CZ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722458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xmlns="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ek 9" descr="https://www.lekarnickekapky.cz/files/organy/shutterstock-37348216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3" r="9091" b="8662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cs-CZ" sz="4800"/>
              <a:t>Onemocnění žlučníku a žlučových cest</a:t>
            </a:r>
          </a:p>
        </p:txBody>
      </p:sp>
      <p:sp>
        <p:nvSpPr>
          <p:cNvPr id="9" name="AutoShape 12" descr="Žlučníková dieta: Jakým potravinám se vyhnout při potížích se žlučníkem? /  Lékarnické kapky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477980" y="4872922"/>
            <a:ext cx="4023359" cy="120814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endParaRPr lang="cs-CZ" sz="2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utoShape 10" descr="Žlučníková dieta: Jakým potravinám se vyhnout při potížích se žlučníkem? /  Lékarnické kapk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0292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BF61EA3-B236-439E-9C0B-340980D56B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FF1FA74-EE6A-47AE-8507-0FD875BBE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 b="1"/>
              <a:t>Chronická cholecystitida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8FAF094-D087-493F-8DF9-A486C2D6BB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8D7C88D8-5509-4514-925A-9CE148E5C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275593D-F75E-4426-AE3E-2CDEFD228D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A859F79-54CF-4D72-AF4F-140ED31AA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cs-CZ" sz="2400"/>
              <a:t>téměř vždy kalkulózní</a:t>
            </a:r>
          </a:p>
          <a:p>
            <a:pPr marL="0" indent="0">
              <a:buNone/>
            </a:pPr>
            <a:r>
              <a:rPr lang="cs-CZ" sz="2400"/>
              <a:t> • laboratorní obraz nevýrazný </a:t>
            </a:r>
          </a:p>
          <a:p>
            <a:pPr marL="0" indent="0">
              <a:buNone/>
            </a:pPr>
            <a:r>
              <a:rPr lang="cs-CZ" sz="2400"/>
              <a:t> • nešpecifické obtíže</a:t>
            </a:r>
          </a:p>
          <a:p>
            <a:pPr marL="0" indent="0">
              <a:buNone/>
            </a:pPr>
            <a:r>
              <a:rPr lang="cs-CZ" sz="2400"/>
              <a:t> • na sonografii ztluštělá stěna žlučníku</a:t>
            </a:r>
          </a:p>
          <a:p>
            <a:pPr marL="0" indent="0">
              <a:buNone/>
            </a:pPr>
            <a:r>
              <a:rPr lang="cs-CZ" sz="2400"/>
              <a:t>  • terapie - cholecystektomie</a:t>
            </a:r>
          </a:p>
        </p:txBody>
      </p:sp>
    </p:spTree>
    <p:extLst>
      <p:ext uri="{BB962C8B-B14F-4D97-AF65-F5344CB8AC3E}">
        <p14:creationId xmlns:p14="http://schemas.microsoft.com/office/powerpoint/2010/main" val="1203337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BF61EA3-B236-439E-9C0B-340980D56B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A6C72E-AE8D-4874-9FF9-83BE17534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 b="1" dirty="0" err="1"/>
              <a:t>Akalkulózní</a:t>
            </a:r>
            <a:r>
              <a:rPr lang="cs-CZ" sz="5400" b="1" dirty="0"/>
              <a:t> cholecystitis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8FAF094-D087-493F-8DF9-A486C2D6BB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8D7C88D8-5509-4514-925A-9CE148E5C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275593D-F75E-4426-AE3E-2CDEFD228D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0A2F069-2A4E-43D1-888C-F7728DAD9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cs-CZ" sz="2400"/>
              <a:t>Osoby s popáleninami, sepsí, šokem, diabetem, po těžkých operačních výkonech, s polytraumaty</a:t>
            </a:r>
          </a:p>
          <a:p>
            <a:r>
              <a:rPr lang="cs-CZ" sz="2400"/>
              <a:t> rizika: hypovolemie (zahuštění žluči) opakované krevní převody (zvýšená exkrece pigmentů) hypomotilita žlučníku</a:t>
            </a:r>
          </a:p>
          <a:p>
            <a:pPr marL="0" indent="0">
              <a:buNone/>
            </a:pPr>
            <a:r>
              <a:rPr lang="cs-CZ" sz="2400"/>
              <a:t> • častěji muži, vyšší věk</a:t>
            </a:r>
          </a:p>
          <a:p>
            <a:pPr marL="0" indent="0">
              <a:buNone/>
            </a:pPr>
            <a:r>
              <a:rPr lang="cs-CZ" sz="2400"/>
              <a:t> • nepříznivý průběh (sdružena s jiným onem., sklon k fulminantnímu průběhu, vysoká letalita, obtížná diagnostikovatelnost )</a:t>
            </a:r>
          </a:p>
          <a:p>
            <a:pPr marL="0" indent="0">
              <a:buNone/>
            </a:pPr>
            <a:r>
              <a:rPr lang="cs-CZ" sz="2400"/>
              <a:t> •  terapie: cholecystektomie</a:t>
            </a:r>
          </a:p>
        </p:txBody>
      </p:sp>
    </p:spTree>
    <p:extLst>
      <p:ext uri="{BB962C8B-B14F-4D97-AF65-F5344CB8AC3E}">
        <p14:creationId xmlns:p14="http://schemas.microsoft.com/office/powerpoint/2010/main" val="751360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DA718D0-4865-4629-8134-44F68D41D5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5167ED7-6315-43AB-B1B6-C326D5FD8F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EF4D8839-FB03-487D-ACC8-8BFEDD4FEB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0EF75023-9A3B-42FC-B704-61A8F7BEF4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BC4F608-B4B8-48C3-9572-C0F061B1CD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CF6626F-928B-4D4A-A54D-F5DED0152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 b="1" dirty="0"/>
              <a:t>Karcinom žlučníku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01A15CB-715F-458B-BD29-11249EF2E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cs-CZ" sz="2000"/>
              <a:t>nejčastější nádor žlučových cest</a:t>
            </a:r>
          </a:p>
          <a:p>
            <a:pPr marL="0" indent="0">
              <a:buNone/>
            </a:pPr>
            <a:r>
              <a:rPr lang="cs-CZ" sz="2000"/>
              <a:t>• adenokarcinom</a:t>
            </a:r>
          </a:p>
          <a:p>
            <a:pPr marL="0" indent="0">
              <a:buNone/>
            </a:pPr>
            <a:r>
              <a:rPr lang="cs-CZ" sz="2000"/>
              <a:t> • převážně ženy nad 70 let (ž : m = 3 : 1)</a:t>
            </a:r>
          </a:p>
          <a:p>
            <a:pPr marL="0" indent="0">
              <a:buNone/>
            </a:pPr>
            <a:r>
              <a:rPr lang="cs-CZ" sz="2000"/>
              <a:t> • cholecystolithiáza (7x větší riziko)</a:t>
            </a:r>
          </a:p>
          <a:p>
            <a:pPr marL="0" indent="0">
              <a:buNone/>
            </a:pPr>
            <a:r>
              <a:rPr lang="cs-CZ" sz="2000"/>
              <a:t> • diagnostika: USG, CT, ERCP (+ brush cytologie)</a:t>
            </a:r>
          </a:p>
          <a:p>
            <a:pPr marL="0" indent="0">
              <a:buNone/>
            </a:pPr>
            <a:r>
              <a:rPr lang="cs-CZ" sz="2000"/>
              <a:t> • krátky medián přežití od stanovení diagnózy (4,5 měsíce)</a:t>
            </a:r>
          </a:p>
          <a:p>
            <a:pPr marL="0" indent="0">
              <a:buNone/>
            </a:pPr>
            <a:r>
              <a:rPr lang="cs-CZ" sz="2000"/>
              <a:t> • terapie: chirurgická (pouze v 15 % radikální) endoskopická, ev.    transhepatální drén</a:t>
            </a:r>
          </a:p>
        </p:txBody>
      </p:sp>
    </p:spTree>
    <p:extLst>
      <p:ext uri="{BB962C8B-B14F-4D97-AF65-F5344CB8AC3E}">
        <p14:creationId xmlns:p14="http://schemas.microsoft.com/office/powerpoint/2010/main" val="3442464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B6CDA21F-E7AF-4C75-8395-33F58D5B0E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F66CB07-2365-472F-A469-70CAD19F2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 b="1"/>
              <a:t>Choledocholitiáza</a:t>
            </a:r>
            <a:endParaRPr lang="cs-CZ" sz="48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9D2724A-CD74-4A14-9C13-56BB58776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400" b="1"/>
              <a:t>Choledocholitiáza</a:t>
            </a:r>
            <a:r>
              <a:rPr lang="cs-CZ" sz="2400"/>
              <a:t> je přítomnost žlučových konkrementů v extrahepatálních nebo intrahepatálních žlučových cestách.</a:t>
            </a:r>
          </a:p>
          <a:p>
            <a:r>
              <a:rPr lang="cs-CZ" sz="2400"/>
              <a:t>Konkrementy žlučových cest dělíme na</a:t>
            </a:r>
          </a:p>
          <a:p>
            <a:pPr marL="0" indent="0">
              <a:buNone/>
            </a:pPr>
            <a:r>
              <a:rPr lang="cs-CZ" sz="2400" b="1"/>
              <a:t>primární</a:t>
            </a:r>
            <a:r>
              <a:rPr lang="cs-CZ" sz="2400"/>
              <a:t> – vznikají ve žlučových cestách, obvykle v místech vrozených, zánětlivých nebo traumatických stenóz či dilatací;</a:t>
            </a:r>
          </a:p>
          <a:p>
            <a:pPr marL="0" indent="0">
              <a:buNone/>
            </a:pPr>
            <a:r>
              <a:rPr lang="cs-CZ" sz="2400" b="1"/>
              <a:t>sekundární</a:t>
            </a:r>
            <a:r>
              <a:rPr lang="cs-CZ" sz="2400"/>
              <a:t> – konkrementy se do žlučových cest dostanou ze žlučníku, kde také vznikly.</a:t>
            </a:r>
          </a:p>
          <a:p>
            <a:endParaRPr lang="cs-CZ" sz="24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906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14295CA-4F01-4ED2-8A18-F2F817069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cs-CZ" sz="4800"/>
              <a:t>Klinický obraz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F56F8EA-3356-4455-9899-320874F6E4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xmlns="" id="{3CCC0464-078E-4780-BFBD-EE306FADD1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6705600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6619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8CFCF70-DBB9-4E79-AB4D-DA6A985C2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cs-CZ" sz="4800"/>
              <a:t>Diagnostika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xmlns="" id="{B4D4D71A-86DA-4A29-AE73-8AB27B390C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35069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8866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CD5FDC2-1AE0-46F5-B386-CF91EC129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Terapie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E9EE063-53B9-48C2-8EBF-57B8C4E6A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sz="2400"/>
              <a:t>bez terapie – menší ataky s horečkou a lehkým ikterem</a:t>
            </a:r>
          </a:p>
          <a:p>
            <a:r>
              <a:rPr lang="cs-CZ" sz="2400"/>
              <a:t>antibiotická léčba – u starých a </a:t>
            </a:r>
            <a:r>
              <a:rPr lang="cs-CZ" sz="2400" err="1"/>
              <a:t>imunosuprimovaných</a:t>
            </a:r>
            <a:r>
              <a:rPr lang="cs-CZ" sz="2400"/>
              <a:t> osob</a:t>
            </a:r>
          </a:p>
          <a:p>
            <a:r>
              <a:rPr lang="cs-CZ" sz="2400" b="1"/>
              <a:t>endoskopické a </a:t>
            </a:r>
            <a:r>
              <a:rPr lang="cs-CZ" sz="2400" b="1" err="1"/>
              <a:t>transhepatální</a:t>
            </a:r>
            <a:r>
              <a:rPr lang="cs-CZ" sz="2400" b="1"/>
              <a:t> výkony</a:t>
            </a:r>
            <a:r>
              <a:rPr lang="cs-CZ" sz="2400"/>
              <a:t> – </a:t>
            </a:r>
            <a:r>
              <a:rPr lang="cs-CZ" sz="2400" err="1"/>
              <a:t>papilotomie</a:t>
            </a:r>
            <a:r>
              <a:rPr lang="cs-CZ" sz="2400"/>
              <a:t>, mechanická litotrypse, extrakce konkrementů, implantace endoprotéz do žlučových cest (dočasné řešení), laserová nebo </a:t>
            </a:r>
            <a:r>
              <a:rPr lang="cs-CZ" sz="2400" err="1"/>
              <a:t>elektrohydrolytická</a:t>
            </a:r>
            <a:r>
              <a:rPr lang="cs-CZ" sz="2400"/>
              <a:t> destrukce konkrementů</a:t>
            </a:r>
          </a:p>
          <a:p>
            <a:r>
              <a:rPr lang="cs-CZ" sz="2400"/>
              <a:t>chirurgické výkony – při selhání endoskopie nebo u těžkého septického stavu</a:t>
            </a:r>
          </a:p>
          <a:p>
            <a:r>
              <a:rPr lang="cs-CZ" sz="2400"/>
              <a:t>extrakorporální litotrypse rázovou vlnou – u </a:t>
            </a:r>
            <a:r>
              <a:rPr lang="cs-CZ" sz="2400" err="1"/>
              <a:t>objemých</a:t>
            </a:r>
            <a:r>
              <a:rPr lang="cs-CZ" sz="2400"/>
              <a:t> konkrementů, které nelze odstranit endoskopicky</a:t>
            </a:r>
          </a:p>
          <a:p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2056096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BF61EA3-B236-439E-9C0B-340980D56B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852C380-86A5-4311-8A4C-A3318B287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 b="1"/>
              <a:t>Akutní cholangitida</a:t>
            </a:r>
            <a:endParaRPr lang="cs-CZ" sz="54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8FAF094-D087-493F-8DF9-A486C2D6BB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8D7C88D8-5509-4514-925A-9CE148E5C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275593D-F75E-4426-AE3E-2CDEFD228D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707CE04-6367-45C8-89CA-E07434F6A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cs-CZ" sz="2400" dirty="0"/>
              <a:t>akutní bakteriální infekce </a:t>
            </a:r>
            <a:r>
              <a:rPr lang="cs-CZ" sz="2400" dirty="0" err="1"/>
              <a:t>intrahepatálních</a:t>
            </a:r>
            <a:r>
              <a:rPr lang="cs-CZ" sz="2400" dirty="0"/>
              <a:t> žlučových cest vznikající v terénu stagnující žluči při </a:t>
            </a:r>
            <a:r>
              <a:rPr lang="cs-CZ" sz="2400" b="1" dirty="0"/>
              <a:t>obstrukci</a:t>
            </a:r>
            <a:r>
              <a:rPr lang="cs-CZ" sz="2400" dirty="0"/>
              <a:t> žlučových cest</a:t>
            </a:r>
          </a:p>
          <a:p>
            <a:r>
              <a:rPr lang="cs-CZ" sz="2400" dirty="0"/>
              <a:t>Původcem infekce bývá Escherichia coli, Klebsiella, </a:t>
            </a:r>
            <a:r>
              <a:rPr lang="cs-CZ" sz="2400" dirty="0" err="1"/>
              <a:t>Enterobacter</a:t>
            </a:r>
            <a:r>
              <a:rPr lang="cs-CZ" sz="2400" dirty="0"/>
              <a:t> či Haemophilus </a:t>
            </a:r>
            <a:r>
              <a:rPr lang="cs-CZ" sz="2400" dirty="0" err="1"/>
              <a:t>influenzae</a:t>
            </a:r>
            <a:r>
              <a:rPr lang="cs-CZ" sz="2400" dirty="0"/>
              <a:t>, bakterie se do žlučových cest v drtivé většině případů dostávají ascendentně z duodena (možné je také hematogenní šíření via vena </a:t>
            </a:r>
            <a:r>
              <a:rPr lang="cs-CZ" sz="2400" dirty="0" err="1"/>
              <a:t>portae</a:t>
            </a:r>
            <a:r>
              <a:rPr lang="cs-CZ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82563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D8784DB-8E61-4D1C-836B-7694660CC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Klinický obraz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08BF9DE-1AB5-44BD-9805-DE42613BB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Typicky tzv. </a:t>
            </a:r>
            <a:r>
              <a:rPr lang="cs-CZ" b="1" dirty="0" err="1"/>
              <a:t>Charcotova</a:t>
            </a:r>
            <a:r>
              <a:rPr lang="cs-CZ" b="1" dirty="0"/>
              <a:t> trias</a:t>
            </a:r>
            <a:r>
              <a:rPr lang="cs-CZ" dirty="0"/>
              <a:t>: febrilie, ikterus, bolest v pravém hypochondriu. </a:t>
            </a:r>
          </a:p>
          <a:p>
            <a:r>
              <a:rPr lang="cs-CZ" dirty="0"/>
              <a:t>nauzea, vomitus, třesavka, zimnice, pruritus. </a:t>
            </a:r>
          </a:p>
          <a:p>
            <a:r>
              <a:rPr lang="cs-CZ" dirty="0"/>
              <a:t>v pokročilých případech pak hypotenze a známky septického šoku nebo multiorgánové dysfunkce.</a:t>
            </a:r>
          </a:p>
        </p:txBody>
      </p:sp>
    </p:spTree>
    <p:extLst>
      <p:ext uri="{BB962C8B-B14F-4D97-AF65-F5344CB8AC3E}">
        <p14:creationId xmlns:p14="http://schemas.microsoft.com/office/powerpoint/2010/main" val="3050344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7985243-D1B9-448C-A84B-7B9C2370E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cs-CZ" sz="4000"/>
              <a:t>Terapie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E9D6DEA-51FD-48ED-BD14-FC0401D01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cs-CZ" sz="2000"/>
              <a:t>Základem léčba akutní cholangitidy je </a:t>
            </a:r>
            <a:r>
              <a:rPr lang="cs-CZ" sz="2000" b="1"/>
              <a:t>parenterální aplikace širokospektrých antibiotik</a:t>
            </a:r>
            <a:r>
              <a:rPr lang="cs-CZ" sz="2000"/>
              <a:t> </a:t>
            </a:r>
          </a:p>
          <a:p>
            <a:r>
              <a:rPr lang="cs-CZ" sz="2000"/>
              <a:t>Drenáž žlučových cest</a:t>
            </a:r>
          </a:p>
          <a:p>
            <a:endParaRPr lang="cs-CZ" sz="200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ndoskopická a MR cholangiopankreatografie | Lucie Súkupová">
            <a:extLst>
              <a:ext uri="{FF2B5EF4-FFF2-40B4-BE49-F238E27FC236}">
                <a16:creationId xmlns:a16="http://schemas.microsoft.com/office/drawing/2014/main" xmlns="" id="{9D93482C-7A52-45EB-9425-6C8D03D68D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9" r="-1" b="-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36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Žlučník (</a:t>
            </a:r>
            <a:r>
              <a:rPr lang="cs-CZ" dirty="0" err="1">
                <a:solidFill>
                  <a:srgbClr val="FF0000"/>
                </a:solidFill>
              </a:rPr>
              <a:t>vesica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fellea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/>
          </a:p>
          <a:p>
            <a:r>
              <a:rPr lang="cs-CZ" dirty="0"/>
              <a:t>má protáhle hruškovitý tvar, jeho celkový objem je 40–50 ml</a:t>
            </a:r>
          </a:p>
          <a:p>
            <a:r>
              <a:rPr lang="cs-CZ" dirty="0"/>
              <a:t> je uložen nad příčným tračníkem</a:t>
            </a:r>
          </a:p>
          <a:p>
            <a:r>
              <a:rPr lang="cs-CZ" dirty="0"/>
              <a:t>Skládá se z fundu (širší konec žlučníku), těla (střední část žlučníku) a krčku (přechází v </a:t>
            </a:r>
            <a:r>
              <a:rPr lang="cs-CZ" dirty="0" err="1"/>
              <a:t>ductus</a:t>
            </a:r>
            <a:r>
              <a:rPr lang="cs-CZ" dirty="0"/>
              <a:t> </a:t>
            </a:r>
            <a:r>
              <a:rPr lang="cs-CZ" dirty="0" err="1"/>
              <a:t>cysticus</a:t>
            </a:r>
            <a:r>
              <a:rPr lang="cs-CZ" dirty="0"/>
              <a:t>, vývod žlučníku)</a:t>
            </a:r>
          </a:p>
          <a:p>
            <a:r>
              <a:rPr lang="cs-CZ" dirty="0"/>
              <a:t> slouží k uchovávání a zahušťování žluče, kterou po příslušných podnětech časovaně vydává do duodena (dvanáctníku)</a:t>
            </a:r>
          </a:p>
          <a:p>
            <a:r>
              <a:rPr lang="cs-CZ" dirty="0"/>
              <a:t> žluč je nezbytná pro trávení a vstřebávání tuků</a:t>
            </a:r>
          </a:p>
          <a:p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671" y="-85164"/>
            <a:ext cx="63952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54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826" y="4773495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/>
              <a:t>Děkuji za pozornost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94" t="9627" r="26961" b="76017"/>
          <a:stretch/>
        </p:blipFill>
        <p:spPr>
          <a:xfrm>
            <a:off x="489284" y="1148492"/>
            <a:ext cx="11232683" cy="210793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694809" y="6099058"/>
            <a:ext cx="1559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Zimní semestr </a:t>
            </a:r>
          </a:p>
          <a:p>
            <a:r>
              <a:rPr lang="cs-CZ" dirty="0" smtClean="0"/>
              <a:t>2. října 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9142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5278130-DFE0-457B-8698-88DF69019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F99531B-1681-4D6E-BECB-18325B33A6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0344094-430A-400B-804B-910E696A1A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53C67DF-7782-4E57-AB9B-F1B4811AD8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-543451" y="1248213"/>
            <a:ext cx="5413238" cy="432633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xmlns="" id="{BF9F4B46-7A78-4017-91A9-564BDE5D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r>
              <a:rPr lang="cs-CZ" dirty="0"/>
              <a:t>Žluč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B03A5AE3-BD30-455C-842B-7626C8BEF0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DBECAA5-1F2D-470D-875C-8F2C2CA3E5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xmlns="" id="{65001E5E-FD70-46C7-8622-2FB4E428E3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1010194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1504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BF61EA3-B236-439E-9C0B-340980D56B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0F613FA-C406-4BD9-B079-D6035B1DD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/>
              <a:t>Funkce žluči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8FAF094-D087-493F-8DF9-A486C2D6BB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8D7C88D8-5509-4514-925A-9CE148E5C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275593D-F75E-4426-AE3E-2CDEFD228D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5B15B9C-8D5E-49A0-8421-5B44ABB1F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cs-CZ" sz="2400"/>
              <a:t>emulgace tuků </a:t>
            </a:r>
          </a:p>
          <a:p>
            <a:pPr marL="0" indent="0">
              <a:buNone/>
            </a:pPr>
            <a:r>
              <a:rPr lang="cs-CZ" sz="2400"/>
              <a:t>• resorpce vitaminů rozpustných v tucích</a:t>
            </a:r>
          </a:p>
          <a:p>
            <a:pPr marL="0" indent="0">
              <a:buNone/>
            </a:pPr>
            <a:r>
              <a:rPr lang="cs-CZ" sz="2400"/>
              <a:t>• aktivace proteolytických enzymů</a:t>
            </a:r>
          </a:p>
          <a:p>
            <a:pPr marL="0" indent="0">
              <a:buNone/>
            </a:pPr>
            <a:r>
              <a:rPr lang="cs-CZ" sz="2400"/>
              <a:t>• resorpce žlučových kyselin</a:t>
            </a:r>
          </a:p>
          <a:p>
            <a:pPr marL="0" indent="0">
              <a:buNone/>
            </a:pPr>
            <a:r>
              <a:rPr lang="cs-CZ" sz="2400"/>
              <a:t>• neutralizace střevního obsahu</a:t>
            </a:r>
          </a:p>
          <a:p>
            <a:pPr marL="0" indent="0">
              <a:buNone/>
            </a:pPr>
            <a:r>
              <a:rPr lang="cs-CZ" sz="2400"/>
              <a:t>• cesta exkrece bilirubinu, cholesterolu, steroidních hormonů, ale i těžkých kovů a některých léků</a:t>
            </a:r>
          </a:p>
        </p:txBody>
      </p:sp>
    </p:spTree>
    <p:extLst>
      <p:ext uri="{BB962C8B-B14F-4D97-AF65-F5344CB8AC3E}">
        <p14:creationId xmlns:p14="http://schemas.microsoft.com/office/powerpoint/2010/main" val="3947193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xmlns="" id="{49AE1604-BB93-4F6D-94D6-F2A6021FC5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11">
            <a:extLst>
              <a:ext uri="{FF2B5EF4-FFF2-40B4-BE49-F238E27FC236}">
                <a16:creationId xmlns:a16="http://schemas.microsoft.com/office/drawing/2014/main" xmlns="" id="{A9270323-9616-4384-857D-E86B78272E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4" name="Rectangle 12">
              <a:extLst>
                <a:ext uri="{FF2B5EF4-FFF2-40B4-BE49-F238E27FC236}">
                  <a16:creationId xmlns:a16="http://schemas.microsoft.com/office/drawing/2014/main" xmlns="" id="{8A3838D5-9565-4601-BAC3-D1B5BDB803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3">
              <a:extLst>
                <a:ext uri="{FF2B5EF4-FFF2-40B4-BE49-F238E27FC236}">
                  <a16:creationId xmlns:a16="http://schemas.microsoft.com/office/drawing/2014/main" xmlns="" id="{3349A4B8-3246-4579-922E-FE1155C7F0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15">
            <a:extLst>
              <a:ext uri="{FF2B5EF4-FFF2-40B4-BE49-F238E27FC236}">
                <a16:creationId xmlns:a16="http://schemas.microsoft.com/office/drawing/2014/main" xmlns="" id="{CBC4F608-B4B8-48C3-9572-C0F061B1CD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78AA786-F9EF-4542-B11F-DD756DEA1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917" y="847827"/>
            <a:ext cx="4709345" cy="1169585"/>
          </a:xfrm>
        </p:spPr>
        <p:txBody>
          <a:bodyPr anchor="b">
            <a:normAutofit/>
          </a:bodyPr>
          <a:lstStyle/>
          <a:p>
            <a:r>
              <a:rPr lang="cs-CZ" sz="4000"/>
              <a:t>Enterohepatální oběh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0A9C88F-70AB-42D7-81BA-AA22B1440DB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"/>
          <a:stretch/>
        </p:blipFill>
        <p:spPr bwMode="auto">
          <a:xfrm>
            <a:off x="914401" y="847827"/>
            <a:ext cx="4929098" cy="5289986"/>
          </a:xfrm>
          <a:prstGeom prst="rect">
            <a:avLst/>
          </a:prstGeom>
          <a:noFill/>
        </p:spPr>
      </p:pic>
      <p:sp>
        <p:nvSpPr>
          <p:cNvPr id="27" name="Rectangle 17">
            <a:extLst>
              <a:ext uri="{FF2B5EF4-FFF2-40B4-BE49-F238E27FC236}">
                <a16:creationId xmlns:a16="http://schemas.microsoft.com/office/drawing/2014/main" xmlns="" id="{1382A32C-5B0C-4B1C-A074-76C6DBCC9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34377" y="2188548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60F8FEC-3F58-4350-80F2-9E1821BDD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5228" y="2508105"/>
            <a:ext cx="4709345" cy="3632493"/>
          </a:xfrm>
        </p:spPr>
        <p:txBody>
          <a:bodyPr anchor="ctr">
            <a:normAutofit/>
          </a:bodyPr>
          <a:lstStyle/>
          <a:p>
            <a:r>
              <a:rPr lang="cs-CZ" sz="2000"/>
              <a:t>zpětně resorbováno 95 % žlučových kyselin</a:t>
            </a:r>
          </a:p>
          <a:p>
            <a:pPr marL="0" indent="0">
              <a:buNone/>
            </a:pPr>
            <a:r>
              <a:rPr lang="cs-CZ" sz="2000"/>
              <a:t> • celkový obsah 2 - 4 g </a:t>
            </a:r>
          </a:p>
          <a:p>
            <a:pPr marL="0" indent="0">
              <a:buNone/>
            </a:pPr>
            <a:r>
              <a:rPr lang="cs-CZ" sz="2000"/>
              <a:t> • ztráty cca 0,3 - 0,6g/24 hod</a:t>
            </a:r>
          </a:p>
          <a:p>
            <a:pPr marL="0" indent="0">
              <a:buNone/>
            </a:pPr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258052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Onemocnění žlučníku a žlučových cest</a:t>
            </a:r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dirty="0"/>
              <a:t>dyskineze žlučových cest, </a:t>
            </a:r>
          </a:p>
          <a:p>
            <a:r>
              <a:rPr lang="cs-CZ" dirty="0"/>
              <a:t>cholestáza, </a:t>
            </a:r>
          </a:p>
          <a:p>
            <a:r>
              <a:rPr lang="cs-CZ" dirty="0" err="1"/>
              <a:t>cholecystolitiáza</a:t>
            </a:r>
            <a:r>
              <a:rPr lang="cs-CZ" dirty="0"/>
              <a:t>, choledocholitiáza, </a:t>
            </a:r>
          </a:p>
          <a:p>
            <a:r>
              <a:rPr lang="cs-CZ" dirty="0"/>
              <a:t>zánět žlučníku a žlučových cest, </a:t>
            </a:r>
          </a:p>
          <a:p>
            <a:r>
              <a:rPr lang="cs-CZ" dirty="0"/>
              <a:t>nádory žlučníku a žlučových cest</a:t>
            </a:r>
          </a:p>
          <a:p>
            <a:r>
              <a:rPr lang="cs-CZ" dirty="0"/>
              <a:t>pooperační a posttraumatické stavy (</a:t>
            </a:r>
            <a:r>
              <a:rPr lang="cs-CZ" dirty="0" err="1"/>
              <a:t>postcholecystektomický</a:t>
            </a:r>
            <a:r>
              <a:rPr lang="cs-CZ" dirty="0"/>
              <a:t> syndrom, hemofilie a biliární </a:t>
            </a:r>
            <a:r>
              <a:rPr lang="cs-CZ" dirty="0" err="1"/>
              <a:t>peritonitída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97169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CBB2B1F0-0DD6-4744-9A46-7A344FB48E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r>
              <a:rPr lang="cs-CZ" sz="6000"/>
              <a:t>Dyskinéza žlučových cest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2D502E5-F6B4-4D58-B4AE-FC466FF15E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5953" y="2899927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DECDBF4-02B6-4BB4-B65B-B8107AD6A9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841248" y="2776031"/>
            <a:ext cx="1873457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1248" y="3337269"/>
            <a:ext cx="10509504" cy="2905686"/>
          </a:xfrm>
        </p:spPr>
        <p:txBody>
          <a:bodyPr>
            <a:normAutofit/>
          </a:bodyPr>
          <a:lstStyle/>
          <a:p>
            <a:r>
              <a:rPr lang="cs-CZ" sz="1700" dirty="0"/>
              <a:t> funkční porucha vyprazdňování žlučového stromu v souvislosti s porušením souhry mezi smrštěním žlučníku a uvolněním svěrače žlučníkového krčku a </a:t>
            </a:r>
            <a:r>
              <a:rPr lang="cs-CZ" sz="1700" dirty="0" err="1"/>
              <a:t>Oddiho</a:t>
            </a:r>
            <a:r>
              <a:rPr lang="cs-CZ" sz="1700" dirty="0"/>
              <a:t> svěrače na </a:t>
            </a:r>
            <a:r>
              <a:rPr lang="cs-CZ" sz="1700" dirty="0" err="1"/>
              <a:t>Vaterově</a:t>
            </a:r>
            <a:r>
              <a:rPr lang="cs-CZ" sz="1700" dirty="0"/>
              <a:t> papile</a:t>
            </a:r>
          </a:p>
          <a:p>
            <a:r>
              <a:rPr lang="cs-CZ" sz="1700" dirty="0"/>
              <a:t>žluč se nemůže vyprázdnit do duodena, stoupá tlak žluče ve žlučových cestách, což způsobuje velké bolesti</a:t>
            </a:r>
          </a:p>
          <a:p>
            <a:r>
              <a:rPr lang="cs-CZ" sz="1700" dirty="0"/>
              <a:t>pacient trpí biliární kolikou - silná bolest v nadbřišku nebo v pravém podžebří, která je často provázena nauzeou (nevolností) a zvracením</a:t>
            </a:r>
          </a:p>
          <a:p>
            <a:r>
              <a:rPr lang="cs-CZ" sz="1700" dirty="0"/>
              <a:t>dyskineze žlučových cest nemá organický podklad, označuje se jak  „orgánová neuróza“</a:t>
            </a:r>
          </a:p>
          <a:p>
            <a:r>
              <a:rPr lang="cs-CZ" sz="1700" dirty="0"/>
              <a:t>diagnostika - </a:t>
            </a:r>
            <a:r>
              <a:rPr lang="cs-CZ" sz="1700" dirty="0" err="1"/>
              <a:t>cholescintigrafie</a:t>
            </a:r>
            <a:r>
              <a:rPr lang="cs-CZ" sz="1700" dirty="0"/>
              <a:t>, což je metoda zjišťování průchodnosti žlučových cest</a:t>
            </a:r>
          </a:p>
          <a:p>
            <a:r>
              <a:rPr lang="cs-CZ" sz="1700" dirty="0"/>
              <a:t>terapie je medikamentózní, endoskopická nebo chirurgická</a:t>
            </a:r>
          </a:p>
        </p:txBody>
      </p:sp>
    </p:spTree>
    <p:extLst>
      <p:ext uri="{BB962C8B-B14F-4D97-AF65-F5344CB8AC3E}">
        <p14:creationId xmlns:p14="http://schemas.microsoft.com/office/powerpoint/2010/main" val="3168662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/>
              <a:t>Cholestáza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nedostatečná tvorbu nebo zablokování toku žluče</a:t>
            </a:r>
          </a:p>
          <a:p>
            <a:r>
              <a:rPr lang="cs-CZ" dirty="0"/>
              <a:t>K cholestáze může dojít buď: 1) v játrech (</a:t>
            </a:r>
            <a:r>
              <a:rPr lang="cs-CZ" dirty="0" err="1"/>
              <a:t>intrahepatální</a:t>
            </a:r>
            <a:r>
              <a:rPr lang="cs-CZ" dirty="0"/>
              <a:t> cholestáza) nejčastěji v důsledku narušení správné tvorby žluči, zánětem nebo nádorem</a:t>
            </a:r>
          </a:p>
          <a:p>
            <a:pPr marL="0" indent="0">
              <a:buNone/>
            </a:pPr>
            <a:r>
              <a:rPr lang="cs-CZ" dirty="0"/>
              <a:t>                                                         2)  žlučových cestách (</a:t>
            </a:r>
            <a:r>
              <a:rPr lang="cs-CZ" dirty="0" err="1"/>
              <a:t>extrahepatální</a:t>
            </a:r>
            <a:r>
              <a:rPr lang="cs-CZ" dirty="0"/>
              <a:t> cholestáza), nejčastěji kvůli překážce, která  zablokuje žlučové cesty (např. žlučové kameny nebo nádor), ale může vzniknout i při některých chorobách, jako je například primární </a:t>
            </a:r>
            <a:r>
              <a:rPr lang="cs-CZ" dirty="0" err="1"/>
              <a:t>sklerozující</a:t>
            </a:r>
            <a:r>
              <a:rPr lang="cs-CZ" dirty="0"/>
              <a:t> cholangitida</a:t>
            </a:r>
          </a:p>
          <a:p>
            <a:pPr marL="0" indent="0">
              <a:buNone/>
            </a:pPr>
            <a:r>
              <a:rPr lang="cs-CZ" sz="2200" dirty="0"/>
              <a:t>3) </a:t>
            </a:r>
            <a:r>
              <a:rPr lang="cs-CZ" dirty="0"/>
              <a:t> těhotenská cholestáza, kdy příčinou je prudký nárůst hladiny estrogenu v krvi těhotných žen v některých fázích gestace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496810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1100</Words>
  <Application>Microsoft Office PowerPoint</Application>
  <PresentationFormat>Širokoúhlá obrazovka</PresentationFormat>
  <Paragraphs>171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Motiv Office</vt:lpstr>
      <vt:lpstr>Doc. MUDr. Tomáš Grus, PhD II. Chirurgická klinika  VFN Praha</vt:lpstr>
      <vt:lpstr>Onemocnění žlučníku a žlučových cest</vt:lpstr>
      <vt:lpstr>Žlučník (vesica fellea)</vt:lpstr>
      <vt:lpstr>Žluč</vt:lpstr>
      <vt:lpstr>Funkce žluči</vt:lpstr>
      <vt:lpstr>Enterohepatální oběh</vt:lpstr>
      <vt:lpstr>Onemocnění žlučníku a žlučových cest</vt:lpstr>
      <vt:lpstr>Dyskinéza žlučových cest</vt:lpstr>
      <vt:lpstr>Cholestáza</vt:lpstr>
      <vt:lpstr>Příznaky cholestázy</vt:lpstr>
      <vt:lpstr>Cholecystolithiaza</vt:lpstr>
      <vt:lpstr>Lithiáza s cholesterolovými konkrementy</vt:lpstr>
      <vt:lpstr>Rizikové faktory</vt:lpstr>
      <vt:lpstr>Klinický obraz</vt:lpstr>
      <vt:lpstr>Vyšetření</vt:lpstr>
      <vt:lpstr>Léčba cholecystolithiázy</vt:lpstr>
      <vt:lpstr>Akutní cholecystitis</vt:lpstr>
      <vt:lpstr>Léčba</vt:lpstr>
      <vt:lpstr>Komplikace</vt:lpstr>
      <vt:lpstr>Chronická cholecystitida</vt:lpstr>
      <vt:lpstr>Akalkulózní cholecystitis</vt:lpstr>
      <vt:lpstr>Karcinom žlučníku</vt:lpstr>
      <vt:lpstr>Choledocholitiáza</vt:lpstr>
      <vt:lpstr>Klinický obraz</vt:lpstr>
      <vt:lpstr>Diagnostika</vt:lpstr>
      <vt:lpstr>Terapie</vt:lpstr>
      <vt:lpstr>Akutní cholangitida</vt:lpstr>
      <vt:lpstr>Klinický obraz</vt:lpstr>
      <vt:lpstr>Terapie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Onemocnění žlučníku a žlučových cest</dc:title>
  <dc:creator>Grusová Gabriela, MUDr.</dc:creator>
  <cp:lastModifiedBy>Tomáš</cp:lastModifiedBy>
  <cp:revision>2</cp:revision>
  <dcterms:created xsi:type="dcterms:W3CDTF">2020-09-30T23:47:49Z</dcterms:created>
  <dcterms:modified xsi:type="dcterms:W3CDTF">2020-10-01T03:57:37Z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63cd7f-2d21-486a-9f29-9c1683fdd175_Enabled">
    <vt:lpwstr>true</vt:lpwstr>
  </property>
  <property fmtid="{D5CDD505-2E9C-101B-9397-08002B2CF9AE}" pid="3" name="MSIP_Label_2063cd7f-2d21-486a-9f29-9c1683fdd175_SetDate">
    <vt:lpwstr>2020-09-30T23:49:50Z</vt:lpwstr>
  </property>
  <property fmtid="{D5CDD505-2E9C-101B-9397-08002B2CF9AE}" pid="4" name="MSIP_Label_2063cd7f-2d21-486a-9f29-9c1683fdd175_Method">
    <vt:lpwstr>Standard</vt:lpwstr>
  </property>
  <property fmtid="{D5CDD505-2E9C-101B-9397-08002B2CF9AE}" pid="5" name="MSIP_Label_2063cd7f-2d21-486a-9f29-9c1683fdd175_Name">
    <vt:lpwstr>2063cd7f-2d21-486a-9f29-9c1683fdd175</vt:lpwstr>
  </property>
  <property fmtid="{D5CDD505-2E9C-101B-9397-08002B2CF9AE}" pid="6" name="MSIP_Label_2063cd7f-2d21-486a-9f29-9c1683fdd175_SiteId">
    <vt:lpwstr>0f277086-d4e0-4971-bc1a-bbc5df0eb246</vt:lpwstr>
  </property>
  <property fmtid="{D5CDD505-2E9C-101B-9397-08002B2CF9AE}" pid="7" name="MSIP_Label_2063cd7f-2d21-486a-9f29-9c1683fdd175_ActionId">
    <vt:lpwstr>dfa2f3b5-946f-40d5-91de-af2b538a9305</vt:lpwstr>
  </property>
  <property fmtid="{D5CDD505-2E9C-101B-9397-08002B2CF9AE}" pid="8" name="MSIP_Label_2063cd7f-2d21-486a-9f29-9c1683fdd175_ContentBits">
    <vt:lpwstr>0</vt:lpwstr>
  </property>
</Properties>
</file>