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13" r:id="rId2"/>
    <p:sldId id="256" r:id="rId3"/>
    <p:sldId id="281" r:id="rId4"/>
    <p:sldId id="282" r:id="rId5"/>
    <p:sldId id="283" r:id="rId6"/>
    <p:sldId id="299" r:id="rId7"/>
    <p:sldId id="284" r:id="rId8"/>
    <p:sldId id="285" r:id="rId9"/>
    <p:sldId id="286" r:id="rId10"/>
    <p:sldId id="287" r:id="rId11"/>
    <p:sldId id="315" r:id="rId12"/>
    <p:sldId id="288" r:id="rId13"/>
    <p:sldId id="290"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293" r:id="rId28"/>
    <p:sldId id="295" r:id="rId29"/>
    <p:sldId id="296" r:id="rId30"/>
    <p:sldId id="314" r:id="rId3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B0C08-D4EC-4669-B36B-F506AC304CA1}" type="datetimeFigureOut">
              <a:rPr lang="cs-CZ" smtClean="0"/>
              <a:t>23.10.2020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5A211-3E28-487C-9BFD-DCA7616FD9FE}" type="slidenum">
              <a:rPr lang="cs-CZ" smtClean="0"/>
              <a:t>‹#›</a:t>
            </a:fld>
            <a:endParaRPr lang="cs-CZ"/>
          </a:p>
        </p:txBody>
      </p:sp>
    </p:spTree>
    <p:extLst>
      <p:ext uri="{BB962C8B-B14F-4D97-AF65-F5344CB8AC3E}">
        <p14:creationId xmlns:p14="http://schemas.microsoft.com/office/powerpoint/2010/main" val="2778374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5733B98-BD78-4ABD-B8E3-520B4A781797}" type="slidenum">
              <a:rPr lang="cs-CZ" altLang="cs-CZ">
                <a:latin typeface="Times New Roman" panose="02020603050405020304" pitchFamily="18" charset="0"/>
                <a:cs typeface="Times New Roman" panose="02020603050405020304" pitchFamily="18" charset="0"/>
              </a:rPr>
              <a:pPr eaLnBrk="1" hangingPunct="1">
                <a:spcBef>
                  <a:spcPct val="0"/>
                </a:spcBef>
              </a:pPr>
              <a:t>22</a:t>
            </a:fld>
            <a:endParaRPr lang="cs-CZ" altLang="cs-CZ">
              <a:latin typeface="Times New Roman" panose="02020603050405020304" pitchFamily="18" charset="0"/>
              <a:cs typeface="Times New Roman" panose="02020603050405020304" pitchFamily="18" charset="0"/>
            </a:endParaRPr>
          </a:p>
        </p:txBody>
      </p:sp>
      <p:sp>
        <p:nvSpPr>
          <p:cNvPr id="44035"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30724" name="Zástupný symbol pro číslo snímku 3"/>
          <p:cNvSpPr txBox="1">
            <a:spLocks noGrp="1"/>
          </p:cNvSpPr>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0D43054-5A0C-4857-83C2-F15102215211}" type="slidenum">
              <a:rPr lang="cs-CZ" altLang="cs-CZ" sz="1200">
                <a:latin typeface="Calibri" panose="020F0502020204030204" pitchFamily="34" charset="0"/>
              </a:rPr>
              <a:pPr algn="r" eaLnBrk="1" hangingPunct="1"/>
              <a:t>22</a:t>
            </a:fld>
            <a:endParaRPr lang="cs-CZ" altLang="cs-CZ" sz="1200">
              <a:latin typeface="Calibri" panose="020F0502020204030204" pitchFamily="34" charset="0"/>
            </a:endParaRPr>
          </a:p>
        </p:txBody>
      </p:sp>
    </p:spTree>
    <p:extLst>
      <p:ext uri="{BB962C8B-B14F-4D97-AF65-F5344CB8AC3E}">
        <p14:creationId xmlns:p14="http://schemas.microsoft.com/office/powerpoint/2010/main" val="1781695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B36514BD-9DB7-45B7-A7EB-6A7618C9E9B4}"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1374583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14BD-9DB7-45B7-A7EB-6A7618C9E9B4}"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355105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14BD-9DB7-45B7-A7EB-6A7618C9E9B4}"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390193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36514BD-9DB7-45B7-A7EB-6A7618C9E9B4}"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299700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B36514BD-9DB7-45B7-A7EB-6A7618C9E9B4}" type="datetimeFigureOut">
              <a:rPr lang="cs-CZ" smtClean="0"/>
              <a:t>23.10.2020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323580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36514BD-9DB7-45B7-A7EB-6A7618C9E9B4}"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500954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36514BD-9DB7-45B7-A7EB-6A7618C9E9B4}" type="datetimeFigureOut">
              <a:rPr lang="cs-CZ" smtClean="0"/>
              <a:t>23.10.2020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288605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36514BD-9DB7-45B7-A7EB-6A7618C9E9B4}" type="datetimeFigureOut">
              <a:rPr lang="cs-CZ" smtClean="0"/>
              <a:t>23.10.2020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4070754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36514BD-9DB7-45B7-A7EB-6A7618C9E9B4}" type="datetimeFigureOut">
              <a:rPr lang="cs-CZ" smtClean="0"/>
              <a:t>23.10.2020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181197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36514BD-9DB7-45B7-A7EB-6A7618C9E9B4}"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424267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B36514BD-9DB7-45B7-A7EB-6A7618C9E9B4}" type="datetimeFigureOut">
              <a:rPr lang="cs-CZ" smtClean="0"/>
              <a:t>23.10.2020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D7590D5-F359-476E-B0A0-326FF7F8519B}" type="slidenum">
              <a:rPr lang="cs-CZ" smtClean="0"/>
              <a:t>‹#›</a:t>
            </a:fld>
            <a:endParaRPr lang="cs-CZ"/>
          </a:p>
        </p:txBody>
      </p:sp>
    </p:spTree>
    <p:extLst>
      <p:ext uri="{BB962C8B-B14F-4D97-AF65-F5344CB8AC3E}">
        <p14:creationId xmlns:p14="http://schemas.microsoft.com/office/powerpoint/2010/main" val="346817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514BD-9DB7-45B7-A7EB-6A7618C9E9B4}" type="datetimeFigureOut">
              <a:rPr lang="cs-CZ" smtClean="0"/>
              <a:t>23.10.2020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590D5-F359-476E-B0A0-326FF7F8519B}" type="slidenum">
              <a:rPr lang="cs-CZ" smtClean="0"/>
              <a:t>‹#›</a:t>
            </a:fld>
            <a:endParaRPr lang="cs-CZ"/>
          </a:p>
        </p:txBody>
      </p:sp>
    </p:spTree>
    <p:extLst>
      <p:ext uri="{BB962C8B-B14F-4D97-AF65-F5344CB8AC3E}">
        <p14:creationId xmlns:p14="http://schemas.microsoft.com/office/powerpoint/2010/main" val="3110965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2800" dirty="0" smtClean="0"/>
              <a:t>Doc. MUDr. Tomáš Grus, PhD</a:t>
            </a:r>
            <a:br>
              <a:rPr lang="cs-CZ" sz="2800" dirty="0" smtClean="0"/>
            </a:br>
            <a:r>
              <a:rPr lang="cs-CZ" sz="2800" dirty="0" smtClean="0"/>
              <a:t>II. Chirurgická klinika </a:t>
            </a:r>
            <a:br>
              <a:rPr lang="cs-CZ" sz="2800" dirty="0" smtClean="0"/>
            </a:br>
            <a:r>
              <a:rPr lang="cs-CZ" sz="2800" dirty="0" smtClean="0"/>
              <a:t>VFN Praha</a:t>
            </a:r>
            <a:endParaRPr lang="cs-CZ" sz="28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října 2020</a:t>
            </a:r>
            <a:endParaRPr lang="cs-CZ" dirty="0"/>
          </a:p>
        </p:txBody>
      </p:sp>
    </p:spTree>
    <p:extLst>
      <p:ext uri="{BB962C8B-B14F-4D97-AF65-F5344CB8AC3E}">
        <p14:creationId xmlns:p14="http://schemas.microsoft.com/office/powerpoint/2010/main" val="3210565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Předoperační </a:t>
            </a:r>
            <a:r>
              <a:rPr lang="cs-CZ" b="1" dirty="0" smtClean="0"/>
              <a:t>rehabilitace</a:t>
            </a:r>
            <a:endParaRPr lang="cs-CZ" b="1" dirty="0"/>
          </a:p>
        </p:txBody>
      </p:sp>
      <p:sp>
        <p:nvSpPr>
          <p:cNvPr id="3" name="Zástupný symbol pro obsah 2"/>
          <p:cNvSpPr>
            <a:spLocks noGrp="1"/>
          </p:cNvSpPr>
          <p:nvPr>
            <p:ph idx="1"/>
          </p:nvPr>
        </p:nvSpPr>
        <p:spPr>
          <a:xfrm>
            <a:off x="838200" y="1825624"/>
            <a:ext cx="10515600" cy="5032375"/>
          </a:xfrm>
        </p:spPr>
        <p:txBody>
          <a:bodyPr>
            <a:normAutofit/>
          </a:bodyPr>
          <a:lstStyle/>
          <a:p>
            <a:pPr lvl="1"/>
            <a:r>
              <a:rPr lang="cs-CZ" dirty="0" smtClean="0"/>
              <a:t>Pokud </a:t>
            </a:r>
            <a:r>
              <a:rPr lang="cs-CZ" dirty="0"/>
              <a:t>je amputace plánovaným výkonem, je vhodné začít s určitými cviky již před operací</a:t>
            </a:r>
            <a:r>
              <a:rPr lang="cs-CZ" dirty="0" smtClean="0"/>
              <a:t>.</a:t>
            </a:r>
          </a:p>
          <a:p>
            <a:pPr lvl="1"/>
            <a:r>
              <a:rPr lang="cs-CZ" dirty="0" smtClean="0"/>
              <a:t> </a:t>
            </a:r>
            <a:r>
              <a:rPr lang="cs-CZ" dirty="0"/>
              <a:t>S pomocí fyzioterapeutů pacient cvičí chůzi o berlích, učí se jednotlivé posilovací a protahovací cviky, procvičuje základy dechové rehabilitace </a:t>
            </a:r>
            <a:endParaRPr lang="cs-CZ" dirty="0" smtClean="0"/>
          </a:p>
          <a:p>
            <a:pPr lvl="1"/>
            <a:r>
              <a:rPr lang="cs-CZ" dirty="0" smtClean="0"/>
              <a:t>Cíl:  </a:t>
            </a:r>
            <a:r>
              <a:rPr lang="cs-CZ" dirty="0"/>
              <a:t>připravit nemocného na operační zátěž, lépe pak zvládá pooperační </a:t>
            </a:r>
            <a:r>
              <a:rPr lang="cs-CZ" dirty="0" smtClean="0"/>
              <a:t>období </a:t>
            </a:r>
          </a:p>
          <a:p>
            <a:pPr marL="0" indent="0">
              <a:buNone/>
            </a:pPr>
            <a:r>
              <a:rPr lang="cs-CZ" b="1" dirty="0" smtClean="0"/>
              <a:t>Polohování </a:t>
            </a:r>
            <a:r>
              <a:rPr lang="cs-CZ" b="1" dirty="0"/>
              <a:t>a pohybový režim </a:t>
            </a:r>
            <a:r>
              <a:rPr lang="cs-CZ" b="1" dirty="0" smtClean="0"/>
              <a:t>- </a:t>
            </a:r>
            <a:r>
              <a:rPr lang="cs-CZ" dirty="0" smtClean="0"/>
              <a:t>úkolem </a:t>
            </a:r>
            <a:r>
              <a:rPr lang="cs-CZ" dirty="0"/>
              <a:t>polohování je zabránit vzniku kontraktur v kolenním a kyčelním kloubu, které pak ztěžují nácvik chůze a nasazování protézy. Při amputaci v chodidle musíme myslet na dostatečný trénink dorzální flexe, aby se zabránilo špičkovému postavení. Proto je nutné omezovat úlevové flekční polohy. </a:t>
            </a:r>
            <a:endParaRPr lang="cs-CZ" dirty="0" smtClean="0"/>
          </a:p>
        </p:txBody>
      </p:sp>
    </p:spTree>
    <p:extLst>
      <p:ext uri="{BB962C8B-B14F-4D97-AF65-F5344CB8AC3E}">
        <p14:creationId xmlns:p14="http://schemas.microsoft.com/office/powerpoint/2010/main" val="2285273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0789" y="-93498"/>
            <a:ext cx="10515600" cy="1325563"/>
          </a:xfrm>
        </p:spPr>
        <p:txBody>
          <a:bodyPr/>
          <a:lstStyle/>
          <a:p>
            <a:r>
              <a:rPr lang="cs-CZ" b="1" dirty="0"/>
              <a:t>Péče o pahýl </a:t>
            </a:r>
            <a:endParaRPr lang="cs-CZ" dirty="0"/>
          </a:p>
        </p:txBody>
      </p:sp>
      <p:sp>
        <p:nvSpPr>
          <p:cNvPr id="3" name="Zástupný symbol pro obsah 2"/>
          <p:cNvSpPr>
            <a:spLocks noGrp="1"/>
          </p:cNvSpPr>
          <p:nvPr>
            <p:ph idx="1"/>
          </p:nvPr>
        </p:nvSpPr>
        <p:spPr>
          <a:xfrm>
            <a:off x="605589" y="988257"/>
            <a:ext cx="10515600" cy="5874587"/>
          </a:xfrm>
        </p:spPr>
        <p:txBody>
          <a:bodyPr>
            <a:normAutofit fontScale="55000" lnSpcReduction="20000"/>
          </a:bodyPr>
          <a:lstStyle/>
          <a:p>
            <a:pPr lvl="1">
              <a:buFont typeface="Wingdings" panose="05000000000000000000" pitchFamily="2" charset="2"/>
              <a:buChar char="ü"/>
            </a:pPr>
            <a:r>
              <a:rPr lang="cs-CZ" b="1" dirty="0" smtClean="0"/>
              <a:t>masáže</a:t>
            </a:r>
            <a:r>
              <a:rPr lang="cs-CZ" dirty="0" smtClean="0"/>
              <a:t> </a:t>
            </a:r>
            <a:r>
              <a:rPr lang="cs-CZ" dirty="0"/>
              <a:t>pahýlu a ztuhlých jizev - fyzioterapeut poučí pacienta o správném provádění masáží. Vhodnější je asistence. Tato technika spočívá v poklepávání konečků prstů či dlaně na oblast pahýlu a slouží ke zlepšení prokrvení a k zajištění optimálního napětí podkoží. Další výhodou masáže je odstraňování otoku. Velký přínos sledujeme u provádění masáží u ztuhlých jizev. K masáži využíváme nedráždivá tělová mléka nebo krémy, ale před přiložení protézy musí být pahýl opět </a:t>
            </a:r>
            <a:r>
              <a:rPr lang="cs-CZ" dirty="0" smtClean="0"/>
              <a:t>suchý</a:t>
            </a:r>
          </a:p>
          <a:p>
            <a:pPr lvl="1">
              <a:buFont typeface="Wingdings" panose="05000000000000000000" pitchFamily="2" charset="2"/>
              <a:buChar char="ü"/>
            </a:pPr>
            <a:endParaRPr lang="cs-CZ" dirty="0"/>
          </a:p>
          <a:p>
            <a:pPr lvl="1">
              <a:buFont typeface="Wingdings" panose="05000000000000000000" pitchFamily="2" charset="2"/>
              <a:buChar char="ü"/>
            </a:pPr>
            <a:r>
              <a:rPr lang="cs-CZ" b="1" dirty="0" err="1"/>
              <a:t>míčkování</a:t>
            </a:r>
            <a:r>
              <a:rPr lang="cs-CZ" dirty="0"/>
              <a:t> - přispívá k lepšímu prokrvení pahýlu spolu se sprchování střídavě teplou a studenou </a:t>
            </a:r>
            <a:r>
              <a:rPr lang="cs-CZ" dirty="0" smtClean="0"/>
              <a:t>vodou</a:t>
            </a:r>
          </a:p>
          <a:p>
            <a:pPr lvl="1">
              <a:buFont typeface="Wingdings" panose="05000000000000000000" pitchFamily="2" charset="2"/>
              <a:buChar char="ü"/>
            </a:pPr>
            <a:endParaRPr lang="cs-CZ" dirty="0"/>
          </a:p>
          <a:p>
            <a:pPr lvl="1">
              <a:buFont typeface="Wingdings" panose="05000000000000000000" pitchFamily="2" charset="2"/>
              <a:buChar char="ü"/>
            </a:pPr>
            <a:r>
              <a:rPr lang="cs-CZ" b="1" dirty="0"/>
              <a:t>bandážování</a:t>
            </a:r>
            <a:r>
              <a:rPr lang="cs-CZ" dirty="0"/>
              <a:t> - přikládání elastického obvazu je možné po první výměně pooperačního obvazu nebo po zhojení rány. Pomocí působení celodenního stabilního tlaku na pahýl zajistíme jeho správné vytvarování a později úspěšné uchycení samotné protézy. Obvaz sundáváme třikrát denně při koupeli či při kontrole stavu pokožky. Snažíme se bandážovat vždy rovnoměrně, obvaz se nesmí uvolňovat. Překřížení obvazu je zakázané, může způsobovat otlaky a poškození celistvosti pokožky. Sklouzávání bandáže můžeme předejít, pokud ji proužky náplasti přelepíme přes vrchol pahýlu. Nezbytné je naučit se správnou obvazovou techniku. Základem je osmičkový tah, nikoli cirkulární, který by omezoval průtok krve pahýlem. Při přikládání obvazu utahujeme otočky více na vrcholu pahýlu a postupně povolujeme, abychom docílili kónického tvaru pahýlu. Pokud ovšem začne amputovaná končetina pulzovat z důvodu nadměrného utažení, okamžitě převážeme. Otočky u stehenní amputace vzadu sahají k sedacímu hrbolu a na vnitřní straně až do třísel tak, aby se netvořily valy měkkých tkání. „U amputace v důsledku cévního onemocnění nesmí být bandáž aplikována na noc. Výsledkem je optimální tvar pahýlu, zmírnění otoků a obvázání osmičkovým stylem vyvolá v končetině vjem podobný vjemům v lůžku protézy. Alternativou klasické bandáže jsou kompresivní elastické návleky, které se používají místo náročnějšího bandážování. Jejich účelem je stahování a tvarování pahýlu. Výhoda je jednoznačně v odstranění rizika ze špatného přiložení</a:t>
            </a:r>
            <a:r>
              <a:rPr lang="cs-CZ" dirty="0" smtClean="0"/>
              <a:t>.</a:t>
            </a:r>
          </a:p>
          <a:p>
            <a:pPr lvl="1">
              <a:buFont typeface="Wingdings" panose="05000000000000000000" pitchFamily="2" charset="2"/>
              <a:buChar char="ü"/>
            </a:pPr>
            <a:endParaRPr lang="cs-CZ" dirty="0"/>
          </a:p>
          <a:p>
            <a:pPr lvl="1">
              <a:buFont typeface="Wingdings" panose="05000000000000000000" pitchFamily="2" charset="2"/>
              <a:buChar char="ü"/>
            </a:pPr>
            <a:r>
              <a:rPr lang="cs-CZ" b="1" dirty="0"/>
              <a:t>otužování pahýlu </a:t>
            </a:r>
            <a:r>
              <a:rPr lang="cs-CZ" dirty="0"/>
              <a:t>- pahýl nejprve ponoříme do vody vlažné (26 – 30°C) a následně do studené. Tento postup opakujeme několikrát a vždy ho zakončujeme proudem vody studené. Otužování se provádí po dobu 20 minut. Střídání teploty vody vyvolává vazodilataci a následnou vazokonstrikci. Postup se využívá k otevření a vytvoření spojů v kapilárním řečišti končetiny. Pahýl pak lépe reaguje na tlak a zatížení protézou. </a:t>
            </a:r>
            <a:endParaRPr lang="cs-CZ" dirty="0" smtClean="0"/>
          </a:p>
          <a:p>
            <a:pPr lvl="1">
              <a:buFont typeface="Wingdings" panose="05000000000000000000" pitchFamily="2" charset="2"/>
              <a:buChar char="ü"/>
            </a:pPr>
            <a:endParaRPr lang="cs-CZ" dirty="0"/>
          </a:p>
          <a:p>
            <a:pPr lvl="1">
              <a:buFont typeface="Wingdings" panose="05000000000000000000" pitchFamily="2" charset="2"/>
              <a:buChar char="ü"/>
            </a:pPr>
            <a:r>
              <a:rPr lang="cs-CZ" b="1" dirty="0"/>
              <a:t>kartáčování </a:t>
            </a:r>
            <a:r>
              <a:rPr lang="cs-CZ" dirty="0"/>
              <a:t>- volíme kartáč s měkčími vlákny, abychom neporušili pokožku. Tato metoda je vhodná na suché kůži nebo při koupeli. „Toto jemné škrábání plní požadavek periferní senzomotorické stimulace. Ta dráždí nervová zakončení a napomáhá i k prorůstání senzitivních nervů v kůži a podkoží. Dochází ke zvyšování citlivosti pahýlu, což je důležité při přikládání protézy. Pacient by měl dobře vnímat otlaky a bolestivost pahýlu. Diabetická neuropatie tlumí senzomotorickou aktivitu! </a:t>
            </a:r>
            <a:endParaRPr lang="cs-CZ" dirty="0" smtClean="0"/>
          </a:p>
          <a:p>
            <a:pPr lvl="1">
              <a:buFont typeface="Wingdings" panose="05000000000000000000" pitchFamily="2" charset="2"/>
              <a:buChar char="ü"/>
            </a:pPr>
            <a:endParaRPr lang="cs-CZ" dirty="0"/>
          </a:p>
          <a:p>
            <a:pPr lvl="1">
              <a:buFont typeface="Wingdings" panose="05000000000000000000" pitchFamily="2" charset="2"/>
              <a:buChar char="ü"/>
            </a:pPr>
            <a:r>
              <a:rPr lang="cs-CZ" b="1" dirty="0"/>
              <a:t>hygienická péče o pahýl - </a:t>
            </a:r>
            <a:r>
              <a:rPr lang="cs-CZ" dirty="0"/>
              <a:t>na končetinu v protéze působí zvýšený tlak a kůže pod protézou podléhá dalším vlivům, mezi které patří pocení, tření a otlak pokožky. Kůže pahýlu má vyšší sklon k mykotickým chorobám a infekci. Pahýl je vhodné omývat spíše ve večerních hodinách. Ráno se doporučují spíše masáže a cvičení, protože i malá vlhkost z ranního mytí může způsobit problém po celodenním nošení protézy. </a:t>
            </a:r>
            <a:endParaRPr lang="cs-CZ" dirty="0" smtClean="0"/>
          </a:p>
          <a:p>
            <a:pPr lvl="1">
              <a:buFont typeface="Wingdings" panose="05000000000000000000" pitchFamily="2" charset="2"/>
              <a:buChar char="ü"/>
            </a:pPr>
            <a:endParaRPr lang="cs-CZ" dirty="0"/>
          </a:p>
          <a:p>
            <a:pPr lvl="1">
              <a:buFont typeface="Wingdings" panose="05000000000000000000" pitchFamily="2" charset="2"/>
              <a:buChar char="ü"/>
            </a:pPr>
            <a:r>
              <a:rPr lang="cs-CZ" b="1" dirty="0"/>
              <a:t>polohování pahýlu </a:t>
            </a:r>
            <a:r>
              <a:rPr lang="cs-CZ" dirty="0"/>
              <a:t>- vhodná pomůcka 1 – 2 kg sáček s pískem, kterým zatěžujeme pahýl, pokud pacient zaujímá polohu na zádech. U stehenní amputace vypodložíme pánev a u bércové podložíme konec pahýlu. Vleže na břiše se přikládá na oblast hýždí. Polohování provádíme několikrát za den a předcházíme tak vzniku flekčních kontraktur</a:t>
            </a:r>
          </a:p>
          <a:p>
            <a:endParaRPr lang="cs-CZ" dirty="0"/>
          </a:p>
        </p:txBody>
      </p:sp>
    </p:spTree>
    <p:extLst>
      <p:ext uri="{BB962C8B-B14F-4D97-AF65-F5344CB8AC3E}">
        <p14:creationId xmlns:p14="http://schemas.microsoft.com/office/powerpoint/2010/main" val="1877358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108452"/>
            <a:ext cx="10515600" cy="1325563"/>
          </a:xfrm>
        </p:spPr>
        <p:txBody>
          <a:bodyPr/>
          <a:lstStyle/>
          <a:p>
            <a:r>
              <a:rPr lang="cs-CZ" b="1" dirty="0"/>
              <a:t>Rehabilitační cvičení </a:t>
            </a:r>
          </a:p>
        </p:txBody>
      </p:sp>
      <p:sp>
        <p:nvSpPr>
          <p:cNvPr id="3" name="Zástupný symbol pro obsah 2"/>
          <p:cNvSpPr>
            <a:spLocks noGrp="1"/>
          </p:cNvSpPr>
          <p:nvPr>
            <p:ph idx="1"/>
          </p:nvPr>
        </p:nvSpPr>
        <p:spPr>
          <a:xfrm>
            <a:off x="653716" y="1167898"/>
            <a:ext cx="10515600" cy="5690102"/>
          </a:xfrm>
        </p:spPr>
        <p:txBody>
          <a:bodyPr>
            <a:normAutofit fontScale="40000" lnSpcReduction="20000"/>
          </a:bodyPr>
          <a:lstStyle/>
          <a:p>
            <a:pPr lvl="1"/>
            <a:r>
              <a:rPr lang="cs-CZ" dirty="0" smtClean="0"/>
              <a:t>Stav </a:t>
            </a:r>
            <a:r>
              <a:rPr lang="cs-CZ" dirty="0"/>
              <a:t>po operaci lze výrazně zlepšit pravidelným prováděním rehabilitačních cvičení</a:t>
            </a:r>
            <a:r>
              <a:rPr lang="cs-CZ" dirty="0" smtClean="0"/>
              <a:t>.</a:t>
            </a:r>
          </a:p>
          <a:p>
            <a:pPr lvl="1"/>
            <a:r>
              <a:rPr lang="cs-CZ" dirty="0" smtClean="0"/>
              <a:t>podle </a:t>
            </a:r>
            <a:r>
              <a:rPr lang="cs-CZ" dirty="0"/>
              <a:t>individuálního </a:t>
            </a:r>
            <a:r>
              <a:rPr lang="cs-CZ" dirty="0" smtClean="0"/>
              <a:t>plánu - cviky </a:t>
            </a:r>
            <a:r>
              <a:rPr lang="cs-CZ" dirty="0"/>
              <a:t>zařazujeme </a:t>
            </a:r>
            <a:r>
              <a:rPr lang="cs-CZ" dirty="0" smtClean="0"/>
              <a:t>co </a:t>
            </a:r>
            <a:r>
              <a:rPr lang="cs-CZ" dirty="0"/>
              <a:t>nejdříve po operaci dle celkového stavu, nejlépe však již první den po </a:t>
            </a:r>
            <a:r>
              <a:rPr lang="cs-CZ" dirty="0" smtClean="0"/>
              <a:t>zákroku</a:t>
            </a:r>
          </a:p>
          <a:p>
            <a:pPr lvl="1"/>
            <a:r>
              <a:rPr lang="cs-CZ" dirty="0" smtClean="0"/>
              <a:t>napomáhá </a:t>
            </a:r>
            <a:r>
              <a:rPr lang="cs-CZ" dirty="0"/>
              <a:t>ke zlepšení stability dolních končetin a ke zvýšení rozsahu jednotlivých </a:t>
            </a:r>
            <a:r>
              <a:rPr lang="cs-CZ" dirty="0" smtClean="0"/>
              <a:t>pohybů </a:t>
            </a:r>
          </a:p>
          <a:p>
            <a:pPr lvl="1"/>
            <a:r>
              <a:rPr lang="cs-CZ" dirty="0" smtClean="0"/>
              <a:t>cviky </a:t>
            </a:r>
            <a:r>
              <a:rPr lang="cs-CZ" dirty="0"/>
              <a:t>na posílení svalů dolní </a:t>
            </a:r>
            <a:r>
              <a:rPr lang="cs-CZ" dirty="0" smtClean="0"/>
              <a:t>končetiny - silné </a:t>
            </a:r>
            <a:r>
              <a:rPr lang="cs-CZ" dirty="0"/>
              <a:t>svaly jsou důležité při následném používání </a:t>
            </a:r>
            <a:r>
              <a:rPr lang="cs-CZ" dirty="0" smtClean="0"/>
              <a:t>protézy</a:t>
            </a:r>
            <a:endParaRPr lang="cs-CZ" dirty="0"/>
          </a:p>
          <a:p>
            <a:endParaRPr lang="cs-CZ" dirty="0" smtClean="0"/>
          </a:p>
          <a:p>
            <a:pPr marL="0" indent="0">
              <a:buNone/>
            </a:pPr>
            <a:r>
              <a:rPr lang="cs-CZ" b="1" dirty="0" smtClean="0"/>
              <a:t>Dechová </a:t>
            </a:r>
            <a:r>
              <a:rPr lang="cs-CZ" b="1" dirty="0"/>
              <a:t>rehabilitace </a:t>
            </a:r>
            <a:endParaRPr lang="cs-CZ" b="1" dirty="0" smtClean="0"/>
          </a:p>
          <a:p>
            <a:pPr lvl="1">
              <a:buFont typeface="Wingdings" panose="05000000000000000000" pitchFamily="2" charset="2"/>
              <a:buChar char="ü"/>
            </a:pPr>
            <a:r>
              <a:rPr lang="cs-CZ" dirty="0" smtClean="0"/>
              <a:t>zejména </a:t>
            </a:r>
            <a:r>
              <a:rPr lang="cs-CZ" dirty="0"/>
              <a:t>v pooperačním období, kdy cvičení snižují nitrohrudní tlak, a napomáhá návratu žilní krve k </a:t>
            </a:r>
            <a:r>
              <a:rPr lang="cs-CZ" dirty="0" smtClean="0"/>
              <a:t>srdci</a:t>
            </a:r>
          </a:p>
          <a:p>
            <a:pPr lvl="1">
              <a:buFont typeface="Wingdings" panose="05000000000000000000" pitchFamily="2" charset="2"/>
              <a:buChar char="ü"/>
            </a:pPr>
            <a:r>
              <a:rPr lang="cs-CZ" dirty="0" smtClean="0"/>
              <a:t>k </a:t>
            </a:r>
            <a:r>
              <a:rPr lang="cs-CZ" dirty="0"/>
              <a:t>prevenci tromboembolických </a:t>
            </a:r>
            <a:r>
              <a:rPr lang="cs-CZ" dirty="0" smtClean="0"/>
              <a:t>komplikací</a:t>
            </a:r>
          </a:p>
          <a:p>
            <a:pPr marL="0" indent="0">
              <a:buNone/>
            </a:pPr>
            <a:endParaRPr lang="cs-CZ" dirty="0" smtClean="0"/>
          </a:p>
          <a:p>
            <a:pPr marL="0" indent="0">
              <a:buNone/>
            </a:pPr>
            <a:r>
              <a:rPr lang="cs-CZ" b="1" dirty="0" smtClean="0"/>
              <a:t>Rozsah </a:t>
            </a:r>
            <a:r>
              <a:rPr lang="cs-CZ" b="1" dirty="0"/>
              <a:t>pohybu </a:t>
            </a:r>
            <a:endParaRPr lang="cs-CZ" b="1" dirty="0" smtClean="0"/>
          </a:p>
          <a:p>
            <a:pPr lvl="1">
              <a:buFont typeface="Wingdings" panose="05000000000000000000" pitchFamily="2" charset="2"/>
              <a:buChar char="ü"/>
            </a:pPr>
            <a:r>
              <a:rPr lang="cs-CZ" dirty="0" smtClean="0"/>
              <a:t>Po </a:t>
            </a:r>
            <a:r>
              <a:rPr lang="cs-CZ" dirty="0"/>
              <a:t>amputaci dochází ke zkracování tkání pahýlu následkem svalové </a:t>
            </a:r>
            <a:r>
              <a:rPr lang="cs-CZ" dirty="0" err="1"/>
              <a:t>dysbalance</a:t>
            </a:r>
            <a:r>
              <a:rPr lang="cs-CZ" dirty="0"/>
              <a:t>, ztrátou elasticity tkání a pohyblivosti. </a:t>
            </a:r>
            <a:endParaRPr lang="cs-CZ" dirty="0" smtClean="0"/>
          </a:p>
          <a:p>
            <a:pPr lvl="1">
              <a:buFont typeface="Wingdings" panose="05000000000000000000" pitchFamily="2" charset="2"/>
              <a:buChar char="ü"/>
            </a:pPr>
            <a:r>
              <a:rPr lang="cs-CZ" dirty="0" smtClean="0"/>
              <a:t>Kontraktury </a:t>
            </a:r>
            <a:r>
              <a:rPr lang="cs-CZ" dirty="0"/>
              <a:t>často způsobují bolest a zhoršují komfortnost při používání protézy. </a:t>
            </a:r>
            <a:endParaRPr lang="cs-CZ" dirty="0" smtClean="0"/>
          </a:p>
          <a:p>
            <a:pPr lvl="1">
              <a:buFont typeface="Wingdings" panose="05000000000000000000" pitchFamily="2" charset="2"/>
              <a:buChar char="ü"/>
            </a:pPr>
            <a:r>
              <a:rPr lang="cs-CZ" dirty="0" smtClean="0"/>
              <a:t>Ztráta </a:t>
            </a:r>
            <a:r>
              <a:rPr lang="cs-CZ" dirty="0"/>
              <a:t>rozsahu pohybu vzniká i při nesprávných pohybech a pozicích pahýlu, pokud pacienti nezískají dostatek </a:t>
            </a:r>
            <a:r>
              <a:rPr lang="cs-CZ" dirty="0" smtClean="0"/>
              <a:t>informací - důležité </a:t>
            </a:r>
            <a:r>
              <a:rPr lang="cs-CZ" dirty="0"/>
              <a:t>rozsah pohybu zlepšit správně prováděným polohováním, protahováním i samotným pohybem. </a:t>
            </a:r>
            <a:endParaRPr lang="cs-CZ" dirty="0" smtClean="0"/>
          </a:p>
          <a:p>
            <a:pPr marL="0" indent="0">
              <a:buNone/>
            </a:pPr>
            <a:r>
              <a:rPr lang="cs-CZ" b="1" dirty="0" smtClean="0"/>
              <a:t>Protahovací </a:t>
            </a:r>
            <a:r>
              <a:rPr lang="cs-CZ" b="1" dirty="0"/>
              <a:t>cviky </a:t>
            </a:r>
            <a:endParaRPr lang="cs-CZ" b="1" dirty="0" smtClean="0"/>
          </a:p>
          <a:p>
            <a:pPr lvl="1">
              <a:buFont typeface="Wingdings" panose="05000000000000000000" pitchFamily="2" charset="2"/>
              <a:buChar char="ü"/>
            </a:pPr>
            <a:r>
              <a:rPr lang="cs-CZ" dirty="0" smtClean="0"/>
              <a:t>strečinkové </a:t>
            </a:r>
            <a:r>
              <a:rPr lang="cs-CZ" dirty="0"/>
              <a:t>cviky jsou velmi prospěšné k předcházení stahování </a:t>
            </a:r>
            <a:r>
              <a:rPr lang="cs-CZ" dirty="0" smtClean="0"/>
              <a:t>tkání</a:t>
            </a:r>
          </a:p>
          <a:p>
            <a:pPr lvl="1">
              <a:buFont typeface="Wingdings" panose="05000000000000000000" pitchFamily="2" charset="2"/>
              <a:buChar char="ü"/>
            </a:pPr>
            <a:r>
              <a:rPr lang="cs-CZ" dirty="0"/>
              <a:t>p</a:t>
            </a:r>
            <a:r>
              <a:rPr lang="cs-CZ" dirty="0" smtClean="0"/>
              <a:t>rotahování </a:t>
            </a:r>
            <a:r>
              <a:rPr lang="cs-CZ" dirty="0"/>
              <a:t>se provádí na všech končetinách, neopomeneme ani tu </a:t>
            </a:r>
            <a:r>
              <a:rPr lang="cs-CZ" dirty="0" smtClean="0"/>
              <a:t>amputovanou</a:t>
            </a:r>
          </a:p>
          <a:p>
            <a:pPr lvl="1">
              <a:buFont typeface="Wingdings" panose="05000000000000000000" pitchFamily="2" charset="2"/>
              <a:buChar char="ü"/>
            </a:pPr>
            <a:r>
              <a:rPr lang="cs-CZ" dirty="0"/>
              <a:t>s</a:t>
            </a:r>
            <a:r>
              <a:rPr lang="cs-CZ" dirty="0" smtClean="0"/>
              <a:t>e </a:t>
            </a:r>
            <a:r>
              <a:rPr lang="cs-CZ" dirty="0"/>
              <a:t>cvikem pokračuje pouze do mírné bolesti, která by měla vymizet po uvolnění procvičovaného </a:t>
            </a:r>
            <a:r>
              <a:rPr lang="cs-CZ" dirty="0" smtClean="0"/>
              <a:t>svalu</a:t>
            </a:r>
          </a:p>
          <a:p>
            <a:pPr lvl="1">
              <a:buFont typeface="Wingdings" panose="05000000000000000000" pitchFamily="2" charset="2"/>
              <a:buChar char="ü"/>
            </a:pPr>
            <a:r>
              <a:rPr lang="cs-CZ" dirty="0" smtClean="0"/>
              <a:t>V každé </a:t>
            </a:r>
            <a:r>
              <a:rPr lang="cs-CZ" dirty="0"/>
              <a:t>pozici setrvá pacient půl minuty a </a:t>
            </a:r>
            <a:r>
              <a:rPr lang="cs-CZ" dirty="0" smtClean="0"/>
              <a:t>opakuje - ideálně až </a:t>
            </a:r>
            <a:r>
              <a:rPr lang="cs-CZ" dirty="0"/>
              <a:t>tři krát za </a:t>
            </a:r>
            <a:r>
              <a:rPr lang="cs-CZ" dirty="0" smtClean="0"/>
              <a:t>den</a:t>
            </a:r>
          </a:p>
          <a:p>
            <a:pPr lvl="1">
              <a:buFont typeface="Wingdings" panose="05000000000000000000" pitchFamily="2" charset="2"/>
              <a:buChar char="ü"/>
            </a:pPr>
            <a:r>
              <a:rPr lang="cs-CZ" dirty="0"/>
              <a:t>m</a:t>
            </a:r>
            <a:r>
              <a:rPr lang="cs-CZ" dirty="0" smtClean="0"/>
              <a:t>ezi </a:t>
            </a:r>
            <a:r>
              <a:rPr lang="cs-CZ" dirty="0"/>
              <a:t>protahovací cviky patří protahování kolene a přitahování kolena k hrudníku, kdy druhá noha je opřená celou plochou na </a:t>
            </a:r>
            <a:r>
              <a:rPr lang="cs-CZ" dirty="0" smtClean="0"/>
              <a:t>zemi</a:t>
            </a:r>
          </a:p>
          <a:p>
            <a:pPr marL="0" indent="0">
              <a:buNone/>
            </a:pPr>
            <a:r>
              <a:rPr lang="cs-CZ" b="1" dirty="0" smtClean="0"/>
              <a:t>Posilování</a:t>
            </a:r>
            <a:r>
              <a:rPr lang="cs-CZ" dirty="0" smtClean="0"/>
              <a:t> </a:t>
            </a:r>
          </a:p>
          <a:p>
            <a:pPr lvl="1">
              <a:buFont typeface="Wingdings" panose="05000000000000000000" pitchFamily="2" charset="2"/>
              <a:buChar char="ü"/>
            </a:pPr>
            <a:r>
              <a:rPr lang="cs-CZ" dirty="0" smtClean="0"/>
              <a:t>co </a:t>
            </a:r>
            <a:r>
              <a:rPr lang="cs-CZ" dirty="0"/>
              <a:t>nejdříve po operaci, nejlépe hned druhý či třetí den podle stavu </a:t>
            </a:r>
            <a:r>
              <a:rPr lang="cs-CZ" dirty="0" smtClean="0"/>
              <a:t>pacienta</a:t>
            </a:r>
          </a:p>
          <a:p>
            <a:pPr lvl="1">
              <a:buFont typeface="Wingdings" panose="05000000000000000000" pitchFamily="2" charset="2"/>
              <a:buChar char="ü"/>
            </a:pPr>
            <a:r>
              <a:rPr lang="cs-CZ" dirty="0" smtClean="0"/>
              <a:t>slouží </a:t>
            </a:r>
            <a:r>
              <a:rPr lang="cs-CZ" dirty="0"/>
              <a:t>k aktivaci pohybu a hlavně k posílení. </a:t>
            </a:r>
            <a:endParaRPr lang="cs-CZ" dirty="0" smtClean="0"/>
          </a:p>
          <a:p>
            <a:pPr lvl="1">
              <a:buFont typeface="Wingdings" panose="05000000000000000000" pitchFamily="2" charset="2"/>
              <a:buChar char="ü"/>
            </a:pPr>
            <a:r>
              <a:rPr lang="cs-CZ" dirty="0" smtClean="0"/>
              <a:t>vhodné </a:t>
            </a:r>
            <a:r>
              <a:rPr lang="cs-CZ" dirty="0"/>
              <a:t>rozdělit si do sérií, kdy každá série se skládá až z dvaceti </a:t>
            </a:r>
            <a:r>
              <a:rPr lang="cs-CZ" dirty="0" smtClean="0"/>
              <a:t>opakování</a:t>
            </a:r>
          </a:p>
          <a:p>
            <a:pPr lvl="1">
              <a:buFont typeface="Wingdings" panose="05000000000000000000" pitchFamily="2" charset="2"/>
              <a:buChar char="ü"/>
            </a:pPr>
            <a:r>
              <a:rPr lang="cs-CZ" dirty="0" smtClean="0"/>
              <a:t>cvičení </a:t>
            </a:r>
            <a:r>
              <a:rPr lang="cs-CZ" dirty="0"/>
              <a:t>by pak mělo probíhat až po pěti sériích a mezi každou si odpočinout 10 sekund a znovu pokračovat. </a:t>
            </a:r>
            <a:endParaRPr lang="cs-CZ" dirty="0" smtClean="0"/>
          </a:p>
          <a:p>
            <a:pPr lvl="1">
              <a:buFont typeface="Wingdings" panose="05000000000000000000" pitchFamily="2" charset="2"/>
              <a:buChar char="ü"/>
            </a:pPr>
            <a:r>
              <a:rPr lang="cs-CZ" dirty="0" smtClean="0"/>
              <a:t>mezi </a:t>
            </a:r>
            <a:r>
              <a:rPr lang="cs-CZ" dirty="0"/>
              <a:t>cviky pak odpočinek prodloužit na dvě minuty. Pokud pacient zvládá cviky, zvýšíme odpor přidáním závaží nebo zvýšením síly. </a:t>
            </a:r>
            <a:endParaRPr lang="cs-CZ" dirty="0" smtClean="0"/>
          </a:p>
          <a:p>
            <a:pPr lvl="1">
              <a:buFont typeface="Wingdings" panose="05000000000000000000" pitchFamily="2" charset="2"/>
              <a:buChar char="ü"/>
            </a:pPr>
            <a:r>
              <a:rPr lang="cs-CZ" dirty="0" smtClean="0"/>
              <a:t>Odpor </a:t>
            </a:r>
            <a:r>
              <a:rPr lang="cs-CZ" dirty="0"/>
              <a:t>zvýšíme jednoduše pomocí gravitace, manuálního odporu asistenta nebo upevněného </a:t>
            </a:r>
            <a:r>
              <a:rPr lang="cs-CZ" dirty="0" smtClean="0"/>
              <a:t>závaží ( </a:t>
            </a:r>
            <a:r>
              <a:rPr lang="cs-CZ" dirty="0"/>
              <a:t>pytel s pískem či plastovou nádobu s </a:t>
            </a:r>
            <a:r>
              <a:rPr lang="cs-CZ" dirty="0" smtClean="0"/>
              <a:t>vodou)</a:t>
            </a:r>
          </a:p>
          <a:p>
            <a:pPr marL="0" indent="0">
              <a:buNone/>
            </a:pPr>
            <a:r>
              <a:rPr lang="cs-CZ" b="1" dirty="0" smtClean="0"/>
              <a:t>Cviky </a:t>
            </a:r>
            <a:r>
              <a:rPr lang="cs-CZ" b="1" dirty="0"/>
              <a:t>pro lepší stabilitu -</a:t>
            </a:r>
            <a:r>
              <a:rPr lang="cs-CZ" dirty="0" smtClean="0"/>
              <a:t>pod </a:t>
            </a:r>
            <a:r>
              <a:rPr lang="cs-CZ" dirty="0"/>
              <a:t>dohledem </a:t>
            </a:r>
            <a:r>
              <a:rPr lang="cs-CZ" dirty="0" smtClean="0"/>
              <a:t>fyzioterapeuta</a:t>
            </a:r>
          </a:p>
          <a:p>
            <a:pPr marL="0" indent="0">
              <a:buNone/>
            </a:pPr>
            <a:r>
              <a:rPr lang="cs-CZ" dirty="0" smtClean="0"/>
              <a:t>Chůze </a:t>
            </a:r>
            <a:r>
              <a:rPr lang="cs-CZ" dirty="0"/>
              <a:t>s protézou se začíná trénovat po zvládnutí chůze v chodítku a o </a:t>
            </a:r>
            <a:r>
              <a:rPr lang="cs-CZ" dirty="0" smtClean="0"/>
              <a:t>berlích</a:t>
            </a:r>
            <a:endParaRPr lang="cs-CZ" dirty="0"/>
          </a:p>
        </p:txBody>
      </p:sp>
    </p:spTree>
    <p:extLst>
      <p:ext uri="{BB962C8B-B14F-4D97-AF65-F5344CB8AC3E}">
        <p14:creationId xmlns:p14="http://schemas.microsoft.com/office/powerpoint/2010/main" val="953123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Ošetřovatelský proces </a:t>
            </a:r>
          </a:p>
        </p:txBody>
      </p:sp>
      <p:sp>
        <p:nvSpPr>
          <p:cNvPr id="3" name="Zástupný symbol pro obsah 2"/>
          <p:cNvSpPr>
            <a:spLocks noGrp="1"/>
          </p:cNvSpPr>
          <p:nvPr>
            <p:ph idx="1"/>
          </p:nvPr>
        </p:nvSpPr>
        <p:spPr/>
        <p:txBody>
          <a:bodyPr>
            <a:normAutofit/>
          </a:bodyPr>
          <a:lstStyle/>
          <a:p>
            <a:r>
              <a:rPr lang="cs-CZ" dirty="0" smtClean="0"/>
              <a:t>Posouzení </a:t>
            </a:r>
          </a:p>
          <a:p>
            <a:r>
              <a:rPr lang="cs-CZ" dirty="0" smtClean="0"/>
              <a:t>Diagnostika </a:t>
            </a:r>
          </a:p>
          <a:p>
            <a:r>
              <a:rPr lang="cs-CZ" dirty="0" smtClean="0"/>
              <a:t>Plánování </a:t>
            </a:r>
          </a:p>
          <a:p>
            <a:r>
              <a:rPr lang="cs-CZ" dirty="0" smtClean="0"/>
              <a:t>Realizace </a:t>
            </a:r>
          </a:p>
          <a:p>
            <a:r>
              <a:rPr lang="cs-CZ" dirty="0" smtClean="0"/>
              <a:t>Zhodnocení </a:t>
            </a:r>
          </a:p>
          <a:p>
            <a:endParaRPr lang="cs-CZ" dirty="0"/>
          </a:p>
        </p:txBody>
      </p:sp>
    </p:spTree>
    <p:extLst>
      <p:ext uri="{BB962C8B-B14F-4D97-AF65-F5344CB8AC3E}">
        <p14:creationId xmlns:p14="http://schemas.microsoft.com/office/powerpoint/2010/main" val="3496290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2425700" y="-242888"/>
            <a:ext cx="8229600" cy="1143001"/>
          </a:xfrm>
        </p:spPr>
        <p:txBody>
          <a:bodyPr vert="horz" lIns="0" tIns="45720" rIns="0" bIns="0" rtlCol="0" anchor="b">
            <a:normAutofit/>
          </a:bodyPr>
          <a:lstStyle/>
          <a:p>
            <a:pPr eaLnBrk="1" hangingPunct="1">
              <a:defRPr/>
            </a:pPr>
            <a:r>
              <a:rPr lang="cs-CZ" b="1" i="1" dirty="0" smtClean="0">
                <a:effectLst>
                  <a:outerShdw blurRad="38100" dist="38100" dir="2700000" algn="tl">
                    <a:srgbClr val="C0C0C0"/>
                  </a:outerShdw>
                </a:effectLst>
              </a:rPr>
              <a:t>Časná pooperační péče</a:t>
            </a:r>
          </a:p>
        </p:txBody>
      </p:sp>
      <p:sp>
        <p:nvSpPr>
          <p:cNvPr id="4" name="Zástupný symbol pro obsah 3"/>
          <p:cNvSpPr>
            <a:spLocks noGrp="1"/>
          </p:cNvSpPr>
          <p:nvPr>
            <p:ph idx="4294967295"/>
          </p:nvPr>
        </p:nvSpPr>
        <p:spPr>
          <a:xfrm>
            <a:off x="3143251" y="981075"/>
            <a:ext cx="7345363" cy="5543550"/>
          </a:xfrm>
        </p:spPr>
        <p:txBody>
          <a:bodyPr/>
          <a:lstStyle/>
          <a:p>
            <a:pPr marL="273050" indent="-273050">
              <a:defRPr/>
            </a:pPr>
            <a:r>
              <a:rPr lang="cs-CZ" b="1" i="1" dirty="0">
                <a:solidFill>
                  <a:srgbClr val="00B0F0"/>
                </a:solidFill>
                <a:effectLst>
                  <a:outerShdw blurRad="38100" dist="38100" dir="2700000" algn="tl">
                    <a:srgbClr val="C0C0C0"/>
                  </a:outerShdw>
                </a:effectLst>
              </a:rPr>
              <a:t>monitorace fyziologických funkcí </a:t>
            </a:r>
            <a:r>
              <a:rPr lang="cs-CZ" b="1" dirty="0"/>
              <a:t>– TK, P, TT, D, vědomí – po 30 minutách do stabilizace stavu</a:t>
            </a:r>
          </a:p>
          <a:p>
            <a:pPr marL="273050" indent="-273050">
              <a:defRPr/>
            </a:pPr>
            <a:r>
              <a:rPr lang="cs-CZ" b="1" i="1" dirty="0">
                <a:solidFill>
                  <a:srgbClr val="00B0F0"/>
                </a:solidFill>
                <a:effectLst>
                  <a:outerShdw blurRad="38100" dist="38100" dir="2700000" algn="tl">
                    <a:srgbClr val="C0C0C0"/>
                  </a:outerShdw>
                </a:effectLst>
              </a:rPr>
              <a:t>krvácení z operační rány </a:t>
            </a:r>
            <a:r>
              <a:rPr lang="cs-CZ" b="1" dirty="0"/>
              <a:t>– </a:t>
            </a:r>
            <a:r>
              <a:rPr lang="cs-CZ" b="1" dirty="0" err="1"/>
              <a:t>prosak</a:t>
            </a:r>
            <a:r>
              <a:rPr lang="cs-CZ" b="1" dirty="0"/>
              <a:t> krve do obvazu (k lůžku obvazový materiál a </a:t>
            </a:r>
            <a:r>
              <a:rPr lang="cs-CZ" b="1" dirty="0" err="1"/>
              <a:t>Esmarchovo</a:t>
            </a:r>
            <a:r>
              <a:rPr lang="cs-CZ" b="1" dirty="0"/>
              <a:t> obinadlo)</a:t>
            </a:r>
          </a:p>
          <a:p>
            <a:pPr marL="273050" indent="-273050">
              <a:defRPr/>
            </a:pPr>
            <a:r>
              <a:rPr lang="cs-CZ" b="1" i="1" dirty="0">
                <a:solidFill>
                  <a:srgbClr val="00B0F0"/>
                </a:solidFill>
                <a:effectLst>
                  <a:outerShdw blurRad="38100" dist="38100" dir="2700000" algn="tl">
                    <a:srgbClr val="C0C0C0"/>
                  </a:outerShdw>
                </a:effectLst>
              </a:rPr>
              <a:t>poloha pahýlu </a:t>
            </a:r>
            <a:r>
              <a:rPr lang="cs-CZ" b="1" dirty="0"/>
              <a:t>– 24 hodin lůžko v rovině, poté podložení pahýlu (proti kontrakturám)</a:t>
            </a:r>
          </a:p>
          <a:p>
            <a:pPr marL="273050" indent="-273050">
              <a:defRPr/>
            </a:pPr>
            <a:r>
              <a:rPr lang="cs-CZ" b="1" i="1" dirty="0">
                <a:solidFill>
                  <a:srgbClr val="00B0F0"/>
                </a:solidFill>
                <a:effectLst>
                  <a:outerShdw blurRad="38100" dist="38100" dir="2700000" algn="tl">
                    <a:srgbClr val="C0C0C0"/>
                  </a:outerShdw>
                </a:effectLst>
              </a:rPr>
              <a:t>odpad do </a:t>
            </a:r>
            <a:r>
              <a:rPr lang="cs-CZ" b="1" i="1" dirty="0" err="1">
                <a:solidFill>
                  <a:srgbClr val="00B0F0"/>
                </a:solidFill>
                <a:effectLst>
                  <a:outerShdw blurRad="38100" dist="38100" dir="2700000" algn="tl">
                    <a:srgbClr val="C0C0C0"/>
                  </a:outerShdw>
                </a:effectLst>
              </a:rPr>
              <a:t>Redonova</a:t>
            </a:r>
            <a:r>
              <a:rPr lang="cs-CZ" b="1" i="1" dirty="0">
                <a:solidFill>
                  <a:srgbClr val="00B0F0"/>
                </a:solidFill>
                <a:effectLst>
                  <a:outerShdw blurRad="38100" dist="38100" dir="2700000" algn="tl">
                    <a:srgbClr val="C0C0C0"/>
                  </a:outerShdw>
                </a:effectLst>
              </a:rPr>
              <a:t> drénu </a:t>
            </a:r>
            <a:r>
              <a:rPr lang="cs-CZ" b="1" dirty="0"/>
              <a:t>– funkce drénu, odpad, množství, vzhled</a:t>
            </a:r>
          </a:p>
          <a:p>
            <a:pPr marL="273050" indent="-273050">
              <a:defRPr/>
            </a:pPr>
            <a:r>
              <a:rPr lang="cs-CZ" b="1" i="1" dirty="0">
                <a:solidFill>
                  <a:srgbClr val="00B0F0"/>
                </a:solidFill>
                <a:effectLst>
                  <a:outerShdw blurRad="38100" dist="38100" dir="2700000" algn="tl">
                    <a:srgbClr val="C0C0C0"/>
                  </a:outerShdw>
                </a:effectLst>
              </a:rPr>
              <a:t>fantomová bolest </a:t>
            </a:r>
            <a:r>
              <a:rPr lang="cs-CZ" b="1" dirty="0"/>
              <a:t>– bolest v amputované končetině</a:t>
            </a:r>
          </a:p>
        </p:txBody>
      </p:sp>
    </p:spTree>
    <p:extLst>
      <p:ext uri="{BB962C8B-B14F-4D97-AF65-F5344CB8AC3E}">
        <p14:creationId xmlns:p14="http://schemas.microsoft.com/office/powerpoint/2010/main" val="44600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idx="4294967295"/>
          </p:nvPr>
        </p:nvSpPr>
        <p:spPr>
          <a:xfrm>
            <a:off x="2566988" y="0"/>
            <a:ext cx="8229600" cy="1143000"/>
          </a:xfrm>
        </p:spPr>
        <p:txBody>
          <a:bodyPr vert="horz" lIns="0" tIns="45720" rIns="0" bIns="0" rtlCol="0" anchor="b">
            <a:normAutofit/>
          </a:bodyPr>
          <a:lstStyle/>
          <a:p>
            <a:pPr eaLnBrk="1" hangingPunct="1">
              <a:defRPr/>
            </a:pPr>
            <a:r>
              <a:rPr lang="cs-CZ" sz="4200" b="1" i="1" dirty="0">
                <a:effectLst>
                  <a:outerShdw blurRad="38100" dist="38100" dir="2700000" algn="tl">
                    <a:srgbClr val="C0C0C0"/>
                  </a:outerShdw>
                </a:effectLst>
              </a:rPr>
              <a:t>Následná pooperační péče</a:t>
            </a:r>
          </a:p>
        </p:txBody>
      </p:sp>
      <p:sp>
        <p:nvSpPr>
          <p:cNvPr id="5" name="Zástupný symbol pro obsah 4"/>
          <p:cNvSpPr>
            <a:spLocks noGrp="1"/>
          </p:cNvSpPr>
          <p:nvPr>
            <p:ph idx="4294967295"/>
          </p:nvPr>
        </p:nvSpPr>
        <p:spPr>
          <a:xfrm>
            <a:off x="3143251" y="1628776"/>
            <a:ext cx="7345363" cy="5040313"/>
          </a:xfrm>
        </p:spPr>
        <p:txBody>
          <a:bodyPr/>
          <a:lstStyle/>
          <a:p>
            <a:pPr marL="273050" indent="-273050">
              <a:defRPr/>
            </a:pPr>
            <a:r>
              <a:rPr lang="cs-CZ" b="1" i="1" dirty="0">
                <a:solidFill>
                  <a:srgbClr val="00B0F0"/>
                </a:solidFill>
                <a:effectLst>
                  <a:outerShdw blurRad="38100" dist="38100" dir="2700000" algn="tl">
                    <a:srgbClr val="C0C0C0"/>
                  </a:outerShdw>
                </a:effectLst>
              </a:rPr>
              <a:t>monitorace fyziologických funkcí</a:t>
            </a:r>
            <a:r>
              <a:rPr lang="cs-CZ" b="1" dirty="0"/>
              <a:t> – dle ordinace lékaře, 3x denně</a:t>
            </a:r>
          </a:p>
          <a:p>
            <a:pPr marL="273050" indent="-273050">
              <a:defRPr/>
            </a:pPr>
            <a:r>
              <a:rPr lang="cs-CZ" b="1" i="1" dirty="0">
                <a:solidFill>
                  <a:srgbClr val="00B0F0"/>
                </a:solidFill>
                <a:effectLst>
                  <a:outerShdw blurRad="38100" dist="38100" dir="2700000" algn="tl">
                    <a:srgbClr val="C0C0C0"/>
                  </a:outerShdw>
                </a:effectLst>
              </a:rPr>
              <a:t>poloha pahýlu </a:t>
            </a:r>
            <a:r>
              <a:rPr lang="cs-CZ" b="1" dirty="0"/>
              <a:t>– podložení</a:t>
            </a:r>
          </a:p>
          <a:p>
            <a:pPr marL="273050" indent="-273050">
              <a:defRPr/>
            </a:pPr>
            <a:r>
              <a:rPr lang="cs-CZ" b="1" i="1" dirty="0">
                <a:solidFill>
                  <a:srgbClr val="00B0F0"/>
                </a:solidFill>
                <a:effectLst>
                  <a:outerShdw blurRad="38100" dist="38100" dir="2700000" algn="tl">
                    <a:srgbClr val="C0C0C0"/>
                  </a:outerShdw>
                </a:effectLst>
              </a:rPr>
              <a:t>krvácení z operační rány </a:t>
            </a:r>
            <a:r>
              <a:rPr lang="cs-CZ" b="1" dirty="0"/>
              <a:t>– prosakování obvazu</a:t>
            </a:r>
          </a:p>
          <a:p>
            <a:pPr marL="273050" indent="-273050">
              <a:defRPr/>
            </a:pPr>
            <a:r>
              <a:rPr lang="cs-CZ" b="1" i="1" dirty="0">
                <a:solidFill>
                  <a:srgbClr val="00B0F0"/>
                </a:solidFill>
                <a:effectLst>
                  <a:outerShdw blurRad="38100" dist="38100" dir="2700000" algn="tl">
                    <a:srgbClr val="C0C0C0"/>
                  </a:outerShdw>
                </a:effectLst>
              </a:rPr>
              <a:t>aktivizování nemocného </a:t>
            </a:r>
            <a:r>
              <a:rPr lang="cs-CZ" b="1" dirty="0"/>
              <a:t>– většinou hned 1. pooperační den</a:t>
            </a:r>
          </a:p>
        </p:txBody>
      </p:sp>
    </p:spTree>
    <p:extLst>
      <p:ext uri="{BB962C8B-B14F-4D97-AF65-F5344CB8AC3E}">
        <p14:creationId xmlns:p14="http://schemas.microsoft.com/office/powerpoint/2010/main" val="521139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lstStyle/>
          <a:p>
            <a:pPr eaLnBrk="1" hangingPunct="1"/>
            <a:endParaRPr lang="cs-CZ" altLang="cs-CZ" smtClean="0"/>
          </a:p>
        </p:txBody>
      </p:sp>
      <p:sp>
        <p:nvSpPr>
          <p:cNvPr id="3" name="Zástupný symbol pro obsah 2"/>
          <p:cNvSpPr>
            <a:spLocks noGrp="1"/>
          </p:cNvSpPr>
          <p:nvPr>
            <p:ph idx="1"/>
          </p:nvPr>
        </p:nvSpPr>
        <p:spPr>
          <a:xfrm>
            <a:off x="3216276" y="1557338"/>
            <a:ext cx="7127875" cy="4824412"/>
          </a:xfrm>
        </p:spPr>
        <p:txBody>
          <a:bodyPr/>
          <a:lstStyle/>
          <a:p>
            <a:pPr marL="273050" indent="-273050">
              <a:defRPr/>
            </a:pPr>
            <a:r>
              <a:rPr lang="cs-CZ" b="1" i="1" dirty="0">
                <a:solidFill>
                  <a:srgbClr val="00B0F0"/>
                </a:solidFill>
                <a:effectLst>
                  <a:outerShdw blurRad="38100" dist="38100" dir="2700000" algn="tl">
                    <a:srgbClr val="C0C0C0"/>
                  </a:outerShdw>
                </a:effectLst>
              </a:rPr>
              <a:t>klidový režim na lůžku </a:t>
            </a:r>
            <a:r>
              <a:rPr lang="cs-CZ" b="1" dirty="0"/>
              <a:t>– většinou dva dny po operaci</a:t>
            </a:r>
          </a:p>
          <a:p>
            <a:pPr marL="273050" indent="-273050">
              <a:defRPr/>
            </a:pPr>
            <a:r>
              <a:rPr lang="cs-CZ" b="1" i="1" dirty="0">
                <a:solidFill>
                  <a:srgbClr val="00B0F0"/>
                </a:solidFill>
                <a:effectLst>
                  <a:outerShdw blurRad="38100" dist="38100" dir="2700000" algn="tl">
                    <a:srgbClr val="C0C0C0"/>
                  </a:outerShdw>
                </a:effectLst>
              </a:rPr>
              <a:t>kontrolní odběry krve dle ordinace lékaře </a:t>
            </a:r>
            <a:r>
              <a:rPr lang="cs-CZ" b="1" dirty="0"/>
              <a:t>(krevní obraz, </a:t>
            </a:r>
            <a:r>
              <a:rPr lang="cs-CZ" b="1" dirty="0" err="1"/>
              <a:t>hemokoagulace</a:t>
            </a:r>
            <a:r>
              <a:rPr lang="cs-CZ" b="1" dirty="0"/>
              <a:t>, stěr z operační rány na bakteriologii)</a:t>
            </a:r>
          </a:p>
          <a:p>
            <a:pPr marL="273050" indent="-273050">
              <a:defRPr/>
            </a:pPr>
            <a:r>
              <a:rPr lang="cs-CZ" b="1" i="1" dirty="0">
                <a:solidFill>
                  <a:srgbClr val="00B0F0"/>
                </a:solidFill>
                <a:effectLst>
                  <a:outerShdw blurRad="38100" dist="38100" dir="2700000" algn="tl">
                    <a:srgbClr val="C0C0C0"/>
                  </a:outerShdw>
                </a:effectLst>
              </a:rPr>
              <a:t>působení analgetik</a:t>
            </a:r>
          </a:p>
          <a:p>
            <a:pPr marL="273050" indent="-273050">
              <a:defRPr/>
            </a:pPr>
            <a:r>
              <a:rPr lang="cs-CZ" b="1" i="1" dirty="0">
                <a:solidFill>
                  <a:srgbClr val="00B0F0"/>
                </a:solidFill>
                <a:effectLst>
                  <a:outerShdw blurRad="38100" dist="38100" dir="2700000" algn="tl">
                    <a:srgbClr val="C0C0C0"/>
                  </a:outerShdw>
                </a:effectLst>
              </a:rPr>
              <a:t>projevy počínajícího zánětu </a:t>
            </a:r>
            <a:r>
              <a:rPr lang="cs-CZ" b="1" dirty="0"/>
              <a:t>v místě operační rány</a:t>
            </a:r>
          </a:p>
          <a:p>
            <a:pPr eaLnBrk="1" hangingPunct="1">
              <a:defRPr/>
            </a:pPr>
            <a:endParaRPr lang="cs-CZ" dirty="0"/>
          </a:p>
        </p:txBody>
      </p:sp>
    </p:spTree>
    <p:extLst>
      <p:ext uri="{BB962C8B-B14F-4D97-AF65-F5344CB8AC3E}">
        <p14:creationId xmlns:p14="http://schemas.microsoft.com/office/powerpoint/2010/main" val="201386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idx="4294967295"/>
          </p:nvPr>
        </p:nvSpPr>
        <p:spPr/>
        <p:txBody>
          <a:bodyPr vert="horz" lIns="0" tIns="45720" rIns="0" bIns="0" rtlCol="0" anchor="b">
            <a:normAutofit/>
          </a:bodyPr>
          <a:lstStyle/>
          <a:p>
            <a:r>
              <a:rPr lang="cs-CZ" b="1" dirty="0"/>
              <a:t> </a:t>
            </a:r>
            <a:r>
              <a:rPr lang="cs-CZ" b="1" dirty="0" smtClean="0"/>
              <a:t>Podkládání </a:t>
            </a:r>
            <a:r>
              <a:rPr lang="cs-CZ" b="1" dirty="0"/>
              <a:t>pahýlu</a:t>
            </a:r>
            <a:br>
              <a:rPr lang="cs-CZ" b="1" dirty="0"/>
            </a:br>
            <a:endParaRPr lang="cs-CZ" altLang="cs-CZ" dirty="0" smtClean="0"/>
          </a:p>
        </p:txBody>
      </p:sp>
      <p:pic>
        <p:nvPicPr>
          <p:cNvPr id="4" name="Zástupný symbol pro obsah 3"/>
          <p:cNvPicPr>
            <a:picLocks noGrp="1" noChangeAspect="1"/>
          </p:cNvPicPr>
          <p:nvPr>
            <p:ph idx="4294967295"/>
          </p:nvPr>
        </p:nvPicPr>
        <p:blipFill>
          <a:blip r:embed="rId2"/>
          <a:stretch>
            <a:fillRect/>
          </a:stretch>
        </p:blipFill>
        <p:spPr>
          <a:xfrm>
            <a:off x="3233654" y="1430757"/>
            <a:ext cx="4032250" cy="5241925"/>
          </a:xfrm>
          <a:ln w="38100" cap="sq">
            <a:solidFill>
              <a:srgbClr val="000000"/>
            </a:solidFill>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535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2711450" y="0"/>
            <a:ext cx="7772400" cy="1143000"/>
          </a:xfrm>
        </p:spPr>
        <p:txBody>
          <a:bodyPr vert="horz" lIns="0" tIns="45720" rIns="0" bIns="0" rtlCol="0" anchor="b">
            <a:normAutofit/>
          </a:bodyPr>
          <a:lstStyle/>
          <a:p>
            <a:pPr eaLnBrk="1" hangingPunct="1">
              <a:defRPr/>
            </a:pPr>
            <a:r>
              <a:rPr lang="cs-CZ" b="1" i="1" dirty="0" smtClean="0">
                <a:effectLst>
                  <a:outerShdw blurRad="38100" dist="38100" dir="2700000" algn="tl">
                    <a:srgbClr val="C0C0C0"/>
                  </a:outerShdw>
                </a:effectLst>
              </a:rPr>
              <a:t>Oblasti péče</a:t>
            </a:r>
          </a:p>
        </p:txBody>
      </p:sp>
      <p:sp>
        <p:nvSpPr>
          <p:cNvPr id="3" name="Zástupný symbol pro obsah 2"/>
          <p:cNvSpPr>
            <a:spLocks noGrp="1"/>
          </p:cNvSpPr>
          <p:nvPr>
            <p:ph idx="4294967295"/>
          </p:nvPr>
        </p:nvSpPr>
        <p:spPr>
          <a:xfrm>
            <a:off x="3216275" y="1484314"/>
            <a:ext cx="7200900" cy="4968875"/>
          </a:xfrm>
        </p:spPr>
        <p:txBody>
          <a:bodyPr/>
          <a:lstStyle/>
          <a:p>
            <a:pPr marL="1155700" lvl="2" indent="-514350">
              <a:buFont typeface="Wingdings 2" pitchFamily="18" charset="2"/>
              <a:buAutoNum type="arabicPeriod"/>
              <a:defRPr/>
            </a:pPr>
            <a:r>
              <a:rPr lang="cs-CZ" sz="3000" b="1" dirty="0">
                <a:solidFill>
                  <a:srgbClr val="00B0F0"/>
                </a:solidFill>
                <a:effectLst>
                  <a:outerShdw blurRad="38100" dist="38100" dir="2700000" algn="tl">
                    <a:srgbClr val="C0C0C0"/>
                  </a:outerShdw>
                </a:effectLst>
                <a:latin typeface="Arial Black" pitchFamily="34" charset="0"/>
              </a:rPr>
              <a:t>Hygiena</a:t>
            </a:r>
          </a:p>
          <a:p>
            <a:pPr marL="273050" indent="-273050">
              <a:buClr>
                <a:srgbClr val="00B0F0"/>
              </a:buClr>
              <a:buFontTx/>
              <a:buChar char="-"/>
              <a:defRPr/>
            </a:pPr>
            <a:r>
              <a:rPr lang="cs-CZ" b="1" i="1" dirty="0" smtClean="0">
                <a:solidFill>
                  <a:srgbClr val="00B0F0"/>
                </a:solidFill>
                <a:effectLst>
                  <a:outerShdw blurRad="38100" dist="38100" dir="2700000" algn="tl">
                    <a:srgbClr val="C0C0C0"/>
                  </a:outerShdw>
                </a:effectLst>
              </a:rPr>
              <a:t>aktivizace v </a:t>
            </a:r>
            <a:r>
              <a:rPr lang="cs-CZ" b="1" i="1" dirty="0" err="1" smtClean="0">
                <a:solidFill>
                  <a:srgbClr val="00B0F0"/>
                </a:solidFill>
                <a:effectLst>
                  <a:outerShdw blurRad="38100" dist="38100" dir="2700000" algn="tl">
                    <a:srgbClr val="C0C0C0"/>
                  </a:outerShdw>
                </a:effectLst>
              </a:rPr>
              <a:t>sebepéči</a:t>
            </a:r>
            <a:r>
              <a:rPr lang="cs-CZ" b="1" i="1" dirty="0" smtClean="0">
                <a:solidFill>
                  <a:srgbClr val="00B0F0"/>
                </a:solidFill>
                <a:effectLst>
                  <a:outerShdw blurRad="38100" dist="38100" dir="2700000" algn="tl">
                    <a:srgbClr val="C0C0C0"/>
                  </a:outerShdw>
                </a:effectLst>
              </a:rPr>
              <a:t> </a:t>
            </a:r>
            <a:r>
              <a:rPr lang="cs-CZ" b="1" dirty="0" smtClean="0"/>
              <a:t>– příprava pomůcek, dopomoc při umývání, polohování</a:t>
            </a:r>
          </a:p>
          <a:p>
            <a:pPr marL="273050" indent="-273050">
              <a:buClr>
                <a:srgbClr val="00B0F0"/>
              </a:buClr>
              <a:buFontTx/>
              <a:buChar char="-"/>
              <a:defRPr/>
            </a:pPr>
            <a:r>
              <a:rPr lang="cs-CZ" b="1" dirty="0" smtClean="0"/>
              <a:t>být na blízku i při větší soběstačnosti nemocného – </a:t>
            </a:r>
            <a:r>
              <a:rPr lang="cs-CZ" b="1" i="1" dirty="0" smtClean="0">
                <a:solidFill>
                  <a:srgbClr val="00B0F0"/>
                </a:solidFill>
                <a:effectLst>
                  <a:outerShdw blurRad="38100" dist="38100" dir="2700000" algn="tl">
                    <a:srgbClr val="C0C0C0"/>
                  </a:outerShdw>
                </a:effectLst>
              </a:rPr>
              <a:t>pocit bezpečí</a:t>
            </a:r>
          </a:p>
          <a:p>
            <a:pPr marL="273050" indent="-273050">
              <a:buClr>
                <a:srgbClr val="00B0F0"/>
              </a:buClr>
              <a:buFontTx/>
              <a:buChar char="-"/>
              <a:defRPr/>
            </a:pPr>
            <a:r>
              <a:rPr lang="cs-CZ" b="1" i="1" dirty="0" smtClean="0">
                <a:solidFill>
                  <a:srgbClr val="00B0F0"/>
                </a:solidFill>
                <a:effectLst>
                  <a:outerShdw blurRad="38100" dist="38100" dir="2700000" algn="tl">
                    <a:srgbClr val="C0C0C0"/>
                  </a:outerShdw>
                </a:effectLst>
              </a:rPr>
              <a:t>prevence úrazu při přemisťování na invalidní vozík</a:t>
            </a:r>
          </a:p>
        </p:txBody>
      </p:sp>
    </p:spTree>
    <p:extLst>
      <p:ext uri="{BB962C8B-B14F-4D97-AF65-F5344CB8AC3E}">
        <p14:creationId xmlns:p14="http://schemas.microsoft.com/office/powerpoint/2010/main" val="2453432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Nadpis 1"/>
          <p:cNvSpPr>
            <a:spLocks noGrp="1"/>
          </p:cNvSpPr>
          <p:nvPr>
            <p:ph type="title" idx="4294967295"/>
          </p:nvPr>
        </p:nvSpPr>
        <p:spPr/>
        <p:txBody>
          <a:bodyPr vert="horz" lIns="0" tIns="45720" rIns="0" bIns="0" rtlCol="0" anchor="b">
            <a:normAutofit/>
          </a:bodyPr>
          <a:lstStyle/>
          <a:p>
            <a:pPr eaLnBrk="1" hangingPunct="1"/>
            <a:endParaRPr lang="cs-CZ" altLang="cs-CZ" smtClean="0"/>
          </a:p>
        </p:txBody>
      </p:sp>
      <p:sp>
        <p:nvSpPr>
          <p:cNvPr id="3" name="Zástupný symbol pro obsah 2"/>
          <p:cNvSpPr>
            <a:spLocks noGrp="1"/>
          </p:cNvSpPr>
          <p:nvPr>
            <p:ph idx="4294967295"/>
          </p:nvPr>
        </p:nvSpPr>
        <p:spPr>
          <a:xfrm>
            <a:off x="2676525" y="1766470"/>
            <a:ext cx="6838950" cy="4899025"/>
          </a:xfrm>
        </p:spPr>
        <p:txBody>
          <a:bodyPr/>
          <a:lstStyle/>
          <a:p>
            <a:pPr marL="641350" lvl="2" indent="0">
              <a:buNone/>
              <a:defRPr/>
            </a:pPr>
            <a:r>
              <a:rPr lang="cs-CZ" sz="3000" b="1" dirty="0">
                <a:solidFill>
                  <a:srgbClr val="00B0F0"/>
                </a:solidFill>
                <a:effectLst>
                  <a:outerShdw blurRad="38100" dist="38100" dir="2700000" algn="tl">
                    <a:srgbClr val="C0C0C0"/>
                  </a:outerShdw>
                </a:effectLst>
                <a:latin typeface="Arial Black" pitchFamily="34" charset="0"/>
              </a:rPr>
              <a:t>2. Strava</a:t>
            </a:r>
          </a:p>
          <a:p>
            <a:pPr marL="273050" indent="-273050">
              <a:buFontTx/>
              <a:buChar char="-"/>
              <a:defRPr/>
            </a:pPr>
            <a:r>
              <a:rPr lang="cs-CZ" b="1" i="1" dirty="0" smtClean="0">
                <a:solidFill>
                  <a:srgbClr val="00B0F0"/>
                </a:solidFill>
                <a:effectLst>
                  <a:outerShdw blurRad="38100" dist="38100" dir="2700000" algn="tl">
                    <a:srgbClr val="C0C0C0"/>
                  </a:outerShdw>
                </a:effectLst>
              </a:rPr>
              <a:t>perorální výživa </a:t>
            </a:r>
            <a:r>
              <a:rPr lang="cs-CZ" b="1" dirty="0" smtClean="0"/>
              <a:t>dle ordinace lékaře </a:t>
            </a:r>
            <a:r>
              <a:rPr lang="cs-CZ" b="1" i="1" dirty="0" smtClean="0">
                <a:solidFill>
                  <a:srgbClr val="00B0F0"/>
                </a:solidFill>
                <a:effectLst>
                  <a:outerShdw blurRad="38100" dist="38100" dir="2700000" algn="tl">
                    <a:srgbClr val="C0C0C0"/>
                  </a:outerShdw>
                </a:effectLst>
              </a:rPr>
              <a:t>co nejdříve </a:t>
            </a:r>
            <a:r>
              <a:rPr lang="cs-CZ" b="1" dirty="0" smtClean="0"/>
              <a:t>po operaci, po operaci do příjmu stravy – </a:t>
            </a:r>
            <a:r>
              <a:rPr lang="cs-CZ" b="1" i="1" dirty="0" smtClean="0">
                <a:solidFill>
                  <a:srgbClr val="00B0F0"/>
                </a:solidFill>
                <a:effectLst>
                  <a:outerShdw blurRad="38100" dist="38100" dir="2700000" algn="tl">
                    <a:srgbClr val="C0C0C0"/>
                  </a:outerShdw>
                </a:effectLst>
              </a:rPr>
              <a:t>parenterální výživa</a:t>
            </a:r>
          </a:p>
          <a:p>
            <a:pPr marL="273050" indent="-273050">
              <a:buFontTx/>
              <a:buChar char="-"/>
              <a:defRPr/>
            </a:pPr>
            <a:r>
              <a:rPr lang="cs-CZ" b="1" i="1" dirty="0" smtClean="0">
                <a:solidFill>
                  <a:srgbClr val="00B0F0"/>
                </a:solidFill>
                <a:effectLst>
                  <a:outerShdw blurRad="38100" dist="38100" dir="2700000" algn="tl">
                    <a:srgbClr val="C0C0C0"/>
                  </a:outerShdw>
                </a:effectLst>
              </a:rPr>
              <a:t>dieta dle ordinace lékaře</a:t>
            </a:r>
          </a:p>
          <a:p>
            <a:pPr marL="273050" indent="-273050">
              <a:buFontTx/>
              <a:buChar char="-"/>
              <a:defRPr/>
            </a:pPr>
            <a:r>
              <a:rPr lang="cs-CZ" b="1" i="1" dirty="0" smtClean="0">
                <a:solidFill>
                  <a:srgbClr val="00B0F0"/>
                </a:solidFill>
                <a:effectLst>
                  <a:outerShdw blurRad="38100" dist="38100" dir="2700000" algn="tl">
                    <a:srgbClr val="C0C0C0"/>
                  </a:outerShdw>
                </a:effectLst>
              </a:rPr>
              <a:t>tekutiny</a:t>
            </a:r>
            <a:r>
              <a:rPr lang="cs-CZ" b="1" dirty="0" smtClean="0"/>
              <a:t> – dostatek (minimálně </a:t>
            </a:r>
            <a:r>
              <a:rPr lang="cs-CZ" b="1" i="1" dirty="0" smtClean="0">
                <a:solidFill>
                  <a:srgbClr val="00B0F0"/>
                </a:solidFill>
              </a:rPr>
              <a:t>1, 5 l</a:t>
            </a:r>
            <a:r>
              <a:rPr lang="cs-CZ" b="1" dirty="0" smtClean="0"/>
              <a:t>)</a:t>
            </a:r>
          </a:p>
        </p:txBody>
      </p:sp>
    </p:spTree>
    <p:extLst>
      <p:ext uri="{BB962C8B-B14F-4D97-AF65-F5344CB8AC3E}">
        <p14:creationId xmlns:p14="http://schemas.microsoft.com/office/powerpoint/2010/main" val="41666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67853" y="2042319"/>
            <a:ext cx="9144000" cy="2387600"/>
          </a:xfrm>
        </p:spPr>
        <p:txBody>
          <a:bodyPr>
            <a:normAutofit fontScale="90000"/>
          </a:bodyPr>
          <a:lstStyle/>
          <a:p>
            <a:r>
              <a:rPr lang="cs-CZ" b="1" dirty="0" smtClean="0"/>
              <a:t>Ošetřovatelská péče u pacienta s amputací DK</a:t>
            </a:r>
            <a:r>
              <a:rPr lang="cs-CZ" dirty="0" smtClean="0"/>
              <a:t/>
            </a:r>
            <a:br>
              <a:rPr lang="cs-CZ" dirty="0" smtClean="0"/>
            </a:b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74147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Nadpis 1"/>
          <p:cNvSpPr>
            <a:spLocks noGrp="1"/>
          </p:cNvSpPr>
          <p:nvPr>
            <p:ph type="title" idx="4294967295"/>
          </p:nvPr>
        </p:nvSpPr>
        <p:spPr/>
        <p:txBody>
          <a:bodyPr vert="horz" lIns="0" tIns="45720" rIns="0" bIns="0" rtlCol="0" anchor="b">
            <a:normAutofit/>
          </a:bodyPr>
          <a:lstStyle/>
          <a:p>
            <a:pPr eaLnBrk="1" hangingPunct="1"/>
            <a:endParaRPr lang="cs-CZ" altLang="cs-CZ" smtClean="0"/>
          </a:p>
        </p:txBody>
      </p:sp>
      <p:sp>
        <p:nvSpPr>
          <p:cNvPr id="3" name="Zástupný symbol pro obsah 2"/>
          <p:cNvSpPr>
            <a:spLocks noGrp="1"/>
          </p:cNvSpPr>
          <p:nvPr>
            <p:ph idx="4294967295"/>
          </p:nvPr>
        </p:nvSpPr>
        <p:spPr>
          <a:xfrm>
            <a:off x="2894598" y="1690688"/>
            <a:ext cx="7129463" cy="5040312"/>
          </a:xfrm>
        </p:spPr>
        <p:txBody>
          <a:bodyPr/>
          <a:lstStyle/>
          <a:p>
            <a:pPr marL="641350" lvl="2" indent="0">
              <a:buNone/>
              <a:defRPr/>
            </a:pPr>
            <a:r>
              <a:rPr lang="cs-CZ" sz="3000" b="1" dirty="0">
                <a:solidFill>
                  <a:srgbClr val="00B0F0"/>
                </a:solidFill>
                <a:effectLst>
                  <a:outerShdw blurRad="38100" dist="38100" dir="2700000" algn="tl">
                    <a:srgbClr val="C0C0C0"/>
                  </a:outerShdw>
                </a:effectLst>
                <a:latin typeface="Arial Black" pitchFamily="34" charset="0"/>
              </a:rPr>
              <a:t>3. vyprazdňování</a:t>
            </a:r>
          </a:p>
          <a:p>
            <a:pPr marL="273050" indent="-273050">
              <a:buClr>
                <a:srgbClr val="00B0F0"/>
              </a:buClr>
              <a:buFontTx/>
              <a:buChar char="-"/>
              <a:defRPr/>
            </a:pPr>
            <a:r>
              <a:rPr lang="cs-CZ" b="1" dirty="0" smtClean="0"/>
              <a:t>v </a:t>
            </a:r>
            <a:r>
              <a:rPr lang="cs-CZ" b="1" i="1" dirty="0" smtClean="0">
                <a:solidFill>
                  <a:srgbClr val="00B0F0"/>
                </a:solidFill>
                <a:effectLst>
                  <a:outerShdw blurRad="38100" dist="38100" dir="2700000" algn="tl">
                    <a:srgbClr val="C0C0C0"/>
                  </a:outerShdw>
                </a:effectLst>
              </a:rPr>
              <a:t>počátečních fázích </a:t>
            </a:r>
            <a:r>
              <a:rPr lang="cs-CZ" b="1" dirty="0" smtClean="0"/>
              <a:t>po operaci – </a:t>
            </a:r>
            <a:r>
              <a:rPr lang="cs-CZ" b="1" i="1" dirty="0" smtClean="0">
                <a:solidFill>
                  <a:srgbClr val="00B0F0"/>
                </a:solidFill>
                <a:effectLst>
                  <a:outerShdw blurRad="38100" dist="38100" dir="2700000" algn="tl">
                    <a:srgbClr val="C0C0C0"/>
                  </a:outerShdw>
                </a:effectLst>
              </a:rPr>
              <a:t>na lůžku </a:t>
            </a:r>
            <a:r>
              <a:rPr lang="cs-CZ" b="1" dirty="0" smtClean="0"/>
              <a:t>– intimita, signalizace</a:t>
            </a:r>
          </a:p>
          <a:p>
            <a:pPr marL="273050" indent="-273050">
              <a:buClr>
                <a:srgbClr val="00B0F0"/>
              </a:buClr>
              <a:buFontTx/>
              <a:buChar char="-"/>
              <a:defRPr/>
            </a:pPr>
            <a:r>
              <a:rPr lang="cs-CZ" b="1" i="1" dirty="0" smtClean="0">
                <a:solidFill>
                  <a:srgbClr val="00B0F0"/>
                </a:solidFill>
                <a:effectLst>
                  <a:outerShdw blurRad="38100" dist="38100" dir="2700000" algn="tl">
                    <a:srgbClr val="C0C0C0"/>
                  </a:outerShdw>
                </a:effectLst>
              </a:rPr>
              <a:t>pomůcky pro inkontinentní nemocné</a:t>
            </a:r>
            <a:r>
              <a:rPr lang="cs-CZ" b="1" dirty="0" smtClean="0"/>
              <a:t> v případě potřeby</a:t>
            </a:r>
          </a:p>
          <a:p>
            <a:pPr marL="273050" indent="-273050">
              <a:buClr>
                <a:srgbClr val="00B0F0"/>
              </a:buClr>
              <a:buFontTx/>
              <a:buChar char="-"/>
              <a:defRPr/>
            </a:pPr>
            <a:r>
              <a:rPr lang="cs-CZ" b="1" dirty="0" smtClean="0"/>
              <a:t>prevence </a:t>
            </a:r>
            <a:r>
              <a:rPr lang="cs-CZ" b="1" i="1" dirty="0" smtClean="0">
                <a:solidFill>
                  <a:srgbClr val="00B0F0"/>
                </a:solidFill>
                <a:effectLst>
                  <a:outerShdw blurRad="38100" dist="38100" dir="2700000" algn="tl">
                    <a:srgbClr val="C0C0C0"/>
                  </a:outerShdw>
                </a:effectLst>
              </a:rPr>
              <a:t>zácpy</a:t>
            </a:r>
          </a:p>
          <a:p>
            <a:pPr marL="273050" indent="-273050">
              <a:buClr>
                <a:srgbClr val="00B0F0"/>
              </a:buClr>
              <a:buFontTx/>
              <a:buChar char="-"/>
              <a:defRPr/>
            </a:pPr>
            <a:r>
              <a:rPr lang="cs-CZ" b="1" dirty="0" smtClean="0"/>
              <a:t>co nejčasnější vyprazdňování – WC (</a:t>
            </a:r>
            <a:r>
              <a:rPr lang="cs-CZ" b="1" i="1" dirty="0" smtClean="0">
                <a:solidFill>
                  <a:srgbClr val="00B0F0"/>
                </a:solidFill>
                <a:effectLst>
                  <a:outerShdw blurRad="38100" dist="38100" dir="2700000" algn="tl">
                    <a:srgbClr val="C0C0C0"/>
                  </a:outerShdw>
                </a:effectLst>
              </a:rPr>
              <a:t>pojízdný klozet, bezbariérové WC</a:t>
            </a:r>
            <a:r>
              <a:rPr lang="cs-CZ" b="1" dirty="0" smtClean="0"/>
              <a:t>)</a:t>
            </a:r>
          </a:p>
          <a:p>
            <a:pPr marL="273050" indent="-273050">
              <a:buClr>
                <a:srgbClr val="00B0F0"/>
              </a:buClr>
              <a:buFontTx/>
              <a:buChar char="-"/>
              <a:defRPr/>
            </a:pPr>
            <a:r>
              <a:rPr lang="cs-CZ" b="1" dirty="0" smtClean="0"/>
              <a:t>důkladná </a:t>
            </a:r>
            <a:r>
              <a:rPr lang="cs-CZ" b="1" i="1" dirty="0" smtClean="0">
                <a:solidFill>
                  <a:srgbClr val="00B0F0"/>
                </a:solidFill>
                <a:effectLst>
                  <a:outerShdw blurRad="38100" dist="38100" dir="2700000" algn="tl">
                    <a:srgbClr val="C0C0C0"/>
                  </a:outerShdw>
                </a:effectLst>
              </a:rPr>
              <a:t>hygienická péče o genitál</a:t>
            </a:r>
          </a:p>
        </p:txBody>
      </p:sp>
    </p:spTree>
    <p:extLst>
      <p:ext uri="{BB962C8B-B14F-4D97-AF65-F5344CB8AC3E}">
        <p14:creationId xmlns:p14="http://schemas.microsoft.com/office/powerpoint/2010/main" val="908957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idx="4294967295"/>
          </p:nvPr>
        </p:nvSpPr>
        <p:spPr/>
        <p:txBody>
          <a:bodyPr vert="horz" lIns="0" tIns="45720" rIns="0" bIns="0" rtlCol="0" anchor="b">
            <a:normAutofit/>
          </a:bodyPr>
          <a:lstStyle/>
          <a:p>
            <a:pPr eaLnBrk="1" hangingPunct="1"/>
            <a:endParaRPr lang="cs-CZ" altLang="cs-CZ" smtClean="0"/>
          </a:p>
        </p:txBody>
      </p:sp>
      <p:sp>
        <p:nvSpPr>
          <p:cNvPr id="3" name="Zástupný symbol pro obsah 2"/>
          <p:cNvSpPr>
            <a:spLocks noGrp="1"/>
          </p:cNvSpPr>
          <p:nvPr>
            <p:ph idx="4294967295"/>
          </p:nvPr>
        </p:nvSpPr>
        <p:spPr>
          <a:xfrm>
            <a:off x="2886577" y="1690688"/>
            <a:ext cx="7129463" cy="5040313"/>
          </a:xfrm>
        </p:spPr>
        <p:txBody>
          <a:bodyPr/>
          <a:lstStyle/>
          <a:p>
            <a:pPr marL="641350" lvl="2" indent="0">
              <a:buNone/>
              <a:defRPr/>
            </a:pPr>
            <a:r>
              <a:rPr lang="cs-CZ" sz="3000" b="1" dirty="0">
                <a:solidFill>
                  <a:srgbClr val="00B0F0"/>
                </a:solidFill>
                <a:effectLst>
                  <a:outerShdw blurRad="38100" dist="38100" dir="2700000" algn="tl">
                    <a:srgbClr val="C0C0C0"/>
                  </a:outerShdw>
                </a:effectLst>
                <a:latin typeface="Arial Black" pitchFamily="34" charset="0"/>
              </a:rPr>
              <a:t>4. spánek, odpočinek</a:t>
            </a:r>
          </a:p>
          <a:p>
            <a:pPr marL="273050" indent="-273050">
              <a:buClr>
                <a:srgbClr val="00B0F0"/>
              </a:buClr>
              <a:buFontTx/>
              <a:buChar char="-"/>
              <a:defRPr/>
            </a:pPr>
            <a:r>
              <a:rPr lang="cs-CZ" b="1" dirty="0" smtClean="0"/>
              <a:t>dostatečná </a:t>
            </a:r>
            <a:r>
              <a:rPr lang="cs-CZ" b="1" i="1" dirty="0" smtClean="0">
                <a:solidFill>
                  <a:srgbClr val="00B0F0"/>
                </a:solidFill>
                <a:effectLst>
                  <a:outerShdw blurRad="38100" dist="38100" dir="2700000" algn="tl">
                    <a:srgbClr val="C0C0C0"/>
                  </a:outerShdw>
                </a:effectLst>
              </a:rPr>
              <a:t>aktivita během dne</a:t>
            </a:r>
          </a:p>
          <a:p>
            <a:pPr marL="273050" indent="-273050">
              <a:buClr>
                <a:srgbClr val="00B0F0"/>
              </a:buClr>
              <a:buFontTx/>
              <a:buChar char="-"/>
              <a:defRPr/>
            </a:pPr>
            <a:r>
              <a:rPr lang="cs-CZ" b="1" dirty="0" smtClean="0"/>
              <a:t>dopomoc při </a:t>
            </a:r>
            <a:r>
              <a:rPr lang="cs-CZ" b="1" i="1" dirty="0" smtClean="0">
                <a:solidFill>
                  <a:srgbClr val="00B0F0"/>
                </a:solidFill>
                <a:effectLst>
                  <a:outerShdw blurRad="38100" dist="38100" dir="2700000" algn="tl">
                    <a:srgbClr val="C0C0C0"/>
                  </a:outerShdw>
                </a:effectLst>
              </a:rPr>
              <a:t>smíření s důsledky operace</a:t>
            </a:r>
          </a:p>
          <a:p>
            <a:pPr marL="273050" indent="-273050">
              <a:buClr>
                <a:srgbClr val="00B0F0"/>
              </a:buClr>
              <a:buFontTx/>
              <a:buChar char="-"/>
              <a:defRPr/>
            </a:pPr>
            <a:r>
              <a:rPr lang="cs-CZ" b="1" dirty="0" smtClean="0"/>
              <a:t>včasné </a:t>
            </a:r>
            <a:r>
              <a:rPr lang="cs-CZ" b="1" i="1" dirty="0" smtClean="0">
                <a:solidFill>
                  <a:srgbClr val="00B0F0"/>
                </a:solidFill>
                <a:effectLst>
                  <a:outerShdw blurRad="38100" dist="38100" dir="2700000" algn="tl">
                    <a:srgbClr val="C0C0C0"/>
                  </a:outerShdw>
                </a:effectLst>
              </a:rPr>
              <a:t>řešení bolesti</a:t>
            </a:r>
          </a:p>
          <a:p>
            <a:pPr marL="273050" indent="-273050">
              <a:buClr>
                <a:srgbClr val="00B0F0"/>
              </a:buClr>
              <a:buFontTx/>
              <a:buChar char="-"/>
              <a:defRPr/>
            </a:pPr>
            <a:r>
              <a:rPr lang="cs-CZ" b="1" dirty="0" smtClean="0"/>
              <a:t>aplikace </a:t>
            </a:r>
            <a:r>
              <a:rPr lang="cs-CZ" b="1" i="1" dirty="0" smtClean="0">
                <a:solidFill>
                  <a:srgbClr val="00B0F0"/>
                </a:solidFill>
                <a:effectLst>
                  <a:outerShdw blurRad="38100" dist="38100" dir="2700000" algn="tl">
                    <a:srgbClr val="C0C0C0"/>
                  </a:outerShdw>
                </a:effectLst>
              </a:rPr>
              <a:t>hypnotik</a:t>
            </a:r>
            <a:r>
              <a:rPr lang="cs-CZ" b="1" dirty="0" smtClean="0"/>
              <a:t> dle ordinace lékaře, aktuální potřeby nemocného</a:t>
            </a:r>
          </a:p>
        </p:txBody>
      </p:sp>
    </p:spTree>
    <p:extLst>
      <p:ext uri="{BB962C8B-B14F-4D97-AF65-F5344CB8AC3E}">
        <p14:creationId xmlns:p14="http://schemas.microsoft.com/office/powerpoint/2010/main" val="1609990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dpis 1"/>
          <p:cNvSpPr>
            <a:spLocks noGrp="1"/>
          </p:cNvSpPr>
          <p:nvPr>
            <p:ph type="title" idx="4294967295"/>
          </p:nvPr>
        </p:nvSpPr>
        <p:spPr/>
        <p:txBody>
          <a:bodyPr vert="horz" lIns="0" tIns="45720" rIns="0" bIns="0" rtlCol="0" anchor="b">
            <a:normAutofit/>
          </a:bodyPr>
          <a:lstStyle/>
          <a:p>
            <a:pPr eaLnBrk="1" hangingPunct="1"/>
            <a:endParaRPr lang="cs-CZ" altLang="cs-CZ" dirty="0" smtClean="0"/>
          </a:p>
        </p:txBody>
      </p:sp>
      <p:sp>
        <p:nvSpPr>
          <p:cNvPr id="3" name="Zástupný symbol pro obsah 2"/>
          <p:cNvSpPr>
            <a:spLocks noGrp="1"/>
          </p:cNvSpPr>
          <p:nvPr>
            <p:ph idx="4294967295"/>
          </p:nvPr>
        </p:nvSpPr>
        <p:spPr>
          <a:xfrm>
            <a:off x="2654719" y="1027906"/>
            <a:ext cx="7488237" cy="5832475"/>
          </a:xfrm>
        </p:spPr>
        <p:txBody>
          <a:bodyPr/>
          <a:lstStyle/>
          <a:p>
            <a:pPr marL="641350" lvl="2" indent="0">
              <a:buNone/>
              <a:defRPr/>
            </a:pPr>
            <a:r>
              <a:rPr lang="cs-CZ" altLang="cs-CZ" sz="3000" b="1" dirty="0">
                <a:solidFill>
                  <a:srgbClr val="00B0F0"/>
                </a:solidFill>
                <a:effectLst>
                  <a:outerShdw blurRad="38100" dist="38100" dir="2700000" algn="tl">
                    <a:srgbClr val="C0C0C0"/>
                  </a:outerShdw>
                </a:effectLst>
                <a:latin typeface="Arial Black" pitchFamily="34" charset="0"/>
              </a:rPr>
              <a:t>5. péče o operační ránu (pahýl)</a:t>
            </a:r>
          </a:p>
          <a:p>
            <a:pPr marL="273050" indent="-273050">
              <a:buClr>
                <a:srgbClr val="00B0F0"/>
              </a:buClr>
              <a:buFontTx/>
              <a:buChar char="-"/>
              <a:defRPr/>
            </a:pPr>
            <a:r>
              <a:rPr lang="cs-CZ" altLang="cs-CZ" sz="3000" b="1" dirty="0"/>
              <a:t>vždy </a:t>
            </a:r>
            <a:r>
              <a:rPr lang="cs-CZ" altLang="cs-CZ" sz="3000" b="1" i="1" dirty="0">
                <a:solidFill>
                  <a:srgbClr val="00B0F0"/>
                </a:solidFill>
                <a:effectLst>
                  <a:outerShdw blurRad="38100" dist="38100" dir="2700000" algn="tl">
                    <a:srgbClr val="C0C0C0"/>
                  </a:outerShdw>
                </a:effectLst>
              </a:rPr>
              <a:t>suchý, neprosáklý obvaz </a:t>
            </a:r>
            <a:r>
              <a:rPr lang="cs-CZ" altLang="cs-CZ" sz="3000" b="1" dirty="0"/>
              <a:t>– pokud možno hojení per </a:t>
            </a:r>
            <a:r>
              <a:rPr lang="cs-CZ" altLang="cs-CZ" sz="3000" b="1" dirty="0" err="1"/>
              <a:t>primam</a:t>
            </a:r>
            <a:endParaRPr lang="cs-CZ" altLang="cs-CZ" sz="3000" b="1" dirty="0"/>
          </a:p>
          <a:p>
            <a:pPr marL="273050" indent="-273050">
              <a:buClr>
                <a:srgbClr val="00B0F0"/>
              </a:buClr>
              <a:buFontTx/>
              <a:buChar char="-"/>
              <a:defRPr/>
            </a:pPr>
            <a:r>
              <a:rPr lang="cs-CZ" altLang="cs-CZ" sz="3000" b="1" dirty="0"/>
              <a:t>dobré </a:t>
            </a:r>
            <a:r>
              <a:rPr lang="cs-CZ" altLang="cs-CZ" sz="3000" b="1" i="1" dirty="0">
                <a:solidFill>
                  <a:srgbClr val="00B0F0"/>
                </a:solidFill>
                <a:effectLst>
                  <a:outerShdw blurRad="38100" dist="38100" dir="2700000" algn="tl">
                    <a:srgbClr val="C0C0C0"/>
                  </a:outerShdw>
                </a:effectLst>
              </a:rPr>
              <a:t>prokrvení okolí pahýlu, pahýl v teple</a:t>
            </a:r>
          </a:p>
          <a:p>
            <a:pPr marL="273050" indent="-273050">
              <a:buClr>
                <a:srgbClr val="00B0F0"/>
              </a:buClr>
              <a:buFontTx/>
              <a:buChar char="-"/>
              <a:defRPr/>
            </a:pPr>
            <a:r>
              <a:rPr lang="cs-CZ" altLang="cs-CZ" sz="3000" b="1" i="1" dirty="0">
                <a:solidFill>
                  <a:srgbClr val="00B0F0"/>
                </a:solidFill>
                <a:effectLst>
                  <a:outerShdw blurRad="38100" dist="38100" dir="2700000" algn="tl">
                    <a:srgbClr val="C0C0C0"/>
                  </a:outerShdw>
                </a:effectLst>
              </a:rPr>
              <a:t>bandážování pahýlu elastickým obinadlem </a:t>
            </a:r>
            <a:r>
              <a:rPr lang="cs-CZ" altLang="cs-CZ" sz="3000" b="1" dirty="0"/>
              <a:t>po odstranění </a:t>
            </a:r>
            <a:r>
              <a:rPr lang="cs-CZ" altLang="cs-CZ" sz="3000" b="1" dirty="0" err="1"/>
              <a:t>Redonova</a:t>
            </a:r>
            <a:r>
              <a:rPr lang="cs-CZ" altLang="cs-CZ" sz="3000" b="1" dirty="0"/>
              <a:t> drénu – formace do kónického tvaru</a:t>
            </a:r>
          </a:p>
          <a:p>
            <a:pPr marL="273050" indent="-273050">
              <a:buClr>
                <a:srgbClr val="00B0F0"/>
              </a:buClr>
              <a:buFontTx/>
              <a:buChar char="-"/>
              <a:defRPr/>
            </a:pPr>
            <a:r>
              <a:rPr lang="cs-CZ" altLang="cs-CZ" sz="3000" b="1" i="1" dirty="0">
                <a:solidFill>
                  <a:srgbClr val="00B0F0"/>
                </a:solidFill>
                <a:effectLst>
                  <a:outerShdw blurRad="38100" dist="38100" dir="2700000" algn="tl">
                    <a:srgbClr val="C0C0C0"/>
                  </a:outerShdw>
                </a:effectLst>
              </a:rPr>
              <a:t>prevence kontraktury svalů </a:t>
            </a:r>
            <a:r>
              <a:rPr lang="cs-CZ" altLang="cs-CZ" sz="3000" b="1" dirty="0"/>
              <a:t>– polohování  v poloze na břiše – zatížení hýždí; zevní a vnitřní rotace, zanožování</a:t>
            </a:r>
          </a:p>
          <a:p>
            <a:pPr marL="273050" indent="-273050">
              <a:buClr>
                <a:srgbClr val="00B0F0"/>
              </a:buClr>
              <a:buFontTx/>
              <a:buChar char="-"/>
              <a:defRPr/>
            </a:pPr>
            <a:r>
              <a:rPr lang="cs-CZ" altLang="cs-CZ" sz="3000" b="1" dirty="0"/>
              <a:t>po vytažení stehů </a:t>
            </a:r>
            <a:r>
              <a:rPr lang="cs-CZ" altLang="cs-CZ" sz="3000" b="1" i="1" dirty="0">
                <a:solidFill>
                  <a:srgbClr val="00B0F0"/>
                </a:solidFill>
                <a:effectLst>
                  <a:outerShdw blurRad="38100" dist="38100" dir="2700000" algn="tl">
                    <a:srgbClr val="C0C0C0"/>
                  </a:outerShdw>
                </a:effectLst>
              </a:rPr>
              <a:t>masáž pahýlu, otužování, promazávání kůže na pahýlu</a:t>
            </a:r>
            <a:endParaRPr lang="cs-CZ" altLang="cs-CZ" sz="3000" b="1" dirty="0"/>
          </a:p>
        </p:txBody>
      </p:sp>
    </p:spTree>
    <p:extLst>
      <p:ext uri="{BB962C8B-B14F-4D97-AF65-F5344CB8AC3E}">
        <p14:creationId xmlns:p14="http://schemas.microsoft.com/office/powerpoint/2010/main" val="3103104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Nadpis 1"/>
          <p:cNvSpPr>
            <a:spLocks noGrp="1"/>
          </p:cNvSpPr>
          <p:nvPr>
            <p:ph type="title" idx="4294967295"/>
          </p:nvPr>
        </p:nvSpPr>
        <p:spPr/>
        <p:txBody>
          <a:bodyPr vert="horz" lIns="0" tIns="45720" rIns="0" bIns="0" rtlCol="0" anchor="b">
            <a:normAutofit/>
          </a:bodyPr>
          <a:lstStyle/>
          <a:p>
            <a:r>
              <a:rPr lang="cs-CZ" b="1" dirty="0"/>
              <a:t>stahování pahýlu elastickým obinadlem</a:t>
            </a:r>
            <a:br>
              <a:rPr lang="cs-CZ" b="1" dirty="0"/>
            </a:br>
            <a:endParaRPr lang="cs-CZ" altLang="cs-CZ" dirty="0" smtClean="0"/>
          </a:p>
        </p:txBody>
      </p:sp>
      <p:pic>
        <p:nvPicPr>
          <p:cNvPr id="4" name="Zástupný symbol pro obsah 3"/>
          <p:cNvPicPr>
            <a:picLocks noGrp="1" noChangeAspect="1"/>
          </p:cNvPicPr>
          <p:nvPr>
            <p:ph idx="4294967295"/>
          </p:nvPr>
        </p:nvPicPr>
        <p:blipFill>
          <a:blip r:embed="rId2"/>
          <a:stretch>
            <a:fillRect/>
          </a:stretch>
        </p:blipFill>
        <p:spPr>
          <a:xfrm>
            <a:off x="3351965" y="1347536"/>
            <a:ext cx="3887788" cy="5349459"/>
          </a:xfrm>
          <a:ln w="38100" cap="sq">
            <a:solidFill>
              <a:srgbClr val="000000"/>
            </a:solidFill>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9076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Nadpis 1"/>
          <p:cNvSpPr>
            <a:spLocks noGrp="1"/>
          </p:cNvSpPr>
          <p:nvPr>
            <p:ph type="title" idx="4294967295"/>
          </p:nvPr>
        </p:nvSpPr>
        <p:spPr/>
        <p:txBody>
          <a:bodyPr vert="horz" lIns="0" tIns="45720" rIns="0" bIns="0" rtlCol="0" anchor="b">
            <a:normAutofit/>
          </a:bodyPr>
          <a:lstStyle/>
          <a:p>
            <a:r>
              <a:rPr lang="cs-CZ" b="1" dirty="0">
                <a:cs typeface="Arial" charset="0"/>
              </a:rPr>
              <a:t>nevhodné tvary pahýlu k přiložení </a:t>
            </a:r>
            <a:r>
              <a:rPr lang="cs-CZ" b="1" dirty="0" smtClean="0">
                <a:cs typeface="Arial" charset="0"/>
              </a:rPr>
              <a:t>protézy</a:t>
            </a:r>
            <a:endParaRPr lang="cs-CZ" altLang="cs-CZ" dirty="0" smtClean="0"/>
          </a:p>
        </p:txBody>
      </p:sp>
      <p:pic>
        <p:nvPicPr>
          <p:cNvPr id="4" name="Zástupný symbol pro obsah 3"/>
          <p:cNvPicPr>
            <a:picLocks noGrp="1" noChangeAspect="1"/>
          </p:cNvPicPr>
          <p:nvPr>
            <p:ph idx="4294967295"/>
          </p:nvPr>
        </p:nvPicPr>
        <p:blipFill rotWithShape="1">
          <a:blip r:embed="rId2"/>
          <a:srcRect l="469" t="99" r="49598" b="41189"/>
          <a:stretch/>
        </p:blipFill>
        <p:spPr>
          <a:xfrm>
            <a:off x="3561347" y="2454442"/>
            <a:ext cx="4291263" cy="3769965"/>
          </a:xfrm>
          <a:ln w="38100" cap="sq">
            <a:solidFill>
              <a:srgbClr val="000000"/>
            </a:solidFill>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10208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idx="4294967295"/>
          </p:nvPr>
        </p:nvSpPr>
        <p:spPr/>
        <p:txBody>
          <a:bodyPr vert="horz" lIns="0" tIns="45720" rIns="0" bIns="0" rtlCol="0" anchor="b">
            <a:normAutofit/>
          </a:bodyPr>
          <a:lstStyle/>
          <a:p>
            <a:pPr eaLnBrk="1" hangingPunct="1"/>
            <a:endParaRPr lang="cs-CZ" altLang="cs-CZ" smtClean="0"/>
          </a:p>
        </p:txBody>
      </p:sp>
      <p:sp>
        <p:nvSpPr>
          <p:cNvPr id="3" name="Zástupný symbol pro obsah 2"/>
          <p:cNvSpPr>
            <a:spLocks noGrp="1"/>
          </p:cNvSpPr>
          <p:nvPr>
            <p:ph idx="4294967295"/>
          </p:nvPr>
        </p:nvSpPr>
        <p:spPr>
          <a:xfrm>
            <a:off x="2526381" y="1849354"/>
            <a:ext cx="7345362" cy="6191250"/>
          </a:xfrm>
        </p:spPr>
        <p:txBody>
          <a:bodyPr/>
          <a:lstStyle/>
          <a:p>
            <a:pPr marL="641350" lvl="2" indent="0">
              <a:buNone/>
              <a:defRPr/>
            </a:pPr>
            <a:r>
              <a:rPr lang="cs-CZ" sz="3000" b="1" dirty="0">
                <a:solidFill>
                  <a:srgbClr val="00B0F0"/>
                </a:solidFill>
                <a:effectLst>
                  <a:outerShdw blurRad="38100" dist="38100" dir="2700000" algn="tl">
                    <a:srgbClr val="C0C0C0"/>
                  </a:outerShdw>
                </a:effectLst>
                <a:latin typeface="Arial Black" pitchFamily="34" charset="0"/>
              </a:rPr>
              <a:t>6. rehabilitace</a:t>
            </a:r>
          </a:p>
          <a:p>
            <a:pPr marL="273050" indent="-273050">
              <a:buClr>
                <a:srgbClr val="00B0F0"/>
              </a:buClr>
              <a:buFontTx/>
              <a:buChar char="-"/>
              <a:defRPr/>
            </a:pPr>
            <a:r>
              <a:rPr lang="cs-CZ" b="1" dirty="0" smtClean="0"/>
              <a:t>včasná, </a:t>
            </a:r>
            <a:r>
              <a:rPr lang="cs-CZ" b="1" i="1" dirty="0" smtClean="0">
                <a:solidFill>
                  <a:srgbClr val="00B0F0"/>
                </a:solidFill>
                <a:effectLst>
                  <a:outerShdw blurRad="38100" dist="38100" dir="2700000" algn="tl">
                    <a:srgbClr val="C0C0C0"/>
                  </a:outerShdw>
                </a:effectLst>
              </a:rPr>
              <a:t>co nejdříve </a:t>
            </a:r>
            <a:r>
              <a:rPr lang="cs-CZ" b="1" dirty="0" smtClean="0"/>
              <a:t>– pohyb v zachovaných kloubech, prevence kontraktur</a:t>
            </a:r>
          </a:p>
          <a:p>
            <a:pPr marL="273050" indent="-273050">
              <a:buClr>
                <a:srgbClr val="00B0F0"/>
              </a:buClr>
              <a:buFontTx/>
              <a:buChar char="-"/>
              <a:defRPr/>
            </a:pPr>
            <a:r>
              <a:rPr lang="cs-CZ" b="1" dirty="0" smtClean="0"/>
              <a:t>pomůcky k usnadnění pohybu v lůžku</a:t>
            </a:r>
          </a:p>
          <a:p>
            <a:pPr marL="273050" indent="-273050">
              <a:buClr>
                <a:srgbClr val="00B0F0"/>
              </a:buClr>
              <a:buFontTx/>
              <a:buChar char="-"/>
              <a:defRPr/>
            </a:pPr>
            <a:r>
              <a:rPr lang="cs-CZ" b="1" dirty="0" smtClean="0">
                <a:solidFill>
                  <a:srgbClr val="00B0F0"/>
                </a:solidFill>
                <a:effectLst>
                  <a:outerShdw blurRad="38100" dist="38100" dir="2700000" algn="tl">
                    <a:srgbClr val="C0C0C0"/>
                  </a:outerShdw>
                </a:effectLst>
              </a:rPr>
              <a:t>podpora v aktivizaci</a:t>
            </a:r>
          </a:p>
          <a:p>
            <a:pPr marL="273050" indent="-273050">
              <a:buClr>
                <a:srgbClr val="00B0F0"/>
              </a:buClr>
              <a:buFontTx/>
              <a:buChar char="-"/>
              <a:defRPr/>
            </a:pPr>
            <a:r>
              <a:rPr lang="cs-CZ" b="1" dirty="0" smtClean="0">
                <a:solidFill>
                  <a:srgbClr val="00B0F0"/>
                </a:solidFill>
                <a:effectLst>
                  <a:outerShdw blurRad="38100" dist="38100" dir="2700000" algn="tl">
                    <a:srgbClr val="C0C0C0"/>
                  </a:outerShdw>
                </a:effectLst>
              </a:rPr>
              <a:t>rehabilitace obou dolních končetin</a:t>
            </a:r>
            <a:r>
              <a:rPr lang="cs-CZ" b="1" dirty="0" smtClean="0"/>
              <a:t> </a:t>
            </a:r>
          </a:p>
          <a:p>
            <a:pPr marL="273050" indent="-273050">
              <a:buClr>
                <a:srgbClr val="00B0F0"/>
              </a:buClr>
              <a:buFontTx/>
              <a:buChar char="-"/>
              <a:defRPr/>
            </a:pPr>
            <a:r>
              <a:rPr lang="cs-CZ" b="1" i="1" dirty="0" smtClean="0">
                <a:solidFill>
                  <a:srgbClr val="00B0F0"/>
                </a:solidFill>
                <a:effectLst>
                  <a:outerShdw blurRad="38100" dist="38100" dir="2700000" algn="tl">
                    <a:srgbClr val="C0C0C0"/>
                  </a:outerShdw>
                </a:effectLst>
              </a:rPr>
              <a:t>posazení v lůžku, přesazování, stoj, chůze v chodítku, o berlích, pohyb na invalidním vozíku</a:t>
            </a:r>
          </a:p>
          <a:p>
            <a:pPr marL="273050" indent="-273050">
              <a:buClr>
                <a:srgbClr val="00B0F0"/>
              </a:buClr>
              <a:buFontTx/>
              <a:buChar char="-"/>
              <a:defRPr/>
            </a:pPr>
            <a:r>
              <a:rPr lang="cs-CZ" b="1" i="1" dirty="0" smtClean="0">
                <a:solidFill>
                  <a:srgbClr val="00B0F0"/>
                </a:solidFill>
                <a:effectLst>
                  <a:outerShdw blurRad="38100" dist="38100" dir="2700000" algn="tl">
                    <a:srgbClr val="C0C0C0"/>
                  </a:outerShdw>
                </a:effectLst>
              </a:rPr>
              <a:t>posilování horních končetin</a:t>
            </a:r>
            <a:r>
              <a:rPr lang="cs-CZ" b="1" dirty="0" smtClean="0"/>
              <a:t> - činky</a:t>
            </a:r>
          </a:p>
        </p:txBody>
      </p:sp>
    </p:spTree>
    <p:extLst>
      <p:ext uri="{BB962C8B-B14F-4D97-AF65-F5344CB8AC3E}">
        <p14:creationId xmlns:p14="http://schemas.microsoft.com/office/powerpoint/2010/main" val="293946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256674" y="549275"/>
            <a:ext cx="10390689" cy="669925"/>
          </a:xfrm>
        </p:spPr>
        <p:txBody>
          <a:bodyPr vert="horz" lIns="0" tIns="45720" rIns="0" bIns="0" rtlCol="0" anchor="b">
            <a:normAutofit/>
          </a:bodyPr>
          <a:lstStyle/>
          <a:p>
            <a:pPr eaLnBrk="1" hangingPunct="1">
              <a:defRPr/>
            </a:pPr>
            <a:r>
              <a:rPr lang="cs-CZ" sz="3800" b="1" i="1" dirty="0">
                <a:effectLst>
                  <a:outerShdw blurRad="38100" dist="38100" dir="2700000" algn="tl">
                    <a:srgbClr val="C0C0C0"/>
                  </a:outerShdw>
                </a:effectLst>
              </a:rPr>
              <a:t>Nevhodné návyky u nemocného po amputaci DK</a:t>
            </a:r>
          </a:p>
        </p:txBody>
      </p:sp>
      <p:pic>
        <p:nvPicPr>
          <p:cNvPr id="4" name="Zástupný symbol pro obsah 3"/>
          <p:cNvPicPr>
            <a:picLocks noGrp="1" noChangeAspect="1"/>
          </p:cNvPicPr>
          <p:nvPr>
            <p:ph idx="4294967295"/>
          </p:nvPr>
        </p:nvPicPr>
        <p:blipFill rotWithShape="1">
          <a:blip r:embed="rId2"/>
          <a:srcRect l="28389" t="101" r="3247" b="75279"/>
          <a:stretch/>
        </p:blipFill>
        <p:spPr>
          <a:xfrm>
            <a:off x="479089" y="1581447"/>
            <a:ext cx="4365625" cy="2180427"/>
          </a:xfrm>
          <a:ln w="38100" cap="sq">
            <a:solidFill>
              <a:srgbClr val="000000"/>
            </a:solidFill>
            <a:miter lim="800000"/>
          </a:ln>
          <a:effectLst>
            <a:outerShdw blurRad="50800" dist="38100" dir="2700000" algn="tl" rotWithShape="0">
              <a:srgbClr val="000000">
                <a:alpha val="43000"/>
              </a:srgbClr>
            </a:outerShdw>
          </a:effectLst>
        </p:spPr>
      </p:pic>
      <p:pic>
        <p:nvPicPr>
          <p:cNvPr id="3" name="Obrázek 2"/>
          <p:cNvPicPr>
            <a:picLocks noChangeAspect="1"/>
          </p:cNvPicPr>
          <p:nvPr/>
        </p:nvPicPr>
        <p:blipFill>
          <a:blip r:embed="rId3"/>
          <a:stretch>
            <a:fillRect/>
          </a:stretch>
        </p:blipFill>
        <p:spPr>
          <a:xfrm>
            <a:off x="5848929" y="1581447"/>
            <a:ext cx="5490646" cy="2236574"/>
          </a:xfrm>
          <a:prstGeom prst="rect">
            <a:avLst/>
          </a:prstGeom>
        </p:spPr>
      </p:pic>
      <p:pic>
        <p:nvPicPr>
          <p:cNvPr id="6" name="Obrázek 5"/>
          <p:cNvPicPr>
            <a:picLocks noChangeAspect="1"/>
          </p:cNvPicPr>
          <p:nvPr/>
        </p:nvPicPr>
        <p:blipFill>
          <a:blip r:embed="rId4"/>
          <a:stretch>
            <a:fillRect/>
          </a:stretch>
        </p:blipFill>
        <p:spPr>
          <a:xfrm>
            <a:off x="395608" y="4264839"/>
            <a:ext cx="5188482" cy="1898333"/>
          </a:xfrm>
          <a:prstGeom prst="rect">
            <a:avLst/>
          </a:prstGeom>
        </p:spPr>
      </p:pic>
      <p:pic>
        <p:nvPicPr>
          <p:cNvPr id="7" name="Obrázek 6"/>
          <p:cNvPicPr>
            <a:picLocks noChangeAspect="1"/>
          </p:cNvPicPr>
          <p:nvPr/>
        </p:nvPicPr>
        <p:blipFill>
          <a:blip r:embed="rId5"/>
          <a:stretch>
            <a:fillRect/>
          </a:stretch>
        </p:blipFill>
        <p:spPr>
          <a:xfrm>
            <a:off x="6508802" y="4221728"/>
            <a:ext cx="4830773" cy="1941445"/>
          </a:xfrm>
          <a:prstGeom prst="rect">
            <a:avLst/>
          </a:prstGeom>
        </p:spPr>
      </p:pic>
    </p:spTree>
    <p:extLst>
      <p:ext uri="{BB962C8B-B14F-4D97-AF65-F5344CB8AC3E}">
        <p14:creationId xmlns:p14="http://schemas.microsoft.com/office/powerpoint/2010/main" val="287348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Ortopedická protetika </a:t>
            </a:r>
          </a:p>
        </p:txBody>
      </p:sp>
      <p:sp>
        <p:nvSpPr>
          <p:cNvPr id="3" name="Zástupný symbol pro obsah 2"/>
          <p:cNvSpPr>
            <a:spLocks noGrp="1"/>
          </p:cNvSpPr>
          <p:nvPr>
            <p:ph idx="1"/>
          </p:nvPr>
        </p:nvSpPr>
        <p:spPr>
          <a:xfrm>
            <a:off x="838200" y="1825624"/>
            <a:ext cx="10515600" cy="4912059"/>
          </a:xfrm>
        </p:spPr>
        <p:txBody>
          <a:bodyPr>
            <a:normAutofit fontScale="47500" lnSpcReduction="20000"/>
          </a:bodyPr>
          <a:lstStyle/>
          <a:p>
            <a:pPr marL="0" indent="0">
              <a:buNone/>
            </a:pPr>
            <a:r>
              <a:rPr lang="cs-CZ" dirty="0" smtClean="0"/>
              <a:t>zabývá se způsoby </a:t>
            </a:r>
            <a:r>
              <a:rPr lang="cs-CZ" dirty="0"/>
              <a:t>náhrady ztracených částí těla a způsoby náhrady omezených nebo ztracených pohybových funkcí technickými </a:t>
            </a:r>
            <a:r>
              <a:rPr lang="cs-CZ" dirty="0" smtClean="0"/>
              <a:t>prostředky</a:t>
            </a:r>
          </a:p>
          <a:p>
            <a:endParaRPr lang="cs-CZ" dirty="0" smtClean="0"/>
          </a:p>
          <a:p>
            <a:pPr marL="0" indent="0">
              <a:buNone/>
            </a:pPr>
            <a:r>
              <a:rPr lang="cs-CZ" b="1" dirty="0"/>
              <a:t>O</a:t>
            </a:r>
            <a:r>
              <a:rPr lang="cs-CZ" b="1" dirty="0" smtClean="0"/>
              <a:t>bory </a:t>
            </a:r>
            <a:r>
              <a:rPr lang="cs-CZ" b="1" dirty="0"/>
              <a:t>ortopedické </a:t>
            </a:r>
            <a:r>
              <a:rPr lang="cs-CZ" b="1" dirty="0" smtClean="0"/>
              <a:t>protetiky</a:t>
            </a:r>
          </a:p>
          <a:p>
            <a:pPr lvl="1">
              <a:buFont typeface="Wingdings" panose="05000000000000000000" pitchFamily="2" charset="2"/>
              <a:buChar char="ü"/>
            </a:pPr>
            <a:r>
              <a:rPr lang="cs-CZ" dirty="0" smtClean="0"/>
              <a:t>Protetická </a:t>
            </a:r>
            <a:r>
              <a:rPr lang="cs-CZ" dirty="0" err="1"/>
              <a:t>protetometrie</a:t>
            </a:r>
            <a:r>
              <a:rPr lang="cs-CZ" dirty="0"/>
              <a:t> – zabývá se odběrem měrných podkladů pro samotnou výrobu protézy a vhodně vybírá materiály</a:t>
            </a:r>
            <a:r>
              <a:rPr lang="cs-CZ" dirty="0" smtClean="0"/>
              <a:t>.</a:t>
            </a:r>
          </a:p>
          <a:p>
            <a:pPr lvl="1">
              <a:buFont typeface="Wingdings" panose="05000000000000000000" pitchFamily="2" charset="2"/>
              <a:buChar char="ü"/>
            </a:pPr>
            <a:r>
              <a:rPr lang="cs-CZ" dirty="0" smtClean="0"/>
              <a:t>Protetika </a:t>
            </a:r>
            <a:r>
              <a:rPr lang="cs-CZ" dirty="0"/>
              <a:t>– poskytuje pacientům protetické pomůcky kompenzující jejich tělesný a funkční deficit. </a:t>
            </a:r>
            <a:endParaRPr lang="cs-CZ" dirty="0" smtClean="0"/>
          </a:p>
          <a:p>
            <a:pPr lvl="1">
              <a:buFont typeface="Wingdings" panose="05000000000000000000" pitchFamily="2" charset="2"/>
              <a:buChar char="ü"/>
            </a:pPr>
            <a:r>
              <a:rPr lang="cs-CZ" dirty="0" err="1" smtClean="0"/>
              <a:t>Ortotika</a:t>
            </a:r>
            <a:r>
              <a:rPr lang="cs-CZ" dirty="0" smtClean="0"/>
              <a:t> </a:t>
            </a:r>
            <a:r>
              <a:rPr lang="cs-CZ" dirty="0"/>
              <a:t>– poskytuje klientům zevně aplikované protetické pomůcky nahrazující pouze morfologii dané části těla. Hlavně kompenzují stabilizační funkci, fixují a napravují vadné postavení (korzety, aparáty). </a:t>
            </a:r>
            <a:endParaRPr lang="cs-CZ" dirty="0" smtClean="0"/>
          </a:p>
          <a:p>
            <a:pPr lvl="1">
              <a:buFont typeface="Wingdings" panose="05000000000000000000" pitchFamily="2" charset="2"/>
              <a:buChar char="ü"/>
            </a:pPr>
            <a:r>
              <a:rPr lang="cs-CZ" dirty="0" err="1" smtClean="0"/>
              <a:t>Epitetika</a:t>
            </a:r>
            <a:r>
              <a:rPr lang="cs-CZ" dirty="0" smtClean="0"/>
              <a:t> </a:t>
            </a:r>
            <a:r>
              <a:rPr lang="cs-CZ" dirty="0"/>
              <a:t>– je obor ortopedické protetiky, který léčí pacienty pomocí zevně aplikovaných protetických pomůcek, které kompenzují pouze morfologickou stránku poškození, aniž by ovlivňovaly funkci. Jedná se o kosmetické náhrady ztracené končetiny</a:t>
            </a:r>
            <a:r>
              <a:rPr lang="cs-CZ" dirty="0" smtClean="0"/>
              <a:t>.</a:t>
            </a:r>
          </a:p>
          <a:p>
            <a:pPr lvl="1">
              <a:buFont typeface="Wingdings" panose="05000000000000000000" pitchFamily="2" charset="2"/>
              <a:buChar char="ü"/>
            </a:pPr>
            <a:r>
              <a:rPr lang="cs-CZ" dirty="0" err="1" smtClean="0"/>
              <a:t>Adjuvantika</a:t>
            </a:r>
            <a:r>
              <a:rPr lang="cs-CZ" dirty="0" smtClean="0"/>
              <a:t> </a:t>
            </a:r>
            <a:r>
              <a:rPr lang="cs-CZ" dirty="0"/>
              <a:t>– pomůcky, které upravují životní podmínky pro prospěch pacienta a integrují ho do jeho prostředí (ortopedické vložky, sportovní bandáže). </a:t>
            </a:r>
            <a:endParaRPr lang="cs-CZ" dirty="0" smtClean="0"/>
          </a:p>
          <a:p>
            <a:pPr lvl="1">
              <a:buFont typeface="Wingdings" panose="05000000000000000000" pitchFamily="2" charset="2"/>
              <a:buChar char="ü"/>
            </a:pPr>
            <a:r>
              <a:rPr lang="cs-CZ" dirty="0" err="1" smtClean="0"/>
              <a:t>Kalceotika</a:t>
            </a:r>
            <a:r>
              <a:rPr lang="cs-CZ" dirty="0" smtClean="0"/>
              <a:t> </a:t>
            </a:r>
            <a:r>
              <a:rPr lang="cs-CZ" dirty="0"/>
              <a:t>– zabývá se návrhem i stavbou ortopedické obuvi a individualizovaných ortopedických vložek do </a:t>
            </a:r>
            <a:r>
              <a:rPr lang="cs-CZ" dirty="0" smtClean="0"/>
              <a:t>bot. </a:t>
            </a:r>
            <a:r>
              <a:rPr lang="cs-CZ" dirty="0"/>
              <a:t>Zdravotní část oboru se zaměřuje na léčbu a indikaci pomůcky, naproti tomu hlavní náplní technické části je její výroba a aplikace. </a:t>
            </a:r>
            <a:endParaRPr lang="cs-CZ" dirty="0" smtClean="0"/>
          </a:p>
          <a:p>
            <a:pPr marL="0" indent="0">
              <a:buNone/>
            </a:pPr>
            <a:endParaRPr lang="cs-CZ" dirty="0"/>
          </a:p>
          <a:p>
            <a:pPr marL="0" indent="0">
              <a:buNone/>
            </a:pPr>
            <a:r>
              <a:rPr lang="cs-CZ" b="1" dirty="0" smtClean="0"/>
              <a:t>Předpis </a:t>
            </a:r>
            <a:r>
              <a:rPr lang="cs-CZ" b="1" dirty="0"/>
              <a:t>a příprava na protetickou </a:t>
            </a:r>
            <a:r>
              <a:rPr lang="cs-CZ" b="1" dirty="0" smtClean="0"/>
              <a:t>pomůcku</a:t>
            </a:r>
          </a:p>
          <a:p>
            <a:pPr lvl="1">
              <a:buFont typeface="Wingdings" panose="05000000000000000000" pitchFamily="2" charset="2"/>
              <a:buChar char="ü"/>
            </a:pPr>
            <a:r>
              <a:rPr lang="cs-CZ" dirty="0" smtClean="0"/>
              <a:t> </a:t>
            </a:r>
            <a:r>
              <a:rPr lang="cs-CZ" dirty="0"/>
              <a:t>Lékař </a:t>
            </a:r>
            <a:r>
              <a:rPr lang="cs-CZ" dirty="0" smtClean="0"/>
              <a:t>zhodnotí </a:t>
            </a:r>
            <a:r>
              <a:rPr lang="cs-CZ" dirty="0"/>
              <a:t>stav pacienta a </a:t>
            </a:r>
            <a:r>
              <a:rPr lang="cs-CZ" dirty="0" smtClean="0"/>
              <a:t>vystaví </a:t>
            </a:r>
            <a:r>
              <a:rPr lang="cs-CZ" dirty="0"/>
              <a:t>„Poukaz na léčebnou a ortopedickou pomůcku“, kde specifikuje požadovaný </a:t>
            </a:r>
            <a:r>
              <a:rPr lang="cs-CZ" dirty="0" smtClean="0"/>
              <a:t>typ</a:t>
            </a:r>
          </a:p>
          <a:p>
            <a:pPr lvl="1">
              <a:buFont typeface="Wingdings" panose="05000000000000000000" pitchFamily="2" charset="2"/>
              <a:buChar char="ü"/>
            </a:pPr>
            <a:r>
              <a:rPr lang="cs-CZ" dirty="0" smtClean="0"/>
              <a:t>Před </a:t>
            </a:r>
            <a:r>
              <a:rPr lang="cs-CZ" dirty="0"/>
              <a:t>skončením hospitalizace většinou pacienta navštíví protetik, který zhodnotí stav amputované </a:t>
            </a:r>
            <a:r>
              <a:rPr lang="cs-CZ" dirty="0" smtClean="0"/>
              <a:t>končetiny - vytvoření </a:t>
            </a:r>
            <a:r>
              <a:rPr lang="cs-CZ" dirty="0"/>
              <a:t>sádrového otisku pro zhotovení pahýlového lůžka a funkčního vybavení protetické </a:t>
            </a:r>
            <a:r>
              <a:rPr lang="cs-CZ" dirty="0" smtClean="0"/>
              <a:t>pomůcky</a:t>
            </a:r>
          </a:p>
          <a:p>
            <a:pPr lvl="1">
              <a:buFont typeface="Wingdings" panose="05000000000000000000" pitchFamily="2" charset="2"/>
              <a:buChar char="ü"/>
            </a:pPr>
            <a:r>
              <a:rPr lang="cs-CZ" dirty="0" smtClean="0"/>
              <a:t>Vybere </a:t>
            </a:r>
            <a:r>
              <a:rPr lang="cs-CZ" dirty="0"/>
              <a:t>materiál, zhodnotí vhodný typ vyztužení (prošití, plastová či kovová výztuha), možnost pohybu v kloubu a v neposlední řadě také samotný materiál </a:t>
            </a:r>
            <a:r>
              <a:rPr lang="cs-CZ" dirty="0" smtClean="0"/>
              <a:t>kloubu</a:t>
            </a:r>
          </a:p>
          <a:p>
            <a:pPr lvl="1">
              <a:buFont typeface="Wingdings" panose="05000000000000000000" pitchFamily="2" charset="2"/>
              <a:buChar char="ü"/>
            </a:pPr>
            <a:r>
              <a:rPr lang="cs-CZ" dirty="0" smtClean="0"/>
              <a:t>Čekací </a:t>
            </a:r>
            <a:r>
              <a:rPr lang="cs-CZ" dirty="0"/>
              <a:t>dobu na protézu pacient využívá k nácviku chůze o berlích, vybudování soběstačnosti a posilování dolní končetiny i horní části </a:t>
            </a:r>
            <a:r>
              <a:rPr lang="cs-CZ" dirty="0" smtClean="0"/>
              <a:t>těla</a:t>
            </a:r>
          </a:p>
          <a:p>
            <a:pPr lvl="1">
              <a:buFont typeface="Wingdings" panose="05000000000000000000" pitchFamily="2" charset="2"/>
              <a:buChar char="ü"/>
            </a:pPr>
            <a:r>
              <a:rPr lang="cs-CZ" dirty="0" smtClean="0"/>
              <a:t>Pacient </a:t>
            </a:r>
            <a:r>
              <a:rPr lang="cs-CZ" dirty="0"/>
              <a:t>absolvuje několik návštěv v protetickém centru (zhotovení otisku, zkouška protézy a samotné předání pomůcky) a protetik ho seznámí s nasazováním, údržbou a také záruční dobou </a:t>
            </a:r>
            <a:r>
              <a:rPr lang="cs-CZ" dirty="0" smtClean="0"/>
              <a:t> pomůcky</a:t>
            </a:r>
          </a:p>
          <a:p>
            <a:pPr lvl="1">
              <a:buFont typeface="Wingdings" panose="05000000000000000000" pitchFamily="2" charset="2"/>
              <a:buChar char="ü"/>
            </a:pPr>
            <a:r>
              <a:rPr lang="cs-CZ" dirty="0" smtClean="0"/>
              <a:t>Přípravě </a:t>
            </a:r>
            <a:r>
              <a:rPr lang="cs-CZ" dirty="0"/>
              <a:t>na protézu předchází redukce otoků, správné bandážování pahýlu, masáž, poklepy a tření amputačního </a:t>
            </a:r>
            <a:r>
              <a:rPr lang="cs-CZ" dirty="0" smtClean="0"/>
              <a:t>pahýlu</a:t>
            </a:r>
          </a:p>
          <a:p>
            <a:pPr marL="0" indent="0">
              <a:buNone/>
            </a:pPr>
            <a:endParaRPr lang="cs-CZ" dirty="0" smtClean="0"/>
          </a:p>
        </p:txBody>
      </p:sp>
    </p:spTree>
    <p:extLst>
      <p:ext uri="{BB962C8B-B14F-4D97-AF65-F5344CB8AC3E}">
        <p14:creationId xmlns:p14="http://schemas.microsoft.com/office/powerpoint/2010/main" val="2186911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Protézy dolní končetiny </a:t>
            </a:r>
          </a:p>
        </p:txBody>
      </p:sp>
      <p:sp>
        <p:nvSpPr>
          <p:cNvPr id="3" name="Zástupný symbol pro obsah 2"/>
          <p:cNvSpPr>
            <a:spLocks noGrp="1"/>
          </p:cNvSpPr>
          <p:nvPr>
            <p:ph idx="1"/>
          </p:nvPr>
        </p:nvSpPr>
        <p:spPr/>
        <p:txBody>
          <a:bodyPr>
            <a:normAutofit fontScale="70000" lnSpcReduction="20000"/>
          </a:bodyPr>
          <a:lstStyle/>
          <a:p>
            <a:r>
              <a:rPr lang="cs-CZ" dirty="0" smtClean="0"/>
              <a:t>Tělo </a:t>
            </a:r>
            <a:r>
              <a:rPr lang="cs-CZ" dirty="0"/>
              <a:t>protézy se nejčastěji vyrábí z </a:t>
            </a:r>
            <a:r>
              <a:rPr lang="cs-CZ" dirty="0" err="1"/>
              <a:t>měkkostěnných</a:t>
            </a:r>
            <a:r>
              <a:rPr lang="cs-CZ" dirty="0"/>
              <a:t> umělých hmot, kde vnitřní vrstvu tvoří elastický materiál, pak následuje pěnová hmota a zevní vrstva je vyrobena z pevného </a:t>
            </a:r>
            <a:r>
              <a:rPr lang="cs-CZ" dirty="0" smtClean="0"/>
              <a:t>materiálu</a:t>
            </a:r>
          </a:p>
          <a:p>
            <a:endParaRPr lang="cs-CZ" dirty="0" smtClean="0"/>
          </a:p>
          <a:p>
            <a:r>
              <a:rPr lang="cs-CZ" dirty="0" smtClean="0"/>
              <a:t>Vnitřní </a:t>
            </a:r>
            <a:r>
              <a:rPr lang="cs-CZ" dirty="0"/>
              <a:t>pérovací trychtýř se používá k zabránění tření mezi pahýlem a </a:t>
            </a:r>
            <a:r>
              <a:rPr lang="cs-CZ" dirty="0" smtClean="0"/>
              <a:t>protézou</a:t>
            </a:r>
          </a:p>
          <a:p>
            <a:endParaRPr lang="cs-CZ" dirty="0" smtClean="0"/>
          </a:p>
          <a:p>
            <a:r>
              <a:rPr lang="cs-CZ" dirty="0" smtClean="0"/>
              <a:t>Pacienta vybavujeme dočasnou </a:t>
            </a:r>
            <a:r>
              <a:rPr lang="cs-CZ" dirty="0" err="1" smtClean="0"/>
              <a:t>protezou</a:t>
            </a:r>
            <a:r>
              <a:rPr lang="cs-CZ" dirty="0" smtClean="0"/>
              <a:t> brzy </a:t>
            </a:r>
            <a:r>
              <a:rPr lang="cs-CZ" dirty="0"/>
              <a:t>po </a:t>
            </a:r>
            <a:r>
              <a:rPr lang="cs-CZ" dirty="0" smtClean="0"/>
              <a:t>amputaci - amputační </a:t>
            </a:r>
            <a:r>
              <a:rPr lang="cs-CZ" dirty="0"/>
              <a:t>pahýl </a:t>
            </a:r>
            <a:r>
              <a:rPr lang="cs-CZ" dirty="0" smtClean="0"/>
              <a:t>se ještě </a:t>
            </a:r>
            <a:r>
              <a:rPr lang="cs-CZ" dirty="0"/>
              <a:t>tvarově mění, podléhá fyziologické atrofii měkkých tkání. </a:t>
            </a:r>
            <a:r>
              <a:rPr lang="cs-CZ" dirty="0" smtClean="0"/>
              <a:t>Snažíme </a:t>
            </a:r>
            <a:r>
              <a:rPr lang="cs-CZ" dirty="0"/>
              <a:t>se atrofii urychlit hlavně pomocí bandážování a otužování </a:t>
            </a:r>
            <a:r>
              <a:rPr lang="cs-CZ" dirty="0" smtClean="0"/>
              <a:t>pahýlu</a:t>
            </a:r>
            <a:endParaRPr lang="cs-CZ" dirty="0"/>
          </a:p>
          <a:p>
            <a:endParaRPr lang="cs-CZ" dirty="0" smtClean="0"/>
          </a:p>
          <a:p>
            <a:r>
              <a:rPr lang="cs-CZ" dirty="0" smtClean="0"/>
              <a:t>Otužováním </a:t>
            </a:r>
            <a:r>
              <a:rPr lang="cs-CZ" dirty="0"/>
              <a:t>amputačního pahýlu rozumíme zvyšování tuhosti a pevnosti atrofujících měkkých tkání současně se zvyšující se schopností pahýlu přenosu mechanické zátěže hmotnosti těla na lůžko </a:t>
            </a:r>
            <a:r>
              <a:rPr lang="cs-CZ" dirty="0" smtClean="0"/>
              <a:t>protézy</a:t>
            </a:r>
          </a:p>
          <a:p>
            <a:endParaRPr lang="cs-CZ" dirty="0" smtClean="0"/>
          </a:p>
          <a:p>
            <a:r>
              <a:rPr lang="cs-CZ" dirty="0" smtClean="0"/>
              <a:t> </a:t>
            </a:r>
            <a:r>
              <a:rPr lang="cs-CZ" dirty="0"/>
              <a:t>Na vyhotovení další protézy má pacient právo </a:t>
            </a:r>
            <a:r>
              <a:rPr lang="cs-CZ" dirty="0" smtClean="0"/>
              <a:t>kdykoliv - </a:t>
            </a:r>
            <a:r>
              <a:rPr lang="cs-CZ" dirty="0"/>
              <a:t>nová protéza pojišťovnou hrazena každé dva </a:t>
            </a:r>
            <a:r>
              <a:rPr lang="cs-CZ" dirty="0" smtClean="0"/>
              <a:t>roky</a:t>
            </a:r>
          </a:p>
        </p:txBody>
      </p:sp>
    </p:spTree>
    <p:extLst>
      <p:ext uri="{BB962C8B-B14F-4D97-AF65-F5344CB8AC3E}">
        <p14:creationId xmlns:p14="http://schemas.microsoft.com/office/powerpoint/2010/main" val="72555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838200" y="1304257"/>
            <a:ext cx="10515600" cy="4960186"/>
          </a:xfrm>
        </p:spPr>
        <p:txBody>
          <a:bodyPr>
            <a:normAutofit fontScale="40000" lnSpcReduction="20000"/>
          </a:bodyPr>
          <a:lstStyle/>
          <a:p>
            <a:endParaRPr lang="cs-CZ" dirty="0" smtClean="0"/>
          </a:p>
          <a:p>
            <a:pPr marL="0" indent="0">
              <a:buNone/>
            </a:pPr>
            <a:r>
              <a:rPr lang="cs-CZ" b="1" dirty="0" smtClean="0"/>
              <a:t>Nasazování protézy</a:t>
            </a:r>
          </a:p>
          <a:p>
            <a:pPr lvl="1">
              <a:buFont typeface="Wingdings" panose="05000000000000000000" pitchFamily="2" charset="2"/>
              <a:buChar char="ü"/>
            </a:pPr>
            <a:r>
              <a:rPr lang="cs-CZ" dirty="0" smtClean="0"/>
              <a:t>Před </a:t>
            </a:r>
            <a:r>
              <a:rPr lang="cs-CZ" dirty="0"/>
              <a:t>samotným nasazováním pomůcky musí být pahýl řádně vysušený a </a:t>
            </a:r>
            <a:r>
              <a:rPr lang="cs-CZ" dirty="0" smtClean="0"/>
              <a:t>čistý </a:t>
            </a:r>
          </a:p>
          <a:p>
            <a:pPr lvl="1">
              <a:buFont typeface="Wingdings" panose="05000000000000000000" pitchFamily="2" charset="2"/>
              <a:buChar char="ü"/>
            </a:pPr>
            <a:r>
              <a:rPr lang="cs-CZ" dirty="0" smtClean="0"/>
              <a:t>Vhodné </a:t>
            </a:r>
            <a:r>
              <a:rPr lang="cs-CZ" dirty="0"/>
              <a:t>je kontrolovat oblast pahýlu pomocí zrcadla a přesvědčit se, že kůže není poškozená a okolí </a:t>
            </a:r>
            <a:r>
              <a:rPr lang="cs-CZ" dirty="0" smtClean="0"/>
              <a:t>zarudlé</a:t>
            </a:r>
          </a:p>
          <a:p>
            <a:pPr lvl="1">
              <a:buFont typeface="Wingdings" panose="05000000000000000000" pitchFamily="2" charset="2"/>
              <a:buChar char="ü"/>
            </a:pPr>
            <a:r>
              <a:rPr lang="cs-CZ" dirty="0" smtClean="0"/>
              <a:t>Pahýl </a:t>
            </a:r>
            <a:r>
              <a:rPr lang="cs-CZ" dirty="0"/>
              <a:t>se kryje speciální punčochou, která chrání pokožku před otoky, poraněním a pohybu pahýlu v </a:t>
            </a:r>
            <a:r>
              <a:rPr lang="cs-CZ" dirty="0" smtClean="0"/>
              <a:t>lůžku</a:t>
            </a:r>
          </a:p>
          <a:p>
            <a:pPr lvl="1">
              <a:buFont typeface="Wingdings" panose="05000000000000000000" pitchFamily="2" charset="2"/>
              <a:buChar char="ü"/>
            </a:pPr>
            <a:r>
              <a:rPr lang="cs-CZ" dirty="0" smtClean="0"/>
              <a:t>Punčoška </a:t>
            </a:r>
            <a:r>
              <a:rPr lang="cs-CZ" dirty="0"/>
              <a:t>se nasazuje zásadně švy směrem k venkovní straně, nesmí nikde tvořit záhyby, které by způsobovaly zvýšený tlak na pokožku a snižovaly pokles krevního </a:t>
            </a:r>
            <a:r>
              <a:rPr lang="cs-CZ" dirty="0" smtClean="0"/>
              <a:t>oběhu</a:t>
            </a:r>
          </a:p>
          <a:p>
            <a:pPr lvl="1">
              <a:buFont typeface="Wingdings" panose="05000000000000000000" pitchFamily="2" charset="2"/>
              <a:buChar char="ü"/>
            </a:pPr>
            <a:r>
              <a:rPr lang="cs-CZ" dirty="0" smtClean="0"/>
              <a:t>Z </a:t>
            </a:r>
            <a:r>
              <a:rPr lang="cs-CZ" dirty="0"/>
              <a:t>důvodu možného poškození pahýlu je doporučeno protézu nasazovat nanejvýš dvakrát </a:t>
            </a:r>
            <a:r>
              <a:rPr lang="cs-CZ" dirty="0" smtClean="0"/>
              <a:t>denně</a:t>
            </a:r>
          </a:p>
          <a:p>
            <a:pPr marL="0" indent="0">
              <a:buNone/>
            </a:pPr>
            <a:r>
              <a:rPr lang="cs-CZ" b="1" dirty="0" smtClean="0"/>
              <a:t>Nácvik </a:t>
            </a:r>
            <a:r>
              <a:rPr lang="cs-CZ" b="1" dirty="0"/>
              <a:t>stoje a chůze s </a:t>
            </a:r>
            <a:r>
              <a:rPr lang="cs-CZ" b="1" dirty="0" smtClean="0"/>
              <a:t>protézou</a:t>
            </a:r>
          </a:p>
          <a:p>
            <a:pPr lvl="1">
              <a:buFont typeface="Wingdings" panose="05000000000000000000" pitchFamily="2" charset="2"/>
              <a:buChar char="ü"/>
            </a:pPr>
            <a:r>
              <a:rPr lang="cs-CZ" dirty="0" smtClean="0"/>
              <a:t>naučit </a:t>
            </a:r>
            <a:r>
              <a:rPr lang="cs-CZ" dirty="0"/>
              <a:t>se upevnit protézu na pahýl. Často klientovi připadá, že protéza má nesprávnou délku a je delší než jeho druhá zdravá končetina. To je ovšem většinou jen pocit, který později </a:t>
            </a:r>
            <a:r>
              <a:rPr lang="cs-CZ" dirty="0" smtClean="0"/>
              <a:t>odezní </a:t>
            </a:r>
          </a:p>
          <a:p>
            <a:pPr lvl="1">
              <a:buFont typeface="Wingdings" panose="05000000000000000000" pitchFamily="2" charset="2"/>
              <a:buChar char="ü"/>
            </a:pPr>
            <a:r>
              <a:rPr lang="cs-CZ" dirty="0" smtClean="0"/>
              <a:t>při </a:t>
            </a:r>
            <a:r>
              <a:rPr lang="cs-CZ" dirty="0"/>
              <a:t>samotném stoji je pak nezbytné najít rovnováhu narušenou chybějící končetinou. Předpokladem pro zvládnutí dalších běžných činností je stabilní fáze stoje. Kvůli bezpečnosti a jistotě začínáme nácvik u pevné opory (postranice postele, madla) a s pomocí francouzských berlí. V průběhu cvičení sledujeme na zachovalé končetině činnost kolenního kloubu. To platí i pro bércové </a:t>
            </a:r>
            <a:r>
              <a:rPr lang="cs-CZ" dirty="0" smtClean="0"/>
              <a:t>amputace</a:t>
            </a:r>
          </a:p>
          <a:p>
            <a:pPr lvl="1">
              <a:buFont typeface="Wingdings" panose="05000000000000000000" pitchFamily="2" charset="2"/>
              <a:buChar char="ü"/>
            </a:pPr>
            <a:r>
              <a:rPr lang="cs-CZ" dirty="0" smtClean="0"/>
              <a:t>u starších </a:t>
            </a:r>
            <a:r>
              <a:rPr lang="cs-CZ" dirty="0"/>
              <a:t>osob všechny tyto cviky provádíme za dozoru asistenta a využíváme </a:t>
            </a:r>
            <a:r>
              <a:rPr lang="cs-CZ" dirty="0" smtClean="0"/>
              <a:t>chodítko</a:t>
            </a:r>
          </a:p>
          <a:p>
            <a:pPr lvl="1">
              <a:buFont typeface="Wingdings" panose="05000000000000000000" pitchFamily="2" charset="2"/>
              <a:buChar char="ü"/>
            </a:pPr>
            <a:r>
              <a:rPr lang="cs-CZ" dirty="0"/>
              <a:t>p</a:t>
            </a:r>
            <a:r>
              <a:rPr lang="cs-CZ" dirty="0" smtClean="0"/>
              <a:t>oté </a:t>
            </a:r>
            <a:r>
              <a:rPr lang="cs-CZ" dirty="0"/>
              <a:t>přistoupíme ke cvikům ve volném prostoru. Dbáme na to, aby se pacient nenacházel v blízkosti předmětů, o které by se mohl v případě pádu uhodit a zranit. „Nácvik končí tehdy, když uživatel protézy zvládne uvolněně stát a snaží se provádět další denní </a:t>
            </a:r>
            <a:r>
              <a:rPr lang="cs-CZ" dirty="0" smtClean="0"/>
              <a:t>činnost</a:t>
            </a:r>
          </a:p>
          <a:p>
            <a:pPr marL="0" indent="0">
              <a:buNone/>
            </a:pPr>
            <a:r>
              <a:rPr lang="cs-CZ" b="1" dirty="0" smtClean="0"/>
              <a:t>Chůze </a:t>
            </a:r>
            <a:r>
              <a:rPr lang="cs-CZ" b="1" dirty="0"/>
              <a:t>s protézou </a:t>
            </a:r>
            <a:endParaRPr lang="cs-CZ" b="1" dirty="0" smtClean="0"/>
          </a:p>
          <a:p>
            <a:pPr marL="0" indent="0">
              <a:buNone/>
            </a:pPr>
            <a:r>
              <a:rPr lang="cs-CZ" dirty="0" smtClean="0"/>
              <a:t>Zdravá </a:t>
            </a:r>
            <a:r>
              <a:rPr lang="cs-CZ" dirty="0"/>
              <a:t>končetina kompenzuje amputovanou končetinu, a proto také musí vynaložit více sil. Aby pacient vyvíjel pouze tolik energie, kolik je nutné pro udržení rovnováhy, musí se naučit správný stereotyp chůze</a:t>
            </a:r>
            <a:r>
              <a:rPr lang="cs-CZ" dirty="0" smtClean="0"/>
              <a:t>.</a:t>
            </a:r>
          </a:p>
          <a:p>
            <a:pPr marL="0" indent="0">
              <a:buNone/>
            </a:pPr>
            <a:r>
              <a:rPr lang="cs-CZ" dirty="0" smtClean="0"/>
              <a:t> </a:t>
            </a:r>
          </a:p>
          <a:p>
            <a:pPr marL="0" indent="0">
              <a:buNone/>
            </a:pPr>
            <a:r>
              <a:rPr lang="cs-CZ" b="1" dirty="0" smtClean="0"/>
              <a:t> </a:t>
            </a:r>
            <a:r>
              <a:rPr lang="cs-CZ" b="1" dirty="0"/>
              <a:t>Chybné stereotypy </a:t>
            </a:r>
            <a:endParaRPr lang="cs-CZ" b="1" dirty="0" smtClean="0"/>
          </a:p>
          <a:p>
            <a:pPr lvl="1">
              <a:buFont typeface="Wingdings" panose="05000000000000000000" pitchFamily="2" charset="2"/>
              <a:buChar char="ü"/>
            </a:pPr>
            <a:r>
              <a:rPr lang="cs-CZ" dirty="0" err="1" smtClean="0"/>
              <a:t>Abdukovaná</a:t>
            </a:r>
            <a:r>
              <a:rPr lang="cs-CZ" dirty="0" smtClean="0"/>
              <a:t> </a:t>
            </a:r>
            <a:r>
              <a:rPr lang="cs-CZ" dirty="0"/>
              <a:t>chůze – z důvodu špatné rovnováhy či při přiskřípnutí pahýlu pacient švihá postiženou končetinou do boku. Další příčinou může být asymetrická délka obou končetin. K obloukovitému pohybu při chůzi dochází při delší protéze. </a:t>
            </a:r>
            <a:endParaRPr lang="cs-CZ" dirty="0" smtClean="0"/>
          </a:p>
          <a:p>
            <a:pPr lvl="1">
              <a:buFont typeface="Wingdings" panose="05000000000000000000" pitchFamily="2" charset="2"/>
              <a:buChar char="ü"/>
            </a:pPr>
            <a:r>
              <a:rPr lang="cs-CZ" dirty="0" smtClean="0"/>
              <a:t>Vymrštění </a:t>
            </a:r>
            <a:r>
              <a:rPr lang="cs-CZ" dirty="0"/>
              <a:t>kyčle – na amputované straně zvedá pacient kyčel výše než by bylo nutné. Důvodem může být příliš těžká protéza, chybné používání kolenního kloubu či obava, aby protéza opravdu opustila podlahu. </a:t>
            </a:r>
            <a:endParaRPr lang="cs-CZ" dirty="0" smtClean="0"/>
          </a:p>
          <a:p>
            <a:pPr lvl="1">
              <a:buFont typeface="Wingdings" panose="05000000000000000000" pitchFamily="2" charset="2"/>
              <a:buChar char="ü"/>
            </a:pPr>
            <a:r>
              <a:rPr lang="cs-CZ" dirty="0" smtClean="0"/>
              <a:t>Chůze </a:t>
            </a:r>
            <a:r>
              <a:rPr lang="cs-CZ" dirty="0"/>
              <a:t>s nehybným kolenem – ve strnulé poloze drží končetinu většinou pacienti s příliš krátkým pahýlem. Je způsobena obavou z pádu či špatnou hybností krátkého pahýlu. </a:t>
            </a:r>
            <a:endParaRPr lang="cs-CZ" dirty="0" smtClean="0"/>
          </a:p>
          <a:p>
            <a:pPr lvl="1">
              <a:buFont typeface="Wingdings" panose="05000000000000000000" pitchFamily="2" charset="2"/>
              <a:buChar char="ü"/>
            </a:pPr>
            <a:r>
              <a:rPr lang="cs-CZ" dirty="0" smtClean="0"/>
              <a:t>Chůze </a:t>
            </a:r>
            <a:r>
              <a:rPr lang="cs-CZ" dirty="0"/>
              <a:t>s nerovnoměrnými kroky – většinou jsou prováděny delší kroky u končetiny s protézou. Kompenzací je pak kratší časový interval ve fázi stoje</a:t>
            </a:r>
          </a:p>
        </p:txBody>
      </p:sp>
    </p:spTree>
    <p:extLst>
      <p:ext uri="{BB962C8B-B14F-4D97-AF65-F5344CB8AC3E}">
        <p14:creationId xmlns:p14="http://schemas.microsoft.com/office/powerpoint/2010/main" val="4233325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Definice</a:t>
            </a:r>
            <a:r>
              <a:rPr lang="cs-CZ" dirty="0"/>
              <a:t> </a:t>
            </a:r>
          </a:p>
        </p:txBody>
      </p:sp>
      <p:sp>
        <p:nvSpPr>
          <p:cNvPr id="3" name="Zástupný symbol pro obsah 2"/>
          <p:cNvSpPr>
            <a:spLocks noGrp="1"/>
          </p:cNvSpPr>
          <p:nvPr>
            <p:ph idx="1"/>
          </p:nvPr>
        </p:nvSpPr>
        <p:spPr/>
        <p:txBody>
          <a:bodyPr>
            <a:normAutofit fontScale="40000" lnSpcReduction="20000"/>
          </a:bodyPr>
          <a:lstStyle/>
          <a:p>
            <a:pPr>
              <a:buFont typeface="Wingdings" panose="05000000000000000000" pitchFamily="2" charset="2"/>
              <a:buChar char="Ø"/>
            </a:pPr>
            <a:r>
              <a:rPr lang="cs-CZ" dirty="0" smtClean="0"/>
              <a:t>odstranění </a:t>
            </a:r>
            <a:r>
              <a:rPr lang="cs-CZ" dirty="0"/>
              <a:t>periferní části těla včetně krytu měkkých tkání s přerušením skeletu, která vede k funkční anebo kosmetické změně s možností dalšího protetického ošetření</a:t>
            </a:r>
            <a:r>
              <a:rPr lang="cs-CZ" dirty="0" smtClean="0"/>
              <a:t>.</a:t>
            </a:r>
          </a:p>
          <a:p>
            <a:pPr>
              <a:buFont typeface="Wingdings" panose="05000000000000000000" pitchFamily="2" charset="2"/>
              <a:buChar char="Ø"/>
            </a:pPr>
            <a:r>
              <a:rPr lang="cs-CZ" dirty="0" smtClean="0"/>
              <a:t>při </a:t>
            </a:r>
            <a:r>
              <a:rPr lang="cs-CZ" dirty="0"/>
              <a:t>exartikulaci se končetina odstraňuje v úrovni </a:t>
            </a:r>
            <a:r>
              <a:rPr lang="cs-CZ" dirty="0" smtClean="0"/>
              <a:t>kloubu</a:t>
            </a:r>
          </a:p>
          <a:p>
            <a:pPr>
              <a:buFont typeface="Wingdings" panose="05000000000000000000" pitchFamily="2" charset="2"/>
              <a:buChar char="Ø"/>
            </a:pPr>
            <a:r>
              <a:rPr lang="cs-CZ" dirty="0" smtClean="0"/>
              <a:t>vždy </a:t>
            </a:r>
            <a:r>
              <a:rPr lang="cs-CZ" dirty="0"/>
              <a:t>se jedná o rekonstrukční výkony, které mají za cíl eliminovat onemocnění či poškozenou funkci a dosáhnout návratu této funkce či </a:t>
            </a:r>
            <a:r>
              <a:rPr lang="cs-CZ" dirty="0" smtClean="0"/>
              <a:t>lokomoce</a:t>
            </a:r>
          </a:p>
          <a:p>
            <a:pPr marL="0" indent="0">
              <a:buNone/>
            </a:pPr>
            <a:r>
              <a:rPr lang="cs-CZ" dirty="0" smtClean="0"/>
              <a:t> </a:t>
            </a:r>
          </a:p>
          <a:p>
            <a:pPr marL="0" indent="0">
              <a:buNone/>
            </a:pPr>
            <a:r>
              <a:rPr lang="cs-CZ" b="1" dirty="0" smtClean="0"/>
              <a:t>Prevence</a:t>
            </a:r>
            <a:r>
              <a:rPr lang="cs-CZ" dirty="0" smtClean="0"/>
              <a:t> </a:t>
            </a:r>
          </a:p>
          <a:p>
            <a:pPr lvl="1">
              <a:buFont typeface="Wingdings" panose="05000000000000000000" pitchFamily="2" charset="2"/>
              <a:buChar char="ü"/>
            </a:pPr>
            <a:r>
              <a:rPr lang="cs-CZ" dirty="0" smtClean="0"/>
              <a:t>Prevencí můžeme </a:t>
            </a:r>
            <a:r>
              <a:rPr lang="cs-CZ" dirty="0"/>
              <a:t>snížit riziko </a:t>
            </a:r>
            <a:r>
              <a:rPr lang="cs-CZ" dirty="0" smtClean="0"/>
              <a:t>amputace</a:t>
            </a:r>
          </a:p>
          <a:p>
            <a:pPr lvl="1">
              <a:buFont typeface="Wingdings" panose="05000000000000000000" pitchFamily="2" charset="2"/>
              <a:buChar char="ü"/>
            </a:pPr>
            <a:r>
              <a:rPr lang="cs-CZ" dirty="0" smtClean="0"/>
              <a:t>Důležitá </a:t>
            </a:r>
            <a:r>
              <a:rPr lang="cs-CZ" dirty="0"/>
              <a:t>je edukace </a:t>
            </a:r>
            <a:r>
              <a:rPr lang="cs-CZ" dirty="0" smtClean="0"/>
              <a:t>pacientů </a:t>
            </a:r>
            <a:r>
              <a:rPr lang="cs-CZ" dirty="0"/>
              <a:t>s cévním onemocněním a s diagnózou diabetes </a:t>
            </a:r>
            <a:r>
              <a:rPr lang="cs-CZ" dirty="0" err="1" smtClean="0"/>
              <a:t>mellitus</a:t>
            </a:r>
            <a:endParaRPr lang="cs-CZ" dirty="0" smtClean="0"/>
          </a:p>
          <a:p>
            <a:pPr lvl="1">
              <a:buFont typeface="Wingdings" panose="05000000000000000000" pitchFamily="2" charset="2"/>
              <a:buChar char="ü"/>
            </a:pPr>
            <a:r>
              <a:rPr lang="cs-CZ" dirty="0" smtClean="0"/>
              <a:t>Pravidelná kontrola hladina </a:t>
            </a:r>
            <a:r>
              <a:rPr lang="cs-CZ" dirty="0"/>
              <a:t>glukózy v </a:t>
            </a:r>
            <a:r>
              <a:rPr lang="cs-CZ" dirty="0" smtClean="0"/>
              <a:t>krvi</a:t>
            </a:r>
          </a:p>
          <a:p>
            <a:pPr lvl="1">
              <a:buFont typeface="Wingdings" panose="05000000000000000000" pitchFamily="2" charset="2"/>
              <a:buChar char="ü"/>
            </a:pPr>
            <a:r>
              <a:rPr lang="cs-CZ" dirty="0" smtClean="0"/>
              <a:t>nekouřit</a:t>
            </a:r>
          </a:p>
          <a:p>
            <a:pPr lvl="1">
              <a:buFont typeface="Wingdings" panose="05000000000000000000" pitchFamily="2" charset="2"/>
              <a:buChar char="ü"/>
            </a:pPr>
            <a:r>
              <a:rPr lang="cs-CZ" dirty="0" smtClean="0"/>
              <a:t>Kontrola periferní </a:t>
            </a:r>
            <a:r>
              <a:rPr lang="cs-CZ" dirty="0"/>
              <a:t>pulsace </a:t>
            </a:r>
            <a:endParaRPr lang="cs-CZ" dirty="0" smtClean="0"/>
          </a:p>
          <a:p>
            <a:pPr lvl="1">
              <a:buFont typeface="Wingdings" panose="05000000000000000000" pitchFamily="2" charset="2"/>
              <a:buChar char="ü"/>
            </a:pPr>
            <a:r>
              <a:rPr lang="cs-CZ" dirty="0" smtClean="0"/>
              <a:t>stav chodidla</a:t>
            </a:r>
          </a:p>
          <a:p>
            <a:pPr lvl="1">
              <a:buFont typeface="Wingdings" panose="05000000000000000000" pitchFamily="2" charset="2"/>
              <a:buChar char="ü"/>
            </a:pPr>
            <a:r>
              <a:rPr lang="cs-CZ" dirty="0" smtClean="0"/>
              <a:t>vhodná dieta, včasná léčba (PAD, inzulin)</a:t>
            </a:r>
          </a:p>
          <a:p>
            <a:pPr lvl="1">
              <a:buFont typeface="Wingdings" panose="05000000000000000000" pitchFamily="2" charset="2"/>
              <a:buChar char="ü"/>
            </a:pPr>
            <a:r>
              <a:rPr lang="cs-CZ" dirty="0" smtClean="0"/>
              <a:t>vhodná ortopedická obuv </a:t>
            </a:r>
            <a:r>
              <a:rPr lang="cs-CZ" dirty="0"/>
              <a:t>a </a:t>
            </a:r>
            <a:r>
              <a:rPr lang="cs-CZ" dirty="0" smtClean="0"/>
              <a:t>způsob </a:t>
            </a:r>
            <a:r>
              <a:rPr lang="cs-CZ" dirty="0"/>
              <a:t>ošetřování svých </a:t>
            </a:r>
            <a:r>
              <a:rPr lang="cs-CZ" dirty="0" smtClean="0"/>
              <a:t>chodidel </a:t>
            </a:r>
          </a:p>
          <a:p>
            <a:pPr lvl="1">
              <a:buFont typeface="Wingdings" panose="05000000000000000000" pitchFamily="2" charset="2"/>
              <a:buChar char="ü"/>
            </a:pPr>
            <a:r>
              <a:rPr lang="cs-CZ" dirty="0" smtClean="0"/>
              <a:t>Pravidelná kontrola chodidel a péče o ně - </a:t>
            </a:r>
            <a:r>
              <a:rPr lang="cs-CZ" dirty="0"/>
              <a:t>všímáme si především otoku, zčervenání, lokální či celkové změny teploty</a:t>
            </a:r>
            <a:endParaRPr lang="cs-CZ" dirty="0" smtClean="0"/>
          </a:p>
          <a:p>
            <a:pPr marL="0" indent="0">
              <a:buNone/>
            </a:pPr>
            <a:endParaRPr lang="cs-CZ" dirty="0" smtClean="0"/>
          </a:p>
          <a:p>
            <a:pPr marL="0" indent="0">
              <a:buNone/>
            </a:pPr>
            <a:r>
              <a:rPr lang="cs-CZ" b="1" dirty="0" smtClean="0"/>
              <a:t>Při </a:t>
            </a:r>
            <a:r>
              <a:rPr lang="cs-CZ" b="1" dirty="0"/>
              <a:t>cévních onemocnění bývá snížená citlivost a porušená cirkulace </a:t>
            </a:r>
            <a:r>
              <a:rPr lang="cs-CZ" b="1" dirty="0" smtClean="0"/>
              <a:t>krve</a:t>
            </a:r>
            <a:r>
              <a:rPr lang="cs-CZ" dirty="0" smtClean="0"/>
              <a:t> </a:t>
            </a:r>
          </a:p>
          <a:p>
            <a:pPr marL="0" indent="0">
              <a:buNone/>
            </a:pPr>
            <a:r>
              <a:rPr lang="cs-CZ" dirty="0" smtClean="0"/>
              <a:t>Tvoří </a:t>
            </a:r>
            <a:r>
              <a:rPr lang="cs-CZ" dirty="0"/>
              <a:t>se špatně hojitelné vředy na dolních končetinách, které bývají důvodem k </a:t>
            </a:r>
            <a:r>
              <a:rPr lang="cs-CZ" dirty="0" smtClean="0"/>
              <a:t>amputaci</a:t>
            </a:r>
          </a:p>
          <a:p>
            <a:pPr marL="0" indent="0">
              <a:buNone/>
            </a:pPr>
            <a:r>
              <a:rPr lang="cs-CZ" dirty="0" smtClean="0"/>
              <a:t>V </a:t>
            </a:r>
            <a:r>
              <a:rPr lang="cs-CZ" dirty="0"/>
              <a:t>dnešní době se </a:t>
            </a:r>
            <a:r>
              <a:rPr lang="cs-CZ" dirty="0" smtClean="0"/>
              <a:t>užívají </a:t>
            </a:r>
            <a:r>
              <a:rPr lang="cs-CZ" dirty="0" err="1"/>
              <a:t>vazodilatační</a:t>
            </a:r>
            <a:r>
              <a:rPr lang="cs-CZ" dirty="0"/>
              <a:t> a enzymové léky jako součást péče o chronickou </a:t>
            </a:r>
            <a:r>
              <a:rPr lang="cs-CZ" dirty="0" smtClean="0"/>
              <a:t>ránu</a:t>
            </a:r>
          </a:p>
          <a:p>
            <a:pPr marL="0" indent="0">
              <a:buNone/>
            </a:pPr>
            <a:r>
              <a:rPr lang="cs-CZ" dirty="0" smtClean="0"/>
              <a:t> </a:t>
            </a:r>
            <a:r>
              <a:rPr lang="cs-CZ" dirty="0"/>
              <a:t>Pozitivně působí </a:t>
            </a:r>
            <a:r>
              <a:rPr lang="cs-CZ" dirty="0" smtClean="0"/>
              <a:t>hyperbarická </a:t>
            </a:r>
            <a:r>
              <a:rPr lang="cs-CZ" dirty="0"/>
              <a:t>léčba </a:t>
            </a:r>
            <a:r>
              <a:rPr lang="cs-CZ" dirty="0" smtClean="0"/>
              <a:t>kyslíkem</a:t>
            </a:r>
          </a:p>
        </p:txBody>
      </p:sp>
    </p:spTree>
    <p:extLst>
      <p:ext uri="{BB962C8B-B14F-4D97-AF65-F5344CB8AC3E}">
        <p14:creationId xmlns:p14="http://schemas.microsoft.com/office/powerpoint/2010/main" val="4051544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47826" y="4773495"/>
            <a:ext cx="10515600" cy="1325563"/>
          </a:xfrm>
        </p:spPr>
        <p:txBody>
          <a:bodyPr>
            <a:normAutofit/>
          </a:bodyPr>
          <a:lstStyle/>
          <a:p>
            <a:r>
              <a:rPr lang="cs-CZ" sz="4000" dirty="0" smtClean="0"/>
              <a:t>Děkuji za pozornost</a:t>
            </a:r>
            <a:endParaRPr lang="cs-CZ" sz="4000" dirty="0"/>
          </a:p>
        </p:txBody>
      </p:sp>
      <p:pic>
        <p:nvPicPr>
          <p:cNvPr id="4" name="Zástupný symbol pro obsah 3"/>
          <p:cNvPicPr>
            <a:picLocks noGrp="1" noChangeAspect="1"/>
          </p:cNvPicPr>
          <p:nvPr>
            <p:ph idx="1"/>
          </p:nvPr>
        </p:nvPicPr>
        <p:blipFill rotWithShape="1">
          <a:blip r:embed="rId2"/>
          <a:srcRect l="23894" t="9627" r="26961" b="76017"/>
          <a:stretch/>
        </p:blipFill>
        <p:spPr>
          <a:xfrm>
            <a:off x="489284" y="1148492"/>
            <a:ext cx="11232683" cy="2107932"/>
          </a:xfrm>
          <a:prstGeom prst="rect">
            <a:avLst/>
          </a:prstGeom>
        </p:spPr>
      </p:pic>
      <p:sp>
        <p:nvSpPr>
          <p:cNvPr id="6" name="TextovéPole 5"/>
          <p:cNvSpPr txBox="1"/>
          <p:nvPr/>
        </p:nvSpPr>
        <p:spPr>
          <a:xfrm>
            <a:off x="9694809" y="6099058"/>
            <a:ext cx="1559081" cy="646331"/>
          </a:xfrm>
          <a:prstGeom prst="rect">
            <a:avLst/>
          </a:prstGeom>
          <a:noFill/>
        </p:spPr>
        <p:txBody>
          <a:bodyPr wrap="none" rtlCol="0">
            <a:spAutoFit/>
          </a:bodyPr>
          <a:lstStyle/>
          <a:p>
            <a:r>
              <a:rPr lang="cs-CZ" dirty="0" smtClean="0"/>
              <a:t>Zimní semestr </a:t>
            </a:r>
          </a:p>
          <a:p>
            <a:r>
              <a:rPr lang="cs-CZ" dirty="0" smtClean="0"/>
              <a:t>23. října 2020</a:t>
            </a:r>
            <a:endParaRPr lang="cs-CZ" dirty="0"/>
          </a:p>
        </p:txBody>
      </p:sp>
    </p:spTree>
    <p:extLst>
      <p:ext uri="{BB962C8B-B14F-4D97-AF65-F5344CB8AC3E}">
        <p14:creationId xmlns:p14="http://schemas.microsoft.com/office/powerpoint/2010/main" val="2525976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Indikace k amputaci </a:t>
            </a:r>
          </a:p>
        </p:txBody>
      </p:sp>
      <p:sp>
        <p:nvSpPr>
          <p:cNvPr id="3" name="Zástupný symbol pro obsah 2"/>
          <p:cNvSpPr>
            <a:spLocks noGrp="1"/>
          </p:cNvSpPr>
          <p:nvPr>
            <p:ph idx="1"/>
          </p:nvPr>
        </p:nvSpPr>
        <p:spPr>
          <a:xfrm>
            <a:off x="838200" y="1564106"/>
            <a:ext cx="10515600" cy="4916906"/>
          </a:xfrm>
        </p:spPr>
        <p:txBody>
          <a:bodyPr>
            <a:normAutofit fontScale="47500" lnSpcReduction="20000"/>
          </a:bodyPr>
          <a:lstStyle/>
          <a:p>
            <a:pPr marL="0" indent="0">
              <a:buNone/>
            </a:pPr>
            <a:r>
              <a:rPr lang="cs-CZ" dirty="0" smtClean="0"/>
              <a:t>Amputace </a:t>
            </a:r>
            <a:r>
              <a:rPr lang="cs-CZ" dirty="0"/>
              <a:t>končetin se provádí v důsledku nezvratného poškození končetiny infekcí nebo odumřením tkání z </a:t>
            </a:r>
            <a:r>
              <a:rPr lang="cs-CZ" dirty="0" smtClean="0"/>
              <a:t>důvodu nedostatečného </a:t>
            </a:r>
            <a:r>
              <a:rPr lang="cs-CZ" dirty="0"/>
              <a:t>prokrvení při ateroskleróze tepen často vystupňované u </a:t>
            </a:r>
            <a:r>
              <a:rPr lang="cs-CZ" dirty="0" smtClean="0"/>
              <a:t>pacienta s DM</a:t>
            </a:r>
          </a:p>
          <a:p>
            <a:pPr marL="0" indent="0">
              <a:buNone/>
            </a:pPr>
            <a:endParaRPr lang="cs-CZ" dirty="0" smtClean="0"/>
          </a:p>
          <a:p>
            <a:pPr marL="0" indent="0">
              <a:buNone/>
            </a:pPr>
            <a:r>
              <a:rPr lang="cs-CZ" b="1" dirty="0" smtClean="0"/>
              <a:t>Důvody </a:t>
            </a:r>
            <a:r>
              <a:rPr lang="cs-CZ" b="1" dirty="0"/>
              <a:t>ztráty </a:t>
            </a:r>
            <a:r>
              <a:rPr lang="cs-CZ" b="1" dirty="0" smtClean="0"/>
              <a:t>končetiny:</a:t>
            </a:r>
          </a:p>
          <a:p>
            <a:pPr lvl="1">
              <a:buFont typeface="Wingdings" panose="05000000000000000000" pitchFamily="2" charset="2"/>
              <a:buChar char="ü"/>
            </a:pPr>
            <a:r>
              <a:rPr lang="cs-CZ" dirty="0" smtClean="0"/>
              <a:t>traumata </a:t>
            </a:r>
            <a:r>
              <a:rPr lang="cs-CZ" dirty="0"/>
              <a:t>– tato indikace se v dnešní době snížila z důvodu rozvoje mikrochirurgie a chirurgie </a:t>
            </a:r>
            <a:r>
              <a:rPr lang="cs-CZ" dirty="0" smtClean="0"/>
              <a:t>cévní</a:t>
            </a:r>
          </a:p>
          <a:p>
            <a:pPr lvl="1">
              <a:buFont typeface="Wingdings" panose="05000000000000000000" pitchFamily="2" charset="2"/>
              <a:buChar char="ü"/>
            </a:pPr>
            <a:r>
              <a:rPr lang="cs-CZ" dirty="0" smtClean="0"/>
              <a:t>ireverzibilní </a:t>
            </a:r>
            <a:r>
              <a:rPr lang="cs-CZ" dirty="0"/>
              <a:t>ischemie z úrazové nebo jiné </a:t>
            </a:r>
            <a:r>
              <a:rPr lang="cs-CZ" dirty="0" smtClean="0"/>
              <a:t>etiologie – absolutní indikace </a:t>
            </a:r>
          </a:p>
          <a:p>
            <a:pPr lvl="1">
              <a:buFont typeface="Wingdings" panose="05000000000000000000" pitchFamily="2" charset="2"/>
              <a:buChar char="ü"/>
            </a:pPr>
            <a:r>
              <a:rPr lang="cs-CZ" dirty="0" err="1" smtClean="0"/>
              <a:t>infekt</a:t>
            </a:r>
            <a:r>
              <a:rPr lang="cs-CZ" dirty="0" smtClean="0"/>
              <a:t> </a:t>
            </a:r>
            <a:r>
              <a:rPr lang="cs-CZ" dirty="0"/>
              <a:t>– jedná se o dlouhodobé místní procesy nebo nezvladatelné akutní sepse. Amputace v tomto případě představuje život zachraňující </a:t>
            </a:r>
            <a:r>
              <a:rPr lang="cs-CZ" dirty="0" smtClean="0"/>
              <a:t>výkon</a:t>
            </a:r>
          </a:p>
          <a:p>
            <a:pPr lvl="1">
              <a:buFont typeface="Wingdings" panose="05000000000000000000" pitchFamily="2" charset="2"/>
              <a:buChar char="ü"/>
            </a:pPr>
            <a:r>
              <a:rPr lang="cs-CZ" dirty="0" smtClean="0"/>
              <a:t>následek </a:t>
            </a:r>
            <a:r>
              <a:rPr lang="cs-CZ" dirty="0"/>
              <a:t>nemoci – diabetes </a:t>
            </a:r>
            <a:r>
              <a:rPr lang="cs-CZ" dirty="0" err="1"/>
              <a:t>mellitus</a:t>
            </a:r>
            <a:r>
              <a:rPr lang="cs-CZ" dirty="0"/>
              <a:t>, zánět, postižení nádorovým bujením, snížené prokrvení z důvodu aterosklerotických změn (hlavně ischemická choroba dolních končetin), těžké poruchy prokrvení v důsledku kouření </a:t>
            </a:r>
            <a:r>
              <a:rPr lang="cs-CZ" dirty="0" smtClean="0"/>
              <a:t>cigaret</a:t>
            </a:r>
          </a:p>
          <a:p>
            <a:pPr lvl="1">
              <a:buFont typeface="Wingdings" panose="05000000000000000000" pitchFamily="2" charset="2"/>
              <a:buChar char="ü"/>
            </a:pPr>
            <a:r>
              <a:rPr lang="cs-CZ" dirty="0" smtClean="0"/>
              <a:t>nekróza </a:t>
            </a:r>
            <a:r>
              <a:rPr lang="cs-CZ" dirty="0"/>
              <a:t>– popáleniny, omrzliny, poranění elektrickým </a:t>
            </a:r>
            <a:r>
              <a:rPr lang="cs-CZ" dirty="0" smtClean="0"/>
              <a:t>proudem</a:t>
            </a:r>
          </a:p>
          <a:p>
            <a:pPr lvl="1">
              <a:buFont typeface="Wingdings" panose="05000000000000000000" pitchFamily="2" charset="2"/>
              <a:buChar char="ü"/>
            </a:pPr>
            <a:r>
              <a:rPr lang="cs-CZ" dirty="0" err="1" smtClean="0"/>
              <a:t>afunkce</a:t>
            </a:r>
            <a:r>
              <a:rPr lang="cs-CZ" dirty="0" smtClean="0"/>
              <a:t> </a:t>
            </a:r>
            <a:r>
              <a:rPr lang="cs-CZ" dirty="0"/>
              <a:t>– získané (následek traumatu či operace) nebo vrozené </a:t>
            </a:r>
            <a:r>
              <a:rPr lang="cs-CZ" dirty="0" smtClean="0"/>
              <a:t>vady</a:t>
            </a:r>
          </a:p>
          <a:p>
            <a:pPr lvl="1">
              <a:buFont typeface="Wingdings" panose="05000000000000000000" pitchFamily="2" charset="2"/>
              <a:buChar char="ü"/>
            </a:pPr>
            <a:r>
              <a:rPr lang="cs-CZ" dirty="0" smtClean="0"/>
              <a:t>stav </a:t>
            </a:r>
            <a:r>
              <a:rPr lang="cs-CZ" dirty="0"/>
              <a:t>kožního krytu anebo defekt měkkých tkání – v tomto případě amputaci volíme výjimečně z důvodu rozvoje </a:t>
            </a:r>
            <a:r>
              <a:rPr lang="cs-CZ" dirty="0" smtClean="0"/>
              <a:t>mikrochirurgie </a:t>
            </a:r>
          </a:p>
          <a:p>
            <a:endParaRPr lang="cs-CZ" dirty="0"/>
          </a:p>
          <a:p>
            <a:pPr marL="0" indent="0">
              <a:buNone/>
            </a:pPr>
            <a:r>
              <a:rPr lang="cs-CZ" b="1" dirty="0" smtClean="0"/>
              <a:t>Syndrom </a:t>
            </a:r>
            <a:r>
              <a:rPr lang="cs-CZ" b="1" dirty="0"/>
              <a:t>diabetické nohy </a:t>
            </a:r>
            <a:endParaRPr lang="cs-CZ" b="1" dirty="0" smtClean="0"/>
          </a:p>
          <a:p>
            <a:r>
              <a:rPr lang="cs-CZ" dirty="0" smtClean="0"/>
              <a:t> </a:t>
            </a:r>
            <a:r>
              <a:rPr lang="cs-CZ" dirty="0"/>
              <a:t>jedná se o komplikaci DM, řadí se mezi nejčastější příčiny amputace. Počet amputací u diabetiků je 15x vyšší než u pacientů bez diabetu a 40-70% všech amputací dolních končetin je prováděno u diabetiků. Diabetická ulcerace představuje ránu postihující celou vrstvu kůže. Gangréna znamená nekrózu kůže i dalších podkožních struktur. Jako nekróza se označuje odumřelá tkáň bez ohledu na její druh. Příčinou diabetické nohy bývá neuropatie, </a:t>
            </a:r>
            <a:r>
              <a:rPr lang="cs-CZ" dirty="0" err="1"/>
              <a:t>angiopatie</a:t>
            </a:r>
            <a:r>
              <a:rPr lang="cs-CZ" dirty="0"/>
              <a:t> či </a:t>
            </a:r>
            <a:r>
              <a:rPr lang="cs-CZ" dirty="0" err="1"/>
              <a:t>neuroischemie</a:t>
            </a:r>
            <a:r>
              <a:rPr lang="cs-CZ" dirty="0"/>
              <a:t>. Její nejzávažnější komplikací je infekce, která vede ke zhoršení krevní </a:t>
            </a:r>
            <a:r>
              <a:rPr lang="cs-CZ" dirty="0" err="1"/>
              <a:t>perfuze</a:t>
            </a:r>
            <a:r>
              <a:rPr lang="cs-CZ" dirty="0"/>
              <a:t>, k </a:t>
            </a:r>
            <a:r>
              <a:rPr lang="cs-CZ" dirty="0" err="1"/>
              <a:t>nekrotizaci</a:t>
            </a:r>
            <a:r>
              <a:rPr lang="cs-CZ" dirty="0"/>
              <a:t> a </a:t>
            </a:r>
            <a:r>
              <a:rPr lang="cs-CZ" dirty="0" err="1"/>
              <a:t>ischemizaci</a:t>
            </a:r>
            <a:r>
              <a:rPr lang="cs-CZ" dirty="0"/>
              <a:t> tkání a k hyperglykémii u diabetiků. </a:t>
            </a:r>
            <a:endParaRPr lang="cs-CZ" dirty="0" smtClean="0"/>
          </a:p>
          <a:p>
            <a:endParaRPr lang="cs-CZ" dirty="0" smtClean="0"/>
          </a:p>
          <a:p>
            <a:pPr marL="0" indent="0">
              <a:buNone/>
            </a:pPr>
            <a:r>
              <a:rPr lang="cs-CZ" b="1" dirty="0" smtClean="0"/>
              <a:t>Chronická </a:t>
            </a:r>
            <a:r>
              <a:rPr lang="cs-CZ" b="1" dirty="0"/>
              <a:t>ischemická choroba DK </a:t>
            </a:r>
            <a:endParaRPr lang="cs-CZ" b="1" dirty="0" smtClean="0"/>
          </a:p>
          <a:p>
            <a:r>
              <a:rPr lang="cs-CZ" dirty="0" smtClean="0"/>
              <a:t>dochází </a:t>
            </a:r>
            <a:r>
              <a:rPr lang="cs-CZ" dirty="0"/>
              <a:t>k ukládání lipidových látek ve stěně artérií nebo k jejich zánětlivým změnám. Zpomalený průtok krve nestačí zajistit metabolické nároky hlavně svalů na dolních končetinách. Mezi další vlivy působící na ICHDK patří spazmus cév, DM a kouření. Objevují se klaudikační bolesti, které postupně mohou přejít do klidových obtíží. Charakteristický je též špatně hmatný tep, </a:t>
            </a:r>
            <a:r>
              <a:rPr lang="cs-CZ" dirty="0" smtClean="0"/>
              <a:t>trofické </a:t>
            </a:r>
            <a:r>
              <a:rPr lang="cs-CZ" dirty="0"/>
              <a:t>změny a bledost až </a:t>
            </a:r>
            <a:r>
              <a:rPr lang="cs-CZ" dirty="0" err="1"/>
              <a:t>lividní</a:t>
            </a:r>
            <a:r>
              <a:rPr lang="cs-CZ" dirty="0"/>
              <a:t> zbarvení končetin. Ke komplikacím ICHDK řadíme možný vznik zástavy prokrvení, gangrény či druhotné sepse. </a:t>
            </a:r>
            <a:endParaRPr lang="cs-CZ" dirty="0" smtClean="0"/>
          </a:p>
        </p:txBody>
      </p:sp>
    </p:spTree>
    <p:extLst>
      <p:ext uri="{BB962C8B-B14F-4D97-AF65-F5344CB8AC3E}">
        <p14:creationId xmlns:p14="http://schemas.microsoft.com/office/powerpoint/2010/main" val="235106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Druhy a úrovně amputace </a:t>
            </a:r>
          </a:p>
        </p:txBody>
      </p:sp>
      <p:sp>
        <p:nvSpPr>
          <p:cNvPr id="3" name="Zástupný symbol pro obsah 2"/>
          <p:cNvSpPr>
            <a:spLocks noGrp="1"/>
          </p:cNvSpPr>
          <p:nvPr>
            <p:ph idx="1"/>
          </p:nvPr>
        </p:nvSpPr>
        <p:spPr>
          <a:xfrm>
            <a:off x="717884" y="1961983"/>
            <a:ext cx="10515600" cy="4351338"/>
          </a:xfrm>
        </p:spPr>
        <p:txBody>
          <a:bodyPr>
            <a:normAutofit fontScale="62500" lnSpcReduction="20000"/>
          </a:bodyPr>
          <a:lstStyle/>
          <a:p>
            <a:pPr marL="0" indent="0">
              <a:buNone/>
            </a:pPr>
            <a:r>
              <a:rPr lang="cs-CZ" dirty="0"/>
              <a:t>Snesení končetiny se provádí většinou v bezkrevném terénu, ale vždy je nezbytné kontrolovat případné krvácení po uvolnění </a:t>
            </a:r>
            <a:r>
              <a:rPr lang="cs-CZ" dirty="0" smtClean="0"/>
              <a:t>škrtidla</a:t>
            </a:r>
          </a:p>
          <a:p>
            <a:pPr marL="0" indent="0">
              <a:buNone/>
            </a:pPr>
            <a:r>
              <a:rPr lang="cs-CZ" b="1" dirty="0" smtClean="0"/>
              <a:t>Podle </a:t>
            </a:r>
            <a:r>
              <a:rPr lang="cs-CZ" b="1" dirty="0"/>
              <a:t>časnosti provedení </a:t>
            </a:r>
            <a:r>
              <a:rPr lang="cs-CZ" dirty="0"/>
              <a:t>amputace </a:t>
            </a:r>
            <a:r>
              <a:rPr lang="cs-CZ" dirty="0" smtClean="0"/>
              <a:t>rozlišujeme:</a:t>
            </a:r>
          </a:p>
          <a:p>
            <a:pPr lvl="1">
              <a:buFont typeface="Wingdings" panose="05000000000000000000" pitchFamily="2" charset="2"/>
              <a:buChar char="ü"/>
            </a:pPr>
            <a:r>
              <a:rPr lang="cs-CZ" dirty="0" smtClean="0"/>
              <a:t>primární </a:t>
            </a:r>
            <a:r>
              <a:rPr lang="cs-CZ" dirty="0"/>
              <a:t>- amputace provedena bezprostředně po úrazu </a:t>
            </a:r>
            <a:endParaRPr lang="cs-CZ" dirty="0" smtClean="0"/>
          </a:p>
          <a:p>
            <a:pPr lvl="1">
              <a:buFont typeface="Wingdings" panose="05000000000000000000" pitchFamily="2" charset="2"/>
              <a:buChar char="ü"/>
            </a:pPr>
            <a:r>
              <a:rPr lang="cs-CZ" dirty="0" smtClean="0"/>
              <a:t>sekundární </a:t>
            </a:r>
            <a:r>
              <a:rPr lang="cs-CZ" dirty="0"/>
              <a:t>- se snesením končetiny se vyčkává a amputace je provedena na základě vývoje </a:t>
            </a:r>
            <a:r>
              <a:rPr lang="cs-CZ" dirty="0" smtClean="0"/>
              <a:t>onemocnění</a:t>
            </a:r>
          </a:p>
          <a:p>
            <a:pPr lvl="1">
              <a:buFont typeface="Wingdings" panose="05000000000000000000" pitchFamily="2" charset="2"/>
              <a:buChar char="ü"/>
            </a:pPr>
            <a:r>
              <a:rPr lang="cs-CZ" dirty="0" smtClean="0"/>
              <a:t>terciární </a:t>
            </a:r>
            <a:r>
              <a:rPr lang="cs-CZ" dirty="0"/>
              <a:t>- se zákrokem se vyčkává, je proveden pro zlepšení funkce</a:t>
            </a:r>
          </a:p>
          <a:p>
            <a:pPr marL="0" indent="0">
              <a:buNone/>
            </a:pPr>
            <a:r>
              <a:rPr lang="cs-CZ" b="1" dirty="0" smtClean="0"/>
              <a:t>Typ amputace:</a:t>
            </a:r>
          </a:p>
          <a:p>
            <a:pPr lvl="1">
              <a:buFont typeface="Wingdings" panose="05000000000000000000" pitchFamily="2" charset="2"/>
              <a:buChar char="Ø"/>
            </a:pPr>
            <a:r>
              <a:rPr lang="cs-CZ" dirty="0" smtClean="0"/>
              <a:t> Gilotinová (válečná, urgentní) amputace – tuto metodu volíme, pokud je nezbytné provést amputaci v co </a:t>
            </a:r>
            <a:r>
              <a:rPr lang="cs-CZ" dirty="0" err="1" smtClean="0"/>
              <a:t>nekratším</a:t>
            </a:r>
            <a:r>
              <a:rPr lang="cs-CZ" dirty="0" smtClean="0"/>
              <a:t> čase. Všechny tkáně se protínají jediným řezem až ke kosti ve stejné rovině. Operační rána se nešije nebo se provede adaptační uzávěr s drenáží. Vyžaduje pozdější zkrácení a úpravu pahýlu. V dnešní době se využívá minimálně</a:t>
            </a:r>
          </a:p>
          <a:p>
            <a:pPr lvl="1">
              <a:buFont typeface="Wingdings" panose="05000000000000000000" pitchFamily="2" charset="2"/>
              <a:buChar char="Ø"/>
            </a:pPr>
            <a:r>
              <a:rPr lang="cs-CZ" dirty="0" smtClean="0"/>
              <a:t> Laloková amputace – vytvoří se lalokové řezy s postupným protínáním jednotlivých struktur. Samotné laloky se zformulují buď jen kůží, nebo kůží, fascií a svalem. Jizva se umístí mimo nášlapnou plochu pahýlu. Správné ošetření periferních nervů sníží riziko vzniku amputačního </a:t>
            </a:r>
            <a:r>
              <a:rPr lang="cs-CZ" dirty="0" err="1" smtClean="0"/>
              <a:t>neuromu</a:t>
            </a:r>
            <a:r>
              <a:rPr lang="cs-CZ" dirty="0" smtClean="0"/>
              <a:t>. Což je posttraumatická reakce periferních nervů, kdy dochází k proliferaci hlavně vazivové tkáně a </a:t>
            </a:r>
            <a:r>
              <a:rPr lang="cs-CZ" dirty="0" err="1" smtClean="0"/>
              <a:t>Schwannových</a:t>
            </a:r>
            <a:r>
              <a:rPr lang="cs-CZ" dirty="0" smtClean="0"/>
              <a:t> buněk</a:t>
            </a:r>
          </a:p>
          <a:p>
            <a:pPr lvl="1">
              <a:buFont typeface="Wingdings" panose="05000000000000000000" pitchFamily="2" charset="2"/>
              <a:buChar char="Ø"/>
            </a:pPr>
            <a:r>
              <a:rPr lang="cs-CZ" dirty="0" smtClean="0"/>
              <a:t> </a:t>
            </a:r>
            <a:r>
              <a:rPr lang="cs-CZ" dirty="0" err="1" smtClean="0"/>
              <a:t>Propichové</a:t>
            </a:r>
            <a:r>
              <a:rPr lang="cs-CZ" dirty="0" smtClean="0"/>
              <a:t> amputace – vzniknou dva </a:t>
            </a:r>
            <a:r>
              <a:rPr lang="cs-CZ" dirty="0" err="1" smtClean="0"/>
              <a:t>muskulokutánní</a:t>
            </a:r>
            <a:r>
              <a:rPr lang="cs-CZ" dirty="0" smtClean="0"/>
              <a:t> laloky. Kombinuje rychlost provedení a vyhovující uzavření operační rány. </a:t>
            </a:r>
          </a:p>
          <a:p>
            <a:pPr lvl="1">
              <a:buFont typeface="Wingdings" panose="05000000000000000000" pitchFamily="2" charset="2"/>
              <a:buChar char="Ø"/>
            </a:pPr>
            <a:r>
              <a:rPr lang="cs-CZ" dirty="0" smtClean="0"/>
              <a:t> Osteoplastické amputace – na amputační pahýl se přiklápí </a:t>
            </a:r>
            <a:r>
              <a:rPr lang="cs-CZ" dirty="0" err="1" smtClean="0"/>
              <a:t>osteomyokutánní</a:t>
            </a:r>
            <a:r>
              <a:rPr lang="cs-CZ" dirty="0" smtClean="0"/>
              <a:t> lalok tvořený kostí, periostem a měkkými tkáněmi. Snažíme se zhotovit odolný a kvalitní pahýl. Určení výšky provedení amputace závisí na rozsahu poranění, šíření infekce, umístění nádorového onemocnění či cévních poruch. Na základě výšky amputace následně vybíráme vhodnou protézu </a:t>
            </a:r>
          </a:p>
          <a:p>
            <a:pPr marL="0" indent="0">
              <a:buNone/>
            </a:pPr>
            <a:endParaRPr lang="cs-CZ" b="1" dirty="0" smtClean="0"/>
          </a:p>
        </p:txBody>
      </p:sp>
      <p:pic>
        <p:nvPicPr>
          <p:cNvPr id="5" name="Obrázek 4"/>
          <p:cNvPicPr>
            <a:picLocks noChangeAspect="1"/>
          </p:cNvPicPr>
          <p:nvPr/>
        </p:nvPicPr>
        <p:blipFill rotWithShape="1">
          <a:blip r:embed="rId2"/>
          <a:srcRect b="33713"/>
          <a:stretch/>
        </p:blipFill>
        <p:spPr>
          <a:xfrm>
            <a:off x="10176965" y="154650"/>
            <a:ext cx="1828543" cy="1671686"/>
          </a:xfrm>
          <a:prstGeom prst="rect">
            <a:avLst/>
          </a:prstGeom>
        </p:spPr>
      </p:pic>
    </p:spTree>
    <p:extLst>
      <p:ext uri="{BB962C8B-B14F-4D97-AF65-F5344CB8AC3E}">
        <p14:creationId xmlns:p14="http://schemas.microsoft.com/office/powerpoint/2010/main" val="3063180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230521"/>
            <a:ext cx="10515600" cy="1325563"/>
          </a:xfrm>
        </p:spPr>
        <p:txBody>
          <a:bodyPr/>
          <a:lstStyle/>
          <a:p>
            <a:r>
              <a:rPr lang="cs-CZ" b="1" dirty="0" smtClean="0"/>
              <a:t>Výška amputace</a:t>
            </a:r>
            <a:endParaRPr lang="cs-CZ" dirty="0"/>
          </a:p>
        </p:txBody>
      </p:sp>
      <p:sp>
        <p:nvSpPr>
          <p:cNvPr id="3" name="Zástupný symbol pro obsah 2"/>
          <p:cNvSpPr>
            <a:spLocks noGrp="1"/>
          </p:cNvSpPr>
          <p:nvPr>
            <p:ph idx="1"/>
          </p:nvPr>
        </p:nvSpPr>
        <p:spPr>
          <a:xfrm>
            <a:off x="838200" y="1556084"/>
            <a:ext cx="5923547" cy="5125453"/>
          </a:xfrm>
        </p:spPr>
        <p:txBody>
          <a:bodyPr>
            <a:normAutofit fontScale="55000" lnSpcReduction="20000"/>
          </a:bodyPr>
          <a:lstStyle/>
          <a:p>
            <a:r>
              <a:rPr lang="cs-CZ" b="1" dirty="0" smtClean="0"/>
              <a:t>částečná amputace chodidla a amputace prstu -</a:t>
            </a:r>
            <a:r>
              <a:rPr lang="cs-CZ" dirty="0" smtClean="0"/>
              <a:t> </a:t>
            </a:r>
            <a:r>
              <a:rPr lang="cs-CZ" dirty="0"/>
              <a:t>je třeba nezapomenout pečovat o druhou zdravou končetinu, která je nyní více zatížena. Ztrátou prstů ovlivníme funkci chodidla. Nejvíce narušíme stabilitu amputací palce. Mezi kompenzační pomůcky řadíme speciálně zhotovené ortopedické vložky a individuální úpravu </a:t>
            </a:r>
            <a:r>
              <a:rPr lang="cs-CZ" dirty="0" smtClean="0"/>
              <a:t>obuvi </a:t>
            </a:r>
            <a:endParaRPr lang="cs-CZ" dirty="0"/>
          </a:p>
          <a:p>
            <a:r>
              <a:rPr lang="cs-CZ" b="1" dirty="0"/>
              <a:t>amputace bérce (</a:t>
            </a:r>
            <a:r>
              <a:rPr lang="cs-CZ" b="1" dirty="0" err="1"/>
              <a:t>transtibiální</a:t>
            </a:r>
            <a:r>
              <a:rPr lang="cs-CZ" b="1" dirty="0"/>
              <a:t>) </a:t>
            </a:r>
            <a:r>
              <a:rPr lang="cs-CZ" b="1" dirty="0" smtClean="0"/>
              <a:t>- </a:t>
            </a:r>
            <a:r>
              <a:rPr lang="cs-CZ" dirty="0" smtClean="0"/>
              <a:t>v </a:t>
            </a:r>
            <a:r>
              <a:rPr lang="cs-CZ" dirty="0"/>
              <a:t>distální, střední nebo proximální třetině holenní kosti. Čím blíže ke kolennímu kloubu je amputace provedena, tím lepší prokrvení a hojení operační rány. Na druhou stranu krátký pahýl zhoršuje funkčnost </a:t>
            </a:r>
            <a:r>
              <a:rPr lang="cs-CZ" dirty="0" smtClean="0"/>
              <a:t>končetiny </a:t>
            </a:r>
            <a:endParaRPr lang="cs-CZ" dirty="0"/>
          </a:p>
          <a:p>
            <a:r>
              <a:rPr lang="cs-CZ" b="1" dirty="0"/>
              <a:t>exartikulace v kloubu kolenním </a:t>
            </a:r>
            <a:r>
              <a:rPr lang="cs-CZ" dirty="0"/>
              <a:t>– lepší přichycení protézy i biomechaniky chůze z důvodu zachování integrity distálních svalů. Nevýhodou je horší kosmetický </a:t>
            </a:r>
            <a:r>
              <a:rPr lang="cs-CZ" dirty="0" smtClean="0"/>
              <a:t>efekt</a:t>
            </a:r>
            <a:endParaRPr lang="cs-CZ" dirty="0"/>
          </a:p>
          <a:p>
            <a:r>
              <a:rPr lang="cs-CZ" dirty="0"/>
              <a:t> </a:t>
            </a:r>
            <a:r>
              <a:rPr lang="cs-CZ" b="1" dirty="0"/>
              <a:t>stehenní amputace (</a:t>
            </a:r>
            <a:r>
              <a:rPr lang="cs-CZ" b="1" dirty="0" err="1"/>
              <a:t>transfemorální</a:t>
            </a:r>
            <a:r>
              <a:rPr lang="cs-CZ" b="1" dirty="0"/>
              <a:t>) </a:t>
            </a:r>
            <a:r>
              <a:rPr lang="cs-CZ" dirty="0"/>
              <a:t>– v distální nebo střední třetině stehna. Bohatá </a:t>
            </a:r>
            <a:r>
              <a:rPr lang="cs-CZ" dirty="0" err="1"/>
              <a:t>perfuze</a:t>
            </a:r>
            <a:r>
              <a:rPr lang="cs-CZ" dirty="0"/>
              <a:t> usnadňuje proces hojení rány. Nevýhodou je zvýšená potřeba energie z důvodu chybění kolenního </a:t>
            </a:r>
            <a:r>
              <a:rPr lang="cs-CZ" dirty="0" smtClean="0"/>
              <a:t>kloubu</a:t>
            </a:r>
            <a:endParaRPr lang="cs-CZ" dirty="0"/>
          </a:p>
          <a:p>
            <a:r>
              <a:rPr lang="cs-CZ" b="1" dirty="0" smtClean="0"/>
              <a:t>exartikulace </a:t>
            </a:r>
            <a:r>
              <a:rPr lang="cs-CZ" b="1" dirty="0"/>
              <a:t>v kloubu kyčelním </a:t>
            </a:r>
            <a:r>
              <a:rPr lang="cs-CZ" dirty="0"/>
              <a:t>– většinou jako důsledek tumoru nebo úrazu. I zde preferujeme využití protézy, popřípadě v kombinaci s francouzskou </a:t>
            </a:r>
            <a:r>
              <a:rPr lang="cs-CZ" dirty="0" smtClean="0"/>
              <a:t>holí</a:t>
            </a:r>
            <a:endParaRPr lang="cs-CZ" dirty="0"/>
          </a:p>
          <a:p>
            <a:r>
              <a:rPr lang="cs-CZ" b="1" dirty="0"/>
              <a:t>vyšší úrovně amputace </a:t>
            </a:r>
            <a:r>
              <a:rPr lang="cs-CZ" dirty="0"/>
              <a:t>– v polovině pánve (</a:t>
            </a:r>
            <a:r>
              <a:rPr lang="cs-CZ" dirty="0" err="1"/>
              <a:t>hemipelvektomie</a:t>
            </a:r>
            <a:r>
              <a:rPr lang="cs-CZ" dirty="0"/>
              <a:t>), v polovině trupu (</a:t>
            </a:r>
            <a:r>
              <a:rPr lang="cs-CZ" dirty="0" err="1"/>
              <a:t>hemikorporektomie</a:t>
            </a:r>
            <a:r>
              <a:rPr lang="cs-CZ" dirty="0"/>
              <a:t>)</a:t>
            </a:r>
          </a:p>
          <a:p>
            <a:endParaRPr lang="cs-CZ" dirty="0" smtClean="0"/>
          </a:p>
          <a:p>
            <a:pPr marL="0" indent="0">
              <a:buNone/>
            </a:pPr>
            <a:r>
              <a:rPr lang="cs-CZ" dirty="0" smtClean="0"/>
              <a:t>Amputaci </a:t>
            </a:r>
            <a:r>
              <a:rPr lang="cs-CZ" dirty="0"/>
              <a:t>nelze provést v dolní třetině bérce (pahýl je dlouhý a špatně ovladatelný) a není vhodná ani ve stehně těsně pod </a:t>
            </a:r>
            <a:r>
              <a:rPr lang="cs-CZ" dirty="0" smtClean="0"/>
              <a:t>trochanterem</a:t>
            </a:r>
          </a:p>
          <a:p>
            <a:pPr marL="0" indent="0">
              <a:buNone/>
            </a:pPr>
            <a:r>
              <a:rPr lang="cs-CZ" dirty="0" smtClean="0"/>
              <a:t>Čím </a:t>
            </a:r>
            <a:r>
              <a:rPr lang="cs-CZ" dirty="0"/>
              <a:t>vyšší je úroveň amputace, tím více energie pro chůzi je </a:t>
            </a:r>
            <a:r>
              <a:rPr lang="cs-CZ" dirty="0" smtClean="0"/>
              <a:t>potřeba!!!</a:t>
            </a:r>
            <a:endParaRPr lang="cs-CZ" dirty="0"/>
          </a:p>
          <a:p>
            <a:endParaRPr lang="cs-CZ" dirty="0"/>
          </a:p>
        </p:txBody>
      </p:sp>
      <p:pic>
        <p:nvPicPr>
          <p:cNvPr id="5" name="Obrázek 4"/>
          <p:cNvPicPr>
            <a:picLocks noChangeAspect="1"/>
          </p:cNvPicPr>
          <p:nvPr/>
        </p:nvPicPr>
        <p:blipFill rotWithShape="1">
          <a:blip r:embed="rId2"/>
          <a:srcRect l="22734" t="10409" r="10526" b="12398"/>
          <a:stretch/>
        </p:blipFill>
        <p:spPr>
          <a:xfrm>
            <a:off x="6922169" y="1690688"/>
            <a:ext cx="4948989" cy="3819775"/>
          </a:xfrm>
          <a:prstGeom prst="rect">
            <a:avLst/>
          </a:prstGeom>
        </p:spPr>
      </p:pic>
    </p:spTree>
    <p:extLst>
      <p:ext uri="{BB962C8B-B14F-4D97-AF65-F5344CB8AC3E}">
        <p14:creationId xmlns:p14="http://schemas.microsoft.com/office/powerpoint/2010/main" val="130471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Komplikace</a:t>
            </a:r>
          </a:p>
        </p:txBody>
      </p:sp>
      <p:sp>
        <p:nvSpPr>
          <p:cNvPr id="3" name="Zástupný symbol pro obsah 2"/>
          <p:cNvSpPr>
            <a:spLocks noGrp="1"/>
          </p:cNvSpPr>
          <p:nvPr>
            <p:ph idx="1"/>
          </p:nvPr>
        </p:nvSpPr>
        <p:spPr/>
        <p:txBody>
          <a:bodyPr>
            <a:normAutofit fontScale="47500" lnSpcReduction="20000"/>
          </a:bodyPr>
          <a:lstStyle/>
          <a:p>
            <a:r>
              <a:rPr lang="cs-CZ" b="1" dirty="0" smtClean="0"/>
              <a:t>Pooperační </a:t>
            </a:r>
            <a:r>
              <a:rPr lang="cs-CZ" b="1" dirty="0"/>
              <a:t>komplikace </a:t>
            </a:r>
            <a:r>
              <a:rPr lang="cs-CZ" dirty="0"/>
              <a:t>– mezi nejčastější obtíže patří především krvácení z rány, nezhojení pahýlu a jeho dehiscence, infekce v místě operačního výkonu, alergická reakce na medikaci či dezinfekční prostředky, vznik trombózy či embolie, vznik dekubitů, retence moči a </a:t>
            </a:r>
            <a:r>
              <a:rPr lang="cs-CZ" dirty="0" smtClean="0"/>
              <a:t>bolesti</a:t>
            </a:r>
          </a:p>
          <a:p>
            <a:endParaRPr lang="cs-CZ" dirty="0" smtClean="0"/>
          </a:p>
          <a:p>
            <a:r>
              <a:rPr lang="cs-CZ" b="1" dirty="0" smtClean="0"/>
              <a:t>Fantomová </a:t>
            </a:r>
            <a:r>
              <a:rPr lang="cs-CZ" b="1" dirty="0"/>
              <a:t>bolest </a:t>
            </a:r>
            <a:r>
              <a:rPr lang="cs-CZ" dirty="0" smtClean="0"/>
              <a:t>– je </a:t>
            </a:r>
            <a:r>
              <a:rPr lang="cs-CZ" dirty="0"/>
              <a:t>to pocit subjektivní reality, kterou se amputovaný snaží </a:t>
            </a:r>
            <a:r>
              <a:rPr lang="cs-CZ" dirty="0" smtClean="0"/>
              <a:t>objektivizovat. </a:t>
            </a:r>
            <a:r>
              <a:rPr lang="cs-CZ" dirty="0"/>
              <a:t>Objektivně chybí končetina i její funkce, ale subjektivně v pahýlu probíhají všechny fyziologické procesy a nemocný vnímá celou končetinu. Její etiologie není přesně vysvětlena. Ve většině případů bolesti postupně odezní, ale asi u 5-10% naopak problémy narůstají a objevují se buď sporadicky, nebo </a:t>
            </a:r>
            <a:r>
              <a:rPr lang="cs-CZ" dirty="0" smtClean="0"/>
              <a:t>přecházejí </a:t>
            </a:r>
            <a:r>
              <a:rPr lang="cs-CZ" dirty="0"/>
              <a:t>do chronické formy. Bolest můžeme ovlivnit medikací či dotekovou stimulací. Masáží a poklepáváním můžeme přispět k úlevě. Za psychologicky přirozený jev se považují fantomové pocity, kterými </a:t>
            </a:r>
            <a:r>
              <a:rPr lang="cs-CZ" dirty="0" smtClean="0"/>
              <a:t>pacient </a:t>
            </a:r>
            <a:r>
              <a:rPr lang="cs-CZ" dirty="0"/>
              <a:t>trpí, než si CNS zvykne na nově vzniklou </a:t>
            </a:r>
            <a:r>
              <a:rPr lang="cs-CZ" dirty="0" smtClean="0"/>
              <a:t>situaci</a:t>
            </a:r>
          </a:p>
          <a:p>
            <a:endParaRPr lang="cs-CZ" dirty="0" smtClean="0"/>
          </a:p>
          <a:p>
            <a:r>
              <a:rPr lang="cs-CZ" b="1" dirty="0" smtClean="0"/>
              <a:t>Pahýlové </a:t>
            </a:r>
            <a:r>
              <a:rPr lang="cs-CZ" b="1" dirty="0"/>
              <a:t>bolesti </a:t>
            </a:r>
            <a:r>
              <a:rPr lang="cs-CZ" dirty="0"/>
              <a:t>– zaměříme se na zaznamenání popisu bolesti, její intenzity a zjištění faktorů, které ji tlumí. Příčinou problémů může být infekce, porucha krevního toku, abscesy, podráždění nervů apod. Také porušená psychika </a:t>
            </a:r>
            <a:r>
              <a:rPr lang="cs-CZ" dirty="0" smtClean="0"/>
              <a:t>pacienta </a:t>
            </a:r>
            <a:r>
              <a:rPr lang="cs-CZ" dirty="0"/>
              <a:t>může způsobit horší adaptaci na bolest. Léčba závisí na příčině – chirurgický zákrok a podávání analgetik. Stimulace masáží slouží k místnímu snížení citlivosti </a:t>
            </a:r>
            <a:r>
              <a:rPr lang="cs-CZ" dirty="0" smtClean="0"/>
              <a:t>pokožky</a:t>
            </a:r>
          </a:p>
          <a:p>
            <a:endParaRPr lang="cs-CZ" dirty="0" smtClean="0"/>
          </a:p>
          <a:p>
            <a:r>
              <a:rPr lang="cs-CZ" b="1" dirty="0" smtClean="0"/>
              <a:t>Kožní </a:t>
            </a:r>
            <a:r>
              <a:rPr lang="cs-CZ" b="1" dirty="0"/>
              <a:t>komplikace a trofické změny </a:t>
            </a:r>
            <a:r>
              <a:rPr lang="cs-CZ" dirty="0"/>
              <a:t>(otlaky, dekubity, atrofie) – vyskytují se často po mechanickém problému související s protézou. Pokud je kompenzační pomůcka špatně přiložena, mohou vznikat otlaky způsobené tlakem či třením kůže. Mohou se objevit houbové infekce, ekzémy a ztvrdlá kůže. Výjimečně sledujeme vznik podkožních </a:t>
            </a:r>
            <a:r>
              <a:rPr lang="cs-CZ" dirty="0" smtClean="0"/>
              <a:t>píštělí</a:t>
            </a:r>
          </a:p>
          <a:p>
            <a:endParaRPr lang="cs-CZ" dirty="0" smtClean="0"/>
          </a:p>
          <a:p>
            <a:r>
              <a:rPr lang="cs-CZ" b="1" dirty="0" smtClean="0"/>
              <a:t>Kontraktury</a:t>
            </a:r>
            <a:r>
              <a:rPr lang="cs-CZ" dirty="0" smtClean="0"/>
              <a:t> - z </a:t>
            </a:r>
            <a:r>
              <a:rPr lang="cs-CZ" dirty="0"/>
              <a:t>důvodu zabránění tvoření pooperačních kontraktur se zahajuje časná </a:t>
            </a:r>
            <a:r>
              <a:rPr lang="cs-CZ" dirty="0" smtClean="0"/>
              <a:t>rehabilitace</a:t>
            </a:r>
          </a:p>
          <a:p>
            <a:endParaRPr lang="cs-CZ" dirty="0" smtClean="0"/>
          </a:p>
          <a:p>
            <a:r>
              <a:rPr lang="cs-CZ" b="1" dirty="0" smtClean="0"/>
              <a:t>Mechanické </a:t>
            </a:r>
            <a:r>
              <a:rPr lang="cs-CZ" b="1" dirty="0"/>
              <a:t>závady </a:t>
            </a:r>
            <a:r>
              <a:rPr lang="cs-CZ" dirty="0"/>
              <a:t>- nedostatečné ohlazení hran pahýlu a </a:t>
            </a:r>
            <a:r>
              <a:rPr lang="cs-CZ" dirty="0" err="1"/>
              <a:t>prominující</a:t>
            </a:r>
            <a:r>
              <a:rPr lang="cs-CZ" dirty="0"/>
              <a:t> kosti, hlavně u dětí dochází k přerůstání kožního krytu kostí při jejich postupném růstu</a:t>
            </a:r>
          </a:p>
        </p:txBody>
      </p:sp>
    </p:spTree>
    <p:extLst>
      <p:ext uri="{BB962C8B-B14F-4D97-AF65-F5344CB8AC3E}">
        <p14:creationId xmlns:p14="http://schemas.microsoft.com/office/powerpoint/2010/main" val="272946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Psychologie amputovaných </a:t>
            </a:r>
          </a:p>
        </p:txBody>
      </p:sp>
      <p:sp>
        <p:nvSpPr>
          <p:cNvPr id="3" name="Zástupný symbol pro obsah 2"/>
          <p:cNvSpPr>
            <a:spLocks noGrp="1"/>
          </p:cNvSpPr>
          <p:nvPr>
            <p:ph idx="1"/>
          </p:nvPr>
        </p:nvSpPr>
        <p:spPr>
          <a:xfrm>
            <a:off x="549442" y="1617078"/>
            <a:ext cx="10515600" cy="4351338"/>
          </a:xfrm>
        </p:spPr>
        <p:txBody>
          <a:bodyPr>
            <a:normAutofit fontScale="55000" lnSpcReduction="20000"/>
          </a:bodyPr>
          <a:lstStyle/>
          <a:p>
            <a:r>
              <a:rPr lang="cs-CZ" dirty="0" smtClean="0"/>
              <a:t>Po </a:t>
            </a:r>
            <a:r>
              <a:rPr lang="cs-CZ" dirty="0"/>
              <a:t>amputaci se jedinec dostává do problematické životní situace a všechny starosti se odráží v jeho psychickém stavu. </a:t>
            </a:r>
            <a:endParaRPr lang="cs-CZ" dirty="0" smtClean="0"/>
          </a:p>
          <a:p>
            <a:r>
              <a:rPr lang="cs-CZ" dirty="0" smtClean="0"/>
              <a:t>Dostavují </a:t>
            </a:r>
            <a:r>
              <a:rPr lang="cs-CZ" dirty="0"/>
              <a:t>se pocity bezmocnosti, které mohou vyústit v nekontrolovatelnou paniku. V prvním okamžiku nevidí žádnou možnost, jak vzniklou situaci vyřešit. </a:t>
            </a:r>
            <a:endParaRPr lang="cs-CZ" dirty="0" smtClean="0"/>
          </a:p>
          <a:p>
            <a:r>
              <a:rPr lang="cs-CZ" dirty="0" smtClean="0"/>
              <a:t>Amputaci </a:t>
            </a:r>
            <a:r>
              <a:rPr lang="cs-CZ" dirty="0"/>
              <a:t>může považovat jako snížení své osobní hodnoty</a:t>
            </a:r>
            <a:r>
              <a:rPr lang="cs-CZ" dirty="0" smtClean="0"/>
              <a:t>.</a:t>
            </a:r>
          </a:p>
          <a:p>
            <a:r>
              <a:rPr lang="cs-CZ" dirty="0" smtClean="0"/>
              <a:t>Přemýšlejí </a:t>
            </a:r>
            <a:r>
              <a:rPr lang="cs-CZ" dirty="0"/>
              <a:t>o budoucnosti, většinou si představují ten nejhorší možný scénář svého dalšího života</a:t>
            </a:r>
            <a:r>
              <a:rPr lang="cs-CZ" dirty="0" smtClean="0"/>
              <a:t>.</a:t>
            </a:r>
          </a:p>
          <a:p>
            <a:r>
              <a:rPr lang="cs-CZ" dirty="0" smtClean="0"/>
              <a:t>Může </a:t>
            </a:r>
            <a:r>
              <a:rPr lang="cs-CZ" dirty="0"/>
              <a:t>dojít k narušení sociálních vazeb. </a:t>
            </a:r>
            <a:endParaRPr lang="cs-CZ" dirty="0" smtClean="0"/>
          </a:p>
          <a:p>
            <a:r>
              <a:rPr lang="cs-CZ" dirty="0" smtClean="0"/>
              <a:t>Sklon </a:t>
            </a:r>
            <a:r>
              <a:rPr lang="cs-CZ" dirty="0"/>
              <a:t>k depresi, která se projevuje sníženým zájmem o své okolí a dosavadní záliby. V této situaci by měla nastoupit pomoc psychologa. </a:t>
            </a:r>
            <a:endParaRPr lang="cs-CZ" dirty="0" smtClean="0"/>
          </a:p>
          <a:p>
            <a:r>
              <a:rPr lang="cs-CZ" b="1" dirty="0" smtClean="0"/>
              <a:t>Sociální </a:t>
            </a:r>
            <a:r>
              <a:rPr lang="cs-CZ" b="1" dirty="0"/>
              <a:t>opora </a:t>
            </a:r>
            <a:r>
              <a:rPr lang="cs-CZ" dirty="0"/>
              <a:t>oddaluje možný škodlivý vliv stresu. Proto se příbuzní a přátelé snaží uspokojovat jeho sociální i psychologické potřeby, nevyčleňují ho ze společnosti. Pacient potřebuje mít </a:t>
            </a:r>
            <a:r>
              <a:rPr lang="cs-CZ" dirty="0" smtClean="0"/>
              <a:t>pocit</a:t>
            </a:r>
            <a:r>
              <a:rPr lang="cs-CZ" dirty="0"/>
              <a:t>, že někam patří. Kromě finanční podpory je důležité i dostatečné množství informací a podpora sebedůvěry. </a:t>
            </a:r>
            <a:endParaRPr lang="cs-CZ" dirty="0" smtClean="0"/>
          </a:p>
          <a:p>
            <a:endParaRPr lang="cs-CZ" dirty="0" smtClean="0"/>
          </a:p>
          <a:p>
            <a:pPr marL="0" indent="0">
              <a:buNone/>
            </a:pPr>
            <a:r>
              <a:rPr lang="cs-CZ" b="1" dirty="0" smtClean="0"/>
              <a:t>5 </a:t>
            </a:r>
            <a:r>
              <a:rPr lang="cs-CZ" b="1" dirty="0"/>
              <a:t>stadií vyrovnání se se ztrátou či nemocí dle Elizabeth </a:t>
            </a:r>
            <a:r>
              <a:rPr lang="cs-CZ" b="1" dirty="0" err="1" smtClean="0"/>
              <a:t>Kübler</a:t>
            </a:r>
            <a:r>
              <a:rPr lang="cs-CZ" b="1" dirty="0" smtClean="0"/>
              <a:t>-Rossové </a:t>
            </a:r>
            <a:r>
              <a:rPr lang="cs-CZ" b="1" dirty="0"/>
              <a:t>(vztaženo na ztrátu končetiny</a:t>
            </a:r>
            <a:r>
              <a:rPr lang="cs-CZ" b="1" dirty="0" smtClean="0"/>
              <a:t>)</a:t>
            </a:r>
          </a:p>
          <a:p>
            <a:pPr lvl="1">
              <a:buFont typeface="Wingdings" panose="05000000000000000000" pitchFamily="2" charset="2"/>
              <a:buChar char="Ø"/>
            </a:pPr>
            <a:r>
              <a:rPr lang="cs-CZ" dirty="0" smtClean="0"/>
              <a:t> </a:t>
            </a:r>
            <a:r>
              <a:rPr lang="cs-CZ" dirty="0"/>
              <a:t>stadium šoku – </a:t>
            </a:r>
            <a:r>
              <a:rPr lang="cs-CZ" dirty="0" smtClean="0"/>
              <a:t>pacient se </a:t>
            </a:r>
            <a:r>
              <a:rPr lang="cs-CZ" dirty="0"/>
              <a:t>snaží popřít nebo ignorovat nastalou situaci, je zmatený. </a:t>
            </a:r>
            <a:endParaRPr lang="cs-CZ" dirty="0" smtClean="0"/>
          </a:p>
          <a:p>
            <a:pPr lvl="1">
              <a:buFont typeface="Wingdings" panose="05000000000000000000" pitchFamily="2" charset="2"/>
              <a:buChar char="Ø"/>
            </a:pPr>
            <a:r>
              <a:rPr lang="cs-CZ" dirty="0" smtClean="0"/>
              <a:t>období </a:t>
            </a:r>
            <a:r>
              <a:rPr lang="cs-CZ" dirty="0"/>
              <a:t>agrese, popření skutečnosti – </a:t>
            </a:r>
            <a:r>
              <a:rPr lang="cs-CZ" dirty="0" smtClean="0"/>
              <a:t>pacient </a:t>
            </a:r>
            <a:r>
              <a:rPr lang="cs-CZ" dirty="0"/>
              <a:t>pociťuje úzkost a zklamání, převládají pocity viny a selhání, může se objevit agrese a odmítavý postoj. </a:t>
            </a:r>
            <a:endParaRPr lang="cs-CZ" dirty="0" smtClean="0"/>
          </a:p>
          <a:p>
            <a:pPr lvl="1">
              <a:buFont typeface="Wingdings" panose="05000000000000000000" pitchFamily="2" charset="2"/>
              <a:buChar char="Ø"/>
            </a:pPr>
            <a:r>
              <a:rPr lang="cs-CZ" dirty="0" smtClean="0"/>
              <a:t>stadium </a:t>
            </a:r>
            <a:r>
              <a:rPr lang="cs-CZ" dirty="0"/>
              <a:t>smlouvání, vyjednávání – je ochoten udělat a zaplatit cokoliv, aby vše bylo jako před amputací. </a:t>
            </a:r>
            <a:endParaRPr lang="cs-CZ" dirty="0" smtClean="0"/>
          </a:p>
          <a:p>
            <a:pPr lvl="1">
              <a:buFont typeface="Wingdings" panose="05000000000000000000" pitchFamily="2" charset="2"/>
              <a:buChar char="Ø"/>
            </a:pPr>
            <a:r>
              <a:rPr lang="cs-CZ" dirty="0" smtClean="0"/>
              <a:t>deprese</a:t>
            </a:r>
            <a:r>
              <a:rPr lang="cs-CZ" dirty="0"/>
              <a:t>, smutek – propadá zoufalství, má strach o sebe, svou budoucnost i rodinu. </a:t>
            </a:r>
            <a:endParaRPr lang="cs-CZ" dirty="0" smtClean="0"/>
          </a:p>
          <a:p>
            <a:pPr lvl="1">
              <a:buFont typeface="Wingdings" panose="05000000000000000000" pitchFamily="2" charset="2"/>
              <a:buChar char="Ø"/>
            </a:pPr>
            <a:r>
              <a:rPr lang="cs-CZ" dirty="0" smtClean="0"/>
              <a:t>stadium </a:t>
            </a:r>
            <a:r>
              <a:rPr lang="cs-CZ" dirty="0"/>
              <a:t>přijetí (akceptace) – p</a:t>
            </a:r>
            <a:r>
              <a:rPr lang="cs-CZ" dirty="0" smtClean="0"/>
              <a:t>acient </a:t>
            </a:r>
            <a:r>
              <a:rPr lang="cs-CZ" dirty="0"/>
              <a:t>začíná jednat, vyhledává pomoc a začíná fungovat v upraveném režimu.</a:t>
            </a:r>
          </a:p>
        </p:txBody>
      </p:sp>
    </p:spTree>
    <p:extLst>
      <p:ext uri="{BB962C8B-B14F-4D97-AF65-F5344CB8AC3E}">
        <p14:creationId xmlns:p14="http://schemas.microsoft.com/office/powerpoint/2010/main" val="2552597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Rehabilitace</a:t>
            </a:r>
          </a:p>
        </p:txBody>
      </p:sp>
      <p:sp>
        <p:nvSpPr>
          <p:cNvPr id="3" name="Zástupný symbol pro obsah 2"/>
          <p:cNvSpPr>
            <a:spLocks noGrp="1"/>
          </p:cNvSpPr>
          <p:nvPr>
            <p:ph idx="1"/>
          </p:nvPr>
        </p:nvSpPr>
        <p:spPr>
          <a:xfrm>
            <a:off x="709863" y="1584993"/>
            <a:ext cx="10515600" cy="4936122"/>
          </a:xfrm>
        </p:spPr>
        <p:txBody>
          <a:bodyPr>
            <a:normAutofit fontScale="55000" lnSpcReduction="20000"/>
          </a:bodyPr>
          <a:lstStyle/>
          <a:p>
            <a:pPr marL="0" indent="0">
              <a:buNone/>
            </a:pPr>
            <a:r>
              <a:rPr lang="cs-CZ" dirty="0" smtClean="0"/>
              <a:t>kombinované </a:t>
            </a:r>
            <a:r>
              <a:rPr lang="cs-CZ" dirty="0"/>
              <a:t>a koordinované použití léčebných, sociálních, výchovných a pracovních prostředků pro výcvik anebo přecvičení jednotlivce k nejvyšší možné funkční </a:t>
            </a:r>
            <a:r>
              <a:rPr lang="cs-CZ" dirty="0" smtClean="0"/>
              <a:t>schopnosti</a:t>
            </a:r>
          </a:p>
          <a:p>
            <a:pPr marL="0" indent="0">
              <a:buNone/>
            </a:pPr>
            <a:r>
              <a:rPr lang="cs-CZ" dirty="0" smtClean="0"/>
              <a:t>obsahem </a:t>
            </a:r>
            <a:r>
              <a:rPr lang="cs-CZ" dirty="0"/>
              <a:t>jsou prostředky vedoucí ke zmenšení tlaku, který působí omezení některých fyzických funkcí a následný handicap, usiluje o </a:t>
            </a:r>
            <a:r>
              <a:rPr lang="cs-CZ" dirty="0" smtClean="0"/>
              <a:t>znovu-začlenění </a:t>
            </a:r>
            <a:r>
              <a:rPr lang="cs-CZ" dirty="0"/>
              <a:t>postiženého do </a:t>
            </a:r>
            <a:r>
              <a:rPr lang="cs-CZ" dirty="0" smtClean="0"/>
              <a:t>společnosti</a:t>
            </a:r>
          </a:p>
          <a:p>
            <a:pPr marL="0" indent="0">
              <a:buNone/>
            </a:pPr>
            <a:r>
              <a:rPr lang="cs-CZ" b="1" dirty="0" smtClean="0"/>
              <a:t>Cílem rehabilitace </a:t>
            </a:r>
          </a:p>
          <a:p>
            <a:pPr lvl="1">
              <a:buFont typeface="Wingdings" panose="05000000000000000000" pitchFamily="2" charset="2"/>
              <a:buChar char="ü"/>
            </a:pPr>
            <a:r>
              <a:rPr lang="cs-CZ" dirty="0" smtClean="0"/>
              <a:t>dosažení </a:t>
            </a:r>
            <a:r>
              <a:rPr lang="cs-CZ" dirty="0"/>
              <a:t>větší pohyblivosti v </a:t>
            </a:r>
            <a:r>
              <a:rPr lang="cs-CZ" dirty="0" smtClean="0"/>
              <a:t>kloubech</a:t>
            </a:r>
          </a:p>
          <a:p>
            <a:pPr lvl="1">
              <a:buFont typeface="Wingdings" panose="05000000000000000000" pitchFamily="2" charset="2"/>
              <a:buChar char="ü"/>
            </a:pPr>
            <a:r>
              <a:rPr lang="cs-CZ" dirty="0" smtClean="0"/>
              <a:t>uvolnění </a:t>
            </a:r>
            <a:r>
              <a:rPr lang="cs-CZ" dirty="0"/>
              <a:t>zkrácených </a:t>
            </a:r>
            <a:r>
              <a:rPr lang="cs-CZ" dirty="0" smtClean="0"/>
              <a:t>šlach</a:t>
            </a:r>
          </a:p>
          <a:p>
            <a:pPr lvl="1">
              <a:buFont typeface="Wingdings" panose="05000000000000000000" pitchFamily="2" charset="2"/>
              <a:buChar char="ü"/>
            </a:pPr>
            <a:r>
              <a:rPr lang="cs-CZ" dirty="0" smtClean="0"/>
              <a:t>posílení </a:t>
            </a:r>
            <a:r>
              <a:rPr lang="cs-CZ" dirty="0"/>
              <a:t>jednotlivých svalových </a:t>
            </a:r>
            <a:r>
              <a:rPr lang="cs-CZ" dirty="0" smtClean="0"/>
              <a:t>skupin</a:t>
            </a:r>
          </a:p>
          <a:p>
            <a:pPr lvl="1">
              <a:buFont typeface="Wingdings" panose="05000000000000000000" pitchFamily="2" charset="2"/>
              <a:buChar char="ü"/>
            </a:pPr>
            <a:r>
              <a:rPr lang="cs-CZ" dirty="0" smtClean="0"/>
              <a:t>nacvičení </a:t>
            </a:r>
            <a:r>
              <a:rPr lang="cs-CZ" dirty="0"/>
              <a:t>správného stereotypu </a:t>
            </a:r>
            <a:r>
              <a:rPr lang="cs-CZ" dirty="0" smtClean="0"/>
              <a:t>chůze</a:t>
            </a:r>
          </a:p>
          <a:p>
            <a:pPr lvl="1">
              <a:buFont typeface="Wingdings" panose="05000000000000000000" pitchFamily="2" charset="2"/>
              <a:buChar char="ü"/>
            </a:pPr>
            <a:r>
              <a:rPr lang="cs-CZ" dirty="0" smtClean="0"/>
              <a:t>zvýšení </a:t>
            </a:r>
            <a:r>
              <a:rPr lang="cs-CZ" dirty="0"/>
              <a:t>tolerance </a:t>
            </a:r>
            <a:r>
              <a:rPr lang="cs-CZ" dirty="0" smtClean="0"/>
              <a:t>zátěže</a:t>
            </a:r>
          </a:p>
          <a:p>
            <a:pPr marL="0" indent="0">
              <a:buNone/>
            </a:pPr>
            <a:endParaRPr lang="cs-CZ" dirty="0" smtClean="0"/>
          </a:p>
          <a:p>
            <a:pPr marL="0" indent="0">
              <a:buNone/>
            </a:pPr>
            <a:r>
              <a:rPr lang="cs-CZ" dirty="0" smtClean="0"/>
              <a:t>V </a:t>
            </a:r>
            <a:r>
              <a:rPr lang="cs-CZ" dirty="0"/>
              <a:t>rámci léčebné rehabilitace </a:t>
            </a:r>
            <a:r>
              <a:rPr lang="cs-CZ" dirty="0" smtClean="0"/>
              <a:t>provádí pacient:</a:t>
            </a:r>
          </a:p>
          <a:p>
            <a:pPr lvl="1">
              <a:buFont typeface="Wingdings" panose="05000000000000000000" pitchFamily="2" charset="2"/>
              <a:buChar char="ü"/>
            </a:pPr>
            <a:r>
              <a:rPr lang="cs-CZ" dirty="0" smtClean="0"/>
              <a:t>péči </a:t>
            </a:r>
            <a:r>
              <a:rPr lang="cs-CZ" dirty="0"/>
              <a:t>o </a:t>
            </a:r>
            <a:r>
              <a:rPr lang="cs-CZ" dirty="0" smtClean="0"/>
              <a:t>pahýl</a:t>
            </a:r>
          </a:p>
          <a:p>
            <a:pPr lvl="1">
              <a:buFont typeface="Wingdings" panose="05000000000000000000" pitchFamily="2" charset="2"/>
              <a:buChar char="ü"/>
            </a:pPr>
            <a:r>
              <a:rPr lang="cs-CZ" dirty="0" smtClean="0"/>
              <a:t>oblékání protézy</a:t>
            </a:r>
          </a:p>
          <a:p>
            <a:pPr lvl="1">
              <a:buFont typeface="Wingdings" panose="05000000000000000000" pitchFamily="2" charset="2"/>
              <a:buChar char="ü"/>
            </a:pPr>
            <a:r>
              <a:rPr lang="cs-CZ" dirty="0"/>
              <a:t>s</a:t>
            </a:r>
            <a:r>
              <a:rPr lang="cs-CZ" dirty="0" smtClean="0"/>
              <a:t>toj</a:t>
            </a:r>
          </a:p>
          <a:p>
            <a:pPr lvl="1">
              <a:buFont typeface="Wingdings" panose="05000000000000000000" pitchFamily="2" charset="2"/>
              <a:buChar char="ü"/>
            </a:pPr>
            <a:r>
              <a:rPr lang="cs-CZ" dirty="0" smtClean="0"/>
              <a:t>samotnou </a:t>
            </a:r>
            <a:r>
              <a:rPr lang="cs-CZ" dirty="0"/>
              <a:t>chůzi s </a:t>
            </a:r>
            <a:r>
              <a:rPr lang="cs-CZ" dirty="0" smtClean="0"/>
              <a:t>protézou</a:t>
            </a:r>
          </a:p>
          <a:p>
            <a:pPr lvl="1">
              <a:buFont typeface="Wingdings" panose="05000000000000000000" pitchFamily="2" charset="2"/>
              <a:buChar char="ü"/>
            </a:pPr>
            <a:endParaRPr lang="cs-CZ" dirty="0" smtClean="0"/>
          </a:p>
          <a:p>
            <a:pPr marL="0" indent="0">
              <a:buNone/>
            </a:pPr>
            <a:r>
              <a:rPr lang="cs-CZ" b="1" dirty="0" smtClean="0"/>
              <a:t>Rehabilitační ošetřovatelství </a:t>
            </a:r>
            <a:r>
              <a:rPr lang="cs-CZ" dirty="0" smtClean="0"/>
              <a:t> nedílná součást </a:t>
            </a:r>
            <a:r>
              <a:rPr lang="cs-CZ" dirty="0"/>
              <a:t>ošetřovatelské </a:t>
            </a:r>
            <a:r>
              <a:rPr lang="cs-CZ" dirty="0" smtClean="0"/>
              <a:t>péče – cíle: </a:t>
            </a:r>
          </a:p>
          <a:p>
            <a:pPr lvl="1">
              <a:buFont typeface="Wingdings" panose="05000000000000000000" pitchFamily="2" charset="2"/>
              <a:buChar char="Ø"/>
            </a:pPr>
            <a:r>
              <a:rPr lang="cs-CZ" dirty="0" smtClean="0"/>
              <a:t>začlenění pacienta do aktivity, jeho </a:t>
            </a:r>
            <a:r>
              <a:rPr lang="cs-CZ" dirty="0"/>
              <a:t>resocializace a zabránění vzniku imobilizačního </a:t>
            </a:r>
            <a:r>
              <a:rPr lang="cs-CZ" dirty="0" smtClean="0"/>
              <a:t>syndromu</a:t>
            </a:r>
          </a:p>
          <a:p>
            <a:pPr lvl="1">
              <a:buFont typeface="Wingdings" panose="05000000000000000000" pitchFamily="2" charset="2"/>
              <a:buChar char="Ø"/>
            </a:pPr>
            <a:r>
              <a:rPr lang="cs-CZ" dirty="0" smtClean="0"/>
              <a:t>aktivní </a:t>
            </a:r>
            <a:r>
              <a:rPr lang="cs-CZ" dirty="0"/>
              <a:t>ošetřování – zde jsou zařazeny činnosti, kterých se </a:t>
            </a:r>
            <a:r>
              <a:rPr lang="cs-CZ" dirty="0" smtClean="0"/>
              <a:t>pacient </a:t>
            </a:r>
            <a:r>
              <a:rPr lang="cs-CZ" dirty="0"/>
              <a:t>aktivně účastní (kondiční a dechová cvičení, nácviky základních dovedností, správná změna polohy, chůze apod</a:t>
            </a:r>
            <a:r>
              <a:rPr lang="cs-CZ" dirty="0" smtClean="0"/>
              <a:t>.)</a:t>
            </a:r>
          </a:p>
          <a:p>
            <a:pPr lvl="1">
              <a:buFont typeface="Wingdings" panose="05000000000000000000" pitchFamily="2" charset="2"/>
              <a:buChar char="Ø"/>
            </a:pPr>
            <a:r>
              <a:rPr lang="cs-CZ" dirty="0" smtClean="0"/>
              <a:t>pasivní </a:t>
            </a:r>
            <a:r>
              <a:rPr lang="cs-CZ" dirty="0"/>
              <a:t>ošetřovatelství – pohyby, které jsou zajišťovány ošetřovatelským personálem bez pomoci </a:t>
            </a:r>
            <a:r>
              <a:rPr lang="cs-CZ" dirty="0" smtClean="0"/>
              <a:t>pacient </a:t>
            </a:r>
            <a:r>
              <a:rPr lang="cs-CZ" dirty="0"/>
              <a:t>(pasivní cvičení, polohování)</a:t>
            </a:r>
          </a:p>
        </p:txBody>
      </p:sp>
    </p:spTree>
    <p:extLst>
      <p:ext uri="{BB962C8B-B14F-4D97-AF65-F5344CB8AC3E}">
        <p14:creationId xmlns:p14="http://schemas.microsoft.com/office/powerpoint/2010/main" val="202220303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4117</Words>
  <Application>Microsoft Office PowerPoint</Application>
  <PresentationFormat>Širokoúhlá obrazovka</PresentationFormat>
  <Paragraphs>268</Paragraphs>
  <Slides>30</Slides>
  <Notes>1</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30</vt:i4>
      </vt:variant>
    </vt:vector>
  </HeadingPairs>
  <TitlesOfParts>
    <vt:vector size="38" baseType="lpstr">
      <vt:lpstr>Arial</vt:lpstr>
      <vt:lpstr>Arial Black</vt:lpstr>
      <vt:lpstr>Calibri</vt:lpstr>
      <vt:lpstr>Calibri Light</vt:lpstr>
      <vt:lpstr>Times New Roman</vt:lpstr>
      <vt:lpstr>Wingdings</vt:lpstr>
      <vt:lpstr>Wingdings 2</vt:lpstr>
      <vt:lpstr>Motiv Office</vt:lpstr>
      <vt:lpstr>Doc. MUDr. Tomáš Grus, PhD II. Chirurgická klinika  VFN Praha</vt:lpstr>
      <vt:lpstr>Ošetřovatelská péče u pacienta s amputací DK </vt:lpstr>
      <vt:lpstr>Definice </vt:lpstr>
      <vt:lpstr>Indikace k amputaci </vt:lpstr>
      <vt:lpstr>Druhy a úrovně amputace </vt:lpstr>
      <vt:lpstr>Výška amputace</vt:lpstr>
      <vt:lpstr>Komplikace</vt:lpstr>
      <vt:lpstr>Psychologie amputovaných </vt:lpstr>
      <vt:lpstr>Rehabilitace</vt:lpstr>
      <vt:lpstr>Předoperační rehabilitace</vt:lpstr>
      <vt:lpstr>Péče o pahýl </vt:lpstr>
      <vt:lpstr>Rehabilitační cvičení </vt:lpstr>
      <vt:lpstr>Ošetřovatelský proces </vt:lpstr>
      <vt:lpstr>Časná pooperační péče</vt:lpstr>
      <vt:lpstr>Následná pooperační péče</vt:lpstr>
      <vt:lpstr>Prezentace aplikace PowerPoint</vt:lpstr>
      <vt:lpstr> Podkládání pahýlu </vt:lpstr>
      <vt:lpstr>Oblasti péče</vt:lpstr>
      <vt:lpstr>Prezentace aplikace PowerPoint</vt:lpstr>
      <vt:lpstr>Prezentace aplikace PowerPoint</vt:lpstr>
      <vt:lpstr>Prezentace aplikace PowerPoint</vt:lpstr>
      <vt:lpstr>Prezentace aplikace PowerPoint</vt:lpstr>
      <vt:lpstr>stahování pahýlu elastickým obinadlem </vt:lpstr>
      <vt:lpstr>nevhodné tvary pahýlu k přiložení protézy</vt:lpstr>
      <vt:lpstr>Prezentace aplikace PowerPoint</vt:lpstr>
      <vt:lpstr>Nevhodné návyky u nemocného po amputaci DK</vt:lpstr>
      <vt:lpstr>Ortopedická protetika </vt:lpstr>
      <vt:lpstr>Protézy dolní končetiny </vt:lpstr>
      <vt:lpstr>Prezentace aplikace PowerPoint</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Ošetřovatelská péče u pacienta s amputací DK</dc:title>
  <dc:creator>Tomáš</dc:creator>
  <cp:lastModifiedBy>Tomáš</cp:lastModifiedBy>
  <cp:revision>27</cp:revision>
  <dcterms:created xsi:type="dcterms:W3CDTF">2020-10-17T15:27:32Z</dcterms:created>
  <dcterms:modified xsi:type="dcterms:W3CDTF">2020-10-23T19:38:15Z</dcterms:modified>
</cp:coreProperties>
</file>