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6" r:id="rId3"/>
    <p:sldId id="257" r:id="rId4"/>
    <p:sldId id="258" r:id="rId5"/>
    <p:sldId id="278" r:id="rId6"/>
    <p:sldId id="259" r:id="rId7"/>
    <p:sldId id="260" r:id="rId8"/>
    <p:sldId id="280" r:id="rId9"/>
    <p:sldId id="261" r:id="rId10"/>
    <p:sldId id="262" r:id="rId11"/>
    <p:sldId id="263" r:id="rId12"/>
    <p:sldId id="281" r:id="rId13"/>
    <p:sldId id="282" r:id="rId14"/>
    <p:sldId id="264" r:id="rId15"/>
    <p:sldId id="265" r:id="rId16"/>
    <p:sldId id="266" r:id="rId17"/>
    <p:sldId id="267" r:id="rId18"/>
    <p:sldId id="268" r:id="rId19"/>
    <p:sldId id="269" r:id="rId20"/>
    <p:sldId id="279" r:id="rId21"/>
    <p:sldId id="270" r:id="rId22"/>
    <p:sldId id="271" r:id="rId23"/>
    <p:sldId id="272" r:id="rId24"/>
    <p:sldId id="273" r:id="rId25"/>
    <p:sldId id="274" r:id="rId26"/>
    <p:sldId id="275" r:id="rId27"/>
    <p:sldId id="276" r:id="rId28"/>
    <p:sldId id="284"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22" d="100"/>
          <a:sy n="122" d="100"/>
        </p:scale>
        <p:origin x="96"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CF67555-4535-4853-8E8F-58BC912344C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xmlns="" id="{EFD68FF0-CF44-4E73-AF37-7910C0608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xmlns="" id="{1FE4A5FB-3C56-4CAE-B2AF-491EA2A545EC}"/>
              </a:ext>
            </a:extLst>
          </p:cNvPr>
          <p:cNvSpPr>
            <a:spLocks noGrp="1"/>
          </p:cNvSpPr>
          <p:nvPr>
            <p:ph type="dt" sz="half" idx="10"/>
          </p:nvPr>
        </p:nvSpPr>
        <p:spPr/>
        <p:txBody>
          <a:bodyPr/>
          <a:lstStyle/>
          <a:p>
            <a:fld id="{32D8C6C6-1218-4A58-BA6E-252941E0CC66}" type="datetimeFigureOut">
              <a:rPr lang="cs-CZ" smtClean="0"/>
              <a:t>05.10.2020</a:t>
            </a:fld>
            <a:endParaRPr lang="cs-CZ"/>
          </a:p>
        </p:txBody>
      </p:sp>
      <p:sp>
        <p:nvSpPr>
          <p:cNvPr id="5" name="Zástupný symbol pro zápatí 4">
            <a:extLst>
              <a:ext uri="{FF2B5EF4-FFF2-40B4-BE49-F238E27FC236}">
                <a16:creationId xmlns:a16="http://schemas.microsoft.com/office/drawing/2014/main" xmlns="" id="{A34212D1-1F53-4035-A1F1-6563C049224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7BB624B4-18CD-49F1-92D2-CB1C7EDFBAF6}"/>
              </a:ext>
            </a:extLst>
          </p:cNvPr>
          <p:cNvSpPr>
            <a:spLocks noGrp="1"/>
          </p:cNvSpPr>
          <p:nvPr>
            <p:ph type="sldNum" sz="quarter" idx="12"/>
          </p:nvPr>
        </p:nvSpPr>
        <p:spPr/>
        <p:txBody>
          <a:bodyPr/>
          <a:lstStyle/>
          <a:p>
            <a:fld id="{E730BBF0-61BD-4986-BF76-C89AC02036F2}" type="slidenum">
              <a:rPr lang="cs-CZ" smtClean="0"/>
              <a:t>‹#›</a:t>
            </a:fld>
            <a:endParaRPr lang="cs-CZ"/>
          </a:p>
        </p:txBody>
      </p:sp>
    </p:spTree>
    <p:extLst>
      <p:ext uri="{BB962C8B-B14F-4D97-AF65-F5344CB8AC3E}">
        <p14:creationId xmlns:p14="http://schemas.microsoft.com/office/powerpoint/2010/main" val="2161956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B11D411-A646-45FF-869D-55B1D74BB03B}"/>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xmlns="" id="{FAA71FEA-6409-45DF-BEA9-1B1DF02CF983}"/>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F0719D97-6684-4FEA-9813-8514E1D5156B}"/>
              </a:ext>
            </a:extLst>
          </p:cNvPr>
          <p:cNvSpPr>
            <a:spLocks noGrp="1"/>
          </p:cNvSpPr>
          <p:nvPr>
            <p:ph type="dt" sz="half" idx="10"/>
          </p:nvPr>
        </p:nvSpPr>
        <p:spPr/>
        <p:txBody>
          <a:bodyPr/>
          <a:lstStyle/>
          <a:p>
            <a:fld id="{32D8C6C6-1218-4A58-BA6E-252941E0CC66}" type="datetimeFigureOut">
              <a:rPr lang="cs-CZ" smtClean="0"/>
              <a:t>05.10.2020</a:t>
            </a:fld>
            <a:endParaRPr lang="cs-CZ"/>
          </a:p>
        </p:txBody>
      </p:sp>
      <p:sp>
        <p:nvSpPr>
          <p:cNvPr id="5" name="Zástupný symbol pro zápatí 4">
            <a:extLst>
              <a:ext uri="{FF2B5EF4-FFF2-40B4-BE49-F238E27FC236}">
                <a16:creationId xmlns:a16="http://schemas.microsoft.com/office/drawing/2014/main" xmlns="" id="{3B67E540-9FE1-4AE8-B1B9-B81C9B177B1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74E18FC6-1871-4C8B-899E-524220C73A74}"/>
              </a:ext>
            </a:extLst>
          </p:cNvPr>
          <p:cNvSpPr>
            <a:spLocks noGrp="1"/>
          </p:cNvSpPr>
          <p:nvPr>
            <p:ph type="sldNum" sz="quarter" idx="12"/>
          </p:nvPr>
        </p:nvSpPr>
        <p:spPr/>
        <p:txBody>
          <a:bodyPr/>
          <a:lstStyle/>
          <a:p>
            <a:fld id="{E730BBF0-61BD-4986-BF76-C89AC02036F2}" type="slidenum">
              <a:rPr lang="cs-CZ" smtClean="0"/>
              <a:t>‹#›</a:t>
            </a:fld>
            <a:endParaRPr lang="cs-CZ"/>
          </a:p>
        </p:txBody>
      </p:sp>
    </p:spTree>
    <p:extLst>
      <p:ext uri="{BB962C8B-B14F-4D97-AF65-F5344CB8AC3E}">
        <p14:creationId xmlns:p14="http://schemas.microsoft.com/office/powerpoint/2010/main" val="6564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xmlns="" id="{8EDAF214-319F-475E-897B-3622EBCE14E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xmlns="" id="{12977748-FDC7-411E-8208-02E7D5A06EC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72C4455D-C2A3-416A-A8D8-3E27DD629772}"/>
              </a:ext>
            </a:extLst>
          </p:cNvPr>
          <p:cNvSpPr>
            <a:spLocks noGrp="1"/>
          </p:cNvSpPr>
          <p:nvPr>
            <p:ph type="dt" sz="half" idx="10"/>
          </p:nvPr>
        </p:nvSpPr>
        <p:spPr/>
        <p:txBody>
          <a:bodyPr/>
          <a:lstStyle/>
          <a:p>
            <a:fld id="{32D8C6C6-1218-4A58-BA6E-252941E0CC66}" type="datetimeFigureOut">
              <a:rPr lang="cs-CZ" smtClean="0"/>
              <a:t>05.10.2020</a:t>
            </a:fld>
            <a:endParaRPr lang="cs-CZ"/>
          </a:p>
        </p:txBody>
      </p:sp>
      <p:sp>
        <p:nvSpPr>
          <p:cNvPr id="5" name="Zástupný symbol pro zápatí 4">
            <a:extLst>
              <a:ext uri="{FF2B5EF4-FFF2-40B4-BE49-F238E27FC236}">
                <a16:creationId xmlns:a16="http://schemas.microsoft.com/office/drawing/2014/main" xmlns="" id="{287D5516-E783-4A37-ABD8-EAE606FA8C9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84177B7A-5EF9-4D63-9B6E-5935B941EA59}"/>
              </a:ext>
            </a:extLst>
          </p:cNvPr>
          <p:cNvSpPr>
            <a:spLocks noGrp="1"/>
          </p:cNvSpPr>
          <p:nvPr>
            <p:ph type="sldNum" sz="quarter" idx="12"/>
          </p:nvPr>
        </p:nvSpPr>
        <p:spPr/>
        <p:txBody>
          <a:bodyPr/>
          <a:lstStyle/>
          <a:p>
            <a:fld id="{E730BBF0-61BD-4986-BF76-C89AC02036F2}" type="slidenum">
              <a:rPr lang="cs-CZ" smtClean="0"/>
              <a:t>‹#›</a:t>
            </a:fld>
            <a:endParaRPr lang="cs-CZ"/>
          </a:p>
        </p:txBody>
      </p:sp>
    </p:spTree>
    <p:extLst>
      <p:ext uri="{BB962C8B-B14F-4D97-AF65-F5344CB8AC3E}">
        <p14:creationId xmlns:p14="http://schemas.microsoft.com/office/powerpoint/2010/main" val="118286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C6B915E-AEB6-4E33-A0AC-2F9A1E81EEA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F4771680-2555-4187-A4FF-8C058AB18BB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B99D2053-2439-4A64-BEC9-D3D2D2B3B968}"/>
              </a:ext>
            </a:extLst>
          </p:cNvPr>
          <p:cNvSpPr>
            <a:spLocks noGrp="1"/>
          </p:cNvSpPr>
          <p:nvPr>
            <p:ph type="dt" sz="half" idx="10"/>
          </p:nvPr>
        </p:nvSpPr>
        <p:spPr/>
        <p:txBody>
          <a:bodyPr/>
          <a:lstStyle/>
          <a:p>
            <a:fld id="{32D8C6C6-1218-4A58-BA6E-252941E0CC66}" type="datetimeFigureOut">
              <a:rPr lang="cs-CZ" smtClean="0"/>
              <a:t>05.10.2020</a:t>
            </a:fld>
            <a:endParaRPr lang="cs-CZ"/>
          </a:p>
        </p:txBody>
      </p:sp>
      <p:sp>
        <p:nvSpPr>
          <p:cNvPr id="5" name="Zástupný symbol pro zápatí 4">
            <a:extLst>
              <a:ext uri="{FF2B5EF4-FFF2-40B4-BE49-F238E27FC236}">
                <a16:creationId xmlns:a16="http://schemas.microsoft.com/office/drawing/2014/main" xmlns="" id="{FEB226BC-2274-4976-BA8E-CB91FE20546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5B6A8DFB-D0B4-43D4-AEFE-22FA3836FC8C}"/>
              </a:ext>
            </a:extLst>
          </p:cNvPr>
          <p:cNvSpPr>
            <a:spLocks noGrp="1"/>
          </p:cNvSpPr>
          <p:nvPr>
            <p:ph type="sldNum" sz="quarter" idx="12"/>
          </p:nvPr>
        </p:nvSpPr>
        <p:spPr/>
        <p:txBody>
          <a:bodyPr/>
          <a:lstStyle/>
          <a:p>
            <a:fld id="{E730BBF0-61BD-4986-BF76-C89AC02036F2}" type="slidenum">
              <a:rPr lang="cs-CZ" smtClean="0"/>
              <a:t>‹#›</a:t>
            </a:fld>
            <a:endParaRPr lang="cs-CZ"/>
          </a:p>
        </p:txBody>
      </p:sp>
    </p:spTree>
    <p:extLst>
      <p:ext uri="{BB962C8B-B14F-4D97-AF65-F5344CB8AC3E}">
        <p14:creationId xmlns:p14="http://schemas.microsoft.com/office/powerpoint/2010/main" val="185714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D8E3323-E45C-4404-A5FF-3F98A5F7CDB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xmlns="" id="{36B771F1-46BE-4172-98F6-58687D31B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xmlns="" id="{80B84AFE-10CB-4DCB-835B-CAA3F696B213}"/>
              </a:ext>
            </a:extLst>
          </p:cNvPr>
          <p:cNvSpPr>
            <a:spLocks noGrp="1"/>
          </p:cNvSpPr>
          <p:nvPr>
            <p:ph type="dt" sz="half" idx="10"/>
          </p:nvPr>
        </p:nvSpPr>
        <p:spPr/>
        <p:txBody>
          <a:bodyPr/>
          <a:lstStyle/>
          <a:p>
            <a:fld id="{32D8C6C6-1218-4A58-BA6E-252941E0CC66}" type="datetimeFigureOut">
              <a:rPr lang="cs-CZ" smtClean="0"/>
              <a:t>05.10.2020</a:t>
            </a:fld>
            <a:endParaRPr lang="cs-CZ"/>
          </a:p>
        </p:txBody>
      </p:sp>
      <p:sp>
        <p:nvSpPr>
          <p:cNvPr id="5" name="Zástupný symbol pro zápatí 4">
            <a:extLst>
              <a:ext uri="{FF2B5EF4-FFF2-40B4-BE49-F238E27FC236}">
                <a16:creationId xmlns:a16="http://schemas.microsoft.com/office/drawing/2014/main" xmlns="" id="{50937B8B-0B2F-4397-BEA2-55E85EC7E51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51F5D286-3268-415B-AC31-5BA761B255C7}"/>
              </a:ext>
            </a:extLst>
          </p:cNvPr>
          <p:cNvSpPr>
            <a:spLocks noGrp="1"/>
          </p:cNvSpPr>
          <p:nvPr>
            <p:ph type="sldNum" sz="quarter" idx="12"/>
          </p:nvPr>
        </p:nvSpPr>
        <p:spPr/>
        <p:txBody>
          <a:bodyPr/>
          <a:lstStyle/>
          <a:p>
            <a:fld id="{E730BBF0-61BD-4986-BF76-C89AC02036F2}" type="slidenum">
              <a:rPr lang="cs-CZ" smtClean="0"/>
              <a:t>‹#›</a:t>
            </a:fld>
            <a:endParaRPr lang="cs-CZ"/>
          </a:p>
        </p:txBody>
      </p:sp>
    </p:spTree>
    <p:extLst>
      <p:ext uri="{BB962C8B-B14F-4D97-AF65-F5344CB8AC3E}">
        <p14:creationId xmlns:p14="http://schemas.microsoft.com/office/powerpoint/2010/main" val="4880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34AEB11-22B5-4D29-84B1-4CF373FF12A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6DF4853A-7390-4314-83E9-9980B76ABE4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xmlns="" id="{746BF9B8-CB00-4B76-9D8C-950DF62CA5F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xmlns="" id="{0087F510-D542-40FF-B235-90482EC4C762}"/>
              </a:ext>
            </a:extLst>
          </p:cNvPr>
          <p:cNvSpPr>
            <a:spLocks noGrp="1"/>
          </p:cNvSpPr>
          <p:nvPr>
            <p:ph type="dt" sz="half" idx="10"/>
          </p:nvPr>
        </p:nvSpPr>
        <p:spPr/>
        <p:txBody>
          <a:bodyPr/>
          <a:lstStyle/>
          <a:p>
            <a:fld id="{32D8C6C6-1218-4A58-BA6E-252941E0CC66}" type="datetimeFigureOut">
              <a:rPr lang="cs-CZ" smtClean="0"/>
              <a:t>05.10.2020</a:t>
            </a:fld>
            <a:endParaRPr lang="cs-CZ"/>
          </a:p>
        </p:txBody>
      </p:sp>
      <p:sp>
        <p:nvSpPr>
          <p:cNvPr id="6" name="Zástupný symbol pro zápatí 5">
            <a:extLst>
              <a:ext uri="{FF2B5EF4-FFF2-40B4-BE49-F238E27FC236}">
                <a16:creationId xmlns:a16="http://schemas.microsoft.com/office/drawing/2014/main" xmlns="" id="{C82E798B-B6DC-49BE-9F7A-0E128999B5E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A2269808-86DF-4B41-8FDE-67BC1C3FC773}"/>
              </a:ext>
            </a:extLst>
          </p:cNvPr>
          <p:cNvSpPr>
            <a:spLocks noGrp="1"/>
          </p:cNvSpPr>
          <p:nvPr>
            <p:ph type="sldNum" sz="quarter" idx="12"/>
          </p:nvPr>
        </p:nvSpPr>
        <p:spPr/>
        <p:txBody>
          <a:bodyPr/>
          <a:lstStyle/>
          <a:p>
            <a:fld id="{E730BBF0-61BD-4986-BF76-C89AC02036F2}" type="slidenum">
              <a:rPr lang="cs-CZ" smtClean="0"/>
              <a:t>‹#›</a:t>
            </a:fld>
            <a:endParaRPr lang="cs-CZ"/>
          </a:p>
        </p:txBody>
      </p:sp>
    </p:spTree>
    <p:extLst>
      <p:ext uri="{BB962C8B-B14F-4D97-AF65-F5344CB8AC3E}">
        <p14:creationId xmlns:p14="http://schemas.microsoft.com/office/powerpoint/2010/main" val="361851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4D2F320-1225-4988-B0EE-C24B0C7FEA3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xmlns="" id="{7073A4D7-10DC-49CA-89F1-C0567DDAA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xmlns="" id="{8616CB12-F7B0-4393-BFAC-3B79136C12A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xmlns="" id="{65E42DB8-58DB-4327-BC20-B065B89E5A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xmlns="" id="{283B91C7-00B1-45B8-B4FB-2ED48C2EB27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xmlns="" id="{C5283170-778A-434C-8039-2EB9E1A5C835}"/>
              </a:ext>
            </a:extLst>
          </p:cNvPr>
          <p:cNvSpPr>
            <a:spLocks noGrp="1"/>
          </p:cNvSpPr>
          <p:nvPr>
            <p:ph type="dt" sz="half" idx="10"/>
          </p:nvPr>
        </p:nvSpPr>
        <p:spPr/>
        <p:txBody>
          <a:bodyPr/>
          <a:lstStyle/>
          <a:p>
            <a:fld id="{32D8C6C6-1218-4A58-BA6E-252941E0CC66}" type="datetimeFigureOut">
              <a:rPr lang="cs-CZ" smtClean="0"/>
              <a:t>05.10.2020</a:t>
            </a:fld>
            <a:endParaRPr lang="cs-CZ"/>
          </a:p>
        </p:txBody>
      </p:sp>
      <p:sp>
        <p:nvSpPr>
          <p:cNvPr id="8" name="Zástupný symbol pro zápatí 7">
            <a:extLst>
              <a:ext uri="{FF2B5EF4-FFF2-40B4-BE49-F238E27FC236}">
                <a16:creationId xmlns:a16="http://schemas.microsoft.com/office/drawing/2014/main" xmlns="" id="{BD7C30C5-861E-4064-8230-DBECACAE94B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xmlns="" id="{F2D77CDA-8507-42B5-B0A0-9EEF38E4B1C5}"/>
              </a:ext>
            </a:extLst>
          </p:cNvPr>
          <p:cNvSpPr>
            <a:spLocks noGrp="1"/>
          </p:cNvSpPr>
          <p:nvPr>
            <p:ph type="sldNum" sz="quarter" idx="12"/>
          </p:nvPr>
        </p:nvSpPr>
        <p:spPr/>
        <p:txBody>
          <a:bodyPr/>
          <a:lstStyle/>
          <a:p>
            <a:fld id="{E730BBF0-61BD-4986-BF76-C89AC02036F2}" type="slidenum">
              <a:rPr lang="cs-CZ" smtClean="0"/>
              <a:t>‹#›</a:t>
            </a:fld>
            <a:endParaRPr lang="cs-CZ"/>
          </a:p>
        </p:txBody>
      </p:sp>
    </p:spTree>
    <p:extLst>
      <p:ext uri="{BB962C8B-B14F-4D97-AF65-F5344CB8AC3E}">
        <p14:creationId xmlns:p14="http://schemas.microsoft.com/office/powerpoint/2010/main" val="134583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1F608C8-9825-43F0-A923-B46952FD855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xmlns="" id="{EFC05902-1971-4AFC-A2A0-66CE73D48693}"/>
              </a:ext>
            </a:extLst>
          </p:cNvPr>
          <p:cNvSpPr>
            <a:spLocks noGrp="1"/>
          </p:cNvSpPr>
          <p:nvPr>
            <p:ph type="dt" sz="half" idx="10"/>
          </p:nvPr>
        </p:nvSpPr>
        <p:spPr/>
        <p:txBody>
          <a:bodyPr/>
          <a:lstStyle/>
          <a:p>
            <a:fld id="{32D8C6C6-1218-4A58-BA6E-252941E0CC66}" type="datetimeFigureOut">
              <a:rPr lang="cs-CZ" smtClean="0"/>
              <a:t>05.10.2020</a:t>
            </a:fld>
            <a:endParaRPr lang="cs-CZ"/>
          </a:p>
        </p:txBody>
      </p:sp>
      <p:sp>
        <p:nvSpPr>
          <p:cNvPr id="4" name="Zástupný symbol pro zápatí 3">
            <a:extLst>
              <a:ext uri="{FF2B5EF4-FFF2-40B4-BE49-F238E27FC236}">
                <a16:creationId xmlns:a16="http://schemas.microsoft.com/office/drawing/2014/main" xmlns="" id="{A00EF0CF-B7EF-4E7D-AF83-08FBFD9C351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xmlns="" id="{0F4CB35C-B48C-4336-8C04-96B45E5DE53E}"/>
              </a:ext>
            </a:extLst>
          </p:cNvPr>
          <p:cNvSpPr>
            <a:spLocks noGrp="1"/>
          </p:cNvSpPr>
          <p:nvPr>
            <p:ph type="sldNum" sz="quarter" idx="12"/>
          </p:nvPr>
        </p:nvSpPr>
        <p:spPr/>
        <p:txBody>
          <a:bodyPr/>
          <a:lstStyle/>
          <a:p>
            <a:fld id="{E730BBF0-61BD-4986-BF76-C89AC02036F2}" type="slidenum">
              <a:rPr lang="cs-CZ" smtClean="0"/>
              <a:t>‹#›</a:t>
            </a:fld>
            <a:endParaRPr lang="cs-CZ"/>
          </a:p>
        </p:txBody>
      </p:sp>
    </p:spTree>
    <p:extLst>
      <p:ext uri="{BB962C8B-B14F-4D97-AF65-F5344CB8AC3E}">
        <p14:creationId xmlns:p14="http://schemas.microsoft.com/office/powerpoint/2010/main" val="348869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xmlns="" id="{ECD1D3FB-CE00-48C2-9F09-B986407E3C5E}"/>
              </a:ext>
            </a:extLst>
          </p:cNvPr>
          <p:cNvSpPr>
            <a:spLocks noGrp="1"/>
          </p:cNvSpPr>
          <p:nvPr>
            <p:ph type="dt" sz="half" idx="10"/>
          </p:nvPr>
        </p:nvSpPr>
        <p:spPr/>
        <p:txBody>
          <a:bodyPr/>
          <a:lstStyle/>
          <a:p>
            <a:fld id="{32D8C6C6-1218-4A58-BA6E-252941E0CC66}" type="datetimeFigureOut">
              <a:rPr lang="cs-CZ" smtClean="0"/>
              <a:t>05.10.2020</a:t>
            </a:fld>
            <a:endParaRPr lang="cs-CZ"/>
          </a:p>
        </p:txBody>
      </p:sp>
      <p:sp>
        <p:nvSpPr>
          <p:cNvPr id="3" name="Zástupný symbol pro zápatí 2">
            <a:extLst>
              <a:ext uri="{FF2B5EF4-FFF2-40B4-BE49-F238E27FC236}">
                <a16:creationId xmlns:a16="http://schemas.microsoft.com/office/drawing/2014/main" xmlns="" id="{DCE80AC0-C7BA-4E1A-8522-C0418E40F26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xmlns="" id="{A18C73DA-8E24-424C-8EFE-6C2309BDB6D8}"/>
              </a:ext>
            </a:extLst>
          </p:cNvPr>
          <p:cNvSpPr>
            <a:spLocks noGrp="1"/>
          </p:cNvSpPr>
          <p:nvPr>
            <p:ph type="sldNum" sz="quarter" idx="12"/>
          </p:nvPr>
        </p:nvSpPr>
        <p:spPr/>
        <p:txBody>
          <a:bodyPr/>
          <a:lstStyle/>
          <a:p>
            <a:fld id="{E730BBF0-61BD-4986-BF76-C89AC02036F2}" type="slidenum">
              <a:rPr lang="cs-CZ" smtClean="0"/>
              <a:t>‹#›</a:t>
            </a:fld>
            <a:endParaRPr lang="cs-CZ"/>
          </a:p>
        </p:txBody>
      </p:sp>
    </p:spTree>
    <p:extLst>
      <p:ext uri="{BB962C8B-B14F-4D97-AF65-F5344CB8AC3E}">
        <p14:creationId xmlns:p14="http://schemas.microsoft.com/office/powerpoint/2010/main" val="31548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6DD8F97-1F32-4C36-B49A-181CFBE8A5D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xmlns="" id="{8DC47BEC-2DE9-485D-86CB-5383C6DCA0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xmlns="" id="{FF00AF8C-F0D3-47F8-BF0B-C9B74653F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xmlns="" id="{B38F5548-9226-45AB-BD9B-441BCD762E47}"/>
              </a:ext>
            </a:extLst>
          </p:cNvPr>
          <p:cNvSpPr>
            <a:spLocks noGrp="1"/>
          </p:cNvSpPr>
          <p:nvPr>
            <p:ph type="dt" sz="half" idx="10"/>
          </p:nvPr>
        </p:nvSpPr>
        <p:spPr/>
        <p:txBody>
          <a:bodyPr/>
          <a:lstStyle/>
          <a:p>
            <a:fld id="{32D8C6C6-1218-4A58-BA6E-252941E0CC66}" type="datetimeFigureOut">
              <a:rPr lang="cs-CZ" smtClean="0"/>
              <a:t>05.10.2020</a:t>
            </a:fld>
            <a:endParaRPr lang="cs-CZ"/>
          </a:p>
        </p:txBody>
      </p:sp>
      <p:sp>
        <p:nvSpPr>
          <p:cNvPr id="6" name="Zástupný symbol pro zápatí 5">
            <a:extLst>
              <a:ext uri="{FF2B5EF4-FFF2-40B4-BE49-F238E27FC236}">
                <a16:creationId xmlns:a16="http://schemas.microsoft.com/office/drawing/2014/main" xmlns="" id="{B22E86D5-CDEA-46FE-AC98-E9A46471014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394998E8-AFE9-4B91-8125-74431A34CE18}"/>
              </a:ext>
            </a:extLst>
          </p:cNvPr>
          <p:cNvSpPr>
            <a:spLocks noGrp="1"/>
          </p:cNvSpPr>
          <p:nvPr>
            <p:ph type="sldNum" sz="quarter" idx="12"/>
          </p:nvPr>
        </p:nvSpPr>
        <p:spPr/>
        <p:txBody>
          <a:bodyPr/>
          <a:lstStyle/>
          <a:p>
            <a:fld id="{E730BBF0-61BD-4986-BF76-C89AC02036F2}" type="slidenum">
              <a:rPr lang="cs-CZ" smtClean="0"/>
              <a:t>‹#›</a:t>
            </a:fld>
            <a:endParaRPr lang="cs-CZ"/>
          </a:p>
        </p:txBody>
      </p:sp>
    </p:spTree>
    <p:extLst>
      <p:ext uri="{BB962C8B-B14F-4D97-AF65-F5344CB8AC3E}">
        <p14:creationId xmlns:p14="http://schemas.microsoft.com/office/powerpoint/2010/main" val="406992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09AE874-1DAA-4245-8E72-AB845A280AF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xmlns="" id="{FB7CAB35-78E5-4A4E-A283-9C3204C59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xmlns="" id="{0648F09C-2EE2-4DE9-8867-B174D715F9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xmlns="" id="{FAF09EAE-5133-492B-89C1-9D40DAFD1DA1}"/>
              </a:ext>
            </a:extLst>
          </p:cNvPr>
          <p:cNvSpPr>
            <a:spLocks noGrp="1"/>
          </p:cNvSpPr>
          <p:nvPr>
            <p:ph type="dt" sz="half" idx="10"/>
          </p:nvPr>
        </p:nvSpPr>
        <p:spPr/>
        <p:txBody>
          <a:bodyPr/>
          <a:lstStyle/>
          <a:p>
            <a:fld id="{32D8C6C6-1218-4A58-BA6E-252941E0CC66}" type="datetimeFigureOut">
              <a:rPr lang="cs-CZ" smtClean="0"/>
              <a:t>05.10.2020</a:t>
            </a:fld>
            <a:endParaRPr lang="cs-CZ"/>
          </a:p>
        </p:txBody>
      </p:sp>
      <p:sp>
        <p:nvSpPr>
          <p:cNvPr id="6" name="Zástupný symbol pro zápatí 5">
            <a:extLst>
              <a:ext uri="{FF2B5EF4-FFF2-40B4-BE49-F238E27FC236}">
                <a16:creationId xmlns:a16="http://schemas.microsoft.com/office/drawing/2014/main" xmlns="" id="{0F9590AE-50E5-42ED-8AA1-6E5EF0F2C9F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DE61E196-5EDC-48EB-97E8-4AFF9FAC8D96}"/>
              </a:ext>
            </a:extLst>
          </p:cNvPr>
          <p:cNvSpPr>
            <a:spLocks noGrp="1"/>
          </p:cNvSpPr>
          <p:nvPr>
            <p:ph type="sldNum" sz="quarter" idx="12"/>
          </p:nvPr>
        </p:nvSpPr>
        <p:spPr/>
        <p:txBody>
          <a:bodyPr/>
          <a:lstStyle/>
          <a:p>
            <a:fld id="{E730BBF0-61BD-4986-BF76-C89AC02036F2}" type="slidenum">
              <a:rPr lang="cs-CZ" smtClean="0"/>
              <a:t>‹#›</a:t>
            </a:fld>
            <a:endParaRPr lang="cs-CZ"/>
          </a:p>
        </p:txBody>
      </p:sp>
    </p:spTree>
    <p:extLst>
      <p:ext uri="{BB962C8B-B14F-4D97-AF65-F5344CB8AC3E}">
        <p14:creationId xmlns:p14="http://schemas.microsoft.com/office/powerpoint/2010/main" val="159614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xmlns="" id="{A34B241C-7C02-4B70-AF4D-5FF5779E3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xmlns="" id="{73274C6D-2A4E-4850-AEAA-1D94E1094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11EEADFE-46D4-4B84-8C4C-CC83D8716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8C6C6-1218-4A58-BA6E-252941E0CC66}" type="datetimeFigureOut">
              <a:rPr lang="cs-CZ" smtClean="0"/>
              <a:t>05.10.2020</a:t>
            </a:fld>
            <a:endParaRPr lang="cs-CZ"/>
          </a:p>
        </p:txBody>
      </p:sp>
      <p:sp>
        <p:nvSpPr>
          <p:cNvPr id="5" name="Zástupný symbol pro zápatí 4">
            <a:extLst>
              <a:ext uri="{FF2B5EF4-FFF2-40B4-BE49-F238E27FC236}">
                <a16:creationId xmlns:a16="http://schemas.microsoft.com/office/drawing/2014/main" xmlns="" id="{6C69B87C-3C0E-4354-A751-AC3FBF909B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xmlns="" id="{2DD289CB-9EC7-428B-8224-04147A8B4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0BBF0-61BD-4986-BF76-C89AC02036F2}" type="slidenum">
              <a:rPr lang="cs-CZ" smtClean="0"/>
              <a:t>‹#›</a:t>
            </a:fld>
            <a:endParaRPr lang="cs-CZ"/>
          </a:p>
        </p:txBody>
      </p:sp>
    </p:spTree>
    <p:extLst>
      <p:ext uri="{BB962C8B-B14F-4D97-AF65-F5344CB8AC3E}">
        <p14:creationId xmlns:p14="http://schemas.microsoft.com/office/powerpoint/2010/main" val="339459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7826" y="4773495"/>
            <a:ext cx="10515600" cy="1325563"/>
          </a:xfrm>
        </p:spPr>
        <p:txBody>
          <a:bodyPr>
            <a:normAutofit/>
          </a:bodyPr>
          <a:lstStyle/>
          <a:p>
            <a:r>
              <a:rPr lang="cs-CZ" sz="2800" dirty="0" smtClean="0"/>
              <a:t>Doc. MUDr. Tomáš Grus, PhD</a:t>
            </a:r>
            <a:br>
              <a:rPr lang="cs-CZ" sz="2800" dirty="0" smtClean="0"/>
            </a:br>
            <a:r>
              <a:rPr lang="cs-CZ" sz="2800" dirty="0" smtClean="0"/>
              <a:t>II. Chirurgická klinika </a:t>
            </a:r>
            <a:br>
              <a:rPr lang="cs-CZ" sz="2800" dirty="0" smtClean="0"/>
            </a:br>
            <a:r>
              <a:rPr lang="cs-CZ" sz="2800" dirty="0" smtClean="0"/>
              <a:t>VFN Praha</a:t>
            </a:r>
            <a:endParaRPr lang="cs-CZ" sz="2800" dirty="0"/>
          </a:p>
        </p:txBody>
      </p:sp>
      <p:pic>
        <p:nvPicPr>
          <p:cNvPr id="4" name="Zástupný symbol pro obsah 3"/>
          <p:cNvPicPr>
            <a:picLocks noGrp="1" noChangeAspect="1"/>
          </p:cNvPicPr>
          <p:nvPr>
            <p:ph idx="1"/>
          </p:nvPr>
        </p:nvPicPr>
        <p:blipFill rotWithShape="1">
          <a:blip r:embed="rId2"/>
          <a:srcRect l="23894" t="9627" r="26961" b="76017"/>
          <a:stretch/>
        </p:blipFill>
        <p:spPr>
          <a:xfrm>
            <a:off x="489284" y="1148492"/>
            <a:ext cx="11232683" cy="2107932"/>
          </a:xfrm>
          <a:prstGeom prst="rect">
            <a:avLst/>
          </a:prstGeom>
        </p:spPr>
      </p:pic>
      <p:sp>
        <p:nvSpPr>
          <p:cNvPr id="6" name="TextovéPole 5"/>
          <p:cNvSpPr txBox="1"/>
          <p:nvPr/>
        </p:nvSpPr>
        <p:spPr>
          <a:xfrm>
            <a:off x="9694809" y="6099058"/>
            <a:ext cx="1559081" cy="646331"/>
          </a:xfrm>
          <a:prstGeom prst="rect">
            <a:avLst/>
          </a:prstGeom>
          <a:noFill/>
        </p:spPr>
        <p:txBody>
          <a:bodyPr wrap="none" rtlCol="0">
            <a:spAutoFit/>
          </a:bodyPr>
          <a:lstStyle/>
          <a:p>
            <a:r>
              <a:rPr lang="cs-CZ" dirty="0" smtClean="0"/>
              <a:t>Zimní semestr </a:t>
            </a:r>
          </a:p>
          <a:p>
            <a:r>
              <a:rPr lang="cs-CZ" dirty="0" smtClean="0"/>
              <a:t>2. října 2020</a:t>
            </a:r>
            <a:endParaRPr lang="cs-CZ" dirty="0"/>
          </a:p>
        </p:txBody>
      </p:sp>
    </p:spTree>
    <p:extLst>
      <p:ext uri="{BB962C8B-B14F-4D97-AF65-F5344CB8AC3E}">
        <p14:creationId xmlns:p14="http://schemas.microsoft.com/office/powerpoint/2010/main" val="215095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0C8C337-6FA6-4730-8505-65D444DB74F6}"/>
              </a:ext>
            </a:extLst>
          </p:cNvPr>
          <p:cNvSpPr>
            <a:spLocks noGrp="1"/>
          </p:cNvSpPr>
          <p:nvPr>
            <p:ph type="title"/>
          </p:nvPr>
        </p:nvSpPr>
        <p:spPr/>
        <p:txBody>
          <a:bodyPr/>
          <a:lstStyle/>
          <a:p>
            <a:r>
              <a:rPr lang="cs-CZ" b="1" dirty="0"/>
              <a:t>Hodnocení stavu výživy u pacienta s nehojící se ránou</a:t>
            </a:r>
          </a:p>
        </p:txBody>
      </p:sp>
      <p:sp>
        <p:nvSpPr>
          <p:cNvPr id="3" name="Zástupný obsah 2">
            <a:extLst>
              <a:ext uri="{FF2B5EF4-FFF2-40B4-BE49-F238E27FC236}">
                <a16:creationId xmlns:a16="http://schemas.microsoft.com/office/drawing/2014/main" xmlns="" id="{02E6E75C-1B8C-44AF-B842-19968B41536C}"/>
              </a:ext>
            </a:extLst>
          </p:cNvPr>
          <p:cNvSpPr>
            <a:spLocks noGrp="1"/>
          </p:cNvSpPr>
          <p:nvPr>
            <p:ph idx="1"/>
          </p:nvPr>
        </p:nvSpPr>
        <p:spPr>
          <a:xfrm>
            <a:off x="838200" y="1690688"/>
            <a:ext cx="10515600" cy="5900392"/>
          </a:xfrm>
        </p:spPr>
        <p:txBody>
          <a:bodyPr>
            <a:normAutofit fontScale="55000" lnSpcReduction="20000"/>
          </a:bodyPr>
          <a:lstStyle/>
          <a:p>
            <a:r>
              <a:rPr lang="cs-CZ" dirty="0"/>
              <a:t>Výživa je jedním z </a:t>
            </a:r>
            <a:r>
              <a:rPr lang="cs-CZ" b="1" dirty="0"/>
              <a:t>hlavních faktorů ovlivňujících proces </a:t>
            </a:r>
            <a:r>
              <a:rPr lang="cs-CZ" b="1" dirty="0" smtClean="0"/>
              <a:t>hojení </a:t>
            </a:r>
            <a:r>
              <a:rPr lang="cs-CZ" dirty="0" smtClean="0"/>
              <a:t>– malnutrice u </a:t>
            </a:r>
            <a:r>
              <a:rPr lang="cs-CZ" dirty="0"/>
              <a:t>pacientů s nehojící se ránou pak komplikuje proces </a:t>
            </a:r>
            <a:r>
              <a:rPr lang="cs-CZ" dirty="0" smtClean="0"/>
              <a:t>hojení</a:t>
            </a:r>
          </a:p>
          <a:p>
            <a:endParaRPr lang="cs-CZ" dirty="0"/>
          </a:p>
          <a:p>
            <a:r>
              <a:rPr lang="cs-CZ" b="1" dirty="0" smtClean="0"/>
              <a:t>Nutný </a:t>
            </a:r>
            <a:r>
              <a:rPr lang="cs-CZ" b="1" dirty="0"/>
              <a:t>dostatek všech potřebných živin, minerálů vitaminů a stopových </a:t>
            </a:r>
            <a:r>
              <a:rPr lang="cs-CZ" b="1" dirty="0" smtClean="0"/>
              <a:t>prvků </a:t>
            </a:r>
          </a:p>
          <a:p>
            <a:endParaRPr lang="cs-CZ" dirty="0" smtClean="0"/>
          </a:p>
          <a:p>
            <a:r>
              <a:rPr lang="cs-CZ" b="1" dirty="0" smtClean="0"/>
              <a:t>Posoudit </a:t>
            </a:r>
            <a:r>
              <a:rPr lang="cs-CZ" b="1" dirty="0"/>
              <a:t>nutriční stav pacienta </a:t>
            </a:r>
            <a:r>
              <a:rPr lang="cs-CZ" dirty="0"/>
              <a:t>a poté </a:t>
            </a:r>
            <a:r>
              <a:rPr lang="cs-CZ" b="1" dirty="0"/>
              <a:t>sledovat stav výživy po celou dobu </a:t>
            </a:r>
            <a:r>
              <a:rPr lang="cs-CZ" dirty="0"/>
              <a:t>trvání procesu hojení. </a:t>
            </a:r>
            <a:endParaRPr lang="cs-CZ" dirty="0" smtClean="0"/>
          </a:p>
          <a:p>
            <a:pPr marL="0" indent="0">
              <a:buNone/>
            </a:pPr>
            <a:r>
              <a:rPr lang="cs-CZ" dirty="0" smtClean="0"/>
              <a:t>Prostá </a:t>
            </a:r>
            <a:r>
              <a:rPr lang="cs-CZ" dirty="0"/>
              <a:t>malnutrice se u pacientů rozvíjí delší dobu, oproti tomu stresová malnutrice se může vyvinout za kratší dobu a je charakterizována katabolismem a odbouráváním bílkovin. U pacientů trpících malnutricí je zásadní nedostatek bílkovin přičemž hojení může komplikovat také nedostatek zinku, vitaminu A </a:t>
            </a:r>
            <a:r>
              <a:rPr lang="cs-CZ" dirty="0" err="1"/>
              <a:t>a</a:t>
            </a:r>
            <a:r>
              <a:rPr lang="cs-CZ" dirty="0"/>
              <a:t> vitaminu C. </a:t>
            </a:r>
            <a:endParaRPr lang="cs-CZ" dirty="0" smtClean="0"/>
          </a:p>
          <a:p>
            <a:r>
              <a:rPr lang="cs-CZ" b="1" dirty="0" smtClean="0"/>
              <a:t>Diagnostika </a:t>
            </a:r>
            <a:r>
              <a:rPr lang="cs-CZ" b="1" dirty="0" smtClean="0"/>
              <a:t>a následný m</a:t>
            </a:r>
            <a:r>
              <a:rPr lang="cs-CZ" b="1" dirty="0" smtClean="0"/>
              <a:t>onitoring </a:t>
            </a:r>
            <a:r>
              <a:rPr lang="cs-CZ" b="1" dirty="0"/>
              <a:t>nutričního stavu </a:t>
            </a:r>
            <a:r>
              <a:rPr lang="cs-CZ" b="1" dirty="0" smtClean="0"/>
              <a:t> </a:t>
            </a:r>
            <a:r>
              <a:rPr lang="cs-CZ" dirty="0" smtClean="0"/>
              <a:t>-  </a:t>
            </a:r>
            <a:r>
              <a:rPr lang="cs-CZ" dirty="0"/>
              <a:t>pečlivý sběr informací o pacientovi, antropometrická, biofyzikální, biochemická vyšetření a zhodnocení klinických známek zahrnující fyzikální vyšetření, která jsou opět primárně v kompetenci </a:t>
            </a:r>
            <a:r>
              <a:rPr lang="cs-CZ" dirty="0" smtClean="0"/>
              <a:t>lékaře. </a:t>
            </a:r>
            <a:r>
              <a:rPr lang="cs-CZ" dirty="0" smtClean="0"/>
              <a:t>Základem </a:t>
            </a:r>
            <a:r>
              <a:rPr lang="cs-CZ" dirty="0"/>
              <a:t>pro zjišťování stavu výživy by měl být přesný záznam váhy a výšky pacienta. Následně z těchto údajů můžeme stanovit Body </a:t>
            </a:r>
            <a:r>
              <a:rPr lang="cs-CZ" dirty="0" err="1"/>
              <a:t>Mass</a:t>
            </a:r>
            <a:r>
              <a:rPr lang="cs-CZ" dirty="0"/>
              <a:t> Index (BMI) výpočtem hmotnost (kg) děleno výška 2 (m2 </a:t>
            </a:r>
            <a:r>
              <a:rPr lang="cs-CZ" dirty="0" smtClean="0"/>
              <a:t>). </a:t>
            </a:r>
            <a:r>
              <a:rPr lang="cs-CZ" dirty="0"/>
              <a:t>V případě pacienta upoutaného na lůžko můžeme použít antropometrické techniky jako je měření obvodu svalstva nedominantní paže. Normou u mužů se rozumí obvod 29,3 cm a více, u žen 28,5 cm a více. Hodnoty pod normu poukazující na malnutrici jsou u mužů 19,5 cm a méně, u žen 15,5 cm a méně. K měření podkožního tuku můžeme také využít </a:t>
            </a:r>
            <a:r>
              <a:rPr lang="cs-CZ" dirty="0" err="1"/>
              <a:t>kaliperu</a:t>
            </a:r>
            <a:r>
              <a:rPr lang="cs-CZ" dirty="0"/>
              <a:t>. Měření by mělo být prováděno mezi </a:t>
            </a:r>
            <a:r>
              <a:rPr lang="cs-CZ" dirty="0" err="1"/>
              <a:t>akromionem</a:t>
            </a:r>
            <a:r>
              <a:rPr lang="cs-CZ" dirty="0"/>
              <a:t> a </a:t>
            </a:r>
            <a:r>
              <a:rPr lang="cs-CZ" dirty="0" err="1"/>
              <a:t>olekranonem</a:t>
            </a:r>
            <a:r>
              <a:rPr lang="cs-CZ" dirty="0"/>
              <a:t> </a:t>
            </a:r>
            <a:endParaRPr lang="cs-CZ" dirty="0" smtClean="0"/>
          </a:p>
          <a:p>
            <a:pPr marL="0" indent="0">
              <a:buNone/>
            </a:pPr>
            <a:r>
              <a:rPr lang="cs-CZ" b="1" dirty="0" smtClean="0"/>
              <a:t>Terapie:</a:t>
            </a:r>
          </a:p>
          <a:p>
            <a:r>
              <a:rPr lang="cs-CZ" dirty="0"/>
              <a:t>úprava diety nutričním terapeutem </a:t>
            </a:r>
            <a:r>
              <a:rPr lang="cs-CZ" dirty="0" smtClean="0"/>
              <a:t>-</a:t>
            </a:r>
            <a:r>
              <a:rPr lang="cs-CZ" dirty="0" smtClean="0"/>
              <a:t> </a:t>
            </a:r>
            <a:r>
              <a:rPr lang="cs-CZ" dirty="0"/>
              <a:t>doplnění stravy o nutriční </a:t>
            </a:r>
            <a:r>
              <a:rPr lang="cs-CZ" dirty="0" smtClean="0"/>
              <a:t>doplňky</a:t>
            </a:r>
          </a:p>
          <a:p>
            <a:r>
              <a:rPr lang="cs-CZ" dirty="0" smtClean="0"/>
              <a:t>léky </a:t>
            </a:r>
            <a:r>
              <a:rPr lang="cs-CZ" dirty="0"/>
              <a:t>stimulující chuť k </a:t>
            </a:r>
            <a:r>
              <a:rPr lang="cs-CZ" dirty="0" smtClean="0"/>
              <a:t>jídlu</a:t>
            </a:r>
          </a:p>
          <a:p>
            <a:r>
              <a:rPr lang="cs-CZ" dirty="0" smtClean="0"/>
              <a:t>Preference </a:t>
            </a:r>
            <a:r>
              <a:rPr lang="cs-CZ" b="1" dirty="0" smtClean="0"/>
              <a:t>perorální </a:t>
            </a:r>
            <a:r>
              <a:rPr lang="cs-CZ" b="1" dirty="0"/>
              <a:t>aplikace </a:t>
            </a:r>
            <a:r>
              <a:rPr lang="cs-CZ" dirty="0"/>
              <a:t>(ústy). Můžeme využít „sipping“ což je celodenní popíjení („usrkávání“) nutričního doplňku. </a:t>
            </a:r>
            <a:endParaRPr lang="cs-CZ" dirty="0" smtClean="0"/>
          </a:p>
          <a:p>
            <a:r>
              <a:rPr lang="cs-CZ" dirty="0" smtClean="0"/>
              <a:t>U </a:t>
            </a:r>
            <a:r>
              <a:rPr lang="cs-CZ" dirty="0"/>
              <a:t>pacientů trpících poruchou polykání se přistupuje k </a:t>
            </a:r>
            <a:r>
              <a:rPr lang="cs-CZ" b="1" dirty="0"/>
              <a:t>enterálnímu podávání </a:t>
            </a:r>
            <a:r>
              <a:rPr lang="cs-CZ" dirty="0"/>
              <a:t>například cestou nazogastrické sondy. </a:t>
            </a:r>
            <a:endParaRPr lang="cs-CZ" dirty="0" smtClean="0"/>
          </a:p>
          <a:p>
            <a:r>
              <a:rPr lang="cs-CZ" dirty="0" smtClean="0"/>
              <a:t>V </a:t>
            </a:r>
            <a:r>
              <a:rPr lang="cs-CZ" dirty="0"/>
              <a:t>krajním </a:t>
            </a:r>
            <a:r>
              <a:rPr lang="cs-CZ" dirty="0" smtClean="0"/>
              <a:t>případě je strava </a:t>
            </a:r>
            <a:r>
              <a:rPr lang="cs-CZ" dirty="0"/>
              <a:t>aplikována </a:t>
            </a:r>
            <a:r>
              <a:rPr lang="cs-CZ" b="1" dirty="0"/>
              <a:t>parenterálně </a:t>
            </a:r>
            <a:r>
              <a:rPr lang="cs-CZ" dirty="0"/>
              <a:t>do žilního systému </a:t>
            </a:r>
            <a:endParaRPr lang="cs-CZ" dirty="0" smtClean="0"/>
          </a:p>
        </p:txBody>
      </p:sp>
    </p:spTree>
    <p:extLst>
      <p:ext uri="{BB962C8B-B14F-4D97-AF65-F5344CB8AC3E}">
        <p14:creationId xmlns:p14="http://schemas.microsoft.com/office/powerpoint/2010/main" val="5488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B4DD2D9-F18B-4C09-86BB-F65D06D264FB}"/>
              </a:ext>
            </a:extLst>
          </p:cNvPr>
          <p:cNvSpPr>
            <a:spLocks noGrp="1"/>
          </p:cNvSpPr>
          <p:nvPr>
            <p:ph type="title"/>
          </p:nvPr>
        </p:nvSpPr>
        <p:spPr/>
        <p:txBody>
          <a:bodyPr>
            <a:normAutofit/>
          </a:bodyPr>
          <a:lstStyle/>
          <a:p>
            <a:r>
              <a:rPr lang="cs-CZ" sz="4000" b="1" dirty="0"/>
              <a:t>Laboratorní vyšetření </a:t>
            </a:r>
            <a:r>
              <a:rPr lang="cs-CZ" sz="4000" b="1" dirty="0" smtClean="0"/>
              <a:t>pro </a:t>
            </a:r>
            <a:r>
              <a:rPr lang="cs-CZ" sz="4000" b="1" dirty="0"/>
              <a:t>zjištění nutričního stavu </a:t>
            </a:r>
            <a:endParaRPr lang="cs-CZ" sz="4000" b="1" dirty="0"/>
          </a:p>
        </p:txBody>
      </p:sp>
      <p:sp>
        <p:nvSpPr>
          <p:cNvPr id="3" name="Zástupný obsah 2">
            <a:extLst>
              <a:ext uri="{FF2B5EF4-FFF2-40B4-BE49-F238E27FC236}">
                <a16:creationId xmlns:a16="http://schemas.microsoft.com/office/drawing/2014/main" xmlns="" id="{3C24A4EA-B1B7-4601-88E7-18E0F2091CA9}"/>
              </a:ext>
            </a:extLst>
          </p:cNvPr>
          <p:cNvSpPr>
            <a:spLocks noGrp="1"/>
          </p:cNvSpPr>
          <p:nvPr>
            <p:ph idx="1"/>
          </p:nvPr>
        </p:nvSpPr>
        <p:spPr>
          <a:xfrm>
            <a:off x="838200" y="1825625"/>
            <a:ext cx="6938108" cy="4351338"/>
          </a:xfrm>
        </p:spPr>
        <p:txBody>
          <a:bodyPr>
            <a:normAutofit fontScale="70000" lnSpcReduction="20000"/>
          </a:bodyPr>
          <a:lstStyle/>
          <a:p>
            <a:endParaRPr lang="cs-CZ" dirty="0" smtClean="0"/>
          </a:p>
          <a:p>
            <a:pPr marL="0" indent="0">
              <a:buNone/>
            </a:pPr>
            <a:r>
              <a:rPr lang="cs-CZ" b="1" dirty="0"/>
              <a:t>H</a:t>
            </a:r>
            <a:r>
              <a:rPr lang="cs-CZ" b="1" dirty="0" smtClean="0"/>
              <a:t>ematologické </a:t>
            </a:r>
            <a:r>
              <a:rPr lang="cs-CZ" b="1" dirty="0"/>
              <a:t>a biochemické </a:t>
            </a:r>
            <a:r>
              <a:rPr lang="cs-CZ" dirty="0"/>
              <a:t>laboratorní vyšetření</a:t>
            </a:r>
            <a:r>
              <a:rPr lang="cs-CZ" dirty="0" smtClean="0"/>
              <a:t>.</a:t>
            </a:r>
          </a:p>
          <a:p>
            <a:pPr marL="0" indent="0">
              <a:buNone/>
            </a:pPr>
            <a:endParaRPr lang="cs-CZ" dirty="0" smtClean="0"/>
          </a:p>
          <a:p>
            <a:r>
              <a:rPr lang="cs-CZ" dirty="0" smtClean="0"/>
              <a:t> </a:t>
            </a:r>
            <a:r>
              <a:rPr lang="cs-CZ" dirty="0"/>
              <a:t>U </a:t>
            </a:r>
            <a:r>
              <a:rPr lang="cs-CZ" b="1" dirty="0"/>
              <a:t>hematologického vyšetření </a:t>
            </a:r>
            <a:r>
              <a:rPr lang="cs-CZ" dirty="0"/>
              <a:t>se soustředíme případně na nízký počet lymfocytů, kdy hodnoty poukazující na malnutrici jsou nižší než 1500 </a:t>
            </a:r>
            <a:r>
              <a:rPr lang="el-GR" dirty="0"/>
              <a:t>μ</a:t>
            </a:r>
            <a:r>
              <a:rPr lang="cs-CZ" dirty="0"/>
              <a:t>l. Dalším </a:t>
            </a:r>
            <a:r>
              <a:rPr lang="cs-CZ" dirty="0" smtClean="0"/>
              <a:t>parametrem </a:t>
            </a:r>
            <a:r>
              <a:rPr lang="cs-CZ" dirty="0"/>
              <a:t>poukazujícím na možné komplikace hojení je zjištění anémie či nízká hladina imunoglobulinů, kterou zjistíme pomocí imunologického vyšetření. </a:t>
            </a:r>
            <a:endParaRPr lang="cs-CZ" dirty="0" smtClean="0"/>
          </a:p>
          <a:p>
            <a:endParaRPr lang="cs-CZ" dirty="0" smtClean="0"/>
          </a:p>
          <a:p>
            <a:r>
              <a:rPr lang="cs-CZ" dirty="0" smtClean="0"/>
              <a:t>U </a:t>
            </a:r>
            <a:r>
              <a:rPr lang="cs-CZ" b="1" dirty="0"/>
              <a:t>biochemického vyšetření </a:t>
            </a:r>
            <a:r>
              <a:rPr lang="cs-CZ" dirty="0"/>
              <a:t>sledujeme hladiny viscerálních bílkovin (albumin, </a:t>
            </a:r>
            <a:r>
              <a:rPr lang="cs-CZ" dirty="0" err="1"/>
              <a:t>prealbumin</a:t>
            </a:r>
            <a:r>
              <a:rPr lang="cs-CZ" dirty="0"/>
              <a:t>, transferin) a také ukazatele lipidového metabolismu (triglyceridy, cholesterol). Dále sledujeme například odpady iontů (draslík, sodík, vápník, hořčík, zinek), hodnoty C-reaktivního proteinu (CRP) či hladinu urey a kreatininu, která poukazuje na ledvinné funkce </a:t>
            </a:r>
            <a:endParaRPr lang="cs-CZ" dirty="0" smtClean="0"/>
          </a:p>
        </p:txBody>
      </p:sp>
      <p:pic>
        <p:nvPicPr>
          <p:cNvPr id="5" name="Obrázek 4"/>
          <p:cNvPicPr>
            <a:picLocks noChangeAspect="1"/>
          </p:cNvPicPr>
          <p:nvPr/>
        </p:nvPicPr>
        <p:blipFill>
          <a:blip r:embed="rId2"/>
          <a:stretch>
            <a:fillRect/>
          </a:stretch>
        </p:blipFill>
        <p:spPr>
          <a:xfrm>
            <a:off x="8090266" y="2231537"/>
            <a:ext cx="3948920" cy="2957878"/>
          </a:xfrm>
          <a:prstGeom prst="rect">
            <a:avLst/>
          </a:prstGeom>
        </p:spPr>
      </p:pic>
    </p:spTree>
    <p:extLst>
      <p:ext uri="{BB962C8B-B14F-4D97-AF65-F5344CB8AC3E}">
        <p14:creationId xmlns:p14="http://schemas.microsoft.com/office/powerpoint/2010/main" val="50173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Klinické známky</a:t>
            </a:r>
          </a:p>
        </p:txBody>
      </p:sp>
      <p:sp>
        <p:nvSpPr>
          <p:cNvPr id="3" name="Zástupný symbol pro obsah 2"/>
          <p:cNvSpPr>
            <a:spLocks noGrp="1"/>
          </p:cNvSpPr>
          <p:nvPr>
            <p:ph idx="1"/>
          </p:nvPr>
        </p:nvSpPr>
        <p:spPr>
          <a:xfrm>
            <a:off x="838200" y="1825625"/>
            <a:ext cx="7704015" cy="4351338"/>
          </a:xfrm>
        </p:spPr>
        <p:txBody>
          <a:bodyPr>
            <a:normAutofit fontScale="55000" lnSpcReduction="20000"/>
          </a:bodyPr>
          <a:lstStyle/>
          <a:p>
            <a:r>
              <a:rPr lang="cs-CZ" b="1" dirty="0" smtClean="0"/>
              <a:t>Primární </a:t>
            </a:r>
            <a:r>
              <a:rPr lang="cs-CZ" b="1" dirty="0"/>
              <a:t>hodnocení provádí vždy lékař. </a:t>
            </a:r>
            <a:endParaRPr lang="cs-CZ" b="1" dirty="0" smtClean="0"/>
          </a:p>
          <a:p>
            <a:endParaRPr lang="cs-CZ" b="1" dirty="0" smtClean="0"/>
          </a:p>
          <a:p>
            <a:r>
              <a:rPr lang="cs-CZ" dirty="0" smtClean="0"/>
              <a:t>Posuzuje </a:t>
            </a:r>
            <a:r>
              <a:rPr lang="cs-CZ" dirty="0"/>
              <a:t>se </a:t>
            </a:r>
            <a:r>
              <a:rPr lang="cs-CZ" b="1" dirty="0"/>
              <a:t>celková stavba těla</a:t>
            </a:r>
            <a:r>
              <a:rPr lang="cs-CZ" dirty="0"/>
              <a:t>, atletický či pyknický typ, obezita, kachexie, otoky, ascites, přičemž si všímáme možných znaků poukazujících na nedostatek vitaminů a minerálů v organismu</a:t>
            </a:r>
            <a:r>
              <a:rPr lang="cs-CZ" dirty="0" smtClean="0"/>
              <a:t>.</a:t>
            </a:r>
          </a:p>
          <a:p>
            <a:endParaRPr lang="cs-CZ" dirty="0" smtClean="0"/>
          </a:p>
          <a:p>
            <a:r>
              <a:rPr lang="cs-CZ" dirty="0" smtClean="0"/>
              <a:t> </a:t>
            </a:r>
            <a:r>
              <a:rPr lang="cs-CZ" dirty="0"/>
              <a:t>Vyšetřujeme </a:t>
            </a:r>
            <a:r>
              <a:rPr lang="cs-CZ" b="1" dirty="0"/>
              <a:t>dutinu ústní</a:t>
            </a:r>
            <a:r>
              <a:rPr lang="cs-CZ" dirty="0"/>
              <a:t>, kde si všímáme zejména možného popraskání rtů a koutků při nedostatku vitaminu B2, zarudnutí jazyka při nedostatku vitaminů B- komplexu či krvácení z dásní při nedostatku vitaminu C. Důležitým aspektem může být také </a:t>
            </a:r>
            <a:r>
              <a:rPr lang="cs-CZ" b="1" dirty="0"/>
              <a:t>stav chrupu pacienta</a:t>
            </a:r>
            <a:r>
              <a:rPr lang="cs-CZ" dirty="0"/>
              <a:t>. </a:t>
            </a:r>
            <a:endParaRPr lang="cs-CZ" dirty="0" smtClean="0"/>
          </a:p>
          <a:p>
            <a:endParaRPr lang="cs-CZ" dirty="0" smtClean="0"/>
          </a:p>
          <a:p>
            <a:r>
              <a:rPr lang="cs-CZ" dirty="0" smtClean="0"/>
              <a:t>Všímáme </a:t>
            </a:r>
            <a:r>
              <a:rPr lang="cs-CZ" dirty="0"/>
              <a:t>si změny </a:t>
            </a:r>
            <a:r>
              <a:rPr lang="cs-CZ" b="1" dirty="0"/>
              <a:t>zabarvení bělma očí</a:t>
            </a:r>
            <a:r>
              <a:rPr lang="cs-CZ" dirty="0"/>
              <a:t>, kde se při nedostatku vitaminu A mohou vyskytovat skvrny na bělmu či v okolí duhovky, které označujeme jako tzv. </a:t>
            </a:r>
            <a:r>
              <a:rPr lang="cs-CZ" dirty="0" err="1"/>
              <a:t>Biotovy</a:t>
            </a:r>
            <a:r>
              <a:rPr lang="cs-CZ" dirty="0"/>
              <a:t> skvrny nebo také horší vidění při umělém osvětlení. </a:t>
            </a:r>
            <a:endParaRPr lang="cs-CZ" dirty="0" smtClean="0"/>
          </a:p>
          <a:p>
            <a:endParaRPr lang="cs-CZ" dirty="0" smtClean="0"/>
          </a:p>
          <a:p>
            <a:r>
              <a:rPr lang="cs-CZ" dirty="0" smtClean="0"/>
              <a:t>Sledujeme </a:t>
            </a:r>
            <a:r>
              <a:rPr lang="cs-CZ" b="1" dirty="0" smtClean="0"/>
              <a:t>celkový </a:t>
            </a:r>
            <a:r>
              <a:rPr lang="cs-CZ" b="1" dirty="0"/>
              <a:t>stav kůže</a:t>
            </a:r>
            <a:r>
              <a:rPr lang="cs-CZ" dirty="0"/>
              <a:t>, praskliny, začervenání, pergamenovou kůži, což může svědčit pro nedostatek vitaminu C, zrohovatělou a voskovou pokožku při nedostatku vitaminu A, pro který svědčí také kožní zánět v oblasti břicha a hýždí. Sledujeme možné odlupování pokožky na dolních </a:t>
            </a:r>
            <a:r>
              <a:rPr lang="cs-CZ" dirty="0" smtClean="0"/>
              <a:t>končetinách</a:t>
            </a:r>
            <a:r>
              <a:rPr lang="cs-CZ" dirty="0"/>
              <a:t>, zrohovatělou pokožku s pigmentací při nedostatku kyseliny nikotinové či úplnou ztrátu pigmentace při nedostatku vitaminu A </a:t>
            </a:r>
            <a:endParaRPr lang="cs-CZ" dirty="0" smtClean="0"/>
          </a:p>
          <a:p>
            <a:endParaRPr lang="cs-CZ" dirty="0"/>
          </a:p>
        </p:txBody>
      </p:sp>
      <p:pic>
        <p:nvPicPr>
          <p:cNvPr id="4" name="Obrázek 3"/>
          <p:cNvPicPr>
            <a:picLocks noChangeAspect="1"/>
          </p:cNvPicPr>
          <p:nvPr/>
        </p:nvPicPr>
        <p:blipFill>
          <a:blip r:embed="rId2"/>
          <a:stretch>
            <a:fillRect/>
          </a:stretch>
        </p:blipFill>
        <p:spPr>
          <a:xfrm>
            <a:off x="8990989" y="4302125"/>
            <a:ext cx="2619375" cy="1743075"/>
          </a:xfrm>
          <a:prstGeom prst="rect">
            <a:avLst/>
          </a:prstGeom>
        </p:spPr>
      </p:pic>
      <p:pic>
        <p:nvPicPr>
          <p:cNvPr id="5" name="Obrázek 4"/>
          <p:cNvPicPr>
            <a:picLocks noChangeAspect="1"/>
          </p:cNvPicPr>
          <p:nvPr/>
        </p:nvPicPr>
        <p:blipFill>
          <a:blip r:embed="rId3"/>
          <a:stretch>
            <a:fillRect/>
          </a:stretch>
        </p:blipFill>
        <p:spPr>
          <a:xfrm>
            <a:off x="8990989" y="1590797"/>
            <a:ext cx="2705100" cy="1685925"/>
          </a:xfrm>
          <a:prstGeom prst="rect">
            <a:avLst/>
          </a:prstGeom>
        </p:spPr>
      </p:pic>
    </p:spTree>
    <p:extLst>
      <p:ext uri="{BB962C8B-B14F-4D97-AF65-F5344CB8AC3E}">
        <p14:creationId xmlns:p14="http://schemas.microsoft.com/office/powerpoint/2010/main" val="2767934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Dietní anamnéza </a:t>
            </a:r>
          </a:p>
        </p:txBody>
      </p:sp>
      <p:sp>
        <p:nvSpPr>
          <p:cNvPr id="3" name="Zástupný symbol pro obsah 2"/>
          <p:cNvSpPr>
            <a:spLocks noGrp="1"/>
          </p:cNvSpPr>
          <p:nvPr>
            <p:ph idx="1"/>
          </p:nvPr>
        </p:nvSpPr>
        <p:spPr>
          <a:xfrm>
            <a:off x="838200" y="1825624"/>
            <a:ext cx="10515600" cy="4879975"/>
          </a:xfrm>
        </p:spPr>
        <p:txBody>
          <a:bodyPr>
            <a:normAutofit fontScale="62500" lnSpcReduction="20000"/>
          </a:bodyPr>
          <a:lstStyle/>
          <a:p>
            <a:pPr marL="0" indent="0">
              <a:buNone/>
            </a:pPr>
            <a:r>
              <a:rPr lang="cs-CZ" dirty="0" smtClean="0"/>
              <a:t>všeobecná sestra se </a:t>
            </a:r>
            <a:r>
              <a:rPr lang="cs-CZ" dirty="0"/>
              <a:t>zaměřuje </a:t>
            </a:r>
            <a:r>
              <a:rPr lang="cs-CZ" dirty="0" smtClean="0"/>
              <a:t>na:</a:t>
            </a:r>
          </a:p>
          <a:p>
            <a:pPr marL="0" indent="0">
              <a:buNone/>
            </a:pPr>
            <a:endParaRPr lang="cs-CZ" dirty="0" smtClean="0"/>
          </a:p>
          <a:p>
            <a:r>
              <a:rPr lang="cs-CZ" dirty="0" smtClean="0"/>
              <a:t>výraznější </a:t>
            </a:r>
            <a:r>
              <a:rPr lang="cs-CZ" dirty="0"/>
              <a:t>úbytek váhy za určitý časový úsek. </a:t>
            </a:r>
            <a:endParaRPr lang="cs-CZ" dirty="0" smtClean="0"/>
          </a:p>
          <a:p>
            <a:endParaRPr lang="cs-CZ" dirty="0" smtClean="0"/>
          </a:p>
          <a:p>
            <a:r>
              <a:rPr lang="cs-CZ" dirty="0" smtClean="0"/>
              <a:t>omezení </a:t>
            </a:r>
            <a:r>
              <a:rPr lang="cs-CZ" dirty="0"/>
              <a:t>v dietě či dietní zvyklosti jako je například omezení určitého druhu jídla, změny ve vnímání chuti či nechutenství, což může být způsobeno také léky, které pacient užívá</a:t>
            </a:r>
            <a:r>
              <a:rPr lang="cs-CZ" dirty="0" smtClean="0"/>
              <a:t>.</a:t>
            </a:r>
          </a:p>
          <a:p>
            <a:endParaRPr lang="cs-CZ" dirty="0" smtClean="0"/>
          </a:p>
          <a:p>
            <a:r>
              <a:rPr lang="cs-CZ" dirty="0" smtClean="0"/>
              <a:t>sledujeme </a:t>
            </a:r>
            <a:r>
              <a:rPr lang="cs-CZ" dirty="0"/>
              <a:t>bilanci tekutin za určitý časový interval a také vyprazdňování nemocného jako je četnost a charakter stolice datum poslední stolice, případné průjmy či zvracení. </a:t>
            </a:r>
            <a:endParaRPr lang="cs-CZ" dirty="0" smtClean="0"/>
          </a:p>
          <a:p>
            <a:endParaRPr lang="cs-CZ" dirty="0" smtClean="0"/>
          </a:p>
          <a:p>
            <a:r>
              <a:rPr lang="cs-CZ" dirty="0" smtClean="0"/>
              <a:t>ptáme </a:t>
            </a:r>
            <a:r>
              <a:rPr lang="cs-CZ" dirty="0"/>
              <a:t>se na únavu, poruchy regulace tepla či nevýkonnost</a:t>
            </a:r>
            <a:r>
              <a:rPr lang="cs-CZ" dirty="0" smtClean="0"/>
              <a:t>.</a:t>
            </a:r>
          </a:p>
          <a:p>
            <a:endParaRPr lang="cs-CZ" dirty="0" smtClean="0"/>
          </a:p>
          <a:p>
            <a:r>
              <a:rPr lang="cs-CZ" dirty="0" smtClean="0"/>
              <a:t>zjišťuje množství </a:t>
            </a:r>
            <a:r>
              <a:rPr lang="cs-CZ" dirty="0"/>
              <a:t>příjmu stravy u jednotlivých porcí, poruchy </a:t>
            </a:r>
            <a:r>
              <a:rPr lang="cs-CZ" dirty="0" smtClean="0"/>
              <a:t>polykání</a:t>
            </a:r>
            <a:r>
              <a:rPr lang="cs-CZ" dirty="0"/>
              <a:t>, bolesti v oblasti gastrointestinálního traktu (GIT</a:t>
            </a:r>
            <a:r>
              <a:rPr lang="cs-CZ" dirty="0" smtClean="0"/>
              <a:t>)</a:t>
            </a:r>
          </a:p>
          <a:p>
            <a:endParaRPr lang="cs-CZ" dirty="0" smtClean="0"/>
          </a:p>
          <a:p>
            <a:r>
              <a:rPr lang="cs-CZ" dirty="0" smtClean="0"/>
              <a:t>úroveň </a:t>
            </a:r>
            <a:r>
              <a:rPr lang="cs-CZ" dirty="0" err="1"/>
              <a:t>sebepéče</a:t>
            </a:r>
            <a:r>
              <a:rPr lang="cs-CZ" dirty="0"/>
              <a:t> v příjmu potravy či ekonomické </a:t>
            </a:r>
            <a:r>
              <a:rPr lang="cs-CZ" dirty="0" smtClean="0"/>
              <a:t>zajištění</a:t>
            </a:r>
          </a:p>
          <a:p>
            <a:endParaRPr lang="cs-CZ" dirty="0"/>
          </a:p>
        </p:txBody>
      </p:sp>
      <p:pic>
        <p:nvPicPr>
          <p:cNvPr id="4" name="Obrázek 3"/>
          <p:cNvPicPr>
            <a:picLocks noChangeAspect="1"/>
          </p:cNvPicPr>
          <p:nvPr/>
        </p:nvPicPr>
        <p:blipFill>
          <a:blip r:embed="rId2"/>
          <a:stretch>
            <a:fillRect/>
          </a:stretch>
        </p:blipFill>
        <p:spPr>
          <a:xfrm>
            <a:off x="7642957" y="448309"/>
            <a:ext cx="3454889" cy="2165388"/>
          </a:xfrm>
          <a:prstGeom prst="rect">
            <a:avLst/>
          </a:prstGeom>
        </p:spPr>
      </p:pic>
    </p:spTree>
    <p:extLst>
      <p:ext uri="{BB962C8B-B14F-4D97-AF65-F5344CB8AC3E}">
        <p14:creationId xmlns:p14="http://schemas.microsoft.com/office/powerpoint/2010/main" val="18315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E5A1603-4976-4F04-BB1D-9C699283D374}"/>
              </a:ext>
            </a:extLst>
          </p:cNvPr>
          <p:cNvSpPr>
            <a:spLocks noGrp="1"/>
          </p:cNvSpPr>
          <p:nvPr>
            <p:ph type="title"/>
          </p:nvPr>
        </p:nvSpPr>
        <p:spPr>
          <a:xfrm>
            <a:off x="838200" y="255710"/>
            <a:ext cx="10515600" cy="1325563"/>
          </a:xfrm>
        </p:spPr>
        <p:txBody>
          <a:bodyPr/>
          <a:lstStyle/>
          <a:p>
            <a:r>
              <a:rPr lang="cs-CZ" b="1" dirty="0"/>
              <a:t>Hodnocení bolesti u </a:t>
            </a:r>
            <a:r>
              <a:rPr lang="cs-CZ" b="1" dirty="0" err="1" smtClean="0"/>
              <a:t>pts</a:t>
            </a:r>
            <a:r>
              <a:rPr lang="cs-CZ" b="1" dirty="0" smtClean="0"/>
              <a:t> </a:t>
            </a:r>
            <a:r>
              <a:rPr lang="cs-CZ" b="1" dirty="0"/>
              <a:t>s nehojící se ránou</a:t>
            </a:r>
          </a:p>
        </p:txBody>
      </p:sp>
      <p:sp>
        <p:nvSpPr>
          <p:cNvPr id="3" name="Zástupný obsah 2">
            <a:extLst>
              <a:ext uri="{FF2B5EF4-FFF2-40B4-BE49-F238E27FC236}">
                <a16:creationId xmlns:a16="http://schemas.microsoft.com/office/drawing/2014/main" xmlns="" id="{F12381CD-1B01-4CE3-B836-1E305FAF84F6}"/>
              </a:ext>
            </a:extLst>
          </p:cNvPr>
          <p:cNvSpPr>
            <a:spLocks noGrp="1"/>
          </p:cNvSpPr>
          <p:nvPr>
            <p:ph idx="1"/>
          </p:nvPr>
        </p:nvSpPr>
        <p:spPr>
          <a:xfrm>
            <a:off x="838200" y="1825625"/>
            <a:ext cx="10611338" cy="3152775"/>
          </a:xfrm>
        </p:spPr>
        <p:txBody>
          <a:bodyPr>
            <a:normAutofit fontScale="55000" lnSpcReduction="20000"/>
          </a:bodyPr>
          <a:lstStyle/>
          <a:p>
            <a:r>
              <a:rPr lang="cs-CZ" dirty="0"/>
              <a:t>Bolest </a:t>
            </a:r>
            <a:r>
              <a:rPr lang="cs-CZ" dirty="0" smtClean="0"/>
              <a:t>často </a:t>
            </a:r>
            <a:r>
              <a:rPr lang="cs-CZ" dirty="0"/>
              <a:t>provází nehojící se rány</a:t>
            </a:r>
            <a:r>
              <a:rPr lang="cs-CZ" dirty="0" smtClean="0"/>
              <a:t>.</a:t>
            </a:r>
          </a:p>
          <a:p>
            <a:r>
              <a:rPr lang="cs-CZ" b="1" dirty="0" smtClean="0"/>
              <a:t>Má </a:t>
            </a:r>
            <a:r>
              <a:rPr lang="cs-CZ" b="1" dirty="0"/>
              <a:t>ochrannou funkci </a:t>
            </a:r>
            <a:r>
              <a:rPr lang="cs-CZ" dirty="0"/>
              <a:t>v případě, že upozorňuje na poškození tkáně, což zapříčiňuje kaskádu dějů zabezpečujících hojení. </a:t>
            </a:r>
            <a:endParaRPr lang="cs-CZ" dirty="0" smtClean="0"/>
          </a:p>
          <a:p>
            <a:r>
              <a:rPr lang="cs-CZ" dirty="0" smtClean="0"/>
              <a:t>Pokud </a:t>
            </a:r>
            <a:r>
              <a:rPr lang="cs-CZ" b="1" dirty="0"/>
              <a:t>bolest trvá déle než tři až šest měsíců </a:t>
            </a:r>
            <a:r>
              <a:rPr lang="cs-CZ" dirty="0"/>
              <a:t>označujeme ji jako </a:t>
            </a:r>
            <a:r>
              <a:rPr lang="cs-CZ" b="1" dirty="0"/>
              <a:t>bolest chronickou</a:t>
            </a:r>
            <a:r>
              <a:rPr lang="cs-CZ" dirty="0"/>
              <a:t>, která již není pro organismus přínosná, ale naopak ho zatěžuje a negativně působí na pacientovu psychiku. Vlivem chronické bolesti dochází ke zvýšení krevního tlaku, uvolňování kortizolu a oslabení imunitního systému což má negativní vliv na hojení </a:t>
            </a:r>
            <a:r>
              <a:rPr lang="cs-CZ" dirty="0" smtClean="0"/>
              <a:t>rány</a:t>
            </a:r>
          </a:p>
          <a:p>
            <a:r>
              <a:rPr lang="cs-CZ" b="1" dirty="0" smtClean="0"/>
              <a:t>Etiologie </a:t>
            </a:r>
            <a:r>
              <a:rPr lang="cs-CZ" b="1" dirty="0"/>
              <a:t>rány je </a:t>
            </a:r>
            <a:r>
              <a:rPr lang="cs-CZ" b="1" dirty="0" smtClean="0"/>
              <a:t>velmi </a:t>
            </a:r>
            <a:r>
              <a:rPr lang="cs-CZ" b="1" dirty="0"/>
              <a:t>důležitá pro management bolesti</a:t>
            </a:r>
            <a:r>
              <a:rPr lang="cs-CZ" dirty="0"/>
              <a:t>. Bolest může provázet ostrý </a:t>
            </a:r>
            <a:r>
              <a:rPr lang="cs-CZ" dirty="0" err="1"/>
              <a:t>débridement</a:t>
            </a:r>
            <a:r>
              <a:rPr lang="cs-CZ" dirty="0"/>
              <a:t> rány a potom bývá označována jako necyklická akutní bolest. Může se také vyskytovat pravidelně </a:t>
            </a:r>
            <a:r>
              <a:rPr lang="cs-CZ" dirty="0" smtClean="0"/>
              <a:t>například </a:t>
            </a:r>
            <a:r>
              <a:rPr lang="cs-CZ" dirty="0"/>
              <a:t>při převazu, takovou bolest nazýváme cyklická akutní ranná bolest. Bolest spojenou s převazem můžeme ovlivnit výběrem vhodného krytí rány. Pokud je bolest trvalá jedná se o tzv. neuropatickou bolest rány, která již bývá označována jako chronická bolest a vzniká následkem poškozeného nervového systému v místě defektu, zánětu či například </a:t>
            </a:r>
            <a:r>
              <a:rPr lang="cs-CZ" dirty="0" smtClean="0"/>
              <a:t>ischemie</a:t>
            </a:r>
          </a:p>
          <a:p>
            <a:r>
              <a:rPr lang="cs-CZ" dirty="0" smtClean="0"/>
              <a:t>K </a:t>
            </a:r>
            <a:r>
              <a:rPr lang="cs-CZ" b="1" dirty="0"/>
              <a:t>hodnocení bolesti slouží škály</a:t>
            </a:r>
            <a:r>
              <a:rPr lang="cs-CZ" dirty="0"/>
              <a:t>, pomocí kterých je možno určit úroveň bolesti. Nejčastěji používané škály jsou vizuální analogová škála (</a:t>
            </a:r>
            <a:r>
              <a:rPr lang="cs-CZ" dirty="0" err="1"/>
              <a:t>Visual</a:t>
            </a:r>
            <a:r>
              <a:rPr lang="cs-CZ" dirty="0"/>
              <a:t> </a:t>
            </a:r>
            <a:r>
              <a:rPr lang="cs-CZ" dirty="0" err="1"/>
              <a:t>Analogue</a:t>
            </a:r>
            <a:r>
              <a:rPr lang="cs-CZ" dirty="0"/>
              <a:t> </a:t>
            </a:r>
            <a:r>
              <a:rPr lang="cs-CZ" dirty="0" err="1"/>
              <a:t>Scale</a:t>
            </a:r>
            <a:r>
              <a:rPr lang="cs-CZ" dirty="0"/>
              <a:t> - VAS), numerická škála (Numerice Rating </a:t>
            </a:r>
            <a:r>
              <a:rPr lang="cs-CZ" dirty="0" err="1"/>
              <a:t>Scale</a:t>
            </a:r>
            <a:r>
              <a:rPr lang="cs-CZ" dirty="0"/>
              <a:t> – NRS), či obličejové škály jako je </a:t>
            </a:r>
            <a:r>
              <a:rPr lang="cs-CZ" dirty="0" err="1"/>
              <a:t>WongBakerova</a:t>
            </a:r>
            <a:r>
              <a:rPr lang="cs-CZ" dirty="0"/>
              <a:t> obličejová stupnice (</a:t>
            </a:r>
            <a:r>
              <a:rPr lang="cs-CZ" dirty="0" err="1"/>
              <a:t>Faces</a:t>
            </a:r>
            <a:r>
              <a:rPr lang="cs-CZ" dirty="0"/>
              <a:t> </a:t>
            </a:r>
            <a:r>
              <a:rPr lang="cs-CZ" dirty="0" err="1"/>
              <a:t>Pain</a:t>
            </a:r>
            <a:r>
              <a:rPr lang="cs-CZ" dirty="0"/>
              <a:t> </a:t>
            </a:r>
            <a:r>
              <a:rPr lang="cs-CZ" dirty="0" err="1"/>
              <a:t>Scale</a:t>
            </a:r>
            <a:r>
              <a:rPr lang="cs-CZ" dirty="0"/>
              <a:t> – FPS) </a:t>
            </a:r>
            <a:endParaRPr lang="cs-CZ" dirty="0" smtClean="0"/>
          </a:p>
          <a:p>
            <a:r>
              <a:rPr lang="cs-CZ" dirty="0" smtClean="0"/>
              <a:t> </a:t>
            </a:r>
            <a:r>
              <a:rPr lang="cs-CZ" dirty="0"/>
              <a:t>V nemocničním prostředí bývá nejčastěji používána </a:t>
            </a:r>
            <a:r>
              <a:rPr lang="cs-CZ" b="1" dirty="0" err="1"/>
              <a:t>Melzackova</a:t>
            </a:r>
            <a:r>
              <a:rPr lang="cs-CZ" b="1" dirty="0"/>
              <a:t> škála intenzity bolesti</a:t>
            </a:r>
            <a:r>
              <a:rPr lang="cs-CZ" dirty="0"/>
              <a:t>, která bolest rozděluje do pěti kategorií – </a:t>
            </a:r>
            <a:r>
              <a:rPr lang="cs-CZ" dirty="0" smtClean="0"/>
              <a:t>mírná bolest</a:t>
            </a:r>
            <a:r>
              <a:rPr lang="cs-CZ" dirty="0"/>
              <a:t>, nepříjemná bolest, silná bolest, krutá bolest a nesnesitelná bolest </a:t>
            </a:r>
          </a:p>
          <a:p>
            <a:endParaRPr lang="cs-CZ" dirty="0"/>
          </a:p>
        </p:txBody>
      </p:sp>
      <p:pic>
        <p:nvPicPr>
          <p:cNvPr id="4" name="Obrázek 3"/>
          <p:cNvPicPr>
            <a:picLocks noChangeAspect="1"/>
          </p:cNvPicPr>
          <p:nvPr/>
        </p:nvPicPr>
        <p:blipFill>
          <a:blip r:embed="rId2"/>
          <a:stretch>
            <a:fillRect/>
          </a:stretch>
        </p:blipFill>
        <p:spPr>
          <a:xfrm>
            <a:off x="3444750" y="5113337"/>
            <a:ext cx="4878634" cy="1623525"/>
          </a:xfrm>
          <a:prstGeom prst="rect">
            <a:avLst/>
          </a:prstGeom>
        </p:spPr>
      </p:pic>
    </p:spTree>
    <p:extLst>
      <p:ext uri="{BB962C8B-B14F-4D97-AF65-F5344CB8AC3E}">
        <p14:creationId xmlns:p14="http://schemas.microsoft.com/office/powerpoint/2010/main" val="4161594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6A4F415-2AF7-4F12-A48E-434A6FC84888}"/>
              </a:ext>
            </a:extLst>
          </p:cNvPr>
          <p:cNvSpPr>
            <a:spLocks noGrp="1"/>
          </p:cNvSpPr>
          <p:nvPr>
            <p:ph type="title"/>
          </p:nvPr>
        </p:nvSpPr>
        <p:spPr/>
        <p:txBody>
          <a:bodyPr/>
          <a:lstStyle/>
          <a:p>
            <a:r>
              <a:rPr lang="cs-CZ" b="1" dirty="0" smtClean="0"/>
              <a:t>Zhodnocení </a:t>
            </a:r>
            <a:r>
              <a:rPr lang="cs-CZ" b="1" dirty="0"/>
              <a:t>bolesti </a:t>
            </a:r>
            <a:endParaRPr lang="cs-CZ" b="1" dirty="0"/>
          </a:p>
        </p:txBody>
      </p:sp>
      <p:sp>
        <p:nvSpPr>
          <p:cNvPr id="3" name="Zástupný obsah 2">
            <a:extLst>
              <a:ext uri="{FF2B5EF4-FFF2-40B4-BE49-F238E27FC236}">
                <a16:creationId xmlns:a16="http://schemas.microsoft.com/office/drawing/2014/main" xmlns="" id="{B0A87FC2-7594-4BE2-B258-3723D02F4F37}"/>
              </a:ext>
            </a:extLst>
          </p:cNvPr>
          <p:cNvSpPr>
            <a:spLocks noGrp="1"/>
          </p:cNvSpPr>
          <p:nvPr>
            <p:ph idx="1"/>
          </p:nvPr>
        </p:nvSpPr>
        <p:spPr>
          <a:xfrm>
            <a:off x="838200" y="1825624"/>
            <a:ext cx="10515600" cy="4825267"/>
          </a:xfrm>
        </p:spPr>
        <p:txBody>
          <a:bodyPr>
            <a:normAutofit fontScale="40000" lnSpcReduction="20000"/>
          </a:bodyPr>
          <a:lstStyle/>
          <a:p>
            <a:endParaRPr lang="cs-CZ" dirty="0" smtClean="0"/>
          </a:p>
          <a:p>
            <a:r>
              <a:rPr lang="cs-CZ" dirty="0" smtClean="0"/>
              <a:t>detailní anamnéza bolesti</a:t>
            </a:r>
          </a:p>
          <a:p>
            <a:r>
              <a:rPr lang="cs-CZ" dirty="0" smtClean="0"/>
              <a:t>popis </a:t>
            </a:r>
            <a:r>
              <a:rPr lang="cs-CZ" dirty="0"/>
              <a:t>a schéma bolesti </a:t>
            </a:r>
            <a:endParaRPr lang="cs-CZ" dirty="0" smtClean="0"/>
          </a:p>
          <a:p>
            <a:r>
              <a:rPr lang="cs-CZ" dirty="0" smtClean="0"/>
              <a:t>vliv </a:t>
            </a:r>
            <a:r>
              <a:rPr lang="cs-CZ" dirty="0"/>
              <a:t>bolesti na </a:t>
            </a:r>
            <a:r>
              <a:rPr lang="cs-CZ" dirty="0" smtClean="0"/>
              <a:t>pacienta</a:t>
            </a:r>
          </a:p>
          <a:p>
            <a:endParaRPr lang="cs-CZ" dirty="0"/>
          </a:p>
          <a:p>
            <a:pPr marL="0" indent="0">
              <a:buNone/>
            </a:pPr>
            <a:r>
              <a:rPr lang="cs-CZ" b="1" dirty="0" smtClean="0"/>
              <a:t> 1. Anamnéza </a:t>
            </a:r>
            <a:r>
              <a:rPr lang="cs-CZ" b="1" dirty="0"/>
              <a:t>bolesti </a:t>
            </a:r>
            <a:endParaRPr lang="cs-CZ" b="1" dirty="0" smtClean="0"/>
          </a:p>
          <a:p>
            <a:pPr marL="0" indent="0">
              <a:buNone/>
            </a:pPr>
            <a:r>
              <a:rPr lang="cs-CZ" dirty="0" smtClean="0"/>
              <a:t>zahrnuje </a:t>
            </a:r>
            <a:r>
              <a:rPr lang="cs-CZ" dirty="0"/>
              <a:t>lokalizaci a etiologii nehojící se rány i zkušenosti pacienta, které používá k odstranění bolesti. </a:t>
            </a:r>
            <a:endParaRPr lang="cs-CZ" dirty="0" smtClean="0"/>
          </a:p>
          <a:p>
            <a:pPr marL="0" indent="0">
              <a:buNone/>
            </a:pPr>
            <a:endParaRPr lang="cs-CZ" dirty="0" smtClean="0"/>
          </a:p>
          <a:p>
            <a:pPr marL="0" indent="0">
              <a:buNone/>
            </a:pPr>
            <a:r>
              <a:rPr lang="cs-CZ" b="1" dirty="0" smtClean="0"/>
              <a:t>2</a:t>
            </a:r>
            <a:r>
              <a:rPr lang="cs-CZ" dirty="0" smtClean="0"/>
              <a:t>. </a:t>
            </a:r>
            <a:r>
              <a:rPr lang="cs-CZ" b="1" dirty="0" smtClean="0"/>
              <a:t>Popis bolesti</a:t>
            </a:r>
          </a:p>
          <a:p>
            <a:pPr marL="0" indent="0">
              <a:buNone/>
            </a:pPr>
            <a:r>
              <a:rPr lang="cs-CZ" dirty="0" smtClean="0"/>
              <a:t>-</a:t>
            </a:r>
            <a:r>
              <a:rPr lang="cs-CZ" b="1" dirty="0" smtClean="0"/>
              <a:t> intenzita </a:t>
            </a:r>
            <a:r>
              <a:rPr lang="cs-CZ" dirty="0"/>
              <a:t>měřená pomocí škál sloužících k hodnocení úrovně </a:t>
            </a:r>
            <a:r>
              <a:rPr lang="cs-CZ" dirty="0" smtClean="0"/>
              <a:t>bolesti. </a:t>
            </a:r>
            <a:r>
              <a:rPr lang="cs-CZ" dirty="0"/>
              <a:t>Bolest bychom měli měřit pokaždé, když pacient udává aktuální bolest, zvýšenou intenzitu nebo trvání bolesti</a:t>
            </a:r>
            <a:r>
              <a:rPr lang="cs-CZ" dirty="0" smtClean="0"/>
              <a:t>.</a:t>
            </a:r>
          </a:p>
          <a:p>
            <a:pPr marL="0" indent="0">
              <a:buNone/>
            </a:pPr>
            <a:r>
              <a:rPr lang="cs-CZ" dirty="0" smtClean="0"/>
              <a:t>-</a:t>
            </a:r>
            <a:r>
              <a:rPr lang="cs-CZ" b="1" dirty="0" smtClean="0"/>
              <a:t> charakter</a:t>
            </a:r>
            <a:r>
              <a:rPr lang="cs-CZ" dirty="0" smtClean="0"/>
              <a:t> bolesti -bolest </a:t>
            </a:r>
            <a:r>
              <a:rPr lang="cs-CZ" dirty="0"/>
              <a:t>pálivá, bodavá, </a:t>
            </a:r>
            <a:r>
              <a:rPr lang="cs-CZ" dirty="0" smtClean="0"/>
              <a:t>vystřelující</a:t>
            </a:r>
            <a:r>
              <a:rPr lang="cs-CZ" dirty="0"/>
              <a:t>, křečovitá či svíravá. </a:t>
            </a:r>
            <a:endParaRPr lang="cs-CZ" dirty="0" smtClean="0"/>
          </a:p>
          <a:p>
            <a:pPr>
              <a:buFontTx/>
              <a:buChar char="-"/>
            </a:pPr>
            <a:endParaRPr lang="cs-CZ" dirty="0" smtClean="0"/>
          </a:p>
          <a:p>
            <a:pPr marL="0" indent="0">
              <a:buNone/>
            </a:pPr>
            <a:r>
              <a:rPr lang="cs-CZ" b="1" dirty="0" smtClean="0"/>
              <a:t>3. </a:t>
            </a:r>
            <a:r>
              <a:rPr lang="cs-CZ" b="1" dirty="0" smtClean="0"/>
              <a:t>Schéma </a:t>
            </a:r>
            <a:r>
              <a:rPr lang="cs-CZ" b="1" dirty="0"/>
              <a:t>bolesti </a:t>
            </a:r>
            <a:endParaRPr lang="cs-CZ" b="1" dirty="0" smtClean="0"/>
          </a:p>
          <a:p>
            <a:pPr marL="0" indent="0">
              <a:buNone/>
            </a:pPr>
            <a:r>
              <a:rPr lang="cs-CZ" dirty="0" smtClean="0"/>
              <a:t>zahrnuje </a:t>
            </a:r>
            <a:r>
              <a:rPr lang="cs-CZ" dirty="0"/>
              <a:t>vyvolávající faktory (například úzkost před výměnou krytí) a zmírňující faktory (premedikace před plánovaným převazem, rozhovor se sestrou v průběhu převazu, vhodný výběr krytí či zvlhčení </a:t>
            </a:r>
            <a:r>
              <a:rPr lang="cs-CZ" dirty="0" err="1"/>
              <a:t>adherujícího</a:t>
            </a:r>
            <a:r>
              <a:rPr lang="cs-CZ" dirty="0"/>
              <a:t> krytí, poslech hudby při výměně převazových materiálů). Schéma by mělo obsahovat také čas, kdy obvykle bolest přichází (například při převazu, v noci, ráno). Důležité je zde také zaznamenávat sledování účinku farmakologických a nefarmakologických postupů užívaných k terapii bolesti. U farmakologických prostředků hodnotíme efekt v době maximálního účinku, tedy třicet minut po podání intravenózních analgetik a do jedné hodiny po podání léků perorálně</a:t>
            </a:r>
            <a:r>
              <a:rPr lang="cs-CZ" dirty="0" smtClean="0"/>
              <a:t>.</a:t>
            </a:r>
          </a:p>
          <a:p>
            <a:pPr marL="0" indent="0">
              <a:buNone/>
            </a:pPr>
            <a:endParaRPr lang="cs-CZ" dirty="0" smtClean="0"/>
          </a:p>
          <a:p>
            <a:pPr marL="0" indent="0">
              <a:buNone/>
            </a:pPr>
            <a:r>
              <a:rPr lang="cs-CZ" dirty="0" smtClean="0"/>
              <a:t>4. </a:t>
            </a:r>
            <a:r>
              <a:rPr lang="cs-CZ" b="1" dirty="0" smtClean="0"/>
              <a:t>V</a:t>
            </a:r>
            <a:r>
              <a:rPr lang="cs-CZ" b="1" dirty="0" smtClean="0"/>
              <a:t>liv </a:t>
            </a:r>
            <a:r>
              <a:rPr lang="cs-CZ" b="1" dirty="0"/>
              <a:t>bolesti na </a:t>
            </a:r>
            <a:r>
              <a:rPr lang="cs-CZ" b="1" dirty="0" smtClean="0"/>
              <a:t>pacienta</a:t>
            </a:r>
            <a:endParaRPr lang="cs-CZ" dirty="0"/>
          </a:p>
          <a:p>
            <a:pPr marL="0" indent="0">
              <a:buNone/>
            </a:pPr>
            <a:r>
              <a:rPr lang="cs-CZ" dirty="0" smtClean="0"/>
              <a:t> Projevem </a:t>
            </a:r>
            <a:r>
              <a:rPr lang="cs-CZ" dirty="0"/>
              <a:t>může být změna nálady, nevolnost, zácpa, změna příjmu potravin a tekutin, omezení pohyblivosti nebo narušení </a:t>
            </a:r>
            <a:r>
              <a:rPr lang="cs-CZ" dirty="0" smtClean="0"/>
              <a:t>spánku</a:t>
            </a:r>
            <a:r>
              <a:rPr lang="cs-CZ" dirty="0"/>
              <a:t>. Bolest často ovlivňuje běžné denní aktivity, sociální a duchovní aspekty pacientova života. </a:t>
            </a:r>
            <a:endParaRPr lang="cs-CZ" dirty="0" smtClean="0"/>
          </a:p>
        </p:txBody>
      </p:sp>
      <p:pic>
        <p:nvPicPr>
          <p:cNvPr id="4" name="Obrázek 3"/>
          <p:cNvPicPr>
            <a:picLocks noChangeAspect="1"/>
          </p:cNvPicPr>
          <p:nvPr/>
        </p:nvPicPr>
        <p:blipFill>
          <a:blip r:embed="rId2"/>
          <a:stretch>
            <a:fillRect/>
          </a:stretch>
        </p:blipFill>
        <p:spPr>
          <a:xfrm>
            <a:off x="6338399" y="365125"/>
            <a:ext cx="5015401" cy="2870768"/>
          </a:xfrm>
          <a:prstGeom prst="rect">
            <a:avLst/>
          </a:prstGeom>
        </p:spPr>
      </p:pic>
    </p:spTree>
    <p:extLst>
      <p:ext uri="{BB962C8B-B14F-4D97-AF65-F5344CB8AC3E}">
        <p14:creationId xmlns:p14="http://schemas.microsoft.com/office/powerpoint/2010/main" val="4283747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3469110-720B-4D94-8045-A8F467E2BF88}"/>
              </a:ext>
            </a:extLst>
          </p:cNvPr>
          <p:cNvSpPr>
            <a:spLocks noGrp="1"/>
          </p:cNvSpPr>
          <p:nvPr>
            <p:ph type="title"/>
          </p:nvPr>
        </p:nvSpPr>
        <p:spPr/>
        <p:txBody>
          <a:bodyPr/>
          <a:lstStyle/>
          <a:p>
            <a:r>
              <a:rPr lang="cs-CZ" b="1" dirty="0"/>
              <a:t>Hodnocení sebepéče a </a:t>
            </a:r>
            <a:r>
              <a:rPr lang="cs-CZ" b="1" dirty="0" smtClean="0"/>
              <a:t>soběstačnosti</a:t>
            </a:r>
            <a:endParaRPr lang="cs-CZ" dirty="0"/>
          </a:p>
        </p:txBody>
      </p:sp>
      <p:sp>
        <p:nvSpPr>
          <p:cNvPr id="3" name="Zástupný obsah 2">
            <a:extLst>
              <a:ext uri="{FF2B5EF4-FFF2-40B4-BE49-F238E27FC236}">
                <a16:creationId xmlns:a16="http://schemas.microsoft.com/office/drawing/2014/main" xmlns="" id="{4A345079-B89F-40FD-86F2-4879E52996C6}"/>
              </a:ext>
            </a:extLst>
          </p:cNvPr>
          <p:cNvSpPr>
            <a:spLocks noGrp="1"/>
          </p:cNvSpPr>
          <p:nvPr>
            <p:ph idx="1"/>
          </p:nvPr>
        </p:nvSpPr>
        <p:spPr>
          <a:xfrm>
            <a:off x="838200" y="1825624"/>
            <a:ext cx="5781431" cy="4754929"/>
          </a:xfrm>
        </p:spPr>
        <p:txBody>
          <a:bodyPr>
            <a:normAutofit fontScale="62500" lnSpcReduction="20000"/>
          </a:bodyPr>
          <a:lstStyle/>
          <a:p>
            <a:r>
              <a:rPr lang="cs-CZ" dirty="0" smtClean="0"/>
              <a:t>Stěžejní bod </a:t>
            </a:r>
            <a:r>
              <a:rPr lang="cs-CZ" dirty="0"/>
              <a:t>pro ošetřovatelskou péči </a:t>
            </a:r>
            <a:endParaRPr lang="cs-CZ" dirty="0" smtClean="0"/>
          </a:p>
          <a:p>
            <a:endParaRPr lang="cs-CZ" dirty="0" smtClean="0"/>
          </a:p>
          <a:p>
            <a:r>
              <a:rPr lang="cs-CZ" dirty="0" smtClean="0"/>
              <a:t>Díky </a:t>
            </a:r>
            <a:r>
              <a:rPr lang="cs-CZ" dirty="0"/>
              <a:t>tomu můžeme následně určit ošetřovatelské problémy a stanovit si priority v ošetřovatelské péči o </a:t>
            </a:r>
            <a:r>
              <a:rPr lang="cs-CZ" dirty="0" smtClean="0"/>
              <a:t>nemocného.</a:t>
            </a:r>
          </a:p>
          <a:p>
            <a:endParaRPr lang="cs-CZ" dirty="0" smtClean="0"/>
          </a:p>
          <a:p>
            <a:r>
              <a:rPr lang="cs-CZ" dirty="0" smtClean="0"/>
              <a:t>Vyšší </a:t>
            </a:r>
            <a:r>
              <a:rPr lang="cs-CZ" dirty="0"/>
              <a:t>úroveň sebepéče může znamenat lepší spolupráci s pacientem v péči o ránu. </a:t>
            </a:r>
            <a:endParaRPr lang="cs-CZ" dirty="0" smtClean="0"/>
          </a:p>
          <a:p>
            <a:endParaRPr lang="cs-CZ" dirty="0" smtClean="0"/>
          </a:p>
          <a:p>
            <a:r>
              <a:rPr lang="cs-CZ" dirty="0" smtClean="0"/>
              <a:t>V </a:t>
            </a:r>
            <a:r>
              <a:rPr lang="cs-CZ" dirty="0"/>
              <a:t>opačném případě, jedná-li se o pacienta v domácím prostředí, by měla být zajištěna pomoc ze strany jeho blízkých </a:t>
            </a:r>
            <a:endParaRPr lang="cs-CZ" dirty="0" smtClean="0"/>
          </a:p>
          <a:p>
            <a:endParaRPr lang="cs-CZ" dirty="0" smtClean="0"/>
          </a:p>
          <a:p>
            <a:r>
              <a:rPr lang="cs-CZ" dirty="0" smtClean="0"/>
              <a:t>K </a:t>
            </a:r>
            <a:r>
              <a:rPr lang="cs-CZ" dirty="0"/>
              <a:t>hodnocení sebepéče můžeme použít </a:t>
            </a:r>
            <a:r>
              <a:rPr lang="cs-CZ" dirty="0" err="1"/>
              <a:t>Barthelův</a:t>
            </a:r>
            <a:r>
              <a:rPr lang="cs-CZ" dirty="0"/>
              <a:t> test základních všedních činností (</a:t>
            </a:r>
            <a:r>
              <a:rPr lang="cs-CZ" dirty="0" err="1"/>
              <a:t>Activity</a:t>
            </a:r>
            <a:r>
              <a:rPr lang="cs-CZ" dirty="0"/>
              <a:t> </a:t>
            </a:r>
            <a:r>
              <a:rPr lang="cs-CZ" dirty="0" err="1"/>
              <a:t>Daily</a:t>
            </a:r>
            <a:r>
              <a:rPr lang="cs-CZ" dirty="0"/>
              <a:t> </a:t>
            </a:r>
            <a:r>
              <a:rPr lang="cs-CZ" dirty="0" err="1"/>
              <a:t>Living</a:t>
            </a:r>
            <a:r>
              <a:rPr lang="cs-CZ" dirty="0"/>
              <a:t> – ADL), či Test instrumentálních všedních činností podle </a:t>
            </a:r>
            <a:r>
              <a:rPr lang="cs-CZ" dirty="0" err="1"/>
              <a:t>Lowtona</a:t>
            </a:r>
            <a:r>
              <a:rPr lang="cs-CZ" dirty="0"/>
              <a:t> (</a:t>
            </a:r>
            <a:r>
              <a:rPr lang="cs-CZ" dirty="0" err="1"/>
              <a:t>Instrumental</a:t>
            </a:r>
            <a:r>
              <a:rPr lang="cs-CZ" dirty="0"/>
              <a:t> </a:t>
            </a:r>
            <a:r>
              <a:rPr lang="cs-CZ" dirty="0" err="1"/>
              <a:t>Activity</a:t>
            </a:r>
            <a:r>
              <a:rPr lang="cs-CZ" dirty="0"/>
              <a:t> </a:t>
            </a:r>
            <a:r>
              <a:rPr lang="cs-CZ" dirty="0" err="1"/>
              <a:t>Daily</a:t>
            </a:r>
            <a:r>
              <a:rPr lang="cs-CZ" dirty="0"/>
              <a:t> </a:t>
            </a:r>
            <a:r>
              <a:rPr lang="cs-CZ" dirty="0" err="1"/>
              <a:t>Living</a:t>
            </a:r>
            <a:r>
              <a:rPr lang="cs-CZ" dirty="0"/>
              <a:t> – IADL)</a:t>
            </a:r>
          </a:p>
        </p:txBody>
      </p:sp>
      <p:pic>
        <p:nvPicPr>
          <p:cNvPr id="4" name="Obrázek 3"/>
          <p:cNvPicPr>
            <a:picLocks noChangeAspect="1"/>
          </p:cNvPicPr>
          <p:nvPr/>
        </p:nvPicPr>
        <p:blipFill rotWithShape="1">
          <a:blip r:embed="rId2"/>
          <a:srcRect l="12992" t="798" r="10086"/>
          <a:stretch/>
        </p:blipFill>
        <p:spPr>
          <a:xfrm>
            <a:off x="6915007" y="1498417"/>
            <a:ext cx="5175393" cy="5005754"/>
          </a:xfrm>
          <a:prstGeom prst="rect">
            <a:avLst/>
          </a:prstGeom>
        </p:spPr>
      </p:pic>
    </p:spTree>
    <p:extLst>
      <p:ext uri="{BB962C8B-B14F-4D97-AF65-F5344CB8AC3E}">
        <p14:creationId xmlns:p14="http://schemas.microsoft.com/office/powerpoint/2010/main" val="3281045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E71D8DC-2F60-4622-BA45-71DCB0E66682}"/>
              </a:ext>
            </a:extLst>
          </p:cNvPr>
          <p:cNvSpPr>
            <a:spLocks noGrp="1"/>
          </p:cNvSpPr>
          <p:nvPr>
            <p:ph type="title"/>
          </p:nvPr>
        </p:nvSpPr>
        <p:spPr/>
        <p:txBody>
          <a:bodyPr/>
          <a:lstStyle/>
          <a:p>
            <a:r>
              <a:rPr lang="cs-CZ" b="1" dirty="0"/>
              <a:t>Hodnocení kognitivních </a:t>
            </a:r>
            <a:r>
              <a:rPr lang="cs-CZ" b="1" dirty="0" smtClean="0"/>
              <a:t>funkcí</a:t>
            </a:r>
            <a:endParaRPr lang="cs-CZ" b="1" dirty="0"/>
          </a:p>
        </p:txBody>
      </p:sp>
      <p:sp>
        <p:nvSpPr>
          <p:cNvPr id="3" name="Zástupný obsah 2">
            <a:extLst>
              <a:ext uri="{FF2B5EF4-FFF2-40B4-BE49-F238E27FC236}">
                <a16:creationId xmlns:a16="http://schemas.microsoft.com/office/drawing/2014/main" xmlns="" id="{F7A7DC85-0C2F-4879-91B0-16EA5416B46E}"/>
              </a:ext>
            </a:extLst>
          </p:cNvPr>
          <p:cNvSpPr>
            <a:spLocks noGrp="1"/>
          </p:cNvSpPr>
          <p:nvPr>
            <p:ph idx="1"/>
          </p:nvPr>
        </p:nvSpPr>
        <p:spPr>
          <a:xfrm>
            <a:off x="838200" y="1825625"/>
            <a:ext cx="6945923" cy="4351338"/>
          </a:xfrm>
        </p:spPr>
        <p:txBody>
          <a:bodyPr>
            <a:normAutofit fontScale="55000" lnSpcReduction="20000"/>
          </a:bodyPr>
          <a:lstStyle/>
          <a:p>
            <a:r>
              <a:rPr lang="cs-CZ" dirty="0" smtClean="0"/>
              <a:t>Dle </a:t>
            </a:r>
            <a:r>
              <a:rPr lang="cs-CZ" dirty="0"/>
              <a:t>hodnocení můžeme následně určit, zda pacient bude schopen o ránu pečovat samostatně nebo s dopomocí, či zda bude schopen akceptovat doporučení zdravotnického pracovníka</a:t>
            </a:r>
            <a:r>
              <a:rPr lang="cs-CZ" dirty="0" smtClean="0"/>
              <a:t>.</a:t>
            </a:r>
          </a:p>
          <a:p>
            <a:endParaRPr lang="cs-CZ" dirty="0" smtClean="0"/>
          </a:p>
          <a:p>
            <a:r>
              <a:rPr lang="cs-CZ" dirty="0" smtClean="0"/>
              <a:t>nejčastěji </a:t>
            </a:r>
            <a:r>
              <a:rPr lang="cs-CZ" dirty="0"/>
              <a:t>využíván Mini </a:t>
            </a:r>
            <a:r>
              <a:rPr lang="cs-CZ" dirty="0" err="1"/>
              <a:t>Mental</a:t>
            </a:r>
            <a:r>
              <a:rPr lang="cs-CZ" dirty="0"/>
              <a:t> </a:t>
            </a:r>
            <a:r>
              <a:rPr lang="cs-CZ" dirty="0" err="1"/>
              <a:t>State</a:t>
            </a:r>
            <a:r>
              <a:rPr lang="cs-CZ" dirty="0"/>
              <a:t> </a:t>
            </a:r>
            <a:r>
              <a:rPr lang="cs-CZ" dirty="0" err="1"/>
              <a:t>Examination</a:t>
            </a:r>
            <a:r>
              <a:rPr lang="cs-CZ" dirty="0"/>
              <a:t> (</a:t>
            </a:r>
            <a:r>
              <a:rPr lang="cs-CZ" dirty="0" smtClean="0"/>
              <a:t>MMSE)</a:t>
            </a:r>
          </a:p>
          <a:p>
            <a:pPr marL="0" indent="0">
              <a:buNone/>
            </a:pPr>
            <a:r>
              <a:rPr lang="cs-CZ" dirty="0" smtClean="0"/>
              <a:t>Otázky </a:t>
            </a:r>
            <a:r>
              <a:rPr lang="cs-CZ" dirty="0"/>
              <a:t>v testu se vztahují k časové orientaci, orientaci v prostoru, paměti pacienta, pozornosti a počítání, poznávání předmětů, opakování, plnění příkazu, reakci na psaný pokyn, psaní a malování podle předlohy. Pacient může být maximálně ohodnocen třiceti body, které značí normu. Čím nižší skóre pacient získá tím nižší je úroveň jeho kognitivních funkcí</a:t>
            </a:r>
            <a:r>
              <a:rPr lang="cs-CZ" dirty="0" smtClean="0"/>
              <a:t>.</a:t>
            </a:r>
          </a:p>
          <a:p>
            <a:pPr marL="0" indent="0">
              <a:buNone/>
            </a:pPr>
            <a:endParaRPr lang="cs-CZ" dirty="0" smtClean="0"/>
          </a:p>
          <a:p>
            <a:r>
              <a:rPr lang="cs-CZ" dirty="0" smtClean="0"/>
              <a:t>Mělo </a:t>
            </a:r>
            <a:r>
              <a:rPr lang="cs-CZ" dirty="0"/>
              <a:t>by být samozřejmostí, aby sestra při provádění převazu a také při komunikaci s pacientem sledovala jeho psychický stav a kognitivní funkce. </a:t>
            </a:r>
            <a:endParaRPr lang="cs-CZ" dirty="0" smtClean="0"/>
          </a:p>
          <a:p>
            <a:r>
              <a:rPr lang="cs-CZ" dirty="0" smtClean="0"/>
              <a:t>Pacienta </a:t>
            </a:r>
            <a:r>
              <a:rPr lang="cs-CZ" dirty="0"/>
              <a:t>s největší pravděpodobností nebudeme testovat při každém převazu, nicméně se může stát, že se pacientův stav zhorší a pacient bude vykazovat známky zmatenosti, což může být způsobeno zvláště u geriatrických pacientů dehydratací, nedostatečnou výživou nebo rozvratem vnitřního prostředí organismu či různými komorbiditami.</a:t>
            </a:r>
          </a:p>
        </p:txBody>
      </p:sp>
      <p:pic>
        <p:nvPicPr>
          <p:cNvPr id="4" name="Obrázek 3"/>
          <p:cNvPicPr>
            <a:picLocks noChangeAspect="1"/>
          </p:cNvPicPr>
          <p:nvPr/>
        </p:nvPicPr>
        <p:blipFill>
          <a:blip r:embed="rId2"/>
          <a:stretch>
            <a:fillRect/>
          </a:stretch>
        </p:blipFill>
        <p:spPr>
          <a:xfrm>
            <a:off x="7987323" y="89707"/>
            <a:ext cx="3876431" cy="6651061"/>
          </a:xfrm>
          <a:prstGeom prst="rect">
            <a:avLst/>
          </a:prstGeom>
        </p:spPr>
      </p:pic>
    </p:spTree>
    <p:extLst>
      <p:ext uri="{BB962C8B-B14F-4D97-AF65-F5344CB8AC3E}">
        <p14:creationId xmlns:p14="http://schemas.microsoft.com/office/powerpoint/2010/main" val="291059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FE52196-629E-464E-8D97-9B3123D69689}"/>
              </a:ext>
            </a:extLst>
          </p:cNvPr>
          <p:cNvSpPr>
            <a:spLocks noGrp="1"/>
          </p:cNvSpPr>
          <p:nvPr>
            <p:ph type="title"/>
          </p:nvPr>
        </p:nvSpPr>
        <p:spPr/>
        <p:txBody>
          <a:bodyPr/>
          <a:lstStyle/>
          <a:p>
            <a:r>
              <a:rPr lang="pt-BR" b="1" dirty="0"/>
              <a:t>Kvalita života pacienta s nehojící se ránou</a:t>
            </a:r>
            <a:endParaRPr lang="cs-CZ" b="1" dirty="0"/>
          </a:p>
        </p:txBody>
      </p:sp>
      <p:sp>
        <p:nvSpPr>
          <p:cNvPr id="3" name="Zástupný obsah 2">
            <a:extLst>
              <a:ext uri="{FF2B5EF4-FFF2-40B4-BE49-F238E27FC236}">
                <a16:creationId xmlns:a16="http://schemas.microsoft.com/office/drawing/2014/main" xmlns="" id="{A55028A4-0B14-4C47-8289-C8BDE1A52F50}"/>
              </a:ext>
            </a:extLst>
          </p:cNvPr>
          <p:cNvSpPr>
            <a:spLocks noGrp="1"/>
          </p:cNvSpPr>
          <p:nvPr>
            <p:ph idx="1"/>
          </p:nvPr>
        </p:nvSpPr>
        <p:spPr/>
        <p:txBody>
          <a:bodyPr>
            <a:normAutofit fontScale="62500" lnSpcReduction="20000"/>
          </a:bodyPr>
          <a:lstStyle/>
          <a:p>
            <a:r>
              <a:rPr lang="cs-CZ" dirty="0"/>
              <a:t>Bolestivé ulcerace na dolních končetinách často omezují pohyblivost pacientů trpících těmito ranami a omezují je také při provádění běžných aktivit jako například chůze do schodů či stání při jízdě v autobuse. Tito pacienti jsou také omezeni v provádění domácích prací, jako je příprava jídla či koupel. Nepohodlí při oblékání může vést k nutným změnám při výběru šatstva a obuvi což může přispět k omezení na pobyt doma a sociální izolaci pacienta. </a:t>
            </a:r>
            <a:endParaRPr lang="cs-CZ" dirty="0" smtClean="0"/>
          </a:p>
          <a:p>
            <a:r>
              <a:rPr lang="cs-CZ" dirty="0" smtClean="0"/>
              <a:t>Pro </a:t>
            </a:r>
            <a:r>
              <a:rPr lang="cs-CZ" dirty="0"/>
              <a:t>kvalitní ošetřovatelskou péči je nutné identifikovat a řešit problémy, které ovlivňují kvalitu života a to nejen v případě pacientů trpících bolestí rány ale také brát v úvahu problémy které může působit například únik exsudátu či zápach nehojící se rány. </a:t>
            </a:r>
            <a:endParaRPr lang="cs-CZ" dirty="0" smtClean="0"/>
          </a:p>
          <a:p>
            <a:r>
              <a:rPr lang="cs-CZ" dirty="0" smtClean="0"/>
              <a:t>Ke </a:t>
            </a:r>
            <a:r>
              <a:rPr lang="cs-CZ" dirty="0"/>
              <a:t>zkvalitnění života takto postižených pacientů může přispět kladení otázek objasňujících kvalitu života, identifikace důležitých ovlivňujících faktorů (bolest, zápach, únik exsudátu) a také jejich vhodné řešení (léčba bolesti, podpora rychlejšího hojení, zvládnutí exsudátu a zápachu </a:t>
            </a:r>
            <a:r>
              <a:rPr lang="cs-CZ" dirty="0" smtClean="0"/>
              <a:t>rány.</a:t>
            </a:r>
          </a:p>
          <a:p>
            <a:r>
              <a:rPr lang="cs-CZ" dirty="0" smtClean="0"/>
              <a:t>Pro </a:t>
            </a:r>
            <a:r>
              <a:rPr lang="cs-CZ" dirty="0"/>
              <a:t>zlepšení kvality života pacienta s nehojící se ránou je </a:t>
            </a:r>
            <a:r>
              <a:rPr lang="cs-CZ" dirty="0" smtClean="0"/>
              <a:t>nutné </a:t>
            </a:r>
            <a:r>
              <a:rPr lang="cs-CZ" dirty="0"/>
              <a:t>vytyčit si náhradní cíle léčby, které nebudou posilovat nerealistická očekávání pacienta či rodinných </a:t>
            </a:r>
            <a:r>
              <a:rPr lang="cs-CZ" dirty="0" smtClean="0"/>
              <a:t>příslušníků - snížení </a:t>
            </a:r>
            <a:r>
              <a:rPr lang="cs-CZ" dirty="0"/>
              <a:t>produkce ranného exsudátu, stabilizaci spodiny rány, eliminaci zápachu, zmenšení bakteriální zátěže, mírnění bolesti a zejména snížení četnosti </a:t>
            </a:r>
            <a:r>
              <a:rPr lang="cs-CZ" dirty="0" smtClean="0"/>
              <a:t>převazů. </a:t>
            </a:r>
          </a:p>
          <a:p>
            <a:r>
              <a:rPr lang="cs-CZ" dirty="0" smtClean="0"/>
              <a:t>V </a:t>
            </a:r>
            <a:r>
              <a:rPr lang="cs-CZ" dirty="0"/>
              <a:t>případě kvalitní ošetřovatelské péče ze strany sester a ostatních zdravotníků by nemělo jít pouze o snahu zlepšit pacientovu kvalitu života, ale hlavně o poskytnutí kvalitní holistické péče pacientům trpícím nehojící se </a:t>
            </a:r>
            <a:r>
              <a:rPr lang="cs-CZ" dirty="0" smtClean="0"/>
              <a:t>ránou.</a:t>
            </a:r>
            <a:endParaRPr lang="cs-CZ" dirty="0"/>
          </a:p>
        </p:txBody>
      </p:sp>
    </p:spTree>
    <p:extLst>
      <p:ext uri="{BB962C8B-B14F-4D97-AF65-F5344CB8AC3E}">
        <p14:creationId xmlns:p14="http://schemas.microsoft.com/office/powerpoint/2010/main" val="2365853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36AF749-91CB-468D-9C32-0F60D9E4F4A0}"/>
              </a:ext>
            </a:extLst>
          </p:cNvPr>
          <p:cNvSpPr>
            <a:spLocks noGrp="1"/>
          </p:cNvSpPr>
          <p:nvPr>
            <p:ph type="title"/>
          </p:nvPr>
        </p:nvSpPr>
        <p:spPr/>
        <p:txBody>
          <a:bodyPr/>
          <a:lstStyle/>
          <a:p>
            <a:r>
              <a:rPr lang="cs-CZ" b="1" dirty="0"/>
              <a:t>Hodnocení nehojící se rány</a:t>
            </a:r>
          </a:p>
        </p:txBody>
      </p:sp>
      <p:sp>
        <p:nvSpPr>
          <p:cNvPr id="3" name="Zástupný obsah 2">
            <a:extLst>
              <a:ext uri="{FF2B5EF4-FFF2-40B4-BE49-F238E27FC236}">
                <a16:creationId xmlns:a16="http://schemas.microsoft.com/office/drawing/2014/main" xmlns="" id="{DE396474-22C7-4426-8B80-AAB4E8311BE3}"/>
              </a:ext>
            </a:extLst>
          </p:cNvPr>
          <p:cNvSpPr>
            <a:spLocks noGrp="1"/>
          </p:cNvSpPr>
          <p:nvPr>
            <p:ph idx="1"/>
          </p:nvPr>
        </p:nvSpPr>
        <p:spPr/>
        <p:txBody>
          <a:bodyPr>
            <a:normAutofit fontScale="55000" lnSpcReduction="20000"/>
          </a:bodyPr>
          <a:lstStyle/>
          <a:p>
            <a:endParaRPr lang="cs-CZ" dirty="0" smtClean="0"/>
          </a:p>
          <a:p>
            <a:r>
              <a:rPr lang="cs-CZ" dirty="0" smtClean="0"/>
              <a:t>Abychom </a:t>
            </a:r>
            <a:r>
              <a:rPr lang="cs-CZ" dirty="0"/>
              <a:t>mohli komplexně zhodnotit stav rány, je nutné brát v potaz etiologii rány, lokalizaci, velikost, posouzení zda je spodina vlhká či suchá, barvu spodiny, posouzení ranného exsudátu, případného zápachu, okrajů rány, ale také stáří rány</a:t>
            </a:r>
            <a:r>
              <a:rPr lang="cs-CZ" dirty="0" smtClean="0"/>
              <a:t>.</a:t>
            </a:r>
          </a:p>
          <a:p>
            <a:r>
              <a:rPr lang="cs-CZ" dirty="0" smtClean="0"/>
              <a:t> </a:t>
            </a:r>
            <a:r>
              <a:rPr lang="cs-CZ" dirty="0"/>
              <a:t>K hodnocení posunu v léčbě rány je zapotřebí pečlivě vedená zdravotnická dokumentace přičemž s rozvojem digitální techniky je stále více využívána také fotodokumentace </a:t>
            </a:r>
            <a:r>
              <a:rPr lang="cs-CZ" dirty="0"/>
              <a:t> </a:t>
            </a:r>
            <a:r>
              <a:rPr lang="cs-CZ" dirty="0" smtClean="0"/>
              <a:t>- m</a:t>
            </a:r>
            <a:r>
              <a:rPr lang="cs-CZ" dirty="0" smtClean="0"/>
              <a:t>onitorace vzhledu </a:t>
            </a:r>
            <a:r>
              <a:rPr lang="cs-CZ" dirty="0"/>
              <a:t>rány a posun léčby nehojící se rány v čase. </a:t>
            </a:r>
            <a:endParaRPr lang="cs-CZ" dirty="0" smtClean="0"/>
          </a:p>
          <a:p>
            <a:r>
              <a:rPr lang="cs-CZ" dirty="0" smtClean="0"/>
              <a:t>Při </a:t>
            </a:r>
            <a:r>
              <a:rPr lang="cs-CZ" dirty="0"/>
              <a:t>léčbě nehojící se rány bývá zásadní výběr terapeutického krytí. Pro volbu adekvátního krytí je klíčové pečlivé zhodnocení spodiny rány. K rozpoznání spodiny rány bylo vytvořeno </a:t>
            </a:r>
            <a:r>
              <a:rPr lang="cs-CZ" dirty="0" smtClean="0"/>
              <a:t>Kontinuum </a:t>
            </a:r>
            <a:r>
              <a:rPr lang="cs-CZ" dirty="0"/>
              <a:t>hojení rány (</a:t>
            </a:r>
            <a:r>
              <a:rPr lang="cs-CZ" dirty="0" err="1"/>
              <a:t>The</a:t>
            </a:r>
            <a:r>
              <a:rPr lang="cs-CZ" dirty="0"/>
              <a:t> </a:t>
            </a:r>
            <a:r>
              <a:rPr lang="cs-CZ" dirty="0" err="1"/>
              <a:t>Wound</a:t>
            </a:r>
            <a:r>
              <a:rPr lang="cs-CZ" dirty="0"/>
              <a:t> </a:t>
            </a:r>
            <a:r>
              <a:rPr lang="cs-CZ" dirty="0" err="1"/>
              <a:t>Healing</a:t>
            </a:r>
            <a:r>
              <a:rPr lang="cs-CZ" dirty="0"/>
              <a:t> </a:t>
            </a:r>
            <a:r>
              <a:rPr lang="cs-CZ" dirty="0" err="1"/>
              <a:t>Continuum</a:t>
            </a:r>
            <a:r>
              <a:rPr lang="cs-CZ" dirty="0"/>
              <a:t> – WHC) jehož autory jsou </a:t>
            </a:r>
            <a:r>
              <a:rPr lang="cs-CZ" dirty="0" err="1"/>
              <a:t>Gray</a:t>
            </a:r>
            <a:r>
              <a:rPr lang="cs-CZ" dirty="0"/>
              <a:t>, </a:t>
            </a:r>
            <a:r>
              <a:rPr lang="cs-CZ" dirty="0" err="1"/>
              <a:t>White</a:t>
            </a:r>
            <a:r>
              <a:rPr lang="cs-CZ" dirty="0"/>
              <a:t> a Cooper. Kontinuum zahrnuje škálu barev – černou, žlutou, červenou a růžovou (na stupnici seřazeny zleva doprava), které znázorňují převažující barvu spodiny rány </a:t>
            </a:r>
            <a:r>
              <a:rPr lang="cs-CZ" dirty="0" smtClean="0"/>
              <a:t>:</a:t>
            </a:r>
          </a:p>
          <a:p>
            <a:r>
              <a:rPr lang="cs-CZ" b="1" dirty="0" smtClean="0"/>
              <a:t>Černá </a:t>
            </a:r>
            <a:r>
              <a:rPr lang="cs-CZ" b="1" dirty="0"/>
              <a:t>barva </a:t>
            </a:r>
            <a:r>
              <a:rPr lang="cs-CZ" dirty="0"/>
              <a:t>rány značí přítomnost nekrózy a je nutné, aby byla z rány odstraněna a nebránila dalšímu hojení rány. </a:t>
            </a:r>
            <a:endParaRPr lang="cs-CZ" dirty="0"/>
          </a:p>
          <a:p>
            <a:r>
              <a:rPr lang="cs-CZ" dirty="0" smtClean="0"/>
              <a:t>Barva </a:t>
            </a:r>
            <a:r>
              <a:rPr lang="cs-CZ" b="1" dirty="0"/>
              <a:t>žlutá </a:t>
            </a:r>
            <a:r>
              <a:rPr lang="cs-CZ" dirty="0"/>
              <a:t>značí přítomnost infekce v ráně. Bývá zde přítomný fibrinový povlak na spodině rány. Tento povlak spolu s ranným exsudátem je ideálním prostředím pro pomnožení bakterií v ráně, které mají za následek infekci v ráně. Povlak rovněž brání </a:t>
            </a:r>
            <a:r>
              <a:rPr lang="cs-CZ" dirty="0" err="1"/>
              <a:t>reepitelizaci</a:t>
            </a:r>
            <a:r>
              <a:rPr lang="cs-CZ" dirty="0"/>
              <a:t> tkáně a proto musí být z rány odstraněn vhodným </a:t>
            </a:r>
            <a:r>
              <a:rPr lang="cs-CZ" dirty="0" err="1"/>
              <a:t>débridementem</a:t>
            </a:r>
            <a:r>
              <a:rPr lang="cs-CZ" dirty="0"/>
              <a:t>. </a:t>
            </a:r>
            <a:endParaRPr lang="cs-CZ" dirty="0" smtClean="0"/>
          </a:p>
          <a:p>
            <a:r>
              <a:rPr lang="cs-CZ" b="1" dirty="0" smtClean="0"/>
              <a:t>Červená </a:t>
            </a:r>
            <a:r>
              <a:rPr lang="cs-CZ" b="1" dirty="0"/>
              <a:t>barva </a:t>
            </a:r>
            <a:r>
              <a:rPr lang="cs-CZ" dirty="0"/>
              <a:t>představuje granulační tkáň, která svědčí o příznivém hojení rány a bývá doprovázena známkami </a:t>
            </a:r>
            <a:r>
              <a:rPr lang="cs-CZ" dirty="0" err="1"/>
              <a:t>reepitelizace</a:t>
            </a:r>
            <a:r>
              <a:rPr lang="cs-CZ" dirty="0"/>
              <a:t>, kterou značí na schématu </a:t>
            </a:r>
            <a:r>
              <a:rPr lang="cs-CZ" b="1" dirty="0"/>
              <a:t>barva růžová</a:t>
            </a:r>
            <a:r>
              <a:rPr lang="cs-CZ" dirty="0"/>
              <a:t>. </a:t>
            </a:r>
            <a:endParaRPr lang="cs-CZ" dirty="0" smtClean="0"/>
          </a:p>
          <a:p>
            <a:r>
              <a:rPr lang="cs-CZ" dirty="0" smtClean="0"/>
              <a:t>Pro </a:t>
            </a:r>
            <a:r>
              <a:rPr lang="cs-CZ" dirty="0"/>
              <a:t>zajištění optimálního hojení je tedy nutné zaměřit se na barvu, která se vyskytuje na pomyslné stupnici WHC nejvíce vlevo a snažit se tuto barvu z rány odstranit. Například v případě, že rána obsahuje žluté a červené tkáně je nutné žlutou tkáň odstranit a podpořit tak růst červené granulační tkáně. </a:t>
            </a:r>
            <a:endParaRPr lang="cs-CZ" dirty="0" smtClean="0"/>
          </a:p>
        </p:txBody>
      </p:sp>
      <p:pic>
        <p:nvPicPr>
          <p:cNvPr id="4" name="Obrázek 3"/>
          <p:cNvPicPr>
            <a:picLocks noChangeAspect="1"/>
          </p:cNvPicPr>
          <p:nvPr/>
        </p:nvPicPr>
        <p:blipFill>
          <a:blip r:embed="rId2"/>
          <a:stretch>
            <a:fillRect/>
          </a:stretch>
        </p:blipFill>
        <p:spPr>
          <a:xfrm>
            <a:off x="8382366" y="444500"/>
            <a:ext cx="3305175" cy="1381125"/>
          </a:xfrm>
          <a:prstGeom prst="rect">
            <a:avLst/>
          </a:prstGeom>
        </p:spPr>
      </p:pic>
    </p:spTree>
    <p:extLst>
      <p:ext uri="{BB962C8B-B14F-4D97-AF65-F5344CB8AC3E}">
        <p14:creationId xmlns:p14="http://schemas.microsoft.com/office/powerpoint/2010/main" val="3429665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287CE7C-391B-443B-A42B-9C7844F5997B}"/>
              </a:ext>
            </a:extLst>
          </p:cNvPr>
          <p:cNvSpPr>
            <a:spLocks noGrp="1"/>
          </p:cNvSpPr>
          <p:nvPr>
            <p:ph type="ctrTitle"/>
          </p:nvPr>
        </p:nvSpPr>
        <p:spPr/>
        <p:txBody>
          <a:bodyPr/>
          <a:lstStyle/>
          <a:p>
            <a:r>
              <a:rPr lang="cs-CZ" dirty="0"/>
              <a:t>Ošetřovatelský proces u pacienta s chronickou ránou</a:t>
            </a:r>
          </a:p>
        </p:txBody>
      </p:sp>
      <p:sp>
        <p:nvSpPr>
          <p:cNvPr id="3" name="Podnadpis 2">
            <a:extLst>
              <a:ext uri="{FF2B5EF4-FFF2-40B4-BE49-F238E27FC236}">
                <a16:creationId xmlns:a16="http://schemas.microsoft.com/office/drawing/2014/main" xmlns="" id="{112B1270-BBD1-472D-9B64-CD47942DE31B}"/>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30222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6BA687B-CE0A-4E3F-A7D8-930297001CEB}"/>
              </a:ext>
            </a:extLst>
          </p:cNvPr>
          <p:cNvSpPr>
            <a:spLocks noGrp="1"/>
          </p:cNvSpPr>
          <p:nvPr>
            <p:ph type="title"/>
          </p:nvPr>
        </p:nvSpPr>
        <p:spPr/>
        <p:txBody>
          <a:bodyPr/>
          <a:lstStyle/>
          <a:p>
            <a:r>
              <a:rPr lang="cs-CZ" b="1" dirty="0"/>
              <a:t>Příprava spodiny rány </a:t>
            </a:r>
            <a:endParaRPr lang="cs-CZ" b="1" dirty="0"/>
          </a:p>
        </p:txBody>
      </p:sp>
      <p:sp>
        <p:nvSpPr>
          <p:cNvPr id="3" name="Zástupný obsah 2">
            <a:extLst>
              <a:ext uri="{FF2B5EF4-FFF2-40B4-BE49-F238E27FC236}">
                <a16:creationId xmlns:a16="http://schemas.microsoft.com/office/drawing/2014/main" xmlns="" id="{55DE7812-F938-4C28-A7B8-6358D1CFFABC}"/>
              </a:ext>
            </a:extLst>
          </p:cNvPr>
          <p:cNvSpPr>
            <a:spLocks noGrp="1"/>
          </p:cNvSpPr>
          <p:nvPr>
            <p:ph idx="1"/>
          </p:nvPr>
        </p:nvSpPr>
        <p:spPr/>
        <p:txBody>
          <a:bodyPr>
            <a:normAutofit fontScale="47500" lnSpcReduction="20000"/>
          </a:bodyPr>
          <a:lstStyle/>
          <a:p>
            <a:r>
              <a:rPr lang="cs-CZ" dirty="0" smtClean="0"/>
              <a:t>Cílem je </a:t>
            </a:r>
            <a:r>
              <a:rPr lang="cs-CZ" dirty="0"/>
              <a:t>optimalizovat spodinu </a:t>
            </a:r>
            <a:r>
              <a:rPr lang="cs-CZ" dirty="0" smtClean="0"/>
              <a:t>rány:</a:t>
            </a:r>
          </a:p>
          <a:p>
            <a:pPr marL="514350" indent="-514350">
              <a:buAutoNum type="arabicPeriod"/>
            </a:pPr>
            <a:r>
              <a:rPr lang="cs-CZ" dirty="0" smtClean="0"/>
              <a:t>zmenšením </a:t>
            </a:r>
            <a:r>
              <a:rPr lang="cs-CZ" dirty="0"/>
              <a:t>otoku a </a:t>
            </a:r>
            <a:r>
              <a:rPr lang="cs-CZ" dirty="0" smtClean="0"/>
              <a:t>exsudátu</a:t>
            </a:r>
          </a:p>
          <a:p>
            <a:pPr marL="514350" indent="-514350">
              <a:buAutoNum type="arabicPeriod"/>
            </a:pPr>
            <a:r>
              <a:rPr lang="cs-CZ" dirty="0" smtClean="0"/>
              <a:t>snížením </a:t>
            </a:r>
            <a:r>
              <a:rPr lang="cs-CZ" dirty="0"/>
              <a:t>bakteriální zátěže </a:t>
            </a:r>
            <a:endParaRPr lang="cs-CZ" dirty="0" smtClean="0"/>
          </a:p>
          <a:p>
            <a:pPr marL="514350" indent="-514350">
              <a:buAutoNum type="arabicPeriod"/>
            </a:pPr>
            <a:r>
              <a:rPr lang="cs-CZ" dirty="0" smtClean="0"/>
              <a:t>napravením </a:t>
            </a:r>
            <a:r>
              <a:rPr lang="cs-CZ" dirty="0"/>
              <a:t>abnormalit, které mají vliv na zhoršené </a:t>
            </a:r>
            <a:r>
              <a:rPr lang="cs-CZ" dirty="0" smtClean="0"/>
              <a:t>hojení</a:t>
            </a:r>
          </a:p>
          <a:p>
            <a:pPr marL="514350" indent="-514350">
              <a:buAutoNum type="arabicPeriod"/>
            </a:pPr>
            <a:endParaRPr lang="cs-CZ" dirty="0" smtClean="0"/>
          </a:p>
          <a:p>
            <a:pPr marL="0" indent="0">
              <a:buNone/>
            </a:pPr>
            <a:r>
              <a:rPr lang="cs-CZ" dirty="0" smtClean="0"/>
              <a:t>Principem je zaměření se </a:t>
            </a:r>
            <a:r>
              <a:rPr lang="cs-CZ" dirty="0"/>
              <a:t>na jednotlivé fáze hojení a na jejich možné komplikace </a:t>
            </a:r>
            <a:endParaRPr lang="cs-CZ" dirty="0" smtClean="0"/>
          </a:p>
          <a:p>
            <a:r>
              <a:rPr lang="cs-CZ" b="1" dirty="0" smtClean="0"/>
              <a:t>Odstranění neživotaschopné </a:t>
            </a:r>
            <a:r>
              <a:rPr lang="cs-CZ" b="1" dirty="0"/>
              <a:t>či deficitní </a:t>
            </a:r>
            <a:r>
              <a:rPr lang="cs-CZ" b="1" dirty="0" smtClean="0"/>
              <a:t>tkáně </a:t>
            </a:r>
            <a:r>
              <a:rPr lang="cs-CZ" dirty="0"/>
              <a:t>vhodným </a:t>
            </a:r>
            <a:r>
              <a:rPr lang="cs-CZ" dirty="0" err="1"/>
              <a:t>débridementem</a:t>
            </a:r>
            <a:r>
              <a:rPr lang="cs-CZ" dirty="0"/>
              <a:t>, jenž ránu zbaví nekrotické tkáně a tak sníží bakteriální zátěž v ráně </a:t>
            </a:r>
            <a:endParaRPr lang="cs-CZ" dirty="0" smtClean="0"/>
          </a:p>
          <a:p>
            <a:pPr marL="0" indent="0">
              <a:buNone/>
            </a:pPr>
            <a:endParaRPr lang="cs-CZ" dirty="0" smtClean="0"/>
          </a:p>
          <a:p>
            <a:r>
              <a:rPr lang="cs-CZ" b="1" dirty="0" smtClean="0"/>
              <a:t>Zánětlivá </a:t>
            </a:r>
            <a:r>
              <a:rPr lang="cs-CZ" b="1" dirty="0"/>
              <a:t>fáze je součástí fyziologického čištění rány </a:t>
            </a:r>
            <a:r>
              <a:rPr lang="cs-CZ" dirty="0"/>
              <a:t>před přestupem do </a:t>
            </a:r>
            <a:r>
              <a:rPr lang="cs-CZ" b="1" dirty="0"/>
              <a:t>proliferační fáze </a:t>
            </a:r>
            <a:r>
              <a:rPr lang="cs-CZ" dirty="0"/>
              <a:t>hojení. U přemnožení mikroorganismů a propuknutí infekce v místě nehojící se rány se však již jedná o patologii, kterou je nutno léčit a </a:t>
            </a:r>
            <a:r>
              <a:rPr lang="cs-CZ" dirty="0" smtClean="0"/>
              <a:t>kontrolovat. </a:t>
            </a:r>
            <a:r>
              <a:rPr lang="cs-CZ" dirty="0"/>
              <a:t>Pro všeobecnou sestru, která provádí převaz a tedy i kontrolu nehojící se rány je nezbytné, aby rozpoznala rannou infekci a zvolila tak vhodnou strategii dalšího postupu </a:t>
            </a:r>
            <a:r>
              <a:rPr lang="cs-CZ" dirty="0" smtClean="0"/>
              <a:t>léčby. Indikátory </a:t>
            </a:r>
            <a:r>
              <a:rPr lang="cs-CZ" dirty="0"/>
              <a:t>infekce </a:t>
            </a:r>
            <a:r>
              <a:rPr lang="cs-CZ" dirty="0" smtClean="0"/>
              <a:t>mohou </a:t>
            </a:r>
            <a:r>
              <a:rPr lang="cs-CZ" dirty="0"/>
              <a:t>být </a:t>
            </a:r>
            <a:r>
              <a:rPr lang="cs-CZ" dirty="0" smtClean="0"/>
              <a:t>- nažloutlá </a:t>
            </a:r>
            <a:r>
              <a:rPr lang="cs-CZ" dirty="0"/>
              <a:t>či šedá barva vředu, absces, fluktuace nebo krepitace patrné při pohmatu, či hnisavý exsudát. </a:t>
            </a:r>
            <a:r>
              <a:rPr lang="cs-CZ" dirty="0" smtClean="0"/>
              <a:t>Jinými ukazateli jsou: </a:t>
            </a:r>
            <a:r>
              <a:rPr lang="cs-CZ" dirty="0" smtClean="0"/>
              <a:t>změna </a:t>
            </a:r>
            <a:r>
              <a:rPr lang="cs-CZ" dirty="0"/>
              <a:t>charakteru bolesti, zápach, drolivá nebo vybledlá granulační tkáň či degenerace rány </a:t>
            </a:r>
            <a:endParaRPr lang="cs-CZ" dirty="0" smtClean="0"/>
          </a:p>
          <a:p>
            <a:r>
              <a:rPr lang="cs-CZ" b="1" dirty="0"/>
              <a:t>U</a:t>
            </a:r>
            <a:r>
              <a:rPr lang="cs-CZ" b="1" dirty="0" smtClean="0"/>
              <a:t>držení </a:t>
            </a:r>
            <a:r>
              <a:rPr lang="cs-CZ" b="1" dirty="0"/>
              <a:t>adekvátní vlhkosti v ráně</a:t>
            </a:r>
            <a:r>
              <a:rPr lang="cs-CZ" dirty="0"/>
              <a:t>. Vypracováním některých studií bylo zjištěno, že udržování vlhkého prostředí v ráně urychluje </a:t>
            </a:r>
            <a:r>
              <a:rPr lang="cs-CZ" dirty="0" err="1"/>
              <a:t>reepitelizaci</a:t>
            </a:r>
            <a:r>
              <a:rPr lang="cs-CZ" dirty="0"/>
              <a:t> a nezvyšuje riziko infekce </a:t>
            </a:r>
            <a:endParaRPr lang="cs-CZ" dirty="0" smtClean="0"/>
          </a:p>
          <a:p>
            <a:r>
              <a:rPr lang="cs-CZ" dirty="0" smtClean="0"/>
              <a:t>Okraj rány hraje </a:t>
            </a:r>
            <a:r>
              <a:rPr lang="cs-CZ" dirty="0"/>
              <a:t>hlavní roli v </a:t>
            </a:r>
            <a:r>
              <a:rPr lang="cs-CZ" b="1" dirty="0" err="1"/>
              <a:t>reepitelizaci</a:t>
            </a:r>
            <a:r>
              <a:rPr lang="cs-CZ" b="1" dirty="0"/>
              <a:t> </a:t>
            </a:r>
            <a:r>
              <a:rPr lang="cs-CZ" b="1" dirty="0" smtClean="0"/>
              <a:t>tkáně</a:t>
            </a:r>
            <a:r>
              <a:rPr lang="cs-CZ" dirty="0"/>
              <a:t> </a:t>
            </a:r>
            <a:r>
              <a:rPr lang="cs-CZ" dirty="0" smtClean="0"/>
              <a:t>- </a:t>
            </a:r>
            <a:r>
              <a:rPr lang="cs-CZ" dirty="0" smtClean="0"/>
              <a:t>nutné vyčištění okrajů rány tak, </a:t>
            </a:r>
            <a:r>
              <a:rPr lang="cs-CZ" dirty="0"/>
              <a:t>aby nebyly přítomny bariéry pro růst epitelu. Epitelizace může být také ovlivněna opakovaným traumatem rány, který není pacientem vnímán vlivem neuropatie, nebo například deficitem růstových faktorů a jiných abnormalit v </a:t>
            </a:r>
            <a:r>
              <a:rPr lang="cs-CZ" dirty="0" smtClean="0"/>
              <a:t>tkáni</a:t>
            </a:r>
            <a:endParaRPr lang="cs-CZ" dirty="0"/>
          </a:p>
        </p:txBody>
      </p:sp>
      <p:pic>
        <p:nvPicPr>
          <p:cNvPr id="4" name="Obrázek 3"/>
          <p:cNvPicPr>
            <a:picLocks noChangeAspect="1"/>
          </p:cNvPicPr>
          <p:nvPr/>
        </p:nvPicPr>
        <p:blipFill>
          <a:blip r:embed="rId2"/>
          <a:stretch>
            <a:fillRect/>
          </a:stretch>
        </p:blipFill>
        <p:spPr>
          <a:xfrm>
            <a:off x="7685575" y="475936"/>
            <a:ext cx="3185625" cy="2429504"/>
          </a:xfrm>
          <a:prstGeom prst="rect">
            <a:avLst/>
          </a:prstGeom>
        </p:spPr>
      </p:pic>
    </p:spTree>
    <p:extLst>
      <p:ext uri="{BB962C8B-B14F-4D97-AF65-F5344CB8AC3E}">
        <p14:creationId xmlns:p14="http://schemas.microsoft.com/office/powerpoint/2010/main" val="3355739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86A34A0-995E-4028-8CB3-0B443E4D0541}"/>
              </a:ext>
            </a:extLst>
          </p:cNvPr>
          <p:cNvSpPr>
            <a:spLocks noGrp="1"/>
          </p:cNvSpPr>
          <p:nvPr>
            <p:ph type="title"/>
          </p:nvPr>
        </p:nvSpPr>
        <p:spPr/>
        <p:txBody>
          <a:bodyPr/>
          <a:lstStyle/>
          <a:p>
            <a:r>
              <a:rPr lang="cs-CZ" b="1" dirty="0"/>
              <a:t>PŘEVAZ RÁNY</a:t>
            </a:r>
          </a:p>
        </p:txBody>
      </p:sp>
      <p:sp>
        <p:nvSpPr>
          <p:cNvPr id="3" name="Zástupný obsah 2">
            <a:extLst>
              <a:ext uri="{FF2B5EF4-FFF2-40B4-BE49-F238E27FC236}">
                <a16:creationId xmlns:a16="http://schemas.microsoft.com/office/drawing/2014/main" xmlns="" id="{60428416-CC64-4C1A-A97D-D4ED4E1CEE7A}"/>
              </a:ext>
            </a:extLst>
          </p:cNvPr>
          <p:cNvSpPr>
            <a:spLocks noGrp="1"/>
          </p:cNvSpPr>
          <p:nvPr>
            <p:ph idx="1"/>
          </p:nvPr>
        </p:nvSpPr>
        <p:spPr>
          <a:xfrm>
            <a:off x="619369" y="1544270"/>
            <a:ext cx="10515600" cy="5114437"/>
          </a:xfrm>
        </p:spPr>
        <p:txBody>
          <a:bodyPr>
            <a:normAutofit fontScale="47500" lnSpcReduction="20000"/>
          </a:bodyPr>
          <a:lstStyle/>
          <a:p>
            <a:pPr marL="0" indent="0">
              <a:buNone/>
            </a:pPr>
            <a:r>
              <a:rPr lang="cs-CZ" dirty="0" smtClean="0"/>
              <a:t>prováděn </a:t>
            </a:r>
            <a:r>
              <a:rPr lang="cs-CZ" dirty="0"/>
              <a:t>za účelem ošetření a kontroly </a:t>
            </a:r>
            <a:r>
              <a:rPr lang="cs-CZ" dirty="0" smtClean="0"/>
              <a:t>rány.</a:t>
            </a:r>
          </a:p>
          <a:p>
            <a:endParaRPr lang="cs-CZ" dirty="0" smtClean="0"/>
          </a:p>
          <a:p>
            <a:pPr marL="0" indent="0">
              <a:buNone/>
            </a:pPr>
            <a:r>
              <a:rPr lang="cs-CZ" dirty="0" smtClean="0"/>
              <a:t>Zahrnuje:  </a:t>
            </a:r>
            <a:r>
              <a:rPr lang="cs-CZ" dirty="0" smtClean="0"/>
              <a:t>oplach </a:t>
            </a:r>
            <a:r>
              <a:rPr lang="cs-CZ" dirty="0"/>
              <a:t>rány, odstranění stehů, zkrácení či odstranění drénů, odstranění odumřelé tkáně, ošetření granulační tkáně, aplikaci léčiv nebo výměnu krytí </a:t>
            </a:r>
            <a:endParaRPr lang="cs-CZ" dirty="0" smtClean="0"/>
          </a:p>
          <a:p>
            <a:endParaRPr lang="cs-CZ" dirty="0" smtClean="0"/>
          </a:p>
          <a:p>
            <a:pPr marL="0" indent="0">
              <a:buNone/>
            </a:pPr>
            <a:r>
              <a:rPr lang="cs-CZ" dirty="0" smtClean="0"/>
              <a:t>Dle </a:t>
            </a:r>
            <a:r>
              <a:rPr lang="cs-CZ" dirty="0"/>
              <a:t>časové osy je </a:t>
            </a:r>
            <a:r>
              <a:rPr lang="cs-CZ" dirty="0" smtClean="0"/>
              <a:t>rozdělen </a:t>
            </a:r>
            <a:r>
              <a:rPr lang="cs-CZ" dirty="0"/>
              <a:t>do několika fází</a:t>
            </a:r>
            <a:r>
              <a:rPr lang="cs-CZ" dirty="0" smtClean="0"/>
              <a:t>.</a:t>
            </a:r>
          </a:p>
          <a:p>
            <a:pPr marL="514350" indent="-514350">
              <a:buAutoNum type="arabicPeriod"/>
            </a:pPr>
            <a:r>
              <a:rPr lang="cs-CZ" dirty="0" smtClean="0"/>
              <a:t>V </a:t>
            </a:r>
            <a:r>
              <a:rPr lang="cs-CZ" b="1" dirty="0"/>
              <a:t>přípravné fázi </a:t>
            </a:r>
            <a:r>
              <a:rPr lang="cs-CZ" dirty="0"/>
              <a:t>je nutné připravit veškeré pomůcky potřebné k </a:t>
            </a:r>
            <a:r>
              <a:rPr lang="cs-CZ" dirty="0" smtClean="0"/>
              <a:t>převazu. Pomůcky</a:t>
            </a:r>
            <a:r>
              <a:rPr lang="cs-CZ" dirty="0"/>
              <a:t>, které přijdou do přímého kontaktu s ránou musí být sterilní, aby byly dodrženy zásady asepse. Dále je nutná </a:t>
            </a:r>
            <a:r>
              <a:rPr lang="cs-CZ" b="1" dirty="0"/>
              <a:t>příprava pacienta a to jak psychická</a:t>
            </a:r>
            <a:r>
              <a:rPr lang="cs-CZ" dirty="0"/>
              <a:t>, kdy pacientovi vysvětlíme důvod a průběh převazu tak </a:t>
            </a:r>
            <a:r>
              <a:rPr lang="cs-CZ" b="1" dirty="0"/>
              <a:t>fyzická</a:t>
            </a:r>
            <a:r>
              <a:rPr lang="cs-CZ" dirty="0"/>
              <a:t>. Tedy uložení pacienta do vhodné polohy. Je vhodné provádět převaz, když pacient leží, popřípadě pohodlně sedí na židli s </a:t>
            </a:r>
            <a:r>
              <a:rPr lang="cs-CZ" dirty="0" smtClean="0"/>
              <a:t>opěradlem. </a:t>
            </a:r>
            <a:r>
              <a:rPr lang="cs-CZ" dirty="0"/>
              <a:t>Zejména u seniorů a imobilních pacientů je při výkonu často nutná účast více osob z důvodu udržení vhodné polohy po celou dobu výkonu </a:t>
            </a:r>
            <a:r>
              <a:rPr lang="cs-CZ" dirty="0" smtClean="0"/>
              <a:t>. Pokud </a:t>
            </a:r>
            <a:r>
              <a:rPr lang="cs-CZ" dirty="0"/>
              <a:t>pacient během převazu trpí bolestí je vhodné podat </a:t>
            </a:r>
            <a:r>
              <a:rPr lang="cs-CZ" b="1" dirty="0"/>
              <a:t>před výkonem analgetika </a:t>
            </a:r>
            <a:r>
              <a:rPr lang="cs-CZ" dirty="0"/>
              <a:t>dle ordinace lékaře. Je důležité, aby sestra provádějící výkon ověřila případné alergie pacienta dle zdravotnické dokumentace. </a:t>
            </a:r>
            <a:r>
              <a:rPr lang="cs-CZ" dirty="0" smtClean="0"/>
              <a:t>Bezprostředně </a:t>
            </a:r>
            <a:r>
              <a:rPr lang="cs-CZ" dirty="0"/>
              <a:t>před výkonem </a:t>
            </a:r>
            <a:r>
              <a:rPr lang="cs-CZ" b="1" dirty="0"/>
              <a:t>zajistíme intimitu pacienta</a:t>
            </a:r>
            <a:r>
              <a:rPr lang="cs-CZ" dirty="0"/>
              <a:t>. Obnažena by měla být jen část těla nezbytně nutná k provedení převazu. </a:t>
            </a:r>
            <a:r>
              <a:rPr lang="cs-CZ" dirty="0" smtClean="0"/>
              <a:t>Dále </a:t>
            </a:r>
            <a:r>
              <a:rPr lang="cs-CZ" dirty="0"/>
              <a:t>je nutné mytí a </a:t>
            </a:r>
            <a:r>
              <a:rPr lang="cs-CZ" b="1" dirty="0"/>
              <a:t>dezinfekce rukou </a:t>
            </a:r>
            <a:r>
              <a:rPr lang="cs-CZ" dirty="0"/>
              <a:t>před a po každém </a:t>
            </a:r>
            <a:r>
              <a:rPr lang="cs-CZ" dirty="0" smtClean="0"/>
              <a:t>převazu. </a:t>
            </a:r>
          </a:p>
          <a:p>
            <a:pPr marL="514350" indent="-514350">
              <a:buAutoNum type="arabicPeriod"/>
            </a:pPr>
            <a:r>
              <a:rPr lang="cs-CZ" b="1" dirty="0" smtClean="0"/>
              <a:t>Fáze </a:t>
            </a:r>
            <a:r>
              <a:rPr lang="cs-CZ" b="1" dirty="0"/>
              <a:t>vlastního </a:t>
            </a:r>
            <a:r>
              <a:rPr lang="cs-CZ" b="1" dirty="0" smtClean="0"/>
              <a:t>převazu </a:t>
            </a:r>
            <a:r>
              <a:rPr lang="cs-CZ" dirty="0" smtClean="0"/>
              <a:t>-  </a:t>
            </a:r>
            <a:r>
              <a:rPr lang="cs-CZ" dirty="0"/>
              <a:t>začíná sejmutím sekundárního a primárního krytí </a:t>
            </a:r>
            <a:r>
              <a:rPr lang="cs-CZ" dirty="0"/>
              <a:t> </a:t>
            </a:r>
            <a:r>
              <a:rPr lang="cs-CZ" dirty="0" smtClean="0"/>
              <a:t>- k</a:t>
            </a:r>
            <a:r>
              <a:rPr lang="cs-CZ" dirty="0" smtClean="0"/>
              <a:t> </a:t>
            </a:r>
            <a:r>
              <a:rPr lang="cs-CZ" b="1" dirty="0"/>
              <a:t>sejmutí vrchní obvazové vrstvy </a:t>
            </a:r>
            <a:r>
              <a:rPr lang="cs-CZ" dirty="0"/>
              <a:t>použije sterilní nástroj či sterilní rukavice, přičemž k následné dezinfekci a čištění použije nový sterilní </a:t>
            </a:r>
            <a:r>
              <a:rPr lang="cs-CZ" dirty="0" smtClean="0"/>
              <a:t>nástroj. </a:t>
            </a:r>
            <a:r>
              <a:rPr lang="cs-CZ" dirty="0"/>
              <a:t>Pokud je u jednoho pacienta přítomno několik ran je nutné se vyvarovat kontaminaci. V případě zjevných známek infekce mají </a:t>
            </a:r>
            <a:r>
              <a:rPr lang="cs-CZ" b="1" dirty="0"/>
              <a:t>neinfikované rány přednost před </a:t>
            </a:r>
            <a:r>
              <a:rPr lang="cs-CZ" b="1" dirty="0" smtClean="0"/>
              <a:t>infikovanými</a:t>
            </a:r>
            <a:r>
              <a:rPr lang="cs-CZ" dirty="0" smtClean="0"/>
              <a:t>. Po </a:t>
            </a:r>
            <a:r>
              <a:rPr lang="cs-CZ" dirty="0"/>
              <a:t>sejmutí obvazu </a:t>
            </a:r>
            <a:r>
              <a:rPr lang="cs-CZ" dirty="0" smtClean="0"/>
              <a:t>– </a:t>
            </a:r>
            <a:r>
              <a:rPr lang="cs-CZ" b="1" dirty="0" smtClean="0"/>
              <a:t>zhodnocení rány </a:t>
            </a:r>
            <a:r>
              <a:rPr lang="cs-CZ" dirty="0"/>
              <a:t>přičemž vše </a:t>
            </a:r>
            <a:r>
              <a:rPr lang="cs-CZ" b="1" dirty="0"/>
              <a:t>zapisuje do zdravotnické dokumentace</a:t>
            </a:r>
            <a:r>
              <a:rPr lang="cs-CZ" dirty="0"/>
              <a:t>. Hodnotí velikost, hloubku a okolí rány, rozsah povlaků či nekrotické tkáně, vzhled, zabarvení a množství exsudátu a také případný zápach. Zhodnotí případnou granulaci či epitelizaci tkáně, sklon rány ke krvácení, bolestivost a infekci v ráně. </a:t>
            </a:r>
            <a:r>
              <a:rPr lang="cs-CZ" dirty="0" smtClean="0"/>
              <a:t>Odběr </a:t>
            </a:r>
            <a:r>
              <a:rPr lang="cs-CZ" dirty="0"/>
              <a:t>materiálu na mikrobiologické vyšetření. Tento odběr by měl být proveden před dezinfekcí rány. </a:t>
            </a:r>
            <a:endParaRPr lang="cs-CZ" dirty="0" smtClean="0"/>
          </a:p>
          <a:p>
            <a:pPr marL="514350" indent="-514350">
              <a:buAutoNum type="arabicPeriod"/>
            </a:pPr>
            <a:r>
              <a:rPr lang="cs-CZ" b="1" dirty="0" smtClean="0"/>
              <a:t>Vlastní </a:t>
            </a:r>
            <a:r>
              <a:rPr lang="cs-CZ" b="1" dirty="0"/>
              <a:t>ošetření </a:t>
            </a:r>
            <a:r>
              <a:rPr lang="cs-CZ" b="1" dirty="0" smtClean="0"/>
              <a:t>rány  </a:t>
            </a:r>
            <a:r>
              <a:rPr lang="cs-CZ" dirty="0" smtClean="0"/>
              <a:t>- </a:t>
            </a:r>
            <a:r>
              <a:rPr lang="cs-CZ" dirty="0"/>
              <a:t>začít oplachem vhodným roztokem. Dále je provedena dezinfekce a ošetření okolí rány tak aby byla zbavena zbytků mastí a past. Po vyčištění je přiložen vhodný terapeutický materiál a sterilní krytí. V případech kde je třeba je přiložen také nesterilní sekundární krycí obvaz </a:t>
            </a:r>
            <a:endParaRPr lang="cs-CZ" dirty="0" smtClean="0"/>
          </a:p>
          <a:p>
            <a:pPr marL="514350" indent="-514350">
              <a:buAutoNum type="arabicPeriod"/>
            </a:pPr>
            <a:r>
              <a:rPr lang="cs-CZ" dirty="0" smtClean="0"/>
              <a:t>Následná </a:t>
            </a:r>
            <a:r>
              <a:rPr lang="cs-CZ" dirty="0"/>
              <a:t>fáze </a:t>
            </a:r>
            <a:r>
              <a:rPr lang="cs-CZ" b="1" dirty="0"/>
              <a:t>ukončení převazu </a:t>
            </a:r>
            <a:r>
              <a:rPr lang="cs-CZ" dirty="0"/>
              <a:t>by měla zahrnovat úpravu polohy pacienta, edukaci, úklid použitých pomůcek a nástrojů. </a:t>
            </a:r>
            <a:r>
              <a:rPr lang="cs-CZ" dirty="0" smtClean="0"/>
              <a:t>Vytvořen </a:t>
            </a:r>
            <a:r>
              <a:rPr lang="cs-CZ" dirty="0"/>
              <a:t>finální záznam do zdravotnické dokumentace. Pokud je převaz prováděn mimo zdravotnické zařízení agenturou domácí péče je možné provést finální záznam v rámci následné činnosti</a:t>
            </a:r>
          </a:p>
        </p:txBody>
      </p:sp>
      <p:pic>
        <p:nvPicPr>
          <p:cNvPr id="4" name="Obrázek 3"/>
          <p:cNvPicPr>
            <a:picLocks noChangeAspect="1"/>
          </p:cNvPicPr>
          <p:nvPr/>
        </p:nvPicPr>
        <p:blipFill>
          <a:blip r:embed="rId2"/>
          <a:stretch>
            <a:fillRect/>
          </a:stretch>
        </p:blipFill>
        <p:spPr>
          <a:xfrm>
            <a:off x="8604738" y="150935"/>
            <a:ext cx="2967893" cy="1763834"/>
          </a:xfrm>
          <a:prstGeom prst="rect">
            <a:avLst/>
          </a:prstGeom>
        </p:spPr>
      </p:pic>
    </p:spTree>
    <p:extLst>
      <p:ext uri="{BB962C8B-B14F-4D97-AF65-F5344CB8AC3E}">
        <p14:creationId xmlns:p14="http://schemas.microsoft.com/office/powerpoint/2010/main" val="4151170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C25B8A8-9B37-4F1C-A985-FFD05841C720}"/>
              </a:ext>
            </a:extLst>
          </p:cNvPr>
          <p:cNvSpPr>
            <a:spLocks noGrp="1"/>
          </p:cNvSpPr>
          <p:nvPr>
            <p:ph type="title"/>
          </p:nvPr>
        </p:nvSpPr>
        <p:spPr/>
        <p:txBody>
          <a:bodyPr/>
          <a:lstStyle/>
          <a:p>
            <a:r>
              <a:rPr lang="cs-CZ" b="1" dirty="0"/>
              <a:t>LÉČBA NEHOJÍCÍ SE RÁNY</a:t>
            </a:r>
          </a:p>
        </p:txBody>
      </p:sp>
      <p:sp>
        <p:nvSpPr>
          <p:cNvPr id="3" name="Zástupný obsah 2">
            <a:extLst>
              <a:ext uri="{FF2B5EF4-FFF2-40B4-BE49-F238E27FC236}">
                <a16:creationId xmlns:a16="http://schemas.microsoft.com/office/drawing/2014/main" xmlns="" id="{423E6A8B-8AA6-4F97-82BA-0BB45B0413DF}"/>
              </a:ext>
            </a:extLst>
          </p:cNvPr>
          <p:cNvSpPr>
            <a:spLocks noGrp="1"/>
          </p:cNvSpPr>
          <p:nvPr>
            <p:ph idx="1"/>
          </p:nvPr>
        </p:nvSpPr>
        <p:spPr/>
        <p:txBody>
          <a:bodyPr>
            <a:normAutofit fontScale="62500" lnSpcReduction="20000"/>
          </a:bodyPr>
          <a:lstStyle/>
          <a:p>
            <a:r>
              <a:rPr lang="cs-CZ" dirty="0"/>
              <a:t>Základem léčby chronické rány </a:t>
            </a:r>
            <a:r>
              <a:rPr lang="cs-CZ" dirty="0" smtClean="0"/>
              <a:t>-</a:t>
            </a:r>
            <a:r>
              <a:rPr lang="cs-CZ" b="1" dirty="0" smtClean="0"/>
              <a:t>kompenzace </a:t>
            </a:r>
            <a:r>
              <a:rPr lang="cs-CZ" b="1" dirty="0"/>
              <a:t>celkového zdravotního a nutričního stavu </a:t>
            </a:r>
            <a:endParaRPr lang="cs-CZ" b="1" dirty="0" smtClean="0"/>
          </a:p>
          <a:p>
            <a:endParaRPr lang="cs-CZ" dirty="0" smtClean="0"/>
          </a:p>
          <a:p>
            <a:r>
              <a:rPr lang="cs-CZ" b="1" dirty="0" smtClean="0"/>
              <a:t>Lokální </a:t>
            </a:r>
            <a:r>
              <a:rPr lang="cs-CZ" b="1" dirty="0"/>
              <a:t>léčba rány </a:t>
            </a:r>
            <a:r>
              <a:rPr lang="cs-CZ" dirty="0" smtClean="0"/>
              <a:t>– odvíjí se </a:t>
            </a:r>
            <a:r>
              <a:rPr lang="cs-CZ" dirty="0"/>
              <a:t>od stavu defektu, tedy fáze hojení. Lokální ošetřování takového defektu je v kompetenci sestry na základě ordinace lékaře. </a:t>
            </a:r>
            <a:endParaRPr lang="cs-CZ" dirty="0" smtClean="0"/>
          </a:p>
          <a:p>
            <a:endParaRPr lang="cs-CZ" dirty="0" smtClean="0"/>
          </a:p>
          <a:p>
            <a:r>
              <a:rPr lang="cs-CZ" dirty="0" smtClean="0"/>
              <a:t>Při </a:t>
            </a:r>
            <a:r>
              <a:rPr lang="cs-CZ" dirty="0"/>
              <a:t>hojení lze využít klasických převazových materiálů či použít materiály respektující fázi hojení a hojivý proces podporou vlhkého prostředí v místě rány </a:t>
            </a:r>
            <a:endParaRPr lang="cs-CZ" dirty="0" smtClean="0"/>
          </a:p>
          <a:p>
            <a:endParaRPr lang="cs-CZ" dirty="0" smtClean="0"/>
          </a:p>
          <a:p>
            <a:r>
              <a:rPr lang="cs-CZ" dirty="0" smtClean="0"/>
              <a:t>Při </a:t>
            </a:r>
            <a:r>
              <a:rPr lang="cs-CZ" dirty="0"/>
              <a:t>každé výměně krytí je třeba </a:t>
            </a:r>
            <a:r>
              <a:rPr lang="cs-CZ" b="1" dirty="0"/>
              <a:t>ránu zhodnotit a zaznamenat zjištěné informace </a:t>
            </a:r>
            <a:r>
              <a:rPr lang="cs-CZ" dirty="0"/>
              <a:t>do dokumentace. Znalosti a odborné dovednosti jsou klíčové k následné volbě další terapie. Ta je předepisována ošetřujícím lékařem nebo je výběr krytí v kompetenci sestry s absolvovanou výše zmíněnou specializací</a:t>
            </a:r>
            <a:r>
              <a:rPr lang="cs-CZ" dirty="0" smtClean="0"/>
              <a:t>.</a:t>
            </a:r>
          </a:p>
          <a:p>
            <a:endParaRPr lang="cs-CZ" dirty="0"/>
          </a:p>
          <a:p>
            <a:r>
              <a:rPr lang="cs-CZ" dirty="0" smtClean="0"/>
              <a:t>Krytí </a:t>
            </a:r>
            <a:r>
              <a:rPr lang="cs-CZ" dirty="0"/>
              <a:t>by mělo zabezpečit vlhké prostředí, optimální teplotu rány a také zabránit adhezi materiálu k ráně. Mělo by být vybíráno </a:t>
            </a:r>
            <a:r>
              <a:rPr lang="cs-CZ" dirty="0" smtClean="0"/>
              <a:t>tak, </a:t>
            </a:r>
            <a:r>
              <a:rPr lang="cs-CZ" dirty="0"/>
              <a:t>aby při jeho výměně byla maximálně omezena bolest při manipulaci s defektem</a:t>
            </a:r>
          </a:p>
        </p:txBody>
      </p:sp>
    </p:spTree>
    <p:extLst>
      <p:ext uri="{BB962C8B-B14F-4D97-AF65-F5344CB8AC3E}">
        <p14:creationId xmlns:p14="http://schemas.microsoft.com/office/powerpoint/2010/main" val="907125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6C44D23-6A24-446A-A87D-C5B173C33735}"/>
              </a:ext>
            </a:extLst>
          </p:cNvPr>
          <p:cNvSpPr>
            <a:spLocks noGrp="1"/>
          </p:cNvSpPr>
          <p:nvPr>
            <p:ph type="title"/>
          </p:nvPr>
        </p:nvSpPr>
        <p:spPr/>
        <p:txBody>
          <a:bodyPr/>
          <a:lstStyle/>
          <a:p>
            <a:r>
              <a:rPr lang="cs-CZ" b="1" dirty="0"/>
              <a:t>LÉČBA NEHOJÍCÍ SE RÁNY</a:t>
            </a:r>
            <a:endParaRPr lang="cs-CZ" dirty="0"/>
          </a:p>
        </p:txBody>
      </p:sp>
      <p:sp>
        <p:nvSpPr>
          <p:cNvPr id="3" name="Zástupný obsah 2">
            <a:extLst>
              <a:ext uri="{FF2B5EF4-FFF2-40B4-BE49-F238E27FC236}">
                <a16:creationId xmlns:a16="http://schemas.microsoft.com/office/drawing/2014/main" xmlns="" id="{411CB5C2-874D-48C6-9C8A-B60B6C0DA79A}"/>
              </a:ext>
            </a:extLst>
          </p:cNvPr>
          <p:cNvSpPr>
            <a:spLocks noGrp="1"/>
          </p:cNvSpPr>
          <p:nvPr>
            <p:ph idx="1"/>
          </p:nvPr>
        </p:nvSpPr>
        <p:spPr/>
        <p:txBody>
          <a:bodyPr>
            <a:normAutofit fontScale="47500" lnSpcReduction="20000"/>
          </a:bodyPr>
          <a:lstStyle/>
          <a:p>
            <a:pPr marL="0" indent="0">
              <a:buNone/>
            </a:pPr>
            <a:r>
              <a:rPr lang="cs-CZ" b="1" dirty="0" smtClean="0"/>
              <a:t>1. </a:t>
            </a:r>
            <a:r>
              <a:rPr lang="cs-CZ" b="1" dirty="0"/>
              <a:t>Oplach </a:t>
            </a:r>
            <a:r>
              <a:rPr lang="cs-CZ" b="1" dirty="0" smtClean="0"/>
              <a:t>rány: </a:t>
            </a:r>
          </a:p>
          <a:p>
            <a:pPr marL="0" indent="0">
              <a:buNone/>
            </a:pPr>
            <a:r>
              <a:rPr lang="cs-CZ" dirty="0" smtClean="0"/>
              <a:t>důkladná </a:t>
            </a:r>
            <a:r>
              <a:rPr lang="cs-CZ" dirty="0"/>
              <a:t>toaleta rány, která odstraní zbytky mastí, past a sekretů ulpívajících v ráně či jejím okolí. Vhodné jsou také oplachy včetně sprchování, kdy užitý roztok by měl být ohřátý na 36 – 37 °C. Oplach má kromě mechanického účinku, kdy odstraní nežádoucí částečky v ráně, také příznivý vliv na prokrvení. Roztok by neměl být cytotoxický či by neměl způsobovat alergické reakce nebo bakteriální rezistenci. Vhodnými roztoky jsou </a:t>
            </a:r>
            <a:r>
              <a:rPr lang="cs-CZ" dirty="0" err="1"/>
              <a:t>Ringerův</a:t>
            </a:r>
            <a:r>
              <a:rPr lang="cs-CZ" dirty="0"/>
              <a:t> roztok, </a:t>
            </a:r>
            <a:r>
              <a:rPr lang="cs-CZ" dirty="0" err="1"/>
              <a:t>Prontosan</a:t>
            </a:r>
            <a:r>
              <a:rPr lang="cs-CZ" dirty="0"/>
              <a:t>, pitná voda nebo borová voda. Nevhodné je používat roztoky obsahující chlór vzhledem k mírným baktericidním účinkům a možnosti vzniku rezistence. Nevhodný je také peroxid vodíku či například genciánová </a:t>
            </a:r>
            <a:r>
              <a:rPr lang="cs-CZ" dirty="0" smtClean="0"/>
              <a:t>violeť. </a:t>
            </a:r>
            <a:r>
              <a:rPr lang="cs-CZ" dirty="0"/>
              <a:t>Dalším často používaným roztokem s antimikrobiálním účinkem je </a:t>
            </a:r>
            <a:r>
              <a:rPr lang="cs-CZ" dirty="0" err="1"/>
              <a:t>Betadine</a:t>
            </a:r>
            <a:r>
              <a:rPr lang="cs-CZ" dirty="0"/>
              <a:t> či </a:t>
            </a:r>
            <a:r>
              <a:rPr lang="cs-CZ" dirty="0" err="1"/>
              <a:t>Braunol</a:t>
            </a:r>
            <a:r>
              <a:rPr lang="cs-CZ" dirty="0"/>
              <a:t>, což jsou roztoky obsahující jodovaný </a:t>
            </a:r>
            <a:r>
              <a:rPr lang="cs-CZ" dirty="0" err="1"/>
              <a:t>povidon</a:t>
            </a:r>
            <a:r>
              <a:rPr lang="cs-CZ" dirty="0"/>
              <a:t> (PVP </a:t>
            </a:r>
            <a:r>
              <a:rPr lang="cs-CZ" dirty="0" smtClean="0"/>
              <a:t>jód)</a:t>
            </a:r>
            <a:endParaRPr lang="cs-CZ" dirty="0"/>
          </a:p>
          <a:p>
            <a:pPr marL="0" indent="0">
              <a:buNone/>
            </a:pPr>
            <a:r>
              <a:rPr lang="cs-CZ" b="1" dirty="0" smtClean="0"/>
              <a:t>2. Klasické </a:t>
            </a:r>
            <a:r>
              <a:rPr lang="cs-CZ" b="1" dirty="0"/>
              <a:t>obvazové materiály </a:t>
            </a:r>
            <a:endParaRPr lang="cs-CZ" b="1" dirty="0" smtClean="0"/>
          </a:p>
          <a:p>
            <a:pPr marL="0" indent="0">
              <a:buNone/>
            </a:pPr>
            <a:r>
              <a:rPr lang="cs-CZ" dirty="0" smtClean="0"/>
              <a:t>stále </a:t>
            </a:r>
            <a:r>
              <a:rPr lang="cs-CZ" dirty="0"/>
              <a:t>hojně využívány s ohledem na jejich ekonomickou dostupnost. Při výběru materiálu pro fázové hojení lze klasické materiály použít jako sekundární fixaci primárního krytí. K nejčastěji zmiňovaným nedostatkům tradičních obvazových materiálů patří riziko traumatizace rány. V případě přisychání obvazů k ráně nelze krycí materiál odloučit bez poškození spodiny, přičemž pacient trpí bolestí. U tradičních materiálů také chybí semipermeabilní membrána, která by tvořila bariéru proti infekci. Materiály vlhnou, nezabraňují maceraci kůže a jsou propustné. Jejich použití na stařeckou „papírovou“ kůži rovněž není vhodné, jelikož nefungují jako ochrana před vysoušením a traumaty. Tyto matriály neumožňují rehydrataci rány, způsobují tudíž její vysychání a nepodporují fyziologické čištění v procesu hojení. Hlavními zástupci klasických obvazových materiálů jsou kompresy z netkané textilie, hydrofilní skládaná gáza, elastická či neelastická obinadla, vata nebo také </a:t>
            </a:r>
            <a:r>
              <a:rPr lang="cs-CZ" dirty="0" err="1"/>
              <a:t>hypoalergenní</a:t>
            </a:r>
            <a:r>
              <a:rPr lang="cs-CZ" dirty="0"/>
              <a:t> </a:t>
            </a:r>
            <a:r>
              <a:rPr lang="cs-CZ" dirty="0" smtClean="0"/>
              <a:t>náplasti. </a:t>
            </a:r>
            <a:r>
              <a:rPr lang="cs-CZ" dirty="0"/>
              <a:t>Použití klasických obvazových materiálů bývá indikováno jako primární krytí na rány hojící se per </a:t>
            </a:r>
            <a:r>
              <a:rPr lang="cs-CZ" dirty="0" err="1"/>
              <a:t>primam</a:t>
            </a:r>
            <a:r>
              <a:rPr lang="cs-CZ" dirty="0"/>
              <a:t> </a:t>
            </a:r>
            <a:r>
              <a:rPr lang="cs-CZ" dirty="0" err="1"/>
              <a:t>intentionem</a:t>
            </a:r>
            <a:r>
              <a:rPr lang="cs-CZ" dirty="0"/>
              <a:t> nebo slabě až silně </a:t>
            </a:r>
            <a:r>
              <a:rPr lang="cs-CZ" dirty="0" err="1"/>
              <a:t>exsudující</a:t>
            </a:r>
            <a:r>
              <a:rPr lang="cs-CZ" dirty="0"/>
              <a:t> sekundárně se hojící rány. Může být rovněž použito na rozpadlé rány k vyplnění kavity nebo také k obkladům s oplachovými antiseptiky </a:t>
            </a:r>
            <a:endParaRPr lang="cs-CZ" dirty="0"/>
          </a:p>
          <a:p>
            <a:pPr marL="0" indent="0">
              <a:buNone/>
            </a:pPr>
            <a:r>
              <a:rPr lang="cs-CZ" b="1" dirty="0" smtClean="0"/>
              <a:t>3 </a:t>
            </a:r>
            <a:r>
              <a:rPr lang="cs-CZ" b="1" dirty="0"/>
              <a:t>Materiály pro vlhké hojení ran </a:t>
            </a:r>
            <a:endParaRPr lang="cs-CZ" b="1" dirty="0" smtClean="0"/>
          </a:p>
          <a:p>
            <a:pPr marL="0" indent="0">
              <a:buNone/>
            </a:pPr>
            <a:r>
              <a:rPr lang="cs-CZ" dirty="0" smtClean="0"/>
              <a:t>Při </a:t>
            </a:r>
            <a:r>
              <a:rPr lang="cs-CZ" dirty="0"/>
              <a:t>správné volbě terapie materiál respektuje fázi hojení a optimalizuje tak celý hojivý proces. Výhodou těchto materiálů je zajištění vlhkého prostředí v ráně, přičemž nedochází k traumatizaci v průběhu převazu. Granulující rány jsou chráněny před mechanickým poškozením a bývá zabráněno maceraci kůže v okolí rány. Některé prostředky mají speciální jádro, které pohltí mikroorganismy, aniž by je uvolnilo zpět do rány, čímž tvoří účinnou bariéru proti infekci. Klesá frekvence převazů a tím se snižují i ekonomické náklady na léčbu</a:t>
            </a:r>
            <a:r>
              <a:rPr lang="cs-CZ" dirty="0" smtClean="0"/>
              <a:t>. </a:t>
            </a:r>
            <a:r>
              <a:rPr lang="cs-CZ" dirty="0"/>
              <a:t>Je nutné zmínit, že univerzální obvaz neexistuje a pro každý typ rány a fázi hojení je nutno zvolit odpovídající terapeutický materiál. </a:t>
            </a:r>
          </a:p>
        </p:txBody>
      </p:sp>
    </p:spTree>
    <p:extLst>
      <p:ext uri="{BB962C8B-B14F-4D97-AF65-F5344CB8AC3E}">
        <p14:creationId xmlns:p14="http://schemas.microsoft.com/office/powerpoint/2010/main" val="3158555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178213C-A264-4001-A33E-0B7FE2F0CC24}"/>
              </a:ext>
            </a:extLst>
          </p:cNvPr>
          <p:cNvSpPr>
            <a:spLocks noGrp="1"/>
          </p:cNvSpPr>
          <p:nvPr>
            <p:ph type="title"/>
          </p:nvPr>
        </p:nvSpPr>
        <p:spPr/>
        <p:txBody>
          <a:bodyPr/>
          <a:lstStyle/>
          <a:p>
            <a:r>
              <a:rPr lang="cs-CZ" b="1" dirty="0"/>
              <a:t>Vybrané terapeutické materiály pro hojení ran</a:t>
            </a:r>
          </a:p>
        </p:txBody>
      </p:sp>
      <p:sp>
        <p:nvSpPr>
          <p:cNvPr id="3" name="Zástupný obsah 2">
            <a:extLst>
              <a:ext uri="{FF2B5EF4-FFF2-40B4-BE49-F238E27FC236}">
                <a16:creationId xmlns:a16="http://schemas.microsoft.com/office/drawing/2014/main" xmlns="" id="{C37380D2-0A0A-4612-ABE2-EDFCAEFE6A14}"/>
              </a:ext>
            </a:extLst>
          </p:cNvPr>
          <p:cNvSpPr>
            <a:spLocks noGrp="1"/>
          </p:cNvSpPr>
          <p:nvPr>
            <p:ph idx="1"/>
          </p:nvPr>
        </p:nvSpPr>
        <p:spPr>
          <a:xfrm>
            <a:off x="838200" y="1825624"/>
            <a:ext cx="10515600" cy="4848713"/>
          </a:xfrm>
        </p:spPr>
        <p:txBody>
          <a:bodyPr>
            <a:normAutofit fontScale="47500" lnSpcReduction="20000"/>
          </a:bodyPr>
          <a:lstStyle/>
          <a:p>
            <a:r>
              <a:rPr lang="cs-CZ" b="1" dirty="0" err="1" smtClean="0"/>
              <a:t>Hydrogely</a:t>
            </a:r>
            <a:r>
              <a:rPr lang="cs-CZ" dirty="0" smtClean="0"/>
              <a:t> - k </a:t>
            </a:r>
            <a:r>
              <a:rPr lang="cs-CZ" dirty="0"/>
              <a:t>rehydrataci rány </a:t>
            </a:r>
            <a:r>
              <a:rPr lang="cs-CZ" dirty="0" smtClean="0"/>
              <a:t>patří. </a:t>
            </a:r>
            <a:r>
              <a:rPr lang="cs-CZ" dirty="0"/>
              <a:t>Jsou to gelová krytí na podkladu hydrofilních polymerů s vysokým obsahem vody, která autolyticky odstraňují nekrózu i povlaky a neporušují zdravé buňky. Užívají se především na slabě až středně </a:t>
            </a:r>
            <a:r>
              <a:rPr lang="cs-CZ" dirty="0" err="1"/>
              <a:t>secernující</a:t>
            </a:r>
            <a:r>
              <a:rPr lang="cs-CZ" dirty="0"/>
              <a:t> rány či k rehydrataci suché nekrózy. Základní funkcí </a:t>
            </a:r>
            <a:r>
              <a:rPr lang="cs-CZ" dirty="0" err="1"/>
              <a:t>hydrogelů</a:t>
            </a:r>
            <a:r>
              <a:rPr lang="cs-CZ" dirty="0"/>
              <a:t> je tedy optimalizace vlhkosti rány a podpora granulace. Kontraindikací k užití jsou silně </a:t>
            </a:r>
            <a:r>
              <a:rPr lang="cs-CZ" dirty="0" err="1"/>
              <a:t>secernující</a:t>
            </a:r>
            <a:r>
              <a:rPr lang="cs-CZ" dirty="0"/>
              <a:t> nekrotické rány nebo infikované </a:t>
            </a:r>
            <a:r>
              <a:rPr lang="cs-CZ" dirty="0" smtClean="0"/>
              <a:t>rány. </a:t>
            </a:r>
          </a:p>
          <a:p>
            <a:r>
              <a:rPr lang="cs-CZ" b="1" dirty="0" smtClean="0"/>
              <a:t>Algináty </a:t>
            </a:r>
            <a:r>
              <a:rPr lang="cs-CZ" dirty="0" smtClean="0"/>
              <a:t>- </a:t>
            </a:r>
            <a:r>
              <a:rPr lang="cs-CZ" dirty="0" smtClean="0"/>
              <a:t>U </a:t>
            </a:r>
            <a:r>
              <a:rPr lang="cs-CZ" dirty="0"/>
              <a:t>ran se střední až silnou sekrecí je nutno zvládnout nadměrné množství </a:t>
            </a:r>
            <a:r>
              <a:rPr lang="cs-CZ" dirty="0" smtClean="0"/>
              <a:t>exsudátu. </a:t>
            </a:r>
            <a:r>
              <a:rPr lang="cs-CZ" dirty="0"/>
              <a:t>Jsou to vysoce absorpční materiály z hnědých mořských řas z netkaných alginátových vláken. Při styku s exsudátem ionty vápníku obsažené v materiálu nahrazují ionty sodíku z exsudátu, přičemž dochází k přeměně pevných alginátových vláken v konzistentní hydrofilní gel. Kontraindikací k užití těchto materiálů jsou suché rány s nekrotickou spodinou, kde hrozí riziko poškození spodiny vlivem adherence materiálu </a:t>
            </a:r>
            <a:endParaRPr lang="cs-CZ" dirty="0"/>
          </a:p>
          <a:p>
            <a:r>
              <a:rPr lang="cs-CZ" b="1" dirty="0" err="1" smtClean="0"/>
              <a:t>Hydropolymery</a:t>
            </a:r>
            <a:r>
              <a:rPr lang="cs-CZ" b="1" dirty="0" smtClean="0"/>
              <a:t>  </a:t>
            </a:r>
            <a:r>
              <a:rPr lang="cs-CZ" b="1" dirty="0"/>
              <a:t>a polyuretanové </a:t>
            </a:r>
            <a:r>
              <a:rPr lang="cs-CZ" b="1" dirty="0" smtClean="0"/>
              <a:t>pěny </a:t>
            </a:r>
            <a:r>
              <a:rPr lang="cs-CZ" dirty="0" smtClean="0"/>
              <a:t>- </a:t>
            </a:r>
            <a:r>
              <a:rPr lang="cs-CZ" dirty="0" smtClean="0"/>
              <a:t>léčba mírně, středně až silně </a:t>
            </a:r>
            <a:r>
              <a:rPr lang="cs-CZ" dirty="0" err="1" smtClean="0"/>
              <a:t>secernujících</a:t>
            </a:r>
            <a:r>
              <a:rPr lang="cs-CZ" dirty="0" smtClean="0"/>
              <a:t> ran. Jde o materiály z vysoce absorpčních hydrofilních polyuretanových </a:t>
            </a:r>
            <a:r>
              <a:rPr lang="cs-CZ" dirty="0"/>
              <a:t>pěn, které jsou na povrchu chráněny semipermeabilní fólií. Tato fólie je selektivně propustná pro plyny a vodní páry. Vnitřek materiálu tvoří absorpční jádro, které umožňuje management exsudátu a vytváří bariéru před sekundární infekcí. Spodina rány zůstává čistá vzhledem k tomu že se materiály nerozkládají a nezkapalňují jako koloidy nebo gely. Kontraindikací k jejich užití jsou infikované </a:t>
            </a:r>
            <a:r>
              <a:rPr lang="cs-CZ" dirty="0" smtClean="0"/>
              <a:t>rány.</a:t>
            </a:r>
          </a:p>
          <a:p>
            <a:r>
              <a:rPr lang="cs-CZ" b="1" dirty="0" smtClean="0"/>
              <a:t>Antiseptické obvazové materiály </a:t>
            </a:r>
            <a:r>
              <a:rPr lang="cs-CZ" dirty="0" smtClean="0"/>
              <a:t>- </a:t>
            </a:r>
            <a:r>
              <a:rPr lang="cs-CZ" dirty="0" smtClean="0"/>
              <a:t>léčba </a:t>
            </a:r>
            <a:r>
              <a:rPr lang="cs-CZ" dirty="0"/>
              <a:t>ran postižených </a:t>
            </a:r>
            <a:r>
              <a:rPr lang="cs-CZ" dirty="0" smtClean="0"/>
              <a:t>infekcí. </a:t>
            </a:r>
            <a:r>
              <a:rPr lang="cs-CZ" dirty="0"/>
              <a:t>Bývají vyrobeny z netkané porézní textilie impregnované antiseptickou látkou, kterou může být PVP jód, chlorhexidin nebo </a:t>
            </a:r>
            <a:r>
              <a:rPr lang="cs-CZ" dirty="0" err="1"/>
              <a:t>bismuté</a:t>
            </a:r>
            <a:r>
              <a:rPr lang="cs-CZ" dirty="0"/>
              <a:t> soli. Kontraindikací k užití jsou silně </a:t>
            </a:r>
            <a:r>
              <a:rPr lang="cs-CZ" dirty="0" err="1"/>
              <a:t>secernující</a:t>
            </a:r>
            <a:r>
              <a:rPr lang="cs-CZ" dirty="0"/>
              <a:t> rány, kde hrozí vyplavení účinné látky </a:t>
            </a:r>
            <a:endParaRPr lang="cs-CZ" dirty="0" smtClean="0"/>
          </a:p>
          <a:p>
            <a:r>
              <a:rPr lang="cs-CZ" b="1" dirty="0" smtClean="0"/>
              <a:t>Materiály s ionty stříbra </a:t>
            </a:r>
            <a:r>
              <a:rPr lang="cs-CZ" dirty="0" smtClean="0"/>
              <a:t>– léčba infikovaných ran. </a:t>
            </a:r>
            <a:r>
              <a:rPr lang="cs-CZ" dirty="0"/>
              <a:t>Ionty stříbra, které přijdou do styku s bakteriální buňkou, mohou zablokovat její buněčné dýchání, čímž ovlivňují kontakt buňky s okolím nebo zastaví dělení buňky. Materiál obsahující stříbro by měl odpovídat fázi hojení, ve které se rána nachází, což indikuje sekrece, míra kolonizace a známky </a:t>
            </a:r>
            <a:r>
              <a:rPr lang="cs-CZ" dirty="0" smtClean="0"/>
              <a:t>infekce. </a:t>
            </a:r>
          </a:p>
          <a:p>
            <a:r>
              <a:rPr lang="cs-CZ" b="1" dirty="0"/>
              <a:t>K</a:t>
            </a:r>
            <a:r>
              <a:rPr lang="cs-CZ" b="1" dirty="0" smtClean="0"/>
              <a:t>rytí s aktivním uhlím a stříbrem </a:t>
            </a:r>
            <a:r>
              <a:rPr lang="cs-CZ" dirty="0" smtClean="0"/>
              <a:t>- kontaminované</a:t>
            </a:r>
            <a:r>
              <a:rPr lang="cs-CZ" dirty="0"/>
              <a:t>, zapáchající rány, u kterých je třeba zvládnou </a:t>
            </a:r>
            <a:r>
              <a:rPr lang="cs-CZ" dirty="0" err="1"/>
              <a:t>ranný</a:t>
            </a:r>
            <a:r>
              <a:rPr lang="cs-CZ" dirty="0"/>
              <a:t> </a:t>
            </a:r>
            <a:r>
              <a:rPr lang="cs-CZ" dirty="0" smtClean="0"/>
              <a:t>exsudát. </a:t>
            </a:r>
            <a:r>
              <a:rPr lang="cs-CZ" dirty="0"/>
              <a:t>Jádro krytí absorbuje bakterie a toxiny z rány a dochází k zde k autolytickému </a:t>
            </a:r>
            <a:r>
              <a:rPr lang="cs-CZ" dirty="0" err="1"/>
              <a:t>débridementu</a:t>
            </a:r>
            <a:r>
              <a:rPr lang="cs-CZ" dirty="0"/>
              <a:t>. Kontraindikací k užití jsou rány s malou sekrecí a tendencí k vysychání z důvodu adherence materiálu. Při nedostatečné sekreci je toto krytí možno kombinovat s </a:t>
            </a:r>
            <a:r>
              <a:rPr lang="cs-CZ" dirty="0" err="1"/>
              <a:t>hydrogely</a:t>
            </a:r>
            <a:r>
              <a:rPr lang="cs-CZ" dirty="0"/>
              <a:t>. Indikací k výměně krytí je </a:t>
            </a:r>
            <a:r>
              <a:rPr lang="cs-CZ" dirty="0" smtClean="0"/>
              <a:t>zápach. </a:t>
            </a:r>
          </a:p>
          <a:p>
            <a:r>
              <a:rPr lang="cs-CZ" b="1" dirty="0" err="1" smtClean="0"/>
              <a:t>Hydroaktivní</a:t>
            </a:r>
            <a:r>
              <a:rPr lang="cs-CZ" b="1" dirty="0" smtClean="0"/>
              <a:t> </a:t>
            </a:r>
            <a:r>
              <a:rPr lang="cs-CZ" b="1" dirty="0"/>
              <a:t>krytí </a:t>
            </a:r>
            <a:r>
              <a:rPr lang="cs-CZ" b="1" dirty="0" smtClean="0"/>
              <a:t> </a:t>
            </a:r>
            <a:r>
              <a:rPr lang="cs-CZ" dirty="0" smtClean="0"/>
              <a:t>-  </a:t>
            </a:r>
            <a:r>
              <a:rPr lang="cs-CZ" dirty="0"/>
              <a:t>udržení optimální vlhkosti v </a:t>
            </a:r>
            <a:r>
              <a:rPr lang="cs-CZ" dirty="0" smtClean="0"/>
              <a:t>ráně. </a:t>
            </a:r>
            <a:r>
              <a:rPr lang="cs-CZ" dirty="0"/>
              <a:t>Polštářek musí být před použitím aktivován </a:t>
            </a:r>
            <a:r>
              <a:rPr lang="cs-CZ" dirty="0" err="1"/>
              <a:t>Ringerovým</a:t>
            </a:r>
            <a:r>
              <a:rPr lang="cs-CZ" dirty="0"/>
              <a:t> roztokem a následně dochází k průběžnému uvolňování účinné látky do rány a absorpci zbytků buněk a choroboplodných zárodků. Toto krytí podporuje </a:t>
            </a:r>
            <a:r>
              <a:rPr lang="cs-CZ" dirty="0" smtClean="0"/>
              <a:t>granulaci. </a:t>
            </a:r>
            <a:r>
              <a:rPr lang="cs-CZ" dirty="0"/>
              <a:t>Kontraindikací k užití jsou masivně infikované rány s hojnou </a:t>
            </a:r>
            <a:r>
              <a:rPr lang="cs-CZ" dirty="0" smtClean="0"/>
              <a:t>sekrecí. </a:t>
            </a:r>
          </a:p>
          <a:p>
            <a:r>
              <a:rPr lang="cs-CZ" b="1" dirty="0" err="1" smtClean="0"/>
              <a:t>Hydrokoloidy</a:t>
            </a:r>
            <a:r>
              <a:rPr lang="cs-CZ" dirty="0" smtClean="0"/>
              <a:t> - k</a:t>
            </a:r>
            <a:r>
              <a:rPr lang="cs-CZ" dirty="0" smtClean="0"/>
              <a:t> </a:t>
            </a:r>
            <a:r>
              <a:rPr lang="cs-CZ" dirty="0"/>
              <a:t>následné podpoře granulace vyčištěné spodiny </a:t>
            </a:r>
            <a:r>
              <a:rPr lang="cs-CZ" dirty="0" smtClean="0"/>
              <a:t>rány. </a:t>
            </a:r>
            <a:r>
              <a:rPr lang="cs-CZ" dirty="0"/>
              <a:t>V ráně vytváří hypoxické prostředí s nízkým pH podporující angiogenezi a granulaci. Jsou dostupné ve formě plošného krytí s lepivým okrajem či bez okraje. Jelikož částice krytí reagují se sekretem rány a vytvářejí gelovou hmotu, dochází ke změně tvaru materiálu, kde se tvoří „puchýř“, což je indikací k výměně krytí. Kontraindikací k užití jsou infikované, silně </a:t>
            </a:r>
            <a:r>
              <a:rPr lang="cs-CZ" dirty="0" err="1"/>
              <a:t>secernující</a:t>
            </a:r>
            <a:r>
              <a:rPr lang="cs-CZ" dirty="0"/>
              <a:t> a zapáchající rány</a:t>
            </a:r>
          </a:p>
        </p:txBody>
      </p:sp>
    </p:spTree>
    <p:extLst>
      <p:ext uri="{BB962C8B-B14F-4D97-AF65-F5344CB8AC3E}">
        <p14:creationId xmlns:p14="http://schemas.microsoft.com/office/powerpoint/2010/main" val="2769794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CC6E40F-7AD3-485B-916D-31D805826DCC}"/>
              </a:ext>
            </a:extLst>
          </p:cNvPr>
          <p:cNvSpPr>
            <a:spLocks noGrp="1"/>
          </p:cNvSpPr>
          <p:nvPr>
            <p:ph type="title"/>
          </p:nvPr>
        </p:nvSpPr>
        <p:spPr/>
        <p:txBody>
          <a:bodyPr/>
          <a:lstStyle/>
          <a:p>
            <a:r>
              <a:rPr lang="cs-CZ" b="1" dirty="0" smtClean="0"/>
              <a:t>Ostatní možnosti léčby</a:t>
            </a:r>
            <a:endParaRPr lang="cs-CZ" b="1" dirty="0"/>
          </a:p>
        </p:txBody>
      </p:sp>
      <p:sp>
        <p:nvSpPr>
          <p:cNvPr id="3" name="Zástupný obsah 2">
            <a:extLst>
              <a:ext uri="{FF2B5EF4-FFF2-40B4-BE49-F238E27FC236}">
                <a16:creationId xmlns:a16="http://schemas.microsoft.com/office/drawing/2014/main" xmlns="" id="{3E3264AA-0808-49C0-BE85-4C329ECCC4B1}"/>
              </a:ext>
            </a:extLst>
          </p:cNvPr>
          <p:cNvSpPr>
            <a:spLocks noGrp="1"/>
          </p:cNvSpPr>
          <p:nvPr>
            <p:ph idx="1"/>
          </p:nvPr>
        </p:nvSpPr>
        <p:spPr>
          <a:xfrm>
            <a:off x="705339" y="2013317"/>
            <a:ext cx="10515600" cy="5161330"/>
          </a:xfrm>
        </p:spPr>
        <p:txBody>
          <a:bodyPr>
            <a:normAutofit fontScale="55000" lnSpcReduction="20000"/>
          </a:bodyPr>
          <a:lstStyle/>
          <a:p>
            <a:r>
              <a:rPr lang="cs-CZ" b="1" dirty="0" smtClean="0"/>
              <a:t>Fyzikální </a:t>
            </a:r>
            <a:r>
              <a:rPr lang="cs-CZ" b="1" dirty="0"/>
              <a:t>komprese </a:t>
            </a:r>
            <a:endParaRPr lang="cs-CZ" b="1" dirty="0" smtClean="0"/>
          </a:p>
          <a:p>
            <a:pPr marL="0" indent="0">
              <a:buNone/>
            </a:pPr>
            <a:r>
              <a:rPr lang="cs-CZ" dirty="0" smtClean="0"/>
              <a:t>Léčba </a:t>
            </a:r>
            <a:r>
              <a:rPr lang="cs-CZ" dirty="0"/>
              <a:t>ran venózní a lymfatické etiologie </a:t>
            </a:r>
            <a:r>
              <a:rPr lang="cs-CZ" dirty="0" smtClean="0"/>
              <a:t>související </a:t>
            </a:r>
            <a:r>
              <a:rPr lang="cs-CZ" dirty="0"/>
              <a:t>s kompresí. Léčba kompresí je </a:t>
            </a:r>
            <a:r>
              <a:rPr lang="cs-CZ" dirty="0" err="1" smtClean="0"/>
              <a:t>indnikována</a:t>
            </a:r>
            <a:r>
              <a:rPr lang="cs-CZ" dirty="0" smtClean="0"/>
              <a:t> </a:t>
            </a:r>
            <a:r>
              <a:rPr lang="cs-CZ" dirty="0"/>
              <a:t>lékařem a sestra plní požadavky indikované léčby. Proto by vzdělaná zdravotní sestra měla ovládat volbu materiálu, podmínky aplikace a metodiku bandáže končetiny. Komprese může být využita již jako prevence tvorby defektu, či jako terapeutický prostředek. U pacientů s žilními bércovými vředy kteří dodržují zásady léčby zevní kompresí dochází statisticky méně často k recidivě </a:t>
            </a:r>
            <a:endParaRPr lang="cs-CZ" dirty="0" smtClean="0"/>
          </a:p>
          <a:p>
            <a:pPr marL="0" indent="0">
              <a:buNone/>
            </a:pPr>
            <a:endParaRPr lang="cs-CZ" dirty="0"/>
          </a:p>
          <a:p>
            <a:r>
              <a:rPr lang="cs-CZ" b="1" dirty="0" smtClean="0"/>
              <a:t>Kontrolovaný </a:t>
            </a:r>
            <a:r>
              <a:rPr lang="cs-CZ" b="1" dirty="0"/>
              <a:t>podtlak </a:t>
            </a:r>
            <a:endParaRPr lang="cs-CZ" b="1" dirty="0" smtClean="0"/>
          </a:p>
          <a:p>
            <a:pPr marL="0" indent="0">
              <a:buNone/>
            </a:pPr>
            <a:r>
              <a:rPr lang="cs-CZ" dirty="0" smtClean="0"/>
              <a:t>Díky </a:t>
            </a:r>
            <a:r>
              <a:rPr lang="cs-CZ" dirty="0"/>
              <a:t>vysoké efektivitě je podtlakový uzávěr rány v řadě zemí považován za standard léčby komplikovaných ran. </a:t>
            </a:r>
            <a:r>
              <a:rPr lang="cs-CZ" dirty="0" smtClean="0"/>
              <a:t>Zařízení </a:t>
            </a:r>
            <a:r>
              <a:rPr lang="cs-CZ" dirty="0"/>
              <a:t>fungují na principu přenosné pumpy vyvíjející podtlak přenesený drenážním systémem na </a:t>
            </a:r>
            <a:r>
              <a:rPr lang="cs-CZ" dirty="0" smtClean="0"/>
              <a:t>spodinu rány. </a:t>
            </a:r>
            <a:r>
              <a:rPr lang="cs-CZ" dirty="0"/>
              <a:t>Exsudát je odváděn do nádoby mimo ránu, čímž je redukována bakteriální kolonizace, urychluje se tvorba granulační tkáně a zkracuje se celková doba léčby oproti klasicky užívaným </a:t>
            </a:r>
            <a:r>
              <a:rPr lang="cs-CZ" dirty="0" smtClean="0"/>
              <a:t>metodám. </a:t>
            </a:r>
            <a:r>
              <a:rPr lang="cs-CZ" dirty="0"/>
              <a:t>V současnosti je obecně uznávaným označením pro metody podtlakového uzávěru ran zkratka NPWT (Negative </a:t>
            </a:r>
            <a:r>
              <a:rPr lang="cs-CZ" dirty="0" err="1"/>
              <a:t>Pressure</a:t>
            </a:r>
            <a:r>
              <a:rPr lang="cs-CZ" dirty="0"/>
              <a:t> </a:t>
            </a:r>
            <a:r>
              <a:rPr lang="cs-CZ" dirty="0" err="1"/>
              <a:t>Wound</a:t>
            </a:r>
            <a:r>
              <a:rPr lang="cs-CZ" dirty="0"/>
              <a:t> </a:t>
            </a:r>
            <a:r>
              <a:rPr lang="cs-CZ" dirty="0" err="1"/>
              <a:t>Therapy</a:t>
            </a:r>
            <a:r>
              <a:rPr lang="cs-CZ" dirty="0"/>
              <a:t>). Systémy NPWT lze rozdělit na techniky používající pěnu a techniky bez pěny. Terapie je vhodná v případech kde tradiční postupy selhávají a kde by případná další lokální léčba s využitím terapeutického krytí byla příliš nákladná a dlouhá </a:t>
            </a:r>
            <a:r>
              <a:rPr lang="cs-CZ" dirty="0" smtClean="0"/>
              <a:t>. Kontraindikací </a:t>
            </a:r>
            <a:r>
              <a:rPr lang="cs-CZ" dirty="0"/>
              <a:t>k užití je tvrdá, suchá, nekrotická tkáň na povrchu rány, suchá gangréna nebo také prokázaná malignita na spodině </a:t>
            </a:r>
            <a:r>
              <a:rPr lang="cs-CZ" dirty="0" smtClean="0"/>
              <a:t>rány</a:t>
            </a:r>
          </a:p>
          <a:p>
            <a:pPr marL="0" indent="0">
              <a:buNone/>
            </a:pPr>
            <a:endParaRPr lang="cs-CZ" dirty="0"/>
          </a:p>
          <a:p>
            <a:pPr marL="0" indent="0">
              <a:buNone/>
            </a:pPr>
            <a:endParaRPr lang="cs-CZ" dirty="0"/>
          </a:p>
          <a:p>
            <a:r>
              <a:rPr lang="cs-CZ" b="1" dirty="0" smtClean="0"/>
              <a:t>Hyperbarická </a:t>
            </a:r>
            <a:r>
              <a:rPr lang="cs-CZ" b="1" dirty="0" err="1"/>
              <a:t>oxygenoterapie</a:t>
            </a:r>
            <a:r>
              <a:rPr lang="cs-CZ" b="1" dirty="0"/>
              <a:t> </a:t>
            </a:r>
            <a:endParaRPr lang="cs-CZ" b="1" dirty="0" smtClean="0"/>
          </a:p>
          <a:p>
            <a:pPr marL="0" indent="0">
              <a:buNone/>
            </a:pPr>
            <a:r>
              <a:rPr lang="cs-CZ" dirty="0" smtClean="0"/>
              <a:t>Metodou </a:t>
            </a:r>
            <a:r>
              <a:rPr lang="cs-CZ" dirty="0"/>
              <a:t>léčby je inhalace 100% kyslíku, která probíhá za podmínek vyššího tlaku než je tlak </a:t>
            </a:r>
            <a:r>
              <a:rPr lang="cs-CZ" dirty="0" smtClean="0"/>
              <a:t>atmosférický. </a:t>
            </a:r>
            <a:r>
              <a:rPr lang="cs-CZ" dirty="0"/>
              <a:t>Během inhalace dochází k </a:t>
            </a:r>
            <a:r>
              <a:rPr lang="cs-CZ" dirty="0" err="1"/>
              <a:t>hyperoxygenaci</a:t>
            </a:r>
            <a:r>
              <a:rPr lang="cs-CZ" dirty="0"/>
              <a:t> v krvi a ve tkáních, přičemž vzhledem k vazokonstrikci ve zdravé tkáni je krevní tok nasměrován to tkáně </a:t>
            </a:r>
            <a:r>
              <a:rPr lang="cs-CZ" dirty="0" smtClean="0"/>
              <a:t>hypoxické. </a:t>
            </a:r>
            <a:r>
              <a:rPr lang="cs-CZ" dirty="0"/>
              <a:t>Kontraindikací k léčbě pomocí HBO jsou stavy znemožňující bezpečný průběh terapie. Patří sem neošetřený pneumotorax, akutní infekt horních cest dýchacích, těžké </a:t>
            </a:r>
            <a:r>
              <a:rPr lang="cs-CZ" dirty="0" err="1"/>
              <a:t>asthma</a:t>
            </a:r>
            <a:r>
              <a:rPr lang="cs-CZ" dirty="0"/>
              <a:t> </a:t>
            </a:r>
            <a:r>
              <a:rPr lang="cs-CZ" dirty="0" err="1"/>
              <a:t>bronchiale</a:t>
            </a:r>
            <a:r>
              <a:rPr lang="cs-CZ" dirty="0"/>
              <a:t> nebo také dlouhodobá léčba některými léky (kardiotonická cytostatika, </a:t>
            </a:r>
            <a:r>
              <a:rPr lang="cs-CZ" dirty="0" err="1"/>
              <a:t>disulfiram</a:t>
            </a:r>
            <a:r>
              <a:rPr lang="cs-CZ" dirty="0"/>
              <a:t>, </a:t>
            </a:r>
            <a:r>
              <a:rPr lang="cs-CZ" dirty="0" err="1"/>
              <a:t>bleomycin</a:t>
            </a:r>
            <a:r>
              <a:rPr lang="cs-CZ" dirty="0" smtClean="0"/>
              <a:t>)</a:t>
            </a:r>
            <a:endParaRPr lang="cs-CZ" dirty="0"/>
          </a:p>
        </p:txBody>
      </p:sp>
      <p:pic>
        <p:nvPicPr>
          <p:cNvPr id="4" name="Obrázek 3"/>
          <p:cNvPicPr>
            <a:picLocks noChangeAspect="1"/>
          </p:cNvPicPr>
          <p:nvPr/>
        </p:nvPicPr>
        <p:blipFill>
          <a:blip r:embed="rId2"/>
          <a:stretch>
            <a:fillRect/>
          </a:stretch>
        </p:blipFill>
        <p:spPr>
          <a:xfrm>
            <a:off x="7401169" y="165467"/>
            <a:ext cx="3952631" cy="1847850"/>
          </a:xfrm>
          <a:prstGeom prst="rect">
            <a:avLst/>
          </a:prstGeom>
        </p:spPr>
      </p:pic>
    </p:spTree>
    <p:extLst>
      <p:ext uri="{BB962C8B-B14F-4D97-AF65-F5344CB8AC3E}">
        <p14:creationId xmlns:p14="http://schemas.microsoft.com/office/powerpoint/2010/main" val="915407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2C0CF7E-5224-4945-AF25-015A05635C29}"/>
              </a:ext>
            </a:extLst>
          </p:cNvPr>
          <p:cNvSpPr>
            <a:spLocks noGrp="1"/>
          </p:cNvSpPr>
          <p:nvPr>
            <p:ph type="title"/>
          </p:nvPr>
        </p:nvSpPr>
        <p:spPr/>
        <p:txBody>
          <a:bodyPr/>
          <a:lstStyle/>
          <a:p>
            <a:r>
              <a:rPr lang="cs-CZ" b="1" dirty="0"/>
              <a:t>Ostatní možnosti léčby</a:t>
            </a:r>
            <a:endParaRPr lang="cs-CZ" dirty="0"/>
          </a:p>
        </p:txBody>
      </p:sp>
      <p:sp>
        <p:nvSpPr>
          <p:cNvPr id="3" name="Zástupný obsah 2">
            <a:extLst>
              <a:ext uri="{FF2B5EF4-FFF2-40B4-BE49-F238E27FC236}">
                <a16:creationId xmlns:a16="http://schemas.microsoft.com/office/drawing/2014/main" xmlns="" id="{D902BA6A-444F-4C32-97AB-BA0F35AE6999}"/>
              </a:ext>
            </a:extLst>
          </p:cNvPr>
          <p:cNvSpPr>
            <a:spLocks noGrp="1"/>
          </p:cNvSpPr>
          <p:nvPr>
            <p:ph idx="1"/>
          </p:nvPr>
        </p:nvSpPr>
        <p:spPr/>
        <p:txBody>
          <a:bodyPr>
            <a:normAutofit fontScale="62500" lnSpcReduction="20000"/>
          </a:bodyPr>
          <a:lstStyle/>
          <a:p>
            <a:r>
              <a:rPr lang="cs-CZ" b="1" dirty="0" err="1"/>
              <a:t>Larvoterapie</a:t>
            </a:r>
            <a:r>
              <a:rPr lang="cs-CZ" b="1" dirty="0"/>
              <a:t> </a:t>
            </a:r>
          </a:p>
          <a:p>
            <a:pPr marL="0" indent="0">
              <a:buNone/>
            </a:pPr>
            <a:r>
              <a:rPr lang="cs-CZ" dirty="0"/>
              <a:t>Alternativní metodou </a:t>
            </a:r>
            <a:r>
              <a:rPr lang="cs-CZ" dirty="0" err="1"/>
              <a:t>débridementu</a:t>
            </a:r>
            <a:r>
              <a:rPr lang="cs-CZ" dirty="0"/>
              <a:t> rány je larvální terapie. V současnosti používané larvy bzučivky zelené (</a:t>
            </a:r>
            <a:r>
              <a:rPr lang="cs-CZ" dirty="0" err="1"/>
              <a:t>Lucilia</a:t>
            </a:r>
            <a:r>
              <a:rPr lang="cs-CZ" dirty="0"/>
              <a:t> </a:t>
            </a:r>
            <a:r>
              <a:rPr lang="cs-CZ" dirty="0" err="1"/>
              <a:t>sericata</a:t>
            </a:r>
            <a:r>
              <a:rPr lang="cs-CZ" dirty="0"/>
              <a:t>) vylučují přenos infekce na ránu vzhledem k tomu, že jsou sterilní. Principem této metody je zkapalňování nekrotické tkáně trávicími enzymy muších larev, které následně spolu s přítomnými bakteriemi slouží jako zdroj energie dospívajícím larvám. Larvální terapie bývá indikována u nekrotických infikovaných ran včetně ran infikovaných kmeny MRSA. Kontraindikací k aplikaci larev jsou rány v blízkosti velkých cév, rány se sklonem k masivnímu krvácení a rány komunikující s tělními dutinami či orgány.</a:t>
            </a:r>
          </a:p>
          <a:p>
            <a:endParaRPr lang="cs-CZ" b="1" dirty="0" smtClean="0"/>
          </a:p>
          <a:p>
            <a:r>
              <a:rPr lang="cs-CZ" b="1" dirty="0" smtClean="0"/>
              <a:t>Léčba </a:t>
            </a:r>
            <a:r>
              <a:rPr lang="cs-CZ" b="1" dirty="0"/>
              <a:t>kmenovými buňkami </a:t>
            </a:r>
            <a:endParaRPr lang="cs-CZ" b="1" dirty="0" smtClean="0"/>
          </a:p>
          <a:p>
            <a:pPr marL="0" indent="0">
              <a:buNone/>
            </a:pPr>
            <a:r>
              <a:rPr lang="cs-CZ" dirty="0" smtClean="0"/>
              <a:t> </a:t>
            </a:r>
            <a:r>
              <a:rPr lang="cs-CZ" dirty="0"/>
              <a:t>u pacientů s kritickou končetinovou ischemií a pacientů trpících syndromem diabetické nohy. Díky </a:t>
            </a:r>
            <a:r>
              <a:rPr lang="cs-CZ" dirty="0" err="1"/>
              <a:t>progenitorovým</a:t>
            </a:r>
            <a:r>
              <a:rPr lang="cs-CZ" dirty="0"/>
              <a:t> buňkám je možná </a:t>
            </a:r>
            <a:r>
              <a:rPr lang="cs-CZ" dirty="0" err="1"/>
              <a:t>revaskularizace</a:t>
            </a:r>
            <a:r>
              <a:rPr lang="cs-CZ" dirty="0"/>
              <a:t> postižené oblasti. Tato metoda postupně odstraňuje následky ischemie a zlepšuje trofiku tkání. </a:t>
            </a:r>
            <a:endParaRPr lang="cs-CZ" dirty="0" smtClean="0"/>
          </a:p>
          <a:p>
            <a:pPr marL="0" indent="0">
              <a:buNone/>
            </a:pPr>
            <a:endParaRPr lang="cs-CZ" dirty="0" smtClean="0"/>
          </a:p>
          <a:p>
            <a:r>
              <a:rPr lang="cs-CZ" b="1" dirty="0" smtClean="0"/>
              <a:t>Stimulace </a:t>
            </a:r>
            <a:r>
              <a:rPr lang="cs-CZ" b="1" dirty="0"/>
              <a:t>hojení ran fibrinem bohatým na krevní </a:t>
            </a:r>
            <a:r>
              <a:rPr lang="cs-CZ" b="1" dirty="0" smtClean="0"/>
              <a:t>destičky</a:t>
            </a:r>
          </a:p>
          <a:p>
            <a:pPr marL="0" indent="0">
              <a:buNone/>
            </a:pPr>
            <a:r>
              <a:rPr lang="cs-CZ" dirty="0"/>
              <a:t> </a:t>
            </a:r>
            <a:r>
              <a:rPr lang="cs-CZ" dirty="0" smtClean="0"/>
              <a:t>destičky</a:t>
            </a:r>
            <a:r>
              <a:rPr lang="cs-CZ" dirty="0" smtClean="0"/>
              <a:t> </a:t>
            </a:r>
            <a:r>
              <a:rPr lang="cs-CZ" dirty="0"/>
              <a:t>při rozpadu uvolňují řadu růstových faktorů, jenž aktivují další procesy napomáhající hojení. Fibrin je získáván z pacientovy krve, což vylučuje možnost přenosu infekčních onemocnění z potencionálního dárce </a:t>
            </a:r>
            <a:endParaRPr lang="cs-CZ" dirty="0" smtClean="0"/>
          </a:p>
          <a:p>
            <a:pPr marL="0" indent="0">
              <a:buNone/>
            </a:pPr>
            <a:endParaRPr lang="cs-CZ" dirty="0"/>
          </a:p>
        </p:txBody>
      </p:sp>
      <p:pic>
        <p:nvPicPr>
          <p:cNvPr id="4" name="Obrázek 3"/>
          <p:cNvPicPr>
            <a:picLocks noChangeAspect="1"/>
          </p:cNvPicPr>
          <p:nvPr/>
        </p:nvPicPr>
        <p:blipFill>
          <a:blip r:embed="rId2"/>
          <a:stretch>
            <a:fillRect/>
          </a:stretch>
        </p:blipFill>
        <p:spPr>
          <a:xfrm>
            <a:off x="6699250" y="365125"/>
            <a:ext cx="2857500" cy="1600200"/>
          </a:xfrm>
          <a:prstGeom prst="rect">
            <a:avLst/>
          </a:prstGeom>
        </p:spPr>
      </p:pic>
    </p:spTree>
    <p:extLst>
      <p:ext uri="{BB962C8B-B14F-4D97-AF65-F5344CB8AC3E}">
        <p14:creationId xmlns:p14="http://schemas.microsoft.com/office/powerpoint/2010/main" val="2908743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0AE0CF7-C480-41DF-8535-DB8F82F8BA83}"/>
              </a:ext>
            </a:extLst>
          </p:cNvPr>
          <p:cNvSpPr>
            <a:spLocks noGrp="1"/>
          </p:cNvSpPr>
          <p:nvPr>
            <p:ph type="title"/>
          </p:nvPr>
        </p:nvSpPr>
        <p:spPr>
          <a:xfrm>
            <a:off x="838200" y="412018"/>
            <a:ext cx="10515600" cy="1325563"/>
          </a:xfrm>
        </p:spPr>
        <p:txBody>
          <a:bodyPr/>
          <a:lstStyle/>
          <a:p>
            <a:r>
              <a:rPr lang="es-ES" dirty="0" smtClean="0"/>
              <a:t> </a:t>
            </a:r>
            <a:r>
              <a:rPr lang="es-ES" b="1" dirty="0"/>
              <a:t>DOKUMENTACE NEHOJÍCÍ SE RÁNY</a:t>
            </a:r>
            <a:endParaRPr lang="cs-CZ" b="1" dirty="0"/>
          </a:p>
        </p:txBody>
      </p:sp>
      <p:sp>
        <p:nvSpPr>
          <p:cNvPr id="3" name="Zástupný obsah 2">
            <a:extLst>
              <a:ext uri="{FF2B5EF4-FFF2-40B4-BE49-F238E27FC236}">
                <a16:creationId xmlns:a16="http://schemas.microsoft.com/office/drawing/2014/main" xmlns="" id="{C2D48EB2-A49E-46A0-9955-3C3BA52FB266}"/>
              </a:ext>
            </a:extLst>
          </p:cNvPr>
          <p:cNvSpPr>
            <a:spLocks noGrp="1"/>
          </p:cNvSpPr>
          <p:nvPr>
            <p:ph idx="1"/>
          </p:nvPr>
        </p:nvSpPr>
        <p:spPr>
          <a:xfrm>
            <a:off x="838200" y="1825625"/>
            <a:ext cx="10515600" cy="4794006"/>
          </a:xfrm>
        </p:spPr>
        <p:txBody>
          <a:bodyPr>
            <a:normAutofit fontScale="40000" lnSpcReduction="20000"/>
          </a:bodyPr>
          <a:lstStyle/>
          <a:p>
            <a:r>
              <a:rPr lang="cs-CZ" dirty="0" smtClean="0"/>
              <a:t>V </a:t>
            </a:r>
            <a:r>
              <a:rPr lang="cs-CZ" dirty="0"/>
              <a:t>rámci zdravotnických zařízení existuje řada standardizovaných postupů. </a:t>
            </a:r>
            <a:endParaRPr lang="cs-CZ" dirty="0" smtClean="0"/>
          </a:p>
          <a:p>
            <a:endParaRPr lang="cs-CZ" dirty="0" smtClean="0"/>
          </a:p>
          <a:p>
            <a:r>
              <a:rPr lang="cs-CZ" dirty="0" smtClean="0"/>
              <a:t>Základem </a:t>
            </a:r>
            <a:r>
              <a:rPr lang="cs-CZ" dirty="0"/>
              <a:t>protokolu chronické rány jsou </a:t>
            </a:r>
            <a:r>
              <a:rPr lang="cs-CZ" b="1" dirty="0"/>
              <a:t>identifikační údaje pacienta </a:t>
            </a:r>
            <a:r>
              <a:rPr lang="cs-CZ" dirty="0"/>
              <a:t>tedy jméno a příjmení, pohlaví, rodné číslo, adresa trvalého bydliště, zdravotní pojišťovna, datum návštěvy nebo provedení převazu. </a:t>
            </a:r>
            <a:endParaRPr lang="cs-CZ" dirty="0" smtClean="0"/>
          </a:p>
          <a:p>
            <a:endParaRPr lang="cs-CZ" dirty="0" smtClean="0"/>
          </a:p>
          <a:p>
            <a:r>
              <a:rPr lang="cs-CZ" dirty="0" smtClean="0"/>
              <a:t>Dále </a:t>
            </a:r>
            <a:r>
              <a:rPr lang="cs-CZ" dirty="0"/>
              <a:t>do dokumentace zapisujeme </a:t>
            </a:r>
            <a:r>
              <a:rPr lang="cs-CZ" b="1" dirty="0"/>
              <a:t>všeobecné zdravotní údaje </a:t>
            </a:r>
            <a:r>
              <a:rPr lang="cs-CZ" dirty="0"/>
              <a:t>jako je teplota, puls, krevní tlak, předchozí a současnou terapii nebo také stav krytí při převazu. </a:t>
            </a:r>
            <a:endParaRPr lang="cs-CZ" dirty="0" smtClean="0"/>
          </a:p>
          <a:p>
            <a:endParaRPr lang="cs-CZ" dirty="0" smtClean="0"/>
          </a:p>
          <a:p>
            <a:r>
              <a:rPr lang="cs-CZ" dirty="0" smtClean="0"/>
              <a:t>Do </a:t>
            </a:r>
            <a:r>
              <a:rPr lang="cs-CZ" dirty="0"/>
              <a:t>dokumentace nehojící se rány patří také </a:t>
            </a:r>
            <a:r>
              <a:rPr lang="cs-CZ" b="1" dirty="0"/>
              <a:t>popisné údaje vycházející z jednotlivých rysů rány</a:t>
            </a:r>
            <a:r>
              <a:rPr lang="cs-CZ" dirty="0"/>
              <a:t>. Zapisujeme lokalizaci, etiologii a faktory ovlivňující hojení jako je například ischemická choroba srdeční nebo diabetes </a:t>
            </a:r>
            <a:r>
              <a:rPr lang="cs-CZ" dirty="0" err="1"/>
              <a:t>mellitus</a:t>
            </a:r>
            <a:r>
              <a:rPr lang="cs-CZ" dirty="0"/>
              <a:t>. </a:t>
            </a:r>
            <a:endParaRPr lang="cs-CZ" dirty="0" smtClean="0"/>
          </a:p>
          <a:p>
            <a:endParaRPr lang="cs-CZ" dirty="0" smtClean="0"/>
          </a:p>
          <a:p>
            <a:r>
              <a:rPr lang="cs-CZ" dirty="0" smtClean="0"/>
              <a:t>Důležitým </a:t>
            </a:r>
            <a:r>
              <a:rPr lang="cs-CZ" dirty="0"/>
              <a:t>bodem je samotná </a:t>
            </a:r>
            <a:r>
              <a:rPr lang="cs-CZ" b="1" dirty="0"/>
              <a:t>charakteristika rány </a:t>
            </a:r>
            <a:r>
              <a:rPr lang="cs-CZ" dirty="0"/>
              <a:t>která by měla obsahovat například popis spodiny, barvu, zda je vlhká či suchá, charakter, množství a barvu ranného exsudátu, velikost rány (délka, hloubka, šířka v centimetrech), přítomnost podminovaných okrajů, kavit, macerace, případný zápach, stav okrajů a okolí rány, bolestivost a také stáří rány</a:t>
            </a:r>
            <a:r>
              <a:rPr lang="cs-CZ" dirty="0" smtClean="0"/>
              <a:t>.</a:t>
            </a:r>
          </a:p>
          <a:p>
            <a:endParaRPr lang="cs-CZ" dirty="0" smtClean="0"/>
          </a:p>
          <a:p>
            <a:r>
              <a:rPr lang="cs-CZ" dirty="0" smtClean="0"/>
              <a:t> </a:t>
            </a:r>
            <a:r>
              <a:rPr lang="cs-CZ" dirty="0"/>
              <a:t>K přesnějšímu popisu pomáhá také </a:t>
            </a:r>
            <a:r>
              <a:rPr lang="cs-CZ" b="1" dirty="0"/>
              <a:t>fotodokumentace rány</a:t>
            </a:r>
            <a:r>
              <a:rPr lang="cs-CZ" dirty="0"/>
              <a:t>. </a:t>
            </a:r>
            <a:endParaRPr lang="cs-CZ" dirty="0" smtClean="0"/>
          </a:p>
          <a:p>
            <a:endParaRPr lang="cs-CZ" dirty="0" smtClean="0"/>
          </a:p>
          <a:p>
            <a:r>
              <a:rPr lang="cs-CZ" dirty="0" smtClean="0"/>
              <a:t>Dokumentace </a:t>
            </a:r>
            <a:r>
              <a:rPr lang="cs-CZ" dirty="0"/>
              <a:t>chronické rány by měla také obsahovat </a:t>
            </a:r>
            <a:r>
              <a:rPr lang="cs-CZ" b="1" dirty="0"/>
              <a:t>doplňující informace </a:t>
            </a:r>
            <a:r>
              <a:rPr lang="cs-CZ" dirty="0"/>
              <a:t>jako přítomnost pulsací tepen na periferii, klidové či klaudikační bolesti, výpadky čití a také případný otok </a:t>
            </a:r>
            <a:endParaRPr lang="cs-CZ" dirty="0" smtClean="0"/>
          </a:p>
          <a:p>
            <a:endParaRPr lang="cs-CZ" dirty="0" smtClean="0"/>
          </a:p>
          <a:p>
            <a:r>
              <a:rPr lang="cs-CZ" dirty="0" smtClean="0"/>
              <a:t>Do hodnocení </a:t>
            </a:r>
            <a:r>
              <a:rPr lang="cs-CZ" dirty="0"/>
              <a:t>by měl být </a:t>
            </a:r>
            <a:r>
              <a:rPr lang="cs-CZ" dirty="0" smtClean="0"/>
              <a:t>zaznamenán </a:t>
            </a:r>
            <a:r>
              <a:rPr lang="cs-CZ" b="1" dirty="0"/>
              <a:t>stav a reakce pacienta </a:t>
            </a:r>
            <a:r>
              <a:rPr lang="cs-CZ" dirty="0"/>
              <a:t>jako je bolest a současně případné komplikace při převazu rány jako je krvácení, infekce, dehiscence rány nebo alergie na použitý prostředek </a:t>
            </a:r>
            <a:endParaRPr lang="cs-CZ" dirty="0" smtClean="0"/>
          </a:p>
        </p:txBody>
      </p:sp>
    </p:spTree>
    <p:extLst>
      <p:ext uri="{BB962C8B-B14F-4D97-AF65-F5344CB8AC3E}">
        <p14:creationId xmlns:p14="http://schemas.microsoft.com/office/powerpoint/2010/main" val="3876322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7826" y="4773495"/>
            <a:ext cx="10515600" cy="1325563"/>
          </a:xfrm>
        </p:spPr>
        <p:txBody>
          <a:bodyPr>
            <a:normAutofit/>
          </a:bodyPr>
          <a:lstStyle/>
          <a:p>
            <a:r>
              <a:rPr lang="cs-CZ" sz="4000" dirty="0" smtClean="0"/>
              <a:t>Děkuji za pozornost</a:t>
            </a:r>
            <a:endParaRPr lang="cs-CZ" sz="4000" dirty="0"/>
          </a:p>
        </p:txBody>
      </p:sp>
      <p:pic>
        <p:nvPicPr>
          <p:cNvPr id="4" name="Zástupný symbol pro obsah 3"/>
          <p:cNvPicPr>
            <a:picLocks noGrp="1" noChangeAspect="1"/>
          </p:cNvPicPr>
          <p:nvPr>
            <p:ph idx="1"/>
          </p:nvPr>
        </p:nvPicPr>
        <p:blipFill rotWithShape="1">
          <a:blip r:embed="rId2"/>
          <a:srcRect l="23894" t="9627" r="26961" b="76017"/>
          <a:stretch/>
        </p:blipFill>
        <p:spPr>
          <a:xfrm>
            <a:off x="489284" y="1148492"/>
            <a:ext cx="11232683" cy="2107932"/>
          </a:xfrm>
          <a:prstGeom prst="rect">
            <a:avLst/>
          </a:prstGeom>
        </p:spPr>
      </p:pic>
      <p:sp>
        <p:nvSpPr>
          <p:cNvPr id="6" name="TextovéPole 5"/>
          <p:cNvSpPr txBox="1"/>
          <p:nvPr/>
        </p:nvSpPr>
        <p:spPr>
          <a:xfrm>
            <a:off x="9694809" y="6099058"/>
            <a:ext cx="1559081" cy="646331"/>
          </a:xfrm>
          <a:prstGeom prst="rect">
            <a:avLst/>
          </a:prstGeom>
          <a:noFill/>
        </p:spPr>
        <p:txBody>
          <a:bodyPr wrap="none" rtlCol="0">
            <a:spAutoFit/>
          </a:bodyPr>
          <a:lstStyle/>
          <a:p>
            <a:r>
              <a:rPr lang="cs-CZ" dirty="0" smtClean="0"/>
              <a:t>Zimní semestr </a:t>
            </a:r>
          </a:p>
          <a:p>
            <a:r>
              <a:rPr lang="cs-CZ" dirty="0" smtClean="0"/>
              <a:t>2. října 2020</a:t>
            </a:r>
            <a:endParaRPr lang="cs-CZ" dirty="0"/>
          </a:p>
        </p:txBody>
      </p:sp>
    </p:spTree>
    <p:extLst>
      <p:ext uri="{BB962C8B-B14F-4D97-AF65-F5344CB8AC3E}">
        <p14:creationId xmlns:p14="http://schemas.microsoft.com/office/powerpoint/2010/main" val="955601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B783D33-E6FB-407F-849D-207CC80DF1D2}"/>
              </a:ext>
            </a:extLst>
          </p:cNvPr>
          <p:cNvSpPr>
            <a:spLocks noGrp="1"/>
          </p:cNvSpPr>
          <p:nvPr>
            <p:ph type="title"/>
          </p:nvPr>
        </p:nvSpPr>
        <p:spPr/>
        <p:txBody>
          <a:bodyPr/>
          <a:lstStyle/>
          <a:p>
            <a:r>
              <a:rPr lang="cs-CZ" b="1" dirty="0"/>
              <a:t>Definice</a:t>
            </a:r>
          </a:p>
        </p:txBody>
      </p:sp>
      <p:sp>
        <p:nvSpPr>
          <p:cNvPr id="3" name="Zástupný obsah 2">
            <a:extLst>
              <a:ext uri="{FF2B5EF4-FFF2-40B4-BE49-F238E27FC236}">
                <a16:creationId xmlns:a16="http://schemas.microsoft.com/office/drawing/2014/main" xmlns="" id="{EF878E73-3511-46D4-BC73-256AFE67B972}"/>
              </a:ext>
            </a:extLst>
          </p:cNvPr>
          <p:cNvSpPr>
            <a:spLocks noGrp="1"/>
          </p:cNvSpPr>
          <p:nvPr>
            <p:ph idx="1"/>
          </p:nvPr>
        </p:nvSpPr>
        <p:spPr>
          <a:xfrm>
            <a:off x="838200" y="1825625"/>
            <a:ext cx="3790950" cy="4351338"/>
          </a:xfrm>
        </p:spPr>
        <p:txBody>
          <a:bodyPr/>
          <a:lstStyle/>
          <a:p>
            <a:r>
              <a:rPr lang="cs-CZ" dirty="0"/>
              <a:t>poškození kožní integrity / kožní defekt</a:t>
            </a:r>
          </a:p>
          <a:p>
            <a:endParaRPr lang="cs-CZ" dirty="0"/>
          </a:p>
          <a:p>
            <a:r>
              <a:rPr lang="cs-CZ" dirty="0"/>
              <a:t>chronickou ránu označujeme tu, která nevykazuje známky hojení po dobu šesti až devíti týdnů a déle</a:t>
            </a:r>
          </a:p>
        </p:txBody>
      </p:sp>
      <p:pic>
        <p:nvPicPr>
          <p:cNvPr id="4" name="Obrázek 3"/>
          <p:cNvPicPr>
            <a:picLocks noChangeAspect="1"/>
          </p:cNvPicPr>
          <p:nvPr/>
        </p:nvPicPr>
        <p:blipFill>
          <a:blip r:embed="rId2"/>
          <a:stretch>
            <a:fillRect/>
          </a:stretch>
        </p:blipFill>
        <p:spPr>
          <a:xfrm>
            <a:off x="4629150" y="879316"/>
            <a:ext cx="7225991" cy="4817327"/>
          </a:xfrm>
          <a:prstGeom prst="rect">
            <a:avLst/>
          </a:prstGeom>
        </p:spPr>
      </p:pic>
    </p:spTree>
    <p:extLst>
      <p:ext uri="{BB962C8B-B14F-4D97-AF65-F5344CB8AC3E}">
        <p14:creationId xmlns:p14="http://schemas.microsoft.com/office/powerpoint/2010/main" val="314781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F48A086-15DC-4F99-B533-466CA4645EB9}"/>
              </a:ext>
            </a:extLst>
          </p:cNvPr>
          <p:cNvSpPr>
            <a:spLocks noGrp="1"/>
          </p:cNvSpPr>
          <p:nvPr>
            <p:ph type="title"/>
          </p:nvPr>
        </p:nvSpPr>
        <p:spPr>
          <a:xfrm>
            <a:off x="771293" y="0"/>
            <a:ext cx="10515600" cy="1325563"/>
          </a:xfrm>
        </p:spPr>
        <p:txBody>
          <a:bodyPr>
            <a:normAutofit/>
          </a:bodyPr>
          <a:lstStyle/>
          <a:p>
            <a:r>
              <a:rPr lang="cs-CZ" b="1" dirty="0"/>
              <a:t>Etiologie chronických ran</a:t>
            </a:r>
          </a:p>
        </p:txBody>
      </p:sp>
      <p:sp>
        <p:nvSpPr>
          <p:cNvPr id="3" name="Zástupný obsah 2">
            <a:extLst>
              <a:ext uri="{FF2B5EF4-FFF2-40B4-BE49-F238E27FC236}">
                <a16:creationId xmlns:a16="http://schemas.microsoft.com/office/drawing/2014/main" xmlns="" id="{79FB4591-459F-4772-843A-B3FC307A823D}"/>
              </a:ext>
            </a:extLst>
          </p:cNvPr>
          <p:cNvSpPr>
            <a:spLocks noGrp="1"/>
          </p:cNvSpPr>
          <p:nvPr>
            <p:ph idx="1"/>
          </p:nvPr>
        </p:nvSpPr>
        <p:spPr>
          <a:xfrm>
            <a:off x="327648" y="1491824"/>
            <a:ext cx="7166438" cy="5635663"/>
          </a:xfrm>
        </p:spPr>
        <p:txBody>
          <a:bodyPr>
            <a:normAutofit fontScale="92500" lnSpcReduction="10000"/>
          </a:bodyPr>
          <a:lstStyle/>
          <a:p>
            <a:r>
              <a:rPr lang="cs-CZ" b="1" dirty="0" smtClean="0"/>
              <a:t>Chronická </a:t>
            </a:r>
            <a:r>
              <a:rPr lang="cs-CZ" b="1" dirty="0"/>
              <a:t>žilní </a:t>
            </a:r>
            <a:r>
              <a:rPr lang="cs-CZ" b="1" dirty="0" smtClean="0"/>
              <a:t>nedostatečnost</a:t>
            </a:r>
            <a:endParaRPr lang="cs-CZ" b="1" dirty="0"/>
          </a:p>
          <a:p>
            <a:pPr marL="0" indent="0">
              <a:buNone/>
            </a:pPr>
            <a:r>
              <a:rPr lang="cs-CZ" sz="1700" dirty="0" smtClean="0"/>
              <a:t> </a:t>
            </a:r>
            <a:r>
              <a:rPr lang="cs-CZ" sz="1700" dirty="0" smtClean="0"/>
              <a:t>Následkem </a:t>
            </a:r>
            <a:r>
              <a:rPr lang="cs-CZ" sz="1700" dirty="0"/>
              <a:t>poruchy odtoku a stagnace odkysličené </a:t>
            </a:r>
            <a:r>
              <a:rPr lang="cs-CZ" sz="1700" dirty="0" smtClean="0"/>
              <a:t>krve  </a:t>
            </a:r>
            <a:r>
              <a:rPr lang="cs-CZ" sz="1700" dirty="0"/>
              <a:t>vznikají bércové vředy z důvodu vytlačování krevní plazmy z mikrocirkulace do tkáně. Vznikají tak povrchové ulcerace většího plošného rozsahu. Důvodem často bývá drobné trauma, které pacient podcení a z něhož se vyvine rozsáhlý kožní vřed </a:t>
            </a:r>
            <a:endParaRPr lang="cs-CZ" sz="1700" dirty="0" smtClean="0"/>
          </a:p>
          <a:p>
            <a:pPr marL="0" indent="0">
              <a:buNone/>
            </a:pPr>
            <a:endParaRPr lang="cs-CZ" b="1" dirty="0"/>
          </a:p>
          <a:p>
            <a:r>
              <a:rPr lang="cs-CZ" b="1" dirty="0"/>
              <a:t>N</a:t>
            </a:r>
            <a:r>
              <a:rPr lang="cs-CZ" b="1" dirty="0" smtClean="0"/>
              <a:t>edostatečné krevní </a:t>
            </a:r>
            <a:r>
              <a:rPr lang="cs-CZ" b="1" dirty="0"/>
              <a:t>zásobení </a:t>
            </a:r>
            <a:r>
              <a:rPr lang="cs-CZ" b="1" dirty="0" smtClean="0"/>
              <a:t>dolních končetin </a:t>
            </a:r>
          </a:p>
          <a:p>
            <a:pPr marL="0" indent="0">
              <a:buNone/>
            </a:pPr>
            <a:r>
              <a:rPr lang="cs-CZ" sz="1700" dirty="0" smtClean="0"/>
              <a:t>při </a:t>
            </a:r>
            <a:r>
              <a:rPr lang="cs-CZ" sz="1700" dirty="0"/>
              <a:t>ischemické chorobě dolních končetin (ICHDK). Z důvodu aterosklerózy dochází k neprůchodnosti periferních tepen, jejichž průsvit se zužuje, až dojde k </a:t>
            </a:r>
            <a:r>
              <a:rPr lang="cs-CZ" sz="1700" dirty="0" smtClean="0"/>
              <a:t>uzávěru. </a:t>
            </a:r>
            <a:r>
              <a:rPr lang="cs-CZ" sz="1700" dirty="0"/>
              <a:t>Následkem je ischemie dolních končetin až nekróza </a:t>
            </a:r>
            <a:r>
              <a:rPr lang="cs-CZ" sz="1700" dirty="0" smtClean="0"/>
              <a:t>kůže. </a:t>
            </a:r>
            <a:endParaRPr lang="cs-CZ" sz="1700" dirty="0" smtClean="0"/>
          </a:p>
          <a:p>
            <a:pPr marL="0" indent="0">
              <a:buNone/>
            </a:pPr>
            <a:endParaRPr lang="cs-CZ" dirty="0" smtClean="0"/>
          </a:p>
          <a:p>
            <a:r>
              <a:rPr lang="cs-CZ" b="1" dirty="0" smtClean="0"/>
              <a:t>Dlouhodobé působení tlaku na podložku u imobilních pacientů -  dekubitus</a:t>
            </a:r>
          </a:p>
          <a:p>
            <a:pPr marL="0" indent="0">
              <a:buNone/>
            </a:pPr>
            <a:r>
              <a:rPr lang="cs-CZ" sz="1700" dirty="0" smtClean="0"/>
              <a:t>Vznikají </a:t>
            </a:r>
            <a:r>
              <a:rPr lang="cs-CZ" sz="1700" dirty="0"/>
              <a:t>na predilekčních místech kde je málo svalové hmoty a mnoho či žádná tuková tkáň. </a:t>
            </a:r>
            <a:r>
              <a:rPr lang="cs-CZ" sz="1700" dirty="0" smtClean="0"/>
              <a:t>S problematickým hojením </a:t>
            </a:r>
            <a:r>
              <a:rPr lang="cs-CZ" sz="1700" dirty="0"/>
              <a:t>dekubitu </a:t>
            </a:r>
            <a:r>
              <a:rPr lang="cs-CZ" sz="1700" dirty="0" smtClean="0"/>
              <a:t>se setkáváme u </a:t>
            </a:r>
            <a:r>
              <a:rPr lang="cs-CZ" sz="1700" dirty="0"/>
              <a:t>pacientů s nedostatečným stavem nutrice, který představuje nízká hladina albuminů, minerálů a tekutin. Chronický typ proleženiny se vyvíjí několik dnů až týdnů a často bývá důsledkem špatné </a:t>
            </a:r>
            <a:r>
              <a:rPr lang="cs-CZ" sz="1700" dirty="0" smtClean="0"/>
              <a:t>ošetřovatelské péče.</a:t>
            </a:r>
            <a:endParaRPr lang="cs-CZ" sz="1700" dirty="0"/>
          </a:p>
        </p:txBody>
      </p:sp>
      <p:pic>
        <p:nvPicPr>
          <p:cNvPr id="4" name="Obrázek 3"/>
          <p:cNvPicPr>
            <a:picLocks noChangeAspect="1"/>
          </p:cNvPicPr>
          <p:nvPr/>
        </p:nvPicPr>
        <p:blipFill rotWithShape="1">
          <a:blip r:embed="rId2"/>
          <a:srcRect l="14469" b="8965"/>
          <a:stretch/>
        </p:blipFill>
        <p:spPr>
          <a:xfrm>
            <a:off x="9764750" y="1892844"/>
            <a:ext cx="2271132" cy="3248024"/>
          </a:xfrm>
          <a:prstGeom prst="rect">
            <a:avLst/>
          </a:prstGeom>
        </p:spPr>
      </p:pic>
      <p:cxnSp>
        <p:nvCxnSpPr>
          <p:cNvPr id="6" name="Přímá spojnice se šipkou 5"/>
          <p:cNvCxnSpPr/>
          <p:nvPr/>
        </p:nvCxnSpPr>
        <p:spPr>
          <a:xfrm flipV="1">
            <a:off x="7404411" y="3700773"/>
            <a:ext cx="2118730" cy="223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8" name="Obrázek 7"/>
          <p:cNvPicPr>
            <a:picLocks noChangeAspect="1"/>
          </p:cNvPicPr>
          <p:nvPr/>
        </p:nvPicPr>
        <p:blipFill>
          <a:blip r:embed="rId3"/>
          <a:stretch>
            <a:fillRect/>
          </a:stretch>
        </p:blipFill>
        <p:spPr>
          <a:xfrm>
            <a:off x="8906108" y="5191125"/>
            <a:ext cx="2743200" cy="1666875"/>
          </a:xfrm>
          <a:prstGeom prst="rect">
            <a:avLst/>
          </a:prstGeom>
        </p:spPr>
      </p:pic>
      <p:pic>
        <p:nvPicPr>
          <p:cNvPr id="9" name="Obrázek 8"/>
          <p:cNvPicPr>
            <a:picLocks noChangeAspect="1"/>
          </p:cNvPicPr>
          <p:nvPr/>
        </p:nvPicPr>
        <p:blipFill>
          <a:blip r:embed="rId4"/>
          <a:stretch>
            <a:fillRect/>
          </a:stretch>
        </p:blipFill>
        <p:spPr>
          <a:xfrm rot="1664888">
            <a:off x="7290876" y="5451891"/>
            <a:ext cx="1493124" cy="335309"/>
          </a:xfrm>
          <a:prstGeom prst="rect">
            <a:avLst/>
          </a:prstGeom>
        </p:spPr>
      </p:pic>
      <p:pic>
        <p:nvPicPr>
          <p:cNvPr id="10" name="Obrázek 9"/>
          <p:cNvPicPr>
            <a:picLocks noChangeAspect="1"/>
          </p:cNvPicPr>
          <p:nvPr/>
        </p:nvPicPr>
        <p:blipFill>
          <a:blip r:embed="rId5"/>
          <a:stretch>
            <a:fillRect/>
          </a:stretch>
        </p:blipFill>
        <p:spPr>
          <a:xfrm>
            <a:off x="8629418" y="61868"/>
            <a:ext cx="2657475" cy="1724025"/>
          </a:xfrm>
          <a:prstGeom prst="rect">
            <a:avLst/>
          </a:prstGeom>
        </p:spPr>
      </p:pic>
      <p:pic>
        <p:nvPicPr>
          <p:cNvPr id="11" name="Obrázek 10"/>
          <p:cNvPicPr>
            <a:picLocks noChangeAspect="1"/>
          </p:cNvPicPr>
          <p:nvPr/>
        </p:nvPicPr>
        <p:blipFill>
          <a:blip r:embed="rId6"/>
          <a:stretch>
            <a:fillRect/>
          </a:stretch>
        </p:blipFill>
        <p:spPr>
          <a:xfrm rot="18002498">
            <a:off x="7083166" y="725468"/>
            <a:ext cx="1487553" cy="993734"/>
          </a:xfrm>
          <a:prstGeom prst="rect">
            <a:avLst/>
          </a:prstGeom>
        </p:spPr>
      </p:pic>
    </p:spTree>
    <p:extLst>
      <p:ext uri="{BB962C8B-B14F-4D97-AF65-F5344CB8AC3E}">
        <p14:creationId xmlns:p14="http://schemas.microsoft.com/office/powerpoint/2010/main" val="2473321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09262D8-5CC5-4EDA-8C16-FC4DD7F1FFB2}"/>
              </a:ext>
            </a:extLst>
          </p:cNvPr>
          <p:cNvSpPr>
            <a:spLocks noGrp="1"/>
          </p:cNvSpPr>
          <p:nvPr>
            <p:ph type="title"/>
          </p:nvPr>
        </p:nvSpPr>
        <p:spPr/>
        <p:txBody>
          <a:bodyPr/>
          <a:lstStyle/>
          <a:p>
            <a:r>
              <a:rPr lang="cs-CZ" b="1" dirty="0"/>
              <a:t>Etiologie chronických </a:t>
            </a:r>
            <a:r>
              <a:rPr lang="cs-CZ" b="1" dirty="0" smtClean="0"/>
              <a:t>ran – další příčiny</a:t>
            </a:r>
            <a:endParaRPr lang="cs-CZ" dirty="0"/>
          </a:p>
        </p:txBody>
      </p:sp>
      <p:sp>
        <p:nvSpPr>
          <p:cNvPr id="3" name="Zástupný obsah 2">
            <a:extLst>
              <a:ext uri="{FF2B5EF4-FFF2-40B4-BE49-F238E27FC236}">
                <a16:creationId xmlns:a16="http://schemas.microsoft.com/office/drawing/2014/main" xmlns="" id="{556E39F1-8B29-47FC-B1A3-BB682E46DCA6}"/>
              </a:ext>
            </a:extLst>
          </p:cNvPr>
          <p:cNvSpPr>
            <a:spLocks noGrp="1"/>
          </p:cNvSpPr>
          <p:nvPr>
            <p:ph idx="1"/>
          </p:nvPr>
        </p:nvSpPr>
        <p:spPr>
          <a:xfrm>
            <a:off x="447431" y="1690688"/>
            <a:ext cx="10515600" cy="4926867"/>
          </a:xfrm>
        </p:spPr>
        <p:txBody>
          <a:bodyPr>
            <a:normAutofit fontScale="55000" lnSpcReduction="20000"/>
          </a:bodyPr>
          <a:lstStyle/>
          <a:p>
            <a:r>
              <a:rPr lang="cs-CZ" b="1" dirty="0" smtClean="0"/>
              <a:t>Diabetes </a:t>
            </a:r>
            <a:r>
              <a:rPr lang="cs-CZ" b="1" dirty="0" err="1" smtClean="0"/>
              <a:t>mellitus</a:t>
            </a:r>
            <a:r>
              <a:rPr lang="cs-CZ" b="1" dirty="0" smtClean="0"/>
              <a:t> / syndrom </a:t>
            </a:r>
            <a:r>
              <a:rPr lang="cs-CZ" b="1" dirty="0"/>
              <a:t>diabetické nohy </a:t>
            </a:r>
            <a:endParaRPr lang="cs-CZ" b="1" dirty="0" smtClean="0"/>
          </a:p>
          <a:p>
            <a:pPr marL="0" indent="0">
              <a:buNone/>
            </a:pPr>
            <a:r>
              <a:rPr lang="cs-CZ" dirty="0" smtClean="0"/>
              <a:t>zahrnuje </a:t>
            </a:r>
            <a:r>
              <a:rPr lang="cs-CZ" dirty="0"/>
              <a:t>rány vzniklé v důsledku diabetické neuropatie, mikro – a </a:t>
            </a:r>
            <a:r>
              <a:rPr lang="cs-CZ" dirty="0" err="1"/>
              <a:t>makrovaskulárních</a:t>
            </a:r>
            <a:r>
              <a:rPr lang="cs-CZ" dirty="0"/>
              <a:t> změn. </a:t>
            </a:r>
            <a:r>
              <a:rPr lang="cs-CZ" dirty="0" smtClean="0"/>
              <a:t>Tyto </a:t>
            </a:r>
            <a:r>
              <a:rPr lang="cs-CZ" dirty="0"/>
              <a:t>změny jsou způsobeny v důsledku onemocnění Diabetes </a:t>
            </a:r>
            <a:r>
              <a:rPr lang="cs-CZ" dirty="0" err="1"/>
              <a:t>mellitus</a:t>
            </a:r>
            <a:r>
              <a:rPr lang="cs-CZ" dirty="0"/>
              <a:t>, které může </a:t>
            </a:r>
            <a:r>
              <a:rPr lang="cs-CZ" dirty="0" smtClean="0"/>
              <a:t>vést ke</a:t>
            </a:r>
            <a:r>
              <a:rPr lang="cs-CZ" dirty="0" smtClean="0"/>
              <a:t> vzniku </a:t>
            </a:r>
            <a:r>
              <a:rPr lang="cs-CZ" dirty="0"/>
              <a:t>osteomyelitidy </a:t>
            </a:r>
            <a:r>
              <a:rPr lang="cs-CZ" dirty="0" smtClean="0"/>
              <a:t>až</a:t>
            </a:r>
            <a:r>
              <a:rPr lang="cs-CZ" dirty="0"/>
              <a:t> </a:t>
            </a:r>
            <a:r>
              <a:rPr lang="cs-CZ" dirty="0" smtClean="0"/>
              <a:t>zhroucení </a:t>
            </a:r>
            <a:r>
              <a:rPr lang="cs-CZ" dirty="0"/>
              <a:t>nožní klenby</a:t>
            </a:r>
            <a:r>
              <a:rPr lang="cs-CZ" dirty="0" smtClean="0"/>
              <a:t>.</a:t>
            </a:r>
          </a:p>
          <a:p>
            <a:pPr marL="0" indent="0">
              <a:buNone/>
            </a:pPr>
            <a:r>
              <a:rPr lang="cs-CZ" dirty="0" smtClean="0"/>
              <a:t>                  </a:t>
            </a:r>
            <a:r>
              <a:rPr lang="cs-CZ" dirty="0"/>
              <a:t>Diabetické defekty dolních končetin dělíme podle příčiny a </a:t>
            </a:r>
            <a:r>
              <a:rPr lang="cs-CZ" dirty="0" smtClean="0"/>
              <a:t>lokalizace na:</a:t>
            </a:r>
          </a:p>
          <a:p>
            <a:pPr lvl="2">
              <a:buFont typeface="Wingdings" panose="05000000000000000000" pitchFamily="2" charset="2"/>
              <a:buChar char="ü"/>
            </a:pPr>
            <a:r>
              <a:rPr lang="cs-CZ" dirty="0" smtClean="0"/>
              <a:t>neuropatické</a:t>
            </a:r>
          </a:p>
          <a:p>
            <a:pPr lvl="2">
              <a:buFont typeface="Wingdings" panose="05000000000000000000" pitchFamily="2" charset="2"/>
              <a:buChar char="ü"/>
            </a:pPr>
            <a:r>
              <a:rPr lang="cs-CZ" dirty="0" smtClean="0"/>
              <a:t>Ischemické</a:t>
            </a:r>
          </a:p>
          <a:p>
            <a:pPr lvl="2">
              <a:buFont typeface="Wingdings" panose="05000000000000000000" pitchFamily="2" charset="2"/>
              <a:buChar char="ü"/>
            </a:pPr>
            <a:r>
              <a:rPr lang="cs-CZ" dirty="0" err="1" smtClean="0"/>
              <a:t>neuroischemické</a:t>
            </a:r>
            <a:r>
              <a:rPr lang="cs-CZ" dirty="0" smtClean="0"/>
              <a:t> </a:t>
            </a:r>
          </a:p>
          <a:p>
            <a:pPr lvl="2">
              <a:buFont typeface="Wingdings" panose="05000000000000000000" pitchFamily="2" charset="2"/>
              <a:buChar char="ü"/>
            </a:pPr>
            <a:endParaRPr lang="cs-CZ" dirty="0" smtClean="0"/>
          </a:p>
          <a:p>
            <a:r>
              <a:rPr lang="cs-CZ" b="1" dirty="0" smtClean="0"/>
              <a:t>Lymfatické </a:t>
            </a:r>
            <a:r>
              <a:rPr lang="cs-CZ" b="1" dirty="0"/>
              <a:t>otoky a na jejich místě </a:t>
            </a:r>
            <a:r>
              <a:rPr lang="cs-CZ" b="1" dirty="0" smtClean="0"/>
              <a:t>vzniklé kožní defekty</a:t>
            </a:r>
          </a:p>
          <a:p>
            <a:endParaRPr lang="cs-CZ" b="1" dirty="0" smtClean="0"/>
          </a:p>
          <a:p>
            <a:r>
              <a:rPr lang="cs-CZ" b="1" dirty="0" smtClean="0"/>
              <a:t>Prorůstání nádorů</a:t>
            </a:r>
            <a:r>
              <a:rPr lang="cs-CZ" b="1" dirty="0" smtClean="0"/>
              <a:t> </a:t>
            </a:r>
            <a:r>
              <a:rPr lang="cs-CZ" b="1" dirty="0"/>
              <a:t>na povrch kůže </a:t>
            </a:r>
            <a:r>
              <a:rPr lang="cs-CZ" b="1" dirty="0" smtClean="0"/>
              <a:t> - melanom </a:t>
            </a:r>
          </a:p>
          <a:p>
            <a:r>
              <a:rPr lang="cs-CZ" b="1" dirty="0" smtClean="0"/>
              <a:t>Sekundárně </a:t>
            </a:r>
            <a:r>
              <a:rPr lang="cs-CZ" b="1" dirty="0"/>
              <a:t>hojící se pooperační rána </a:t>
            </a:r>
            <a:endParaRPr lang="cs-CZ" b="1" dirty="0" smtClean="0"/>
          </a:p>
          <a:p>
            <a:endParaRPr lang="cs-CZ" b="1" dirty="0"/>
          </a:p>
          <a:p>
            <a:pPr marL="0" indent="0">
              <a:buNone/>
            </a:pPr>
            <a:r>
              <a:rPr lang="cs-CZ" dirty="0" smtClean="0"/>
              <a:t>Ke </a:t>
            </a:r>
            <a:r>
              <a:rPr lang="cs-CZ" dirty="0"/>
              <a:t>správné volbě terapie je nezbytné znát etiologii nehojící se rány, aby bylo možné navrhnout optimální léčebný postup </a:t>
            </a:r>
            <a:endParaRPr lang="cs-CZ" dirty="0" smtClean="0"/>
          </a:p>
          <a:p>
            <a:pPr marL="0" indent="0">
              <a:buNone/>
            </a:pPr>
            <a:r>
              <a:rPr lang="cs-CZ" dirty="0" smtClean="0"/>
              <a:t>Velmi </a:t>
            </a:r>
            <a:r>
              <a:rPr lang="cs-CZ" dirty="0"/>
              <a:t>důležité je </a:t>
            </a:r>
            <a:r>
              <a:rPr lang="cs-CZ" dirty="0" smtClean="0"/>
              <a:t>minimalizovat </a:t>
            </a:r>
            <a:r>
              <a:rPr lang="cs-CZ" dirty="0"/>
              <a:t>faktory ovlivňující vznik chronických ran již z počátku, aby ke vzniku nehojící se rány vůbec </a:t>
            </a:r>
            <a:r>
              <a:rPr lang="cs-CZ" dirty="0" smtClean="0"/>
              <a:t>nedošlo – prevence</a:t>
            </a:r>
          </a:p>
          <a:p>
            <a:pPr marL="0" indent="0">
              <a:buNone/>
            </a:pPr>
            <a:r>
              <a:rPr lang="cs-CZ" dirty="0" smtClean="0"/>
              <a:t>Predispozice </a:t>
            </a:r>
            <a:r>
              <a:rPr lang="cs-CZ" dirty="0"/>
              <a:t>k poškození kožní integrity mají zejména pacienti s </a:t>
            </a:r>
            <a:r>
              <a:rPr lang="cs-CZ" dirty="0" smtClean="0"/>
              <a:t>diabetes </a:t>
            </a:r>
            <a:r>
              <a:rPr lang="cs-CZ" dirty="0" err="1" smtClean="0"/>
              <a:t>mellitus</a:t>
            </a:r>
            <a:r>
              <a:rPr lang="cs-CZ" dirty="0" smtClean="0"/>
              <a:t>, </a:t>
            </a:r>
            <a:r>
              <a:rPr lang="cs-CZ" dirty="0"/>
              <a:t>chronickou žilní insuficiencí, pacienti s poruchami imunitního </a:t>
            </a:r>
            <a:r>
              <a:rPr lang="cs-CZ" dirty="0" smtClean="0"/>
              <a:t>systému</a:t>
            </a:r>
          </a:p>
          <a:p>
            <a:pPr marL="0" indent="0">
              <a:buNone/>
            </a:pPr>
            <a:r>
              <a:rPr lang="cs-CZ" dirty="0" smtClean="0"/>
              <a:t>Ke zhodnocení hloubky a rozsahu postižení - </a:t>
            </a:r>
            <a:r>
              <a:rPr lang="cs-CZ" dirty="0"/>
              <a:t>v praxi používány hodnotící stupnice nebo škály </a:t>
            </a:r>
          </a:p>
          <a:p>
            <a:endParaRPr lang="cs-CZ" dirty="0"/>
          </a:p>
        </p:txBody>
      </p:sp>
      <p:pic>
        <p:nvPicPr>
          <p:cNvPr id="4" name="Obrázek 3"/>
          <p:cNvPicPr>
            <a:picLocks noChangeAspect="1"/>
          </p:cNvPicPr>
          <p:nvPr/>
        </p:nvPicPr>
        <p:blipFill rotWithShape="1">
          <a:blip r:embed="rId2"/>
          <a:srcRect l="24762" t="-28"/>
          <a:stretch/>
        </p:blipFill>
        <p:spPr>
          <a:xfrm>
            <a:off x="6818313" y="2633785"/>
            <a:ext cx="2006600" cy="1570221"/>
          </a:xfrm>
          <a:prstGeom prst="rect">
            <a:avLst/>
          </a:prstGeom>
        </p:spPr>
      </p:pic>
      <p:pic>
        <p:nvPicPr>
          <p:cNvPr id="5" name="Obrázek 4"/>
          <p:cNvPicPr>
            <a:picLocks noChangeAspect="1"/>
          </p:cNvPicPr>
          <p:nvPr/>
        </p:nvPicPr>
        <p:blipFill rotWithShape="1">
          <a:blip r:embed="rId3"/>
          <a:srcRect l="3454" t="23343" b="16127"/>
          <a:stretch/>
        </p:blipFill>
        <p:spPr>
          <a:xfrm>
            <a:off x="9215682" y="3686298"/>
            <a:ext cx="2528887" cy="1055077"/>
          </a:xfrm>
          <a:prstGeom prst="rect">
            <a:avLst/>
          </a:prstGeom>
        </p:spPr>
      </p:pic>
      <p:pic>
        <p:nvPicPr>
          <p:cNvPr id="6" name="Obrázek 5"/>
          <p:cNvPicPr>
            <a:picLocks noChangeAspect="1"/>
          </p:cNvPicPr>
          <p:nvPr/>
        </p:nvPicPr>
        <p:blipFill rotWithShape="1">
          <a:blip r:embed="rId4"/>
          <a:srcRect l="26316" t="9846" r="13627" b="19191"/>
          <a:stretch/>
        </p:blipFill>
        <p:spPr>
          <a:xfrm>
            <a:off x="10634784" y="883138"/>
            <a:ext cx="1109785" cy="1750647"/>
          </a:xfrm>
          <a:prstGeom prst="rect">
            <a:avLst/>
          </a:prstGeom>
        </p:spPr>
      </p:pic>
      <p:pic>
        <p:nvPicPr>
          <p:cNvPr id="7" name="Obrázek 6"/>
          <p:cNvPicPr>
            <a:picLocks noChangeAspect="1"/>
          </p:cNvPicPr>
          <p:nvPr/>
        </p:nvPicPr>
        <p:blipFill>
          <a:blip r:embed="rId5"/>
          <a:stretch>
            <a:fillRect/>
          </a:stretch>
        </p:blipFill>
        <p:spPr>
          <a:xfrm rot="269192">
            <a:off x="4556973" y="4264992"/>
            <a:ext cx="4961926" cy="233463"/>
          </a:xfrm>
          <a:prstGeom prst="rect">
            <a:avLst/>
          </a:prstGeom>
        </p:spPr>
      </p:pic>
      <p:pic>
        <p:nvPicPr>
          <p:cNvPr id="8" name="Obrázek 7"/>
          <p:cNvPicPr>
            <a:picLocks noChangeAspect="1"/>
          </p:cNvPicPr>
          <p:nvPr/>
        </p:nvPicPr>
        <p:blipFill>
          <a:blip r:embed="rId5"/>
          <a:stretch>
            <a:fillRect/>
          </a:stretch>
        </p:blipFill>
        <p:spPr>
          <a:xfrm>
            <a:off x="5242319" y="3375825"/>
            <a:ext cx="1380609" cy="234884"/>
          </a:xfrm>
          <a:prstGeom prst="rect">
            <a:avLst/>
          </a:prstGeom>
        </p:spPr>
      </p:pic>
      <p:pic>
        <p:nvPicPr>
          <p:cNvPr id="9" name="Obrázek 8"/>
          <p:cNvPicPr>
            <a:picLocks noChangeAspect="1"/>
          </p:cNvPicPr>
          <p:nvPr/>
        </p:nvPicPr>
        <p:blipFill>
          <a:blip r:embed="rId5"/>
          <a:stretch>
            <a:fillRect/>
          </a:stretch>
        </p:blipFill>
        <p:spPr>
          <a:xfrm>
            <a:off x="5932623" y="1684652"/>
            <a:ext cx="4411025" cy="230388"/>
          </a:xfrm>
          <a:prstGeom prst="rect">
            <a:avLst/>
          </a:prstGeom>
        </p:spPr>
      </p:pic>
    </p:spTree>
    <p:extLst>
      <p:ext uri="{BB962C8B-B14F-4D97-AF65-F5344CB8AC3E}">
        <p14:creationId xmlns:p14="http://schemas.microsoft.com/office/powerpoint/2010/main" val="365374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DF3BEC5-5A9C-4220-AB5E-92C168EB717B}"/>
              </a:ext>
            </a:extLst>
          </p:cNvPr>
          <p:cNvSpPr>
            <a:spLocks noGrp="1"/>
          </p:cNvSpPr>
          <p:nvPr>
            <p:ph type="title"/>
          </p:nvPr>
        </p:nvSpPr>
        <p:spPr/>
        <p:txBody>
          <a:bodyPr/>
          <a:lstStyle/>
          <a:p>
            <a:r>
              <a:rPr lang="cs-CZ" b="1" dirty="0"/>
              <a:t>HOJENÍ RÁNY</a:t>
            </a:r>
          </a:p>
        </p:txBody>
      </p:sp>
      <p:sp>
        <p:nvSpPr>
          <p:cNvPr id="3" name="Zástupný obsah 2">
            <a:extLst>
              <a:ext uri="{FF2B5EF4-FFF2-40B4-BE49-F238E27FC236}">
                <a16:creationId xmlns:a16="http://schemas.microsoft.com/office/drawing/2014/main" xmlns="" id="{D6CF6DA1-FAFB-495B-BA01-6E66751A881F}"/>
              </a:ext>
            </a:extLst>
          </p:cNvPr>
          <p:cNvSpPr>
            <a:spLocks noGrp="1"/>
          </p:cNvSpPr>
          <p:nvPr>
            <p:ph idx="1"/>
          </p:nvPr>
        </p:nvSpPr>
        <p:spPr>
          <a:xfrm>
            <a:off x="431800" y="1602154"/>
            <a:ext cx="10515600" cy="4934317"/>
          </a:xfrm>
        </p:spPr>
        <p:txBody>
          <a:bodyPr>
            <a:normAutofit fontScale="47500" lnSpcReduction="20000"/>
          </a:bodyPr>
          <a:lstStyle/>
          <a:p>
            <a:pPr marL="0" indent="0">
              <a:buNone/>
            </a:pPr>
            <a:r>
              <a:rPr lang="cs-CZ" dirty="0" smtClean="0"/>
              <a:t>Složitý </a:t>
            </a:r>
            <a:r>
              <a:rPr lang="cs-CZ" dirty="0"/>
              <a:t>fyziologický proces, který lze rozdělit do tří fází.</a:t>
            </a:r>
          </a:p>
          <a:p>
            <a:r>
              <a:rPr lang="cs-CZ" dirty="0" smtClean="0"/>
              <a:t>První </a:t>
            </a:r>
            <a:r>
              <a:rPr lang="cs-CZ" dirty="0"/>
              <a:t>fáze </a:t>
            </a:r>
            <a:r>
              <a:rPr lang="cs-CZ" dirty="0" smtClean="0"/>
              <a:t>- fáze </a:t>
            </a:r>
            <a:r>
              <a:rPr lang="cs-CZ" b="1" dirty="0"/>
              <a:t>čistící, exsudativní, zánětlivá či katabolická </a:t>
            </a:r>
            <a:endParaRPr lang="cs-CZ" dirty="0" smtClean="0"/>
          </a:p>
          <a:p>
            <a:pPr marL="0" indent="0">
              <a:buNone/>
            </a:pPr>
            <a:r>
              <a:rPr lang="cs-CZ" dirty="0" smtClean="0"/>
              <a:t>Dochází </a:t>
            </a:r>
            <a:r>
              <a:rPr lang="cs-CZ" dirty="0"/>
              <a:t>k dilataci cév a vzniku mezer v cévní stěně, </a:t>
            </a:r>
            <a:r>
              <a:rPr lang="cs-CZ" dirty="0" smtClean="0"/>
              <a:t>což </a:t>
            </a:r>
            <a:r>
              <a:rPr lang="cs-CZ" dirty="0"/>
              <a:t>umožňuje extravazaci serózní tekutiny. Přítomnost této tekutiny v okolí rány přispívá k místní bolesti, zvýšené teplotě v ráně a otoku, což jsou příznaky spojované se </a:t>
            </a:r>
            <a:r>
              <a:rPr lang="cs-CZ" dirty="0" smtClean="0"/>
              <a:t>zánětem. </a:t>
            </a:r>
            <a:r>
              <a:rPr lang="cs-CZ" dirty="0"/>
              <a:t>Pokud se v ráně nachází nekrotické části, je nutné tyto odumřelé tkáně odstranit, aby nebránily procesu hojení a uzavírání rány. V ráně se množí makrofágy, které fagocytózou ránu čistí od cizorodých složek. Jde o přirozené čištění </a:t>
            </a:r>
            <a:r>
              <a:rPr lang="cs-CZ" dirty="0" smtClean="0"/>
              <a:t>rány. </a:t>
            </a:r>
            <a:r>
              <a:rPr lang="cs-CZ" dirty="0"/>
              <a:t>V této fázi hojení je důležité zajistit hemostázu a snažit se o co nejefektivnější vyčištění rány od nežádoucích složek, které může představovat infekce či nekróza a podpořit tak další granulaci v ráně. Čištění tedy může probíhat jak přirozenou, tak mechanickou cestou, která spočívá v chirurgickém odstranění nekrotické tkáně. Čistící fáze bývá označována jako nejzásadnější vzhledem k dalšímu průběhu hojení a často ji provází zápach a bolest v místě </a:t>
            </a:r>
            <a:r>
              <a:rPr lang="cs-CZ" dirty="0" smtClean="0"/>
              <a:t>rány</a:t>
            </a:r>
          </a:p>
          <a:p>
            <a:pPr marL="0" indent="0">
              <a:buNone/>
            </a:pPr>
            <a:endParaRPr lang="cs-CZ" dirty="0"/>
          </a:p>
          <a:p>
            <a:r>
              <a:rPr lang="cs-CZ" dirty="0" smtClean="0"/>
              <a:t>Druhá fáze -  </a:t>
            </a:r>
            <a:r>
              <a:rPr lang="cs-CZ" b="1" dirty="0" err="1"/>
              <a:t>proliferativní</a:t>
            </a:r>
            <a:r>
              <a:rPr lang="cs-CZ" b="1" dirty="0"/>
              <a:t>, granulační či </a:t>
            </a:r>
            <a:r>
              <a:rPr lang="cs-CZ" b="1" dirty="0" smtClean="0"/>
              <a:t>anabolická</a:t>
            </a:r>
            <a:endParaRPr lang="cs-CZ" dirty="0"/>
          </a:p>
          <a:p>
            <a:pPr marL="0" indent="0">
              <a:buNone/>
            </a:pPr>
            <a:r>
              <a:rPr lang="cs-CZ" dirty="0" smtClean="0"/>
              <a:t> </a:t>
            </a:r>
            <a:r>
              <a:rPr lang="cs-CZ" dirty="0"/>
              <a:t>V ráně dochází působením růstových faktorů k tvorbě nových cév a granulaci tkáně, která následně vyplňuje defekt. Cílem terapie v této fázi hojení je dočištění rány, udržení optimální vlhkosti a teploty. K tomu přispívá vhodná terapie takzvaným vlhkým hojením (vlhkou metodou). Důraz by měl být kladen také na udržení elasticity okrajů rány tak aby mohla přejít do další etapy hojení. V této fázi hojení může být stále přítomna sekrece z rány </a:t>
            </a:r>
            <a:endParaRPr lang="cs-CZ" dirty="0" smtClean="0"/>
          </a:p>
          <a:p>
            <a:pPr marL="0" indent="0">
              <a:buNone/>
            </a:pPr>
            <a:r>
              <a:rPr lang="cs-CZ" dirty="0" smtClean="0"/>
              <a:t> </a:t>
            </a:r>
          </a:p>
          <a:p>
            <a:r>
              <a:rPr lang="cs-CZ" dirty="0" smtClean="0"/>
              <a:t>Třetí fáze - </a:t>
            </a:r>
            <a:r>
              <a:rPr lang="cs-CZ" b="1" dirty="0" smtClean="0"/>
              <a:t>diferenciační, reparační či maturační</a:t>
            </a:r>
            <a:r>
              <a:rPr lang="cs-CZ" dirty="0" smtClean="0"/>
              <a:t>.</a:t>
            </a:r>
          </a:p>
          <a:p>
            <a:pPr marL="0" indent="0">
              <a:buNone/>
            </a:pPr>
            <a:r>
              <a:rPr lang="cs-CZ" dirty="0" smtClean="0"/>
              <a:t>V </a:t>
            </a:r>
            <a:r>
              <a:rPr lang="cs-CZ" dirty="0"/>
              <a:t>ráně dochází k vyzrávání kolagenních vláken a tvoří se jizva na povrchu zhojeného defektu. Granulační tkáň ztrácí vlhkost a přeměňuje se tak v jizevnatou tkáň. Odborná literatura uvádí, že až 80 % pevnosti získává jizva asi po dvou letech od úplného zhojení </a:t>
            </a:r>
            <a:r>
              <a:rPr lang="cs-CZ" dirty="0" smtClean="0"/>
              <a:t>rány. </a:t>
            </a:r>
            <a:r>
              <a:rPr lang="cs-CZ" dirty="0"/>
              <a:t>Cílem terapie v této etapě hojení by mělo být udržení elasticity okrajů tkáně čímž lze také příznivě ovlivnit vzhled jizvy po zhojeném </a:t>
            </a:r>
            <a:r>
              <a:rPr lang="cs-CZ" dirty="0" smtClean="0"/>
              <a:t>defektu.</a:t>
            </a:r>
            <a:endParaRPr lang="cs-CZ" dirty="0"/>
          </a:p>
          <a:p>
            <a:endParaRPr lang="cs-CZ" dirty="0" smtClean="0"/>
          </a:p>
          <a:p>
            <a:pPr marL="0" indent="0">
              <a:buNone/>
            </a:pPr>
            <a:r>
              <a:rPr lang="cs-CZ" dirty="0"/>
              <a:t>Proces hojení můžeme ovlivnit v jakékoliv fázi hojení ať už příznivě (vhodná terapie) či nepříznivě (infekce, celkový stav organismu)</a:t>
            </a:r>
          </a:p>
          <a:p>
            <a:pPr marL="0" indent="0">
              <a:buNone/>
            </a:pPr>
            <a:r>
              <a:rPr lang="cs-CZ" dirty="0" smtClean="0"/>
              <a:t>Každá </a:t>
            </a:r>
            <a:r>
              <a:rPr lang="cs-CZ" dirty="0"/>
              <a:t>rána může postupovat od první ke třetí fázi hojení, ale i opačným směrem. Defekt se může vlivem nepříznivě působících faktorů prohlubovat a z nepatrné rány může vzniknout rozsáhlý a komplikovaný kožní defekt (zejména u diabetických pacientů, nebo u imobilních pacientů postižených dekubitem je toto velký problém</a:t>
            </a:r>
            <a:r>
              <a:rPr lang="cs-CZ" dirty="0" smtClean="0"/>
              <a:t>). </a:t>
            </a:r>
            <a:endParaRPr lang="cs-CZ" dirty="0"/>
          </a:p>
        </p:txBody>
      </p:sp>
      <p:pic>
        <p:nvPicPr>
          <p:cNvPr id="4" name="Obrázek 3"/>
          <p:cNvPicPr>
            <a:picLocks noChangeAspect="1"/>
          </p:cNvPicPr>
          <p:nvPr/>
        </p:nvPicPr>
        <p:blipFill>
          <a:blip r:embed="rId2"/>
          <a:stretch>
            <a:fillRect/>
          </a:stretch>
        </p:blipFill>
        <p:spPr>
          <a:xfrm>
            <a:off x="6712560" y="207961"/>
            <a:ext cx="4695948" cy="1902325"/>
          </a:xfrm>
          <a:prstGeom prst="rect">
            <a:avLst/>
          </a:prstGeom>
        </p:spPr>
      </p:pic>
    </p:spTree>
    <p:extLst>
      <p:ext uri="{BB962C8B-B14F-4D97-AF65-F5344CB8AC3E}">
        <p14:creationId xmlns:p14="http://schemas.microsoft.com/office/powerpoint/2010/main" val="373107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CA029D9-7EA9-44F7-859E-F6849966652D}"/>
              </a:ext>
            </a:extLst>
          </p:cNvPr>
          <p:cNvSpPr>
            <a:spLocks noGrp="1"/>
          </p:cNvSpPr>
          <p:nvPr>
            <p:ph type="title"/>
          </p:nvPr>
        </p:nvSpPr>
        <p:spPr/>
        <p:txBody>
          <a:bodyPr/>
          <a:lstStyle/>
          <a:p>
            <a:r>
              <a:rPr lang="cs-CZ" b="1" dirty="0"/>
              <a:t>Faktory ovlivňující hojení ran – systémové, lokální, infekce</a:t>
            </a:r>
          </a:p>
        </p:txBody>
      </p:sp>
      <p:sp>
        <p:nvSpPr>
          <p:cNvPr id="3" name="Zástupný obsah 2">
            <a:extLst>
              <a:ext uri="{FF2B5EF4-FFF2-40B4-BE49-F238E27FC236}">
                <a16:creationId xmlns:a16="http://schemas.microsoft.com/office/drawing/2014/main" xmlns="" id="{B6D3EA91-110C-4444-8186-1A1550014834}"/>
              </a:ext>
            </a:extLst>
          </p:cNvPr>
          <p:cNvSpPr>
            <a:spLocks noGrp="1"/>
          </p:cNvSpPr>
          <p:nvPr>
            <p:ph idx="1"/>
          </p:nvPr>
        </p:nvSpPr>
        <p:spPr>
          <a:xfrm>
            <a:off x="838200" y="2052270"/>
            <a:ext cx="10515600" cy="5497391"/>
          </a:xfrm>
        </p:spPr>
        <p:txBody>
          <a:bodyPr>
            <a:normAutofit fontScale="55000" lnSpcReduction="20000"/>
          </a:bodyPr>
          <a:lstStyle/>
          <a:p>
            <a:r>
              <a:rPr lang="cs-CZ" b="1" dirty="0"/>
              <a:t>Systémové faktory </a:t>
            </a:r>
            <a:endParaRPr lang="cs-CZ" b="1" dirty="0" smtClean="0"/>
          </a:p>
          <a:p>
            <a:pPr marL="0" indent="0">
              <a:buNone/>
            </a:pPr>
            <a:r>
              <a:rPr lang="cs-CZ" dirty="0" smtClean="0"/>
              <a:t>jsou </a:t>
            </a:r>
            <a:r>
              <a:rPr lang="cs-CZ" dirty="0"/>
              <a:t>odvozeny z celkového stavu pacienta. Zahrnují přidružená onemocnění, etiologii rány, ale také léky, které pacient </a:t>
            </a:r>
            <a:r>
              <a:rPr lang="cs-CZ" dirty="0" smtClean="0"/>
              <a:t>užívá. </a:t>
            </a:r>
            <a:r>
              <a:rPr lang="cs-CZ" dirty="0"/>
              <a:t>Oproti lokálním (místním) faktorům je nelze zjistit pouhým pohledem což je jeden z důvodů pro pečlivý odběr anamnézy. U pacienta s nehojící se ránou bychom měly zejména dbát na nutrici. Léčbu rány negativně ovlivňuje obezita i podvýživa. K ideálnímu hojení je zapotřebí také vyvážený poměr minerálů a stopových prvků v </a:t>
            </a:r>
            <a:r>
              <a:rPr lang="cs-CZ" dirty="0" smtClean="0"/>
              <a:t>potravě. </a:t>
            </a:r>
            <a:r>
              <a:rPr lang="cs-CZ" dirty="0"/>
              <a:t>Dieta na podporu nehojících se ran by měla být energeticky dostačující, aby napomáhala vhodnému hojení. Zejména u kachektických pacientů je důležitý dostatečný příjem bílkovin, který můžeme zajistit formou potravinových </a:t>
            </a:r>
            <a:r>
              <a:rPr lang="cs-CZ" dirty="0" smtClean="0"/>
              <a:t>doplňků. </a:t>
            </a:r>
            <a:r>
              <a:rPr lang="cs-CZ" dirty="0"/>
              <a:t>Pro hojení rány je neméně významná dostatečná hydratace pacienta. </a:t>
            </a:r>
            <a:endParaRPr lang="cs-CZ" dirty="0" smtClean="0"/>
          </a:p>
          <a:p>
            <a:pPr marL="0" indent="0">
              <a:buNone/>
            </a:pPr>
            <a:r>
              <a:rPr lang="cs-CZ" dirty="0" smtClean="0"/>
              <a:t>Mezi </a:t>
            </a:r>
            <a:r>
              <a:rPr lang="cs-CZ" dirty="0"/>
              <a:t>systémové faktory dále řadíme poruchy imunitního systému či poruchy koagulace, anémie či změněné stavy vědomí nebo poruchy spánku. Léčbu rány výrazně ovlivňuje také pacientova psychika, která může výrazně podpořit či zpomalit již problematické hojení. V neposlední řadě hraje mezi systémovými faktory významnou roli psychický stav a stáří pacienta, kdy s věkem zpravidla přibývá komorbidit. </a:t>
            </a:r>
          </a:p>
          <a:p>
            <a:endParaRPr lang="cs-CZ" dirty="0"/>
          </a:p>
          <a:p>
            <a:r>
              <a:rPr lang="cs-CZ" b="1" dirty="0"/>
              <a:t>Lokální faktory </a:t>
            </a:r>
            <a:endParaRPr lang="cs-CZ" b="1" dirty="0" smtClean="0"/>
          </a:p>
          <a:p>
            <a:pPr marL="0" indent="0">
              <a:buNone/>
            </a:pPr>
            <a:r>
              <a:rPr lang="cs-CZ" dirty="0" smtClean="0"/>
              <a:t>zejména </a:t>
            </a:r>
            <a:r>
              <a:rPr lang="cs-CZ" dirty="0"/>
              <a:t>poruchy </a:t>
            </a:r>
            <a:r>
              <a:rPr lang="cs-CZ" dirty="0" err="1"/>
              <a:t>hemodynamiky</a:t>
            </a:r>
            <a:r>
              <a:rPr lang="cs-CZ" dirty="0"/>
              <a:t>. Důvodem může být nedostatečné krevní zásobení v místě vzniku defektu či naopak městnání krve v žilách, kde se hromadí metabolity, které jsou nedostatečně odváděny z místa vzniku defektu. </a:t>
            </a:r>
            <a:endParaRPr lang="cs-CZ" dirty="0" smtClean="0"/>
          </a:p>
          <a:p>
            <a:pPr marL="0" indent="0">
              <a:buNone/>
            </a:pPr>
            <a:r>
              <a:rPr lang="cs-CZ" dirty="0" smtClean="0"/>
              <a:t>Dalšími </a:t>
            </a:r>
            <a:r>
              <a:rPr lang="cs-CZ" dirty="0"/>
              <a:t>lokálními faktory jsou hloubka a velikost rány. Je pravděpodobné, že rány zasahující do hlubších struktur tkáně a rozsáhlé rány se budou hojit déle než rány menší. Důležitým místním faktorem je spodina rány, kde může být výrazná sekrece či nekróza, která bude opět negativně ovlivňovat proces hojení. Místo vzniku rány je též zahrnuto do faktorů ovlivňujících hojení. Komplikace mohou nastat zejména u ran vzniklých na místech zatěžovaných pohybem či místa, kde na ránu působí tlak a to zejména u dekubitů v oblasti kosti křížové či u ran diabetiků v oblasti </a:t>
            </a:r>
            <a:r>
              <a:rPr lang="cs-CZ" dirty="0" err="1"/>
              <a:t>plosek</a:t>
            </a:r>
            <a:r>
              <a:rPr lang="cs-CZ" dirty="0"/>
              <a:t> nohou. Mezi lokální faktory dále zahrnujeme stav okrajů rány, infekční agens či stáří </a:t>
            </a:r>
            <a:r>
              <a:rPr lang="cs-CZ" dirty="0" smtClean="0"/>
              <a:t>rány. </a:t>
            </a:r>
            <a:r>
              <a:rPr lang="cs-CZ" dirty="0"/>
              <a:t>Zejména kvalitní ošetřovatelská péče, pečlivě vedená dokumentace a dodržování zásad asepse při převazech příznivě ovlivňuje hojení rány a může předejít případným </a:t>
            </a:r>
            <a:r>
              <a:rPr lang="cs-CZ" dirty="0" smtClean="0"/>
              <a:t>komplikacím.</a:t>
            </a:r>
            <a:endParaRPr lang="cs-CZ" dirty="0"/>
          </a:p>
        </p:txBody>
      </p:sp>
    </p:spTree>
    <p:extLst>
      <p:ext uri="{BB962C8B-B14F-4D97-AF65-F5344CB8AC3E}">
        <p14:creationId xmlns:p14="http://schemas.microsoft.com/office/powerpoint/2010/main" val="208705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82815" y="0"/>
            <a:ext cx="10515600" cy="1325563"/>
          </a:xfrm>
        </p:spPr>
        <p:txBody>
          <a:bodyPr/>
          <a:lstStyle/>
          <a:p>
            <a:r>
              <a:rPr lang="cs-CZ" b="1" dirty="0" smtClean="0"/>
              <a:t>Infekce</a:t>
            </a:r>
            <a:endParaRPr lang="cs-CZ" b="1" dirty="0"/>
          </a:p>
        </p:txBody>
      </p:sp>
      <p:sp>
        <p:nvSpPr>
          <p:cNvPr id="3" name="Zástupný symbol pro obsah 2"/>
          <p:cNvSpPr>
            <a:spLocks noGrp="1"/>
          </p:cNvSpPr>
          <p:nvPr>
            <p:ph idx="1"/>
          </p:nvPr>
        </p:nvSpPr>
        <p:spPr>
          <a:xfrm>
            <a:off x="494324" y="1317624"/>
            <a:ext cx="9016999" cy="5446591"/>
          </a:xfrm>
        </p:spPr>
        <p:txBody>
          <a:bodyPr>
            <a:normAutofit fontScale="40000" lnSpcReduction="20000"/>
          </a:bodyPr>
          <a:lstStyle/>
          <a:p>
            <a:r>
              <a:rPr lang="cs-CZ" dirty="0" smtClean="0"/>
              <a:t>Častá komplikace </a:t>
            </a:r>
            <a:r>
              <a:rPr lang="cs-CZ" dirty="0"/>
              <a:t>léčby ran. </a:t>
            </a:r>
            <a:endParaRPr lang="cs-CZ" dirty="0" smtClean="0"/>
          </a:p>
          <a:p>
            <a:r>
              <a:rPr lang="cs-CZ" dirty="0" smtClean="0"/>
              <a:t>Oproti </a:t>
            </a:r>
            <a:r>
              <a:rPr lang="cs-CZ" dirty="0"/>
              <a:t>akutním </a:t>
            </a:r>
            <a:r>
              <a:rPr lang="cs-CZ" dirty="0" smtClean="0"/>
              <a:t>ranám </a:t>
            </a:r>
            <a:r>
              <a:rPr lang="cs-CZ" dirty="0"/>
              <a:t>sekundárně se hojící rány vždy osídleny </a:t>
            </a:r>
            <a:r>
              <a:rPr lang="cs-CZ" dirty="0" smtClean="0"/>
              <a:t>mikroorganismy.</a:t>
            </a:r>
          </a:p>
          <a:p>
            <a:r>
              <a:rPr lang="cs-CZ" dirty="0" smtClean="0"/>
              <a:t>Infekce zpomaluje proces hojení. </a:t>
            </a:r>
          </a:p>
          <a:p>
            <a:r>
              <a:rPr lang="cs-CZ" dirty="0" smtClean="0"/>
              <a:t>Zda </a:t>
            </a:r>
            <a:r>
              <a:rPr lang="cs-CZ" dirty="0"/>
              <a:t>dojde k projevům zánětu, který je charakterizován </a:t>
            </a:r>
            <a:r>
              <a:rPr lang="cs-CZ" dirty="0" err="1"/>
              <a:t>Celsovými</a:t>
            </a:r>
            <a:r>
              <a:rPr lang="cs-CZ" dirty="0"/>
              <a:t> znaky (</a:t>
            </a:r>
            <a:r>
              <a:rPr lang="cs-CZ" dirty="0" err="1"/>
              <a:t>rubor</a:t>
            </a:r>
            <a:r>
              <a:rPr lang="cs-CZ" dirty="0"/>
              <a:t>, </a:t>
            </a:r>
            <a:r>
              <a:rPr lang="cs-CZ" dirty="0" err="1"/>
              <a:t>calor</a:t>
            </a:r>
            <a:r>
              <a:rPr lang="cs-CZ" dirty="0"/>
              <a:t>, tumor, </a:t>
            </a:r>
            <a:r>
              <a:rPr lang="cs-CZ" dirty="0" err="1"/>
              <a:t>dolor</a:t>
            </a:r>
            <a:r>
              <a:rPr lang="cs-CZ" dirty="0"/>
              <a:t> a </a:t>
            </a:r>
            <a:r>
              <a:rPr lang="cs-CZ" dirty="0" err="1"/>
              <a:t>functio</a:t>
            </a:r>
            <a:r>
              <a:rPr lang="cs-CZ" dirty="0"/>
              <a:t> </a:t>
            </a:r>
            <a:r>
              <a:rPr lang="cs-CZ" dirty="0" err="1"/>
              <a:t>laesa</a:t>
            </a:r>
            <a:r>
              <a:rPr lang="cs-CZ" dirty="0"/>
              <a:t>), záleží na odolnosti organismu, či množství bakteriálního osídlení v místě </a:t>
            </a:r>
            <a:r>
              <a:rPr lang="cs-CZ" dirty="0" smtClean="0"/>
              <a:t>rány. </a:t>
            </a:r>
          </a:p>
          <a:p>
            <a:r>
              <a:rPr lang="cs-CZ" dirty="0" smtClean="0"/>
              <a:t>Mikroorganismy </a:t>
            </a:r>
            <a:r>
              <a:rPr lang="cs-CZ" dirty="0"/>
              <a:t>způsobující infekci v ráně mohou být viry, plísně i bakterie. Nejčastějšími původci zánětu však bývají </a:t>
            </a:r>
            <a:r>
              <a:rPr lang="cs-CZ" dirty="0" smtClean="0"/>
              <a:t> G+ a G- bakterie.</a:t>
            </a:r>
          </a:p>
          <a:p>
            <a:r>
              <a:rPr lang="cs-CZ" dirty="0" smtClean="0"/>
              <a:t>Riziko </a:t>
            </a:r>
            <a:r>
              <a:rPr lang="cs-CZ" dirty="0"/>
              <a:t>infekce se zvyšuje také přítomností cizorodých částí v ráně či nekrózy. Na nekrotické tkáni se bakterie rychleji množí, čemuž můžeme zamezit odstraněním nekrotické tkáně z místa defektu</a:t>
            </a:r>
            <a:r>
              <a:rPr lang="cs-CZ" dirty="0" smtClean="0"/>
              <a:t>.</a:t>
            </a:r>
          </a:p>
          <a:p>
            <a:pPr marL="0" indent="0">
              <a:buNone/>
            </a:pPr>
            <a:endParaRPr lang="cs-CZ" dirty="0" smtClean="0"/>
          </a:p>
          <a:p>
            <a:pPr marL="0" indent="0">
              <a:buNone/>
            </a:pPr>
            <a:r>
              <a:rPr lang="cs-CZ" b="1" dirty="0" smtClean="0"/>
              <a:t>Terapie: </a:t>
            </a:r>
          </a:p>
          <a:p>
            <a:pPr marL="514350" indent="-514350">
              <a:buAutoNum type="arabicPeriod"/>
            </a:pPr>
            <a:r>
              <a:rPr lang="cs-CZ" b="1" dirty="0" smtClean="0"/>
              <a:t>Stěr z rány -</a:t>
            </a:r>
            <a:r>
              <a:rPr lang="cs-CZ" dirty="0" smtClean="0"/>
              <a:t> </a:t>
            </a:r>
            <a:r>
              <a:rPr lang="cs-CZ" dirty="0"/>
              <a:t>mikrobiologické vyšetření </a:t>
            </a:r>
            <a:r>
              <a:rPr lang="cs-CZ" dirty="0" smtClean="0"/>
              <a:t> </a:t>
            </a:r>
            <a:r>
              <a:rPr lang="cs-CZ" dirty="0"/>
              <a:t>Stěr by měl být prováděn vždy až po oplachu rány, abychom získaly stěr patogenů ze spodiny rány a ne pouze patogenů </a:t>
            </a:r>
            <a:r>
              <a:rPr lang="cs-CZ" dirty="0" smtClean="0"/>
              <a:t>pomnožených </a:t>
            </a:r>
            <a:r>
              <a:rPr lang="cs-CZ" dirty="0"/>
              <a:t>v sekretu. </a:t>
            </a:r>
            <a:r>
              <a:rPr lang="cs-CZ" dirty="0" smtClean="0"/>
              <a:t>Vhodné je i použití v </a:t>
            </a:r>
            <a:r>
              <a:rPr lang="cs-CZ" dirty="0"/>
              <a:t>léčbě infekcí nehojících se </a:t>
            </a:r>
            <a:r>
              <a:rPr lang="cs-CZ" dirty="0" smtClean="0"/>
              <a:t>ran </a:t>
            </a:r>
            <a:r>
              <a:rPr lang="cs-CZ" dirty="0"/>
              <a:t>krytí s obsahem </a:t>
            </a:r>
            <a:r>
              <a:rPr lang="cs-CZ" dirty="0" smtClean="0"/>
              <a:t>stříbra - úspěšnost </a:t>
            </a:r>
            <a:r>
              <a:rPr lang="cs-CZ" dirty="0"/>
              <a:t>těchto krytí je mnohem vyšší než při použití lokální či celkové antibiotické </a:t>
            </a:r>
            <a:r>
              <a:rPr lang="cs-CZ" dirty="0" smtClean="0"/>
              <a:t>léčby.</a:t>
            </a:r>
          </a:p>
          <a:p>
            <a:pPr marL="514350" indent="-514350">
              <a:buAutoNum type="arabicPeriod"/>
            </a:pPr>
            <a:r>
              <a:rPr lang="cs-CZ" b="1" dirty="0" smtClean="0"/>
              <a:t>Mechanický </a:t>
            </a:r>
            <a:r>
              <a:rPr lang="cs-CZ" b="1" dirty="0" err="1" smtClean="0"/>
              <a:t>debridement</a:t>
            </a:r>
            <a:r>
              <a:rPr lang="cs-CZ" b="1" dirty="0" smtClean="0"/>
              <a:t> rány </a:t>
            </a:r>
            <a:r>
              <a:rPr lang="cs-CZ" dirty="0" smtClean="0"/>
              <a:t>– vyčištění rány, vystříhání nekrotických tkání</a:t>
            </a:r>
          </a:p>
          <a:p>
            <a:pPr marL="514350" indent="-514350">
              <a:buAutoNum type="arabicPeriod"/>
            </a:pPr>
            <a:r>
              <a:rPr lang="cs-CZ" b="1" dirty="0" smtClean="0"/>
              <a:t>Celková ATB léčba </a:t>
            </a:r>
            <a:r>
              <a:rPr lang="cs-CZ" dirty="0" smtClean="0"/>
              <a:t>- </a:t>
            </a:r>
            <a:r>
              <a:rPr lang="cs-CZ" dirty="0"/>
              <a:t>má význam spíše při systémovém propuknutí </a:t>
            </a:r>
            <a:r>
              <a:rPr lang="cs-CZ" dirty="0" smtClean="0"/>
              <a:t>infekce.</a:t>
            </a:r>
          </a:p>
          <a:p>
            <a:pPr marL="514350" indent="-514350">
              <a:buAutoNum type="arabicPeriod"/>
            </a:pPr>
            <a:r>
              <a:rPr lang="cs-CZ" b="1" dirty="0" smtClean="0"/>
              <a:t>Místní </a:t>
            </a:r>
            <a:r>
              <a:rPr lang="cs-CZ" b="1" dirty="0"/>
              <a:t>aplikace antibiotik </a:t>
            </a:r>
            <a:r>
              <a:rPr lang="cs-CZ" b="1" dirty="0" smtClean="0"/>
              <a:t>- </a:t>
            </a:r>
            <a:r>
              <a:rPr lang="cs-CZ" dirty="0" smtClean="0"/>
              <a:t>není doporučována </a:t>
            </a:r>
            <a:r>
              <a:rPr lang="cs-CZ" dirty="0"/>
              <a:t>vzhledem k </a:t>
            </a:r>
            <a:r>
              <a:rPr lang="cs-CZ" dirty="0" smtClean="0"/>
              <a:t>riziku nárůstu </a:t>
            </a:r>
            <a:r>
              <a:rPr lang="cs-CZ" dirty="0"/>
              <a:t>rezistentních kmenů </a:t>
            </a:r>
            <a:r>
              <a:rPr lang="cs-CZ" dirty="0" smtClean="0"/>
              <a:t>bakterií.</a:t>
            </a:r>
          </a:p>
          <a:p>
            <a:pPr marL="514350" indent="-514350">
              <a:buAutoNum type="arabicPeriod"/>
            </a:pPr>
            <a:r>
              <a:rPr lang="cs-CZ" b="1" dirty="0" smtClean="0"/>
              <a:t>Důkladná ošetřovatelská léče </a:t>
            </a:r>
            <a:r>
              <a:rPr lang="cs-CZ" dirty="0" smtClean="0"/>
              <a:t>-  </a:t>
            </a:r>
            <a:r>
              <a:rPr lang="cs-CZ" dirty="0"/>
              <a:t>prevence vzniku infekce v místě </a:t>
            </a:r>
            <a:r>
              <a:rPr lang="cs-CZ" dirty="0" smtClean="0"/>
              <a:t>defektu - infekce </a:t>
            </a:r>
            <a:r>
              <a:rPr lang="cs-CZ" dirty="0"/>
              <a:t>komplikuje proces hojení a může se rozšířit do ostatních tkání či přenést na ostatní pacienty či zdravotníky </a:t>
            </a:r>
            <a:endParaRPr lang="cs-CZ" dirty="0" smtClean="0"/>
          </a:p>
          <a:p>
            <a:pPr marL="514350" indent="-514350">
              <a:buAutoNum type="arabicPeriod"/>
            </a:pPr>
            <a:r>
              <a:rPr lang="cs-CZ" b="1" dirty="0" smtClean="0"/>
              <a:t>Včasné rozpoznání změn rány </a:t>
            </a:r>
            <a:r>
              <a:rPr lang="cs-CZ" dirty="0" smtClean="0"/>
              <a:t>-  </a:t>
            </a:r>
            <a:r>
              <a:rPr lang="cs-CZ" dirty="0"/>
              <a:t>změna charakteru bolesti, zápach či progrese </a:t>
            </a:r>
            <a:r>
              <a:rPr lang="cs-CZ" dirty="0" smtClean="0"/>
              <a:t>rány.</a:t>
            </a:r>
          </a:p>
          <a:p>
            <a:pPr marL="514350" indent="-514350">
              <a:buAutoNum type="arabicPeriod"/>
            </a:pPr>
            <a:r>
              <a:rPr lang="cs-CZ" b="1" dirty="0"/>
              <a:t>D</a:t>
            </a:r>
            <a:r>
              <a:rPr lang="cs-CZ" b="1" dirty="0" smtClean="0"/>
              <a:t>održování </a:t>
            </a:r>
            <a:r>
              <a:rPr lang="cs-CZ" b="1" dirty="0"/>
              <a:t>zásad asepse</a:t>
            </a:r>
            <a:r>
              <a:rPr lang="cs-CZ" dirty="0"/>
              <a:t> při převazech a také důkladný oplach rány, který poruší </a:t>
            </a:r>
            <a:r>
              <a:rPr lang="cs-CZ" dirty="0" err="1"/>
              <a:t>biofilm</a:t>
            </a:r>
            <a:r>
              <a:rPr lang="cs-CZ" dirty="0"/>
              <a:t> což je shluk mikrobiálních buněk na povrchu defektu. </a:t>
            </a:r>
            <a:r>
              <a:rPr lang="cs-CZ" dirty="0" err="1"/>
              <a:t>Biofilm</a:t>
            </a:r>
            <a:r>
              <a:rPr lang="cs-CZ" dirty="0"/>
              <a:t> tvoří ochrannou vrstvu před antibiotiky, antiseptickými prostředky ale také fagocytóze. Vhodnými prostředky k oplachům jsou například </a:t>
            </a:r>
            <a:r>
              <a:rPr lang="cs-CZ" dirty="0" err="1"/>
              <a:t>Prontosan</a:t>
            </a:r>
            <a:r>
              <a:rPr lang="cs-CZ" dirty="0"/>
              <a:t>, </a:t>
            </a:r>
            <a:r>
              <a:rPr lang="cs-CZ" dirty="0" err="1"/>
              <a:t>Dermacyn</a:t>
            </a:r>
            <a:r>
              <a:rPr lang="cs-CZ" dirty="0"/>
              <a:t> či </a:t>
            </a:r>
            <a:r>
              <a:rPr lang="cs-CZ" dirty="0" err="1"/>
              <a:t>Ringerův</a:t>
            </a:r>
            <a:r>
              <a:rPr lang="cs-CZ" dirty="0"/>
              <a:t> </a:t>
            </a:r>
            <a:r>
              <a:rPr lang="cs-CZ" dirty="0" smtClean="0"/>
              <a:t>roztok. </a:t>
            </a:r>
          </a:p>
          <a:p>
            <a:pPr marL="0" indent="0">
              <a:buNone/>
            </a:pPr>
            <a:r>
              <a:rPr lang="cs-CZ" dirty="0" smtClean="0"/>
              <a:t>CAVE!     -  </a:t>
            </a:r>
            <a:r>
              <a:rPr lang="cs-CZ" dirty="0"/>
              <a:t>nežádoucí účinky antiseptických oplachů, které se mohou projevit alergickými reakcemi či rezistencí patogenů na daný prostředek. Zejména u jodových přípravků je matoucí změna barvy defektu jelikož tyto prostředky zanechávají na ráně barevný film </a:t>
            </a:r>
            <a:endParaRPr lang="cs-CZ" dirty="0" smtClean="0"/>
          </a:p>
          <a:p>
            <a:pPr marL="0" indent="0">
              <a:buNone/>
            </a:pPr>
            <a:endParaRPr lang="cs-CZ" dirty="0"/>
          </a:p>
          <a:p>
            <a:pPr marL="0" indent="0">
              <a:buNone/>
            </a:pPr>
            <a:r>
              <a:rPr lang="cs-CZ" b="1" dirty="0" smtClean="0"/>
              <a:t>8.                 Důkladné </a:t>
            </a:r>
            <a:r>
              <a:rPr lang="cs-CZ" b="1" dirty="0"/>
              <a:t>vedení zdravotnické dokumentace </a:t>
            </a:r>
            <a:r>
              <a:rPr lang="cs-CZ" b="1" dirty="0" smtClean="0"/>
              <a:t>– </a:t>
            </a:r>
            <a:r>
              <a:rPr lang="cs-CZ" b="1" dirty="0"/>
              <a:t>napomáhá adekvátnímu zhodnocení stavu rány </a:t>
            </a:r>
            <a:endParaRPr lang="cs-CZ" dirty="0"/>
          </a:p>
        </p:txBody>
      </p:sp>
      <p:pic>
        <p:nvPicPr>
          <p:cNvPr id="4" name="Obrázek 3"/>
          <p:cNvPicPr>
            <a:picLocks noChangeAspect="1"/>
          </p:cNvPicPr>
          <p:nvPr/>
        </p:nvPicPr>
        <p:blipFill>
          <a:blip r:embed="rId2"/>
          <a:stretch>
            <a:fillRect/>
          </a:stretch>
        </p:blipFill>
        <p:spPr>
          <a:xfrm>
            <a:off x="9606451" y="2419106"/>
            <a:ext cx="2466975" cy="2559294"/>
          </a:xfrm>
          <a:prstGeom prst="rect">
            <a:avLst/>
          </a:prstGeom>
        </p:spPr>
      </p:pic>
    </p:spTree>
    <p:extLst>
      <p:ext uri="{BB962C8B-B14F-4D97-AF65-F5344CB8AC3E}">
        <p14:creationId xmlns:p14="http://schemas.microsoft.com/office/powerpoint/2010/main" val="234868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537914C-07F3-4850-9C07-C4F31914B633}"/>
              </a:ext>
            </a:extLst>
          </p:cNvPr>
          <p:cNvSpPr>
            <a:spLocks noGrp="1"/>
          </p:cNvSpPr>
          <p:nvPr>
            <p:ph type="title"/>
          </p:nvPr>
        </p:nvSpPr>
        <p:spPr/>
        <p:txBody>
          <a:bodyPr/>
          <a:lstStyle/>
          <a:p>
            <a:r>
              <a:rPr lang="cs-CZ" b="1" dirty="0" smtClean="0"/>
              <a:t>Kompetence</a:t>
            </a:r>
            <a:endParaRPr lang="cs-CZ" b="1" dirty="0"/>
          </a:p>
        </p:txBody>
      </p:sp>
      <p:sp>
        <p:nvSpPr>
          <p:cNvPr id="3" name="Zástupný obsah 2">
            <a:extLst>
              <a:ext uri="{FF2B5EF4-FFF2-40B4-BE49-F238E27FC236}">
                <a16:creationId xmlns:a16="http://schemas.microsoft.com/office/drawing/2014/main" xmlns="" id="{93B17810-EB25-432E-ADB6-2BDA06770542}"/>
              </a:ext>
            </a:extLst>
          </p:cNvPr>
          <p:cNvSpPr>
            <a:spLocks noGrp="1"/>
          </p:cNvSpPr>
          <p:nvPr>
            <p:ph idx="1"/>
          </p:nvPr>
        </p:nvSpPr>
        <p:spPr>
          <a:xfrm>
            <a:off x="588107" y="1777024"/>
            <a:ext cx="10587893" cy="4351338"/>
          </a:xfrm>
        </p:spPr>
        <p:txBody>
          <a:bodyPr>
            <a:normAutofit/>
          </a:bodyPr>
          <a:lstStyle/>
          <a:p>
            <a:r>
              <a:rPr lang="cs-CZ" sz="2400" b="1" dirty="0" smtClean="0"/>
              <a:t>Lékař</a:t>
            </a:r>
          </a:p>
          <a:p>
            <a:pPr>
              <a:buFontTx/>
              <a:buChar char="-"/>
            </a:pPr>
            <a:r>
              <a:rPr lang="cs-CZ" sz="2400" dirty="0" smtClean="0"/>
              <a:t>vstupní </a:t>
            </a:r>
            <a:r>
              <a:rPr lang="cs-CZ" sz="2400" dirty="0"/>
              <a:t>posouzení celkového stavu pacienta a nehojící se rány </a:t>
            </a:r>
            <a:endParaRPr lang="cs-CZ" sz="2400" dirty="0" smtClean="0"/>
          </a:p>
          <a:p>
            <a:pPr>
              <a:buFontTx/>
              <a:buChar char="-"/>
            </a:pPr>
            <a:r>
              <a:rPr lang="cs-CZ" sz="2400" dirty="0" smtClean="0"/>
              <a:t>výběr </a:t>
            </a:r>
            <a:r>
              <a:rPr lang="cs-CZ" sz="2400" dirty="0"/>
              <a:t>vhodné </a:t>
            </a:r>
            <a:r>
              <a:rPr lang="cs-CZ" sz="2400" dirty="0" smtClean="0"/>
              <a:t>léčby</a:t>
            </a:r>
          </a:p>
          <a:p>
            <a:pPr>
              <a:buFontTx/>
              <a:buChar char="-"/>
            </a:pPr>
            <a:endParaRPr lang="cs-CZ" sz="2400" dirty="0" smtClean="0"/>
          </a:p>
          <a:p>
            <a:r>
              <a:rPr lang="cs-CZ" sz="2400" b="1" dirty="0" smtClean="0"/>
              <a:t>Sestra</a:t>
            </a:r>
          </a:p>
          <a:p>
            <a:pPr>
              <a:buFontTx/>
              <a:buChar char="-"/>
            </a:pPr>
            <a:r>
              <a:rPr lang="cs-CZ" sz="2400" dirty="0" smtClean="0"/>
              <a:t>průběžné hodnocení rány </a:t>
            </a:r>
            <a:r>
              <a:rPr lang="cs-CZ" sz="2400" dirty="0"/>
              <a:t>je v kompetenci všeobecné sestry, která má odbornou způsobilost nebo sestry se specializací na péči o chronické rány a </a:t>
            </a:r>
            <a:r>
              <a:rPr lang="cs-CZ" sz="2400" dirty="0" smtClean="0"/>
              <a:t>defekty</a:t>
            </a:r>
            <a:endParaRPr lang="cs-CZ" sz="2400" dirty="0"/>
          </a:p>
          <a:p>
            <a:pPr marL="0" indent="0">
              <a:buNone/>
            </a:pPr>
            <a:r>
              <a:rPr lang="cs-CZ" sz="2400" dirty="0" smtClean="0"/>
              <a:t>- všeobecná </a:t>
            </a:r>
            <a:r>
              <a:rPr lang="cs-CZ" sz="2400" dirty="0"/>
              <a:t>sestra </a:t>
            </a:r>
            <a:r>
              <a:rPr lang="cs-CZ" sz="2400" dirty="0" smtClean="0"/>
              <a:t>je </a:t>
            </a:r>
            <a:r>
              <a:rPr lang="cs-CZ" sz="2400" dirty="0"/>
              <a:t>dle stávající legislativy oprávněna pečovat o nehojící se ránu, ale výběr léčebných prostředků je již v kompetenci lékaře</a:t>
            </a:r>
          </a:p>
        </p:txBody>
      </p:sp>
      <p:pic>
        <p:nvPicPr>
          <p:cNvPr id="4" name="Obrázek 3"/>
          <p:cNvPicPr>
            <a:picLocks noChangeAspect="1"/>
          </p:cNvPicPr>
          <p:nvPr/>
        </p:nvPicPr>
        <p:blipFill>
          <a:blip r:embed="rId2"/>
          <a:stretch>
            <a:fillRect/>
          </a:stretch>
        </p:blipFill>
        <p:spPr>
          <a:xfrm>
            <a:off x="8645037" y="602853"/>
            <a:ext cx="3427590" cy="2175669"/>
          </a:xfrm>
          <a:prstGeom prst="rect">
            <a:avLst/>
          </a:prstGeom>
        </p:spPr>
      </p:pic>
    </p:spTree>
    <p:extLst>
      <p:ext uri="{BB962C8B-B14F-4D97-AF65-F5344CB8AC3E}">
        <p14:creationId xmlns:p14="http://schemas.microsoft.com/office/powerpoint/2010/main" val="96381496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TotalTime>
  <Words>6199</Words>
  <Application>Microsoft Office PowerPoint</Application>
  <PresentationFormat>Širokoúhlá obrazovka</PresentationFormat>
  <Paragraphs>271</Paragraphs>
  <Slides>28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Calibri Light</vt:lpstr>
      <vt:lpstr>Wingdings</vt:lpstr>
      <vt:lpstr>Motiv Office</vt:lpstr>
      <vt:lpstr>Doc. MUDr. Tomáš Grus, PhD II. Chirurgická klinika  VFN Praha</vt:lpstr>
      <vt:lpstr>Ošetřovatelský proces u pacienta s chronickou ránou</vt:lpstr>
      <vt:lpstr>Definice</vt:lpstr>
      <vt:lpstr>Etiologie chronických ran</vt:lpstr>
      <vt:lpstr>Etiologie chronických ran – další příčiny</vt:lpstr>
      <vt:lpstr>HOJENÍ RÁNY</vt:lpstr>
      <vt:lpstr>Faktory ovlivňující hojení ran – systémové, lokální, infekce</vt:lpstr>
      <vt:lpstr>Infekce</vt:lpstr>
      <vt:lpstr>Kompetence</vt:lpstr>
      <vt:lpstr>Hodnocení stavu výživy u pacienta s nehojící se ránou</vt:lpstr>
      <vt:lpstr>Laboratorní vyšetření pro zjištění nutričního stavu </vt:lpstr>
      <vt:lpstr>Klinické známky</vt:lpstr>
      <vt:lpstr>Dietní anamnéza </vt:lpstr>
      <vt:lpstr>Hodnocení bolesti u pts s nehojící se ránou</vt:lpstr>
      <vt:lpstr>Zhodnocení bolesti </vt:lpstr>
      <vt:lpstr>Hodnocení sebepéče a soběstačnosti</vt:lpstr>
      <vt:lpstr>Hodnocení kognitivních funkcí</vt:lpstr>
      <vt:lpstr>Kvalita života pacienta s nehojící se ránou</vt:lpstr>
      <vt:lpstr>Hodnocení nehojící se rány</vt:lpstr>
      <vt:lpstr>Příprava spodiny rány </vt:lpstr>
      <vt:lpstr>PŘEVAZ RÁNY</vt:lpstr>
      <vt:lpstr>LÉČBA NEHOJÍCÍ SE RÁNY</vt:lpstr>
      <vt:lpstr>LÉČBA NEHOJÍCÍ SE RÁNY</vt:lpstr>
      <vt:lpstr>Vybrané terapeutické materiály pro hojení ran</vt:lpstr>
      <vt:lpstr>Ostatní možnosti léčby</vt:lpstr>
      <vt:lpstr>Ostatní možnosti léčby</vt:lpstr>
      <vt:lpstr> DOKUMENTACE NEHOJÍCÍ SE RÁNY</vt:lpstr>
      <vt:lpstr>Děkuji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Ošetřovatelský proces u pacienta s chronickou ránou</dc:title>
  <dc:creator>Grus Tomáš, doc. MUDr. Ph.D.</dc:creator>
  <cp:lastModifiedBy>Tomáš</cp:lastModifiedBy>
  <cp:revision>56</cp:revision>
  <dcterms:created xsi:type="dcterms:W3CDTF">2020-10-03T11:12:45Z</dcterms:created>
  <dcterms:modified xsi:type="dcterms:W3CDTF">2020-10-05T20:50:59Z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63cd7f-2d21-486a-9f29-9c1683fdd175_Enabled">
    <vt:lpwstr>true</vt:lpwstr>
  </property>
  <property fmtid="{D5CDD505-2E9C-101B-9397-08002B2CF9AE}" pid="3" name="MSIP_Label_2063cd7f-2d21-486a-9f29-9c1683fdd175_SetDate">
    <vt:lpwstr>2020-10-03T19:03:15Z</vt:lpwstr>
  </property>
  <property fmtid="{D5CDD505-2E9C-101B-9397-08002B2CF9AE}" pid="4" name="MSIP_Label_2063cd7f-2d21-486a-9f29-9c1683fdd175_Method">
    <vt:lpwstr>Standard</vt:lpwstr>
  </property>
  <property fmtid="{D5CDD505-2E9C-101B-9397-08002B2CF9AE}" pid="5" name="MSIP_Label_2063cd7f-2d21-486a-9f29-9c1683fdd175_Name">
    <vt:lpwstr>2063cd7f-2d21-486a-9f29-9c1683fdd175</vt:lpwstr>
  </property>
  <property fmtid="{D5CDD505-2E9C-101B-9397-08002B2CF9AE}" pid="6" name="MSIP_Label_2063cd7f-2d21-486a-9f29-9c1683fdd175_SiteId">
    <vt:lpwstr>0f277086-d4e0-4971-bc1a-bbc5df0eb246</vt:lpwstr>
  </property>
  <property fmtid="{D5CDD505-2E9C-101B-9397-08002B2CF9AE}" pid="7" name="MSIP_Label_2063cd7f-2d21-486a-9f29-9c1683fdd175_ActionId">
    <vt:lpwstr>cd938483-7b76-47f5-b412-7299d26304a3</vt:lpwstr>
  </property>
  <property fmtid="{D5CDD505-2E9C-101B-9397-08002B2CF9AE}" pid="8" name="MSIP_Label_2063cd7f-2d21-486a-9f29-9c1683fdd175_ContentBits">
    <vt:lpwstr>0</vt:lpwstr>
  </property>
</Properties>
</file>