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86" r:id="rId5"/>
    <p:sldId id="258" r:id="rId6"/>
    <p:sldId id="287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C29-690E-4EFE-881B-958F90759D42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7C1-B290-4CD9-BF66-3C1E62A4B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3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C29-690E-4EFE-881B-958F90759D42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7C1-B290-4CD9-BF66-3C1E62A4B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20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C29-690E-4EFE-881B-958F90759D42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7C1-B290-4CD9-BF66-3C1E62A4B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65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C29-690E-4EFE-881B-958F90759D42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7C1-B290-4CD9-BF66-3C1E62A4B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50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C29-690E-4EFE-881B-958F90759D42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7C1-B290-4CD9-BF66-3C1E62A4B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42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C29-690E-4EFE-881B-958F90759D42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7C1-B290-4CD9-BF66-3C1E62A4B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67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C29-690E-4EFE-881B-958F90759D42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7C1-B290-4CD9-BF66-3C1E62A4B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74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C29-690E-4EFE-881B-958F90759D42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7C1-B290-4CD9-BF66-3C1E62A4B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53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C29-690E-4EFE-881B-958F90759D42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7C1-B290-4CD9-BF66-3C1E62A4B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26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C29-690E-4EFE-881B-958F90759D42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7C1-B290-4CD9-BF66-3C1E62A4B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2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C29-690E-4EFE-881B-958F90759D42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7C1-B290-4CD9-BF66-3C1E62A4B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98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3C29-690E-4EFE-881B-958F90759D42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707C1-B290-4CD9-BF66-3C1E62A4B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6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Doc. MUDr. Tomáš Grus, PhD</a:t>
            </a:r>
            <a:br>
              <a:rPr lang="cs-CZ" sz="2800" dirty="0" smtClean="0"/>
            </a:br>
            <a:r>
              <a:rPr lang="cs-CZ" sz="2800" dirty="0" smtClean="0"/>
              <a:t>II. Chirurgická klinika </a:t>
            </a:r>
            <a:br>
              <a:rPr lang="cs-CZ" sz="2800" dirty="0" smtClean="0"/>
            </a:br>
            <a:r>
              <a:rPr lang="cs-CZ" sz="2800" dirty="0" smtClean="0"/>
              <a:t>VFN Praha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20. listopadu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9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Klasifikace a výskyt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Stadium </a:t>
            </a:r>
            <a:r>
              <a:rPr lang="cs-CZ" dirty="0"/>
              <a:t>onemocnění je nejdůležitějším faktorem pro předpověď přežití nemocného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Základem </a:t>
            </a:r>
            <a:r>
              <a:rPr lang="cs-CZ" dirty="0"/>
              <a:t>je mezinárodní klasifikace TNM (nádor – uzlina – metastáza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Stadium </a:t>
            </a:r>
            <a:r>
              <a:rPr lang="cs-CZ" dirty="0"/>
              <a:t>I. a II. onemocnění je relativně malý nádor bez postižení uzlin. </a:t>
            </a:r>
            <a:endParaRPr lang="cs-CZ" dirty="0" smtClean="0"/>
          </a:p>
          <a:p>
            <a:pPr lvl="1"/>
            <a:r>
              <a:rPr lang="cs-CZ" dirty="0" smtClean="0"/>
              <a:t>Stadium </a:t>
            </a:r>
            <a:r>
              <a:rPr lang="cs-CZ" dirty="0"/>
              <a:t>III. a IV. představuje velký nádor, který se šíří do okolí a oblastních lymfatických uzlin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Karcinom </a:t>
            </a:r>
            <a:r>
              <a:rPr lang="cs-CZ" dirty="0"/>
              <a:t>hrtanu se vyskytuje v různých zemí světa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České republice se incidence nádoru pohybuje asi 4/100 000 obyvatel s převahou mužů nad ženami asi 5:1. Počet žen však ve statistikách vzrůstá, což se uvádí do souvislosti s tím, že ženy v dnešní době více kouří než tomu bylo dříve.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Celkový </a:t>
            </a:r>
            <a:r>
              <a:rPr lang="cs-CZ" dirty="0"/>
              <a:t>výskyt rakoviny hrtanu </a:t>
            </a:r>
            <a:r>
              <a:rPr lang="cs-CZ" dirty="0" smtClean="0"/>
              <a:t>v </a:t>
            </a:r>
            <a:r>
              <a:rPr lang="cs-CZ" dirty="0"/>
              <a:t>závislosti na věku v naší republice stoupá od 50. roku s maximem výskytu kolem 60 roku. </a:t>
            </a: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Etiologické faktory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Karcinom hrtanu je dáván do souvislosti </a:t>
            </a:r>
            <a:r>
              <a:rPr lang="cs-CZ" dirty="0" smtClean="0"/>
              <a:t>s:</a:t>
            </a:r>
          </a:p>
          <a:p>
            <a:pPr lvl="1"/>
            <a:r>
              <a:rPr lang="cs-CZ" b="1" dirty="0"/>
              <a:t>kouřením</a:t>
            </a:r>
            <a:r>
              <a:rPr lang="cs-CZ" dirty="0"/>
              <a:t> </a:t>
            </a:r>
            <a:r>
              <a:rPr lang="cs-CZ" dirty="0" smtClean="0"/>
              <a:t>- je </a:t>
            </a:r>
            <a:r>
              <a:rPr lang="cs-CZ" dirty="0"/>
              <a:t>nejvýznamnější etiologický </a:t>
            </a:r>
            <a:r>
              <a:rPr lang="cs-CZ" dirty="0" smtClean="0"/>
              <a:t>faktor - 94</a:t>
            </a:r>
            <a:r>
              <a:rPr lang="cs-CZ" dirty="0"/>
              <a:t>% nemocných jsou </a:t>
            </a:r>
            <a:r>
              <a:rPr lang="cs-CZ" dirty="0" smtClean="0"/>
              <a:t>kuřáci - rozhodující </a:t>
            </a:r>
            <a:r>
              <a:rPr lang="cs-CZ" dirty="0"/>
              <a:t>doba kouření, zejména přesáhne-li 20 cigaret denně po dobu 20 let</a:t>
            </a:r>
            <a:endParaRPr lang="cs-CZ" dirty="0" smtClean="0"/>
          </a:p>
          <a:p>
            <a:pPr lvl="1"/>
            <a:r>
              <a:rPr lang="cs-CZ" b="1" dirty="0" smtClean="0"/>
              <a:t>popíjením </a:t>
            </a:r>
            <a:r>
              <a:rPr lang="cs-CZ" b="1" dirty="0"/>
              <a:t>většího množství tvrdého </a:t>
            </a:r>
            <a:r>
              <a:rPr lang="cs-CZ" b="1" dirty="0" smtClean="0"/>
              <a:t>alkoholu</a:t>
            </a:r>
          </a:p>
          <a:p>
            <a:pPr lvl="1"/>
            <a:r>
              <a:rPr lang="cs-CZ" b="1" dirty="0" smtClean="0"/>
              <a:t>chronický </a:t>
            </a:r>
            <a:r>
              <a:rPr lang="cs-CZ" b="1" dirty="0"/>
              <a:t>zánět </a:t>
            </a:r>
            <a:r>
              <a:rPr lang="cs-CZ" b="1" dirty="0" smtClean="0"/>
              <a:t>hrtanu</a:t>
            </a:r>
            <a:endParaRPr lang="cs-CZ" dirty="0"/>
          </a:p>
          <a:p>
            <a:pPr lvl="1"/>
            <a:r>
              <a:rPr lang="cs-CZ" b="1" dirty="0" err="1" smtClean="0"/>
              <a:t>gastrooesophageální</a:t>
            </a:r>
            <a:r>
              <a:rPr lang="cs-CZ" b="1" dirty="0" smtClean="0"/>
              <a:t> reflux</a:t>
            </a:r>
          </a:p>
          <a:p>
            <a:pPr lvl="1"/>
            <a:r>
              <a:rPr lang="cs-CZ" b="1" dirty="0" smtClean="0"/>
              <a:t>Lidský </a:t>
            </a:r>
            <a:r>
              <a:rPr lang="cs-CZ" b="1" dirty="0" err="1" smtClean="0"/>
              <a:t>papilomavirus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cs-CZ" dirty="0" smtClean="0"/>
              <a:t>HP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8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Klinický obraz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960895" cy="435133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Příznaky vyplývají </a:t>
            </a:r>
            <a:r>
              <a:rPr lang="cs-CZ" dirty="0"/>
              <a:t>z umístění a rozsahu nádoru.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ezi </a:t>
            </a:r>
            <a:r>
              <a:rPr lang="cs-CZ" dirty="0"/>
              <a:t>první příznaky patří </a:t>
            </a:r>
            <a:r>
              <a:rPr lang="cs-CZ" b="1" dirty="0"/>
              <a:t>chrapot</a:t>
            </a:r>
            <a:r>
              <a:rPr lang="cs-CZ" dirty="0"/>
              <a:t>, který může být různé intenzity, od lehkého zastření až po úplnou ztrátu hlasu. </a:t>
            </a:r>
            <a:r>
              <a:rPr lang="cs-CZ" dirty="0" smtClean="0"/>
              <a:t>Každý </a:t>
            </a:r>
            <a:r>
              <a:rPr lang="cs-CZ" dirty="0"/>
              <a:t>chrapot, který i přes léčbu trvá déle než 2-3 týdny, by měl být vyšetřen </a:t>
            </a:r>
            <a:r>
              <a:rPr lang="cs-CZ" dirty="0" smtClean="0"/>
              <a:t>otorhinolaryngologem</a:t>
            </a:r>
          </a:p>
          <a:p>
            <a:r>
              <a:rPr lang="cs-CZ" b="1" dirty="0" smtClean="0"/>
              <a:t>bolesti </a:t>
            </a:r>
            <a:r>
              <a:rPr lang="cs-CZ" b="1" dirty="0"/>
              <a:t>v krku</a:t>
            </a:r>
            <a:r>
              <a:rPr lang="cs-CZ" dirty="0"/>
              <a:t>, zpravidla jednostranné, vystřelující do ucha, </a:t>
            </a:r>
            <a:endParaRPr lang="cs-CZ" dirty="0" smtClean="0"/>
          </a:p>
          <a:p>
            <a:r>
              <a:rPr lang="cs-CZ" b="1" dirty="0" smtClean="0"/>
              <a:t>dechové potíže</a:t>
            </a:r>
          </a:p>
          <a:p>
            <a:r>
              <a:rPr lang="cs-CZ" b="1" dirty="0" err="1" smtClean="0"/>
              <a:t>dysfágie</a:t>
            </a:r>
            <a:r>
              <a:rPr lang="cs-CZ" dirty="0" smtClean="0"/>
              <a:t> </a:t>
            </a:r>
            <a:r>
              <a:rPr lang="cs-CZ" dirty="0"/>
              <a:t>(zhoršené polykání</a:t>
            </a:r>
            <a:r>
              <a:rPr lang="cs-CZ" dirty="0" smtClean="0"/>
              <a:t>)</a:t>
            </a:r>
          </a:p>
          <a:p>
            <a:r>
              <a:rPr lang="cs-CZ" b="1" dirty="0" err="1" smtClean="0"/>
              <a:t>odynofágie</a:t>
            </a:r>
            <a:r>
              <a:rPr lang="cs-CZ" dirty="0" smtClean="0"/>
              <a:t>(polykání</a:t>
            </a:r>
            <a:r>
              <a:rPr lang="cs-CZ" dirty="0"/>
              <a:t>, které je doprovázeno bolestí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dráždivý kašel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Dušnost </a:t>
            </a:r>
            <a:r>
              <a:rPr lang="cs-CZ" dirty="0"/>
              <a:t>a hemoptýza jsou příznakem pokročilého nádoru.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Alarmujícím </a:t>
            </a:r>
            <a:r>
              <a:rPr lang="cs-CZ" dirty="0"/>
              <a:t>příznakem může být zduření na krku, které se může objevit u pokročilého stadia </a:t>
            </a:r>
            <a:r>
              <a:rPr lang="cs-CZ" dirty="0" smtClean="0"/>
              <a:t>onemocnění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389" y="1764199"/>
            <a:ext cx="3136232" cy="34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2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Diagnostika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odběr anamnézy</a:t>
            </a:r>
          </a:p>
          <a:p>
            <a:r>
              <a:rPr lang="cs-CZ" b="1" dirty="0"/>
              <a:t>nepřímá </a:t>
            </a:r>
            <a:r>
              <a:rPr lang="cs-CZ" b="1" dirty="0" smtClean="0"/>
              <a:t>laryngoskopie </a:t>
            </a:r>
            <a:r>
              <a:rPr lang="cs-CZ" dirty="0" smtClean="0"/>
              <a:t>- vyšetření</a:t>
            </a:r>
            <a:r>
              <a:rPr lang="cs-CZ" dirty="0"/>
              <a:t>, při kterém vyšetřujeme nitro hrtanu pomocí malého kulatého zrcátka, které je po vyplazení jazyka zavedeno k čípku patra, kde je otočeno kaudálním směrem. Při vyšetření nemocný pravidelně dýchá a </a:t>
            </a:r>
            <a:r>
              <a:rPr lang="cs-CZ" dirty="0" smtClean="0"/>
              <a:t>střídavě říká</a:t>
            </a:r>
            <a:r>
              <a:rPr lang="cs-CZ" dirty="0"/>
              <a:t>: ,,</a:t>
            </a:r>
            <a:r>
              <a:rPr lang="cs-CZ" dirty="0" err="1"/>
              <a:t>éé</a:t>
            </a:r>
            <a:r>
              <a:rPr lang="cs-CZ" dirty="0"/>
              <a:t>“ nebo ,,</a:t>
            </a:r>
            <a:r>
              <a:rPr lang="cs-CZ" dirty="0" err="1"/>
              <a:t>íí</a:t>
            </a:r>
            <a:r>
              <a:rPr lang="cs-CZ" dirty="0"/>
              <a:t>“</a:t>
            </a:r>
            <a:endParaRPr lang="cs-CZ" dirty="0" smtClean="0"/>
          </a:p>
          <a:p>
            <a:r>
              <a:rPr lang="cs-CZ" b="1" dirty="0" smtClean="0"/>
              <a:t>optická </a:t>
            </a:r>
            <a:r>
              <a:rPr lang="cs-CZ" b="1" dirty="0"/>
              <a:t>laryngoskopie </a:t>
            </a:r>
            <a:r>
              <a:rPr lang="cs-CZ" b="1" dirty="0" smtClean="0"/>
              <a:t> </a:t>
            </a:r>
            <a:r>
              <a:rPr lang="cs-CZ" dirty="0" smtClean="0"/>
              <a:t>- vyšetření </a:t>
            </a:r>
            <a:r>
              <a:rPr lang="cs-CZ" dirty="0"/>
              <a:t>nepřímé, ale hlasivky pozorujeme optikou ve zvětšení a snáze tak poznáme možné omezení pohyblivosti hlasivek, malou lézi na hlasivce či sliznici </a:t>
            </a:r>
            <a:r>
              <a:rPr lang="cs-CZ" dirty="0" smtClean="0"/>
              <a:t>hrtanu </a:t>
            </a:r>
          </a:p>
          <a:p>
            <a:r>
              <a:rPr lang="cs-CZ" b="1" dirty="0" smtClean="0"/>
              <a:t>přímá </a:t>
            </a:r>
            <a:r>
              <a:rPr lang="cs-CZ" b="1" dirty="0"/>
              <a:t>laryngoskopie </a:t>
            </a:r>
            <a:r>
              <a:rPr lang="cs-CZ" b="1" dirty="0" smtClean="0"/>
              <a:t> - </a:t>
            </a:r>
            <a:r>
              <a:rPr lang="cs-CZ" dirty="0"/>
              <a:t>v celkové anestézii, kdy se nemocnému do vchodu hrtanu zavádí speciální rigidní tubus. Pod kontrolou mikroskopu se odebere vzorek </a:t>
            </a:r>
            <a:r>
              <a:rPr lang="cs-CZ" dirty="0" err="1"/>
              <a:t>tkáněk</a:t>
            </a:r>
            <a:r>
              <a:rPr lang="cs-CZ" dirty="0"/>
              <a:t> histologickému vyšetření. Výhodou této metody je prostorové vidění a uvolnění obou rukou pro chirurgický úkon </a:t>
            </a:r>
            <a:endParaRPr lang="cs-CZ" dirty="0" smtClean="0"/>
          </a:p>
          <a:p>
            <a:r>
              <a:rPr lang="cs-CZ" b="1" dirty="0" smtClean="0"/>
              <a:t>vyšetření </a:t>
            </a:r>
            <a:r>
              <a:rPr lang="cs-CZ" b="1" dirty="0"/>
              <a:t>flexibilním </a:t>
            </a:r>
            <a:r>
              <a:rPr lang="cs-CZ" b="1" dirty="0" smtClean="0"/>
              <a:t>laryngoskopem - </a:t>
            </a:r>
            <a:r>
              <a:rPr lang="cs-CZ" dirty="0" smtClean="0"/>
              <a:t>f</a:t>
            </a:r>
            <a:r>
              <a:rPr lang="cs-CZ" dirty="0" smtClean="0"/>
              <a:t>lexibilní </a:t>
            </a:r>
            <a:r>
              <a:rPr lang="cs-CZ" dirty="0"/>
              <a:t>laryngoskop se zavádí nosem nebo ústy v místním znecitlivění. Obraz, který vidí lékař je zvětšený, je také možné provést probatorní excizi.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Při </a:t>
            </a:r>
            <a:r>
              <a:rPr lang="cs-CZ" dirty="0"/>
              <a:t>těchto vyšetřeních se odebírá vzorek tkáně na histologické </a:t>
            </a:r>
            <a:r>
              <a:rPr lang="cs-CZ" dirty="0" smtClean="0"/>
              <a:t>vyšetření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 </a:t>
            </a:r>
            <a:r>
              <a:rPr lang="cs-CZ" dirty="0"/>
              <a:t>stanovení rozsahu onemocnění je dále </a:t>
            </a:r>
            <a:r>
              <a:rPr lang="cs-CZ" dirty="0" smtClean="0"/>
              <a:t>prováděno:</a:t>
            </a:r>
          </a:p>
          <a:p>
            <a:pPr lvl="1"/>
            <a:r>
              <a:rPr lang="cs-CZ" dirty="0" smtClean="0"/>
              <a:t>sonografické </a:t>
            </a:r>
            <a:r>
              <a:rPr lang="cs-CZ" dirty="0"/>
              <a:t>vyšetření krčních uzlin ke stanovení možného výskytu </a:t>
            </a:r>
            <a:r>
              <a:rPr lang="cs-CZ" dirty="0" smtClean="0"/>
              <a:t>metastáz</a:t>
            </a:r>
          </a:p>
          <a:p>
            <a:pPr lvl="1"/>
            <a:r>
              <a:rPr lang="cs-CZ" dirty="0" smtClean="0"/>
              <a:t>CT</a:t>
            </a:r>
            <a:r>
              <a:rPr lang="cs-CZ" dirty="0"/>
              <a:t>, popř. MR vyšetření hrtanu ukáže vztah nádoru k chrupavčitému skeletu </a:t>
            </a:r>
            <a:r>
              <a:rPr lang="cs-CZ" dirty="0" smtClean="0"/>
              <a:t>hrtanu</a:t>
            </a:r>
          </a:p>
          <a:p>
            <a:pPr lvl="1"/>
            <a:r>
              <a:rPr lang="cs-CZ" dirty="0" smtClean="0"/>
              <a:t>RTG </a:t>
            </a:r>
            <a:r>
              <a:rPr lang="cs-CZ" dirty="0"/>
              <a:t>plic a SONO břicha slouží k vyloučení vzdálených metastáz do plic a </a:t>
            </a:r>
            <a:r>
              <a:rPr lang="cs-CZ" dirty="0" smtClean="0"/>
              <a:t>jater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21622"/>
          <a:stretch/>
        </p:blipFill>
        <p:spPr>
          <a:xfrm>
            <a:off x="8927432" y="365125"/>
            <a:ext cx="1628273" cy="15580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r="7986"/>
          <a:stretch/>
        </p:blipFill>
        <p:spPr>
          <a:xfrm>
            <a:off x="9296400" y="4542423"/>
            <a:ext cx="226995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2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Léčba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5695" y="1560929"/>
            <a:ext cx="10515600" cy="4847891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nejdůležitější </a:t>
            </a:r>
            <a:r>
              <a:rPr lang="cs-CZ" dirty="0"/>
              <a:t>včasná </a:t>
            </a:r>
            <a:r>
              <a:rPr lang="cs-CZ" dirty="0" smtClean="0"/>
              <a:t>diagnostika</a:t>
            </a:r>
          </a:p>
          <a:p>
            <a:r>
              <a:rPr lang="cs-CZ" dirty="0" smtClean="0"/>
              <a:t>rozhodující </a:t>
            </a:r>
            <a:r>
              <a:rPr lang="cs-CZ" dirty="0"/>
              <a:t>pro volbu je také klasifikace nádoru tj. velikost nádoru a postižení </a:t>
            </a:r>
            <a:r>
              <a:rPr lang="cs-CZ" dirty="0" smtClean="0"/>
              <a:t>uzlin</a:t>
            </a:r>
          </a:p>
          <a:p>
            <a:pPr marL="0" indent="0">
              <a:buNone/>
            </a:pPr>
            <a:r>
              <a:rPr lang="cs-CZ" dirty="0" smtClean="0"/>
              <a:t>Základní </a:t>
            </a:r>
            <a:r>
              <a:rPr lang="cs-CZ" dirty="0"/>
              <a:t>postupy léčby: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•</a:t>
            </a:r>
            <a:r>
              <a:rPr lang="cs-CZ" b="1" dirty="0"/>
              <a:t>chirurgická </a:t>
            </a:r>
            <a:r>
              <a:rPr lang="cs-CZ" b="1" dirty="0" smtClean="0"/>
              <a:t>léčba</a:t>
            </a:r>
          </a:p>
          <a:p>
            <a:pPr marL="457200" lvl="1" indent="0">
              <a:buNone/>
            </a:pPr>
            <a:r>
              <a:rPr lang="cs-CZ" dirty="0" smtClean="0"/>
              <a:t>	řídí se lokalizací</a:t>
            </a:r>
            <a:r>
              <a:rPr lang="cs-CZ" dirty="0"/>
              <a:t>, rozsahem nádoru a přítomností </a:t>
            </a:r>
            <a:r>
              <a:rPr lang="cs-CZ" dirty="0" smtClean="0"/>
              <a:t>metastáz.</a:t>
            </a:r>
          </a:p>
          <a:p>
            <a:pPr marL="914400" lvl="2" indent="0">
              <a:buNone/>
            </a:pPr>
            <a:r>
              <a:rPr lang="cs-CZ" b="1" dirty="0" err="1" smtClean="0"/>
              <a:t>Chordectomie</a:t>
            </a:r>
            <a:r>
              <a:rPr lang="cs-CZ" dirty="0" smtClean="0"/>
              <a:t>  - </a:t>
            </a:r>
            <a:r>
              <a:rPr lang="cs-CZ" dirty="0"/>
              <a:t>výkon při kterém se odstraňují hlasivky. Tento výkon se může provést pouze u malých nádorů, které se nacházejí právě na hlasivce. Provádí se z řezu na kůži krku otevřením hrtanu zevně pomocí malé kotoučové frézy, výkon je doprovázen zajištěním dýchacích cest tracheostomií, protože při každém zásahu v hrtanu hrozí otok, a tím by mohlo dojít k dušení pacienta. </a:t>
            </a:r>
            <a:endParaRPr lang="cs-CZ" dirty="0" smtClean="0"/>
          </a:p>
          <a:p>
            <a:pPr marL="914400" lvl="2" indent="0">
              <a:buNone/>
            </a:pPr>
            <a:r>
              <a:rPr lang="cs-CZ" b="1" dirty="0" smtClean="0"/>
              <a:t>Parciální laryngektomie  -</a:t>
            </a:r>
            <a:r>
              <a:rPr lang="cs-CZ" dirty="0" smtClean="0"/>
              <a:t> </a:t>
            </a:r>
            <a:r>
              <a:rPr lang="cs-CZ" dirty="0"/>
              <a:t>částečné odstranění hrtanu postižené nádorem. Hrtan se odstraňuje ve vertikální nebo horizontální části, následuje rekonstrukce hrtanu, to proto, aby se pacient v budoucnosti obešel bez tracheotomie, a aby mohl jíst. </a:t>
            </a:r>
            <a:endParaRPr lang="cs-CZ" dirty="0" smtClean="0"/>
          </a:p>
          <a:p>
            <a:pPr marL="914400" lvl="2" indent="0">
              <a:buNone/>
            </a:pPr>
            <a:r>
              <a:rPr lang="cs-CZ" b="1" dirty="0" smtClean="0"/>
              <a:t>Totální laryngektomie</a:t>
            </a:r>
            <a:r>
              <a:rPr lang="cs-CZ" dirty="0"/>
              <a:t> </a:t>
            </a:r>
            <a:r>
              <a:rPr lang="cs-CZ" dirty="0" smtClean="0"/>
              <a:t>- operace</a:t>
            </a:r>
            <a:r>
              <a:rPr lang="cs-CZ" dirty="0"/>
              <a:t>, při které se odstraňuje celý hrtan, podle rozsahu je odstraněna i část hltanu. Pacientovi se během operace zavádí vyživovací sonda na dobu asi 14 dní, po zhojení se odstraňuje a pacient pak přijímá potravu i tekutiny ústy. Na závěr operace se zavádí kovová kanyla. Pacient má trvale </a:t>
            </a:r>
            <a:r>
              <a:rPr lang="cs-CZ" b="1" dirty="0" err="1"/>
              <a:t>tracheostoma</a:t>
            </a:r>
            <a:r>
              <a:rPr lang="cs-CZ" dirty="0"/>
              <a:t>, kterým dýchá. Je to výkon, při kterém se spolu s hrtanem odstraní i hlasivky, tím nemocný ztrácí možnost verbální komunikace, proto existují různé náhrady </a:t>
            </a:r>
            <a:r>
              <a:rPr lang="cs-CZ" dirty="0" smtClean="0"/>
              <a:t>hlasu</a:t>
            </a:r>
          </a:p>
          <a:p>
            <a:pPr marL="457200" lvl="1" indent="0">
              <a:buNone/>
            </a:pPr>
            <a:endParaRPr lang="cs-CZ" b="1" dirty="0" smtClean="0"/>
          </a:p>
          <a:p>
            <a:pPr marL="457200" lvl="1" indent="0">
              <a:buNone/>
            </a:pPr>
            <a:r>
              <a:rPr lang="cs-CZ" b="1" dirty="0" smtClean="0"/>
              <a:t>•aktinoterapie</a:t>
            </a:r>
          </a:p>
          <a:p>
            <a:pPr marL="457200" lvl="1" indent="0">
              <a:buNone/>
            </a:pPr>
            <a:endParaRPr lang="cs-CZ" b="1" dirty="0" smtClean="0"/>
          </a:p>
          <a:p>
            <a:pPr marL="457200" lvl="1" indent="0">
              <a:buNone/>
            </a:pPr>
            <a:r>
              <a:rPr lang="cs-CZ" b="1" dirty="0" smtClean="0"/>
              <a:t>•</a:t>
            </a:r>
            <a:r>
              <a:rPr lang="cs-CZ" b="1" dirty="0"/>
              <a:t>kombinace chirurgické léčby a aktinoterapie </a:t>
            </a:r>
            <a:r>
              <a:rPr lang="cs-CZ" b="1" dirty="0" smtClean="0"/>
              <a:t>- </a:t>
            </a:r>
            <a:r>
              <a:rPr lang="cs-CZ" dirty="0" smtClean="0"/>
              <a:t>a</a:t>
            </a:r>
            <a:r>
              <a:rPr lang="cs-CZ" dirty="0" smtClean="0"/>
              <a:t>ktinoterapie </a:t>
            </a:r>
            <a:r>
              <a:rPr lang="cs-CZ" dirty="0"/>
              <a:t>je léčba ozařováním, tím dochází v buňce ke změnám a následuje jejich poškození nebo smrt. Ozařování v kombinaci s chirurgickou léčbou se používá předoperačně nebo pooperačně</a:t>
            </a:r>
            <a:endParaRPr lang="cs-CZ" b="1" dirty="0" smtClean="0"/>
          </a:p>
          <a:p>
            <a:pPr marL="457200" lvl="1" indent="0">
              <a:buNone/>
            </a:pPr>
            <a:endParaRPr lang="cs-CZ" b="1" dirty="0" smtClean="0"/>
          </a:p>
          <a:p>
            <a:pPr marL="457200" lvl="1" indent="0">
              <a:buNone/>
            </a:pPr>
            <a:r>
              <a:rPr lang="cs-CZ" b="1" dirty="0" smtClean="0"/>
              <a:t>•</a:t>
            </a:r>
            <a:r>
              <a:rPr lang="cs-CZ" b="1" dirty="0"/>
              <a:t>kombinace chemoterapie a aktinoterapie, eventuálně chirurgie </a:t>
            </a:r>
            <a:r>
              <a:rPr lang="cs-CZ" b="1" dirty="0" smtClean="0"/>
              <a:t> - </a:t>
            </a:r>
            <a:r>
              <a:rPr lang="cs-CZ" dirty="0" smtClean="0"/>
              <a:t>Chemoterapie </a:t>
            </a:r>
            <a:r>
              <a:rPr lang="cs-CZ" dirty="0"/>
              <a:t>je podání chemických látek, které brzdí růst nádorových buněk, nebo tyto buňky </a:t>
            </a:r>
            <a:r>
              <a:rPr lang="cs-CZ" dirty="0" smtClean="0"/>
              <a:t>ničí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596" y="68939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51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Rehabilitace hlasu - </a:t>
            </a:r>
            <a:r>
              <a:rPr lang="cs-CZ" dirty="0" smtClean="0"/>
              <a:t>po </a:t>
            </a:r>
            <a:r>
              <a:rPr lang="cs-CZ" dirty="0"/>
              <a:t>totální laryngektomii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42221" cy="435133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Jícnový hlas </a:t>
            </a:r>
            <a:r>
              <a:rPr lang="cs-CZ" dirty="0" smtClean="0"/>
              <a:t>- vyučuje </a:t>
            </a:r>
            <a:r>
              <a:rPr lang="cs-CZ" dirty="0"/>
              <a:t>foniatr. Naučí pacienta naplnit jícen vzduchem a pak ho postupně uvolňovat říháním a současně při tom tvořit hlásky, slabiky a </a:t>
            </a:r>
            <a:r>
              <a:rPr lang="cs-CZ" dirty="0" smtClean="0"/>
              <a:t>postupně celá </a:t>
            </a:r>
            <a:r>
              <a:rPr lang="cs-CZ" dirty="0"/>
              <a:t>slova a nakonec i celé věty. Bohužel se stává, že přes veškerou snahu jak lékaře, tak pacienta se tomuto hlasu nenaučí, proto existují ještě další náhrady </a:t>
            </a:r>
            <a:r>
              <a:rPr lang="cs-CZ" dirty="0" smtClean="0"/>
              <a:t>hlasu</a:t>
            </a:r>
          </a:p>
          <a:p>
            <a:endParaRPr lang="cs-CZ" dirty="0" smtClean="0"/>
          </a:p>
          <a:p>
            <a:r>
              <a:rPr lang="cs-CZ" b="1" dirty="0" err="1" smtClean="0"/>
              <a:t>Elektrolarynx</a:t>
            </a:r>
            <a:r>
              <a:rPr lang="cs-CZ" dirty="0" smtClean="0"/>
              <a:t>  - je malý </a:t>
            </a:r>
            <a:r>
              <a:rPr lang="cs-CZ" dirty="0"/>
              <a:t>přístroj, který si pacient přikládá na krk, artikuluje a přístroj hovoří za pacienta, ale tento hlas je monotónní, nepřirozený, jako by mluvil robot. Nevýhodou je to, že pacient má pouze jednu ruku </a:t>
            </a:r>
            <a:r>
              <a:rPr lang="cs-CZ" dirty="0" smtClean="0"/>
              <a:t>volnou</a:t>
            </a:r>
          </a:p>
          <a:p>
            <a:endParaRPr lang="cs-CZ" dirty="0" smtClean="0"/>
          </a:p>
          <a:p>
            <a:r>
              <a:rPr lang="cs-CZ" b="1" dirty="0" smtClean="0"/>
              <a:t>Hlasová </a:t>
            </a:r>
            <a:r>
              <a:rPr lang="cs-CZ" b="1" dirty="0"/>
              <a:t>protéza </a:t>
            </a:r>
            <a:r>
              <a:rPr lang="cs-CZ" dirty="0" smtClean="0"/>
              <a:t>- chirurgický </a:t>
            </a:r>
            <a:r>
              <a:rPr lang="cs-CZ" dirty="0"/>
              <a:t>výkon, jehož principem je vytvoření umělého spojení mezi průdušnicí a jícnem a následné zavedení hlasové </a:t>
            </a:r>
            <a:r>
              <a:rPr lang="cs-CZ" dirty="0" err="1"/>
              <a:t>protézky</a:t>
            </a:r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819" y="1825625"/>
            <a:ext cx="3852040" cy="43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8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Komplikace, prognóza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Časné </a:t>
            </a:r>
            <a:r>
              <a:rPr lang="cs-CZ" dirty="0"/>
              <a:t>komplikace po operaci </a:t>
            </a:r>
            <a:r>
              <a:rPr lang="cs-CZ" dirty="0" smtClean="0"/>
              <a:t>patří: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b="1" dirty="0" smtClean="0"/>
              <a:t>krvácení </a:t>
            </a:r>
            <a:r>
              <a:rPr lang="cs-CZ" dirty="0" smtClean="0"/>
              <a:t>- pokud </a:t>
            </a:r>
            <a:r>
              <a:rPr lang="cs-CZ" dirty="0"/>
              <a:t>se vyskytne, je to indikace k revizi rány. </a:t>
            </a:r>
            <a:endParaRPr lang="cs-CZ" dirty="0" smtClean="0"/>
          </a:p>
          <a:p>
            <a:pPr lvl="1"/>
            <a:r>
              <a:rPr lang="cs-CZ" b="1" dirty="0" smtClean="0"/>
              <a:t>zánět mediastina </a:t>
            </a:r>
            <a:r>
              <a:rPr lang="cs-CZ" dirty="0" smtClean="0"/>
              <a:t>- léčba </a:t>
            </a:r>
            <a:r>
              <a:rPr lang="cs-CZ" dirty="0"/>
              <a:t>spočívá v podávání antibiotik a </a:t>
            </a:r>
            <a:r>
              <a:rPr lang="cs-CZ" dirty="0" err="1"/>
              <a:t>eventuelním</a:t>
            </a:r>
            <a:r>
              <a:rPr lang="cs-CZ" dirty="0"/>
              <a:t> drénováním </a:t>
            </a:r>
            <a:r>
              <a:rPr lang="cs-CZ" dirty="0" smtClean="0"/>
              <a:t>mediastina</a:t>
            </a:r>
          </a:p>
          <a:p>
            <a:pPr lvl="1"/>
            <a:r>
              <a:rPr lang="cs-CZ" b="1" dirty="0" smtClean="0"/>
              <a:t>zánět </a:t>
            </a:r>
            <a:r>
              <a:rPr lang="cs-CZ" b="1" dirty="0"/>
              <a:t>kůže v okolí </a:t>
            </a:r>
            <a:r>
              <a:rPr lang="cs-CZ" b="1" dirty="0" err="1" smtClean="0"/>
              <a:t>stomie</a:t>
            </a:r>
            <a:r>
              <a:rPr lang="cs-CZ" b="1" dirty="0" smtClean="0"/>
              <a:t> </a:t>
            </a:r>
            <a:r>
              <a:rPr lang="cs-CZ" dirty="0" smtClean="0"/>
              <a:t>- přikládá se obvaz </a:t>
            </a:r>
            <a:r>
              <a:rPr lang="cs-CZ" dirty="0"/>
              <a:t>(např. </a:t>
            </a:r>
            <a:r>
              <a:rPr lang="cs-CZ" dirty="0" err="1"/>
              <a:t>hydroalginát</a:t>
            </a:r>
            <a:r>
              <a:rPr lang="cs-CZ" dirty="0"/>
              <a:t> se stříbrem, obvazy s aktivním uhlím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Pozdní komplikace</a:t>
            </a:r>
          </a:p>
          <a:p>
            <a:pPr lvl="1"/>
            <a:r>
              <a:rPr lang="cs-CZ" b="1" dirty="0" smtClean="0"/>
              <a:t>vznik </a:t>
            </a:r>
            <a:r>
              <a:rPr lang="cs-CZ" b="1" dirty="0" err="1"/>
              <a:t>hypopharyngokutální</a:t>
            </a:r>
            <a:r>
              <a:rPr lang="cs-CZ" b="1" dirty="0"/>
              <a:t> </a:t>
            </a:r>
            <a:r>
              <a:rPr lang="cs-CZ" b="1" dirty="0" smtClean="0"/>
              <a:t>píštěle </a:t>
            </a:r>
            <a:r>
              <a:rPr lang="cs-CZ" dirty="0" smtClean="0"/>
              <a:t>- řešení </a:t>
            </a:r>
            <a:r>
              <a:rPr lang="cs-CZ" dirty="0"/>
              <a:t>spočívá v plastice lalokem z </a:t>
            </a:r>
            <a:r>
              <a:rPr lang="cs-CZ" dirty="0" err="1"/>
              <a:t>musculus</a:t>
            </a:r>
            <a:r>
              <a:rPr lang="cs-CZ" dirty="0"/>
              <a:t> </a:t>
            </a:r>
            <a:r>
              <a:rPr lang="cs-CZ" dirty="0" err="1"/>
              <a:t>pectoralis</a:t>
            </a:r>
            <a:r>
              <a:rPr lang="cs-CZ" dirty="0"/>
              <a:t> </a:t>
            </a:r>
            <a:r>
              <a:rPr lang="cs-CZ" dirty="0" smtClean="0"/>
              <a:t>major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Prognóza </a:t>
            </a:r>
          </a:p>
          <a:p>
            <a:pPr marL="0" indent="0">
              <a:buNone/>
            </a:pPr>
            <a:r>
              <a:rPr lang="cs-CZ" dirty="0" smtClean="0"/>
              <a:t>Ovlivnění </a:t>
            </a:r>
            <a:r>
              <a:rPr lang="cs-CZ" dirty="0"/>
              <a:t>výsledku léčby je dáno rozsahem nádoru a výskytem metastáz. Časné zjištění nádoru může vést i k jeho vyléčení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U </a:t>
            </a:r>
            <a:r>
              <a:rPr lang="cs-CZ" dirty="0"/>
              <a:t>malých nádorů v oblasti hlasivek se udává přežití let u 80% </a:t>
            </a:r>
            <a:r>
              <a:rPr lang="cs-CZ" dirty="0" smtClean="0"/>
              <a:t>nemocných</a:t>
            </a:r>
          </a:p>
          <a:p>
            <a:pPr lvl="1"/>
            <a:r>
              <a:rPr lang="cs-CZ" dirty="0" smtClean="0"/>
              <a:t>Pokročilé </a:t>
            </a:r>
            <a:r>
              <a:rPr lang="cs-CZ" dirty="0"/>
              <a:t>nádory mají prognózu špatnou, 5leté přežití je 25 - 30 %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92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Ošetřovatelský proces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Fáze </a:t>
            </a:r>
            <a:r>
              <a:rPr lang="cs-CZ" dirty="0"/>
              <a:t>ošetřovatelského procesu: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Zhodnocení nemocného - probíhá </a:t>
            </a:r>
            <a:r>
              <a:rPr lang="cs-CZ" dirty="0"/>
              <a:t>na základě shromáždění a vytřídění informací, umožňuje sestře rozhodnout proč, kdy, jak a kdo může řešit </a:t>
            </a:r>
            <a:r>
              <a:rPr lang="cs-CZ" dirty="0" smtClean="0"/>
              <a:t>problém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Stanovení </a:t>
            </a:r>
            <a:r>
              <a:rPr lang="cs-CZ" dirty="0"/>
              <a:t>ošetřovatelské </a:t>
            </a:r>
            <a:r>
              <a:rPr lang="cs-CZ" dirty="0" smtClean="0"/>
              <a:t>diagnózy - ošetřovatelskou </a:t>
            </a:r>
            <a:r>
              <a:rPr lang="cs-CZ" dirty="0"/>
              <a:t>diagnózu stanoví sestra na základě získaných dat. Ošetřovatelská diagnóza znamená verbalizaci pacientových potřeb., které může ovlivnit správně zvolená ošetřovatelská </a:t>
            </a:r>
            <a:r>
              <a:rPr lang="cs-CZ" dirty="0" smtClean="0"/>
              <a:t>péče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Plánování </a:t>
            </a:r>
            <a:r>
              <a:rPr lang="cs-CZ" dirty="0"/>
              <a:t>ošetřovatelské </a:t>
            </a:r>
            <a:r>
              <a:rPr lang="cs-CZ" dirty="0" smtClean="0"/>
              <a:t>péče -  </a:t>
            </a:r>
            <a:r>
              <a:rPr lang="cs-CZ" dirty="0"/>
              <a:t>systematická metoda řešení problémů nemocných. V ošetřovatelském plánu na základě ošetřovatelských diagnóz stanovíme cíle péče, způsoby jakými budeme individuální problémy pacienta řešit a pořadí v jakém budeme </a:t>
            </a:r>
            <a:r>
              <a:rPr lang="cs-CZ" dirty="0" smtClean="0"/>
              <a:t>postupovat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Provedení </a:t>
            </a:r>
            <a:r>
              <a:rPr lang="cs-CZ" dirty="0"/>
              <a:t>navržených </a:t>
            </a:r>
            <a:r>
              <a:rPr lang="cs-CZ" dirty="0" smtClean="0"/>
              <a:t>opatření - propojuje </a:t>
            </a:r>
            <a:r>
              <a:rPr lang="cs-CZ" dirty="0"/>
              <a:t>všechny fáze ošetřovatelského procesu v jeden dynamický celek. Realizace činnosti sester zaměřená k dosažení naplánovaných cílů. Sestra maximálně využívá spolupráce a schopností </a:t>
            </a:r>
            <a:r>
              <a:rPr lang="cs-CZ" dirty="0" smtClean="0"/>
              <a:t>pacienta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Hodnocení </a:t>
            </a:r>
            <a:r>
              <a:rPr lang="cs-CZ" dirty="0"/>
              <a:t>efektu ošetřovatelské </a:t>
            </a:r>
            <a:r>
              <a:rPr lang="cs-CZ" dirty="0" smtClean="0"/>
              <a:t>péče - je </a:t>
            </a:r>
            <a:r>
              <a:rPr lang="cs-CZ" dirty="0"/>
              <a:t>důležité proto, že pomáhá zjistit účinnost nebo neúčinnost ošetřovatelské péče tím, že analyzuje vliv různých ošetřovatelských zákroků na dosažení stanovených </a:t>
            </a:r>
            <a:r>
              <a:rPr lang="cs-CZ" dirty="0" smtClean="0"/>
              <a:t>cílů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77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Koncepční model Gordonové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Základní </a:t>
            </a:r>
            <a:r>
              <a:rPr lang="cs-CZ" dirty="0"/>
              <a:t>strukturu modelu tvoří 12 oblastí, z nichž každá představuje funkční nebo dysfunkční součást zdraví člověka, podle nich sestra získává potřebné informace: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Vnímání zdraví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Výživa </a:t>
            </a:r>
            <a:r>
              <a:rPr lang="cs-CZ" dirty="0"/>
              <a:t>a </a:t>
            </a:r>
            <a:r>
              <a:rPr lang="cs-CZ" dirty="0" smtClean="0"/>
              <a:t>metabolismus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Vylučování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Aktivita </a:t>
            </a:r>
            <a:r>
              <a:rPr lang="cs-CZ" dirty="0"/>
              <a:t>– </a:t>
            </a:r>
            <a:r>
              <a:rPr lang="cs-CZ" dirty="0" smtClean="0"/>
              <a:t>cvičení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Spánek </a:t>
            </a:r>
            <a:r>
              <a:rPr lang="cs-CZ" dirty="0"/>
              <a:t>a odpočinek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Vnímání </a:t>
            </a:r>
            <a:r>
              <a:rPr lang="cs-CZ" dirty="0"/>
              <a:t>a poznávání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Sebepojetí </a:t>
            </a:r>
            <a:r>
              <a:rPr lang="cs-CZ" dirty="0"/>
              <a:t>a sebeúcta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Role </a:t>
            </a:r>
            <a:r>
              <a:rPr lang="cs-CZ" dirty="0"/>
              <a:t>– mezilidské </a:t>
            </a:r>
            <a:r>
              <a:rPr lang="cs-CZ" dirty="0" smtClean="0"/>
              <a:t>vztahy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Sexualita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Stres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Víra </a:t>
            </a:r>
            <a:r>
              <a:rPr lang="cs-CZ" dirty="0"/>
              <a:t>– životní </a:t>
            </a:r>
            <a:r>
              <a:rPr lang="cs-CZ" dirty="0" smtClean="0"/>
              <a:t>hodnoty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Jiné </a:t>
            </a:r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430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Základní screeningové fyzikální vyšetření </a:t>
            </a:r>
            <a:r>
              <a:rPr lang="cs-CZ" b="1" dirty="0" smtClean="0">
                <a:latin typeface="+mn-lt"/>
              </a:rPr>
              <a:t>sestrou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7996"/>
          </a:xfrm>
        </p:spPr>
        <p:txBody>
          <a:bodyPr>
            <a:normAutofit fontScale="32500" lnSpcReduction="20000"/>
          </a:bodyPr>
          <a:lstStyle/>
          <a:p>
            <a:r>
              <a:rPr lang="cs-CZ" dirty="0" smtClean="0"/>
              <a:t>Celkový vzhled</a:t>
            </a:r>
            <a:r>
              <a:rPr lang="cs-CZ" dirty="0"/>
              <a:t>, úprava, </a:t>
            </a:r>
            <a:r>
              <a:rPr lang="cs-CZ" dirty="0" smtClean="0"/>
              <a:t>hygiena: muž </a:t>
            </a:r>
            <a:r>
              <a:rPr lang="cs-CZ" dirty="0"/>
              <a:t>střední postavy, hnědé krátce střižené, prořídlé vlasy, nehty na rukou ostříhané, má na sobě pyžamo, které si přinesl z domova a ústavní župan </a:t>
            </a:r>
            <a:endParaRPr lang="cs-CZ" dirty="0" smtClean="0"/>
          </a:p>
          <a:p>
            <a:r>
              <a:rPr lang="cs-CZ" dirty="0" smtClean="0"/>
              <a:t>Dutina ústní: ústní </a:t>
            </a:r>
            <a:r>
              <a:rPr lang="cs-CZ" dirty="0"/>
              <a:t>sliznice je růžové barvy, vlhká, jazyk bez </a:t>
            </a:r>
            <a:r>
              <a:rPr lang="cs-CZ" dirty="0" smtClean="0"/>
              <a:t>povlaků</a:t>
            </a:r>
          </a:p>
          <a:p>
            <a:r>
              <a:rPr lang="cs-CZ" dirty="0" smtClean="0"/>
              <a:t>Nos: nosní </a:t>
            </a:r>
            <a:r>
              <a:rPr lang="cs-CZ" dirty="0"/>
              <a:t>křídla volná, bez známek sekrece </a:t>
            </a:r>
            <a:endParaRPr lang="cs-CZ" dirty="0" smtClean="0"/>
          </a:p>
          <a:p>
            <a:r>
              <a:rPr lang="cs-CZ" dirty="0" smtClean="0"/>
              <a:t>Zuby: je </a:t>
            </a:r>
            <a:r>
              <a:rPr lang="cs-CZ" dirty="0"/>
              <a:t>po sanaci horního chrupu – má úplnou zubní protézu, kterou používá minimálně, dolní chrup – chybí stoličky </a:t>
            </a:r>
            <a:endParaRPr lang="cs-CZ" dirty="0" smtClean="0"/>
          </a:p>
          <a:p>
            <a:r>
              <a:rPr lang="cs-CZ" dirty="0" smtClean="0"/>
              <a:t>Uši: stejný </a:t>
            </a:r>
            <a:r>
              <a:rPr lang="cs-CZ" dirty="0"/>
              <a:t>úhel posazení, šepot i hlasité mluvení slyší dobře </a:t>
            </a:r>
            <a:endParaRPr lang="cs-CZ" dirty="0" smtClean="0"/>
          </a:p>
          <a:p>
            <a:r>
              <a:rPr lang="cs-CZ" dirty="0" smtClean="0"/>
              <a:t>Zrak: vidí </a:t>
            </a:r>
            <a:r>
              <a:rPr lang="cs-CZ" dirty="0"/>
              <a:t>hůře na čtení, ale brýle nemá, </a:t>
            </a:r>
            <a:r>
              <a:rPr lang="cs-CZ" dirty="0" smtClean="0"/>
              <a:t>neslzí</a:t>
            </a:r>
          </a:p>
          <a:p>
            <a:r>
              <a:rPr lang="cs-CZ" dirty="0" smtClean="0"/>
              <a:t>Dýchání: dýchá </a:t>
            </a:r>
            <a:r>
              <a:rPr lang="cs-CZ" dirty="0"/>
              <a:t>pravidelně </a:t>
            </a:r>
            <a:r>
              <a:rPr lang="cs-CZ" dirty="0" smtClean="0"/>
              <a:t>18/min</a:t>
            </a:r>
          </a:p>
          <a:p>
            <a:r>
              <a:rPr lang="cs-CZ" dirty="0" smtClean="0"/>
              <a:t>Krevní </a:t>
            </a:r>
            <a:r>
              <a:rPr lang="cs-CZ" dirty="0"/>
              <a:t>tlak a puls</a:t>
            </a:r>
            <a:r>
              <a:rPr lang="cs-CZ" dirty="0" smtClean="0"/>
              <a:t>: TK </a:t>
            </a:r>
            <a:r>
              <a:rPr lang="cs-CZ" dirty="0"/>
              <a:t>150/90, P 75 </a:t>
            </a:r>
            <a:r>
              <a:rPr lang="cs-CZ" dirty="0" smtClean="0"/>
              <a:t>́</a:t>
            </a:r>
          </a:p>
          <a:p>
            <a:r>
              <a:rPr lang="cs-CZ" dirty="0" smtClean="0"/>
              <a:t>Rozsah </a:t>
            </a:r>
            <a:r>
              <a:rPr lang="cs-CZ" dirty="0"/>
              <a:t>pohybu kloubů</a:t>
            </a:r>
            <a:r>
              <a:rPr lang="cs-CZ" dirty="0" smtClean="0"/>
              <a:t>: všechny </a:t>
            </a:r>
            <a:r>
              <a:rPr lang="cs-CZ" dirty="0"/>
              <a:t>klouby jsou schopny maximálního </a:t>
            </a:r>
            <a:r>
              <a:rPr lang="cs-CZ" dirty="0" smtClean="0"/>
              <a:t>pohybu</a:t>
            </a:r>
          </a:p>
          <a:p>
            <a:r>
              <a:rPr lang="cs-CZ" dirty="0" smtClean="0"/>
              <a:t>Svalová </a:t>
            </a:r>
            <a:r>
              <a:rPr lang="cs-CZ" dirty="0"/>
              <a:t>tuhost/pevnost</a:t>
            </a:r>
            <a:r>
              <a:rPr lang="cs-CZ" dirty="0" smtClean="0"/>
              <a:t>: svaly </a:t>
            </a:r>
            <a:r>
              <a:rPr lang="cs-CZ" dirty="0"/>
              <a:t>jsou normálního svalového tonu </a:t>
            </a:r>
            <a:endParaRPr lang="cs-CZ" dirty="0" smtClean="0"/>
          </a:p>
          <a:p>
            <a:r>
              <a:rPr lang="cs-CZ" dirty="0" smtClean="0"/>
              <a:t>Kůže</a:t>
            </a:r>
            <a:r>
              <a:rPr lang="cs-CZ" dirty="0"/>
              <a:t>, barva, kožní léze</a:t>
            </a:r>
            <a:r>
              <a:rPr lang="cs-CZ" dirty="0" smtClean="0"/>
              <a:t>: 39 </a:t>
            </a:r>
            <a:r>
              <a:rPr lang="cs-CZ" dirty="0"/>
              <a:t>kůže bez ikteru, cyanózy, teplá suchá, bez známek edému na levém předloktí je jizva po </a:t>
            </a:r>
            <a:r>
              <a:rPr lang="cs-CZ" dirty="0" smtClean="0"/>
              <a:t>odřenině</a:t>
            </a:r>
          </a:p>
          <a:p>
            <a:r>
              <a:rPr lang="cs-CZ" dirty="0" smtClean="0"/>
              <a:t>Chůze: sám </a:t>
            </a:r>
            <a:r>
              <a:rPr lang="cs-CZ" dirty="0"/>
              <a:t>bez </a:t>
            </a:r>
            <a:r>
              <a:rPr lang="cs-CZ" dirty="0" smtClean="0"/>
              <a:t>pomoci</a:t>
            </a:r>
          </a:p>
          <a:p>
            <a:r>
              <a:rPr lang="cs-CZ" dirty="0" smtClean="0"/>
              <a:t>Držení </a:t>
            </a:r>
            <a:r>
              <a:rPr lang="cs-CZ" dirty="0"/>
              <a:t>těla</a:t>
            </a:r>
            <a:r>
              <a:rPr lang="cs-CZ" dirty="0" smtClean="0"/>
              <a:t>: vzpřímené</a:t>
            </a:r>
            <a:r>
              <a:rPr lang="cs-CZ" dirty="0"/>
              <a:t>, nenaklání se </a:t>
            </a:r>
            <a:endParaRPr lang="cs-CZ" dirty="0" smtClean="0"/>
          </a:p>
          <a:p>
            <a:r>
              <a:rPr lang="cs-CZ" dirty="0" smtClean="0"/>
              <a:t>Intravenózní </a:t>
            </a:r>
            <a:r>
              <a:rPr lang="cs-CZ" dirty="0"/>
              <a:t>kanyly</a:t>
            </a:r>
            <a:r>
              <a:rPr lang="cs-CZ" dirty="0" smtClean="0"/>
              <a:t>: nemá </a:t>
            </a:r>
            <a:r>
              <a:rPr lang="cs-CZ" dirty="0"/>
              <a:t>Vývody, </a:t>
            </a:r>
            <a:r>
              <a:rPr lang="cs-CZ" dirty="0" smtClean="0"/>
              <a:t>cévky nemá </a:t>
            </a:r>
          </a:p>
          <a:p>
            <a:r>
              <a:rPr lang="cs-CZ" dirty="0" err="1" smtClean="0"/>
              <a:t>Odsávání:neodsáván</a:t>
            </a:r>
            <a:r>
              <a:rPr lang="cs-CZ" dirty="0" smtClean="0"/>
              <a:t> </a:t>
            </a:r>
          </a:p>
          <a:p>
            <a:r>
              <a:rPr lang="cs-CZ" dirty="0" smtClean="0"/>
              <a:t>Hmotnost:70 </a:t>
            </a:r>
            <a:r>
              <a:rPr lang="cs-CZ" dirty="0"/>
              <a:t>kg Výška:170 cm Tělesná teplota: 36,8°C </a:t>
            </a:r>
          </a:p>
          <a:p>
            <a:r>
              <a:rPr lang="cs-CZ" dirty="0" smtClean="0"/>
              <a:t>Orientace</a:t>
            </a:r>
            <a:r>
              <a:rPr lang="cs-CZ" dirty="0"/>
              <a:t>: orientován místem, časem, prostorem, osobou otázky i myšlenky chápe dobře </a:t>
            </a:r>
            <a:endParaRPr lang="cs-CZ" dirty="0" smtClean="0"/>
          </a:p>
          <a:p>
            <a:r>
              <a:rPr lang="cs-CZ" dirty="0" smtClean="0"/>
              <a:t>Řeč </a:t>
            </a:r>
            <a:r>
              <a:rPr lang="cs-CZ" dirty="0"/>
              <a:t>a způsob vyjadřování</a:t>
            </a:r>
            <a:r>
              <a:rPr lang="cs-CZ" dirty="0" smtClean="0"/>
              <a:t>: chrapot</a:t>
            </a:r>
            <a:r>
              <a:rPr lang="cs-CZ" dirty="0"/>
              <a:t>, artikuluje, používá hodně gest </a:t>
            </a:r>
            <a:endParaRPr lang="cs-CZ" dirty="0" smtClean="0"/>
          </a:p>
          <a:p>
            <a:r>
              <a:rPr lang="cs-CZ" dirty="0" smtClean="0"/>
              <a:t>Oční </a:t>
            </a:r>
            <a:r>
              <a:rPr lang="cs-CZ" dirty="0"/>
              <a:t>kontakt</a:t>
            </a:r>
            <a:r>
              <a:rPr lang="cs-CZ" dirty="0" smtClean="0"/>
              <a:t>: oční </a:t>
            </a:r>
            <a:r>
              <a:rPr lang="cs-CZ" dirty="0"/>
              <a:t>kontakt udržuje </a:t>
            </a:r>
            <a:endParaRPr lang="cs-CZ" dirty="0" smtClean="0"/>
          </a:p>
          <a:p>
            <a:r>
              <a:rPr lang="cs-CZ" dirty="0" smtClean="0"/>
              <a:t>Rozsah pozornosti: po </a:t>
            </a:r>
            <a:r>
              <a:rPr lang="cs-CZ" dirty="0"/>
              <a:t>celou dobu rozhovoru udrží pozornost </a:t>
            </a:r>
            <a:endParaRPr lang="cs-CZ" dirty="0" smtClean="0"/>
          </a:p>
          <a:p>
            <a:r>
              <a:rPr lang="cs-CZ" dirty="0" smtClean="0"/>
              <a:t>Nervozita </a:t>
            </a:r>
            <a:r>
              <a:rPr lang="cs-CZ" dirty="0"/>
              <a:t>/rozrušení/lehká nervozita /strach z operačního výkonu/ </a:t>
            </a:r>
            <a:endParaRPr lang="cs-CZ" dirty="0" smtClean="0"/>
          </a:p>
          <a:p>
            <a:r>
              <a:rPr lang="cs-CZ" dirty="0" err="1" smtClean="0"/>
              <a:t>Pasivita:není</a:t>
            </a:r>
            <a:r>
              <a:rPr lang="cs-CZ" dirty="0" smtClean="0"/>
              <a:t> </a:t>
            </a:r>
            <a:r>
              <a:rPr lang="cs-CZ" dirty="0"/>
              <a:t>pasivní, je velmi komunikativní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4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Edukační plán </a:t>
            </a:r>
            <a:r>
              <a:rPr lang="cs-CZ" b="1" dirty="0" smtClean="0">
                <a:latin typeface="+mn-lt"/>
              </a:rPr>
              <a:t>nemocného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Obsah edukačního plánu nácvik </a:t>
            </a:r>
            <a:r>
              <a:rPr lang="cs-CZ" dirty="0"/>
              <a:t>ošetřování </a:t>
            </a:r>
            <a:r>
              <a:rPr lang="cs-CZ" dirty="0" err="1" smtClean="0"/>
              <a:t>tracheostomatu</a:t>
            </a:r>
            <a:endParaRPr lang="cs-CZ" dirty="0" smtClean="0"/>
          </a:p>
          <a:p>
            <a:r>
              <a:rPr lang="cs-CZ" dirty="0" smtClean="0"/>
              <a:t>nácvik </a:t>
            </a:r>
            <a:r>
              <a:rPr lang="cs-CZ" dirty="0"/>
              <a:t>výměny tracheostomické kanyly </a:t>
            </a:r>
            <a:endParaRPr lang="cs-CZ" dirty="0" smtClean="0"/>
          </a:p>
          <a:p>
            <a:r>
              <a:rPr lang="cs-CZ" dirty="0" smtClean="0"/>
              <a:t>nácvik </a:t>
            </a:r>
            <a:r>
              <a:rPr lang="cs-CZ" dirty="0"/>
              <a:t>péče o kanylu v domácím prostředí </a:t>
            </a:r>
            <a:endParaRPr lang="cs-CZ" dirty="0" smtClean="0"/>
          </a:p>
          <a:p>
            <a:r>
              <a:rPr lang="cs-CZ" dirty="0" smtClean="0"/>
              <a:t>poučení </a:t>
            </a:r>
            <a:r>
              <a:rPr lang="cs-CZ" dirty="0"/>
              <a:t>o nutnosti zvlhčování vzduchu </a:t>
            </a:r>
            <a:endParaRPr lang="cs-CZ" dirty="0" smtClean="0"/>
          </a:p>
          <a:p>
            <a:r>
              <a:rPr lang="cs-CZ" dirty="0" smtClean="0"/>
              <a:t>poučení </a:t>
            </a:r>
            <a:r>
              <a:rPr lang="cs-CZ" dirty="0"/>
              <a:t>o péči o dýchací cesty </a:t>
            </a:r>
            <a:endParaRPr lang="cs-CZ" dirty="0" smtClean="0"/>
          </a:p>
          <a:p>
            <a:r>
              <a:rPr lang="cs-CZ" dirty="0" smtClean="0"/>
              <a:t>seznámení </a:t>
            </a:r>
            <a:r>
              <a:rPr lang="cs-CZ" dirty="0"/>
              <a:t>s pomůckami pro </a:t>
            </a:r>
            <a:r>
              <a:rPr lang="cs-CZ" dirty="0" err="1"/>
              <a:t>laryngektomované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poučení </a:t>
            </a:r>
            <a:r>
              <a:rPr lang="cs-CZ" dirty="0"/>
              <a:t>o komplikacích </a:t>
            </a:r>
            <a:endParaRPr lang="cs-CZ" dirty="0" smtClean="0"/>
          </a:p>
          <a:p>
            <a:r>
              <a:rPr lang="cs-CZ" dirty="0" smtClean="0"/>
              <a:t>poučení </a:t>
            </a:r>
            <a:r>
              <a:rPr lang="cs-CZ" dirty="0"/>
              <a:t>o změně životního stylu</a:t>
            </a:r>
          </a:p>
        </p:txBody>
      </p:sp>
    </p:spTree>
    <p:extLst>
      <p:ext uri="{BB962C8B-B14F-4D97-AF65-F5344CB8AC3E}">
        <p14:creationId xmlns:p14="http://schemas.microsoft.com/office/powerpoint/2010/main" val="105173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00932"/>
            <a:ext cx="9144000" cy="2387600"/>
          </a:xfrm>
        </p:spPr>
        <p:txBody>
          <a:bodyPr>
            <a:noAutofit/>
          </a:bodyPr>
          <a:lstStyle/>
          <a:p>
            <a:r>
              <a:rPr lang="cs-CZ" b="1" dirty="0" smtClean="0"/>
              <a:t>Ošetřovatelský proces u pacienta po totální laryngektomii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962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20. listopadu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7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Karcinom hrtanu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V </a:t>
            </a:r>
            <a:r>
              <a:rPr lang="cs-CZ" b="1" dirty="0" smtClean="0"/>
              <a:t>ČR - incidence </a:t>
            </a:r>
            <a:r>
              <a:rPr lang="cs-CZ" b="1" dirty="0"/>
              <a:t>nádorů hrtanu </a:t>
            </a:r>
            <a:r>
              <a:rPr lang="cs-CZ" b="1" dirty="0" smtClean="0"/>
              <a:t> </a:t>
            </a:r>
            <a:r>
              <a:rPr lang="cs-CZ" b="1" dirty="0"/>
              <a:t>4/100 000 obyvatel </a:t>
            </a:r>
            <a:endParaRPr lang="cs-CZ" b="1" dirty="0" smtClean="0"/>
          </a:p>
          <a:p>
            <a:r>
              <a:rPr lang="cs-CZ" b="1" dirty="0" smtClean="0"/>
              <a:t>převaha </a:t>
            </a:r>
            <a:r>
              <a:rPr lang="cs-CZ" b="1" dirty="0"/>
              <a:t>mužů nad </a:t>
            </a:r>
            <a:r>
              <a:rPr lang="cs-CZ" b="1" dirty="0" smtClean="0"/>
              <a:t>ženami -  5:1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Etiologie: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kouření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popíjení </a:t>
            </a:r>
            <a:r>
              <a:rPr lang="cs-CZ" b="1" dirty="0"/>
              <a:t>tvrdého </a:t>
            </a:r>
            <a:r>
              <a:rPr lang="cs-CZ" b="1" dirty="0" smtClean="0"/>
              <a:t>alkoholu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chronický </a:t>
            </a:r>
            <a:r>
              <a:rPr lang="cs-CZ" b="1" dirty="0"/>
              <a:t>zánět </a:t>
            </a:r>
            <a:r>
              <a:rPr lang="cs-CZ" b="1" dirty="0" smtClean="0"/>
              <a:t>hrtanu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 smtClean="0"/>
              <a:t>gastroezofageální</a:t>
            </a:r>
            <a:r>
              <a:rPr lang="cs-CZ" b="1" dirty="0" smtClean="0"/>
              <a:t> reflux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lidský </a:t>
            </a:r>
            <a:r>
              <a:rPr lang="cs-CZ" b="1" dirty="0" err="1"/>
              <a:t>papilomavirus</a:t>
            </a:r>
            <a:r>
              <a:rPr lang="cs-CZ" b="1" dirty="0"/>
              <a:t> (HPV</a:t>
            </a:r>
            <a:r>
              <a:rPr lang="cs-CZ" b="1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vzácněji </a:t>
            </a:r>
            <a:r>
              <a:rPr lang="cs-CZ" b="1" dirty="0"/>
              <a:t>nitráty, dřevěný prach, </a:t>
            </a:r>
            <a:r>
              <a:rPr lang="cs-CZ" b="1" dirty="0" smtClean="0"/>
              <a:t>azbest</a:t>
            </a:r>
          </a:p>
          <a:p>
            <a:r>
              <a:rPr lang="cs-CZ" dirty="0" smtClean="0"/>
              <a:t>je </a:t>
            </a:r>
            <a:r>
              <a:rPr lang="cs-CZ" dirty="0"/>
              <a:t>nejčastějším zhoubným onemocněním v ORL u </a:t>
            </a:r>
            <a:r>
              <a:rPr lang="cs-CZ" dirty="0" smtClean="0"/>
              <a:t>nás</a:t>
            </a:r>
          </a:p>
          <a:p>
            <a:r>
              <a:rPr lang="cs-CZ" dirty="0" smtClean="0"/>
              <a:t>jedinou </a:t>
            </a:r>
            <a:r>
              <a:rPr lang="cs-CZ" dirty="0"/>
              <a:t>možností definitivní léčby pokročilých karcinomů hrtanu je většinou totální </a:t>
            </a:r>
            <a:r>
              <a:rPr lang="cs-CZ" dirty="0" smtClean="0"/>
              <a:t>laryngektomie - pacientovi </a:t>
            </a:r>
            <a:r>
              <a:rPr lang="cs-CZ" dirty="0"/>
              <a:t>zcela změní praktický i sociální život</a:t>
            </a:r>
            <a:r>
              <a:rPr lang="cs-CZ" dirty="0" smtClean="0"/>
              <a:t>.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654"/>
          <a:stretch/>
        </p:blipFill>
        <p:spPr>
          <a:xfrm>
            <a:off x="6373229" y="762000"/>
            <a:ext cx="5686424" cy="25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9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 Nádory hrtanu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 rozlišujeme podle lokalizace </a:t>
            </a:r>
            <a:r>
              <a:rPr lang="cs-CZ" dirty="0" smtClean="0"/>
              <a:t>na</a:t>
            </a:r>
          </a:p>
          <a:p>
            <a:pPr marL="457200" lvl="1" indent="0">
              <a:buNone/>
            </a:pPr>
            <a:r>
              <a:rPr lang="cs-CZ" dirty="0" err="1" smtClean="0"/>
              <a:t>Glotické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err="1" smtClean="0"/>
              <a:t>Subglotické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err="1" smtClean="0"/>
              <a:t>Supraglotické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Mezi hlavní příznaky </a:t>
            </a:r>
            <a:r>
              <a:rPr lang="cs-CZ" dirty="0" smtClean="0"/>
              <a:t>řadíme:</a:t>
            </a:r>
          </a:p>
          <a:p>
            <a:pPr marL="457200" lvl="1" indent="0">
              <a:buNone/>
            </a:pPr>
            <a:r>
              <a:rPr lang="cs-CZ" dirty="0" smtClean="0"/>
              <a:t>bolesti </a:t>
            </a:r>
            <a:r>
              <a:rPr lang="cs-CZ" dirty="0"/>
              <a:t>v krku (chrapot trvající déle než 3 týdny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r>
              <a:rPr lang="cs-CZ" dirty="0" smtClean="0"/>
              <a:t>dechové obtíže</a:t>
            </a:r>
          </a:p>
          <a:p>
            <a:pPr marL="457200" lvl="1" indent="0">
              <a:buNone/>
            </a:pPr>
            <a:r>
              <a:rPr lang="cs-CZ" dirty="0" smtClean="0"/>
              <a:t>dysfagie </a:t>
            </a:r>
            <a:r>
              <a:rPr lang="cs-CZ" dirty="0"/>
              <a:t>(zhoršené polykání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r>
              <a:rPr lang="cs-CZ" dirty="0" smtClean="0"/>
              <a:t>odynofagie </a:t>
            </a:r>
            <a:r>
              <a:rPr lang="cs-CZ" dirty="0"/>
              <a:t>(bolestivé polykání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r>
              <a:rPr lang="cs-CZ" dirty="0" smtClean="0"/>
              <a:t>dráždivý kašel</a:t>
            </a:r>
          </a:p>
          <a:p>
            <a:pPr marL="457200" lvl="1" indent="0">
              <a:buNone/>
            </a:pPr>
            <a:r>
              <a:rPr lang="cs-CZ" dirty="0" smtClean="0"/>
              <a:t>dušnost </a:t>
            </a:r>
            <a:r>
              <a:rPr lang="cs-CZ" dirty="0"/>
              <a:t>a </a:t>
            </a:r>
            <a:r>
              <a:rPr lang="cs-CZ" dirty="0" smtClean="0"/>
              <a:t>hemoptýza -  </a:t>
            </a:r>
            <a:r>
              <a:rPr lang="cs-CZ" dirty="0"/>
              <a:t>pokročilé stadium </a:t>
            </a:r>
            <a:r>
              <a:rPr lang="cs-CZ" dirty="0" smtClean="0"/>
              <a:t>onemocnění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920" y="811337"/>
            <a:ext cx="3829461" cy="38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1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074" y="136691"/>
            <a:ext cx="10515600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Anatomie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8914" y="1248109"/>
            <a:ext cx="5779169" cy="51607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Hrtan </a:t>
            </a:r>
            <a:r>
              <a:rPr lang="cs-CZ" dirty="0"/>
              <a:t>je součástí dýchacích cest, které podle místa, kde se kříží s trávicí trubicí dělíme na horní cesty dýchací a dolní cesty dýchací. </a:t>
            </a:r>
            <a:endParaRPr lang="cs-CZ" dirty="0" smtClean="0"/>
          </a:p>
          <a:p>
            <a:pPr marL="0" indent="0">
              <a:buNone/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Horní 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cesty dýchací </a:t>
            </a:r>
            <a:endParaRPr lang="cs-CZ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/>
              <a:t>Nosní dutina </a:t>
            </a:r>
            <a:r>
              <a:rPr lang="cs-CZ" dirty="0" smtClean="0"/>
              <a:t>- začíná </a:t>
            </a:r>
            <a:r>
              <a:rPr lang="cs-CZ" dirty="0"/>
              <a:t>nosními dírkami a ústí choanami do nosohltanu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 </a:t>
            </a:r>
            <a:r>
              <a:rPr lang="cs-CZ" dirty="0"/>
              <a:t>boční vnitřní stranu jsou napojeny tři nosní skořepy. Je rozdělena nosní přepážkou na </a:t>
            </a:r>
            <a:r>
              <a:rPr lang="cs-CZ" dirty="0" smtClean="0"/>
              <a:t>dvě části</a:t>
            </a:r>
            <a:r>
              <a:rPr lang="cs-CZ" dirty="0"/>
              <a:t>, které mohou být asymetrické. Dutina je vystlána sliznicí krytou řasinkovým epitelem, obsahující hlenové žlázky. </a:t>
            </a:r>
            <a:endParaRPr lang="cs-CZ" dirty="0" smtClean="0"/>
          </a:p>
          <a:p>
            <a:r>
              <a:rPr lang="cs-CZ" dirty="0" smtClean="0"/>
              <a:t>Nosní </a:t>
            </a:r>
            <a:r>
              <a:rPr lang="cs-CZ" dirty="0"/>
              <a:t>dutina má důležitou funkci, která spočívá v tom, že se v ní vzduch ohřívá, zvlhčuje a zbavuje prachu, který se zachycuje na řasinkovým epitelu. Do nosní dutiny ústí vedlejší dutiny nosní. </a:t>
            </a:r>
            <a:endParaRPr lang="cs-CZ" dirty="0" smtClean="0"/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/>
              <a:t>Hltan</a:t>
            </a:r>
            <a:r>
              <a:rPr lang="cs-CZ" dirty="0" smtClean="0"/>
              <a:t> - </a:t>
            </a:r>
            <a:r>
              <a:rPr lang="cs-CZ" dirty="0"/>
              <a:t>má tvar trubice, je dlouhý 11-12cm. Je křižovatkou polykacích a dýchacích cest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Dělí </a:t>
            </a:r>
            <a:r>
              <a:rPr lang="cs-CZ" dirty="0"/>
              <a:t>se: </a:t>
            </a:r>
            <a:endParaRPr lang="cs-CZ" dirty="0" smtClean="0"/>
          </a:p>
          <a:p>
            <a:pPr marL="457200" lvl="1" indent="0">
              <a:buNone/>
            </a:pPr>
            <a:r>
              <a:rPr lang="cs-CZ" b="1" dirty="0" err="1" smtClean="0"/>
              <a:t>Epipharynx</a:t>
            </a:r>
            <a:r>
              <a:rPr lang="cs-CZ" b="1" dirty="0" smtClean="0"/>
              <a:t> </a:t>
            </a:r>
            <a:r>
              <a:rPr lang="cs-CZ" b="1" dirty="0"/>
              <a:t>(</a:t>
            </a:r>
            <a:r>
              <a:rPr lang="cs-CZ" b="1" dirty="0" smtClean="0"/>
              <a:t>nosohltan) - </a:t>
            </a:r>
            <a:r>
              <a:rPr lang="cs-CZ" dirty="0" smtClean="0"/>
              <a:t>tvoří </a:t>
            </a:r>
            <a:r>
              <a:rPr lang="cs-CZ" dirty="0"/>
              <a:t>horní část hltanu. Po obou stranách se nacházejí valy, kam ústí </a:t>
            </a:r>
            <a:r>
              <a:rPr lang="cs-CZ" dirty="0" err="1"/>
              <a:t>eustachova</a:t>
            </a:r>
            <a:r>
              <a:rPr lang="cs-CZ" dirty="0"/>
              <a:t> trubice, která spojuje nosohltan se středním uchem. </a:t>
            </a:r>
            <a:endParaRPr lang="cs-CZ" dirty="0" smtClean="0"/>
          </a:p>
          <a:p>
            <a:pPr marL="457200" lvl="1" indent="0">
              <a:buNone/>
            </a:pPr>
            <a:r>
              <a:rPr lang="cs-CZ" b="1" dirty="0" err="1" smtClean="0"/>
              <a:t>Mesopharynx</a:t>
            </a:r>
            <a:r>
              <a:rPr lang="cs-CZ" dirty="0" smtClean="0"/>
              <a:t> </a:t>
            </a:r>
            <a:r>
              <a:rPr lang="cs-CZ" dirty="0"/>
              <a:t>(střední část hltanu) je od úst oddělen měkkým patrem, levým a pravým patrovým obloukem</a:t>
            </a:r>
            <a:r>
              <a:rPr lang="cs-CZ" dirty="0" smtClean="0"/>
              <a:t>.</a:t>
            </a:r>
          </a:p>
          <a:p>
            <a:pPr marL="457200" lvl="1" indent="0">
              <a:buNone/>
            </a:pPr>
            <a:r>
              <a:rPr lang="cs-CZ" b="1" dirty="0" err="1" smtClean="0"/>
              <a:t>Hypopharynx</a:t>
            </a:r>
            <a:r>
              <a:rPr lang="cs-CZ" dirty="0" smtClean="0"/>
              <a:t> </a:t>
            </a:r>
            <a:r>
              <a:rPr lang="cs-CZ" dirty="0"/>
              <a:t>(dolní část hltanu) již náleží k polykacím cestám.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243" y="1347537"/>
            <a:ext cx="5335214" cy="35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9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Hrtan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5454"/>
            <a:ext cx="7102642" cy="54382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nepárový orgán, který se nachází mezi hltanem a tracheou, na přední straně krku, ve výši závislé na věku a pohlaví</a:t>
            </a:r>
            <a:r>
              <a:rPr lang="cs-CZ" dirty="0" smtClean="0"/>
              <a:t>. </a:t>
            </a:r>
            <a:r>
              <a:rPr lang="cs-CZ" dirty="0"/>
              <a:t>Kostra hrtanu je tvořena chrupavkami, které jsou pohyblivě spojeny klouby, svaly a vazy. Chrupavky hrtanu jsou párové a nepárové.</a:t>
            </a:r>
          </a:p>
          <a:p>
            <a:pPr marL="0" indent="0">
              <a:buNone/>
            </a:pPr>
            <a:r>
              <a:rPr lang="cs-CZ" dirty="0" smtClean="0"/>
              <a:t>Nepárové chrupavky</a:t>
            </a:r>
          </a:p>
          <a:p>
            <a:pPr lvl="1"/>
            <a:r>
              <a:rPr lang="cs-CZ" dirty="0" smtClean="0"/>
              <a:t>Chrupavka </a:t>
            </a:r>
            <a:r>
              <a:rPr lang="cs-CZ" b="1" dirty="0"/>
              <a:t>štítná (</a:t>
            </a:r>
            <a:r>
              <a:rPr lang="cs-CZ" b="1" dirty="0" err="1"/>
              <a:t>cartilago</a:t>
            </a:r>
            <a:r>
              <a:rPr lang="cs-CZ" b="1" dirty="0"/>
              <a:t> </a:t>
            </a:r>
            <a:r>
              <a:rPr lang="cs-CZ" b="1" dirty="0" err="1"/>
              <a:t>thyreoidea</a:t>
            </a:r>
            <a:r>
              <a:rPr lang="cs-CZ" dirty="0" smtClean="0"/>
              <a:t>) – největší</a:t>
            </a:r>
          </a:p>
          <a:p>
            <a:pPr lvl="1"/>
            <a:r>
              <a:rPr lang="cs-CZ" dirty="0" smtClean="0"/>
              <a:t>Pod </a:t>
            </a:r>
            <a:r>
              <a:rPr lang="cs-CZ" dirty="0"/>
              <a:t>ní je chrupavka </a:t>
            </a:r>
            <a:r>
              <a:rPr lang="cs-CZ" b="1" dirty="0"/>
              <a:t>prstencová(</a:t>
            </a:r>
            <a:r>
              <a:rPr lang="cs-CZ" b="1" dirty="0" err="1"/>
              <a:t>cartilago</a:t>
            </a:r>
            <a:r>
              <a:rPr lang="cs-CZ" b="1" dirty="0"/>
              <a:t> </a:t>
            </a:r>
            <a:r>
              <a:rPr lang="cs-CZ" b="1" dirty="0" err="1"/>
              <a:t>cricoridea</a:t>
            </a:r>
            <a:r>
              <a:rPr lang="cs-CZ" b="1" dirty="0" smtClean="0"/>
              <a:t>) - </a:t>
            </a:r>
            <a:r>
              <a:rPr lang="cs-CZ" dirty="0"/>
              <a:t>na jejíž zadní stěnu nasedají dvě trojboké chrupavky </a:t>
            </a:r>
            <a:r>
              <a:rPr lang="cs-CZ" dirty="0" smtClean="0"/>
              <a:t>hlasivkové. </a:t>
            </a:r>
          </a:p>
          <a:p>
            <a:pPr lvl="1"/>
            <a:r>
              <a:rPr lang="cs-CZ" dirty="0" smtClean="0"/>
              <a:t>Od </a:t>
            </a:r>
            <a:r>
              <a:rPr lang="cs-CZ" dirty="0"/>
              <a:t>chrupavky štítné k předním hrotům </a:t>
            </a:r>
            <a:r>
              <a:rPr lang="cs-CZ" b="1" dirty="0"/>
              <a:t>hlasivkových chrupavek </a:t>
            </a:r>
            <a:r>
              <a:rPr lang="cs-CZ" dirty="0"/>
              <a:t>jsou napjaty dva páry </a:t>
            </a:r>
            <a:r>
              <a:rPr lang="cs-CZ" b="1" dirty="0"/>
              <a:t>hlasivkových vazů</a:t>
            </a:r>
            <a:r>
              <a:rPr lang="cs-CZ" dirty="0"/>
              <a:t>, tvořící hlasivkovou štěrbinu.</a:t>
            </a:r>
          </a:p>
          <a:p>
            <a:pPr lvl="1"/>
            <a:r>
              <a:rPr lang="cs-CZ" dirty="0" smtClean="0"/>
              <a:t>Nad </a:t>
            </a:r>
            <a:r>
              <a:rPr lang="cs-CZ" dirty="0"/>
              <a:t>chrupavkami hlasivkovými je chrupavčitá </a:t>
            </a:r>
            <a:r>
              <a:rPr lang="cs-CZ" b="1" dirty="0"/>
              <a:t>příklopka hrtanová (</a:t>
            </a:r>
            <a:r>
              <a:rPr lang="cs-CZ" b="1" dirty="0" err="1"/>
              <a:t>epiglotis</a:t>
            </a:r>
            <a:r>
              <a:rPr lang="cs-CZ" dirty="0"/>
              <a:t>), která se při polykání sklání nad vchodem do hrtanu.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Hrtan je vystlán sliznicí, kterou tvoří víceřadý řasinkový epitel.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Hlasové </a:t>
            </a:r>
            <a:r>
              <a:rPr lang="cs-CZ" dirty="0"/>
              <a:t>vazy a přední strana příklopky hrtanové je pokryta vrstevnatým dlaždicovým epitelem.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Nitro </a:t>
            </a:r>
            <a:r>
              <a:rPr lang="cs-CZ" dirty="0"/>
              <a:t>hrtanu má na frontálním řezu tvar přesýpacích hodin.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Střed </a:t>
            </a:r>
            <a:r>
              <a:rPr lang="cs-CZ" dirty="0"/>
              <a:t>tvoří hlasivkové vazy – </a:t>
            </a:r>
            <a:r>
              <a:rPr lang="cs-CZ" dirty="0" err="1"/>
              <a:t>glotis</a:t>
            </a:r>
            <a:r>
              <a:rPr lang="cs-CZ" dirty="0"/>
              <a:t>, prostor nad hlasivkami se nazývá </a:t>
            </a:r>
            <a:r>
              <a:rPr lang="cs-CZ" dirty="0" err="1"/>
              <a:t>supraglotis</a:t>
            </a:r>
            <a:r>
              <a:rPr lang="cs-CZ" dirty="0"/>
              <a:t> a pod hlasivkami </a:t>
            </a:r>
            <a:r>
              <a:rPr lang="cs-CZ" dirty="0" err="1"/>
              <a:t>subglotis</a:t>
            </a:r>
            <a:r>
              <a:rPr lang="cs-CZ" dirty="0"/>
              <a:t>. 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•</a:t>
            </a:r>
            <a:r>
              <a:rPr lang="cs-CZ" b="1" dirty="0" err="1"/>
              <a:t>Glotis</a:t>
            </a:r>
            <a:r>
              <a:rPr lang="cs-CZ" dirty="0"/>
              <a:t> je ohraničena párem hlasivek, které mají v předních dvou třetinách </a:t>
            </a:r>
            <a:r>
              <a:rPr lang="cs-CZ" dirty="0" err="1"/>
              <a:t>ligamentózní</a:t>
            </a:r>
            <a:r>
              <a:rPr lang="cs-CZ" dirty="0"/>
              <a:t> a v zadní třetině chrupavčitý podklad. Vpředu se sbližují hlasivky v přední komisuře, vzadu je prostornější zadní komisura.</a:t>
            </a:r>
          </a:p>
          <a:p>
            <a:pPr marL="457200" lvl="1" indent="0">
              <a:buNone/>
            </a:pPr>
            <a:r>
              <a:rPr lang="cs-CZ" b="1" dirty="0"/>
              <a:t>•</a:t>
            </a:r>
            <a:r>
              <a:rPr lang="cs-CZ" b="1" dirty="0" err="1"/>
              <a:t>Supraglotis</a:t>
            </a:r>
            <a:r>
              <a:rPr lang="cs-CZ" b="1" dirty="0"/>
              <a:t> </a:t>
            </a:r>
            <a:r>
              <a:rPr lang="cs-CZ" dirty="0"/>
              <a:t>je ohraničena hrtanovým vchodem, jehož zevní obvod tvoří </a:t>
            </a:r>
            <a:r>
              <a:rPr lang="cs-CZ" dirty="0" err="1"/>
              <a:t>epiglotis</a:t>
            </a:r>
            <a:r>
              <a:rPr lang="cs-CZ" dirty="0"/>
              <a:t> a </a:t>
            </a:r>
            <a:r>
              <a:rPr lang="cs-CZ" dirty="0" err="1"/>
              <a:t>aryepiglotické</a:t>
            </a:r>
            <a:r>
              <a:rPr lang="cs-CZ" dirty="0"/>
              <a:t> řasy. Nad hlasivkami jsou souměrné vestibulární řasy hrtanové ventrikuly</a:t>
            </a:r>
          </a:p>
          <a:p>
            <a:pPr marL="457200" lvl="1" indent="0">
              <a:buNone/>
            </a:pPr>
            <a:r>
              <a:rPr lang="cs-CZ" dirty="0"/>
              <a:t>•</a:t>
            </a:r>
            <a:r>
              <a:rPr lang="cs-CZ" b="1" dirty="0" err="1"/>
              <a:t>Subglotis</a:t>
            </a:r>
            <a:r>
              <a:rPr lang="cs-CZ" b="1" dirty="0"/>
              <a:t> </a:t>
            </a:r>
            <a:r>
              <a:rPr lang="cs-CZ" dirty="0"/>
              <a:t>volně navazuje na průdušnici, zevně je ohraničena </a:t>
            </a:r>
            <a:r>
              <a:rPr lang="cs-CZ" dirty="0" err="1"/>
              <a:t>conus</a:t>
            </a:r>
            <a:r>
              <a:rPr lang="cs-CZ" dirty="0"/>
              <a:t> </a:t>
            </a:r>
            <a:r>
              <a:rPr lang="cs-CZ" dirty="0" err="1"/>
              <a:t>elasticus</a:t>
            </a:r>
            <a:r>
              <a:rPr lang="cs-CZ" dirty="0"/>
              <a:t>, je to membrána, která se táhne od hlasivek k chrupavce prstencové.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674" y="3423728"/>
            <a:ext cx="4253194" cy="28326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599" t="5021" r="7107"/>
          <a:stretch/>
        </p:blipFill>
        <p:spPr>
          <a:xfrm>
            <a:off x="7876674" y="639680"/>
            <a:ext cx="4178968" cy="23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0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Svalový </a:t>
            </a:r>
            <a:r>
              <a:rPr lang="cs-CZ" b="1" dirty="0" smtClean="0"/>
              <a:t>a vazivový aparát hrtanu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Zevní </a:t>
            </a:r>
            <a:r>
              <a:rPr lang="cs-CZ" dirty="0"/>
              <a:t>svalovina má větší </a:t>
            </a:r>
            <a:r>
              <a:rPr lang="cs-CZ" b="1" dirty="0"/>
              <a:t>význam při polykání </a:t>
            </a:r>
            <a:r>
              <a:rPr lang="cs-CZ" dirty="0"/>
              <a:t>než při </a:t>
            </a:r>
            <a:r>
              <a:rPr lang="cs-CZ" b="1" dirty="0"/>
              <a:t>fonaci, vnitřní svalovina </a:t>
            </a:r>
            <a:r>
              <a:rPr lang="cs-CZ" dirty="0"/>
              <a:t>má funkci opačnou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Pro </a:t>
            </a:r>
            <a:r>
              <a:rPr lang="cs-CZ" b="1" dirty="0"/>
              <a:t>tvorbu hlasu a dýchání jsou důležité vnitřní svaly hrtanu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Svaly </a:t>
            </a:r>
            <a:r>
              <a:rPr lang="cs-CZ" dirty="0"/>
              <a:t>hrtanu se dělí na rozvěrače, svěrače a napínače štěrbiny hrtanové. 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Vazy </a:t>
            </a:r>
            <a:r>
              <a:rPr lang="cs-CZ" b="1" dirty="0"/>
              <a:t>hrtanu a vazivové blány </a:t>
            </a:r>
            <a:r>
              <a:rPr lang="cs-CZ" dirty="0"/>
              <a:t>se dělí na vnitřní a zevní</a:t>
            </a:r>
            <a:r>
              <a:rPr lang="cs-CZ" dirty="0" smtClean="0"/>
              <a:t>.</a:t>
            </a:r>
          </a:p>
          <a:p>
            <a:pPr lvl="1"/>
            <a:r>
              <a:rPr lang="cs-CZ" b="1" dirty="0" smtClean="0"/>
              <a:t>Zevní </a:t>
            </a:r>
            <a:r>
              <a:rPr lang="cs-CZ" b="1" dirty="0"/>
              <a:t>mají význam při fixaci hrtanu </a:t>
            </a:r>
            <a:r>
              <a:rPr lang="cs-CZ" dirty="0"/>
              <a:t>k okolí. Nejdůležitější jsou </a:t>
            </a:r>
            <a:r>
              <a:rPr lang="cs-CZ" dirty="0" err="1"/>
              <a:t>thyreoidní</a:t>
            </a:r>
            <a:r>
              <a:rPr lang="cs-CZ" dirty="0"/>
              <a:t> membrána, </a:t>
            </a:r>
            <a:r>
              <a:rPr lang="cs-CZ" dirty="0" err="1"/>
              <a:t>cricotyreoidní</a:t>
            </a:r>
            <a:r>
              <a:rPr lang="cs-CZ" dirty="0"/>
              <a:t> membrána a </a:t>
            </a:r>
            <a:r>
              <a:rPr lang="cs-CZ" dirty="0" err="1"/>
              <a:t>cricotracheální</a:t>
            </a:r>
            <a:r>
              <a:rPr lang="cs-CZ" dirty="0"/>
              <a:t> </a:t>
            </a:r>
            <a:r>
              <a:rPr lang="cs-CZ" dirty="0" err="1"/>
              <a:t>ligamentum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smtClean="0"/>
              <a:t>Vnitřní </a:t>
            </a:r>
            <a:r>
              <a:rPr lang="cs-CZ" dirty="0"/>
              <a:t>vazy spojují </a:t>
            </a:r>
            <a:r>
              <a:rPr lang="cs-CZ" dirty="0" smtClean="0"/>
              <a:t>vzájemně chrupavky </a:t>
            </a:r>
            <a:r>
              <a:rPr lang="cs-CZ" dirty="0"/>
              <a:t>hrtanu.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Cévní </a:t>
            </a:r>
            <a:r>
              <a:rPr lang="cs-CZ" b="1" dirty="0"/>
              <a:t>zásobení hrtanu </a:t>
            </a:r>
            <a:endParaRPr lang="cs-CZ" b="1" dirty="0" smtClean="0"/>
          </a:p>
          <a:p>
            <a:pPr lvl="1"/>
            <a:r>
              <a:rPr lang="cs-CZ" dirty="0" smtClean="0"/>
              <a:t>Cévní </a:t>
            </a:r>
            <a:r>
              <a:rPr lang="cs-CZ" dirty="0"/>
              <a:t>zásobení hrtanu je z povodí </a:t>
            </a: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carotis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 cestou </a:t>
            </a: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thyreoidea</a:t>
            </a:r>
            <a:r>
              <a:rPr lang="cs-CZ" dirty="0"/>
              <a:t> superior a stejnojmennou žilou se vrací krev do véna </a:t>
            </a:r>
            <a:r>
              <a:rPr lang="cs-CZ" dirty="0" err="1"/>
              <a:t>jugularis</a:t>
            </a:r>
            <a:r>
              <a:rPr lang="cs-CZ" dirty="0"/>
              <a:t> interna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Mízní </a:t>
            </a:r>
            <a:r>
              <a:rPr lang="cs-CZ" b="1" dirty="0"/>
              <a:t>systém hrtanu </a:t>
            </a:r>
            <a:endParaRPr lang="cs-CZ" b="1" dirty="0" smtClean="0"/>
          </a:p>
          <a:p>
            <a:pPr lvl="1"/>
            <a:r>
              <a:rPr lang="cs-CZ" dirty="0" smtClean="0"/>
              <a:t>Mízní </a:t>
            </a:r>
            <a:r>
              <a:rPr lang="cs-CZ" dirty="0"/>
              <a:t>odtok z </a:t>
            </a:r>
            <a:r>
              <a:rPr lang="cs-CZ" dirty="0" err="1"/>
              <a:t>glotis</a:t>
            </a:r>
            <a:r>
              <a:rPr lang="cs-CZ" dirty="0"/>
              <a:t> a </a:t>
            </a:r>
            <a:r>
              <a:rPr lang="cs-CZ" dirty="0" err="1"/>
              <a:t>supraglotis</a:t>
            </a:r>
            <a:r>
              <a:rPr lang="cs-CZ" dirty="0"/>
              <a:t> směřuje do uzlin karotického </a:t>
            </a:r>
            <a:r>
              <a:rPr lang="cs-CZ" dirty="0" err="1"/>
              <a:t>trigona</a:t>
            </a:r>
            <a:r>
              <a:rPr lang="cs-CZ" dirty="0"/>
              <a:t>, ze </a:t>
            </a:r>
            <a:r>
              <a:rPr lang="cs-CZ" dirty="0" err="1"/>
              <a:t>subglotis</a:t>
            </a:r>
            <a:r>
              <a:rPr lang="cs-CZ" dirty="0"/>
              <a:t> do uzlin tracheálních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Bohatě členěné </a:t>
            </a:r>
            <a:r>
              <a:rPr lang="cs-CZ" dirty="0"/>
              <a:t>mízní kapiláry, které se nachází pod a nad hlasivkami jsou propojeny s druhostrannými, což se může projevit šířením zánětu a hlavně rakoviny těchto krajin. </a:t>
            </a:r>
            <a:endParaRPr lang="cs-CZ" dirty="0" smtClean="0"/>
          </a:p>
          <a:p>
            <a:pPr lvl="1"/>
            <a:r>
              <a:rPr lang="cs-CZ" dirty="0" smtClean="0"/>
              <a:t>Hlasivky </a:t>
            </a:r>
            <a:r>
              <a:rPr lang="cs-CZ" dirty="0"/>
              <a:t>jsou mízními kapilárami vybaveny chudě, stranové propojení chybí, proto rakovina odtud metastazuje vzácně.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Inervace </a:t>
            </a:r>
            <a:r>
              <a:rPr lang="cs-CZ" b="1" dirty="0"/>
              <a:t>hrtanu </a:t>
            </a:r>
            <a:endParaRPr lang="cs-CZ" b="1" dirty="0" smtClean="0"/>
          </a:p>
          <a:p>
            <a:pPr lvl="1"/>
            <a:r>
              <a:rPr lang="cs-CZ" dirty="0" smtClean="0"/>
              <a:t>senzitivní </a:t>
            </a:r>
            <a:r>
              <a:rPr lang="cs-CZ" dirty="0"/>
              <a:t>i motorická pochází z n. X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Všechny </a:t>
            </a:r>
            <a:r>
              <a:rPr lang="cs-CZ" dirty="0"/>
              <a:t>svaly, které se nachází uvnitř hrtanu jsou inervovány z n. </a:t>
            </a:r>
            <a:r>
              <a:rPr lang="cs-CZ" dirty="0" err="1"/>
              <a:t>recurrens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smtClean="0"/>
              <a:t>Senzitivní </a:t>
            </a:r>
            <a:r>
              <a:rPr lang="cs-CZ" dirty="0"/>
              <a:t>inervace je po hranu hlasivky zajišťována z n. </a:t>
            </a:r>
            <a:r>
              <a:rPr lang="cs-CZ" dirty="0" err="1"/>
              <a:t>laryngeus</a:t>
            </a:r>
            <a:r>
              <a:rPr lang="cs-CZ" dirty="0"/>
              <a:t> </a:t>
            </a:r>
            <a:r>
              <a:rPr lang="cs-CZ" dirty="0" err="1"/>
              <a:t>cranialis</a:t>
            </a:r>
            <a:r>
              <a:rPr lang="cs-CZ" dirty="0"/>
              <a:t>, od hrany níže pak z n. </a:t>
            </a:r>
            <a:r>
              <a:rPr lang="cs-CZ" dirty="0" err="1"/>
              <a:t>laryngeus</a:t>
            </a:r>
            <a:r>
              <a:rPr lang="cs-CZ" dirty="0"/>
              <a:t> </a:t>
            </a:r>
            <a:r>
              <a:rPr lang="cs-CZ" dirty="0" err="1"/>
              <a:t>recurrens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smtClean="0"/>
              <a:t>Nervovým </a:t>
            </a:r>
            <a:r>
              <a:rPr lang="cs-CZ" dirty="0"/>
              <a:t>drážděním hrtanu je vyvolán </a:t>
            </a:r>
            <a:r>
              <a:rPr lang="cs-CZ" dirty="0" err="1"/>
              <a:t>kašlací</a:t>
            </a:r>
            <a:r>
              <a:rPr lang="cs-CZ" dirty="0"/>
              <a:t> reflex, který přispívá k očistě hrtanu, ale i dalších oddílů dýchacích cest.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57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Funkce hrtanu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Funkcí </a:t>
            </a:r>
            <a:r>
              <a:rPr lang="cs-CZ" dirty="0"/>
              <a:t>hrtanu je tvorba hlasu.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Na </a:t>
            </a:r>
            <a:r>
              <a:rPr lang="cs-CZ" dirty="0"/>
              <a:t>vznik hlasu je potřeba správná produkce vzduchu, tvorba a resonance zvuku a správná </a:t>
            </a:r>
            <a:r>
              <a:rPr lang="cs-CZ" dirty="0" smtClean="0"/>
              <a:t>artikulace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b="1" dirty="0" smtClean="0"/>
              <a:t>Produkce </a:t>
            </a:r>
            <a:r>
              <a:rPr lang="cs-CZ" b="1" dirty="0"/>
              <a:t>vzduchu </a:t>
            </a:r>
            <a:r>
              <a:rPr lang="cs-CZ" dirty="0"/>
              <a:t>– adekvátní množství vzduchu přichází z plic a překoná prostor uzavřené hlasové štěrbiny a hlasivky se pak nastaví a přizpůsobí výšce tónu změnou svojí polohy </a:t>
            </a:r>
            <a:r>
              <a:rPr lang="cs-CZ" dirty="0" smtClean="0"/>
              <a:t>napětí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b="1" dirty="0" smtClean="0"/>
              <a:t>Tvorba </a:t>
            </a:r>
            <a:r>
              <a:rPr lang="cs-CZ" b="1" dirty="0"/>
              <a:t>zvuku </a:t>
            </a:r>
            <a:r>
              <a:rPr lang="cs-CZ" dirty="0"/>
              <a:t>– vibrace hlasivek se opakuje 200-400/s. Rychlé otevírání a zavírání způsobuje samotný vznik zvuku, proto jakékoliv poškození jako zánět, nádorové léze ovlivňují kvalitu a produkci </a:t>
            </a:r>
            <a:r>
              <a:rPr lang="cs-CZ" dirty="0" smtClean="0"/>
              <a:t>zvuku</a:t>
            </a:r>
          </a:p>
          <a:p>
            <a:pPr lvl="1"/>
            <a:endParaRPr lang="cs-CZ" dirty="0" smtClean="0"/>
          </a:p>
          <a:p>
            <a:pPr lvl="1"/>
            <a:r>
              <a:rPr lang="cs-CZ" b="1" dirty="0" smtClean="0"/>
              <a:t>Artikulace </a:t>
            </a:r>
            <a:r>
              <a:rPr lang="cs-CZ" b="1" dirty="0"/>
              <a:t>zvuku </a:t>
            </a:r>
            <a:r>
              <a:rPr lang="cs-CZ" dirty="0"/>
              <a:t>– konečná podoba zvuku se tvoří v resonančních prostorech, tím jak vzduch postupuje směrem ven z úst. Ovlivňuje ho přestup přes dutinu ústní, jazyk, měkké patro, tvrdé patro, tváře, rty, zuby, přes nosní dutinu a vedlejší nosní dutiny. V dutině ústní se tvoří řeč.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56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Karcinom hrtanu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1842" y="1552909"/>
            <a:ext cx="7359316" cy="520883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nádorová </a:t>
            </a:r>
            <a:r>
              <a:rPr lang="cs-CZ" dirty="0"/>
              <a:t>infiltrace, která může být ohraničená, květákovitě uspořádaná rostoucí do lumen hrtanu – forma </a:t>
            </a:r>
            <a:r>
              <a:rPr lang="cs-CZ" dirty="0" err="1" smtClean="0"/>
              <a:t>exofitická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ádor</a:t>
            </a:r>
            <a:r>
              <a:rPr lang="cs-CZ" dirty="0"/>
              <a:t>, který má infiltrační růst do hloubky je forma </a:t>
            </a:r>
            <a:r>
              <a:rPr lang="cs-CZ" dirty="0" smtClean="0"/>
              <a:t>endofytická</a:t>
            </a:r>
          </a:p>
          <a:p>
            <a:endParaRPr lang="cs-CZ" dirty="0" smtClean="0"/>
          </a:p>
          <a:p>
            <a:r>
              <a:rPr lang="cs-CZ" dirty="0" smtClean="0"/>
              <a:t>karcinomy </a:t>
            </a:r>
            <a:r>
              <a:rPr lang="cs-CZ" dirty="0"/>
              <a:t>se vyskytují ve třech základních </a:t>
            </a:r>
            <a:r>
              <a:rPr lang="cs-CZ" dirty="0" smtClean="0"/>
              <a:t>formách </a:t>
            </a:r>
            <a:r>
              <a:rPr lang="cs-CZ" dirty="0"/>
              <a:t>– </a:t>
            </a:r>
            <a:r>
              <a:rPr lang="cs-CZ" dirty="0" err="1"/>
              <a:t>glotické</a:t>
            </a:r>
            <a:r>
              <a:rPr lang="cs-CZ" dirty="0"/>
              <a:t>, </a:t>
            </a:r>
            <a:r>
              <a:rPr lang="cs-CZ" dirty="0" err="1"/>
              <a:t>subglotické</a:t>
            </a:r>
            <a:r>
              <a:rPr lang="cs-CZ" dirty="0"/>
              <a:t> a </a:t>
            </a:r>
            <a:r>
              <a:rPr lang="cs-CZ" dirty="0" err="1"/>
              <a:t>supraglotické</a:t>
            </a:r>
            <a:r>
              <a:rPr lang="cs-CZ" dirty="0"/>
              <a:t>. </a:t>
            </a:r>
            <a:r>
              <a:rPr lang="cs-CZ" dirty="0" smtClean="0"/>
              <a:t>Liší </a:t>
            </a:r>
            <a:r>
              <a:rPr lang="cs-CZ" dirty="0"/>
              <a:t>se </a:t>
            </a:r>
            <a:r>
              <a:rPr lang="cs-CZ" dirty="0" smtClean="0"/>
              <a:t>symptomy</a:t>
            </a:r>
            <a:r>
              <a:rPr lang="cs-CZ" dirty="0"/>
              <a:t>, chováním i </a:t>
            </a:r>
            <a:r>
              <a:rPr lang="cs-CZ" dirty="0" smtClean="0"/>
              <a:t>prognózou</a:t>
            </a:r>
          </a:p>
          <a:p>
            <a:endParaRPr lang="cs-CZ" dirty="0" smtClean="0"/>
          </a:p>
          <a:p>
            <a:pPr lvl="1"/>
            <a:r>
              <a:rPr lang="cs-CZ" b="1" dirty="0" err="1" smtClean="0"/>
              <a:t>Glotická</a:t>
            </a:r>
            <a:r>
              <a:rPr lang="cs-CZ" b="1" dirty="0" smtClean="0"/>
              <a:t> </a:t>
            </a:r>
            <a:r>
              <a:rPr lang="cs-CZ" b="1" dirty="0"/>
              <a:t>forma </a:t>
            </a:r>
            <a:r>
              <a:rPr lang="cs-CZ" dirty="0"/>
              <a:t>- se projevuje časně chrapotem, což umožňuje stanovit diagnózu včas. Vzhledem k cévnímu a lymfatickému zásobení metastazují karcinomy </a:t>
            </a:r>
            <a:r>
              <a:rPr lang="cs-CZ" dirty="0" err="1"/>
              <a:t>glotis</a:t>
            </a:r>
            <a:r>
              <a:rPr lang="cs-CZ" dirty="0"/>
              <a:t> do spádových uzlin až v pozdním </a:t>
            </a:r>
            <a:r>
              <a:rPr lang="cs-CZ" dirty="0" smtClean="0"/>
              <a:t>stadiu</a:t>
            </a:r>
          </a:p>
          <a:p>
            <a:pPr lvl="1"/>
            <a:r>
              <a:rPr lang="cs-CZ" b="1" dirty="0" err="1" smtClean="0"/>
              <a:t>Supraglotické</a:t>
            </a:r>
            <a:r>
              <a:rPr lang="cs-CZ" b="1" dirty="0" smtClean="0"/>
              <a:t> </a:t>
            </a:r>
            <a:r>
              <a:rPr lang="cs-CZ" b="1" dirty="0"/>
              <a:t>formy </a:t>
            </a:r>
            <a:r>
              <a:rPr lang="cs-CZ" dirty="0"/>
              <a:t>- se neprojevují časně chrapotem, naopak chrapot u této formy karcinomu bývá příznakem pokročilého onemocnění. Metastazování do spádových uzlin bývá včasné, protože tato oblast je </a:t>
            </a:r>
            <a:r>
              <a:rPr lang="cs-CZ" dirty="0" err="1"/>
              <a:t>cévněi</a:t>
            </a:r>
            <a:r>
              <a:rPr lang="cs-CZ" dirty="0"/>
              <a:t> lymfaticky dobře </a:t>
            </a:r>
            <a:r>
              <a:rPr lang="cs-CZ" dirty="0" smtClean="0"/>
              <a:t>zásobena</a:t>
            </a:r>
          </a:p>
          <a:p>
            <a:pPr lvl="1"/>
            <a:r>
              <a:rPr lang="cs-CZ" b="1" dirty="0" err="1" smtClean="0"/>
              <a:t>Subglotická</a:t>
            </a:r>
            <a:r>
              <a:rPr lang="cs-CZ" b="1" dirty="0" smtClean="0"/>
              <a:t> </a:t>
            </a:r>
            <a:r>
              <a:rPr lang="cs-CZ" b="1" dirty="0"/>
              <a:t>forma- </a:t>
            </a:r>
            <a:r>
              <a:rPr lang="cs-CZ" dirty="0"/>
              <a:t>tato lokalizace karcinomu je </a:t>
            </a:r>
            <a:r>
              <a:rPr lang="cs-CZ" dirty="0" err="1"/>
              <a:t>nejméněčastá</a:t>
            </a:r>
            <a:r>
              <a:rPr lang="cs-CZ" dirty="0"/>
              <a:t>. Zpravidla roste </a:t>
            </a:r>
            <a:r>
              <a:rPr lang="cs-CZ" dirty="0" err="1"/>
              <a:t>exofyticky</a:t>
            </a:r>
            <a:r>
              <a:rPr lang="cs-CZ" dirty="0"/>
              <a:t> a šíří se kraniálně na </a:t>
            </a:r>
            <a:r>
              <a:rPr lang="cs-CZ" dirty="0" smtClean="0"/>
              <a:t>hlasivky</a:t>
            </a:r>
            <a:endParaRPr lang="cs-CZ" dirty="0"/>
          </a:p>
          <a:p>
            <a:pPr lvl="1"/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Karcinom hrtanu může metastazovat </a:t>
            </a:r>
            <a:r>
              <a:rPr lang="cs-CZ" b="1" dirty="0"/>
              <a:t>do spádových krčních uzlin</a:t>
            </a:r>
            <a:r>
              <a:rPr lang="cs-CZ" dirty="0"/>
              <a:t>. Můžou se objevit i </a:t>
            </a:r>
            <a:r>
              <a:rPr lang="cs-CZ" b="1" dirty="0"/>
              <a:t>metastázy vzdálené zejména v plicích a játrech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825" y="1552909"/>
            <a:ext cx="2466975" cy="1847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825" y="391226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686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2367</Words>
  <Application>Microsoft Office PowerPoint</Application>
  <PresentationFormat>Širokoúhlá obrazovka</PresentationFormat>
  <Paragraphs>234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Motiv Office</vt:lpstr>
      <vt:lpstr>Doc. MUDr. Tomáš Grus, PhD II. Chirurgická klinika  VFN Praha</vt:lpstr>
      <vt:lpstr>Ošetřovatelský proces u pacienta po totální laryngektomii</vt:lpstr>
      <vt:lpstr>Karcinom hrtanu</vt:lpstr>
      <vt:lpstr> Nádory hrtanu</vt:lpstr>
      <vt:lpstr>Anatomie</vt:lpstr>
      <vt:lpstr>Hrtan</vt:lpstr>
      <vt:lpstr>Svalový a vazivový aparát hrtanu</vt:lpstr>
      <vt:lpstr>Funkce hrtanu </vt:lpstr>
      <vt:lpstr>Karcinom hrtanu</vt:lpstr>
      <vt:lpstr>Klasifikace a výskyt</vt:lpstr>
      <vt:lpstr>Klinický obraz </vt:lpstr>
      <vt:lpstr>Diagnostika</vt:lpstr>
      <vt:lpstr>Léčba</vt:lpstr>
      <vt:lpstr>Rehabilitace hlasu - po totální laryngektomii</vt:lpstr>
      <vt:lpstr>Komplikace, prognóza</vt:lpstr>
      <vt:lpstr>Ošetřovatelský proces</vt:lpstr>
      <vt:lpstr>Koncepční model Gordonové </vt:lpstr>
      <vt:lpstr>Základní screeningové fyzikální vyšetření sestrou </vt:lpstr>
      <vt:lpstr>Edukační plán nemocného 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</dc:creator>
  <cp:lastModifiedBy>Tomáš</cp:lastModifiedBy>
  <cp:revision>28</cp:revision>
  <dcterms:created xsi:type="dcterms:W3CDTF">2020-11-24T17:57:33Z</dcterms:created>
  <dcterms:modified xsi:type="dcterms:W3CDTF">2020-11-29T21:25:11Z</dcterms:modified>
</cp:coreProperties>
</file>