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56" r:id="rId3"/>
    <p:sldId id="261" r:id="rId4"/>
    <p:sldId id="262" r:id="rId5"/>
    <p:sldId id="291" r:id="rId6"/>
    <p:sldId id="292" r:id="rId7"/>
    <p:sldId id="263" r:id="rId8"/>
    <p:sldId id="293" r:id="rId9"/>
    <p:sldId id="264" r:id="rId10"/>
    <p:sldId id="294" r:id="rId11"/>
    <p:sldId id="265" r:id="rId12"/>
    <p:sldId id="266" r:id="rId13"/>
    <p:sldId id="267" r:id="rId14"/>
    <p:sldId id="268" r:id="rId15"/>
    <p:sldId id="269" r:id="rId16"/>
    <p:sldId id="270" r:id="rId17"/>
    <p:sldId id="271" r:id="rId18"/>
    <p:sldId id="272" r:id="rId19"/>
    <p:sldId id="274" r:id="rId20"/>
    <p:sldId id="295" r:id="rId21"/>
    <p:sldId id="277" r:id="rId22"/>
    <p:sldId id="278" r:id="rId23"/>
    <p:sldId id="279" r:id="rId24"/>
    <p:sldId id="296" r:id="rId25"/>
    <p:sldId id="280" r:id="rId26"/>
    <p:sldId id="281" r:id="rId27"/>
    <p:sldId id="282" r:id="rId28"/>
    <p:sldId id="298"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660"/>
  </p:normalViewPr>
  <p:slideViewPr>
    <p:cSldViewPr snapToGrid="0">
      <p:cViewPr varScale="1">
        <p:scale>
          <a:sx n="116" d="100"/>
          <a:sy n="116" d="100"/>
        </p:scale>
        <p:origin x="102"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96A34C90-9913-401B-9FDA-E6C4D447BACB}" type="datetimeFigureOut">
              <a:rPr lang="cs-CZ" smtClean="0"/>
              <a:t>23.10.2020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C867E0E-0E5F-4BEA-A592-84CB5FC4B531}" type="slidenum">
              <a:rPr lang="cs-CZ" smtClean="0"/>
              <a:t>‹#›</a:t>
            </a:fld>
            <a:endParaRPr lang="cs-CZ"/>
          </a:p>
        </p:txBody>
      </p:sp>
    </p:spTree>
    <p:extLst>
      <p:ext uri="{BB962C8B-B14F-4D97-AF65-F5344CB8AC3E}">
        <p14:creationId xmlns:p14="http://schemas.microsoft.com/office/powerpoint/2010/main" val="940547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6A34C90-9913-401B-9FDA-E6C4D447BACB}" type="datetimeFigureOut">
              <a:rPr lang="cs-CZ" smtClean="0"/>
              <a:t>23.10.2020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C867E0E-0E5F-4BEA-A592-84CB5FC4B531}" type="slidenum">
              <a:rPr lang="cs-CZ" smtClean="0"/>
              <a:t>‹#›</a:t>
            </a:fld>
            <a:endParaRPr lang="cs-CZ"/>
          </a:p>
        </p:txBody>
      </p:sp>
    </p:spTree>
    <p:extLst>
      <p:ext uri="{BB962C8B-B14F-4D97-AF65-F5344CB8AC3E}">
        <p14:creationId xmlns:p14="http://schemas.microsoft.com/office/powerpoint/2010/main" val="2016370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6A34C90-9913-401B-9FDA-E6C4D447BACB}" type="datetimeFigureOut">
              <a:rPr lang="cs-CZ" smtClean="0"/>
              <a:t>23.10.2020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C867E0E-0E5F-4BEA-A592-84CB5FC4B531}" type="slidenum">
              <a:rPr lang="cs-CZ" smtClean="0"/>
              <a:t>‹#›</a:t>
            </a:fld>
            <a:endParaRPr lang="cs-CZ"/>
          </a:p>
        </p:txBody>
      </p:sp>
    </p:spTree>
    <p:extLst>
      <p:ext uri="{BB962C8B-B14F-4D97-AF65-F5344CB8AC3E}">
        <p14:creationId xmlns:p14="http://schemas.microsoft.com/office/powerpoint/2010/main" val="236611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6A34C90-9913-401B-9FDA-E6C4D447BACB}" type="datetimeFigureOut">
              <a:rPr lang="cs-CZ" smtClean="0"/>
              <a:t>23.10.2020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C867E0E-0E5F-4BEA-A592-84CB5FC4B531}" type="slidenum">
              <a:rPr lang="cs-CZ" smtClean="0"/>
              <a:t>‹#›</a:t>
            </a:fld>
            <a:endParaRPr lang="cs-CZ"/>
          </a:p>
        </p:txBody>
      </p:sp>
    </p:spTree>
    <p:extLst>
      <p:ext uri="{BB962C8B-B14F-4D97-AF65-F5344CB8AC3E}">
        <p14:creationId xmlns:p14="http://schemas.microsoft.com/office/powerpoint/2010/main" val="1164175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6A34C90-9913-401B-9FDA-E6C4D447BACB}" type="datetimeFigureOut">
              <a:rPr lang="cs-CZ" smtClean="0"/>
              <a:t>23.10.2020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C867E0E-0E5F-4BEA-A592-84CB5FC4B531}" type="slidenum">
              <a:rPr lang="cs-CZ" smtClean="0"/>
              <a:t>‹#›</a:t>
            </a:fld>
            <a:endParaRPr lang="cs-CZ"/>
          </a:p>
        </p:txBody>
      </p:sp>
    </p:spTree>
    <p:extLst>
      <p:ext uri="{BB962C8B-B14F-4D97-AF65-F5344CB8AC3E}">
        <p14:creationId xmlns:p14="http://schemas.microsoft.com/office/powerpoint/2010/main" val="3141683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6A34C90-9913-401B-9FDA-E6C4D447BACB}" type="datetimeFigureOut">
              <a:rPr lang="cs-CZ" smtClean="0"/>
              <a:t>23.10.2020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C867E0E-0E5F-4BEA-A592-84CB5FC4B531}" type="slidenum">
              <a:rPr lang="cs-CZ" smtClean="0"/>
              <a:t>‹#›</a:t>
            </a:fld>
            <a:endParaRPr lang="cs-CZ"/>
          </a:p>
        </p:txBody>
      </p:sp>
    </p:spTree>
    <p:extLst>
      <p:ext uri="{BB962C8B-B14F-4D97-AF65-F5344CB8AC3E}">
        <p14:creationId xmlns:p14="http://schemas.microsoft.com/office/powerpoint/2010/main" val="2733728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6A34C90-9913-401B-9FDA-E6C4D447BACB}" type="datetimeFigureOut">
              <a:rPr lang="cs-CZ" smtClean="0"/>
              <a:t>23.10.2020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C867E0E-0E5F-4BEA-A592-84CB5FC4B531}" type="slidenum">
              <a:rPr lang="cs-CZ" smtClean="0"/>
              <a:t>‹#›</a:t>
            </a:fld>
            <a:endParaRPr lang="cs-CZ"/>
          </a:p>
        </p:txBody>
      </p:sp>
    </p:spTree>
    <p:extLst>
      <p:ext uri="{BB962C8B-B14F-4D97-AF65-F5344CB8AC3E}">
        <p14:creationId xmlns:p14="http://schemas.microsoft.com/office/powerpoint/2010/main" val="3212028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6A34C90-9913-401B-9FDA-E6C4D447BACB}" type="datetimeFigureOut">
              <a:rPr lang="cs-CZ" smtClean="0"/>
              <a:t>23.10.2020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C867E0E-0E5F-4BEA-A592-84CB5FC4B531}" type="slidenum">
              <a:rPr lang="cs-CZ" smtClean="0"/>
              <a:t>‹#›</a:t>
            </a:fld>
            <a:endParaRPr lang="cs-CZ"/>
          </a:p>
        </p:txBody>
      </p:sp>
    </p:spTree>
    <p:extLst>
      <p:ext uri="{BB962C8B-B14F-4D97-AF65-F5344CB8AC3E}">
        <p14:creationId xmlns:p14="http://schemas.microsoft.com/office/powerpoint/2010/main" val="3353184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6A34C90-9913-401B-9FDA-E6C4D447BACB}" type="datetimeFigureOut">
              <a:rPr lang="cs-CZ" smtClean="0"/>
              <a:t>23.10.2020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C867E0E-0E5F-4BEA-A592-84CB5FC4B531}" type="slidenum">
              <a:rPr lang="cs-CZ" smtClean="0"/>
              <a:t>‹#›</a:t>
            </a:fld>
            <a:endParaRPr lang="cs-CZ"/>
          </a:p>
        </p:txBody>
      </p:sp>
    </p:spTree>
    <p:extLst>
      <p:ext uri="{BB962C8B-B14F-4D97-AF65-F5344CB8AC3E}">
        <p14:creationId xmlns:p14="http://schemas.microsoft.com/office/powerpoint/2010/main" val="2517866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6A34C90-9913-401B-9FDA-E6C4D447BACB}" type="datetimeFigureOut">
              <a:rPr lang="cs-CZ" smtClean="0"/>
              <a:t>23.10.2020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C867E0E-0E5F-4BEA-A592-84CB5FC4B531}" type="slidenum">
              <a:rPr lang="cs-CZ" smtClean="0"/>
              <a:t>‹#›</a:t>
            </a:fld>
            <a:endParaRPr lang="cs-CZ"/>
          </a:p>
        </p:txBody>
      </p:sp>
    </p:spTree>
    <p:extLst>
      <p:ext uri="{BB962C8B-B14F-4D97-AF65-F5344CB8AC3E}">
        <p14:creationId xmlns:p14="http://schemas.microsoft.com/office/powerpoint/2010/main" val="265317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6A34C90-9913-401B-9FDA-E6C4D447BACB}" type="datetimeFigureOut">
              <a:rPr lang="cs-CZ" smtClean="0"/>
              <a:t>23.10.2020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C867E0E-0E5F-4BEA-A592-84CB5FC4B531}" type="slidenum">
              <a:rPr lang="cs-CZ" smtClean="0"/>
              <a:t>‹#›</a:t>
            </a:fld>
            <a:endParaRPr lang="cs-CZ"/>
          </a:p>
        </p:txBody>
      </p:sp>
    </p:spTree>
    <p:extLst>
      <p:ext uri="{BB962C8B-B14F-4D97-AF65-F5344CB8AC3E}">
        <p14:creationId xmlns:p14="http://schemas.microsoft.com/office/powerpoint/2010/main" val="2524093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34C90-9913-401B-9FDA-E6C4D447BACB}" type="datetimeFigureOut">
              <a:rPr lang="cs-CZ" smtClean="0"/>
              <a:t>23.10.2020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67E0E-0E5F-4BEA-A592-84CB5FC4B531}" type="slidenum">
              <a:rPr lang="cs-CZ" smtClean="0"/>
              <a:t>‹#›</a:t>
            </a:fld>
            <a:endParaRPr lang="cs-CZ"/>
          </a:p>
        </p:txBody>
      </p:sp>
    </p:spTree>
    <p:extLst>
      <p:ext uri="{BB962C8B-B14F-4D97-AF65-F5344CB8AC3E}">
        <p14:creationId xmlns:p14="http://schemas.microsoft.com/office/powerpoint/2010/main" val="2668305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7826" y="4773495"/>
            <a:ext cx="10515600" cy="1325563"/>
          </a:xfrm>
        </p:spPr>
        <p:txBody>
          <a:bodyPr>
            <a:normAutofit/>
          </a:bodyPr>
          <a:lstStyle/>
          <a:p>
            <a:r>
              <a:rPr lang="cs-CZ" sz="2800" dirty="0" smtClean="0"/>
              <a:t>Doc. MUDr. Tomáš Grus, PhD</a:t>
            </a:r>
            <a:br>
              <a:rPr lang="cs-CZ" sz="2800" dirty="0" smtClean="0"/>
            </a:br>
            <a:r>
              <a:rPr lang="cs-CZ" sz="2800" dirty="0" smtClean="0"/>
              <a:t>II. Chirurgická klinika </a:t>
            </a:r>
            <a:br>
              <a:rPr lang="cs-CZ" sz="2800" dirty="0" smtClean="0"/>
            </a:br>
            <a:r>
              <a:rPr lang="cs-CZ" sz="2800" dirty="0" smtClean="0"/>
              <a:t>VFN Praha</a:t>
            </a:r>
            <a:endParaRPr lang="cs-CZ" sz="2800" dirty="0"/>
          </a:p>
        </p:txBody>
      </p:sp>
      <p:pic>
        <p:nvPicPr>
          <p:cNvPr id="4" name="Zástupný symbol pro obsah 3"/>
          <p:cNvPicPr>
            <a:picLocks noGrp="1" noChangeAspect="1"/>
          </p:cNvPicPr>
          <p:nvPr>
            <p:ph idx="1"/>
          </p:nvPr>
        </p:nvPicPr>
        <p:blipFill rotWithShape="1">
          <a:blip r:embed="rId2"/>
          <a:srcRect l="23894" t="9627" r="26961" b="76017"/>
          <a:stretch/>
        </p:blipFill>
        <p:spPr>
          <a:xfrm>
            <a:off x="489284" y="1148492"/>
            <a:ext cx="11232683" cy="2107932"/>
          </a:xfrm>
          <a:prstGeom prst="rect">
            <a:avLst/>
          </a:prstGeom>
        </p:spPr>
      </p:pic>
      <p:sp>
        <p:nvSpPr>
          <p:cNvPr id="6" name="TextovéPole 5"/>
          <p:cNvSpPr txBox="1"/>
          <p:nvPr/>
        </p:nvSpPr>
        <p:spPr>
          <a:xfrm>
            <a:off x="9694809" y="6099058"/>
            <a:ext cx="1559081" cy="646331"/>
          </a:xfrm>
          <a:prstGeom prst="rect">
            <a:avLst/>
          </a:prstGeom>
          <a:noFill/>
        </p:spPr>
        <p:txBody>
          <a:bodyPr wrap="none" rtlCol="0">
            <a:spAutoFit/>
          </a:bodyPr>
          <a:lstStyle/>
          <a:p>
            <a:r>
              <a:rPr lang="cs-CZ" dirty="0" smtClean="0"/>
              <a:t>Zimní semestr </a:t>
            </a:r>
          </a:p>
          <a:p>
            <a:r>
              <a:rPr lang="cs-CZ" dirty="0" smtClean="0"/>
              <a:t>23. října 2020</a:t>
            </a:r>
            <a:endParaRPr lang="cs-CZ" dirty="0"/>
          </a:p>
        </p:txBody>
      </p:sp>
    </p:spTree>
    <p:extLst>
      <p:ext uri="{BB962C8B-B14F-4D97-AF65-F5344CB8AC3E}">
        <p14:creationId xmlns:p14="http://schemas.microsoft.com/office/powerpoint/2010/main" val="2694312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Léčení zlomenin </a:t>
            </a:r>
            <a:endParaRPr lang="cs-CZ" dirty="0"/>
          </a:p>
        </p:txBody>
      </p:sp>
      <p:sp>
        <p:nvSpPr>
          <p:cNvPr id="3" name="Zástupný symbol pro obsah 2"/>
          <p:cNvSpPr>
            <a:spLocks noGrp="1"/>
          </p:cNvSpPr>
          <p:nvPr>
            <p:ph idx="1"/>
          </p:nvPr>
        </p:nvSpPr>
        <p:spPr>
          <a:xfrm>
            <a:off x="838200" y="1690688"/>
            <a:ext cx="4648200" cy="4715218"/>
          </a:xfrm>
        </p:spPr>
        <p:txBody>
          <a:bodyPr>
            <a:normAutofit fontScale="55000" lnSpcReduction="20000"/>
          </a:bodyPr>
          <a:lstStyle/>
          <a:p>
            <a:pPr marL="0" indent="0">
              <a:buNone/>
            </a:pPr>
            <a:endParaRPr lang="cs-CZ" b="1" dirty="0" smtClean="0"/>
          </a:p>
          <a:p>
            <a:pPr marL="0" indent="0">
              <a:buNone/>
            </a:pPr>
            <a:r>
              <a:rPr lang="cs-CZ" b="1" dirty="0" smtClean="0"/>
              <a:t>2. Skeletární trakce </a:t>
            </a:r>
            <a:r>
              <a:rPr lang="cs-CZ" dirty="0" smtClean="0"/>
              <a:t>– používaná po repozici zlomenin, které mají tendenci k redislokaci. Ve většině případů je to trakce pohyblivá (extenze náplasťová, botičková, </a:t>
            </a:r>
            <a:r>
              <a:rPr lang="cs-CZ" dirty="0" err="1" smtClean="0"/>
              <a:t>Kirschnerova</a:t>
            </a:r>
            <a:r>
              <a:rPr lang="cs-CZ" dirty="0" smtClean="0"/>
              <a:t>, </a:t>
            </a:r>
            <a:r>
              <a:rPr lang="cs-CZ" dirty="0" err="1" smtClean="0"/>
              <a:t>Crutchfieldova</a:t>
            </a:r>
            <a:r>
              <a:rPr lang="cs-CZ" dirty="0" smtClean="0"/>
              <a:t>), výjimečně je použita trakce pevná (Thomasova, </a:t>
            </a:r>
            <a:r>
              <a:rPr lang="cs-CZ" dirty="0" err="1" smtClean="0"/>
              <a:t>Dieterichova</a:t>
            </a:r>
            <a:r>
              <a:rPr lang="cs-CZ" dirty="0" smtClean="0"/>
              <a:t>)</a:t>
            </a:r>
          </a:p>
          <a:p>
            <a:pPr marL="0" indent="0">
              <a:buNone/>
            </a:pPr>
            <a:endParaRPr lang="cs-CZ" dirty="0" smtClean="0"/>
          </a:p>
          <a:p>
            <a:pPr marL="0" indent="0">
              <a:buNone/>
            </a:pPr>
            <a:endParaRPr lang="cs-CZ" dirty="0" smtClean="0"/>
          </a:p>
          <a:p>
            <a:pPr marL="0" indent="0">
              <a:buNone/>
            </a:pPr>
            <a:r>
              <a:rPr lang="cs-CZ" b="1" dirty="0" smtClean="0"/>
              <a:t>3. Ortéza</a:t>
            </a:r>
            <a:r>
              <a:rPr lang="cs-CZ" dirty="0" smtClean="0"/>
              <a:t> – stabilizace fraktury diafýzy humeru je možná ortézou podle </a:t>
            </a:r>
            <a:r>
              <a:rPr lang="cs-CZ" dirty="0" err="1" smtClean="0"/>
              <a:t>Sarmienta</a:t>
            </a:r>
            <a:r>
              <a:rPr lang="cs-CZ" dirty="0" smtClean="0"/>
              <a:t>. Je to funkčně-konzervativní léčení, jehož smyslem je dosažení co nejlepšího funkčního výsledku bez rigidního znehybnění. Speciální </a:t>
            </a:r>
            <a:r>
              <a:rPr lang="cs-CZ" dirty="0" err="1" smtClean="0"/>
              <a:t>sádrovací</a:t>
            </a:r>
            <a:r>
              <a:rPr lang="cs-CZ" dirty="0" smtClean="0"/>
              <a:t> technika či přizpůsobivé ortézy jsou použity jako stabilizační materiál. Je potřeba zdůraznit, že sousedním kloubům je umožněn limitovaný rozsah kloubů. </a:t>
            </a:r>
          </a:p>
          <a:p>
            <a:pPr marL="0" indent="0">
              <a:buNone/>
            </a:pPr>
            <a:endParaRPr lang="cs-CZ" dirty="0" smtClean="0"/>
          </a:p>
          <a:p>
            <a:pPr marL="0" indent="0">
              <a:buNone/>
            </a:pPr>
            <a:endParaRPr lang="cs-CZ" dirty="0" smtClean="0"/>
          </a:p>
          <a:p>
            <a:pPr marL="0" indent="0">
              <a:buNone/>
            </a:pPr>
            <a:r>
              <a:rPr lang="cs-CZ" dirty="0" smtClean="0"/>
              <a:t> 4. </a:t>
            </a:r>
            <a:r>
              <a:rPr lang="cs-CZ" b="1" dirty="0" smtClean="0"/>
              <a:t>Addukční obvaz dle </a:t>
            </a:r>
            <a:r>
              <a:rPr lang="cs-CZ" b="1" dirty="0" err="1" smtClean="0"/>
              <a:t>Desaulta</a:t>
            </a:r>
            <a:r>
              <a:rPr lang="cs-CZ" b="1" dirty="0" smtClean="0"/>
              <a:t> </a:t>
            </a:r>
            <a:r>
              <a:rPr lang="cs-CZ" dirty="0" smtClean="0"/>
              <a:t>– je obvaz používaný k znehybnění paže a ramenního pletence. Účelem obvazu je stálý mírný tah ramene nahoru a dozadu za současné fixace paže a předloktí k hrudníku. Jako prevence intertriga se před začátkem fixace do podpaží vkládá vatový nebo mulový polštář posypaný zásypem.</a:t>
            </a:r>
          </a:p>
          <a:p>
            <a:endParaRPr lang="cs-CZ" dirty="0"/>
          </a:p>
        </p:txBody>
      </p:sp>
      <p:pic>
        <p:nvPicPr>
          <p:cNvPr id="4" name="Obrázek 3"/>
          <p:cNvPicPr>
            <a:picLocks noChangeAspect="1"/>
          </p:cNvPicPr>
          <p:nvPr/>
        </p:nvPicPr>
        <p:blipFill>
          <a:blip r:embed="rId2"/>
          <a:stretch>
            <a:fillRect/>
          </a:stretch>
        </p:blipFill>
        <p:spPr>
          <a:xfrm>
            <a:off x="8759008" y="576305"/>
            <a:ext cx="2466975" cy="1847850"/>
          </a:xfrm>
          <a:prstGeom prst="rect">
            <a:avLst/>
          </a:prstGeom>
        </p:spPr>
      </p:pic>
      <p:pic>
        <p:nvPicPr>
          <p:cNvPr id="5" name="Obrázek 4"/>
          <p:cNvPicPr>
            <a:picLocks noChangeAspect="1"/>
          </p:cNvPicPr>
          <p:nvPr/>
        </p:nvPicPr>
        <p:blipFill>
          <a:blip r:embed="rId3"/>
          <a:stretch>
            <a:fillRect/>
          </a:stretch>
        </p:blipFill>
        <p:spPr>
          <a:xfrm>
            <a:off x="5980026" y="2822446"/>
            <a:ext cx="2143125" cy="2143125"/>
          </a:xfrm>
          <a:prstGeom prst="rect">
            <a:avLst/>
          </a:prstGeom>
        </p:spPr>
      </p:pic>
      <p:pic>
        <p:nvPicPr>
          <p:cNvPr id="6" name="Obrázek 5"/>
          <p:cNvPicPr>
            <a:picLocks noChangeAspect="1"/>
          </p:cNvPicPr>
          <p:nvPr/>
        </p:nvPicPr>
        <p:blipFill>
          <a:blip r:embed="rId4"/>
          <a:stretch>
            <a:fillRect/>
          </a:stretch>
        </p:blipFill>
        <p:spPr>
          <a:xfrm>
            <a:off x="8759009" y="4728262"/>
            <a:ext cx="2466975" cy="1847850"/>
          </a:xfrm>
          <a:prstGeom prst="rect">
            <a:avLst/>
          </a:prstGeom>
        </p:spPr>
      </p:pic>
      <p:cxnSp>
        <p:nvCxnSpPr>
          <p:cNvPr id="8" name="Přímá spojnice se šipkou 7"/>
          <p:cNvCxnSpPr/>
          <p:nvPr/>
        </p:nvCxnSpPr>
        <p:spPr>
          <a:xfrm flipV="1">
            <a:off x="5486400" y="1622854"/>
            <a:ext cx="2883243" cy="560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flipV="1">
            <a:off x="5618205" y="3894008"/>
            <a:ext cx="659027" cy="68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5403700" y="5604990"/>
            <a:ext cx="2883565" cy="416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559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OPERAČNÍ LÉČBA ZLOMENIN </a:t>
            </a:r>
            <a:endParaRPr lang="cs-CZ" b="1" dirty="0"/>
          </a:p>
        </p:txBody>
      </p:sp>
      <p:sp>
        <p:nvSpPr>
          <p:cNvPr id="3" name="Zástupný symbol pro obsah 2"/>
          <p:cNvSpPr>
            <a:spLocks noGrp="1"/>
          </p:cNvSpPr>
          <p:nvPr>
            <p:ph idx="1"/>
          </p:nvPr>
        </p:nvSpPr>
        <p:spPr>
          <a:xfrm>
            <a:off x="640492" y="1751485"/>
            <a:ext cx="10515600" cy="4805834"/>
          </a:xfrm>
        </p:spPr>
        <p:txBody>
          <a:bodyPr>
            <a:normAutofit fontScale="47500" lnSpcReduction="20000"/>
          </a:bodyPr>
          <a:lstStyle/>
          <a:p>
            <a:pPr marL="0" indent="0">
              <a:buNone/>
            </a:pPr>
            <a:r>
              <a:rPr lang="cs-CZ" b="1" dirty="0" smtClean="0"/>
              <a:t>Osteosyntéza</a:t>
            </a:r>
            <a:r>
              <a:rPr lang="cs-CZ" dirty="0" smtClean="0"/>
              <a:t> je operační léčba zlomeniny, stabilizace zlomeniny spojením kostních fragmentů kovovými implantáty.</a:t>
            </a:r>
          </a:p>
          <a:p>
            <a:pPr lvl="1">
              <a:buFont typeface="Wingdings" panose="05000000000000000000" pitchFamily="2" charset="2"/>
              <a:buChar char="Ø"/>
            </a:pPr>
            <a:r>
              <a:rPr lang="cs-CZ" dirty="0" smtClean="0"/>
              <a:t>Umožňuje větší stabilitu úlomků, zkrácení doby znehybněných kloubů a časnou rehabilitaci. </a:t>
            </a:r>
          </a:p>
          <a:p>
            <a:pPr lvl="1">
              <a:buFont typeface="Wingdings" panose="05000000000000000000" pitchFamily="2" charset="2"/>
              <a:buChar char="Ø"/>
            </a:pPr>
            <a:r>
              <a:rPr lang="cs-CZ" dirty="0" smtClean="0"/>
              <a:t>Většinou není doplněna sádrou či ortézou </a:t>
            </a:r>
          </a:p>
          <a:p>
            <a:pPr lvl="1">
              <a:buFont typeface="Wingdings" panose="05000000000000000000" pitchFamily="2" charset="2"/>
              <a:buChar char="Ø"/>
            </a:pPr>
            <a:endParaRPr lang="cs-CZ" dirty="0" smtClean="0"/>
          </a:p>
          <a:p>
            <a:pPr marL="0" indent="0">
              <a:buNone/>
            </a:pPr>
            <a:r>
              <a:rPr lang="cs-CZ" dirty="0" smtClean="0"/>
              <a:t>K operaci se přistupuje v těchto případech: </a:t>
            </a:r>
          </a:p>
          <a:p>
            <a:pPr lvl="1">
              <a:buFont typeface="Wingdings" panose="05000000000000000000" pitchFamily="2" charset="2"/>
              <a:buChar char="ü"/>
            </a:pPr>
            <a:r>
              <a:rPr lang="cs-CZ" dirty="0" smtClean="0"/>
              <a:t>nestabilní zlomeniny</a:t>
            </a:r>
          </a:p>
          <a:p>
            <a:pPr lvl="1">
              <a:buFont typeface="Wingdings" panose="05000000000000000000" pitchFamily="2" charset="2"/>
              <a:buChar char="ü"/>
            </a:pPr>
            <a:r>
              <a:rPr lang="cs-CZ" dirty="0" smtClean="0"/>
              <a:t>obtížně </a:t>
            </a:r>
            <a:r>
              <a:rPr lang="cs-CZ" dirty="0" err="1" smtClean="0"/>
              <a:t>reponovatelné</a:t>
            </a:r>
            <a:endParaRPr lang="cs-CZ" dirty="0" smtClean="0"/>
          </a:p>
          <a:p>
            <a:pPr lvl="1">
              <a:buFont typeface="Wingdings" panose="05000000000000000000" pitchFamily="2" charset="2"/>
              <a:buChar char="ü"/>
            </a:pPr>
            <a:r>
              <a:rPr lang="cs-CZ" dirty="0" smtClean="0"/>
              <a:t>nitrokloubní poranění</a:t>
            </a:r>
          </a:p>
          <a:p>
            <a:pPr lvl="1">
              <a:buFont typeface="Wingdings" panose="05000000000000000000" pitchFamily="2" charset="2"/>
              <a:buChar char="ü"/>
            </a:pPr>
            <a:r>
              <a:rPr lang="cs-CZ" dirty="0" smtClean="0"/>
              <a:t>otevřené zlomeniny </a:t>
            </a:r>
          </a:p>
          <a:p>
            <a:pPr lvl="1">
              <a:buFont typeface="Wingdings" panose="05000000000000000000" pitchFamily="2" charset="2"/>
              <a:buChar char="ü"/>
            </a:pPr>
            <a:r>
              <a:rPr lang="cs-CZ" dirty="0" smtClean="0"/>
              <a:t>zlomeniny spojené s nervovým poraněním</a:t>
            </a:r>
          </a:p>
          <a:p>
            <a:pPr lvl="1">
              <a:buFont typeface="Wingdings" panose="05000000000000000000" pitchFamily="2" charset="2"/>
              <a:buChar char="ü"/>
            </a:pPr>
            <a:endParaRPr lang="cs-CZ" dirty="0" smtClean="0"/>
          </a:p>
          <a:p>
            <a:pPr marL="0" indent="0">
              <a:buNone/>
            </a:pPr>
            <a:r>
              <a:rPr lang="cs-CZ" dirty="0" smtClean="0"/>
              <a:t>Osteosyntézy dělíme </a:t>
            </a:r>
          </a:p>
          <a:p>
            <a:pPr marL="0" indent="0">
              <a:buNone/>
            </a:pPr>
            <a:r>
              <a:rPr lang="cs-CZ" b="1" dirty="0" smtClean="0"/>
              <a:t>1. Stabilní osteosyntéza </a:t>
            </a:r>
            <a:r>
              <a:rPr lang="cs-CZ" dirty="0" smtClean="0"/>
              <a:t>– díky pevnému spojení kostních úlomků umožňuje brzkou hybnost. Je používáno </a:t>
            </a:r>
            <a:r>
              <a:rPr lang="cs-CZ" dirty="0" err="1" smtClean="0"/>
              <a:t>nitrodřeňové</a:t>
            </a:r>
            <a:r>
              <a:rPr lang="cs-CZ" dirty="0" smtClean="0"/>
              <a:t> </a:t>
            </a:r>
            <a:r>
              <a:rPr lang="cs-CZ" dirty="0" err="1" smtClean="0"/>
              <a:t>hřebování</a:t>
            </a:r>
            <a:r>
              <a:rPr lang="cs-CZ" dirty="0" smtClean="0"/>
              <a:t>, dlahová technika či zevní fixatér. </a:t>
            </a:r>
          </a:p>
          <a:p>
            <a:pPr marL="0" indent="0">
              <a:buNone/>
            </a:pPr>
            <a:r>
              <a:rPr lang="cs-CZ" b="1" dirty="0" smtClean="0"/>
              <a:t>2. Adaptační osteosyntéza </a:t>
            </a:r>
            <a:r>
              <a:rPr lang="cs-CZ" dirty="0" smtClean="0"/>
              <a:t>– neumožňuje dostatečně pevné spojení kostních úlomků. Je proto nutné zajistit klid pro hojení zlomeniny. Toho docílíme pomocí sádry či ortézy. U tohoto typu osteosyntézy se používají šrouby, </a:t>
            </a:r>
            <a:r>
              <a:rPr lang="cs-CZ" dirty="0" err="1" smtClean="0"/>
              <a:t>cerklážní</a:t>
            </a:r>
            <a:r>
              <a:rPr lang="cs-CZ" dirty="0" smtClean="0"/>
              <a:t> drátěné kličky a K-dráty. </a:t>
            </a:r>
          </a:p>
          <a:p>
            <a:pPr marL="0" indent="0">
              <a:buNone/>
            </a:pPr>
            <a:endParaRPr lang="cs-CZ" dirty="0" smtClean="0"/>
          </a:p>
          <a:p>
            <a:pPr marL="0" indent="0">
              <a:buNone/>
            </a:pPr>
            <a:r>
              <a:rPr lang="cs-CZ" dirty="0" smtClean="0"/>
              <a:t>Osteosyntézy můžeme dělit také </a:t>
            </a:r>
            <a:r>
              <a:rPr lang="cs-CZ" b="1" dirty="0" smtClean="0"/>
              <a:t>podle použité operační techniky </a:t>
            </a:r>
            <a:r>
              <a:rPr lang="cs-CZ" dirty="0" smtClean="0"/>
              <a:t>na:</a:t>
            </a:r>
          </a:p>
          <a:p>
            <a:pPr marL="0" indent="0">
              <a:buNone/>
            </a:pPr>
            <a:r>
              <a:rPr lang="cs-CZ" dirty="0" smtClean="0"/>
              <a:t> a. vnitřní - </a:t>
            </a:r>
            <a:r>
              <a:rPr lang="cs-CZ" dirty="0" err="1" smtClean="0"/>
              <a:t>intermedulární</a:t>
            </a:r>
            <a:r>
              <a:rPr lang="cs-CZ" dirty="0" smtClean="0"/>
              <a:t> – </a:t>
            </a:r>
            <a:r>
              <a:rPr lang="cs-CZ" dirty="0" err="1" smtClean="0"/>
              <a:t>extramedulární</a:t>
            </a:r>
            <a:endParaRPr lang="cs-CZ" dirty="0"/>
          </a:p>
          <a:p>
            <a:pPr marL="0" indent="0">
              <a:buNone/>
            </a:pPr>
            <a:r>
              <a:rPr lang="cs-CZ" dirty="0" smtClean="0"/>
              <a:t> b. zevní</a:t>
            </a:r>
          </a:p>
          <a:p>
            <a:pPr marL="0" indent="0">
              <a:buNone/>
            </a:pPr>
            <a:r>
              <a:rPr lang="cs-CZ" dirty="0" smtClean="0"/>
              <a:t> c. kombinované</a:t>
            </a:r>
            <a:endParaRPr lang="cs-CZ" dirty="0"/>
          </a:p>
        </p:txBody>
      </p:sp>
      <p:pic>
        <p:nvPicPr>
          <p:cNvPr id="4" name="Obrázek 3"/>
          <p:cNvPicPr>
            <a:picLocks noChangeAspect="1"/>
          </p:cNvPicPr>
          <p:nvPr/>
        </p:nvPicPr>
        <p:blipFill>
          <a:blip r:embed="rId2"/>
          <a:stretch>
            <a:fillRect/>
          </a:stretch>
        </p:blipFill>
        <p:spPr>
          <a:xfrm>
            <a:off x="9546367" y="938856"/>
            <a:ext cx="1609725" cy="2838450"/>
          </a:xfrm>
          <a:prstGeom prst="rect">
            <a:avLst/>
          </a:prstGeom>
        </p:spPr>
      </p:pic>
    </p:spTree>
    <p:extLst>
      <p:ext uri="{BB962C8B-B14F-4D97-AF65-F5344CB8AC3E}">
        <p14:creationId xmlns:p14="http://schemas.microsoft.com/office/powerpoint/2010/main" val="3133227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72298" y="0"/>
            <a:ext cx="10515600" cy="1325563"/>
          </a:xfrm>
        </p:spPr>
        <p:txBody>
          <a:bodyPr/>
          <a:lstStyle/>
          <a:p>
            <a:r>
              <a:rPr lang="cs-CZ" b="1" dirty="0" smtClean="0"/>
              <a:t>Anatomie humeru </a:t>
            </a:r>
            <a:endParaRPr lang="cs-CZ" b="1" dirty="0"/>
          </a:p>
        </p:txBody>
      </p:sp>
      <p:sp>
        <p:nvSpPr>
          <p:cNvPr id="3" name="Zástupný symbol pro obsah 2"/>
          <p:cNvSpPr>
            <a:spLocks noGrp="1"/>
          </p:cNvSpPr>
          <p:nvPr>
            <p:ph idx="1"/>
          </p:nvPr>
        </p:nvSpPr>
        <p:spPr>
          <a:xfrm>
            <a:off x="591064" y="1192342"/>
            <a:ext cx="6905368" cy="5665658"/>
          </a:xfrm>
        </p:spPr>
        <p:txBody>
          <a:bodyPr>
            <a:normAutofit fontScale="47500" lnSpcReduction="20000"/>
          </a:bodyPr>
          <a:lstStyle/>
          <a:p>
            <a:r>
              <a:rPr lang="cs-CZ" dirty="0" smtClean="0"/>
              <a:t>Kost je plastický orgán žlutobílé barvy</a:t>
            </a:r>
          </a:p>
          <a:p>
            <a:r>
              <a:rPr lang="cs-CZ" sz="2300" dirty="0" smtClean="0"/>
              <a:t>základní stavební buňky jsou </a:t>
            </a:r>
            <a:r>
              <a:rPr lang="cs-CZ" sz="2300" dirty="0" err="1" smtClean="0"/>
              <a:t>osteocyty</a:t>
            </a:r>
            <a:r>
              <a:rPr lang="cs-CZ" sz="2300" dirty="0" smtClean="0"/>
              <a:t>, kolagenní a elastická vlákna a beztvará mezibuněčná stěna</a:t>
            </a:r>
          </a:p>
          <a:p>
            <a:r>
              <a:rPr lang="cs-CZ" sz="2300" dirty="0" smtClean="0"/>
              <a:t>Kost pažní je typická dlouhá kost tvořící kostěný podklad paže</a:t>
            </a:r>
          </a:p>
          <a:p>
            <a:pPr marL="0" indent="0">
              <a:buNone/>
            </a:pPr>
            <a:r>
              <a:rPr lang="cs-CZ" dirty="0" smtClean="0"/>
              <a:t>Rozlišujeme na ní: </a:t>
            </a:r>
          </a:p>
          <a:p>
            <a:pPr lvl="1">
              <a:buFont typeface="Wingdings" panose="05000000000000000000" pitchFamily="2" charset="2"/>
              <a:buChar char="ü"/>
            </a:pPr>
            <a:r>
              <a:rPr lang="cs-CZ" dirty="0" err="1" smtClean="0"/>
              <a:t>caput</a:t>
            </a:r>
            <a:r>
              <a:rPr lang="cs-CZ" dirty="0" smtClean="0"/>
              <a:t> </a:t>
            </a:r>
            <a:r>
              <a:rPr lang="cs-CZ" dirty="0" err="1" smtClean="0"/>
              <a:t>humeri</a:t>
            </a:r>
            <a:r>
              <a:rPr lang="cs-CZ" dirty="0" smtClean="0"/>
              <a:t> - na proximálním konci kosti </a:t>
            </a:r>
          </a:p>
          <a:p>
            <a:pPr lvl="1">
              <a:buFont typeface="Wingdings" panose="05000000000000000000" pitchFamily="2" charset="2"/>
              <a:buChar char="ü"/>
            </a:pPr>
            <a:r>
              <a:rPr lang="cs-CZ" dirty="0" smtClean="0"/>
              <a:t>corpus </a:t>
            </a:r>
            <a:r>
              <a:rPr lang="cs-CZ" dirty="0" err="1" smtClean="0"/>
              <a:t>humeri</a:t>
            </a:r>
            <a:r>
              <a:rPr lang="cs-CZ" dirty="0" smtClean="0"/>
              <a:t> - tělo </a:t>
            </a:r>
          </a:p>
          <a:p>
            <a:pPr lvl="1">
              <a:buFont typeface="Wingdings" panose="05000000000000000000" pitchFamily="2" charset="2"/>
              <a:buChar char="ü"/>
            </a:pPr>
            <a:r>
              <a:rPr lang="cs-CZ" dirty="0" smtClean="0"/>
              <a:t>condylus </a:t>
            </a:r>
            <a:r>
              <a:rPr lang="cs-CZ" dirty="0" err="1" smtClean="0"/>
              <a:t>humeri</a:t>
            </a:r>
            <a:r>
              <a:rPr lang="cs-CZ" dirty="0" smtClean="0"/>
              <a:t> - distální kloubní konec kosti</a:t>
            </a:r>
          </a:p>
          <a:p>
            <a:pPr lvl="1">
              <a:buFont typeface="Wingdings" panose="05000000000000000000" pitchFamily="2" charset="2"/>
              <a:buChar char="ü"/>
            </a:pPr>
            <a:endParaRPr lang="cs-CZ" dirty="0" smtClean="0"/>
          </a:p>
          <a:p>
            <a:pPr marL="0" indent="0">
              <a:buNone/>
            </a:pPr>
            <a:r>
              <a:rPr lang="cs-CZ" b="1" dirty="0" smtClean="0"/>
              <a:t>Caput </a:t>
            </a:r>
            <a:r>
              <a:rPr lang="cs-CZ" b="1" dirty="0" err="1" smtClean="0"/>
              <a:t>humeri</a:t>
            </a:r>
            <a:r>
              <a:rPr lang="cs-CZ" b="1" dirty="0" smtClean="0"/>
              <a:t> </a:t>
            </a:r>
            <a:r>
              <a:rPr lang="cs-CZ" dirty="0" smtClean="0"/>
              <a:t>– na hlavici kosti je polokulovitá styčná plocha pro spojení s lopatkou</a:t>
            </a:r>
          </a:p>
          <a:p>
            <a:pPr marL="0" indent="0">
              <a:buNone/>
            </a:pPr>
            <a:r>
              <a:rPr lang="cs-CZ" b="1" dirty="0" err="1" smtClean="0"/>
              <a:t>Collum</a:t>
            </a:r>
            <a:r>
              <a:rPr lang="cs-CZ" b="1" dirty="0" smtClean="0"/>
              <a:t> </a:t>
            </a:r>
            <a:r>
              <a:rPr lang="cs-CZ" b="1" dirty="0" err="1" smtClean="0"/>
              <a:t>anatomicum</a:t>
            </a:r>
            <a:r>
              <a:rPr lang="cs-CZ" dirty="0"/>
              <a:t> </a:t>
            </a:r>
            <a:r>
              <a:rPr lang="cs-CZ" dirty="0" smtClean="0"/>
              <a:t>- </a:t>
            </a:r>
            <a:r>
              <a:rPr lang="cs-CZ" dirty="0"/>
              <a:t>m</a:t>
            </a:r>
            <a:r>
              <a:rPr lang="cs-CZ" dirty="0" smtClean="0"/>
              <a:t>ísto pro úpon kloubního pouzdra po obvodu hlavice</a:t>
            </a:r>
          </a:p>
          <a:p>
            <a:pPr marL="0" indent="0">
              <a:buNone/>
            </a:pPr>
            <a:r>
              <a:rPr lang="cs-CZ" dirty="0" smtClean="0"/>
              <a:t>Pod hlavicí jsou dva hrboly: </a:t>
            </a:r>
            <a:r>
              <a:rPr lang="cs-CZ" b="1" dirty="0" err="1" smtClean="0"/>
              <a:t>tuberculum</a:t>
            </a:r>
            <a:r>
              <a:rPr lang="cs-CZ" b="1" dirty="0" smtClean="0"/>
              <a:t> </a:t>
            </a:r>
            <a:r>
              <a:rPr lang="cs-CZ" b="1" dirty="0" err="1" smtClean="0"/>
              <a:t>majus</a:t>
            </a:r>
            <a:r>
              <a:rPr lang="cs-CZ" b="1" dirty="0" smtClean="0"/>
              <a:t> </a:t>
            </a:r>
            <a:r>
              <a:rPr lang="cs-CZ" dirty="0" smtClean="0"/>
              <a:t>a </a:t>
            </a:r>
            <a:r>
              <a:rPr lang="cs-CZ" b="1" dirty="0" err="1" smtClean="0"/>
              <a:t>tuberculum</a:t>
            </a:r>
            <a:r>
              <a:rPr lang="cs-CZ" b="1" dirty="0" smtClean="0"/>
              <a:t> minus </a:t>
            </a:r>
            <a:r>
              <a:rPr lang="cs-CZ" dirty="0" smtClean="0"/>
              <a:t>sloužící pro úpon svalů </a:t>
            </a:r>
          </a:p>
          <a:p>
            <a:pPr marL="0" indent="0">
              <a:buNone/>
            </a:pPr>
            <a:r>
              <a:rPr lang="cs-CZ" b="1" dirty="0" err="1" smtClean="0"/>
              <a:t>Collum</a:t>
            </a:r>
            <a:r>
              <a:rPr lang="cs-CZ" b="1" dirty="0" smtClean="0"/>
              <a:t> </a:t>
            </a:r>
            <a:r>
              <a:rPr lang="cs-CZ" b="1" dirty="0" err="1" smtClean="0"/>
              <a:t>chirurgicum</a:t>
            </a:r>
            <a:r>
              <a:rPr lang="cs-CZ" b="1" dirty="0" smtClean="0"/>
              <a:t> </a:t>
            </a:r>
            <a:r>
              <a:rPr lang="cs-CZ" b="1" dirty="0" err="1" smtClean="0"/>
              <a:t>humeri</a:t>
            </a:r>
            <a:r>
              <a:rPr lang="cs-CZ" b="1" dirty="0" smtClean="0"/>
              <a:t>  </a:t>
            </a:r>
            <a:r>
              <a:rPr lang="cs-CZ" dirty="0" smtClean="0"/>
              <a:t>	- zúžená část kosti, která leží mezi proximální epifýzou a tělem</a:t>
            </a:r>
          </a:p>
          <a:p>
            <a:pPr marL="0" indent="0">
              <a:buNone/>
            </a:pPr>
            <a:r>
              <a:rPr lang="cs-CZ" dirty="0"/>
              <a:t>		</a:t>
            </a:r>
            <a:r>
              <a:rPr lang="cs-CZ" dirty="0" smtClean="0"/>
              <a:t>- nejčastější místo zlomenin</a:t>
            </a:r>
          </a:p>
          <a:p>
            <a:pPr marL="0" indent="0">
              <a:buNone/>
            </a:pPr>
            <a:r>
              <a:rPr lang="cs-CZ" b="1" dirty="0" smtClean="0"/>
              <a:t>Corpus </a:t>
            </a:r>
            <a:r>
              <a:rPr lang="cs-CZ" b="1" dirty="0" err="1" smtClean="0"/>
              <a:t>humeri</a:t>
            </a:r>
            <a:r>
              <a:rPr lang="cs-CZ" b="1" dirty="0" smtClean="0"/>
              <a:t> </a:t>
            </a:r>
            <a:r>
              <a:rPr lang="cs-CZ" dirty="0" smtClean="0"/>
              <a:t>– tělo kosti je zaobleně trojhranné</a:t>
            </a:r>
          </a:p>
          <a:p>
            <a:pPr marL="0" indent="0">
              <a:buNone/>
            </a:pPr>
            <a:r>
              <a:rPr lang="cs-CZ" b="1" dirty="0" smtClean="0"/>
              <a:t>Deltový sval  - </a:t>
            </a:r>
            <a:r>
              <a:rPr lang="cs-CZ" dirty="0" smtClean="0"/>
              <a:t>upíná se na drsnatinu </a:t>
            </a:r>
            <a:r>
              <a:rPr lang="cs-CZ" dirty="0" err="1" smtClean="0"/>
              <a:t>tuberositas</a:t>
            </a:r>
            <a:r>
              <a:rPr lang="cs-CZ" dirty="0" smtClean="0"/>
              <a:t> </a:t>
            </a:r>
            <a:r>
              <a:rPr lang="cs-CZ" dirty="0" err="1" smtClean="0"/>
              <a:t>deltoidea</a:t>
            </a:r>
            <a:r>
              <a:rPr lang="cs-CZ" dirty="0" smtClean="0"/>
              <a:t> - za drsnatinou v mělké rýze probíhá </a:t>
            </a:r>
            <a:r>
              <a:rPr lang="cs-CZ" b="1" dirty="0" err="1" smtClean="0"/>
              <a:t>nervus</a:t>
            </a:r>
            <a:r>
              <a:rPr lang="cs-CZ" b="1" dirty="0" smtClean="0"/>
              <a:t> </a:t>
            </a:r>
            <a:r>
              <a:rPr lang="cs-CZ" b="1" dirty="0" err="1" smtClean="0"/>
              <a:t>radialis</a:t>
            </a:r>
            <a:r>
              <a:rPr lang="cs-CZ" b="1" dirty="0" smtClean="0"/>
              <a:t> </a:t>
            </a:r>
          </a:p>
          <a:p>
            <a:pPr marL="0" indent="0">
              <a:buNone/>
            </a:pPr>
            <a:r>
              <a:rPr lang="cs-CZ" b="1" dirty="0" smtClean="0"/>
              <a:t>Distální konec humeru </a:t>
            </a:r>
            <a:r>
              <a:rPr lang="cs-CZ" dirty="0" smtClean="0"/>
              <a:t>– dolní konec kosti vybíhá ve dva hrbolky:</a:t>
            </a:r>
          </a:p>
          <a:p>
            <a:pPr lvl="1">
              <a:buFont typeface="Wingdings" panose="05000000000000000000" pitchFamily="2" charset="2"/>
              <a:buChar char="ü"/>
            </a:pPr>
            <a:r>
              <a:rPr lang="cs-CZ" dirty="0" err="1" smtClean="0"/>
              <a:t>epicondilus</a:t>
            </a:r>
            <a:r>
              <a:rPr lang="cs-CZ" dirty="0" smtClean="0"/>
              <a:t> </a:t>
            </a:r>
            <a:r>
              <a:rPr lang="cs-CZ" dirty="0" err="1" smtClean="0"/>
              <a:t>medialis</a:t>
            </a:r>
            <a:r>
              <a:rPr lang="cs-CZ" dirty="0" smtClean="0"/>
              <a:t> na vnitřní straně </a:t>
            </a:r>
          </a:p>
          <a:p>
            <a:pPr lvl="1">
              <a:buFont typeface="Wingdings" panose="05000000000000000000" pitchFamily="2" charset="2"/>
              <a:buChar char="ü"/>
            </a:pPr>
            <a:r>
              <a:rPr lang="cs-CZ" dirty="0" err="1" smtClean="0"/>
              <a:t>epicondylus</a:t>
            </a:r>
            <a:r>
              <a:rPr lang="cs-CZ" dirty="0" smtClean="0"/>
              <a:t> </a:t>
            </a:r>
            <a:r>
              <a:rPr lang="cs-CZ" dirty="0" err="1" smtClean="0"/>
              <a:t>lateralis</a:t>
            </a:r>
            <a:r>
              <a:rPr lang="cs-CZ" dirty="0" smtClean="0"/>
              <a:t> na vnější straně </a:t>
            </a:r>
          </a:p>
          <a:p>
            <a:pPr marL="0" indent="0">
              <a:buNone/>
            </a:pPr>
            <a:r>
              <a:rPr lang="cs-CZ" b="1" dirty="0" err="1" smtClean="0"/>
              <a:t>Nervus</a:t>
            </a:r>
            <a:r>
              <a:rPr lang="cs-CZ" b="1" dirty="0" smtClean="0"/>
              <a:t> </a:t>
            </a:r>
            <a:r>
              <a:rPr lang="cs-CZ" b="1" dirty="0" err="1" smtClean="0"/>
              <a:t>ulnaris</a:t>
            </a:r>
            <a:r>
              <a:rPr lang="cs-CZ" b="1" dirty="0" smtClean="0"/>
              <a:t> probíhá v rýze za mediálním epikondylem </a:t>
            </a:r>
          </a:p>
          <a:p>
            <a:pPr marL="0" indent="0">
              <a:buNone/>
            </a:pPr>
            <a:r>
              <a:rPr lang="cs-CZ" dirty="0" smtClean="0"/>
              <a:t>Pod hrbolky jsou dvě kloubní plochy: </a:t>
            </a:r>
          </a:p>
          <a:p>
            <a:pPr lvl="1">
              <a:buFont typeface="Wingdings" panose="05000000000000000000" pitchFamily="2" charset="2"/>
              <a:buChar char="ü"/>
            </a:pPr>
            <a:r>
              <a:rPr lang="cs-CZ" b="1" dirty="0" err="1" smtClean="0"/>
              <a:t>capitulum</a:t>
            </a:r>
            <a:r>
              <a:rPr lang="cs-CZ" b="1" dirty="0" smtClean="0"/>
              <a:t> </a:t>
            </a:r>
            <a:r>
              <a:rPr lang="cs-CZ" b="1" dirty="0" err="1" smtClean="0"/>
              <a:t>humeri</a:t>
            </a:r>
            <a:r>
              <a:rPr lang="cs-CZ" b="1" dirty="0" smtClean="0"/>
              <a:t> </a:t>
            </a:r>
            <a:r>
              <a:rPr lang="cs-CZ" dirty="0" smtClean="0"/>
              <a:t>– hlavička kosti pažní, pro skloubení s kostí vřetenní </a:t>
            </a:r>
          </a:p>
          <a:p>
            <a:pPr lvl="1">
              <a:buFont typeface="Wingdings" panose="05000000000000000000" pitchFamily="2" charset="2"/>
              <a:buChar char="ü"/>
            </a:pPr>
            <a:r>
              <a:rPr lang="cs-CZ" b="1" dirty="0" smtClean="0"/>
              <a:t>trochlea </a:t>
            </a:r>
            <a:r>
              <a:rPr lang="cs-CZ" b="1" dirty="0" err="1" smtClean="0"/>
              <a:t>humeri</a:t>
            </a:r>
            <a:r>
              <a:rPr lang="cs-CZ" b="1" dirty="0" smtClean="0"/>
              <a:t> </a:t>
            </a:r>
            <a:r>
              <a:rPr lang="cs-CZ" dirty="0" smtClean="0"/>
              <a:t>– kladka pro skloubení s kostí loketní</a:t>
            </a:r>
            <a:endParaRPr lang="cs-CZ" dirty="0"/>
          </a:p>
        </p:txBody>
      </p:sp>
      <p:pic>
        <p:nvPicPr>
          <p:cNvPr id="4" name="Obrázek 3"/>
          <p:cNvPicPr>
            <a:picLocks noChangeAspect="1"/>
          </p:cNvPicPr>
          <p:nvPr/>
        </p:nvPicPr>
        <p:blipFill>
          <a:blip r:embed="rId2"/>
          <a:stretch>
            <a:fillRect/>
          </a:stretch>
        </p:blipFill>
        <p:spPr>
          <a:xfrm>
            <a:off x="7660803" y="299652"/>
            <a:ext cx="4333875" cy="6324600"/>
          </a:xfrm>
          <a:prstGeom prst="rect">
            <a:avLst/>
          </a:prstGeom>
        </p:spPr>
      </p:pic>
    </p:spTree>
    <p:extLst>
      <p:ext uri="{BB962C8B-B14F-4D97-AF65-F5344CB8AC3E}">
        <p14:creationId xmlns:p14="http://schemas.microsoft.com/office/powerpoint/2010/main" val="3338256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Klasifikace zlomenin </a:t>
            </a:r>
            <a:r>
              <a:rPr lang="cs-CZ" dirty="0" err="1" smtClean="0"/>
              <a:t>prox</a:t>
            </a:r>
            <a:r>
              <a:rPr lang="cs-CZ" dirty="0" smtClean="0"/>
              <a:t>. humeru </a:t>
            </a:r>
            <a:endParaRPr lang="cs-CZ" dirty="0"/>
          </a:p>
        </p:txBody>
      </p:sp>
      <p:sp>
        <p:nvSpPr>
          <p:cNvPr id="3" name="Zástupný symbol pro obsah 2"/>
          <p:cNvSpPr>
            <a:spLocks noGrp="1"/>
          </p:cNvSpPr>
          <p:nvPr>
            <p:ph idx="1"/>
          </p:nvPr>
        </p:nvSpPr>
        <p:spPr>
          <a:xfrm>
            <a:off x="640232" y="1690688"/>
            <a:ext cx="10515600" cy="4351338"/>
          </a:xfrm>
        </p:spPr>
        <p:txBody>
          <a:bodyPr>
            <a:normAutofit fontScale="62500" lnSpcReduction="20000"/>
          </a:bodyPr>
          <a:lstStyle/>
          <a:p>
            <a:pPr marL="0" indent="0">
              <a:buNone/>
            </a:pPr>
            <a:r>
              <a:rPr lang="cs-CZ" b="1" dirty="0" smtClean="0"/>
              <a:t>Zlomeniny proximálního humeru </a:t>
            </a:r>
          </a:p>
          <a:p>
            <a:r>
              <a:rPr lang="cs-CZ" sz="1800" dirty="0" smtClean="0"/>
              <a:t>frekventovaná zlomenina (asi 4 % všech zlomenin u dospělých)</a:t>
            </a:r>
          </a:p>
          <a:p>
            <a:r>
              <a:rPr lang="cs-CZ" sz="1800" dirty="0" smtClean="0"/>
              <a:t>většina těchto zlomenin je u žen staršího věku způsobené pádem</a:t>
            </a:r>
          </a:p>
          <a:p>
            <a:r>
              <a:rPr lang="cs-CZ" sz="1800" dirty="0" smtClean="0"/>
              <a:t>u mladších pacientů je tato zlomenina jako důsledek autonehod či zranění při sportu. </a:t>
            </a:r>
          </a:p>
          <a:p>
            <a:r>
              <a:rPr lang="cs-CZ" sz="1800" dirty="0"/>
              <a:t>z</a:t>
            </a:r>
            <a:r>
              <a:rPr lang="cs-CZ" sz="1800" dirty="0" smtClean="0"/>
              <a:t>lomeniny jsou spíše nedislokované, v malé míře se vyskytují minimální dislokace</a:t>
            </a:r>
          </a:p>
          <a:p>
            <a:endParaRPr lang="cs-CZ" dirty="0" smtClean="0"/>
          </a:p>
          <a:p>
            <a:pPr marL="0" indent="0">
              <a:buNone/>
            </a:pPr>
            <a:r>
              <a:rPr lang="cs-CZ" b="1" dirty="0" smtClean="0"/>
              <a:t>Diagnostika</a:t>
            </a:r>
          </a:p>
          <a:p>
            <a:pPr lvl="1">
              <a:buFont typeface="Wingdings" panose="05000000000000000000" pitchFamily="2" charset="2"/>
              <a:buChar char="ü"/>
            </a:pPr>
            <a:r>
              <a:rPr lang="cs-CZ" dirty="0" smtClean="0"/>
              <a:t>klinická diagnostika - hodnotíme bolest v oblasti ramene, otok a hematom</a:t>
            </a:r>
          </a:p>
          <a:p>
            <a:pPr lvl="1">
              <a:buFont typeface="Wingdings" panose="05000000000000000000" pitchFamily="2" charset="2"/>
              <a:buChar char="ü"/>
            </a:pPr>
            <a:r>
              <a:rPr lang="cs-CZ" dirty="0" smtClean="0"/>
              <a:t> RTG, CT a případně jiných metod  - zjistíme přesnou lokalizaci a typ zlomeniny</a:t>
            </a:r>
          </a:p>
          <a:p>
            <a:pPr lvl="1">
              <a:buFont typeface="Wingdings" panose="05000000000000000000" pitchFamily="2" charset="2"/>
              <a:buChar char="ü"/>
            </a:pPr>
            <a:endParaRPr lang="cs-CZ" dirty="0" smtClean="0"/>
          </a:p>
          <a:p>
            <a:pPr marL="0" indent="0">
              <a:buNone/>
            </a:pPr>
            <a:r>
              <a:rPr lang="cs-CZ" b="1" dirty="0" smtClean="0"/>
              <a:t> Klasifikace </a:t>
            </a:r>
            <a:r>
              <a:rPr lang="cs-CZ" dirty="0" smtClean="0"/>
              <a:t>-  AO klasifikace: </a:t>
            </a:r>
          </a:p>
          <a:p>
            <a:pPr marL="457200" lvl="1" indent="0">
              <a:buNone/>
            </a:pPr>
            <a:r>
              <a:rPr lang="cs-CZ" b="1" dirty="0" smtClean="0"/>
              <a:t>A</a:t>
            </a:r>
            <a:r>
              <a:rPr lang="cs-CZ" dirty="0" smtClean="0"/>
              <a:t> – </a:t>
            </a:r>
            <a:r>
              <a:rPr lang="cs-CZ" b="1" dirty="0" err="1" smtClean="0"/>
              <a:t>extraartikulární</a:t>
            </a:r>
            <a:r>
              <a:rPr lang="cs-CZ" b="1" dirty="0" smtClean="0"/>
              <a:t> </a:t>
            </a:r>
            <a:r>
              <a:rPr lang="cs-CZ" b="1" dirty="0" err="1" smtClean="0"/>
              <a:t>unifokální</a:t>
            </a:r>
            <a:r>
              <a:rPr lang="cs-CZ" b="1" dirty="0" smtClean="0"/>
              <a:t> (</a:t>
            </a:r>
            <a:r>
              <a:rPr lang="cs-CZ" b="1" dirty="0" err="1" smtClean="0"/>
              <a:t>dvouúlomkové</a:t>
            </a:r>
            <a:r>
              <a:rPr lang="cs-CZ" b="1" dirty="0" smtClean="0"/>
              <a:t>) zlomeniny </a:t>
            </a:r>
            <a:r>
              <a:rPr lang="cs-CZ" dirty="0" smtClean="0"/>
              <a:t>– zlomeniny chirurgického krčku a zlomeniny s izolovaným odlomením velkého hrbolku</a:t>
            </a:r>
          </a:p>
          <a:p>
            <a:pPr marL="457200" lvl="1" indent="0">
              <a:buNone/>
            </a:pPr>
            <a:endParaRPr lang="cs-CZ" dirty="0" smtClean="0"/>
          </a:p>
          <a:p>
            <a:pPr marL="457200" lvl="1" indent="0">
              <a:buNone/>
            </a:pPr>
            <a:r>
              <a:rPr lang="cs-CZ" b="1" dirty="0" smtClean="0"/>
              <a:t>B</a:t>
            </a:r>
            <a:r>
              <a:rPr lang="cs-CZ" dirty="0" smtClean="0"/>
              <a:t> – </a:t>
            </a:r>
            <a:r>
              <a:rPr lang="cs-CZ" b="1" dirty="0" err="1" smtClean="0"/>
              <a:t>extraartikulární</a:t>
            </a:r>
            <a:r>
              <a:rPr lang="cs-CZ" b="1" dirty="0" smtClean="0"/>
              <a:t> bifokální (</a:t>
            </a:r>
            <a:r>
              <a:rPr lang="cs-CZ" b="1" dirty="0" err="1" smtClean="0"/>
              <a:t>tříúlomkové</a:t>
            </a:r>
            <a:r>
              <a:rPr lang="cs-CZ" b="1" dirty="0" smtClean="0"/>
              <a:t>) metafyzární zlomeniny s odlomením některého z hrbolků</a:t>
            </a:r>
          </a:p>
          <a:p>
            <a:pPr marL="457200" lvl="1" indent="0">
              <a:buNone/>
            </a:pPr>
            <a:r>
              <a:rPr lang="cs-CZ" dirty="0" smtClean="0"/>
              <a:t> </a:t>
            </a:r>
          </a:p>
          <a:p>
            <a:pPr marL="457200" lvl="1" indent="0">
              <a:buNone/>
            </a:pPr>
            <a:r>
              <a:rPr lang="cs-CZ" b="1" dirty="0" smtClean="0"/>
              <a:t>C</a:t>
            </a:r>
            <a:r>
              <a:rPr lang="cs-CZ" dirty="0" smtClean="0"/>
              <a:t> – </a:t>
            </a:r>
            <a:r>
              <a:rPr lang="cs-CZ" b="1" dirty="0" err="1" smtClean="0"/>
              <a:t>intraartikulární</a:t>
            </a:r>
            <a:r>
              <a:rPr lang="cs-CZ" b="1" dirty="0" smtClean="0"/>
              <a:t> (</a:t>
            </a:r>
            <a:r>
              <a:rPr lang="cs-CZ" b="1" dirty="0" err="1" smtClean="0"/>
              <a:t>víceúlomkové</a:t>
            </a:r>
            <a:r>
              <a:rPr lang="cs-CZ" dirty="0" smtClean="0"/>
              <a:t>) zlomeniny – lomná linie probíhá v oblasti anatomického krčku</a:t>
            </a:r>
            <a:endParaRPr lang="cs-CZ" dirty="0"/>
          </a:p>
        </p:txBody>
      </p:sp>
      <p:pic>
        <p:nvPicPr>
          <p:cNvPr id="6" name="Obrázek 5"/>
          <p:cNvPicPr>
            <a:picLocks noChangeAspect="1"/>
          </p:cNvPicPr>
          <p:nvPr/>
        </p:nvPicPr>
        <p:blipFill>
          <a:blip r:embed="rId2"/>
          <a:stretch>
            <a:fillRect/>
          </a:stretch>
        </p:blipFill>
        <p:spPr>
          <a:xfrm>
            <a:off x="8738287" y="1151474"/>
            <a:ext cx="2879384" cy="3350053"/>
          </a:xfrm>
          <a:prstGeom prst="rect">
            <a:avLst/>
          </a:prstGeom>
        </p:spPr>
      </p:pic>
    </p:spTree>
    <p:extLst>
      <p:ext uri="{BB962C8B-B14F-4D97-AF65-F5344CB8AC3E}">
        <p14:creationId xmlns:p14="http://schemas.microsoft.com/office/powerpoint/2010/main" val="1711101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Léčba</a:t>
            </a:r>
            <a:endParaRPr lang="cs-CZ" dirty="0"/>
          </a:p>
        </p:txBody>
      </p:sp>
      <p:sp>
        <p:nvSpPr>
          <p:cNvPr id="3" name="Zástupný symbol pro obsah 2"/>
          <p:cNvSpPr>
            <a:spLocks noGrp="1"/>
          </p:cNvSpPr>
          <p:nvPr>
            <p:ph idx="1"/>
          </p:nvPr>
        </p:nvSpPr>
        <p:spPr>
          <a:xfrm>
            <a:off x="558113" y="1471398"/>
            <a:ext cx="6172201" cy="5127110"/>
          </a:xfrm>
        </p:spPr>
        <p:txBody>
          <a:bodyPr>
            <a:normAutofit fontScale="55000" lnSpcReduction="20000"/>
          </a:bodyPr>
          <a:lstStyle/>
          <a:p>
            <a:r>
              <a:rPr lang="cs-CZ" dirty="0" smtClean="0"/>
              <a:t>Podle typu zlomeniny a celkového stavu pacienta: konzervativní nebo operační</a:t>
            </a:r>
          </a:p>
          <a:p>
            <a:r>
              <a:rPr lang="cs-CZ" dirty="0" smtClean="0"/>
              <a:t> Dodržujeme zásadu </a:t>
            </a:r>
            <a:r>
              <a:rPr lang="cs-CZ" b="1" dirty="0" smtClean="0"/>
              <a:t>časné repozice, důkladné imobilizace </a:t>
            </a:r>
            <a:r>
              <a:rPr lang="cs-CZ" dirty="0" smtClean="0"/>
              <a:t>a </a:t>
            </a:r>
            <a:r>
              <a:rPr lang="cs-CZ" b="1" dirty="0" smtClean="0"/>
              <a:t>rehabilitace</a:t>
            </a:r>
            <a:endParaRPr lang="cs-CZ" dirty="0"/>
          </a:p>
          <a:p>
            <a:endParaRPr lang="cs-CZ" dirty="0" smtClean="0"/>
          </a:p>
          <a:p>
            <a:pPr marL="0" indent="0">
              <a:buNone/>
            </a:pPr>
            <a:r>
              <a:rPr lang="cs-CZ" b="1" dirty="0" smtClean="0"/>
              <a:t>Konzervativní</a:t>
            </a:r>
            <a:r>
              <a:rPr lang="cs-CZ" dirty="0" smtClean="0"/>
              <a:t>: </a:t>
            </a:r>
            <a:r>
              <a:rPr lang="cs-CZ" dirty="0" err="1" smtClean="0"/>
              <a:t>Desaultův</a:t>
            </a:r>
            <a:r>
              <a:rPr lang="cs-CZ" dirty="0" smtClean="0"/>
              <a:t> obvaz </a:t>
            </a:r>
          </a:p>
          <a:p>
            <a:pPr marL="0" indent="0">
              <a:buNone/>
            </a:pPr>
            <a:r>
              <a:rPr lang="cs-CZ" dirty="0"/>
              <a:t>	</a:t>
            </a:r>
            <a:r>
              <a:rPr lang="cs-CZ" dirty="0" smtClean="0"/>
              <a:t>nebo zafixujeme pomocí </a:t>
            </a:r>
            <a:r>
              <a:rPr lang="cs-CZ" dirty="0" err="1" smtClean="0"/>
              <a:t>Gilchristova</a:t>
            </a:r>
            <a:r>
              <a:rPr lang="cs-CZ" dirty="0" smtClean="0"/>
              <a:t> závěsu</a:t>
            </a:r>
          </a:p>
          <a:p>
            <a:pPr marL="0" indent="0">
              <a:buNone/>
            </a:pPr>
            <a:endParaRPr lang="cs-CZ" dirty="0" smtClean="0"/>
          </a:p>
          <a:p>
            <a:pPr marL="0" indent="0">
              <a:buNone/>
            </a:pPr>
            <a:r>
              <a:rPr lang="cs-CZ" b="1" dirty="0" smtClean="0"/>
              <a:t>Operační řešení </a:t>
            </a:r>
            <a:r>
              <a:rPr lang="cs-CZ" dirty="0" smtClean="0"/>
              <a:t>– osteosyntéza – typy:</a:t>
            </a:r>
          </a:p>
          <a:p>
            <a:pPr lvl="1">
              <a:buFont typeface="Wingdings" panose="05000000000000000000" pitchFamily="2" charset="2"/>
              <a:buChar char="ü"/>
            </a:pPr>
            <a:r>
              <a:rPr lang="cs-CZ" dirty="0" err="1" smtClean="0"/>
              <a:t>transfixace</a:t>
            </a:r>
            <a:r>
              <a:rPr lang="cs-CZ" dirty="0" smtClean="0"/>
              <a:t> K-dráty</a:t>
            </a:r>
          </a:p>
          <a:p>
            <a:pPr lvl="1">
              <a:buFont typeface="Wingdings" panose="05000000000000000000" pitchFamily="2" charset="2"/>
              <a:buChar char="ü"/>
            </a:pPr>
            <a:r>
              <a:rPr lang="cs-CZ" dirty="0" err="1" smtClean="0"/>
              <a:t>osteosutura</a:t>
            </a:r>
            <a:r>
              <a:rPr lang="cs-CZ" dirty="0" smtClean="0"/>
              <a:t> nevstřebatelnými stehy</a:t>
            </a:r>
          </a:p>
          <a:p>
            <a:pPr lvl="1">
              <a:buFont typeface="Wingdings" panose="05000000000000000000" pitchFamily="2" charset="2"/>
              <a:buChar char="ü"/>
            </a:pPr>
            <a:r>
              <a:rPr lang="cs-CZ" dirty="0" smtClean="0"/>
              <a:t>osteosyntéza anulovanými šrouby</a:t>
            </a:r>
          </a:p>
          <a:p>
            <a:pPr lvl="1">
              <a:buFont typeface="Wingdings" panose="05000000000000000000" pitchFamily="2" charset="2"/>
              <a:buChar char="ü"/>
            </a:pPr>
            <a:r>
              <a:rPr lang="cs-CZ" dirty="0" smtClean="0"/>
              <a:t>dlahová osteosyntéza konvenční dlahou (tzv. T-dlaha)</a:t>
            </a:r>
          </a:p>
          <a:p>
            <a:pPr lvl="1">
              <a:buFont typeface="Wingdings" panose="05000000000000000000" pitchFamily="2" charset="2"/>
              <a:buChar char="ü"/>
            </a:pPr>
            <a:r>
              <a:rPr lang="cs-CZ" dirty="0" err="1" smtClean="0"/>
              <a:t>nitrodřeňové</a:t>
            </a:r>
            <a:r>
              <a:rPr lang="cs-CZ" dirty="0" smtClean="0"/>
              <a:t> hřeby</a:t>
            </a:r>
          </a:p>
          <a:p>
            <a:pPr lvl="1">
              <a:buFont typeface="Wingdings" panose="05000000000000000000" pitchFamily="2" charset="2"/>
              <a:buChar char="ü"/>
            </a:pPr>
            <a:r>
              <a:rPr lang="cs-CZ" dirty="0" smtClean="0"/>
              <a:t>náhrady ramenního kloubu</a:t>
            </a:r>
          </a:p>
          <a:p>
            <a:pPr lvl="1">
              <a:buFont typeface="Wingdings" panose="05000000000000000000" pitchFamily="2" charset="2"/>
              <a:buChar char="ü"/>
            </a:pPr>
            <a:endParaRPr lang="cs-CZ" dirty="0" smtClean="0"/>
          </a:p>
          <a:p>
            <a:pPr marL="0" indent="0">
              <a:buNone/>
            </a:pPr>
            <a:r>
              <a:rPr lang="cs-CZ" b="1" dirty="0" smtClean="0"/>
              <a:t>Rehabilitace</a:t>
            </a:r>
            <a:r>
              <a:rPr lang="cs-CZ" dirty="0" smtClean="0"/>
              <a:t> </a:t>
            </a:r>
          </a:p>
          <a:p>
            <a:r>
              <a:rPr lang="cs-CZ" dirty="0" smtClean="0"/>
              <a:t>Pooperační rehabilitace – individuální - záleží na typu předchozí léčby, spolupráci a možnostech pacienta.</a:t>
            </a:r>
          </a:p>
          <a:p>
            <a:r>
              <a:rPr lang="cs-CZ" dirty="0" smtClean="0"/>
              <a:t>Aktivní cvičení je zahajováno zpravidla po šesti týdnech. U stabilních osteosyntéz se začíná po dvou až třech týdnech</a:t>
            </a:r>
            <a:endParaRPr lang="cs-CZ" dirty="0"/>
          </a:p>
        </p:txBody>
      </p:sp>
      <p:pic>
        <p:nvPicPr>
          <p:cNvPr id="4" name="Obrázek 3"/>
          <p:cNvPicPr>
            <a:picLocks noChangeAspect="1"/>
          </p:cNvPicPr>
          <p:nvPr/>
        </p:nvPicPr>
        <p:blipFill>
          <a:blip r:embed="rId2"/>
          <a:stretch>
            <a:fillRect/>
          </a:stretch>
        </p:blipFill>
        <p:spPr>
          <a:xfrm>
            <a:off x="7652306" y="3528455"/>
            <a:ext cx="2776797" cy="2776797"/>
          </a:xfrm>
          <a:prstGeom prst="rect">
            <a:avLst/>
          </a:prstGeom>
        </p:spPr>
      </p:pic>
      <p:pic>
        <p:nvPicPr>
          <p:cNvPr id="6" name="Obrázek 5"/>
          <p:cNvPicPr>
            <a:picLocks noChangeAspect="1"/>
          </p:cNvPicPr>
          <p:nvPr/>
        </p:nvPicPr>
        <p:blipFill>
          <a:blip r:embed="rId3"/>
          <a:stretch>
            <a:fillRect/>
          </a:stretch>
        </p:blipFill>
        <p:spPr>
          <a:xfrm>
            <a:off x="7490380" y="1027906"/>
            <a:ext cx="3021101" cy="2262910"/>
          </a:xfrm>
          <a:prstGeom prst="rect">
            <a:avLst/>
          </a:prstGeom>
        </p:spPr>
      </p:pic>
      <p:cxnSp>
        <p:nvCxnSpPr>
          <p:cNvPr id="8" name="Přímá spojnice se šipkou 7"/>
          <p:cNvCxnSpPr/>
          <p:nvPr/>
        </p:nvCxnSpPr>
        <p:spPr>
          <a:xfrm flipV="1">
            <a:off x="3204519" y="2487827"/>
            <a:ext cx="4077730" cy="906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5066270" y="2918382"/>
            <a:ext cx="2281881" cy="1116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399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Zlomeniny diafýzy humeru </a:t>
            </a:r>
            <a:endParaRPr lang="cs-CZ" b="1" dirty="0"/>
          </a:p>
        </p:txBody>
      </p:sp>
      <p:sp>
        <p:nvSpPr>
          <p:cNvPr id="3" name="Zástupný symbol pro obsah 2"/>
          <p:cNvSpPr>
            <a:spLocks noGrp="1"/>
          </p:cNvSpPr>
          <p:nvPr>
            <p:ph idx="1"/>
          </p:nvPr>
        </p:nvSpPr>
        <p:spPr>
          <a:xfrm>
            <a:off x="385119" y="1479635"/>
            <a:ext cx="10515600" cy="5378365"/>
          </a:xfrm>
        </p:spPr>
        <p:txBody>
          <a:bodyPr>
            <a:normAutofit fontScale="40000" lnSpcReduction="20000"/>
          </a:bodyPr>
          <a:lstStyle/>
          <a:p>
            <a:pPr lvl="1"/>
            <a:r>
              <a:rPr lang="cs-CZ" dirty="0" smtClean="0"/>
              <a:t>je poměrně častá (až 2% všech zlomenin)</a:t>
            </a:r>
          </a:p>
          <a:p>
            <a:pPr lvl="1"/>
            <a:r>
              <a:rPr lang="cs-CZ" dirty="0" smtClean="0"/>
              <a:t>postihuje mladé a aktivní jedince </a:t>
            </a:r>
          </a:p>
          <a:p>
            <a:pPr lvl="1"/>
            <a:r>
              <a:rPr lang="cs-CZ" dirty="0" smtClean="0"/>
              <a:t>dochází k ní při sportu (při hře ,,páka“) nebo v rámci vysokoenergetických poraněních</a:t>
            </a:r>
          </a:p>
          <a:p>
            <a:endParaRPr lang="cs-CZ" dirty="0"/>
          </a:p>
          <a:p>
            <a:pPr marL="0" indent="0">
              <a:buNone/>
            </a:pPr>
            <a:r>
              <a:rPr lang="cs-CZ" b="1" dirty="0" smtClean="0"/>
              <a:t>Důsledkem </a:t>
            </a:r>
            <a:r>
              <a:rPr lang="cs-CZ" dirty="0" smtClean="0"/>
              <a:t>této zlomeniny bývá </a:t>
            </a:r>
            <a:r>
              <a:rPr lang="cs-CZ" b="1" dirty="0" smtClean="0"/>
              <a:t>paréza </a:t>
            </a:r>
            <a:r>
              <a:rPr lang="cs-CZ" b="1" dirty="0" err="1" smtClean="0"/>
              <a:t>n.radialis</a:t>
            </a:r>
            <a:r>
              <a:rPr lang="cs-CZ" b="1" dirty="0"/>
              <a:t> </a:t>
            </a:r>
            <a:r>
              <a:rPr lang="cs-CZ" dirty="0" smtClean="0"/>
              <a:t>- způsobena kontuzí či přerušením n. </a:t>
            </a:r>
            <a:r>
              <a:rPr lang="cs-CZ" dirty="0" err="1" smtClean="0"/>
              <a:t>radialis</a:t>
            </a:r>
            <a:r>
              <a:rPr lang="cs-CZ" dirty="0" smtClean="0"/>
              <a:t> </a:t>
            </a:r>
          </a:p>
          <a:p>
            <a:pPr marL="0" indent="0">
              <a:buNone/>
            </a:pPr>
            <a:endParaRPr lang="cs-CZ" dirty="0" smtClean="0"/>
          </a:p>
          <a:p>
            <a:pPr marL="0" indent="0">
              <a:buNone/>
            </a:pPr>
            <a:r>
              <a:rPr lang="cs-CZ" b="1" u="sng" dirty="0" smtClean="0"/>
              <a:t>Klasifikace zlomenin</a:t>
            </a:r>
          </a:p>
          <a:p>
            <a:pPr lvl="1">
              <a:buFont typeface="Wingdings" panose="05000000000000000000" pitchFamily="2" charset="2"/>
              <a:buChar char="ü"/>
            </a:pPr>
            <a:r>
              <a:rPr lang="cs-CZ" dirty="0" smtClean="0"/>
              <a:t>kominutivní</a:t>
            </a:r>
          </a:p>
          <a:p>
            <a:pPr lvl="1">
              <a:buFont typeface="Wingdings" panose="05000000000000000000" pitchFamily="2" charset="2"/>
              <a:buChar char="ü"/>
            </a:pPr>
            <a:r>
              <a:rPr lang="cs-CZ" dirty="0" smtClean="0"/>
              <a:t>vzniklé torzí</a:t>
            </a:r>
          </a:p>
          <a:p>
            <a:pPr lvl="1">
              <a:buFont typeface="Wingdings" panose="05000000000000000000" pitchFamily="2" charset="2"/>
              <a:buChar char="ü"/>
            </a:pPr>
            <a:r>
              <a:rPr lang="cs-CZ" dirty="0" smtClean="0"/>
              <a:t>transverzální</a:t>
            </a:r>
          </a:p>
          <a:p>
            <a:pPr lvl="1">
              <a:buFont typeface="Wingdings" panose="05000000000000000000" pitchFamily="2" charset="2"/>
              <a:buChar char="ü"/>
            </a:pPr>
            <a:r>
              <a:rPr lang="cs-CZ" dirty="0" smtClean="0"/>
              <a:t>transverzální s intermediálním fragmentem</a:t>
            </a:r>
          </a:p>
          <a:p>
            <a:pPr lvl="1">
              <a:buFont typeface="Wingdings" panose="05000000000000000000" pitchFamily="2" charset="2"/>
              <a:buChar char="ü"/>
            </a:pPr>
            <a:r>
              <a:rPr lang="cs-CZ" dirty="0" smtClean="0"/>
              <a:t>zlomeniny ve dvou etážích</a:t>
            </a:r>
          </a:p>
          <a:p>
            <a:pPr lvl="1">
              <a:buFont typeface="Wingdings" panose="05000000000000000000" pitchFamily="2" charset="2"/>
              <a:buChar char="ü"/>
            </a:pPr>
            <a:endParaRPr lang="cs-CZ" dirty="0" smtClean="0"/>
          </a:p>
          <a:p>
            <a:pPr marL="0" indent="0">
              <a:buNone/>
            </a:pPr>
            <a:r>
              <a:rPr lang="cs-CZ" b="1" u="sng" dirty="0" smtClean="0"/>
              <a:t>Diagnostika</a:t>
            </a:r>
            <a:r>
              <a:rPr lang="cs-CZ" u="sng" dirty="0" smtClean="0"/>
              <a:t> </a:t>
            </a:r>
          </a:p>
          <a:p>
            <a:pPr marL="0" indent="0">
              <a:buNone/>
            </a:pPr>
            <a:r>
              <a:rPr lang="cs-CZ" b="1" dirty="0" smtClean="0"/>
              <a:t>Klinicky</a:t>
            </a:r>
            <a:r>
              <a:rPr lang="cs-CZ" dirty="0" smtClean="0"/>
              <a:t> si všímáme krepitací, otoku a bolesti</a:t>
            </a:r>
          </a:p>
          <a:p>
            <a:pPr marL="0" indent="0">
              <a:buNone/>
            </a:pPr>
            <a:r>
              <a:rPr lang="cs-CZ" b="1" dirty="0" smtClean="0"/>
              <a:t>RTG</a:t>
            </a:r>
            <a:r>
              <a:rPr lang="cs-CZ" dirty="0" smtClean="0"/>
              <a:t> je nutný předozadní a boční snímek</a:t>
            </a:r>
          </a:p>
          <a:p>
            <a:pPr marL="0" indent="0">
              <a:buNone/>
            </a:pPr>
            <a:endParaRPr lang="cs-CZ" dirty="0"/>
          </a:p>
          <a:p>
            <a:pPr marL="0" indent="0">
              <a:buNone/>
            </a:pPr>
            <a:r>
              <a:rPr lang="cs-CZ" b="1" u="sng" dirty="0" smtClean="0"/>
              <a:t>Léčba</a:t>
            </a:r>
          </a:p>
          <a:p>
            <a:pPr marL="0" indent="0">
              <a:buNone/>
            </a:pPr>
            <a:r>
              <a:rPr lang="cs-CZ" b="1" dirty="0" smtClean="0"/>
              <a:t>konzervativní</a:t>
            </a:r>
            <a:r>
              <a:rPr lang="cs-CZ" dirty="0" smtClean="0"/>
              <a:t> : sádrová fixace, addukční obvaz dle </a:t>
            </a:r>
            <a:r>
              <a:rPr lang="cs-CZ" dirty="0" err="1" smtClean="0"/>
              <a:t>Desaulta</a:t>
            </a:r>
            <a:r>
              <a:rPr lang="cs-CZ" dirty="0" smtClean="0"/>
              <a:t> nebo funkční dlaha dle </a:t>
            </a:r>
            <a:r>
              <a:rPr lang="cs-CZ" dirty="0" err="1" smtClean="0"/>
              <a:t>Sarmienta</a:t>
            </a:r>
            <a:r>
              <a:rPr lang="cs-CZ" dirty="0" smtClean="0"/>
              <a:t> (pacient může pohybovat ramenem, loktem, zápěstím i prsty) </a:t>
            </a:r>
          </a:p>
          <a:p>
            <a:pPr marL="0" indent="0">
              <a:buNone/>
            </a:pPr>
            <a:r>
              <a:rPr lang="cs-CZ" b="1" dirty="0" smtClean="0"/>
              <a:t>Operační : dlahová osteosyntéza </a:t>
            </a:r>
          </a:p>
          <a:p>
            <a:pPr marL="0" indent="0">
              <a:buNone/>
            </a:pPr>
            <a:r>
              <a:rPr lang="cs-CZ" b="1" dirty="0" smtClean="0"/>
              <a:t>                    </a:t>
            </a:r>
            <a:r>
              <a:rPr lang="cs-CZ" b="1" dirty="0" err="1" smtClean="0"/>
              <a:t>nitrodřeňové</a:t>
            </a:r>
            <a:r>
              <a:rPr lang="cs-CZ" b="1" dirty="0" smtClean="0"/>
              <a:t> </a:t>
            </a:r>
            <a:r>
              <a:rPr lang="cs-CZ" b="1" dirty="0" err="1" smtClean="0"/>
              <a:t>hřebování</a:t>
            </a:r>
            <a:endParaRPr lang="cs-CZ" b="1" dirty="0" smtClean="0"/>
          </a:p>
          <a:p>
            <a:pPr marL="0" indent="0">
              <a:buNone/>
            </a:pPr>
            <a:endParaRPr lang="cs-CZ" b="1" dirty="0" smtClean="0"/>
          </a:p>
          <a:p>
            <a:pPr marL="0" indent="0">
              <a:buNone/>
            </a:pPr>
            <a:r>
              <a:rPr lang="cs-CZ" b="1" dirty="0" smtClean="0"/>
              <a:t>Rehabilitace </a:t>
            </a:r>
          </a:p>
          <a:p>
            <a:pPr lvl="1">
              <a:buFont typeface="Wingdings" panose="05000000000000000000" pitchFamily="2" charset="2"/>
              <a:buChar char="ü"/>
            </a:pPr>
            <a:r>
              <a:rPr lang="cs-CZ" dirty="0" smtClean="0"/>
              <a:t>Po operaci s využitím dlahy -  klidový režim a HK má v závěsu - pasivní cvičení kloubů lze začít po zhojení operační rány a pozvolna přecházet na aktivní cvičení</a:t>
            </a:r>
          </a:p>
          <a:p>
            <a:pPr lvl="1">
              <a:buFont typeface="Wingdings" panose="05000000000000000000" pitchFamily="2" charset="2"/>
              <a:buChar char="ü"/>
            </a:pPr>
            <a:r>
              <a:rPr lang="cs-CZ" dirty="0" smtClean="0"/>
              <a:t>Po </a:t>
            </a:r>
            <a:r>
              <a:rPr lang="cs-CZ" dirty="0" err="1" smtClean="0"/>
              <a:t>nitrodřeňovém</a:t>
            </a:r>
            <a:r>
              <a:rPr lang="cs-CZ" dirty="0" smtClean="0"/>
              <a:t> </a:t>
            </a:r>
            <a:r>
              <a:rPr lang="cs-CZ" dirty="0" err="1" smtClean="0"/>
              <a:t>hřebování</a:t>
            </a:r>
            <a:r>
              <a:rPr lang="cs-CZ" dirty="0" smtClean="0"/>
              <a:t> se zahajuje aktivní cvičení ihned - do kostního zhojení (cca 6 týdnů) se však vyhýbáme rotacím paže </a:t>
            </a:r>
            <a:endParaRPr lang="cs-CZ" dirty="0"/>
          </a:p>
        </p:txBody>
      </p:sp>
      <p:pic>
        <p:nvPicPr>
          <p:cNvPr id="4" name="Obrázek 3"/>
          <p:cNvPicPr>
            <a:picLocks noChangeAspect="1"/>
          </p:cNvPicPr>
          <p:nvPr/>
        </p:nvPicPr>
        <p:blipFill rotWithShape="1">
          <a:blip r:embed="rId2"/>
          <a:srcRect l="46204" t="353" r="1492" b="20212"/>
          <a:stretch/>
        </p:blipFill>
        <p:spPr>
          <a:xfrm>
            <a:off x="6516901" y="1489954"/>
            <a:ext cx="2092412" cy="2784389"/>
          </a:xfrm>
          <a:prstGeom prst="rect">
            <a:avLst/>
          </a:prstGeom>
        </p:spPr>
      </p:pic>
      <p:pic>
        <p:nvPicPr>
          <p:cNvPr id="5" name="Obrázek 4"/>
          <p:cNvPicPr>
            <a:picLocks noChangeAspect="1"/>
          </p:cNvPicPr>
          <p:nvPr/>
        </p:nvPicPr>
        <p:blipFill rotWithShape="1">
          <a:blip r:embed="rId2"/>
          <a:srcRect r="56589" b="6346"/>
          <a:stretch/>
        </p:blipFill>
        <p:spPr>
          <a:xfrm>
            <a:off x="9617161" y="228599"/>
            <a:ext cx="1736639" cy="3282778"/>
          </a:xfrm>
          <a:prstGeom prst="rect">
            <a:avLst/>
          </a:prstGeom>
        </p:spPr>
      </p:pic>
      <p:pic>
        <p:nvPicPr>
          <p:cNvPr id="6" name="Obrázek 5"/>
          <p:cNvPicPr>
            <a:picLocks noChangeAspect="1"/>
          </p:cNvPicPr>
          <p:nvPr/>
        </p:nvPicPr>
        <p:blipFill rotWithShape="1">
          <a:blip r:embed="rId3"/>
          <a:srcRect l="50037" r="3130" b="10125"/>
          <a:stretch/>
        </p:blipFill>
        <p:spPr>
          <a:xfrm>
            <a:off x="10900719" y="5026755"/>
            <a:ext cx="1128584" cy="1703560"/>
          </a:xfrm>
          <a:prstGeom prst="rect">
            <a:avLst/>
          </a:prstGeom>
        </p:spPr>
      </p:pic>
      <p:pic>
        <p:nvPicPr>
          <p:cNvPr id="7" name="Obrázek 6"/>
          <p:cNvPicPr>
            <a:picLocks noChangeAspect="1"/>
          </p:cNvPicPr>
          <p:nvPr/>
        </p:nvPicPr>
        <p:blipFill rotWithShape="1">
          <a:blip r:embed="rId4"/>
          <a:srcRect l="20819" t="3611" r="-5808"/>
          <a:stretch/>
        </p:blipFill>
        <p:spPr>
          <a:xfrm>
            <a:off x="9424086" y="3698790"/>
            <a:ext cx="1476633" cy="2051222"/>
          </a:xfrm>
          <a:prstGeom prst="rect">
            <a:avLst/>
          </a:prstGeom>
        </p:spPr>
      </p:pic>
      <p:cxnSp>
        <p:nvCxnSpPr>
          <p:cNvPr id="9" name="Přímá spojnice se šipkou 8"/>
          <p:cNvCxnSpPr/>
          <p:nvPr/>
        </p:nvCxnSpPr>
        <p:spPr>
          <a:xfrm flipV="1">
            <a:off x="2471351" y="5544065"/>
            <a:ext cx="6853881" cy="32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2570205" y="5848865"/>
            <a:ext cx="8147222" cy="494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978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Zlomeniny distálního konce humeru </a:t>
            </a:r>
            <a:endParaRPr lang="cs-CZ" b="1" dirty="0"/>
          </a:p>
        </p:txBody>
      </p:sp>
      <p:sp>
        <p:nvSpPr>
          <p:cNvPr id="3" name="Zástupný symbol pro obsah 2"/>
          <p:cNvSpPr>
            <a:spLocks noGrp="1"/>
          </p:cNvSpPr>
          <p:nvPr>
            <p:ph idx="1"/>
          </p:nvPr>
        </p:nvSpPr>
        <p:spPr>
          <a:xfrm>
            <a:off x="615778" y="1537300"/>
            <a:ext cx="7144265" cy="5320700"/>
          </a:xfrm>
        </p:spPr>
        <p:txBody>
          <a:bodyPr>
            <a:normAutofit fontScale="47500" lnSpcReduction="20000"/>
          </a:bodyPr>
          <a:lstStyle/>
          <a:p>
            <a:r>
              <a:rPr lang="cs-CZ" dirty="0" smtClean="0"/>
              <a:t>Přímým mechanismem tohoto poranění je pád na loketní kloub z dorzální strany</a:t>
            </a:r>
          </a:p>
          <a:p>
            <a:r>
              <a:rPr lang="cs-CZ" dirty="0" smtClean="0"/>
              <a:t>Nepřímým pak pád na </a:t>
            </a:r>
            <a:r>
              <a:rPr lang="cs-CZ" dirty="0" err="1" smtClean="0"/>
              <a:t>extendované</a:t>
            </a:r>
            <a:r>
              <a:rPr lang="cs-CZ" dirty="0" smtClean="0"/>
              <a:t> předloktí v loketním kloubu. </a:t>
            </a:r>
          </a:p>
          <a:p>
            <a:r>
              <a:rPr lang="cs-CZ" dirty="0" smtClean="0"/>
              <a:t>Bolestivé ztuhnutí lokte bývá následkem těchto zlomenin. </a:t>
            </a:r>
          </a:p>
          <a:p>
            <a:endParaRPr lang="cs-CZ" dirty="0" smtClean="0"/>
          </a:p>
          <a:p>
            <a:pPr marL="0" indent="0">
              <a:buNone/>
            </a:pPr>
            <a:r>
              <a:rPr lang="cs-CZ" b="1" dirty="0" smtClean="0"/>
              <a:t>Klasifikace</a:t>
            </a:r>
          </a:p>
          <a:p>
            <a:pPr lvl="1">
              <a:buFont typeface="Wingdings" panose="05000000000000000000" pitchFamily="2" charset="2"/>
              <a:buChar char="ü"/>
            </a:pPr>
            <a:r>
              <a:rPr lang="cs-CZ" dirty="0" err="1" smtClean="0"/>
              <a:t>Suprakondylární</a:t>
            </a:r>
            <a:r>
              <a:rPr lang="cs-CZ" dirty="0" smtClean="0"/>
              <a:t> zlomeniny</a:t>
            </a:r>
          </a:p>
          <a:p>
            <a:pPr lvl="1">
              <a:buFont typeface="Wingdings" panose="05000000000000000000" pitchFamily="2" charset="2"/>
              <a:buChar char="ü"/>
            </a:pPr>
            <a:r>
              <a:rPr lang="cs-CZ" dirty="0" err="1" smtClean="0"/>
              <a:t>Transkondylární</a:t>
            </a:r>
            <a:r>
              <a:rPr lang="cs-CZ" dirty="0" smtClean="0"/>
              <a:t> zlomeniny</a:t>
            </a:r>
          </a:p>
          <a:p>
            <a:pPr lvl="1">
              <a:buFont typeface="Wingdings" panose="05000000000000000000" pitchFamily="2" charset="2"/>
              <a:buChar char="ü"/>
            </a:pPr>
            <a:r>
              <a:rPr lang="cs-CZ" dirty="0" err="1" smtClean="0"/>
              <a:t>Interkondylární</a:t>
            </a:r>
            <a:r>
              <a:rPr lang="cs-CZ" dirty="0" smtClean="0"/>
              <a:t> T nebo Y zlomeniny</a:t>
            </a:r>
          </a:p>
          <a:p>
            <a:pPr lvl="1">
              <a:buFont typeface="Wingdings" panose="05000000000000000000" pitchFamily="2" charset="2"/>
              <a:buChar char="ü"/>
            </a:pPr>
            <a:r>
              <a:rPr lang="cs-CZ" dirty="0" smtClean="0"/>
              <a:t>Zlomeniny </a:t>
            </a:r>
            <a:r>
              <a:rPr lang="cs-CZ" dirty="0" err="1" smtClean="0"/>
              <a:t>humerálních</a:t>
            </a:r>
            <a:r>
              <a:rPr lang="cs-CZ" dirty="0" smtClean="0"/>
              <a:t> kondylů</a:t>
            </a:r>
          </a:p>
          <a:p>
            <a:pPr lvl="1">
              <a:buFont typeface="Wingdings" panose="05000000000000000000" pitchFamily="2" charset="2"/>
              <a:buChar char="ü"/>
            </a:pPr>
            <a:r>
              <a:rPr lang="cs-CZ" dirty="0" smtClean="0"/>
              <a:t>Zlomeniny </a:t>
            </a:r>
            <a:r>
              <a:rPr lang="cs-CZ" dirty="0" err="1" smtClean="0"/>
              <a:t>capitulum</a:t>
            </a:r>
            <a:r>
              <a:rPr lang="cs-CZ" dirty="0" smtClean="0"/>
              <a:t>/trochlea </a:t>
            </a:r>
            <a:r>
              <a:rPr lang="cs-CZ" dirty="0" err="1" smtClean="0"/>
              <a:t>humeri</a:t>
            </a:r>
            <a:endParaRPr lang="cs-CZ" dirty="0" smtClean="0"/>
          </a:p>
          <a:p>
            <a:pPr lvl="1">
              <a:buFont typeface="Wingdings" panose="05000000000000000000" pitchFamily="2" charset="2"/>
              <a:buChar char="ü"/>
            </a:pPr>
            <a:r>
              <a:rPr lang="cs-CZ" dirty="0" smtClean="0"/>
              <a:t>Zlomenina epikondylů</a:t>
            </a:r>
          </a:p>
          <a:p>
            <a:pPr lvl="1">
              <a:buFont typeface="Wingdings" panose="05000000000000000000" pitchFamily="2" charset="2"/>
              <a:buChar char="ü"/>
            </a:pPr>
            <a:r>
              <a:rPr lang="cs-CZ" dirty="0" smtClean="0"/>
              <a:t>Zlomeniny </a:t>
            </a:r>
            <a:r>
              <a:rPr lang="cs-CZ" dirty="0" err="1" smtClean="0"/>
              <a:t>suprakondylárního</a:t>
            </a:r>
            <a:r>
              <a:rPr lang="cs-CZ" dirty="0" smtClean="0"/>
              <a:t> procesu </a:t>
            </a:r>
          </a:p>
          <a:p>
            <a:r>
              <a:rPr lang="cs-CZ" b="1" dirty="0" smtClean="0"/>
              <a:t>Diagnostika - </a:t>
            </a:r>
            <a:r>
              <a:rPr lang="cs-CZ" dirty="0" smtClean="0"/>
              <a:t>pacient často udává úraz a bolest loketního kloubu.</a:t>
            </a:r>
          </a:p>
          <a:p>
            <a:pPr lvl="1">
              <a:buFont typeface="Wingdings" panose="05000000000000000000" pitchFamily="2" charset="2"/>
              <a:buChar char="ü"/>
            </a:pPr>
            <a:r>
              <a:rPr lang="cs-CZ" dirty="0" smtClean="0"/>
              <a:t>Klinicky nacházíme hematom, otok a poruchu funkce – neopomenout vyšetřit prokrvení a inervaci předloktí a ruky </a:t>
            </a:r>
          </a:p>
          <a:p>
            <a:pPr lvl="1">
              <a:buFont typeface="Wingdings" panose="05000000000000000000" pitchFamily="2" charset="2"/>
              <a:buChar char="ü"/>
            </a:pPr>
            <a:r>
              <a:rPr lang="cs-CZ" dirty="0" smtClean="0"/>
              <a:t>RTG snímek ve dvou projekcích a CT vyšetření </a:t>
            </a:r>
          </a:p>
          <a:p>
            <a:r>
              <a:rPr lang="cs-CZ" b="1" dirty="0" smtClean="0"/>
              <a:t>Léčba</a:t>
            </a:r>
            <a:r>
              <a:rPr lang="cs-CZ" dirty="0" smtClean="0"/>
              <a:t>  </a:t>
            </a:r>
          </a:p>
          <a:p>
            <a:pPr lvl="1">
              <a:buFont typeface="Wingdings" panose="05000000000000000000" pitchFamily="2" charset="2"/>
              <a:buChar char="ü"/>
            </a:pPr>
            <a:r>
              <a:rPr lang="cs-CZ" dirty="0"/>
              <a:t> </a:t>
            </a:r>
            <a:r>
              <a:rPr lang="cs-CZ" dirty="0" smtClean="0"/>
              <a:t>          U nedislokovaných zlomenin distálního konce humeru používáme sádru - ponecháme tři týdny</a:t>
            </a:r>
          </a:p>
          <a:p>
            <a:pPr lvl="1">
              <a:buFont typeface="Wingdings" panose="05000000000000000000" pitchFamily="2" charset="2"/>
              <a:buChar char="ü"/>
            </a:pPr>
            <a:r>
              <a:rPr lang="cs-CZ" dirty="0" smtClean="0"/>
              <a:t>           V dalších případech je řešení z velké většiny chirurgické</a:t>
            </a:r>
          </a:p>
          <a:p>
            <a:pPr marL="0" indent="0">
              <a:buNone/>
            </a:pPr>
            <a:r>
              <a:rPr lang="cs-CZ" dirty="0" smtClean="0"/>
              <a:t> Typy osteosyntéz: K-dráty, </a:t>
            </a:r>
            <a:r>
              <a:rPr lang="cs-CZ" dirty="0" err="1" smtClean="0"/>
              <a:t>Herbetovy</a:t>
            </a:r>
            <a:r>
              <a:rPr lang="cs-CZ" dirty="0" smtClean="0"/>
              <a:t> šrouby, tahové šrouby, dlahy (rekonstrukční nebo preformované)</a:t>
            </a:r>
          </a:p>
          <a:p>
            <a:pPr marL="0" indent="0">
              <a:buNone/>
            </a:pPr>
            <a:endParaRPr lang="cs-CZ" dirty="0" smtClean="0"/>
          </a:p>
          <a:p>
            <a:r>
              <a:rPr lang="cs-CZ" b="1" dirty="0"/>
              <a:t> </a:t>
            </a:r>
            <a:r>
              <a:rPr lang="cs-CZ" b="1" dirty="0" smtClean="0"/>
              <a:t>Rehabilitace </a:t>
            </a:r>
            <a:r>
              <a:rPr lang="cs-CZ" dirty="0" smtClean="0"/>
              <a:t>Po operaci přiložit ramenní ortézu s možností 70 – 90° flexe v loketním kloubu. </a:t>
            </a:r>
          </a:p>
          <a:p>
            <a:pPr marL="0" indent="0">
              <a:buNone/>
            </a:pPr>
            <a:r>
              <a:rPr lang="cs-CZ" dirty="0"/>
              <a:t> </a:t>
            </a:r>
            <a:r>
              <a:rPr lang="cs-CZ" dirty="0" smtClean="0"/>
              <a:t>                              Aktivní cvičení zahajujeme co nejdříve, jakmile to dovolí bolest.</a:t>
            </a:r>
            <a:endParaRPr lang="cs-CZ" dirty="0"/>
          </a:p>
        </p:txBody>
      </p:sp>
      <p:pic>
        <p:nvPicPr>
          <p:cNvPr id="4" name="Obrázek 3"/>
          <p:cNvPicPr>
            <a:picLocks noChangeAspect="1"/>
          </p:cNvPicPr>
          <p:nvPr/>
        </p:nvPicPr>
        <p:blipFill rotWithShape="1">
          <a:blip r:embed="rId2"/>
          <a:srcRect l="23937" t="24468" r="22403" b="27536"/>
          <a:stretch/>
        </p:blipFill>
        <p:spPr>
          <a:xfrm>
            <a:off x="7488195" y="1537300"/>
            <a:ext cx="4901513" cy="3286897"/>
          </a:xfrm>
          <a:prstGeom prst="rect">
            <a:avLst/>
          </a:prstGeom>
        </p:spPr>
      </p:pic>
      <p:pic>
        <p:nvPicPr>
          <p:cNvPr id="5" name="Obrázek 4"/>
          <p:cNvPicPr>
            <a:picLocks noChangeAspect="1"/>
          </p:cNvPicPr>
          <p:nvPr/>
        </p:nvPicPr>
        <p:blipFill>
          <a:blip r:embed="rId3"/>
          <a:stretch>
            <a:fillRect/>
          </a:stretch>
        </p:blipFill>
        <p:spPr>
          <a:xfrm>
            <a:off x="9135763" y="4902886"/>
            <a:ext cx="2438400" cy="1876425"/>
          </a:xfrm>
          <a:prstGeom prst="rect">
            <a:avLst/>
          </a:prstGeom>
        </p:spPr>
      </p:pic>
    </p:spTree>
    <p:extLst>
      <p:ext uri="{BB962C8B-B14F-4D97-AF65-F5344CB8AC3E}">
        <p14:creationId xmlns:p14="http://schemas.microsoft.com/office/powerpoint/2010/main" val="3320331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Komplikace léčby specifické pro zlomeniny kosti pažní </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b="1" dirty="0" err="1" smtClean="0"/>
              <a:t>Pseudoartróza</a:t>
            </a:r>
            <a:endParaRPr lang="cs-CZ" b="1" dirty="0" smtClean="0"/>
          </a:p>
          <a:p>
            <a:pPr marL="0" indent="0">
              <a:buNone/>
            </a:pPr>
            <a:r>
              <a:rPr lang="cs-CZ" dirty="0" smtClean="0"/>
              <a:t>vyskytuje se ve 4-8 % zejména po </a:t>
            </a:r>
            <a:r>
              <a:rPr lang="cs-CZ" dirty="0" err="1" smtClean="0"/>
              <a:t>nitrodřeňovém</a:t>
            </a:r>
            <a:r>
              <a:rPr lang="cs-CZ" dirty="0" smtClean="0"/>
              <a:t> </a:t>
            </a:r>
            <a:r>
              <a:rPr lang="cs-CZ" dirty="0" err="1" smtClean="0"/>
              <a:t>hřebování</a:t>
            </a:r>
            <a:r>
              <a:rPr lang="cs-CZ" dirty="0" smtClean="0"/>
              <a:t>.</a:t>
            </a:r>
          </a:p>
          <a:p>
            <a:pPr marL="0" indent="0">
              <a:buNone/>
            </a:pPr>
            <a:r>
              <a:rPr lang="cs-CZ" dirty="0" smtClean="0"/>
              <a:t>Řešením je </a:t>
            </a:r>
            <a:r>
              <a:rPr lang="cs-CZ" dirty="0" err="1" smtClean="0"/>
              <a:t>deperiostalizace</a:t>
            </a:r>
            <a:r>
              <a:rPr lang="cs-CZ" dirty="0" smtClean="0"/>
              <a:t> kompresní dlahovou osteosyntézou.</a:t>
            </a:r>
          </a:p>
          <a:p>
            <a:pPr marL="0" indent="0">
              <a:buNone/>
            </a:pPr>
            <a:r>
              <a:rPr lang="cs-CZ" dirty="0" smtClean="0"/>
              <a:t> </a:t>
            </a:r>
          </a:p>
          <a:p>
            <a:r>
              <a:rPr lang="cs-CZ" b="1" dirty="0" smtClean="0"/>
              <a:t>Paréza n. </a:t>
            </a:r>
            <a:r>
              <a:rPr lang="cs-CZ" b="1" dirty="0" err="1" smtClean="0"/>
              <a:t>radialis</a:t>
            </a:r>
            <a:endParaRPr lang="cs-CZ" b="1" dirty="0" smtClean="0"/>
          </a:p>
          <a:p>
            <a:pPr marL="0" indent="0">
              <a:buNone/>
            </a:pPr>
            <a:r>
              <a:rPr lang="cs-CZ" dirty="0" smtClean="0"/>
              <a:t>většinou se zcela upraví - nejčastějším typem poranění je kontuze nebo distenze. Je vhodnější počkat 3-4 měsíce (do doby, kdy je zlomenina zhojena), než provádět časnou revizi nervu. </a:t>
            </a:r>
          </a:p>
          <a:p>
            <a:pPr marL="0" indent="0">
              <a:buNone/>
            </a:pPr>
            <a:endParaRPr lang="cs-CZ" dirty="0" smtClean="0"/>
          </a:p>
          <a:p>
            <a:pPr marL="0" indent="0">
              <a:buNone/>
            </a:pPr>
            <a:r>
              <a:rPr lang="cs-CZ" b="1" dirty="0" smtClean="0"/>
              <a:t> klinický obraz léze n. </a:t>
            </a:r>
            <a:r>
              <a:rPr lang="cs-CZ" b="1" dirty="0" err="1" smtClean="0"/>
              <a:t>radialis</a:t>
            </a:r>
            <a:r>
              <a:rPr lang="cs-CZ" dirty="0" smtClean="0"/>
              <a:t>: </a:t>
            </a:r>
          </a:p>
          <a:p>
            <a:pPr lvl="1">
              <a:buFont typeface="Wingdings" panose="05000000000000000000" pitchFamily="2" charset="2"/>
              <a:buChar char="ü"/>
            </a:pPr>
            <a:r>
              <a:rPr lang="cs-CZ" dirty="0" smtClean="0"/>
              <a:t>oslabena nebo vázne dorzální flexe ruky, která přepadá volárně</a:t>
            </a:r>
          </a:p>
          <a:p>
            <a:pPr lvl="1">
              <a:buFont typeface="Wingdings" panose="05000000000000000000" pitchFamily="2" charset="2"/>
              <a:buChar char="ü"/>
            </a:pPr>
            <a:r>
              <a:rPr lang="cs-CZ" dirty="0" smtClean="0"/>
              <a:t>vázne extenze prstů, extenze a abdukce palce</a:t>
            </a:r>
          </a:p>
          <a:p>
            <a:pPr lvl="1">
              <a:buFont typeface="Wingdings" panose="05000000000000000000" pitchFamily="2" charset="2"/>
              <a:buChar char="ü"/>
            </a:pPr>
            <a:r>
              <a:rPr lang="cs-CZ" dirty="0" smtClean="0"/>
              <a:t>při intenzivním sevření ruky v pěst dojde současně k flexi zápěstí</a:t>
            </a:r>
            <a:endParaRPr lang="cs-CZ" dirty="0"/>
          </a:p>
        </p:txBody>
      </p:sp>
      <p:pic>
        <p:nvPicPr>
          <p:cNvPr id="4" name="Obrázek 3"/>
          <p:cNvPicPr>
            <a:picLocks noChangeAspect="1"/>
          </p:cNvPicPr>
          <p:nvPr/>
        </p:nvPicPr>
        <p:blipFill rotWithShape="1">
          <a:blip r:embed="rId2"/>
          <a:srcRect b="15159"/>
          <a:stretch/>
        </p:blipFill>
        <p:spPr>
          <a:xfrm>
            <a:off x="8682572" y="4617308"/>
            <a:ext cx="2816550" cy="1767016"/>
          </a:xfrm>
          <a:prstGeom prst="rect">
            <a:avLst/>
          </a:prstGeom>
        </p:spPr>
      </p:pic>
    </p:spTree>
    <p:extLst>
      <p:ext uri="{BB962C8B-B14F-4D97-AF65-F5344CB8AC3E}">
        <p14:creationId xmlns:p14="http://schemas.microsoft.com/office/powerpoint/2010/main" val="4068504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OŠETŘOVATELSKÝ PROCES U NEMOCNÉHO PO OPERACI ZLOMENINY KOSTI PAŽNÍ </a:t>
            </a:r>
            <a:endParaRPr lang="cs-CZ" b="1" dirty="0"/>
          </a:p>
        </p:txBody>
      </p:sp>
      <p:sp>
        <p:nvSpPr>
          <p:cNvPr id="3" name="Zástupný symbol pro obsah 2"/>
          <p:cNvSpPr>
            <a:spLocks noGrp="1"/>
          </p:cNvSpPr>
          <p:nvPr>
            <p:ph idx="1"/>
          </p:nvPr>
        </p:nvSpPr>
        <p:spPr/>
        <p:txBody>
          <a:bodyPr>
            <a:normAutofit/>
          </a:bodyPr>
          <a:lstStyle/>
          <a:p>
            <a:r>
              <a:rPr lang="cs-CZ" dirty="0" smtClean="0"/>
              <a:t>Individualizovaný přístup k ošetřovatelské péči o pacienta, orientovaný na řešení problémů skládá se z pěti fází: </a:t>
            </a:r>
          </a:p>
          <a:p>
            <a:endParaRPr lang="cs-CZ" dirty="0" smtClean="0"/>
          </a:p>
          <a:p>
            <a:pPr lvl="1">
              <a:buFont typeface="Wingdings" panose="05000000000000000000" pitchFamily="2" charset="2"/>
              <a:buChar char="ü"/>
            </a:pPr>
            <a:r>
              <a:rPr lang="cs-CZ" dirty="0" smtClean="0"/>
              <a:t>posouzení (stavu pacienta)</a:t>
            </a:r>
          </a:p>
          <a:p>
            <a:pPr lvl="1">
              <a:buFont typeface="Wingdings" panose="05000000000000000000" pitchFamily="2" charset="2"/>
              <a:buChar char="ü"/>
            </a:pPr>
            <a:r>
              <a:rPr lang="cs-CZ" dirty="0" smtClean="0"/>
              <a:t>stanovení (pacientových problémů ošetřovatelské diagnózy)</a:t>
            </a:r>
          </a:p>
          <a:p>
            <a:pPr lvl="1">
              <a:buFont typeface="Wingdings" panose="05000000000000000000" pitchFamily="2" charset="2"/>
              <a:buChar char="ü"/>
            </a:pPr>
            <a:r>
              <a:rPr lang="cs-CZ" dirty="0" smtClean="0"/>
              <a:t>plánování (řešení problémů, včetně ošetřovatelských cílů a intervencí)</a:t>
            </a:r>
          </a:p>
          <a:p>
            <a:pPr lvl="1">
              <a:buFont typeface="Wingdings" panose="05000000000000000000" pitchFamily="2" charset="2"/>
              <a:buChar char="ü"/>
            </a:pPr>
            <a:r>
              <a:rPr lang="cs-CZ" dirty="0" smtClean="0"/>
              <a:t>realizace (plánu)</a:t>
            </a:r>
          </a:p>
          <a:p>
            <a:pPr lvl="1">
              <a:buFont typeface="Wingdings" panose="05000000000000000000" pitchFamily="2" charset="2"/>
              <a:buChar char="ü"/>
            </a:pPr>
            <a:r>
              <a:rPr lang="cs-CZ" dirty="0" smtClean="0"/>
              <a:t>hodnocení (úspěšnosti ošetřovatelského plánu)</a:t>
            </a:r>
          </a:p>
          <a:p>
            <a:endParaRPr lang="cs-CZ" dirty="0" smtClean="0"/>
          </a:p>
          <a:p>
            <a:endParaRPr lang="cs-CZ" dirty="0" smtClean="0"/>
          </a:p>
          <a:p>
            <a:endParaRPr lang="cs-CZ" dirty="0"/>
          </a:p>
        </p:txBody>
      </p:sp>
    </p:spTree>
    <p:extLst>
      <p:ext uri="{BB962C8B-B14F-4D97-AF65-F5344CB8AC3E}">
        <p14:creationId xmlns:p14="http://schemas.microsoft.com/office/powerpoint/2010/main" val="3308513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731108" y="1491047"/>
            <a:ext cx="10515600" cy="4539049"/>
          </a:xfrm>
        </p:spPr>
        <p:txBody>
          <a:bodyPr>
            <a:normAutofit fontScale="55000" lnSpcReduction="20000"/>
          </a:bodyPr>
          <a:lstStyle/>
          <a:p>
            <a:r>
              <a:rPr lang="cs-CZ" b="1" dirty="0" smtClean="0"/>
              <a:t>Posouzení nemocného - </a:t>
            </a:r>
            <a:r>
              <a:rPr lang="cs-CZ" dirty="0" smtClean="0"/>
              <a:t>zahrnuje sběr údajů o zdravotním stavu jednotlivce, rodiny, komunity, jejich ověřování a třídění. </a:t>
            </a:r>
            <a:endParaRPr lang="cs-CZ" dirty="0" smtClean="0"/>
          </a:p>
          <a:p>
            <a:pPr lvl="1">
              <a:buFont typeface="Wingdings" panose="05000000000000000000" pitchFamily="2" charset="2"/>
              <a:buChar char="Ø"/>
            </a:pPr>
            <a:r>
              <a:rPr lang="cs-CZ" dirty="0" smtClean="0"/>
              <a:t>Údaje </a:t>
            </a:r>
            <a:r>
              <a:rPr lang="cs-CZ" dirty="0" smtClean="0"/>
              <a:t>(data) o pacientech rozdělujeme na subjektivní a objektivní, zdroje pak na primární a sekundární. </a:t>
            </a:r>
            <a:endParaRPr lang="cs-CZ" dirty="0" smtClean="0"/>
          </a:p>
          <a:p>
            <a:pPr lvl="1">
              <a:buFont typeface="Wingdings" panose="05000000000000000000" pitchFamily="2" charset="2"/>
              <a:buChar char="Ø"/>
            </a:pPr>
            <a:r>
              <a:rPr lang="cs-CZ" dirty="0" smtClean="0"/>
              <a:t>Mezi </a:t>
            </a:r>
            <a:r>
              <a:rPr lang="cs-CZ" dirty="0" smtClean="0"/>
              <a:t>okruhy pro anamnestické zjišťování životního stylu patří: Výživa, vyprazdňování, aktivita/cvičení, odpočinek/spánek, rekreace, kouření/alkohol, osobní pomůcky, role/vztahy, sexualita, tolerance ke stresu, náboženství/hodnotová orientace. </a:t>
            </a:r>
          </a:p>
          <a:p>
            <a:endParaRPr lang="cs-CZ" dirty="0" smtClean="0"/>
          </a:p>
          <a:p>
            <a:r>
              <a:rPr lang="cs-CZ" b="1" dirty="0" smtClean="0"/>
              <a:t>Diagnostika -</a:t>
            </a:r>
            <a:r>
              <a:rPr lang="cs-CZ" dirty="0" smtClean="0"/>
              <a:t>analyticko-syntetický proces vyúsťující do výběru a formulace ošetřovatelské diagnózy, která tvoří východisko pro plánování a realizaci ošetřovatelské péče.  </a:t>
            </a:r>
            <a:endParaRPr lang="cs-CZ" dirty="0" smtClean="0"/>
          </a:p>
          <a:p>
            <a:pPr lvl="1">
              <a:buFont typeface="Wingdings" panose="05000000000000000000" pitchFamily="2" charset="2"/>
              <a:buChar char="Ø"/>
            </a:pPr>
            <a:r>
              <a:rPr lang="cs-CZ" dirty="0" smtClean="0"/>
              <a:t>U </a:t>
            </a:r>
            <a:r>
              <a:rPr lang="cs-CZ" dirty="0" smtClean="0"/>
              <a:t>pacienta po operaci zlomeného humeru se sestra v anamnéze zaměřuje na oblast výživy, aktivity a odpočinku (spánek, pohyblivost), komfortu (bolestivé projevy) a také na znalosti o dané problematice tohoto onemocnění. </a:t>
            </a:r>
          </a:p>
          <a:p>
            <a:endParaRPr lang="cs-CZ" dirty="0" smtClean="0"/>
          </a:p>
          <a:p>
            <a:r>
              <a:rPr lang="cs-CZ" b="1" dirty="0" smtClean="0"/>
              <a:t>Plánování - </a:t>
            </a:r>
            <a:r>
              <a:rPr lang="cs-CZ" dirty="0" smtClean="0"/>
              <a:t>stanovení ošetřovatelských strategií, intervencí, s cílem prevence, redukce a eliminace pacientových problémů (vyjádřených ve formulaci ošetřovatelských diagnóz). </a:t>
            </a:r>
            <a:endParaRPr lang="cs-CZ" dirty="0" smtClean="0"/>
          </a:p>
          <a:p>
            <a:pPr lvl="1">
              <a:buFont typeface="Wingdings" panose="05000000000000000000" pitchFamily="2" charset="2"/>
              <a:buChar char="Ø"/>
            </a:pPr>
            <a:r>
              <a:rPr lang="cs-CZ" b="1" dirty="0" smtClean="0"/>
              <a:t>Možné </a:t>
            </a:r>
            <a:r>
              <a:rPr lang="cs-CZ" b="1" dirty="0" smtClean="0"/>
              <a:t>cíle </a:t>
            </a:r>
            <a:r>
              <a:rPr lang="cs-CZ" dirty="0" smtClean="0"/>
              <a:t>u pacienta po operaci kosti pažní: - Pacient bude dostatečně hydratován. - Pacient se cítí odpočatý. - Pacient úměrně zvyšuje pohyblivost a aktivitu. - Pacient hodnotí bolest jako přijatelnou. - Pacient má dostatek informací o svém stavu, průběhu léčby a zdravotnickém personálu. </a:t>
            </a:r>
            <a:endParaRPr lang="cs-CZ" dirty="0" smtClean="0"/>
          </a:p>
          <a:p>
            <a:pPr lvl="1">
              <a:buFont typeface="Wingdings" panose="05000000000000000000" pitchFamily="2" charset="2"/>
              <a:buChar char="Ø"/>
            </a:pPr>
            <a:r>
              <a:rPr lang="cs-CZ" b="1" dirty="0" smtClean="0"/>
              <a:t>Návrh </a:t>
            </a:r>
            <a:r>
              <a:rPr lang="cs-CZ" b="1" dirty="0" smtClean="0"/>
              <a:t>intervencí</a:t>
            </a:r>
            <a:r>
              <a:rPr lang="cs-CZ" dirty="0" smtClean="0"/>
              <a:t>: Zajisti pacientovi dostatečný přísun tekutin a </a:t>
            </a:r>
            <a:r>
              <a:rPr lang="cs-CZ" dirty="0" err="1" smtClean="0"/>
              <a:t>edukuj</a:t>
            </a:r>
            <a:r>
              <a:rPr lang="cs-CZ" dirty="0" smtClean="0"/>
              <a:t> ho o nutnosti dostatečného přísunu tekutin. V případě postižení dominantní horní končetiny či dokonce obou, aktivně pacientovi dopomáhej. Podávej léky dle ordinace lékaře. Sleduj vitální funkce organizmu v pravidelných intervalech. Zajisti klid na lůžku, sleduj únavu – její intenzitu a trvání. Pomáhej pacientovi v běžných úkonech, které nemůže zvládnout sám. Pacient bude mít pravděpodobně problém při hygieně, stravování, očistě po požití toalety a při oblékání. Pravidelně prováděj hodnocení bolesti – její intenzitu, trvání, vyzařování a typ. Věnuj pacientovi dostatek času pro rozhovory s ním. Poskytni mu dostatek edukačních materiálů  </a:t>
            </a:r>
            <a:endParaRPr lang="cs-CZ" dirty="0"/>
          </a:p>
        </p:txBody>
      </p:sp>
    </p:spTree>
    <p:extLst>
      <p:ext uri="{BB962C8B-B14F-4D97-AF65-F5344CB8AC3E}">
        <p14:creationId xmlns:p14="http://schemas.microsoft.com/office/powerpoint/2010/main" val="2612196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b="1" dirty="0" smtClean="0"/>
              <a:t>Ošetřovatelský proces u pacienta s frakturou horní a dolní končetiny</a:t>
            </a:r>
            <a:endParaRPr lang="cs-CZ" b="1"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125018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1232501"/>
            <a:ext cx="10515600" cy="5135348"/>
          </a:xfrm>
        </p:spPr>
        <p:txBody>
          <a:bodyPr>
            <a:normAutofit fontScale="55000" lnSpcReduction="20000"/>
          </a:bodyPr>
          <a:lstStyle/>
          <a:p>
            <a:pPr lvl="1">
              <a:buFont typeface="Wingdings" panose="05000000000000000000" pitchFamily="2" charset="2"/>
              <a:buChar char="Ø"/>
            </a:pPr>
            <a:r>
              <a:rPr lang="cs-CZ" b="1" dirty="0" smtClean="0"/>
              <a:t>Realizace</a:t>
            </a:r>
            <a:r>
              <a:rPr lang="cs-CZ" dirty="0" smtClean="0"/>
              <a:t> ošetřovatelského plánu - propojuje všechny předchozí fáze v jeden celek. </a:t>
            </a:r>
            <a:endParaRPr lang="cs-CZ" dirty="0" smtClean="0"/>
          </a:p>
          <a:p>
            <a:pPr marL="457200" lvl="1" indent="0">
              <a:buNone/>
            </a:pPr>
            <a:r>
              <a:rPr lang="cs-CZ" dirty="0" smtClean="0"/>
              <a:t> </a:t>
            </a:r>
            <a:r>
              <a:rPr lang="cs-CZ" dirty="0" smtClean="0"/>
              <a:t>Realizace probíhá v těchto krocích: - opětovné posouzení pacienta, - ověření platnosti plánu ošetřovatelské péče, - posouzení potřeby asistence při intervencích, - realizace ošetřovatelských intervencí, - záznamy a hlášení o ošetřovatelských intervencích. </a:t>
            </a:r>
            <a:endParaRPr lang="cs-CZ" dirty="0" smtClean="0"/>
          </a:p>
          <a:p>
            <a:pPr lvl="2">
              <a:buFont typeface="Wingdings" panose="05000000000000000000" pitchFamily="2" charset="2"/>
              <a:buChar char="ü"/>
            </a:pPr>
            <a:r>
              <a:rPr lang="cs-CZ" dirty="0" smtClean="0"/>
              <a:t>Předoperační </a:t>
            </a:r>
            <a:r>
              <a:rPr lang="cs-CZ" dirty="0" smtClean="0"/>
              <a:t>péče </a:t>
            </a:r>
            <a:endParaRPr lang="cs-CZ" dirty="0" smtClean="0"/>
          </a:p>
          <a:p>
            <a:pPr marL="914400" lvl="2" indent="0">
              <a:buNone/>
            </a:pPr>
            <a:r>
              <a:rPr lang="cs-CZ" dirty="0" smtClean="0"/>
              <a:t>V </a:t>
            </a:r>
            <a:r>
              <a:rPr lang="cs-CZ" dirty="0" smtClean="0"/>
              <a:t>rámci dlouhodobé předoperační přípravy je pacient po rozhodnutí o operaci odeslán k internímu předoperačnímu vyšetření, které zahrnuje: fyzikální vyšetření, vyšetření vitálních funkcí, rentgenové vyšetření srdce a plic, EKG záznam, screeningové vyšetření moči a screeningové vyšetření krve. Den před operací je provedeno anesteziologické vyšetření a je stanovena premedikace na noc a na den operace. Pacienta sestra poučí, že od půlnoci nesmí jíst, pít ani kouřit. Zhruba dvě hodiny před operací probíhá tzv. bezprostřední operační příprava. Tato příprava zahrnuje kontrolu operačního pole (jeho oholení a očistu), vyjmutí zubních protéz, přiložení bandáží na dolní končetiny, vyprázdnění a kontrolu dokumentace. Pacient je informován o možnosti uschovat si cenné věci do trezoru. Sestra zajistí periferní žilní vstup a v případě ordinace lékařem podá pacientovi infúzi. </a:t>
            </a:r>
            <a:endParaRPr lang="cs-CZ" dirty="0" smtClean="0"/>
          </a:p>
          <a:p>
            <a:pPr marL="914400" lvl="2" indent="0">
              <a:buNone/>
            </a:pPr>
            <a:endParaRPr lang="cs-CZ" dirty="0" smtClean="0"/>
          </a:p>
          <a:p>
            <a:pPr lvl="2">
              <a:buFont typeface="Wingdings" panose="05000000000000000000" pitchFamily="2" charset="2"/>
              <a:buChar char="ü"/>
            </a:pPr>
            <a:r>
              <a:rPr lang="cs-CZ" dirty="0" smtClean="0"/>
              <a:t>Pooperační </a:t>
            </a:r>
            <a:r>
              <a:rPr lang="cs-CZ" dirty="0" smtClean="0"/>
              <a:t>péče </a:t>
            </a:r>
            <a:endParaRPr lang="cs-CZ" dirty="0" smtClean="0"/>
          </a:p>
          <a:p>
            <a:pPr marL="914400" lvl="2" indent="0">
              <a:buNone/>
            </a:pPr>
            <a:r>
              <a:rPr lang="cs-CZ" dirty="0" smtClean="0"/>
              <a:t>Operace </a:t>
            </a:r>
            <a:r>
              <a:rPr lang="cs-CZ" dirty="0" smtClean="0"/>
              <a:t>prováděná při osteosyntéze humeru nevyžaduje, aby po ní byl pacient uložen na JIP. Stane se tak v případě, že je pacient </a:t>
            </a:r>
            <a:r>
              <a:rPr lang="cs-CZ" dirty="0" err="1" smtClean="0"/>
              <a:t>polymorbidní</a:t>
            </a:r>
            <a:r>
              <a:rPr lang="cs-CZ" dirty="0" smtClean="0"/>
              <a:t> nebo je přítomno více závažných poraněních. Vhodná poloha na lůžku po operaci je na zádech s podložením operované končetiny. Sestra v pravidelných intervalech (první hodinu co 15 minut, další hodinu co 30 minut a následně do 24 hodin každou hodinu) monitoruje vitální funkce (vědomí, dech, tep tělesná teplota a krevní tlak)38 a monitoruje bolest. Dále kontroluje operační ránu a odpady z drénů a pamatuje na to, že pacient by se měl nejpozději do osmi hodin po operaci vymočit. Kontroluje také cítivost prstů postižené končetiny. </a:t>
            </a:r>
            <a:endParaRPr lang="cs-CZ" dirty="0" smtClean="0"/>
          </a:p>
          <a:p>
            <a:pPr marL="914400" lvl="2" indent="0">
              <a:buNone/>
            </a:pPr>
            <a:endParaRPr lang="cs-CZ" dirty="0" smtClean="0"/>
          </a:p>
          <a:p>
            <a:pPr lvl="2">
              <a:buFont typeface="Wingdings" panose="05000000000000000000" pitchFamily="2" charset="2"/>
              <a:buChar char="ü"/>
            </a:pPr>
            <a:r>
              <a:rPr lang="cs-CZ" dirty="0" smtClean="0"/>
              <a:t>Rehabilitace </a:t>
            </a:r>
          </a:p>
          <a:p>
            <a:pPr marL="914400" lvl="2" indent="0">
              <a:buNone/>
            </a:pPr>
            <a:r>
              <a:rPr lang="cs-CZ" dirty="0" smtClean="0"/>
              <a:t>Rehabilitaci </a:t>
            </a:r>
            <a:r>
              <a:rPr lang="cs-CZ" dirty="0" smtClean="0"/>
              <a:t>zahajuje fyzioterapeut první den po operaci. Nejprve se začíná pasivní rehabilitací a podle možností se pokračuje aktivní. Kromě klasické rehabilitační léčby prováděné přímo fyzioterapeutem, se používají i tzv. motorové dlahy. Jejich používání je v kompetenci fyzioterapeuta. </a:t>
            </a:r>
          </a:p>
          <a:p>
            <a:pPr lvl="1">
              <a:buFont typeface="Wingdings" panose="05000000000000000000" pitchFamily="2" charset="2"/>
              <a:buChar char="Ø"/>
            </a:pPr>
            <a:endParaRPr lang="cs-CZ" dirty="0" smtClean="0"/>
          </a:p>
          <a:p>
            <a:pPr lvl="1">
              <a:buFont typeface="Wingdings" panose="05000000000000000000" pitchFamily="2" charset="2"/>
              <a:buChar char="Ø"/>
            </a:pPr>
            <a:r>
              <a:rPr lang="cs-CZ" b="1" dirty="0" smtClean="0"/>
              <a:t>Vyhodnocení -</a:t>
            </a:r>
            <a:r>
              <a:rPr lang="cs-CZ" dirty="0" smtClean="0"/>
              <a:t> činnost, kdy se zjišťuje, zda a do jaké míry bylo dosaženo stanovených cílů. Proces vyhodnocování probíhá v těchto fázích: - získat údaje vzhledem k formulovaným výsledným kritériím, - získané údaje porovnat s výslednými kritérii a posoudit, zda došlo k dosažení cílů, - porovnat ošetřovatelské intervence s výsledky pacienta, - popsat závěry o problému pacienta, - zdůvodnit nesplnění cílů, revidovat a modifikovat plán ošetřovatelské péče. Na základě vyhodnocení zjistíme, do jaké míry byl cíl ošetřovatelské péče splněn. Zda se problém pacienta eliminoval, redukoval, zda se zdravotní stav upravil, potřeba byla uspokojena atp. Hodnocení můžeme rozdělit na průběžné, které se realizuje během celé doby, kdy je poskytována ošetřovatelská péče a závěrečné, které se provádí při ukončení ošetřovatelské péče (ukončení hospitalizace, překlad pacienta </a:t>
            </a:r>
            <a:r>
              <a:rPr lang="cs-CZ" dirty="0" err="1" smtClean="0"/>
              <a:t>atp</a:t>
            </a:r>
            <a:endParaRPr lang="cs-CZ" dirty="0" smtClean="0"/>
          </a:p>
          <a:p>
            <a:pPr lvl="1">
              <a:buFont typeface="Wingdings" panose="05000000000000000000" pitchFamily="2" charset="2"/>
              <a:buChar char="Ø"/>
            </a:pPr>
            <a:endParaRPr lang="cs-CZ" dirty="0" smtClean="0"/>
          </a:p>
          <a:p>
            <a:pPr lvl="1">
              <a:buFont typeface="Wingdings" panose="05000000000000000000" pitchFamily="2" charset="2"/>
              <a:buChar char="Ø"/>
            </a:pPr>
            <a:r>
              <a:rPr lang="cs-CZ" dirty="0" smtClean="0"/>
              <a:t>Realizace všech fází procesu se zaznamenává do </a:t>
            </a:r>
            <a:r>
              <a:rPr lang="cs-CZ" b="1" dirty="0" smtClean="0"/>
              <a:t>ošetřovatelské dokumentace </a:t>
            </a:r>
            <a:r>
              <a:rPr lang="cs-CZ" dirty="0" smtClean="0"/>
              <a:t>- slouží jako zdroj informací o potřebách pacienta, cílech ošetřovatelské péče, o péči samotné a jejích výsledcích. Zásady správné dokumentace: - srozumitelnost, - snadná dostupnost, - úplnost, - stručnost, - čitelnost, - absence zbytečných zkratek, - všechny záznamy musí obsahovat datum, čas, razítko a podpis sestry, která zápis provedla</a:t>
            </a:r>
            <a:endParaRPr lang="cs-CZ" dirty="0"/>
          </a:p>
        </p:txBody>
      </p:sp>
    </p:spTree>
    <p:extLst>
      <p:ext uri="{BB962C8B-B14F-4D97-AF65-F5344CB8AC3E}">
        <p14:creationId xmlns:p14="http://schemas.microsoft.com/office/powerpoint/2010/main" val="4062695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4676" y="386119"/>
            <a:ext cx="10515600" cy="1325563"/>
          </a:xfrm>
        </p:spPr>
        <p:txBody>
          <a:bodyPr/>
          <a:lstStyle/>
          <a:p>
            <a:r>
              <a:rPr lang="cs-CZ" b="1" dirty="0" smtClean="0"/>
              <a:t>Zlomeniny dolní končetiny - </a:t>
            </a:r>
            <a:r>
              <a:rPr lang="cs-CZ" dirty="0" smtClean="0"/>
              <a:t>Zlomeniny femuru </a:t>
            </a:r>
            <a:endParaRPr lang="cs-CZ" b="1" dirty="0"/>
          </a:p>
        </p:txBody>
      </p:sp>
      <p:sp>
        <p:nvSpPr>
          <p:cNvPr id="3" name="Zástupný symbol pro obsah 2"/>
          <p:cNvSpPr>
            <a:spLocks noGrp="1"/>
          </p:cNvSpPr>
          <p:nvPr>
            <p:ph idx="1"/>
          </p:nvPr>
        </p:nvSpPr>
        <p:spPr>
          <a:xfrm>
            <a:off x="823558" y="1644393"/>
            <a:ext cx="8314038" cy="4723456"/>
          </a:xfrm>
        </p:spPr>
        <p:txBody>
          <a:bodyPr>
            <a:normAutofit fontScale="55000" lnSpcReduction="20000"/>
          </a:bodyPr>
          <a:lstStyle/>
          <a:p>
            <a:pPr marL="0" indent="0">
              <a:buNone/>
            </a:pPr>
            <a:r>
              <a:rPr lang="cs-CZ" b="1" dirty="0" smtClean="0"/>
              <a:t>Zlomeniny </a:t>
            </a:r>
            <a:r>
              <a:rPr lang="cs-CZ" b="1" dirty="0" err="1" smtClean="0"/>
              <a:t>trochanterické</a:t>
            </a:r>
            <a:r>
              <a:rPr lang="cs-CZ" b="1" dirty="0" smtClean="0"/>
              <a:t> oblasti </a:t>
            </a:r>
          </a:p>
          <a:p>
            <a:pPr lvl="1">
              <a:buFont typeface="Wingdings" panose="05000000000000000000" pitchFamily="2" charset="2"/>
              <a:buChar char="ü"/>
            </a:pPr>
            <a:r>
              <a:rPr lang="cs-CZ" dirty="0" smtClean="0"/>
              <a:t>Vyšší riziko krvácení, a to z důvodu bohaté spongiózní vrstvy, která ale na druhou stranu zajišťuje lepší a rychlejší hojení zlomenin.</a:t>
            </a:r>
          </a:p>
          <a:p>
            <a:pPr lvl="1">
              <a:buFont typeface="Wingdings" panose="05000000000000000000" pitchFamily="2" charset="2"/>
              <a:buChar char="ü"/>
            </a:pPr>
            <a:endParaRPr lang="cs-CZ" dirty="0" smtClean="0"/>
          </a:p>
          <a:p>
            <a:pPr lvl="1">
              <a:buFont typeface="Wingdings" panose="05000000000000000000" pitchFamily="2" charset="2"/>
              <a:buChar char="ü"/>
            </a:pPr>
            <a:r>
              <a:rPr lang="cs-CZ" dirty="0" smtClean="0"/>
              <a:t>ošetřovatelská péče spočívá v ošetřování operační rány, drénů, sledování bolesti a včasné rehabilitaci.</a:t>
            </a:r>
          </a:p>
          <a:p>
            <a:pPr lvl="1">
              <a:buFont typeface="Wingdings" panose="05000000000000000000" pitchFamily="2" charset="2"/>
              <a:buChar char="ü"/>
            </a:pPr>
            <a:endParaRPr lang="cs-CZ" dirty="0" smtClean="0"/>
          </a:p>
          <a:p>
            <a:pPr lvl="1">
              <a:buFont typeface="Wingdings" panose="05000000000000000000" pitchFamily="2" charset="2"/>
              <a:buChar char="ü"/>
            </a:pPr>
            <a:r>
              <a:rPr lang="cs-CZ" dirty="0" smtClean="0"/>
              <a:t> Na operovanou končetinu nesmí pacient po dobu 2 týdnů našlapovat vůbec, poté smí zatížení pozvolna zvyšovat a až po 4 - 6 týdnech smí končetinu zatěžovat úplně</a:t>
            </a:r>
          </a:p>
          <a:p>
            <a:endParaRPr lang="cs-CZ" dirty="0" smtClean="0"/>
          </a:p>
          <a:p>
            <a:pPr marL="0" indent="0">
              <a:buNone/>
            </a:pPr>
            <a:r>
              <a:rPr lang="cs-CZ" dirty="0" smtClean="0"/>
              <a:t> </a:t>
            </a:r>
            <a:r>
              <a:rPr lang="cs-CZ" b="1" dirty="0" smtClean="0"/>
              <a:t>Zlomeniny diafýzy lemuru</a:t>
            </a:r>
          </a:p>
          <a:p>
            <a:pPr lvl="1">
              <a:buFont typeface="Wingdings" panose="05000000000000000000" pitchFamily="2" charset="2"/>
              <a:buChar char="ü"/>
            </a:pPr>
            <a:r>
              <a:rPr lang="cs-CZ" dirty="0" smtClean="0"/>
              <a:t>nejčastější zlomeniny dospělých mužů</a:t>
            </a:r>
          </a:p>
          <a:p>
            <a:pPr lvl="1">
              <a:buFont typeface="Wingdings" panose="05000000000000000000" pitchFamily="2" charset="2"/>
              <a:buChar char="ü"/>
            </a:pPr>
            <a:endParaRPr lang="cs-CZ" dirty="0" smtClean="0"/>
          </a:p>
          <a:p>
            <a:pPr lvl="1">
              <a:buFont typeface="Wingdings" panose="05000000000000000000" pitchFamily="2" charset="2"/>
              <a:buChar char="ü"/>
            </a:pPr>
            <a:r>
              <a:rPr lang="cs-CZ" dirty="0"/>
              <a:t>d</a:t>
            </a:r>
            <a:r>
              <a:rPr lang="cs-CZ" dirty="0" smtClean="0"/>
              <a:t>ochází k nim vlivem přímého násilí na končetinu</a:t>
            </a:r>
          </a:p>
          <a:p>
            <a:pPr lvl="1">
              <a:buFont typeface="Wingdings" panose="05000000000000000000" pitchFamily="2" charset="2"/>
              <a:buChar char="ü"/>
            </a:pPr>
            <a:endParaRPr lang="cs-CZ" dirty="0" smtClean="0"/>
          </a:p>
          <a:p>
            <a:pPr lvl="1">
              <a:buFont typeface="Wingdings" panose="05000000000000000000" pitchFamily="2" charset="2"/>
              <a:buChar char="ü"/>
            </a:pPr>
            <a:r>
              <a:rPr lang="cs-CZ" dirty="0" smtClean="0"/>
              <a:t>hrozí riziko velkých krevních ztrát, které se počítají v rozmezí 1000 - 2000 ml, proto tyto zlomeniny okamžitě indikovány k operační terapii </a:t>
            </a:r>
          </a:p>
          <a:p>
            <a:pPr lvl="1">
              <a:buFont typeface="Wingdings" panose="05000000000000000000" pitchFamily="2" charset="2"/>
              <a:buChar char="ü"/>
            </a:pPr>
            <a:endParaRPr lang="cs-CZ" dirty="0" smtClean="0"/>
          </a:p>
          <a:p>
            <a:pPr lvl="1">
              <a:buFont typeface="Wingdings" panose="05000000000000000000" pitchFamily="2" charset="2"/>
              <a:buChar char="ü"/>
            </a:pPr>
            <a:r>
              <a:rPr lang="cs-CZ" dirty="0" smtClean="0"/>
              <a:t>Pooperační péče spočívá v ošetřování operační rány, péči o drény, sledování bolesti a včasné rehabilitaci, kdy pacient první pooperační den zahajuje rehabilitaci na lůžku, od druhého dne nacvičuje chůzi o berlích s odlehčením operované končetiny a po 3 - 6 týdnech smí na končetinu našlapovat plně</a:t>
            </a:r>
            <a:endParaRPr lang="cs-CZ" dirty="0"/>
          </a:p>
        </p:txBody>
      </p:sp>
      <p:pic>
        <p:nvPicPr>
          <p:cNvPr id="4" name="Obrázek 3"/>
          <p:cNvPicPr>
            <a:picLocks noChangeAspect="1"/>
          </p:cNvPicPr>
          <p:nvPr/>
        </p:nvPicPr>
        <p:blipFill>
          <a:blip r:embed="rId2"/>
          <a:stretch>
            <a:fillRect/>
          </a:stretch>
        </p:blipFill>
        <p:spPr>
          <a:xfrm>
            <a:off x="9296400" y="1268369"/>
            <a:ext cx="2057400" cy="2228850"/>
          </a:xfrm>
          <a:prstGeom prst="rect">
            <a:avLst/>
          </a:prstGeom>
        </p:spPr>
      </p:pic>
      <p:pic>
        <p:nvPicPr>
          <p:cNvPr id="5" name="Obrázek 4"/>
          <p:cNvPicPr>
            <a:picLocks noChangeAspect="1"/>
          </p:cNvPicPr>
          <p:nvPr/>
        </p:nvPicPr>
        <p:blipFill>
          <a:blip r:embed="rId3"/>
          <a:stretch>
            <a:fillRect/>
          </a:stretch>
        </p:blipFill>
        <p:spPr>
          <a:xfrm>
            <a:off x="9338740" y="3593377"/>
            <a:ext cx="2400220" cy="1211091"/>
          </a:xfrm>
          <a:prstGeom prst="rect">
            <a:avLst/>
          </a:prstGeom>
        </p:spPr>
      </p:pic>
      <p:pic>
        <p:nvPicPr>
          <p:cNvPr id="6" name="Obrázek 5"/>
          <p:cNvPicPr>
            <a:picLocks noChangeAspect="1"/>
          </p:cNvPicPr>
          <p:nvPr/>
        </p:nvPicPr>
        <p:blipFill>
          <a:blip r:embed="rId4"/>
          <a:stretch>
            <a:fillRect/>
          </a:stretch>
        </p:blipFill>
        <p:spPr>
          <a:xfrm>
            <a:off x="9338740" y="4804468"/>
            <a:ext cx="2318183" cy="991953"/>
          </a:xfrm>
          <a:prstGeom prst="rect">
            <a:avLst/>
          </a:prstGeom>
        </p:spPr>
      </p:pic>
      <p:pic>
        <p:nvPicPr>
          <p:cNvPr id="7" name="Obrázek 6"/>
          <p:cNvPicPr>
            <a:picLocks noChangeAspect="1"/>
          </p:cNvPicPr>
          <p:nvPr/>
        </p:nvPicPr>
        <p:blipFill>
          <a:blip r:embed="rId5"/>
          <a:stretch>
            <a:fillRect/>
          </a:stretch>
        </p:blipFill>
        <p:spPr>
          <a:xfrm>
            <a:off x="9459682" y="5796421"/>
            <a:ext cx="2076298" cy="980904"/>
          </a:xfrm>
          <a:prstGeom prst="rect">
            <a:avLst/>
          </a:prstGeom>
        </p:spPr>
      </p:pic>
      <p:sp>
        <p:nvSpPr>
          <p:cNvPr id="8" name="Levá složená závorka 7"/>
          <p:cNvSpPr/>
          <p:nvPr/>
        </p:nvSpPr>
        <p:spPr>
          <a:xfrm>
            <a:off x="8997326" y="1474572"/>
            <a:ext cx="235231" cy="159496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pic>
        <p:nvPicPr>
          <p:cNvPr id="9" name="Obrázek 8"/>
          <p:cNvPicPr>
            <a:picLocks noChangeAspect="1"/>
          </p:cNvPicPr>
          <p:nvPr/>
        </p:nvPicPr>
        <p:blipFill>
          <a:blip r:embed="rId6"/>
          <a:stretch>
            <a:fillRect/>
          </a:stretch>
        </p:blipFill>
        <p:spPr>
          <a:xfrm>
            <a:off x="8988456" y="4311938"/>
            <a:ext cx="268247" cy="1603387"/>
          </a:xfrm>
          <a:prstGeom prst="rect">
            <a:avLst/>
          </a:prstGeom>
        </p:spPr>
      </p:pic>
    </p:spTree>
    <p:extLst>
      <p:ext uri="{BB962C8B-B14F-4D97-AF65-F5344CB8AC3E}">
        <p14:creationId xmlns:p14="http://schemas.microsoft.com/office/powerpoint/2010/main" val="2951615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Zlomeniny dolní končetiny - </a:t>
            </a:r>
            <a:r>
              <a:rPr lang="cs-CZ" dirty="0" smtClean="0"/>
              <a:t>Zlomeniny </a:t>
            </a:r>
            <a:r>
              <a:rPr lang="cs-CZ" dirty="0" err="1" smtClean="0"/>
              <a:t>tibie</a:t>
            </a:r>
            <a:r>
              <a:rPr lang="cs-CZ" dirty="0" smtClean="0"/>
              <a:t> </a:t>
            </a:r>
            <a:endParaRPr lang="cs-CZ" dirty="0"/>
          </a:p>
        </p:txBody>
      </p:sp>
      <p:sp>
        <p:nvSpPr>
          <p:cNvPr id="3" name="Zástupný symbol pro obsah 2"/>
          <p:cNvSpPr>
            <a:spLocks noGrp="1"/>
          </p:cNvSpPr>
          <p:nvPr>
            <p:ph idx="1"/>
          </p:nvPr>
        </p:nvSpPr>
        <p:spPr>
          <a:xfrm>
            <a:off x="838200" y="1825625"/>
            <a:ext cx="7992762" cy="4351338"/>
          </a:xfrm>
        </p:spPr>
        <p:txBody>
          <a:bodyPr>
            <a:normAutofit fontScale="55000" lnSpcReduction="20000"/>
          </a:bodyPr>
          <a:lstStyle/>
          <a:p>
            <a:r>
              <a:rPr lang="cs-CZ" dirty="0" smtClean="0"/>
              <a:t>Vznikají nejčastěji přímým mechanismem jako je pád, boční náraz do kolena nebo při autohaváriích nárazem do palubní desky</a:t>
            </a:r>
          </a:p>
          <a:p>
            <a:pPr marL="0" indent="0">
              <a:buNone/>
            </a:pPr>
            <a:r>
              <a:rPr lang="cs-CZ" dirty="0" smtClean="0"/>
              <a:t> </a:t>
            </a:r>
          </a:p>
          <a:p>
            <a:r>
              <a:rPr lang="cs-CZ" dirty="0" smtClean="0"/>
              <a:t>Chudý kryt měkkých tkání na mediální ploše </a:t>
            </a:r>
            <a:r>
              <a:rPr lang="cs-CZ" dirty="0" err="1" smtClean="0"/>
              <a:t>tibie</a:t>
            </a:r>
            <a:r>
              <a:rPr lang="cs-CZ" dirty="0" smtClean="0"/>
              <a:t> vede k tomu, že až ve 20% se jedná o zlomeniny otevřené</a:t>
            </a:r>
          </a:p>
          <a:p>
            <a:endParaRPr lang="cs-CZ" dirty="0" smtClean="0"/>
          </a:p>
          <a:p>
            <a:r>
              <a:rPr lang="cs-CZ" dirty="0" smtClean="0"/>
              <a:t>Tvoří 2 % zlomenin v oblasti kolenního kloubu. </a:t>
            </a:r>
            <a:r>
              <a:rPr lang="cs-CZ" b="1" dirty="0" smtClean="0"/>
              <a:t>Většina zlomeni je indikována k operačnímu řešení. </a:t>
            </a:r>
          </a:p>
          <a:p>
            <a:r>
              <a:rPr lang="cs-CZ" dirty="0" smtClean="0"/>
              <a:t>Konzervativní postup se uplatňuje jen u nedislokovaných zlomenin. Spočívá v sádrové fixaci nebo ortéze.</a:t>
            </a:r>
          </a:p>
          <a:p>
            <a:r>
              <a:rPr lang="cs-CZ" dirty="0" smtClean="0"/>
              <a:t> </a:t>
            </a:r>
            <a:r>
              <a:rPr lang="cs-CZ" b="1" dirty="0" smtClean="0"/>
              <a:t>Operační metoda </a:t>
            </a:r>
            <a:r>
              <a:rPr lang="cs-CZ" dirty="0" smtClean="0"/>
              <a:t>spočívá v repozici fragmentů a jejich stabilizaci. Výkon je často doplněn spongioplastikou štěpem z lopaty kosti kyčelní. </a:t>
            </a:r>
          </a:p>
          <a:p>
            <a:endParaRPr lang="cs-CZ" dirty="0"/>
          </a:p>
          <a:p>
            <a:r>
              <a:rPr lang="cs-CZ" dirty="0" smtClean="0"/>
              <a:t>Pooperační péče spočívá v ošetřování operační rány, místa, odkud byl brán štěp, v péči o drény a sledování a terapie bolesti. Končetina je fixována ortézou, kdy doba odlehčení končetiny trvá 6 - 16 týdnů (podle typu zlomeniny).</a:t>
            </a:r>
          </a:p>
          <a:p>
            <a:r>
              <a:rPr lang="cs-CZ" dirty="0" smtClean="0"/>
              <a:t> Celková doba léčby se pohybuje v rozmezí 2 - 5 měsíců. </a:t>
            </a:r>
          </a:p>
        </p:txBody>
      </p:sp>
      <p:pic>
        <p:nvPicPr>
          <p:cNvPr id="4" name="Obrázek 3"/>
          <p:cNvPicPr>
            <a:picLocks noChangeAspect="1"/>
          </p:cNvPicPr>
          <p:nvPr/>
        </p:nvPicPr>
        <p:blipFill>
          <a:blip r:embed="rId2"/>
          <a:stretch>
            <a:fillRect/>
          </a:stretch>
        </p:blipFill>
        <p:spPr>
          <a:xfrm>
            <a:off x="9083760" y="2240306"/>
            <a:ext cx="2842590" cy="2611781"/>
          </a:xfrm>
          <a:prstGeom prst="rect">
            <a:avLst/>
          </a:prstGeom>
        </p:spPr>
      </p:pic>
    </p:spTree>
    <p:extLst>
      <p:ext uri="{BB962C8B-B14F-4D97-AF65-F5344CB8AC3E}">
        <p14:creationId xmlns:p14="http://schemas.microsoft.com/office/powerpoint/2010/main" val="440865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Diafyzární zlomeniny </a:t>
            </a:r>
            <a:r>
              <a:rPr lang="cs-CZ" b="1" dirty="0" err="1" smtClean="0"/>
              <a:t>tibie</a:t>
            </a:r>
            <a:r>
              <a:rPr lang="cs-CZ" b="1" dirty="0" smtClean="0"/>
              <a:t> </a:t>
            </a:r>
            <a:endParaRPr lang="cs-CZ" b="1" dirty="0"/>
          </a:p>
        </p:txBody>
      </p:sp>
      <p:sp>
        <p:nvSpPr>
          <p:cNvPr id="3" name="Zástupný symbol pro obsah 2"/>
          <p:cNvSpPr>
            <a:spLocks noGrp="1"/>
          </p:cNvSpPr>
          <p:nvPr>
            <p:ph idx="1"/>
          </p:nvPr>
        </p:nvSpPr>
        <p:spPr/>
        <p:txBody>
          <a:bodyPr>
            <a:normAutofit fontScale="55000" lnSpcReduction="20000"/>
          </a:bodyPr>
          <a:lstStyle/>
          <a:p>
            <a:r>
              <a:rPr lang="cs-CZ" b="1" dirty="0" smtClean="0"/>
              <a:t>Konzervativní terapie </a:t>
            </a:r>
          </a:p>
          <a:p>
            <a:pPr marL="0" indent="0">
              <a:buNone/>
            </a:pPr>
            <a:r>
              <a:rPr lang="cs-CZ" b="1" dirty="0"/>
              <a:t>	</a:t>
            </a:r>
            <a:r>
              <a:rPr lang="cs-CZ" dirty="0"/>
              <a:t>P</a:t>
            </a:r>
            <a:r>
              <a:rPr lang="cs-CZ" dirty="0" smtClean="0"/>
              <a:t>oužívá se jen v případě, že z nějakého důvodu není možno zasáhnout operativně. 	Spočívá v provedení repozice s následnou extenzí, která se ponechává 3 týdny</a:t>
            </a:r>
          </a:p>
          <a:p>
            <a:endParaRPr lang="cs-CZ" dirty="0"/>
          </a:p>
          <a:p>
            <a:r>
              <a:rPr lang="cs-CZ" b="1" dirty="0" smtClean="0"/>
              <a:t>Operační terapie</a:t>
            </a:r>
            <a:r>
              <a:rPr lang="cs-CZ" dirty="0" smtClean="0"/>
              <a:t> </a:t>
            </a:r>
          </a:p>
          <a:p>
            <a:pPr lvl="1">
              <a:buFont typeface="Wingdings" panose="05000000000000000000" pitchFamily="2" charset="2"/>
              <a:buChar char="ü"/>
            </a:pPr>
            <a:r>
              <a:rPr lang="cs-CZ" dirty="0" smtClean="0"/>
              <a:t>	V dnešní době se operují všechny zlomeniny bérce – vyhneme se nevýhodám dlouhodobého znehybnění</a:t>
            </a:r>
          </a:p>
          <a:p>
            <a:pPr lvl="1">
              <a:buFont typeface="Wingdings" panose="05000000000000000000" pitchFamily="2" charset="2"/>
              <a:buChar char="ü"/>
            </a:pPr>
            <a:r>
              <a:rPr lang="cs-CZ" dirty="0" smtClean="0"/>
              <a:t>	umožníme časnou mobilizaci sousedních kloubů</a:t>
            </a:r>
          </a:p>
          <a:p>
            <a:pPr lvl="1">
              <a:buFont typeface="Wingdings" panose="05000000000000000000" pitchFamily="2" charset="2"/>
              <a:buChar char="ü"/>
            </a:pPr>
            <a:r>
              <a:rPr lang="cs-CZ" dirty="0" smtClean="0"/>
              <a:t>	zkrátíme celkovou dobu léčení</a:t>
            </a:r>
          </a:p>
          <a:p>
            <a:pPr marL="0" indent="0">
              <a:buNone/>
            </a:pPr>
            <a:endParaRPr lang="cs-CZ" dirty="0" smtClean="0"/>
          </a:p>
          <a:p>
            <a:r>
              <a:rPr lang="cs-CZ" b="1" dirty="0" smtClean="0"/>
              <a:t>Ošetřovatelská péče </a:t>
            </a:r>
          </a:p>
          <a:p>
            <a:pPr lvl="1">
              <a:buFont typeface="Wingdings" panose="05000000000000000000" pitchFamily="2" charset="2"/>
              <a:buChar char="ü"/>
            </a:pPr>
            <a:r>
              <a:rPr lang="cs-CZ" dirty="0" smtClean="0"/>
              <a:t>spočívá v ošetřování operační rány</a:t>
            </a:r>
          </a:p>
          <a:p>
            <a:pPr lvl="1">
              <a:buFont typeface="Wingdings" panose="05000000000000000000" pitchFamily="2" charset="2"/>
              <a:buChar char="ü"/>
            </a:pPr>
            <a:r>
              <a:rPr lang="cs-CZ" dirty="0" smtClean="0"/>
              <a:t>péče o drény</a:t>
            </a:r>
          </a:p>
          <a:p>
            <a:pPr lvl="1">
              <a:buFont typeface="Wingdings" panose="05000000000000000000" pitchFamily="2" charset="2"/>
              <a:buChar char="ü"/>
            </a:pPr>
            <a:r>
              <a:rPr lang="cs-CZ" dirty="0" smtClean="0"/>
              <a:t>sledování a terapie bolesti</a:t>
            </a:r>
          </a:p>
          <a:p>
            <a:pPr lvl="1">
              <a:buFont typeface="Wingdings" panose="05000000000000000000" pitchFamily="2" charset="2"/>
              <a:buChar char="ü"/>
            </a:pPr>
            <a:r>
              <a:rPr lang="cs-CZ" dirty="0" err="1" smtClean="0"/>
              <a:t>antiedematózní</a:t>
            </a:r>
            <a:r>
              <a:rPr lang="cs-CZ" dirty="0" smtClean="0"/>
              <a:t> terapie v podobě ledování končetiny a rehabilitace</a:t>
            </a:r>
          </a:p>
          <a:p>
            <a:pPr lvl="1">
              <a:buFont typeface="Wingdings" panose="05000000000000000000" pitchFamily="2" charset="2"/>
              <a:buChar char="ü"/>
            </a:pPr>
            <a:endParaRPr lang="cs-CZ" dirty="0"/>
          </a:p>
          <a:p>
            <a:pPr lvl="1">
              <a:buFont typeface="Wingdings" panose="05000000000000000000" pitchFamily="2" charset="2"/>
              <a:buChar char="ü"/>
            </a:pPr>
            <a:endParaRPr lang="cs-CZ" dirty="0" smtClean="0"/>
          </a:p>
          <a:p>
            <a:r>
              <a:rPr lang="cs-CZ" dirty="0" smtClean="0"/>
              <a:t>Po operaci je přiložena sádrová fixace na dobu 4 - 6 týdnů. Končetinu lze okamžitě rozcvičovat, ale nikoli zatěžovat. Předpokládaná doba hojení zlomeniny je v rozmezí 4 - 5 měsíců.</a:t>
            </a:r>
          </a:p>
          <a:p>
            <a:endParaRPr lang="cs-CZ" dirty="0"/>
          </a:p>
        </p:txBody>
      </p:sp>
      <p:pic>
        <p:nvPicPr>
          <p:cNvPr id="4" name="Obrázek 3"/>
          <p:cNvPicPr>
            <a:picLocks noChangeAspect="1"/>
          </p:cNvPicPr>
          <p:nvPr/>
        </p:nvPicPr>
        <p:blipFill rotWithShape="1">
          <a:blip r:embed="rId2"/>
          <a:srcRect b="8361"/>
          <a:stretch/>
        </p:blipFill>
        <p:spPr>
          <a:xfrm>
            <a:off x="9837405" y="2669059"/>
            <a:ext cx="2111321" cy="2520779"/>
          </a:xfrm>
          <a:prstGeom prst="rect">
            <a:avLst/>
          </a:prstGeom>
        </p:spPr>
      </p:pic>
    </p:spTree>
    <p:extLst>
      <p:ext uri="{BB962C8B-B14F-4D97-AF65-F5344CB8AC3E}">
        <p14:creationId xmlns:p14="http://schemas.microsoft.com/office/powerpoint/2010/main" val="3439250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Zlomeniny hlezenního kloubu </a:t>
            </a:r>
            <a:endParaRPr lang="cs-CZ" b="1" dirty="0"/>
          </a:p>
        </p:txBody>
      </p:sp>
      <p:sp>
        <p:nvSpPr>
          <p:cNvPr id="3" name="Zástupný symbol pro obsah 2"/>
          <p:cNvSpPr>
            <a:spLocks noGrp="1"/>
          </p:cNvSpPr>
          <p:nvPr>
            <p:ph idx="1"/>
          </p:nvPr>
        </p:nvSpPr>
        <p:spPr/>
        <p:txBody>
          <a:bodyPr>
            <a:normAutofit fontScale="62500" lnSpcReduction="20000"/>
          </a:bodyPr>
          <a:lstStyle/>
          <a:p>
            <a:r>
              <a:rPr lang="cs-CZ" dirty="0" smtClean="0"/>
              <a:t>Mechanismy zlomenin hlezenního kloubu jsou mechanismy nepřímé. </a:t>
            </a:r>
          </a:p>
          <a:p>
            <a:r>
              <a:rPr lang="cs-CZ" dirty="0" smtClean="0"/>
              <a:t>Dochází jak ke zlomeninám otevřeným, tak ke zlomeninám uzavřeným.</a:t>
            </a:r>
          </a:p>
          <a:p>
            <a:r>
              <a:rPr lang="cs-CZ" dirty="0" smtClean="0"/>
              <a:t> Zlomeniny kotníku mohou být přesně reponovány. </a:t>
            </a:r>
          </a:p>
          <a:p>
            <a:endParaRPr lang="cs-CZ" dirty="0" smtClean="0"/>
          </a:p>
          <a:p>
            <a:pPr marL="0" indent="0">
              <a:buNone/>
            </a:pPr>
            <a:r>
              <a:rPr lang="cs-CZ" b="1" dirty="0" smtClean="0"/>
              <a:t>Konzervativní terapie </a:t>
            </a:r>
          </a:p>
          <a:p>
            <a:pPr lvl="1">
              <a:buFont typeface="Wingdings" panose="05000000000000000000" pitchFamily="2" charset="2"/>
              <a:buChar char="ü"/>
            </a:pPr>
            <a:r>
              <a:rPr lang="cs-CZ" dirty="0" smtClean="0"/>
              <a:t>možná pouze u jednotlivých zlomenin s minimální nebo žádnou dislokací.</a:t>
            </a:r>
          </a:p>
          <a:p>
            <a:pPr lvl="1">
              <a:buFont typeface="Wingdings" panose="05000000000000000000" pitchFamily="2" charset="2"/>
              <a:buChar char="ü"/>
            </a:pPr>
            <a:r>
              <a:rPr lang="cs-CZ" dirty="0" smtClean="0"/>
              <a:t>používá se po odeznění otoku cirkulární sádra</a:t>
            </a:r>
          </a:p>
          <a:p>
            <a:pPr lvl="1">
              <a:buFont typeface="Wingdings" panose="05000000000000000000" pitchFamily="2" charset="2"/>
              <a:buChar char="ü"/>
            </a:pPr>
            <a:r>
              <a:rPr lang="cs-CZ" dirty="0"/>
              <a:t>v</a:t>
            </a:r>
            <a:r>
              <a:rPr lang="cs-CZ" dirty="0" smtClean="0"/>
              <a:t> prvních 3 týdnech se nesmí končetina zatěžovat. Ke zhojení jednoduché zlomeniny postačí většinou 6 týdnů s následnou hlezenní ortézou, která umožňuje pečlivou rehabilitaci</a:t>
            </a:r>
          </a:p>
          <a:p>
            <a:endParaRPr lang="cs-CZ" dirty="0" smtClean="0"/>
          </a:p>
          <a:p>
            <a:pPr marL="0" indent="0">
              <a:buNone/>
            </a:pPr>
            <a:r>
              <a:rPr lang="cs-CZ" b="1" dirty="0" smtClean="0"/>
              <a:t>Operační léčení</a:t>
            </a:r>
          </a:p>
          <a:p>
            <a:pPr lvl="1">
              <a:buFont typeface="Wingdings" panose="05000000000000000000" pitchFamily="2" charset="2"/>
              <a:buChar char="ü"/>
            </a:pPr>
            <a:r>
              <a:rPr lang="cs-CZ" dirty="0" smtClean="0"/>
              <a:t>indikováno u všech dislokovaných zlomenin</a:t>
            </a:r>
          </a:p>
          <a:p>
            <a:pPr lvl="1">
              <a:buFont typeface="Wingdings" panose="05000000000000000000" pitchFamily="2" charset="2"/>
              <a:buChar char="ü"/>
            </a:pPr>
            <a:r>
              <a:rPr lang="cs-CZ" dirty="0" smtClean="0"/>
              <a:t>operovat co nejdříve od úrazu.</a:t>
            </a:r>
          </a:p>
          <a:p>
            <a:pPr lvl="1">
              <a:buFont typeface="Wingdings" panose="05000000000000000000" pitchFamily="2" charset="2"/>
              <a:buChar char="ü"/>
            </a:pPr>
            <a:r>
              <a:rPr lang="cs-CZ" dirty="0" smtClean="0"/>
              <a:t>v operačním období se sleduje, operační rány, drény, bolest, na končetinu se aplikuje fyzikální terapie (led) proti otoku, </a:t>
            </a:r>
            <a:r>
              <a:rPr lang="cs-CZ" dirty="0" err="1" smtClean="0"/>
              <a:t>elevuje</a:t>
            </a:r>
            <a:r>
              <a:rPr lang="cs-CZ" dirty="0" smtClean="0"/>
              <a:t> a rehabilituje se. </a:t>
            </a:r>
          </a:p>
          <a:p>
            <a:pPr lvl="1">
              <a:buFont typeface="Wingdings" panose="05000000000000000000" pitchFamily="2" charset="2"/>
              <a:buChar char="ü"/>
            </a:pPr>
            <a:r>
              <a:rPr lang="cs-CZ" dirty="0" smtClean="0"/>
              <a:t>pooperační fixace sádrovým obvazem je nutná na 3 - 4 týdny, u dislokovaných zlomeniny na dokonce 8 - 12 týdnů.</a:t>
            </a:r>
          </a:p>
          <a:p>
            <a:endParaRPr lang="cs-CZ" dirty="0"/>
          </a:p>
        </p:txBody>
      </p:sp>
      <p:pic>
        <p:nvPicPr>
          <p:cNvPr id="4" name="Obrázek 3"/>
          <p:cNvPicPr>
            <a:picLocks noChangeAspect="1"/>
          </p:cNvPicPr>
          <p:nvPr/>
        </p:nvPicPr>
        <p:blipFill>
          <a:blip r:embed="rId2"/>
          <a:stretch>
            <a:fillRect/>
          </a:stretch>
        </p:blipFill>
        <p:spPr>
          <a:xfrm>
            <a:off x="8746346" y="665119"/>
            <a:ext cx="2739259" cy="2539399"/>
          </a:xfrm>
          <a:prstGeom prst="rect">
            <a:avLst/>
          </a:prstGeom>
        </p:spPr>
      </p:pic>
    </p:spTree>
    <p:extLst>
      <p:ext uri="{BB962C8B-B14F-4D97-AF65-F5344CB8AC3E}">
        <p14:creationId xmlns:p14="http://schemas.microsoft.com/office/powerpoint/2010/main" val="3429936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Zlomeniny kosti patní </a:t>
            </a:r>
            <a:endParaRPr lang="cs-CZ" b="1" dirty="0"/>
          </a:p>
        </p:txBody>
      </p:sp>
      <p:sp>
        <p:nvSpPr>
          <p:cNvPr id="3" name="Zástupný symbol pro obsah 2"/>
          <p:cNvSpPr>
            <a:spLocks noGrp="1"/>
          </p:cNvSpPr>
          <p:nvPr>
            <p:ph idx="1"/>
          </p:nvPr>
        </p:nvSpPr>
        <p:spPr>
          <a:xfrm>
            <a:off x="772297" y="1690688"/>
            <a:ext cx="8157519" cy="4351338"/>
          </a:xfrm>
        </p:spPr>
        <p:txBody>
          <a:bodyPr>
            <a:normAutofit fontScale="55000" lnSpcReduction="20000"/>
          </a:bodyPr>
          <a:lstStyle/>
          <a:p>
            <a:r>
              <a:rPr lang="cs-CZ" dirty="0" smtClean="0"/>
              <a:t>Kalkaneus je ze všech kostí tarzálních zraňován nejčastěji. </a:t>
            </a:r>
          </a:p>
          <a:p>
            <a:r>
              <a:rPr lang="cs-CZ" dirty="0" smtClean="0"/>
              <a:t>Mechanismy poranění jsou většinou pády z výšek, nárazy při frontálních kolizích motorových vozidel, otřesy při explozi pod podlahou apod.</a:t>
            </a:r>
          </a:p>
          <a:p>
            <a:endParaRPr lang="cs-CZ" dirty="0" smtClean="0"/>
          </a:p>
          <a:p>
            <a:pPr marL="0" indent="0">
              <a:buNone/>
            </a:pPr>
            <a:r>
              <a:rPr lang="cs-CZ" b="1" dirty="0" smtClean="0"/>
              <a:t>Konzervativní postup </a:t>
            </a:r>
          </a:p>
          <a:p>
            <a:pPr lvl="1">
              <a:buFont typeface="Wingdings" panose="05000000000000000000" pitchFamily="2" charset="2"/>
              <a:buChar char="ü"/>
            </a:pPr>
            <a:r>
              <a:rPr lang="cs-CZ" dirty="0" smtClean="0"/>
              <a:t>je indikován u většiny periferních zlomenin a u zlomenin nedislokovaných. </a:t>
            </a:r>
          </a:p>
          <a:p>
            <a:pPr lvl="1">
              <a:buFont typeface="Wingdings" panose="05000000000000000000" pitchFamily="2" charset="2"/>
              <a:buChar char="ü"/>
            </a:pPr>
            <a:r>
              <a:rPr lang="cs-CZ" dirty="0"/>
              <a:t>p</a:t>
            </a:r>
            <a:r>
              <a:rPr lang="cs-CZ" dirty="0" smtClean="0"/>
              <a:t>řikládá se dorzální sádrová dlaha, po odeznění otoku se mění na sádru s modelací klenby nohy na 6 týdnů</a:t>
            </a:r>
          </a:p>
          <a:p>
            <a:pPr lvl="1">
              <a:buFont typeface="Wingdings" panose="05000000000000000000" pitchFamily="2" charset="2"/>
              <a:buChar char="ü"/>
            </a:pPr>
            <a:r>
              <a:rPr lang="cs-CZ" dirty="0"/>
              <a:t>p</a:t>
            </a:r>
            <a:r>
              <a:rPr lang="cs-CZ" dirty="0" smtClean="0"/>
              <a:t>ostupná mobilizace se provádí do 3 měsíců</a:t>
            </a:r>
          </a:p>
          <a:p>
            <a:pPr lvl="1">
              <a:buFont typeface="Wingdings" panose="05000000000000000000" pitchFamily="2" charset="2"/>
              <a:buChar char="ü"/>
            </a:pPr>
            <a:endParaRPr lang="cs-CZ" dirty="0" smtClean="0"/>
          </a:p>
          <a:p>
            <a:pPr marL="0" indent="0">
              <a:buNone/>
            </a:pPr>
            <a:r>
              <a:rPr lang="cs-CZ" b="1" dirty="0" smtClean="0"/>
              <a:t>Funkčně - konzervativní postup</a:t>
            </a:r>
            <a:endParaRPr lang="cs-CZ" dirty="0" smtClean="0"/>
          </a:p>
          <a:p>
            <a:pPr lvl="1">
              <a:buFont typeface="Wingdings" panose="05000000000000000000" pitchFamily="2" charset="2"/>
              <a:buChar char="ü"/>
            </a:pPr>
            <a:r>
              <a:rPr lang="cs-CZ" dirty="0" smtClean="0"/>
              <a:t>provádí se elevace končetiny, ledování, podávají se antiflogistika a po odeznění akutní bolesti mobilizace končetiny s odlehčením na dobu 3 měsíců</a:t>
            </a:r>
          </a:p>
          <a:p>
            <a:endParaRPr lang="cs-CZ" dirty="0"/>
          </a:p>
          <a:p>
            <a:pPr marL="0" indent="0">
              <a:buNone/>
            </a:pPr>
            <a:r>
              <a:rPr lang="cs-CZ" dirty="0" smtClean="0"/>
              <a:t> </a:t>
            </a:r>
            <a:r>
              <a:rPr lang="cs-CZ" b="1" dirty="0" smtClean="0"/>
              <a:t>Operační postup </a:t>
            </a:r>
          </a:p>
          <a:p>
            <a:pPr lvl="1">
              <a:buFont typeface="Wingdings" panose="05000000000000000000" pitchFamily="2" charset="2"/>
              <a:buChar char="ü"/>
            </a:pPr>
            <a:r>
              <a:rPr lang="cs-CZ" dirty="0" smtClean="0"/>
              <a:t>je možný provádět jen při dobrém stavu měkkých tkání</a:t>
            </a:r>
          </a:p>
          <a:p>
            <a:pPr lvl="1">
              <a:buFont typeface="Wingdings" panose="05000000000000000000" pitchFamily="2" charset="2"/>
              <a:buChar char="ü"/>
            </a:pPr>
            <a:r>
              <a:rPr lang="cs-CZ" dirty="0" smtClean="0"/>
              <a:t> časná operace je výhodná</a:t>
            </a:r>
          </a:p>
          <a:p>
            <a:pPr lvl="1">
              <a:buFont typeface="Wingdings" panose="05000000000000000000" pitchFamily="2" charset="2"/>
              <a:buChar char="ü"/>
            </a:pPr>
            <a:r>
              <a:rPr lang="cs-CZ" dirty="0" smtClean="0"/>
              <a:t> lze operovat i </a:t>
            </a:r>
            <a:r>
              <a:rPr lang="cs-CZ" dirty="0" err="1" smtClean="0"/>
              <a:t>odloženě</a:t>
            </a:r>
            <a:r>
              <a:rPr lang="cs-CZ" dirty="0" smtClean="0"/>
              <a:t> po odeznění otoku a po alespoň částečném vstřebání hematomu za 10 - 14 dní</a:t>
            </a:r>
            <a:endParaRPr lang="cs-CZ" dirty="0"/>
          </a:p>
        </p:txBody>
      </p:sp>
      <p:pic>
        <p:nvPicPr>
          <p:cNvPr id="4" name="Obrázek 3"/>
          <p:cNvPicPr>
            <a:picLocks noChangeAspect="1"/>
          </p:cNvPicPr>
          <p:nvPr/>
        </p:nvPicPr>
        <p:blipFill>
          <a:blip r:embed="rId2"/>
          <a:stretch>
            <a:fillRect/>
          </a:stretch>
        </p:blipFill>
        <p:spPr>
          <a:xfrm>
            <a:off x="9024037" y="2792497"/>
            <a:ext cx="2817524" cy="2438530"/>
          </a:xfrm>
          <a:prstGeom prst="rect">
            <a:avLst/>
          </a:prstGeom>
        </p:spPr>
      </p:pic>
    </p:spTree>
    <p:extLst>
      <p:ext uri="{BB962C8B-B14F-4D97-AF65-F5344CB8AC3E}">
        <p14:creationId xmlns:p14="http://schemas.microsoft.com/office/powerpoint/2010/main" val="2333864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OSTEOSYNTÉZY</a:t>
            </a:r>
            <a:endParaRPr lang="cs-CZ" dirty="0"/>
          </a:p>
        </p:txBody>
      </p:sp>
      <p:sp>
        <p:nvSpPr>
          <p:cNvPr id="3" name="Zástupný symbol pro obsah 2"/>
          <p:cNvSpPr>
            <a:spLocks noGrp="1"/>
          </p:cNvSpPr>
          <p:nvPr>
            <p:ph idx="1"/>
          </p:nvPr>
        </p:nvSpPr>
        <p:spPr>
          <a:xfrm>
            <a:off x="352167" y="1690688"/>
            <a:ext cx="7720914" cy="4351338"/>
          </a:xfrm>
        </p:spPr>
        <p:txBody>
          <a:bodyPr>
            <a:normAutofit fontScale="62500" lnSpcReduction="20000"/>
          </a:bodyPr>
          <a:lstStyle/>
          <a:p>
            <a:r>
              <a:rPr lang="cs-CZ" dirty="0" smtClean="0"/>
              <a:t>spojování kostních úlomku pomocí kovového materiálu</a:t>
            </a:r>
          </a:p>
          <a:p>
            <a:r>
              <a:rPr lang="cs-CZ" dirty="0" smtClean="0"/>
              <a:t>materiál tvoří dlahy, šrouby nebo dráty, které se různě kombinují, aby se docílilo co možná nejlepší stability kosti</a:t>
            </a:r>
          </a:p>
          <a:p>
            <a:r>
              <a:rPr lang="cs-CZ" dirty="0" smtClean="0"/>
              <a:t>kovový materiál se implantuje jen do doby, kdy je úplně vytvořen kostní svalek. U některých komplikovaných zlomenin je to rok, u méně komplikovaných zlomenin 3 - 6 měsíců. Pak je materiál operativně odstraněn. </a:t>
            </a:r>
          </a:p>
          <a:p>
            <a:pPr marL="0" indent="0">
              <a:buNone/>
            </a:pPr>
            <a:endParaRPr lang="cs-CZ" dirty="0"/>
          </a:p>
          <a:p>
            <a:pPr marL="0" indent="0">
              <a:buNone/>
            </a:pPr>
            <a:r>
              <a:rPr lang="cs-CZ" b="1" dirty="0" smtClean="0"/>
              <a:t>Typy osteosyntéz </a:t>
            </a:r>
            <a:r>
              <a:rPr lang="cs-CZ" dirty="0" smtClean="0"/>
              <a:t>-  dělíme podle docílené stability na stabilní a adaptivní</a:t>
            </a:r>
          </a:p>
          <a:p>
            <a:endParaRPr lang="cs-CZ" dirty="0"/>
          </a:p>
          <a:p>
            <a:r>
              <a:rPr lang="cs-CZ" b="1" dirty="0" smtClean="0"/>
              <a:t>Stabilní</a:t>
            </a:r>
            <a:r>
              <a:rPr lang="cs-CZ" dirty="0" smtClean="0"/>
              <a:t> - umožňuje časnou mobilizaci. Rozlišujeme stabilitu pro zátěž a stabilitu pro cvičení. Časovým limitem pro rehabilitaci je pouze hojení operační rány. </a:t>
            </a:r>
            <a:endParaRPr lang="cs-CZ" dirty="0"/>
          </a:p>
          <a:p>
            <a:endParaRPr lang="cs-CZ" dirty="0" smtClean="0"/>
          </a:p>
          <a:p>
            <a:r>
              <a:rPr lang="cs-CZ" b="1" dirty="0" smtClean="0"/>
              <a:t>Adaptační </a:t>
            </a:r>
            <a:r>
              <a:rPr lang="cs-CZ" dirty="0" smtClean="0"/>
              <a:t>- kdy potřebný klid pro hojení zlomeniny je nutno zajistit přiložením sádrového obvazu nebo ortézy a to z toho důvodu, že spojení kostních úlomků není dostatečně pevné.</a:t>
            </a:r>
            <a:endParaRPr lang="cs-CZ" dirty="0"/>
          </a:p>
        </p:txBody>
      </p:sp>
      <p:pic>
        <p:nvPicPr>
          <p:cNvPr id="4" name="Obrázek 3"/>
          <p:cNvPicPr>
            <a:picLocks noChangeAspect="1"/>
          </p:cNvPicPr>
          <p:nvPr/>
        </p:nvPicPr>
        <p:blipFill rotWithShape="1">
          <a:blip r:embed="rId2"/>
          <a:srcRect l="7270" t="8738" r="9608" b="8691"/>
          <a:stretch/>
        </p:blipFill>
        <p:spPr>
          <a:xfrm>
            <a:off x="8163697" y="1869988"/>
            <a:ext cx="3828482" cy="3056239"/>
          </a:xfrm>
          <a:prstGeom prst="rect">
            <a:avLst/>
          </a:prstGeom>
        </p:spPr>
      </p:pic>
    </p:spTree>
    <p:extLst>
      <p:ext uri="{BB962C8B-B14F-4D97-AF65-F5344CB8AC3E}">
        <p14:creationId xmlns:p14="http://schemas.microsoft.com/office/powerpoint/2010/main" val="2964102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OŠETŘOVATELSKÝ PROCES U PACIENTŮ S OSTEOSYNTÉZOU </a:t>
            </a:r>
            <a:endParaRPr lang="cs-CZ" b="1" dirty="0"/>
          </a:p>
        </p:txBody>
      </p:sp>
      <p:sp>
        <p:nvSpPr>
          <p:cNvPr id="3" name="Zástupný symbol pro obsah 2"/>
          <p:cNvSpPr>
            <a:spLocks noGrp="1"/>
          </p:cNvSpPr>
          <p:nvPr>
            <p:ph idx="1"/>
          </p:nvPr>
        </p:nvSpPr>
        <p:spPr/>
        <p:txBody>
          <a:bodyPr>
            <a:normAutofit fontScale="85000" lnSpcReduction="20000"/>
          </a:bodyPr>
          <a:lstStyle/>
          <a:p>
            <a:endParaRPr lang="cs-CZ" dirty="0" smtClean="0"/>
          </a:p>
          <a:p>
            <a:r>
              <a:rPr lang="cs-CZ" b="1" dirty="0" smtClean="0"/>
              <a:t>Předoperační příprava u pacientů se zlomeninou dolní končetiny - </a:t>
            </a:r>
            <a:r>
              <a:rPr lang="cs-CZ" dirty="0" smtClean="0"/>
              <a:t>je jak pro akutní tak pro plánovaný výkon stejná, jako pro všechny typy operací. Rozdíl je jen v přípravě končetiny, která je ve většině případů před operací fixována sádrovým obvazem, dlahou nebo ortézou</a:t>
            </a:r>
          </a:p>
          <a:p>
            <a:pPr marL="0" indent="0">
              <a:buNone/>
            </a:pPr>
            <a:r>
              <a:rPr lang="cs-CZ" dirty="0" smtClean="0"/>
              <a:t> </a:t>
            </a:r>
          </a:p>
          <a:p>
            <a:r>
              <a:rPr lang="cs-CZ" b="1" dirty="0" smtClean="0"/>
              <a:t>Speciální příprava </a:t>
            </a:r>
            <a:r>
              <a:rPr lang="cs-CZ" dirty="0" smtClean="0"/>
              <a:t>končetiny - je hlavně u zlomenin patní kosti, kdy je operace indikována až po odeznění otoku a částečném vstřebání hematomu. Tato terapie spočívá hlavně v podávání analgetik, antiflogistik a </a:t>
            </a:r>
            <a:r>
              <a:rPr lang="cs-CZ" dirty="0" err="1" smtClean="0"/>
              <a:t>antiedematózní</a:t>
            </a:r>
            <a:r>
              <a:rPr lang="cs-CZ" dirty="0" smtClean="0"/>
              <a:t> léčbě</a:t>
            </a:r>
          </a:p>
          <a:p>
            <a:endParaRPr lang="cs-CZ" dirty="0" smtClean="0"/>
          </a:p>
          <a:p>
            <a:r>
              <a:rPr lang="cs-CZ" b="1" dirty="0" smtClean="0"/>
              <a:t>Pooperační péče  - </a:t>
            </a:r>
            <a:r>
              <a:rPr lang="cs-CZ" dirty="0" smtClean="0"/>
              <a:t>u pacientů s implantovanou osteosyntézou po operačním výkonu v celkové anestezii spočívá hlavně ve sledování celkového stavu, sledování operované končetiny, sledování bolesti a časné rehabilitaci. </a:t>
            </a:r>
            <a:endParaRPr lang="cs-CZ" dirty="0"/>
          </a:p>
        </p:txBody>
      </p:sp>
    </p:spTree>
    <p:extLst>
      <p:ext uri="{BB962C8B-B14F-4D97-AF65-F5344CB8AC3E}">
        <p14:creationId xmlns:p14="http://schemas.microsoft.com/office/powerpoint/2010/main" val="1462515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7826" y="4773495"/>
            <a:ext cx="10515600" cy="1325563"/>
          </a:xfrm>
        </p:spPr>
        <p:txBody>
          <a:bodyPr>
            <a:normAutofit/>
          </a:bodyPr>
          <a:lstStyle/>
          <a:p>
            <a:r>
              <a:rPr lang="cs-CZ" sz="4000" dirty="0" smtClean="0"/>
              <a:t>Děkuji za pozornost</a:t>
            </a:r>
            <a:endParaRPr lang="cs-CZ" sz="4000" dirty="0"/>
          </a:p>
        </p:txBody>
      </p:sp>
      <p:pic>
        <p:nvPicPr>
          <p:cNvPr id="4" name="Zástupný symbol pro obsah 3"/>
          <p:cNvPicPr>
            <a:picLocks noGrp="1" noChangeAspect="1"/>
          </p:cNvPicPr>
          <p:nvPr>
            <p:ph idx="1"/>
          </p:nvPr>
        </p:nvPicPr>
        <p:blipFill rotWithShape="1">
          <a:blip r:embed="rId2"/>
          <a:srcRect l="23894" t="9627" r="26961" b="76017"/>
          <a:stretch/>
        </p:blipFill>
        <p:spPr>
          <a:xfrm>
            <a:off x="489284" y="1148492"/>
            <a:ext cx="11232683" cy="2107932"/>
          </a:xfrm>
          <a:prstGeom prst="rect">
            <a:avLst/>
          </a:prstGeom>
        </p:spPr>
      </p:pic>
      <p:sp>
        <p:nvSpPr>
          <p:cNvPr id="6" name="TextovéPole 5"/>
          <p:cNvSpPr txBox="1"/>
          <p:nvPr/>
        </p:nvSpPr>
        <p:spPr>
          <a:xfrm>
            <a:off x="9694809" y="6099058"/>
            <a:ext cx="1559081" cy="646331"/>
          </a:xfrm>
          <a:prstGeom prst="rect">
            <a:avLst/>
          </a:prstGeom>
          <a:noFill/>
        </p:spPr>
        <p:txBody>
          <a:bodyPr wrap="none" rtlCol="0">
            <a:spAutoFit/>
          </a:bodyPr>
          <a:lstStyle/>
          <a:p>
            <a:r>
              <a:rPr lang="cs-CZ" dirty="0" smtClean="0"/>
              <a:t>Zimní semestr </a:t>
            </a:r>
          </a:p>
          <a:p>
            <a:r>
              <a:rPr lang="cs-CZ" dirty="0" smtClean="0"/>
              <a:t>23. října 2020</a:t>
            </a:r>
            <a:endParaRPr lang="cs-CZ" dirty="0"/>
          </a:p>
        </p:txBody>
      </p:sp>
    </p:spTree>
    <p:extLst>
      <p:ext uri="{BB962C8B-B14F-4D97-AF65-F5344CB8AC3E}">
        <p14:creationId xmlns:p14="http://schemas.microsoft.com/office/powerpoint/2010/main" val="1094401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Traumatologie + klasifikace úrazů</a:t>
            </a:r>
            <a:endParaRPr lang="cs-CZ" b="1" dirty="0"/>
          </a:p>
        </p:txBody>
      </p:sp>
      <p:sp>
        <p:nvSpPr>
          <p:cNvPr id="3" name="Zástupný symbol pro obsah 2"/>
          <p:cNvSpPr>
            <a:spLocks noGrp="1"/>
          </p:cNvSpPr>
          <p:nvPr>
            <p:ph idx="1"/>
          </p:nvPr>
        </p:nvSpPr>
        <p:spPr/>
        <p:txBody>
          <a:bodyPr>
            <a:normAutofit fontScale="40000" lnSpcReduction="20000"/>
          </a:bodyPr>
          <a:lstStyle/>
          <a:p>
            <a:r>
              <a:rPr lang="cs-CZ" dirty="0" smtClean="0"/>
              <a:t>nauka o úrazech, poraněních - specializovaný obor všeobecné chirurgie</a:t>
            </a:r>
          </a:p>
          <a:p>
            <a:r>
              <a:rPr lang="cs-CZ" dirty="0"/>
              <a:t>ú</a:t>
            </a:r>
            <a:r>
              <a:rPr lang="cs-CZ" dirty="0" smtClean="0"/>
              <a:t>raz je náhlá událost působící na organizmus zvenčí a poškozující jej.</a:t>
            </a:r>
          </a:p>
          <a:p>
            <a:r>
              <a:rPr lang="cs-CZ" dirty="0" smtClean="0"/>
              <a:t>úraz vzniká nezávisle na vůli postiženého.</a:t>
            </a:r>
          </a:p>
          <a:p>
            <a:pPr marL="0" indent="0">
              <a:buNone/>
            </a:pPr>
            <a:endParaRPr lang="cs-CZ" dirty="0"/>
          </a:p>
          <a:p>
            <a:pPr marL="0" indent="0">
              <a:buNone/>
            </a:pPr>
            <a:r>
              <a:rPr lang="cs-CZ" dirty="0" smtClean="0"/>
              <a:t>Klasifikace úrazů: </a:t>
            </a:r>
          </a:p>
          <a:p>
            <a:pPr marL="514350" indent="-514350">
              <a:buAutoNum type="alphaLcParenR"/>
            </a:pPr>
            <a:r>
              <a:rPr lang="cs-CZ" b="1" dirty="0" smtClean="0"/>
              <a:t>dopravní úrazy </a:t>
            </a:r>
            <a:r>
              <a:rPr lang="cs-CZ" dirty="0" smtClean="0"/>
              <a:t>– kvůli neustálému narůstání těchto úrazů, jsou největším problémem traumatologie. Nejčastěji se jedná o mnohočetné úrazy, </a:t>
            </a:r>
            <a:r>
              <a:rPr lang="cs-CZ" dirty="0" err="1" smtClean="0"/>
              <a:t>polytraumata</a:t>
            </a:r>
            <a:r>
              <a:rPr lang="cs-CZ" dirty="0" smtClean="0"/>
              <a:t> a není výjimkou zranění více osob současně. Tyto úrazy jsou spojeny s velkým procentem invalidity a mortality. Důležité je nezapomenout na ekonomické a sociální dopady. Krom dopravních úrazů způsobených vozidly počítáme i úrazy chodců. Tragické jsou potom úrazy dětí při hrách v okolí komunikacích a nepozorném přebíhání vozovek.</a:t>
            </a:r>
          </a:p>
          <a:p>
            <a:pPr marL="514350" indent="-514350">
              <a:buAutoNum type="alphaLcParenR"/>
            </a:pPr>
            <a:r>
              <a:rPr lang="cs-CZ" b="1" dirty="0" smtClean="0"/>
              <a:t>pracovní úrazy </a:t>
            </a:r>
            <a:r>
              <a:rPr lang="cs-CZ" dirty="0" smtClean="0"/>
              <a:t>– vznikají na pracovišti a liší se specificky podle povahy pracovního procesu. Ve velké většině jsou to poranění horních končetin (bodné či řezné rány). S </a:t>
            </a:r>
            <a:r>
              <a:rPr lang="cs-CZ" dirty="0" err="1" smtClean="0"/>
              <a:t>polytraumaty</a:t>
            </a:r>
            <a:r>
              <a:rPr lang="cs-CZ" dirty="0" smtClean="0"/>
              <a:t> se setkáváme ve stavebnictví, u výkopových prací apod. Tyto úrazy lze předvídat a je tedy možnost připravit vybavení pro poskytnutí první pomoci. </a:t>
            </a:r>
          </a:p>
          <a:p>
            <a:pPr marL="514350" indent="-514350">
              <a:buAutoNum type="alphaLcParenR"/>
            </a:pPr>
            <a:r>
              <a:rPr lang="cs-CZ" b="1" dirty="0" smtClean="0"/>
              <a:t>domácí úrazy </a:t>
            </a:r>
            <a:r>
              <a:rPr lang="cs-CZ" dirty="0" smtClean="0"/>
              <a:t>- jsou až třikrát častější než pracovní úrazy. Dochází k nim při domácích aktivitách. Některé úrazy jsou banální, jiné potřebují odborné ošetření. Řadíme sem i úrazy při práci na zahradě (pády ze stromů). Jsou často důsledkem nepozornosti, práce s vadnými stroji, či nepořádku v domácnosti.</a:t>
            </a:r>
          </a:p>
          <a:p>
            <a:pPr marL="514350" indent="-514350">
              <a:buAutoNum type="alphaLcParenR"/>
            </a:pPr>
            <a:r>
              <a:rPr lang="cs-CZ" b="1" dirty="0" smtClean="0"/>
              <a:t>sportovní a tělovýchovné úrazy </a:t>
            </a:r>
            <a:r>
              <a:rPr lang="cs-CZ" dirty="0" smtClean="0"/>
              <a:t>– nejčastěji jsou to poranění končetinová. U některých rizikových sportů se setkáváme s poraněními vícečetnými. Při organizovaných akcí je zajištěna odborná zdravotní pomoc. Problémy nastávají u rekreačních neorganizovaných sportů, které provádějí nezkušení lidé, kteří přecení své síly či neodhadnou situaci. </a:t>
            </a:r>
          </a:p>
          <a:p>
            <a:pPr marL="514350" indent="-514350">
              <a:buAutoNum type="alphaLcParenR"/>
            </a:pPr>
            <a:r>
              <a:rPr lang="cs-CZ" b="1" dirty="0" smtClean="0"/>
              <a:t>zemědělské a lesnické úrazy </a:t>
            </a:r>
            <a:r>
              <a:rPr lang="cs-CZ" dirty="0" smtClean="0"/>
              <a:t>– u těchto úrazů je často problém, že k nim dochází v odlehlém terénu s těžkou dostupností a vyproštění raněných je většinou obtížné. Bývají to </a:t>
            </a:r>
            <a:r>
              <a:rPr lang="cs-CZ" dirty="0" err="1" smtClean="0"/>
              <a:t>polytraumata</a:t>
            </a:r>
            <a:r>
              <a:rPr lang="cs-CZ" dirty="0" smtClean="0"/>
              <a:t> či těžká </a:t>
            </a:r>
            <a:r>
              <a:rPr lang="cs-CZ" dirty="0" err="1" smtClean="0"/>
              <a:t>monotraumata</a:t>
            </a:r>
            <a:r>
              <a:rPr lang="cs-CZ" dirty="0" smtClean="0"/>
              <a:t> způsobená padajícími stromy, převrácenými traktory apod.</a:t>
            </a:r>
          </a:p>
          <a:p>
            <a:pPr marL="514350" indent="-514350">
              <a:buAutoNum type="alphaLcParenR"/>
            </a:pPr>
            <a:r>
              <a:rPr lang="cs-CZ" b="1" dirty="0" smtClean="0"/>
              <a:t>kriminální úrazy </a:t>
            </a:r>
            <a:r>
              <a:rPr lang="cs-CZ" dirty="0" smtClean="0"/>
              <a:t>– těchto úrazů neustále přibývá. Dochází k nim při rvačkách a násilné trestní činnosti. Spadají sem rány bodné, sečné a střelné. Nutno připomenout úmyslné výbuchy, při kterých dochází k vícečetným zraněním. </a:t>
            </a:r>
            <a:endParaRPr lang="cs-CZ" dirty="0"/>
          </a:p>
        </p:txBody>
      </p:sp>
    </p:spTree>
    <p:extLst>
      <p:ext uri="{BB962C8B-B14F-4D97-AF65-F5344CB8AC3E}">
        <p14:creationId xmlns:p14="http://schemas.microsoft.com/office/powerpoint/2010/main" val="3271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Zlomeniny</a:t>
            </a:r>
            <a:endParaRPr lang="cs-CZ" b="1" dirty="0"/>
          </a:p>
        </p:txBody>
      </p:sp>
      <p:sp>
        <p:nvSpPr>
          <p:cNvPr id="3" name="Zástupný symbol pro obsah 2"/>
          <p:cNvSpPr>
            <a:spLocks noGrp="1"/>
          </p:cNvSpPr>
          <p:nvPr>
            <p:ph idx="1"/>
          </p:nvPr>
        </p:nvSpPr>
        <p:spPr>
          <a:xfrm>
            <a:off x="838200" y="1540476"/>
            <a:ext cx="10515600" cy="5317524"/>
          </a:xfrm>
        </p:spPr>
        <p:txBody>
          <a:bodyPr>
            <a:normAutofit fontScale="55000" lnSpcReduction="20000"/>
          </a:bodyPr>
          <a:lstStyle/>
          <a:p>
            <a:r>
              <a:rPr lang="cs-CZ" dirty="0" smtClean="0"/>
              <a:t>Zlomenina je definována jako porušení kontinuity kostní tkáně způsobené úrazem nebo onemocněním. K jejímu vzniku dochází při velkém mechanickém násilí nebo při patofyziologickém procesu. </a:t>
            </a:r>
          </a:p>
          <a:p>
            <a:endParaRPr lang="cs-CZ" dirty="0" smtClean="0"/>
          </a:p>
          <a:p>
            <a:pPr marL="0" indent="0">
              <a:buNone/>
            </a:pPr>
            <a:r>
              <a:rPr lang="cs-CZ" b="1" u="sng" dirty="0" smtClean="0"/>
              <a:t>Rozdělení zlomenin</a:t>
            </a:r>
          </a:p>
          <a:p>
            <a:pPr marL="0" indent="0">
              <a:buNone/>
            </a:pPr>
            <a:r>
              <a:rPr lang="cs-CZ" sz="3300" dirty="0" smtClean="0"/>
              <a:t> a) </a:t>
            </a:r>
            <a:r>
              <a:rPr lang="cs-CZ" sz="3300" b="1" dirty="0" smtClean="0"/>
              <a:t>Úrazové</a:t>
            </a:r>
            <a:r>
              <a:rPr lang="cs-CZ" sz="3300" dirty="0" smtClean="0"/>
              <a:t> </a:t>
            </a:r>
          </a:p>
          <a:p>
            <a:pPr marL="0" indent="0">
              <a:buNone/>
            </a:pPr>
            <a:r>
              <a:rPr lang="cs-CZ" sz="3300" dirty="0" smtClean="0"/>
              <a:t>vznikají působením mechanického násilí při úrazu. Úplná zlomenina je při kompletním přerušením kontinuity kosti a neúplná v případě infekce, kdy linie lomu neprochází celým obvodem. Tyto zlomeniny dělíme podle mechanizmu jejich vzniku na </a:t>
            </a:r>
          </a:p>
          <a:p>
            <a:pPr lvl="1">
              <a:buFont typeface="Wingdings" panose="05000000000000000000" pitchFamily="2" charset="2"/>
              <a:buChar char="ü"/>
            </a:pPr>
            <a:r>
              <a:rPr lang="cs-CZ" dirty="0" smtClean="0"/>
              <a:t>kompresivní</a:t>
            </a:r>
          </a:p>
          <a:p>
            <a:pPr lvl="1">
              <a:buFont typeface="Wingdings" panose="05000000000000000000" pitchFamily="2" charset="2"/>
              <a:buChar char="ü"/>
            </a:pPr>
            <a:r>
              <a:rPr lang="cs-CZ" dirty="0" smtClean="0"/>
              <a:t>impresivní </a:t>
            </a:r>
          </a:p>
          <a:p>
            <a:pPr lvl="1">
              <a:buFont typeface="Wingdings" panose="05000000000000000000" pitchFamily="2" charset="2"/>
              <a:buChar char="ü"/>
            </a:pPr>
            <a:r>
              <a:rPr lang="cs-CZ" dirty="0" smtClean="0"/>
              <a:t>tahové</a:t>
            </a:r>
          </a:p>
          <a:p>
            <a:pPr lvl="1">
              <a:buFont typeface="Wingdings" panose="05000000000000000000" pitchFamily="2" charset="2"/>
              <a:buChar char="ü"/>
            </a:pPr>
            <a:r>
              <a:rPr lang="cs-CZ" dirty="0" smtClean="0"/>
              <a:t>ohybové zlomeniny</a:t>
            </a:r>
          </a:p>
          <a:p>
            <a:pPr marL="0" indent="0">
              <a:buNone/>
            </a:pPr>
            <a:endParaRPr lang="cs-CZ" dirty="0" smtClean="0"/>
          </a:p>
          <a:p>
            <a:pPr marL="0" indent="0">
              <a:buNone/>
            </a:pPr>
            <a:r>
              <a:rPr lang="cs-CZ" dirty="0" smtClean="0"/>
              <a:t>podle vzájemného postavení úlomků – zlomeniny </a:t>
            </a:r>
          </a:p>
          <a:p>
            <a:pPr lvl="1">
              <a:buFont typeface="Wingdings" panose="05000000000000000000" pitchFamily="2" charset="2"/>
              <a:buChar char="ü"/>
            </a:pPr>
            <a:r>
              <a:rPr lang="cs-CZ" dirty="0" smtClean="0"/>
              <a:t>Dislokované</a:t>
            </a:r>
          </a:p>
          <a:p>
            <a:pPr lvl="1">
              <a:buFont typeface="Wingdings" panose="05000000000000000000" pitchFamily="2" charset="2"/>
              <a:buChar char="ü"/>
            </a:pPr>
            <a:r>
              <a:rPr lang="cs-CZ" dirty="0" smtClean="0"/>
              <a:t>nedislokované </a:t>
            </a:r>
          </a:p>
          <a:p>
            <a:pPr marL="0" indent="0">
              <a:buNone/>
            </a:pPr>
            <a:endParaRPr lang="cs-CZ" dirty="0" smtClean="0"/>
          </a:p>
          <a:p>
            <a:pPr marL="0" indent="0">
              <a:buNone/>
            </a:pPr>
            <a:r>
              <a:rPr lang="cs-CZ" dirty="0" smtClean="0"/>
              <a:t> s ohledem na lokalizaci  </a:t>
            </a:r>
          </a:p>
          <a:p>
            <a:pPr lvl="1">
              <a:buFont typeface="Wingdings" panose="05000000000000000000" pitchFamily="2" charset="2"/>
              <a:buChar char="ü"/>
            </a:pPr>
            <a:r>
              <a:rPr lang="cs-CZ" dirty="0" smtClean="0"/>
              <a:t>diafyzální </a:t>
            </a:r>
          </a:p>
          <a:p>
            <a:pPr lvl="1">
              <a:buFont typeface="Wingdings" panose="05000000000000000000" pitchFamily="2" charset="2"/>
              <a:buChar char="ü"/>
            </a:pPr>
            <a:r>
              <a:rPr lang="cs-CZ" dirty="0" smtClean="0"/>
              <a:t>metafyzární </a:t>
            </a:r>
          </a:p>
          <a:p>
            <a:pPr lvl="1">
              <a:buFont typeface="Wingdings" panose="05000000000000000000" pitchFamily="2" charset="2"/>
              <a:buChar char="ü"/>
            </a:pPr>
            <a:r>
              <a:rPr lang="cs-CZ" dirty="0" err="1" smtClean="0"/>
              <a:t>epifyzární</a:t>
            </a:r>
            <a:r>
              <a:rPr lang="cs-CZ" dirty="0" smtClean="0"/>
              <a:t>. </a:t>
            </a:r>
          </a:p>
          <a:p>
            <a:pPr marL="0" indent="0">
              <a:buNone/>
            </a:pPr>
            <a:endParaRPr lang="cs-CZ" dirty="0" smtClean="0"/>
          </a:p>
        </p:txBody>
      </p:sp>
      <p:pic>
        <p:nvPicPr>
          <p:cNvPr id="4" name="Obrázek 3"/>
          <p:cNvPicPr>
            <a:picLocks noChangeAspect="1"/>
          </p:cNvPicPr>
          <p:nvPr/>
        </p:nvPicPr>
        <p:blipFill>
          <a:blip r:embed="rId2"/>
          <a:stretch>
            <a:fillRect/>
          </a:stretch>
        </p:blipFill>
        <p:spPr>
          <a:xfrm>
            <a:off x="7304901" y="3682312"/>
            <a:ext cx="2993167" cy="2993167"/>
          </a:xfrm>
          <a:prstGeom prst="rect">
            <a:avLst/>
          </a:prstGeom>
        </p:spPr>
      </p:pic>
    </p:spTree>
    <p:extLst>
      <p:ext uri="{BB962C8B-B14F-4D97-AF65-F5344CB8AC3E}">
        <p14:creationId xmlns:p14="http://schemas.microsoft.com/office/powerpoint/2010/main" val="2365181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Zlomeniny</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smtClean="0"/>
              <a:t>Podle line lomu</a:t>
            </a:r>
          </a:p>
          <a:p>
            <a:pPr lvl="1">
              <a:buFont typeface="Wingdings" panose="05000000000000000000" pitchFamily="2" charset="2"/>
              <a:buChar char="ü"/>
            </a:pPr>
            <a:r>
              <a:rPr lang="cs-CZ" dirty="0" smtClean="0"/>
              <a:t> příčné</a:t>
            </a:r>
          </a:p>
          <a:p>
            <a:pPr lvl="1">
              <a:buFont typeface="Wingdings" panose="05000000000000000000" pitchFamily="2" charset="2"/>
              <a:buChar char="ü"/>
            </a:pPr>
            <a:r>
              <a:rPr lang="cs-CZ" dirty="0" smtClean="0"/>
              <a:t> šikmé,</a:t>
            </a:r>
          </a:p>
          <a:p>
            <a:pPr lvl="1">
              <a:buFont typeface="Wingdings" panose="05000000000000000000" pitchFamily="2" charset="2"/>
              <a:buChar char="ü"/>
            </a:pPr>
            <a:r>
              <a:rPr lang="cs-CZ" dirty="0" smtClean="0"/>
              <a:t> spirální </a:t>
            </a:r>
          </a:p>
          <a:p>
            <a:pPr lvl="1">
              <a:buFont typeface="Wingdings" panose="05000000000000000000" pitchFamily="2" charset="2"/>
              <a:buChar char="ü"/>
            </a:pPr>
            <a:r>
              <a:rPr lang="cs-CZ" dirty="0" smtClean="0"/>
              <a:t> kompresivní </a:t>
            </a:r>
          </a:p>
          <a:p>
            <a:pPr lvl="1">
              <a:buFont typeface="Wingdings" panose="05000000000000000000" pitchFamily="2" charset="2"/>
              <a:buChar char="ü"/>
            </a:pPr>
            <a:r>
              <a:rPr lang="cs-CZ" dirty="0" smtClean="0"/>
              <a:t> </a:t>
            </a:r>
            <a:r>
              <a:rPr lang="cs-CZ" dirty="0" err="1" smtClean="0"/>
              <a:t>avulzní</a:t>
            </a:r>
            <a:r>
              <a:rPr lang="cs-CZ" dirty="0" smtClean="0"/>
              <a:t> </a:t>
            </a:r>
          </a:p>
          <a:p>
            <a:pPr lvl="1">
              <a:buFont typeface="Wingdings" panose="05000000000000000000" pitchFamily="2" charset="2"/>
              <a:buChar char="ü"/>
            </a:pPr>
            <a:r>
              <a:rPr lang="cs-CZ" dirty="0" smtClean="0"/>
              <a:t> tříštivé</a:t>
            </a:r>
          </a:p>
          <a:p>
            <a:pPr marL="0" indent="0">
              <a:buNone/>
            </a:pPr>
            <a:r>
              <a:rPr lang="cs-CZ" dirty="0" smtClean="0"/>
              <a:t> </a:t>
            </a:r>
          </a:p>
          <a:p>
            <a:pPr marL="0" indent="0">
              <a:buNone/>
            </a:pPr>
            <a:r>
              <a:rPr lang="cs-CZ" dirty="0" smtClean="0"/>
              <a:t>Podle počtu úlomků</a:t>
            </a:r>
          </a:p>
          <a:p>
            <a:pPr lvl="1">
              <a:buFont typeface="Wingdings" panose="05000000000000000000" pitchFamily="2" charset="2"/>
              <a:buChar char="ü"/>
            </a:pPr>
            <a:r>
              <a:rPr lang="cs-CZ" dirty="0" err="1" smtClean="0"/>
              <a:t>dvouúlomkové</a:t>
            </a:r>
            <a:endParaRPr lang="cs-CZ" dirty="0" smtClean="0"/>
          </a:p>
          <a:p>
            <a:pPr lvl="1">
              <a:buFont typeface="Wingdings" panose="05000000000000000000" pitchFamily="2" charset="2"/>
              <a:buChar char="ü"/>
            </a:pPr>
            <a:r>
              <a:rPr lang="cs-CZ" dirty="0" err="1" smtClean="0"/>
              <a:t>víceúlomkové</a:t>
            </a:r>
            <a:r>
              <a:rPr lang="cs-CZ" dirty="0" smtClean="0"/>
              <a:t> </a:t>
            </a:r>
          </a:p>
          <a:p>
            <a:pPr lvl="1">
              <a:buFont typeface="Wingdings" panose="05000000000000000000" pitchFamily="2" charset="2"/>
              <a:buChar char="ü"/>
            </a:pPr>
            <a:r>
              <a:rPr lang="cs-CZ" dirty="0" smtClean="0"/>
              <a:t> tříštivé</a:t>
            </a:r>
          </a:p>
          <a:p>
            <a:pPr marL="0" indent="0">
              <a:buNone/>
            </a:pPr>
            <a:endParaRPr lang="cs-CZ" dirty="0" smtClean="0"/>
          </a:p>
          <a:p>
            <a:endParaRPr lang="cs-CZ" dirty="0"/>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5373" y="840259"/>
            <a:ext cx="8176627" cy="4508047"/>
          </a:xfrm>
          <a:prstGeom prst="rect">
            <a:avLst/>
          </a:prstGeom>
        </p:spPr>
      </p:pic>
    </p:spTree>
    <p:extLst>
      <p:ext uri="{BB962C8B-B14F-4D97-AF65-F5344CB8AC3E}">
        <p14:creationId xmlns:p14="http://schemas.microsoft.com/office/powerpoint/2010/main" val="1614690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Zlomeniny</a:t>
            </a:r>
            <a:endParaRPr lang="cs-CZ" dirty="0"/>
          </a:p>
        </p:txBody>
      </p:sp>
      <p:sp>
        <p:nvSpPr>
          <p:cNvPr id="3" name="Zástupný symbol pro obsah 2"/>
          <p:cNvSpPr>
            <a:spLocks noGrp="1"/>
          </p:cNvSpPr>
          <p:nvPr>
            <p:ph idx="1"/>
          </p:nvPr>
        </p:nvSpPr>
        <p:spPr>
          <a:xfrm>
            <a:off x="698156" y="1690688"/>
            <a:ext cx="5208373" cy="4351338"/>
          </a:xfrm>
        </p:spPr>
        <p:txBody>
          <a:bodyPr>
            <a:normAutofit fontScale="62500" lnSpcReduction="20000"/>
          </a:bodyPr>
          <a:lstStyle/>
          <a:p>
            <a:pPr marL="0" indent="0">
              <a:buNone/>
            </a:pPr>
            <a:r>
              <a:rPr lang="cs-CZ" dirty="0" smtClean="0"/>
              <a:t>b) </a:t>
            </a:r>
            <a:r>
              <a:rPr lang="cs-CZ" b="1" dirty="0" smtClean="0"/>
              <a:t>Únavové</a:t>
            </a:r>
            <a:r>
              <a:rPr lang="cs-CZ" dirty="0" smtClean="0"/>
              <a:t> </a:t>
            </a:r>
          </a:p>
          <a:p>
            <a:pPr marL="0" indent="0">
              <a:buNone/>
            </a:pPr>
            <a:r>
              <a:rPr lang="cs-CZ" dirty="0" smtClean="0"/>
              <a:t>k těmto zlomeninám dochází při opakovaném přetěžování skeletu. Vznikají postupně, delší dobu. Nejčastější jsou na metatarzálních kůstkách. U sportovců (běh) může být postižena kost holení či lýtková. Bolest patří k prvním příznakům, které jsou z počátku plíživé. Diagnostika je obtížná, protože na RTG snímku není zlomenina vždy patrná. </a:t>
            </a:r>
          </a:p>
          <a:p>
            <a:pPr marL="0" indent="0">
              <a:buNone/>
            </a:pPr>
            <a:endParaRPr lang="cs-CZ" dirty="0" smtClean="0"/>
          </a:p>
          <a:p>
            <a:pPr marL="0" indent="0">
              <a:buNone/>
            </a:pPr>
            <a:r>
              <a:rPr lang="cs-CZ" dirty="0" smtClean="0"/>
              <a:t>c) </a:t>
            </a:r>
            <a:r>
              <a:rPr lang="cs-CZ" b="1" dirty="0" smtClean="0"/>
              <a:t>Patologické</a:t>
            </a:r>
            <a:r>
              <a:rPr lang="cs-CZ" dirty="0" smtClean="0"/>
              <a:t> </a:t>
            </a:r>
          </a:p>
          <a:p>
            <a:pPr marL="0" indent="0">
              <a:buNone/>
            </a:pPr>
            <a:r>
              <a:rPr lang="cs-CZ" dirty="0" smtClean="0"/>
              <a:t>vznikají při oslabení kosti patologickým procesem. Nejčastěji jsou to důsledky těchto onemocnění: metastázy nádorů prsu, bronchiálního karcinomu, ledvin atd., sarkomy, cysty a benigní nádory, osteoporóza, revmatická artritida, léčba steroidy, specifické záněty, atrofie kostní tkáně při plegiích a další. </a:t>
            </a:r>
          </a:p>
          <a:p>
            <a:endParaRPr lang="cs-CZ" dirty="0"/>
          </a:p>
        </p:txBody>
      </p:sp>
      <p:pic>
        <p:nvPicPr>
          <p:cNvPr id="4" name="Obrázek 3"/>
          <p:cNvPicPr>
            <a:picLocks noChangeAspect="1"/>
          </p:cNvPicPr>
          <p:nvPr/>
        </p:nvPicPr>
        <p:blipFill>
          <a:blip r:embed="rId2"/>
          <a:stretch>
            <a:fillRect/>
          </a:stretch>
        </p:blipFill>
        <p:spPr>
          <a:xfrm>
            <a:off x="7076302" y="569441"/>
            <a:ext cx="2847975" cy="1600200"/>
          </a:xfrm>
          <a:prstGeom prst="rect">
            <a:avLst/>
          </a:prstGeom>
        </p:spPr>
      </p:pic>
      <p:pic>
        <p:nvPicPr>
          <p:cNvPr id="5" name="Obrázek 4"/>
          <p:cNvPicPr>
            <a:picLocks noChangeAspect="1"/>
          </p:cNvPicPr>
          <p:nvPr/>
        </p:nvPicPr>
        <p:blipFill>
          <a:blip r:embed="rId3"/>
          <a:stretch>
            <a:fillRect/>
          </a:stretch>
        </p:blipFill>
        <p:spPr>
          <a:xfrm>
            <a:off x="7333476" y="2373957"/>
            <a:ext cx="2333625" cy="1962150"/>
          </a:xfrm>
          <a:prstGeom prst="rect">
            <a:avLst/>
          </a:prstGeom>
        </p:spPr>
      </p:pic>
      <p:cxnSp>
        <p:nvCxnSpPr>
          <p:cNvPr id="7" name="Přímá spojnice se šipkou 6"/>
          <p:cNvCxnSpPr/>
          <p:nvPr/>
        </p:nvCxnSpPr>
        <p:spPr>
          <a:xfrm flipV="1">
            <a:off x="5791200" y="1598141"/>
            <a:ext cx="1037968" cy="775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a:off x="5750011" y="2520778"/>
            <a:ext cx="1433384" cy="683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Obrázek 9"/>
          <p:cNvPicPr>
            <a:picLocks noChangeAspect="1"/>
          </p:cNvPicPr>
          <p:nvPr/>
        </p:nvPicPr>
        <p:blipFill>
          <a:blip r:embed="rId4"/>
          <a:stretch>
            <a:fillRect/>
          </a:stretch>
        </p:blipFill>
        <p:spPr>
          <a:xfrm>
            <a:off x="5791200" y="4540423"/>
            <a:ext cx="2143125" cy="2143125"/>
          </a:xfrm>
          <a:prstGeom prst="rect">
            <a:avLst/>
          </a:prstGeom>
        </p:spPr>
      </p:pic>
      <p:cxnSp>
        <p:nvCxnSpPr>
          <p:cNvPr id="12" name="Přímá spojnice se šipkou 11"/>
          <p:cNvCxnSpPr/>
          <p:nvPr/>
        </p:nvCxnSpPr>
        <p:spPr>
          <a:xfrm>
            <a:off x="2504303" y="5478162"/>
            <a:ext cx="3044137" cy="420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909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Diagnostika zlomenin </a:t>
            </a:r>
            <a:endParaRPr lang="cs-CZ" b="1" dirty="0"/>
          </a:p>
        </p:txBody>
      </p:sp>
      <p:sp>
        <p:nvSpPr>
          <p:cNvPr id="3" name="Zástupný symbol pro obsah 2"/>
          <p:cNvSpPr>
            <a:spLocks noGrp="1"/>
          </p:cNvSpPr>
          <p:nvPr>
            <p:ph idx="1"/>
          </p:nvPr>
        </p:nvSpPr>
        <p:spPr>
          <a:xfrm>
            <a:off x="681681" y="1611440"/>
            <a:ext cx="10515600" cy="4904689"/>
          </a:xfrm>
        </p:spPr>
        <p:txBody>
          <a:bodyPr>
            <a:normAutofit fontScale="55000" lnSpcReduction="20000"/>
          </a:bodyPr>
          <a:lstStyle/>
          <a:p>
            <a:r>
              <a:rPr lang="cs-CZ" b="1" dirty="0" smtClean="0"/>
              <a:t>Anamnéza</a:t>
            </a:r>
            <a:endParaRPr lang="cs-CZ" dirty="0"/>
          </a:p>
          <a:p>
            <a:r>
              <a:rPr lang="cs-CZ" b="1" dirty="0" smtClean="0"/>
              <a:t>Jemná palpace</a:t>
            </a:r>
          </a:p>
          <a:p>
            <a:r>
              <a:rPr lang="cs-CZ" b="1" dirty="0" smtClean="0"/>
              <a:t>Inspekce</a:t>
            </a:r>
            <a:endParaRPr lang="cs-CZ" b="1" dirty="0"/>
          </a:p>
          <a:p>
            <a:endParaRPr lang="cs-CZ" dirty="0" smtClean="0"/>
          </a:p>
          <a:p>
            <a:pPr marL="0" indent="0">
              <a:buNone/>
            </a:pPr>
            <a:r>
              <a:rPr lang="cs-CZ" dirty="0" smtClean="0"/>
              <a:t>Mezi </a:t>
            </a:r>
            <a:r>
              <a:rPr lang="cs-CZ" b="1" dirty="0" smtClean="0"/>
              <a:t>nejisté příznaky </a:t>
            </a:r>
            <a:r>
              <a:rPr lang="cs-CZ" dirty="0" smtClean="0"/>
              <a:t>zlomeniny patří:</a:t>
            </a:r>
          </a:p>
          <a:p>
            <a:pPr lvl="1">
              <a:buFont typeface="Wingdings" panose="05000000000000000000" pitchFamily="2" charset="2"/>
              <a:buChar char="ü"/>
            </a:pPr>
            <a:r>
              <a:rPr lang="cs-CZ" dirty="0" smtClean="0"/>
              <a:t>přítomnost hematomu</a:t>
            </a:r>
          </a:p>
          <a:p>
            <a:pPr lvl="1">
              <a:buFont typeface="Wingdings" panose="05000000000000000000" pitchFamily="2" charset="2"/>
              <a:buChar char="ü"/>
            </a:pPr>
            <a:r>
              <a:rPr lang="cs-CZ" dirty="0" smtClean="0"/>
              <a:t>volné tekutiny v kloubu</a:t>
            </a:r>
          </a:p>
          <a:p>
            <a:pPr lvl="1">
              <a:buFont typeface="Wingdings" panose="05000000000000000000" pitchFamily="2" charset="2"/>
              <a:buChar char="ü"/>
            </a:pPr>
            <a:r>
              <a:rPr lang="cs-CZ" dirty="0"/>
              <a:t>b</a:t>
            </a:r>
            <a:r>
              <a:rPr lang="cs-CZ" dirty="0" smtClean="0"/>
              <a:t>olest</a:t>
            </a:r>
          </a:p>
          <a:p>
            <a:pPr lvl="1">
              <a:buFont typeface="Wingdings" panose="05000000000000000000" pitchFamily="2" charset="2"/>
              <a:buChar char="ü"/>
            </a:pPr>
            <a:r>
              <a:rPr lang="cs-CZ" dirty="0"/>
              <a:t>o</a:t>
            </a:r>
            <a:r>
              <a:rPr lang="cs-CZ" dirty="0" smtClean="0"/>
              <a:t>tok</a:t>
            </a:r>
          </a:p>
          <a:p>
            <a:pPr marL="0" indent="0">
              <a:buNone/>
            </a:pPr>
            <a:endParaRPr lang="cs-CZ" dirty="0"/>
          </a:p>
          <a:p>
            <a:pPr marL="0" indent="0">
              <a:buNone/>
            </a:pPr>
            <a:r>
              <a:rPr lang="cs-CZ" dirty="0" smtClean="0"/>
              <a:t>K </a:t>
            </a:r>
            <a:r>
              <a:rPr lang="cs-CZ" b="1" dirty="0" smtClean="0"/>
              <a:t>jistým příznakům </a:t>
            </a:r>
            <a:r>
              <a:rPr lang="cs-CZ" dirty="0" smtClean="0"/>
              <a:t>řadíme:</a:t>
            </a:r>
          </a:p>
          <a:p>
            <a:pPr lvl="1">
              <a:buFont typeface="Wingdings" panose="05000000000000000000" pitchFamily="2" charset="2"/>
              <a:buChar char="ü"/>
            </a:pPr>
            <a:r>
              <a:rPr lang="cs-CZ" dirty="0" smtClean="0"/>
              <a:t>deformace končetiny</a:t>
            </a:r>
          </a:p>
          <a:p>
            <a:pPr lvl="1">
              <a:buFont typeface="Wingdings" panose="05000000000000000000" pitchFamily="2" charset="2"/>
              <a:buChar char="ü"/>
            </a:pPr>
            <a:r>
              <a:rPr lang="cs-CZ" dirty="0" smtClean="0"/>
              <a:t>patologickou pohyblivost</a:t>
            </a:r>
          </a:p>
          <a:p>
            <a:pPr lvl="1">
              <a:buFont typeface="Wingdings" panose="05000000000000000000" pitchFamily="2" charset="2"/>
              <a:buChar char="ü"/>
            </a:pPr>
            <a:r>
              <a:rPr lang="cs-CZ" dirty="0" smtClean="0"/>
              <a:t>Krepitace</a:t>
            </a:r>
          </a:p>
          <a:p>
            <a:pPr marL="0" indent="0">
              <a:buNone/>
            </a:pPr>
            <a:endParaRPr lang="cs-CZ" dirty="0"/>
          </a:p>
          <a:p>
            <a:pPr marL="0" indent="0">
              <a:buNone/>
            </a:pPr>
            <a:r>
              <a:rPr lang="cs-CZ" b="1" dirty="0" smtClean="0"/>
              <a:t>Ze zobrazovacích metod používáme</a:t>
            </a:r>
          </a:p>
          <a:p>
            <a:pPr lvl="1">
              <a:buFont typeface="Wingdings" panose="05000000000000000000" pitchFamily="2" charset="2"/>
              <a:buChar char="ü"/>
            </a:pPr>
            <a:r>
              <a:rPr lang="cs-CZ" dirty="0" smtClean="0"/>
              <a:t>RTG</a:t>
            </a:r>
          </a:p>
          <a:p>
            <a:pPr lvl="1">
              <a:buFont typeface="Wingdings" panose="05000000000000000000" pitchFamily="2" charset="2"/>
              <a:buChar char="ü"/>
            </a:pPr>
            <a:r>
              <a:rPr lang="cs-CZ" dirty="0" smtClean="0"/>
              <a:t>CT</a:t>
            </a:r>
          </a:p>
          <a:p>
            <a:pPr lvl="1">
              <a:buFont typeface="Wingdings" panose="05000000000000000000" pitchFamily="2" charset="2"/>
              <a:buChar char="ü"/>
            </a:pPr>
            <a:r>
              <a:rPr lang="cs-CZ" dirty="0" smtClean="0"/>
              <a:t>Scintigrafie u nejasností </a:t>
            </a:r>
          </a:p>
          <a:p>
            <a:pPr marL="0" indent="0">
              <a:buNone/>
            </a:pPr>
            <a:endParaRPr lang="cs-CZ" dirty="0"/>
          </a:p>
          <a:p>
            <a:pPr marL="0" indent="0">
              <a:buNone/>
            </a:pPr>
            <a:endParaRPr lang="cs-CZ" dirty="0" smtClean="0"/>
          </a:p>
        </p:txBody>
      </p:sp>
      <p:pic>
        <p:nvPicPr>
          <p:cNvPr id="4" name="Obrázek 3"/>
          <p:cNvPicPr>
            <a:picLocks noChangeAspect="1"/>
          </p:cNvPicPr>
          <p:nvPr/>
        </p:nvPicPr>
        <p:blipFill>
          <a:blip r:embed="rId2"/>
          <a:stretch>
            <a:fillRect/>
          </a:stretch>
        </p:blipFill>
        <p:spPr>
          <a:xfrm>
            <a:off x="6799561" y="529410"/>
            <a:ext cx="3777821" cy="3349245"/>
          </a:xfrm>
          <a:prstGeom prst="rect">
            <a:avLst/>
          </a:prstGeom>
        </p:spPr>
      </p:pic>
      <p:pic>
        <p:nvPicPr>
          <p:cNvPr id="5" name="Obrázek 4"/>
          <p:cNvPicPr>
            <a:picLocks noChangeAspect="1"/>
          </p:cNvPicPr>
          <p:nvPr/>
        </p:nvPicPr>
        <p:blipFill rotWithShape="1">
          <a:blip r:embed="rId3"/>
          <a:srcRect l="-1702" t="-21985" r="1702" b="21985"/>
          <a:stretch/>
        </p:blipFill>
        <p:spPr>
          <a:xfrm>
            <a:off x="7245051" y="3218305"/>
            <a:ext cx="2903966" cy="3484759"/>
          </a:xfrm>
          <a:prstGeom prst="rect">
            <a:avLst/>
          </a:prstGeom>
        </p:spPr>
      </p:pic>
      <p:cxnSp>
        <p:nvCxnSpPr>
          <p:cNvPr id="7" name="Přímá spojnice se šipkou 6"/>
          <p:cNvCxnSpPr/>
          <p:nvPr/>
        </p:nvCxnSpPr>
        <p:spPr>
          <a:xfrm>
            <a:off x="1853514" y="5840627"/>
            <a:ext cx="5189837" cy="41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448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Průvodní poranění při zlomeninách </a:t>
            </a:r>
            <a:endParaRPr lang="cs-CZ" b="1" dirty="0"/>
          </a:p>
        </p:txBody>
      </p:sp>
      <p:sp>
        <p:nvSpPr>
          <p:cNvPr id="3" name="Zástupný symbol pro obsah 2"/>
          <p:cNvSpPr>
            <a:spLocks noGrp="1"/>
          </p:cNvSpPr>
          <p:nvPr>
            <p:ph idx="1"/>
          </p:nvPr>
        </p:nvSpPr>
        <p:spPr>
          <a:xfrm>
            <a:off x="566351" y="1850339"/>
            <a:ext cx="7333735" cy="4351338"/>
          </a:xfrm>
        </p:spPr>
        <p:txBody>
          <a:bodyPr/>
          <a:lstStyle/>
          <a:p>
            <a:pPr marL="0" indent="0">
              <a:buNone/>
            </a:pPr>
            <a:r>
              <a:rPr lang="cs-CZ" dirty="0" smtClean="0"/>
              <a:t>Dochází k poranění měkkých tkání v sousedství:</a:t>
            </a:r>
          </a:p>
          <a:p>
            <a:pPr marL="0" indent="0">
              <a:buNone/>
            </a:pPr>
            <a:endParaRPr lang="cs-CZ" dirty="0" smtClean="0"/>
          </a:p>
          <a:p>
            <a:pPr lvl="1">
              <a:buFont typeface="Wingdings" panose="05000000000000000000" pitchFamily="2" charset="2"/>
              <a:buChar char="ü"/>
            </a:pPr>
            <a:r>
              <a:rPr lang="cs-CZ" dirty="0" smtClean="0"/>
              <a:t>poškození svalové tkáně: hematomy až </a:t>
            </a:r>
            <a:r>
              <a:rPr lang="cs-CZ" dirty="0" err="1" smtClean="0"/>
              <a:t>dilacerace</a:t>
            </a:r>
            <a:r>
              <a:rPr lang="cs-CZ" dirty="0" smtClean="0"/>
              <a:t> </a:t>
            </a:r>
          </a:p>
          <a:p>
            <a:pPr lvl="1">
              <a:buFont typeface="Wingdings" panose="05000000000000000000" pitchFamily="2" charset="2"/>
              <a:buChar char="ü"/>
            </a:pPr>
            <a:endParaRPr lang="cs-CZ" dirty="0" smtClean="0"/>
          </a:p>
          <a:p>
            <a:pPr lvl="1">
              <a:buFont typeface="Wingdings" panose="05000000000000000000" pitchFamily="2" charset="2"/>
              <a:buChar char="ü"/>
            </a:pPr>
            <a:r>
              <a:rPr lang="cs-CZ" dirty="0" smtClean="0"/>
              <a:t>poškození cévní stěny: natržení, roztržení, komprese</a:t>
            </a:r>
          </a:p>
          <a:p>
            <a:pPr lvl="1">
              <a:buFont typeface="Wingdings" panose="05000000000000000000" pitchFamily="2" charset="2"/>
              <a:buChar char="ü"/>
            </a:pPr>
            <a:endParaRPr lang="cs-CZ" dirty="0" smtClean="0"/>
          </a:p>
          <a:p>
            <a:pPr lvl="1">
              <a:buFont typeface="Wingdings" panose="05000000000000000000" pitchFamily="2" charset="2"/>
              <a:buChar char="ü"/>
            </a:pPr>
            <a:r>
              <a:rPr lang="cs-CZ" dirty="0" smtClean="0"/>
              <a:t>poranění nervových svazků: kontuze</a:t>
            </a:r>
          </a:p>
          <a:p>
            <a:pPr lvl="1">
              <a:buFont typeface="Wingdings" panose="05000000000000000000" pitchFamily="2" charset="2"/>
              <a:buChar char="ü"/>
            </a:pPr>
            <a:endParaRPr lang="cs-CZ" dirty="0" smtClean="0"/>
          </a:p>
          <a:p>
            <a:pPr lvl="1">
              <a:buFont typeface="Wingdings" panose="05000000000000000000" pitchFamily="2" charset="2"/>
              <a:buChar char="ü"/>
            </a:pPr>
            <a:r>
              <a:rPr lang="cs-CZ" dirty="0" smtClean="0"/>
              <a:t>tělní dutiny a orgány: vyžadují okamžité řešení</a:t>
            </a:r>
          </a:p>
          <a:p>
            <a:endParaRPr lang="cs-CZ" dirty="0"/>
          </a:p>
        </p:txBody>
      </p:sp>
      <p:pic>
        <p:nvPicPr>
          <p:cNvPr id="4" name="Obrázek 3"/>
          <p:cNvPicPr>
            <a:picLocks noChangeAspect="1"/>
          </p:cNvPicPr>
          <p:nvPr/>
        </p:nvPicPr>
        <p:blipFill>
          <a:blip r:embed="rId2"/>
          <a:stretch>
            <a:fillRect/>
          </a:stretch>
        </p:blipFill>
        <p:spPr>
          <a:xfrm>
            <a:off x="8464378" y="1749533"/>
            <a:ext cx="2829698" cy="4226861"/>
          </a:xfrm>
          <a:prstGeom prst="rect">
            <a:avLst/>
          </a:prstGeom>
        </p:spPr>
      </p:pic>
    </p:spTree>
    <p:extLst>
      <p:ext uri="{BB962C8B-B14F-4D97-AF65-F5344CB8AC3E}">
        <p14:creationId xmlns:p14="http://schemas.microsoft.com/office/powerpoint/2010/main" val="535743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50941"/>
            <a:ext cx="10515600" cy="1325563"/>
          </a:xfrm>
        </p:spPr>
        <p:txBody>
          <a:bodyPr/>
          <a:lstStyle/>
          <a:p>
            <a:r>
              <a:rPr lang="cs-CZ" b="1" dirty="0" smtClean="0"/>
              <a:t>Léčení zlomenin </a:t>
            </a:r>
            <a:endParaRPr lang="cs-CZ" b="1" dirty="0"/>
          </a:p>
        </p:txBody>
      </p:sp>
      <p:sp>
        <p:nvSpPr>
          <p:cNvPr id="3" name="Zástupný symbol pro obsah 2"/>
          <p:cNvSpPr>
            <a:spLocks noGrp="1"/>
          </p:cNvSpPr>
          <p:nvPr>
            <p:ph idx="1"/>
          </p:nvPr>
        </p:nvSpPr>
        <p:spPr>
          <a:xfrm>
            <a:off x="838200" y="1364305"/>
            <a:ext cx="10515600" cy="5390721"/>
          </a:xfrm>
        </p:spPr>
        <p:txBody>
          <a:bodyPr>
            <a:normAutofit fontScale="47500" lnSpcReduction="20000"/>
          </a:bodyPr>
          <a:lstStyle/>
          <a:p>
            <a:pPr marL="0" indent="0">
              <a:buNone/>
            </a:pPr>
            <a:r>
              <a:rPr lang="cs-CZ" dirty="0" smtClean="0"/>
              <a:t>Zlomenina se hojí tzv. svalkem - nutné dodržet tři základní požadavky: </a:t>
            </a:r>
          </a:p>
          <a:p>
            <a:pPr lvl="1">
              <a:buFont typeface="Wingdings" panose="05000000000000000000" pitchFamily="2" charset="2"/>
              <a:buChar char="ü"/>
            </a:pPr>
            <a:r>
              <a:rPr lang="cs-CZ" dirty="0" smtClean="0"/>
              <a:t>dokonalá repozice úlomků</a:t>
            </a:r>
          </a:p>
          <a:p>
            <a:pPr lvl="1">
              <a:buFont typeface="Wingdings" panose="05000000000000000000" pitchFamily="2" charset="2"/>
              <a:buChar char="ü"/>
            </a:pPr>
            <a:r>
              <a:rPr lang="cs-CZ" dirty="0" smtClean="0"/>
              <a:t>dostatečně dlouhá a správná imobilizace či fixace</a:t>
            </a:r>
          </a:p>
          <a:p>
            <a:pPr lvl="1">
              <a:buFont typeface="Wingdings" panose="05000000000000000000" pitchFamily="2" charset="2"/>
              <a:buChar char="ü"/>
            </a:pPr>
            <a:r>
              <a:rPr lang="cs-CZ" dirty="0" smtClean="0"/>
              <a:t>rehabilitace. </a:t>
            </a:r>
          </a:p>
          <a:p>
            <a:endParaRPr lang="cs-CZ" dirty="0"/>
          </a:p>
          <a:p>
            <a:pPr marL="0" indent="0">
              <a:buNone/>
            </a:pPr>
            <a:r>
              <a:rPr lang="cs-CZ" sz="3600" b="1" u="sng" dirty="0" smtClean="0"/>
              <a:t>KONZERVATIVNÍ TERAPIE </a:t>
            </a:r>
          </a:p>
          <a:p>
            <a:r>
              <a:rPr lang="cs-CZ" dirty="0" smtClean="0"/>
              <a:t>méně riziková než operační </a:t>
            </a:r>
          </a:p>
          <a:p>
            <a:r>
              <a:rPr lang="cs-CZ" dirty="0" smtClean="0"/>
              <a:t>velkou část zlomenin je možné tímto způsobem úspěšně vyléčit</a:t>
            </a:r>
          </a:p>
          <a:p>
            <a:pPr marL="0" indent="0">
              <a:buNone/>
            </a:pPr>
            <a:r>
              <a:rPr lang="cs-CZ" dirty="0" smtClean="0"/>
              <a:t> Zpravidla léčíme </a:t>
            </a:r>
            <a:r>
              <a:rPr lang="cs-CZ" b="1" dirty="0" smtClean="0"/>
              <a:t>imobilizací</a:t>
            </a:r>
            <a:r>
              <a:rPr lang="cs-CZ" dirty="0" smtClean="0"/>
              <a:t>, kdy je potřeba znehybnit dva sousední klouby (kloub pod a kloub nad zlomeninou). Některé typy zlomenin vyžadují repozici, která je prováděna před imobilizací a je zapotřebí, provést ji co nejdříve. Po dostatečně dlouhé imobilizaci (většinou rozmezí čtyřech a šesti týdnů) je na místě vhodná rehabilitace. Během léčby dochází ke svalové atrofii, ochabnutí, kontrakturám, omezení hybnosti kloubů a prořídnutí kostní tkáně. Pamatujeme na to, že déletrvající imobilizace má záporný vliv na trofiku svalstva, vazivových tkání a dalších struktur.</a:t>
            </a:r>
          </a:p>
          <a:p>
            <a:pPr marL="0" indent="0">
              <a:buNone/>
            </a:pPr>
            <a:endParaRPr lang="cs-CZ" b="1" dirty="0" smtClean="0"/>
          </a:p>
          <a:p>
            <a:pPr marL="0" indent="0">
              <a:buNone/>
            </a:pPr>
            <a:r>
              <a:rPr lang="cs-CZ" b="1" dirty="0" smtClean="0"/>
              <a:t> 1. Sádrový obvaz </a:t>
            </a:r>
          </a:p>
          <a:p>
            <a:pPr marL="0" indent="0">
              <a:buNone/>
            </a:pPr>
            <a:r>
              <a:rPr lang="cs-CZ" dirty="0" smtClean="0"/>
              <a:t>použitím tohoto obvazu je dosaženo nejvyšší míry imobilizace. </a:t>
            </a:r>
          </a:p>
          <a:p>
            <a:pPr marL="0" indent="0">
              <a:buNone/>
            </a:pPr>
            <a:r>
              <a:rPr lang="cs-CZ" dirty="0" smtClean="0"/>
              <a:t>Typy sádrových obvazů: </a:t>
            </a:r>
          </a:p>
          <a:p>
            <a:pPr lvl="1">
              <a:buFont typeface="Wingdings" panose="05000000000000000000" pitchFamily="2" charset="2"/>
              <a:buChar char="ü"/>
            </a:pPr>
            <a:r>
              <a:rPr lang="cs-CZ" dirty="0" smtClean="0"/>
              <a:t>Podložený</a:t>
            </a:r>
          </a:p>
          <a:p>
            <a:pPr lvl="1">
              <a:buFont typeface="Wingdings" panose="05000000000000000000" pitchFamily="2" charset="2"/>
              <a:buChar char="ü"/>
            </a:pPr>
            <a:r>
              <a:rPr lang="cs-CZ" dirty="0" smtClean="0"/>
              <a:t>částečně podložený </a:t>
            </a:r>
          </a:p>
          <a:p>
            <a:pPr lvl="1">
              <a:buFont typeface="Wingdings" panose="05000000000000000000" pitchFamily="2" charset="2"/>
              <a:buChar char="ü"/>
            </a:pPr>
            <a:r>
              <a:rPr lang="cs-CZ" dirty="0" smtClean="0"/>
              <a:t>nepodložený sádrový obvaz. </a:t>
            </a:r>
          </a:p>
          <a:p>
            <a:pPr marL="0" indent="0">
              <a:buNone/>
            </a:pPr>
            <a:r>
              <a:rPr lang="cs-CZ" dirty="0" smtClean="0"/>
              <a:t>K vypodložení se používají trikotýnové punčošky či syntetické vaty, které slouží k prevenci otlaků. Sádrový obvaz přikládá lékař a sestra asistuje. Je velice důležité, aby obvaz správně přiléhal. Edukace pacienta jak slovní, tak písemnou formou je samozřejmostí. </a:t>
            </a:r>
            <a:r>
              <a:rPr lang="cs-CZ" b="1" dirty="0" smtClean="0"/>
              <a:t>U tohoto typu obvazu je nutné sledovat cítivost a hybnost akrálních částí a také barvu periferie imobilizované končetiny!</a:t>
            </a:r>
            <a:r>
              <a:rPr lang="cs-CZ" dirty="0" smtClean="0"/>
              <a:t> </a:t>
            </a:r>
          </a:p>
          <a:p>
            <a:pPr marL="0" indent="0">
              <a:buNone/>
            </a:pPr>
            <a:r>
              <a:rPr lang="cs-CZ" dirty="0" smtClean="0"/>
              <a:t> </a:t>
            </a:r>
            <a:endParaRPr lang="cs-CZ" dirty="0"/>
          </a:p>
        </p:txBody>
      </p:sp>
      <p:pic>
        <p:nvPicPr>
          <p:cNvPr id="4" name="Obrázek 3"/>
          <p:cNvPicPr>
            <a:picLocks noChangeAspect="1"/>
          </p:cNvPicPr>
          <p:nvPr/>
        </p:nvPicPr>
        <p:blipFill>
          <a:blip r:embed="rId2"/>
          <a:stretch>
            <a:fillRect/>
          </a:stretch>
        </p:blipFill>
        <p:spPr>
          <a:xfrm>
            <a:off x="6443147" y="676403"/>
            <a:ext cx="3994194" cy="2244229"/>
          </a:xfrm>
          <a:prstGeom prst="rect">
            <a:avLst/>
          </a:prstGeom>
        </p:spPr>
      </p:pic>
    </p:spTree>
    <p:extLst>
      <p:ext uri="{BB962C8B-B14F-4D97-AF65-F5344CB8AC3E}">
        <p14:creationId xmlns:p14="http://schemas.microsoft.com/office/powerpoint/2010/main" val="78409074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TotalTime>
  <Words>3748</Words>
  <Application>Microsoft Office PowerPoint</Application>
  <PresentationFormat>Širokoúhlá obrazovka</PresentationFormat>
  <Paragraphs>379</Paragraphs>
  <Slides>28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Calibri</vt:lpstr>
      <vt:lpstr>Calibri Light</vt:lpstr>
      <vt:lpstr>Wingdings</vt:lpstr>
      <vt:lpstr>Motiv Office</vt:lpstr>
      <vt:lpstr>Doc. MUDr. Tomáš Grus, PhD II. Chirurgická klinika  VFN Praha</vt:lpstr>
      <vt:lpstr>Ošetřovatelský proces u pacienta s frakturou horní a dolní končetiny</vt:lpstr>
      <vt:lpstr>Traumatologie + klasifikace úrazů</vt:lpstr>
      <vt:lpstr>Zlomeniny</vt:lpstr>
      <vt:lpstr>Zlomeniny</vt:lpstr>
      <vt:lpstr>Zlomeniny</vt:lpstr>
      <vt:lpstr>Diagnostika zlomenin </vt:lpstr>
      <vt:lpstr>Průvodní poranění při zlomeninách </vt:lpstr>
      <vt:lpstr>Léčení zlomenin </vt:lpstr>
      <vt:lpstr>Léčení zlomenin </vt:lpstr>
      <vt:lpstr>OPERAČNÍ LÉČBA ZLOMENIN </vt:lpstr>
      <vt:lpstr>Anatomie humeru </vt:lpstr>
      <vt:lpstr>Klasifikace zlomenin prox. humeru </vt:lpstr>
      <vt:lpstr>Léčba</vt:lpstr>
      <vt:lpstr>Zlomeniny diafýzy humeru </vt:lpstr>
      <vt:lpstr>Zlomeniny distálního konce humeru </vt:lpstr>
      <vt:lpstr>Komplikace léčby specifické pro zlomeniny kosti pažní </vt:lpstr>
      <vt:lpstr>OŠETŘOVATELSKÝ PROCES U NEMOCNÉHO PO OPERACI ZLOMENINY KOSTI PAŽNÍ </vt:lpstr>
      <vt:lpstr>Prezentace aplikace PowerPoint</vt:lpstr>
      <vt:lpstr>Prezentace aplikace PowerPoint</vt:lpstr>
      <vt:lpstr>Zlomeniny dolní končetiny - Zlomeniny femuru </vt:lpstr>
      <vt:lpstr>Zlomeniny dolní končetiny - Zlomeniny tibie </vt:lpstr>
      <vt:lpstr>Diafyzární zlomeniny tibie </vt:lpstr>
      <vt:lpstr>Zlomeniny hlezenního kloubu </vt:lpstr>
      <vt:lpstr>Zlomeniny kosti patní </vt:lpstr>
      <vt:lpstr>OSTEOSYNTÉZY</vt:lpstr>
      <vt:lpstr>OŠETŘOVATELSKÝ PROCES U PACIENTŮ S OSTEOSYNTÉZOU </vt:lpstr>
      <vt:lpstr>Děkuji za pozornost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Ošetřovatelský proces u pacienta s frakturou horní a dolní končetiny</dc:title>
  <dc:creator>Tomáš</dc:creator>
  <cp:lastModifiedBy>Tomáš</cp:lastModifiedBy>
  <cp:revision>48</cp:revision>
  <dcterms:created xsi:type="dcterms:W3CDTF">2020-10-17T11:14:04Z</dcterms:created>
  <dcterms:modified xsi:type="dcterms:W3CDTF">2020-10-23T19:23:31Z</dcterms:modified>
</cp:coreProperties>
</file>