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58" r:id="rId5"/>
    <p:sldId id="259" r:id="rId6"/>
    <p:sldId id="260" r:id="rId7"/>
    <p:sldId id="277" r:id="rId8"/>
    <p:sldId id="278" r:id="rId9"/>
    <p:sldId id="279" r:id="rId10"/>
    <p:sldId id="280" r:id="rId11"/>
    <p:sldId id="281" r:id="rId12"/>
    <p:sldId id="287" r:id="rId13"/>
    <p:sldId id="282" r:id="rId14"/>
    <p:sldId id="284" r:id="rId15"/>
    <p:sldId id="285" r:id="rId16"/>
    <p:sldId id="262" r:id="rId17"/>
    <p:sldId id="286" r:id="rId18"/>
    <p:sldId id="288" r:id="rId19"/>
    <p:sldId id="289" r:id="rId20"/>
    <p:sldId id="263" r:id="rId21"/>
    <p:sldId id="264" r:id="rId22"/>
    <p:sldId id="265" r:id="rId23"/>
    <p:sldId id="291"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84B19F0-55E1-441C-AAFB-0B959E221F9F}"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145449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4B19F0-55E1-441C-AAFB-0B959E221F9F}"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122269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4B19F0-55E1-441C-AAFB-0B959E221F9F}"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273482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84B19F0-55E1-441C-AAFB-0B959E221F9F}"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161060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84B19F0-55E1-441C-AAFB-0B959E221F9F}"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170884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84B19F0-55E1-441C-AAFB-0B959E221F9F}"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71032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84B19F0-55E1-441C-AAFB-0B959E221F9F}" type="datetimeFigureOut">
              <a:rPr lang="cs-CZ" smtClean="0"/>
              <a:t>23.10.2020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379334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84B19F0-55E1-441C-AAFB-0B959E221F9F}" type="datetimeFigureOut">
              <a:rPr lang="cs-CZ" smtClean="0"/>
              <a:t>23.10.2020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414971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84B19F0-55E1-441C-AAFB-0B959E221F9F}" type="datetimeFigureOut">
              <a:rPr lang="cs-CZ" smtClean="0"/>
              <a:t>23.10.2020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375405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4B19F0-55E1-441C-AAFB-0B959E221F9F}"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331474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84B19F0-55E1-441C-AAFB-0B959E221F9F}"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DA1623-029E-4834-B430-FF4517888EB0}" type="slidenum">
              <a:rPr lang="cs-CZ" smtClean="0"/>
              <a:t>‹#›</a:t>
            </a:fld>
            <a:endParaRPr lang="cs-CZ"/>
          </a:p>
        </p:txBody>
      </p:sp>
    </p:spTree>
    <p:extLst>
      <p:ext uri="{BB962C8B-B14F-4D97-AF65-F5344CB8AC3E}">
        <p14:creationId xmlns:p14="http://schemas.microsoft.com/office/powerpoint/2010/main" val="186178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B19F0-55E1-441C-AAFB-0B959E221F9F}" type="datetimeFigureOut">
              <a:rPr lang="cs-CZ" smtClean="0"/>
              <a:t>23.10.2020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A1623-029E-4834-B430-FF4517888EB0}" type="slidenum">
              <a:rPr lang="cs-CZ" smtClean="0"/>
              <a:t>‹#›</a:t>
            </a:fld>
            <a:endParaRPr lang="cs-CZ"/>
          </a:p>
        </p:txBody>
      </p:sp>
    </p:spTree>
    <p:extLst>
      <p:ext uri="{BB962C8B-B14F-4D97-AF65-F5344CB8AC3E}">
        <p14:creationId xmlns:p14="http://schemas.microsoft.com/office/powerpoint/2010/main" val="99207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wikiskripta.eu/w/Sep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ikiskripta.eu/w/CRP" TargetMode="External"/><Relationship Id="rId2" Type="http://schemas.openxmlformats.org/officeDocument/2006/relationships/hyperlink" Target="https://www.wikiskripta.eu/w/FW"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wikiskripta.eu/w/Prokalcitoni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wikiskripta.eu/w/Hemokultur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ikiskripta.eu/w/Akutn%C3%AD_leukemie" TargetMode="External"/><Relationship Id="rId2" Type="http://schemas.openxmlformats.org/officeDocument/2006/relationships/hyperlink" Target="https://www.wikiskripta.eu/w/Juveniln%C3%AD_idiopatick%C3%A1_artritid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wikiskripta.eu/w/Nekr%C3%B3za" TargetMode="External"/><Relationship Id="rId3" Type="http://schemas.openxmlformats.org/officeDocument/2006/relationships/hyperlink" Target="https://www.wikiskripta.eu/w/Pupe%C4%8Dn%C3%ADk" TargetMode="External"/><Relationship Id="rId7" Type="http://schemas.openxmlformats.org/officeDocument/2006/relationships/hyperlink" Target="https://www.wikiskripta.eu/index.php?title=R%C5%AFstov%C3%A1_chrupavka&amp;action=edit&amp;redlink=1" TargetMode="External"/><Relationship Id="rId2" Type="http://schemas.openxmlformats.org/officeDocument/2006/relationships/hyperlink" Target="https://www.wikiskripta.eu/w/Bakteri%C3%A9mie" TargetMode="External"/><Relationship Id="rId1" Type="http://schemas.openxmlformats.org/officeDocument/2006/relationships/slideLayout" Target="../slideLayouts/slideLayout2.xml"/><Relationship Id="rId6" Type="http://schemas.openxmlformats.org/officeDocument/2006/relationships/hyperlink" Target="https://www.wikiskripta.eu/index.php?title=Purulentn%C3%AD_arthritis&amp;action=edit&amp;redlink=1" TargetMode="External"/><Relationship Id="rId5" Type="http://schemas.openxmlformats.org/officeDocument/2006/relationships/hyperlink" Target="https://www.wikiskripta.eu/w/Absces" TargetMode="External"/><Relationship Id="rId4" Type="http://schemas.openxmlformats.org/officeDocument/2006/relationships/hyperlink" Target="https://www.wikiskripta.eu/w/Metaf%C3%BDza" TargetMode="External"/><Relationship Id="rId9" Type="http://schemas.openxmlformats.org/officeDocument/2006/relationships/hyperlink" Target="https://www.wikiskripta.eu/index.php?title=Granula%C4%8Dn%C3%AD_tk%C3%A1%C5%88&amp;action=edit&amp;redlink=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wikiskripta.eu/w/Streptococcus_pneumoniae" TargetMode="External"/><Relationship Id="rId7" Type="http://schemas.openxmlformats.org/officeDocument/2006/relationships/hyperlink" Target="https://www.wikiskripta.eu/w/Kingella_kingae" TargetMode="External"/><Relationship Id="rId2" Type="http://schemas.openxmlformats.org/officeDocument/2006/relationships/hyperlink" Target="https://www.wikiskripta.eu/w/Staphylococcus_aureus" TargetMode="External"/><Relationship Id="rId1" Type="http://schemas.openxmlformats.org/officeDocument/2006/relationships/slideLayout" Target="../slideLayouts/slideLayout2.xml"/><Relationship Id="rId6" Type="http://schemas.openxmlformats.org/officeDocument/2006/relationships/hyperlink" Target="https://www.wikiskripta.eu/w/Hemoglobinopatie" TargetMode="External"/><Relationship Id="rId5" Type="http://schemas.openxmlformats.org/officeDocument/2006/relationships/hyperlink" Target="https://www.wikiskripta.eu/w/MRSA" TargetMode="External"/><Relationship Id="rId4" Type="http://schemas.openxmlformats.org/officeDocument/2006/relationships/hyperlink" Target="https://www.wikiskripta.eu/w/Streptococcus_pyoge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2800" dirty="0" smtClean="0"/>
              <a:t>Doc. MUDr. Tomáš Grus, PhD</a:t>
            </a:r>
            <a:br>
              <a:rPr lang="cs-CZ" sz="2800" dirty="0" smtClean="0"/>
            </a:br>
            <a:r>
              <a:rPr lang="cs-CZ" sz="2800" dirty="0" smtClean="0"/>
              <a:t>II. Chirurgická klinika </a:t>
            </a:r>
            <a:br>
              <a:rPr lang="cs-CZ" sz="2800" dirty="0" smtClean="0"/>
            </a:br>
            <a:r>
              <a:rPr lang="cs-CZ" sz="2800" dirty="0" smtClean="0"/>
              <a:t>VFN Praha</a:t>
            </a:r>
            <a:endParaRPr lang="cs-CZ" sz="28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října 2020</a:t>
            </a:r>
            <a:endParaRPr lang="cs-CZ" dirty="0"/>
          </a:p>
        </p:txBody>
      </p:sp>
    </p:spTree>
    <p:extLst>
      <p:ext uri="{BB962C8B-B14F-4D97-AF65-F5344CB8AC3E}">
        <p14:creationId xmlns:p14="http://schemas.microsoft.com/office/powerpoint/2010/main" val="358136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Klinické </a:t>
            </a:r>
            <a:r>
              <a:rPr lang="cs-CZ" b="1" dirty="0" smtClean="0"/>
              <a:t>příznaky</a:t>
            </a:r>
            <a:endParaRPr lang="cs-CZ" b="1" dirty="0"/>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Příznaky akutní hematogenní </a:t>
            </a:r>
            <a:r>
              <a:rPr lang="cs-CZ" dirty="0" smtClean="0"/>
              <a:t>osteomyelitidy</a:t>
            </a:r>
          </a:p>
          <a:p>
            <a:pPr lvl="1">
              <a:buFont typeface="Wingdings" panose="05000000000000000000" pitchFamily="2" charset="2"/>
              <a:buChar char="ü"/>
            </a:pPr>
            <a:r>
              <a:rPr lang="cs-CZ" dirty="0" smtClean="0"/>
              <a:t>Liší se dle </a:t>
            </a:r>
            <a:r>
              <a:rPr lang="cs-CZ" dirty="0"/>
              <a:t>rozsahu, lokalizace a doby trvání infekce, věku a rezistence patogenu, ale většinou bývají poměrně urgentní. </a:t>
            </a:r>
            <a:endParaRPr lang="cs-CZ" dirty="0" smtClean="0"/>
          </a:p>
          <a:p>
            <a:pPr lvl="1">
              <a:buFont typeface="Wingdings" panose="05000000000000000000" pitchFamily="2" charset="2"/>
              <a:buChar char="ü"/>
            </a:pPr>
            <a:r>
              <a:rPr lang="cs-CZ" dirty="0" smtClean="0"/>
              <a:t>ATB </a:t>
            </a:r>
            <a:r>
              <a:rPr lang="cs-CZ" dirty="0"/>
              <a:t>terapie nasazená pro nejasný febrilní stav může tyto příznaky maskovat a diagnostiku ztížit (</a:t>
            </a:r>
            <a:r>
              <a:rPr lang="cs-CZ" b="1" dirty="0" err="1"/>
              <a:t>mitigovaná</a:t>
            </a:r>
            <a:r>
              <a:rPr lang="cs-CZ" b="1" dirty="0"/>
              <a:t> infekce</a:t>
            </a:r>
            <a:r>
              <a:rPr lang="cs-CZ" dirty="0" smtClean="0"/>
              <a:t>).</a:t>
            </a:r>
          </a:p>
          <a:p>
            <a:pPr lvl="1">
              <a:buFont typeface="Wingdings" panose="05000000000000000000" pitchFamily="2" charset="2"/>
              <a:buChar char="ü"/>
            </a:pPr>
            <a:endParaRPr lang="cs-CZ" dirty="0"/>
          </a:p>
          <a:p>
            <a:pPr marL="0" indent="0">
              <a:buNone/>
            </a:pPr>
            <a:r>
              <a:rPr lang="cs-CZ" b="1" i="1" dirty="0"/>
              <a:t>Celkové příznaky</a:t>
            </a:r>
            <a:r>
              <a:rPr lang="cs-CZ" dirty="0"/>
              <a:t> </a:t>
            </a:r>
            <a:endParaRPr lang="cs-CZ" dirty="0" smtClean="0"/>
          </a:p>
          <a:p>
            <a:pPr lvl="1">
              <a:buFont typeface="Wingdings" panose="05000000000000000000" pitchFamily="2" charset="2"/>
              <a:buChar char="Ø"/>
            </a:pPr>
            <a:r>
              <a:rPr lang="cs-CZ" dirty="0" smtClean="0"/>
              <a:t>projevem</a:t>
            </a:r>
            <a:r>
              <a:rPr lang="cs-CZ" dirty="0"/>
              <a:t> </a:t>
            </a:r>
            <a:r>
              <a:rPr lang="cs-CZ" dirty="0">
                <a:hlinkClick r:id="rId2" tooltip="Sepse"/>
              </a:rPr>
              <a:t>septického stavu</a:t>
            </a:r>
            <a:r>
              <a:rPr lang="cs-CZ" dirty="0"/>
              <a:t> – </a:t>
            </a:r>
            <a:r>
              <a:rPr lang="cs-CZ" b="1" dirty="0"/>
              <a:t>vysoké </a:t>
            </a:r>
            <a:r>
              <a:rPr lang="cs-CZ" b="1" dirty="0" err="1"/>
              <a:t>febrilie</a:t>
            </a:r>
            <a:r>
              <a:rPr lang="cs-CZ" b="1" dirty="0"/>
              <a:t>, třesavka, zvracení, dehydratace</a:t>
            </a:r>
            <a:r>
              <a:rPr lang="cs-CZ" dirty="0"/>
              <a:t>. U novorozenců a malých kojenců však nemusí být plně </a:t>
            </a:r>
            <a:r>
              <a:rPr lang="cs-CZ" dirty="0" smtClean="0"/>
              <a:t>vyjádřeny</a:t>
            </a:r>
            <a:endParaRPr lang="cs-CZ" dirty="0"/>
          </a:p>
          <a:p>
            <a:endParaRPr lang="cs-CZ" dirty="0" smtClean="0"/>
          </a:p>
          <a:p>
            <a:pPr marL="0" indent="0">
              <a:buNone/>
            </a:pPr>
            <a:r>
              <a:rPr lang="cs-CZ" b="1" i="1" dirty="0" smtClean="0"/>
              <a:t>L</a:t>
            </a:r>
            <a:r>
              <a:rPr lang="cs-CZ" b="1" i="1" dirty="0" smtClean="0"/>
              <a:t>okální příznaky</a:t>
            </a:r>
          </a:p>
          <a:p>
            <a:pPr lvl="1">
              <a:buFont typeface="Wingdings" panose="05000000000000000000" pitchFamily="2" charset="2"/>
              <a:buChar char="Ø"/>
            </a:pPr>
            <a:r>
              <a:rPr lang="cs-CZ" dirty="0"/>
              <a:t> </a:t>
            </a:r>
            <a:r>
              <a:rPr lang="cs-CZ" dirty="0" smtClean="0"/>
              <a:t>přítomna</a:t>
            </a:r>
            <a:r>
              <a:rPr lang="cs-CZ" dirty="0"/>
              <a:t> </a:t>
            </a:r>
            <a:r>
              <a:rPr lang="cs-CZ" b="1" dirty="0"/>
              <a:t>bolest kosti</a:t>
            </a:r>
            <a:r>
              <a:rPr lang="cs-CZ" dirty="0"/>
              <a:t>, často zvýrazněna i minimálním pohybem. Typická je proto absence aktivního pohybu končetiny = tzv. </a:t>
            </a:r>
            <a:r>
              <a:rPr lang="cs-CZ" b="1" dirty="0" err="1"/>
              <a:t>pseudoparalýza</a:t>
            </a:r>
            <a:r>
              <a:rPr lang="cs-CZ" dirty="0"/>
              <a:t>. Při postižení dolní končetiny dítě odmítá chodit nebo napadá na nemocnou stranu (</a:t>
            </a:r>
            <a:r>
              <a:rPr lang="cs-CZ" b="1" dirty="0" err="1"/>
              <a:t>antalgická</a:t>
            </a:r>
            <a:r>
              <a:rPr lang="cs-CZ" b="1" dirty="0"/>
              <a:t> chůze</a:t>
            </a:r>
            <a:r>
              <a:rPr lang="cs-CZ" dirty="0"/>
              <a:t>). U nejmenších dětí je třeba všímat si asymetrických pohybů </a:t>
            </a:r>
            <a:r>
              <a:rPr lang="cs-CZ" dirty="0" smtClean="0"/>
              <a:t>končetin</a:t>
            </a:r>
          </a:p>
          <a:p>
            <a:pPr lvl="1">
              <a:buFont typeface="Wingdings" panose="05000000000000000000" pitchFamily="2" charset="2"/>
              <a:buChar char="Ø"/>
            </a:pPr>
            <a:endParaRPr lang="cs-CZ" dirty="0"/>
          </a:p>
          <a:p>
            <a:pPr lvl="1">
              <a:buFont typeface="Wingdings" panose="05000000000000000000" pitchFamily="2" charset="2"/>
              <a:buChar char="Ø"/>
            </a:pPr>
            <a:r>
              <a:rPr lang="cs-CZ" dirty="0" smtClean="0"/>
              <a:t> oblast </a:t>
            </a:r>
            <a:r>
              <a:rPr lang="cs-CZ" dirty="0"/>
              <a:t>je </a:t>
            </a:r>
            <a:r>
              <a:rPr lang="cs-CZ" b="1" dirty="0"/>
              <a:t>teplejší, oteklá a palpačně </a:t>
            </a:r>
            <a:r>
              <a:rPr lang="cs-CZ" b="1" dirty="0" smtClean="0"/>
              <a:t>citlivá</a:t>
            </a:r>
            <a:r>
              <a:rPr lang="cs-CZ" dirty="0" smtClean="0"/>
              <a:t> </a:t>
            </a:r>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smtClean="0"/>
              <a:t>zarudnutí </a:t>
            </a:r>
            <a:r>
              <a:rPr lang="cs-CZ" b="1" dirty="0"/>
              <a:t>nebývá obvyklé</a:t>
            </a:r>
            <a:r>
              <a:rPr lang="cs-CZ" dirty="0"/>
              <a:t>. Může se však vyskytnout v oblastech, kde se kosti nacházejí těsně podkožně (klíční kost, </a:t>
            </a:r>
            <a:r>
              <a:rPr lang="cs-CZ" dirty="0" err="1"/>
              <a:t>tibie</a:t>
            </a:r>
            <a:r>
              <a:rPr lang="cs-CZ" dirty="0" smtClean="0"/>
              <a:t>) </a:t>
            </a:r>
          </a:p>
          <a:p>
            <a:pPr lvl="1">
              <a:buFont typeface="Wingdings" panose="05000000000000000000" pitchFamily="2" charset="2"/>
              <a:buChar char="Ø"/>
            </a:pPr>
            <a:endParaRPr lang="cs-CZ" dirty="0" smtClean="0"/>
          </a:p>
          <a:p>
            <a:pPr lvl="1">
              <a:buFont typeface="Wingdings" panose="05000000000000000000" pitchFamily="2" charset="2"/>
              <a:buChar char="ü"/>
            </a:pPr>
            <a:r>
              <a:rPr lang="cs-CZ" b="1" dirty="0"/>
              <a:t>k</a:t>
            </a:r>
            <a:r>
              <a:rPr lang="cs-CZ" b="1" dirty="0" smtClean="0"/>
              <a:t>ončetiny</a:t>
            </a:r>
            <a:r>
              <a:rPr lang="cs-CZ" dirty="0" smtClean="0"/>
              <a:t> </a:t>
            </a:r>
            <a:r>
              <a:rPr lang="cs-CZ" dirty="0"/>
              <a:t>jsou většinou drženy </a:t>
            </a:r>
            <a:r>
              <a:rPr lang="cs-CZ" b="1" dirty="0"/>
              <a:t>v </a:t>
            </a:r>
            <a:r>
              <a:rPr lang="cs-CZ" b="1" dirty="0" err="1"/>
              <a:t>antalgické</a:t>
            </a:r>
            <a:r>
              <a:rPr lang="cs-CZ" b="1" dirty="0"/>
              <a:t> poloze</a:t>
            </a:r>
            <a:r>
              <a:rPr lang="cs-CZ" dirty="0"/>
              <a:t>, ale většinou méně rigidně než při septické artritidě. Po několika dnech se ale přilehlé klouby naplní reaktivním sterilním výpotkem, a to potom ztěžuje diferenciální </a:t>
            </a:r>
            <a:r>
              <a:rPr lang="cs-CZ" dirty="0" smtClean="0"/>
              <a:t>diagnostiku</a:t>
            </a:r>
            <a:endParaRPr lang="cs-CZ" dirty="0"/>
          </a:p>
          <a:p>
            <a:endParaRPr lang="cs-CZ" dirty="0"/>
          </a:p>
        </p:txBody>
      </p:sp>
    </p:spTree>
    <p:extLst>
      <p:ext uri="{BB962C8B-B14F-4D97-AF65-F5344CB8AC3E}">
        <p14:creationId xmlns:p14="http://schemas.microsoft.com/office/powerpoint/2010/main" val="17099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Diagnostika – neinvazivní vyšetření</a:t>
            </a:r>
            <a:endParaRPr lang="cs-CZ" b="1" dirty="0"/>
          </a:p>
        </p:txBody>
      </p:sp>
      <p:sp>
        <p:nvSpPr>
          <p:cNvPr id="5" name="Rectangle 4"/>
          <p:cNvSpPr>
            <a:spLocks noGrp="1" noChangeArrowheads="1"/>
          </p:cNvSpPr>
          <p:nvPr>
            <p:ph idx="1"/>
          </p:nvPr>
        </p:nvSpPr>
        <p:spPr bwMode="auto">
          <a:xfrm>
            <a:off x="256676" y="2197542"/>
            <a:ext cx="11253536" cy="47637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r>
              <a:rPr lang="cs-CZ" sz="1800" b="1" dirty="0" smtClean="0"/>
              <a:t>Laboratorní vyšetření - elevace</a:t>
            </a:r>
            <a:r>
              <a:rPr lang="cs-CZ" sz="1800" b="1" dirty="0"/>
              <a:t> zánětlivých parametrů</a:t>
            </a:r>
            <a:r>
              <a:rPr lang="cs-CZ" sz="1800" dirty="0"/>
              <a:t> – </a:t>
            </a:r>
            <a:r>
              <a:rPr lang="cs-CZ" sz="1800" dirty="0">
                <a:hlinkClick r:id="rId2" tooltip="FW"/>
              </a:rPr>
              <a:t>FW</a:t>
            </a:r>
            <a:r>
              <a:rPr lang="cs-CZ" sz="1800" dirty="0"/>
              <a:t>, </a:t>
            </a:r>
            <a:r>
              <a:rPr lang="cs-CZ" sz="1800" dirty="0">
                <a:hlinkClick r:id="rId3" tooltip="CRP"/>
              </a:rPr>
              <a:t>CRP</a:t>
            </a:r>
            <a:r>
              <a:rPr lang="cs-CZ" sz="1800" dirty="0"/>
              <a:t>, </a:t>
            </a:r>
            <a:r>
              <a:rPr lang="cs-CZ" sz="1800" dirty="0" err="1" smtClean="0">
                <a:hlinkClick r:id="rId4" tooltip="Prokalcitonin"/>
              </a:rPr>
              <a:t>prokalcitoninu</a:t>
            </a:r>
            <a:r>
              <a:rPr lang="cs-CZ" sz="1800" dirty="0" smtClean="0"/>
              <a:t>, </a:t>
            </a:r>
            <a:r>
              <a:rPr lang="cs-CZ" sz="1800" b="1" dirty="0" err="1" smtClean="0"/>
              <a:t>leukocytosa</a:t>
            </a:r>
            <a:r>
              <a:rPr lang="cs-CZ" sz="1800" dirty="0"/>
              <a:t> s posunem </a:t>
            </a:r>
            <a:r>
              <a:rPr lang="cs-CZ" sz="1800" dirty="0" smtClean="0"/>
              <a:t>doleva</a:t>
            </a:r>
            <a:endParaRPr lang="cs-CZ" sz="1800" dirty="0"/>
          </a:p>
          <a:p>
            <a:r>
              <a:rPr lang="cs-CZ" sz="1800" b="1" dirty="0"/>
              <a:t>V</a:t>
            </a:r>
            <a:r>
              <a:rPr lang="cs-CZ" sz="1800" b="1" dirty="0" smtClean="0"/>
              <a:t>yšetření</a:t>
            </a:r>
            <a:r>
              <a:rPr lang="cs-CZ" sz="1800" dirty="0"/>
              <a:t> </a:t>
            </a:r>
            <a:r>
              <a:rPr lang="cs-CZ" sz="1800" b="1" dirty="0" smtClean="0"/>
              <a:t>hemokultur -</a:t>
            </a:r>
            <a:r>
              <a:rPr lang="cs-CZ" sz="1800" dirty="0" smtClean="0"/>
              <a:t> </a:t>
            </a:r>
            <a:r>
              <a:rPr lang="cs-CZ" sz="1800" dirty="0"/>
              <a:t>kde často nalezneme etiologické agens </a:t>
            </a:r>
            <a:r>
              <a:rPr lang="cs-CZ" sz="1800" dirty="0" smtClean="0"/>
              <a:t>zánětu</a:t>
            </a:r>
            <a:endParaRPr lang="cs-CZ" sz="1800" dirty="0"/>
          </a:p>
          <a:p>
            <a:r>
              <a:rPr lang="cs-CZ" sz="1800" b="1" dirty="0"/>
              <a:t>RTG</a:t>
            </a:r>
            <a:r>
              <a:rPr lang="cs-CZ" sz="1800" dirty="0"/>
              <a:t> </a:t>
            </a:r>
            <a:r>
              <a:rPr lang="cs-CZ" sz="1800" dirty="0" smtClean="0"/>
              <a:t>snímek</a:t>
            </a:r>
          </a:p>
          <a:p>
            <a:pPr lvl="1">
              <a:buFont typeface="Wingdings" panose="05000000000000000000" pitchFamily="2" charset="2"/>
              <a:buChar char="ü"/>
            </a:pPr>
            <a:r>
              <a:rPr lang="cs-CZ" altLang="cs-CZ" sz="600" dirty="0">
                <a:solidFill>
                  <a:srgbClr val="212529"/>
                </a:solidFill>
                <a:latin typeface="-apple-system"/>
              </a:rPr>
              <a:t> </a:t>
            </a:r>
            <a:r>
              <a:rPr lang="cs-CZ" altLang="cs-CZ" sz="600" dirty="0" smtClean="0">
                <a:solidFill>
                  <a:srgbClr val="212529"/>
                </a:solidFill>
                <a:latin typeface="-apple-system"/>
              </a:rPr>
              <a:t>      </a:t>
            </a:r>
            <a:r>
              <a:rPr kumimoji="0" lang="cs-CZ" altLang="cs-CZ" sz="1000" b="0" i="0" u="none" strike="noStrike" cap="none" normalizeH="0" baseline="0" dirty="0" smtClean="0">
                <a:ln>
                  <a:noFill/>
                </a:ln>
                <a:solidFill>
                  <a:srgbClr val="212529"/>
                </a:solidFill>
                <a:effectLst/>
                <a:latin typeface="-apple-system"/>
              </a:rPr>
              <a:t>v </a:t>
            </a:r>
            <a:r>
              <a:rPr kumimoji="0" lang="cs-CZ" altLang="cs-CZ" sz="1000" b="0" i="0" u="none" strike="noStrike" cap="none" normalizeH="0" baseline="0" dirty="0" smtClean="0">
                <a:ln>
                  <a:noFill/>
                </a:ln>
                <a:solidFill>
                  <a:srgbClr val="212529"/>
                </a:solidFill>
                <a:effectLst/>
                <a:latin typeface="-apple-system"/>
              </a:rPr>
              <a:t>prvních dnech lze konstatovat pouze </a:t>
            </a:r>
            <a:r>
              <a:rPr kumimoji="0" lang="cs-CZ" altLang="cs-CZ" sz="1000" b="1" i="0" u="none" strike="noStrike" cap="none" normalizeH="0" baseline="0" dirty="0" smtClean="0">
                <a:ln>
                  <a:noFill/>
                </a:ln>
                <a:solidFill>
                  <a:srgbClr val="212529"/>
                </a:solidFill>
                <a:effectLst/>
                <a:latin typeface="-apple-system"/>
              </a:rPr>
              <a:t>otok okolních měkkých </a:t>
            </a:r>
            <a:r>
              <a:rPr kumimoji="0" lang="cs-CZ" altLang="cs-CZ" sz="1000" b="1" i="0" u="none" strike="noStrike" cap="none" normalizeH="0" baseline="0" dirty="0" smtClean="0">
                <a:ln>
                  <a:noFill/>
                </a:ln>
                <a:solidFill>
                  <a:srgbClr val="212529"/>
                </a:solidFill>
                <a:effectLst/>
                <a:latin typeface="-apple-system"/>
              </a:rPr>
              <a:t>tkání</a:t>
            </a:r>
            <a:endParaRPr kumimoji="0" lang="cs-CZ" altLang="cs-CZ" sz="1000" b="0" i="0" u="none" strike="noStrike" cap="none" normalizeH="0" baseline="0" dirty="0" smtClean="0">
              <a:ln>
                <a:noFill/>
              </a:ln>
              <a:solidFill>
                <a:srgbClr val="212529"/>
              </a:solidFill>
              <a:effectLst/>
              <a:latin typeface="-apple-system"/>
            </a:endParaRPr>
          </a:p>
          <a:p>
            <a:pPr marL="628650" lvl="4" indent="-171450" eaLnBrk="0" fontAlgn="base" hangingPunct="0">
              <a:lnSpc>
                <a:spcPct val="100000"/>
              </a:lnSpc>
              <a:spcBef>
                <a:spcPct val="0"/>
              </a:spcBef>
              <a:spcAft>
                <a:spcPct val="0"/>
              </a:spcAft>
              <a:buFont typeface="Wingdings" panose="05000000000000000000" pitchFamily="2" charset="2"/>
              <a:buChar char="ü"/>
            </a:pPr>
            <a:r>
              <a:rPr kumimoji="0" lang="cs-CZ" altLang="cs-CZ" sz="1000" b="0" i="0" u="none" strike="noStrike" cap="none" normalizeH="0" dirty="0" smtClean="0">
                <a:ln>
                  <a:noFill/>
                </a:ln>
                <a:solidFill>
                  <a:srgbClr val="212529"/>
                </a:solidFill>
                <a:effectLst/>
                <a:latin typeface="-apple-system"/>
              </a:rPr>
              <a:t>       </a:t>
            </a:r>
            <a:r>
              <a:rPr kumimoji="0" lang="cs-CZ" altLang="cs-CZ" sz="1000" b="0" i="0" u="none" strike="noStrike" cap="none" normalizeH="0" baseline="0" dirty="0" smtClean="0">
                <a:ln>
                  <a:noFill/>
                </a:ln>
                <a:solidFill>
                  <a:srgbClr val="212529"/>
                </a:solidFill>
                <a:effectLst/>
                <a:latin typeface="-apple-system"/>
              </a:rPr>
              <a:t>se </a:t>
            </a:r>
            <a:r>
              <a:rPr kumimoji="0" lang="cs-CZ" altLang="cs-CZ" sz="1000" b="0" i="0" u="none" strike="noStrike" cap="none" normalizeH="0" baseline="0" dirty="0" smtClean="0">
                <a:ln>
                  <a:noFill/>
                </a:ln>
                <a:solidFill>
                  <a:srgbClr val="212529"/>
                </a:solidFill>
                <a:effectLst/>
                <a:latin typeface="-apple-system"/>
              </a:rPr>
              <a:t>zpožděním 7–12 dnů – </a:t>
            </a:r>
            <a:r>
              <a:rPr kumimoji="0" lang="cs-CZ" altLang="cs-CZ" sz="1000" b="1" i="0" u="none" strike="noStrike" cap="none" normalizeH="0" baseline="0" dirty="0" smtClean="0">
                <a:ln>
                  <a:noFill/>
                </a:ln>
                <a:solidFill>
                  <a:srgbClr val="212529"/>
                </a:solidFill>
                <a:effectLst/>
                <a:latin typeface="-apple-system"/>
              </a:rPr>
              <a:t>kostní změny </a:t>
            </a:r>
            <a:r>
              <a:rPr kumimoji="0" lang="cs-CZ" altLang="cs-CZ" sz="1000" b="0" i="0" u="none" strike="noStrike" cap="none" normalizeH="0" baseline="0" dirty="0" smtClean="0">
                <a:ln>
                  <a:noFill/>
                </a:ln>
                <a:solidFill>
                  <a:srgbClr val="212529"/>
                </a:solidFill>
                <a:effectLst/>
                <a:latin typeface="-apple-system"/>
              </a:rPr>
              <a:t>– nepravidelnosti v RTG struktuře metafýzy a později diafýzy – </a:t>
            </a:r>
            <a:r>
              <a:rPr kumimoji="0" lang="cs-CZ" altLang="cs-CZ" sz="1000" b="0" i="0" u="none" strike="noStrike" cap="none" normalizeH="0" baseline="0" dirty="0" err="1" smtClean="0">
                <a:ln>
                  <a:noFill/>
                </a:ln>
                <a:solidFill>
                  <a:srgbClr val="212529"/>
                </a:solidFill>
                <a:effectLst/>
                <a:latin typeface="-apple-system"/>
              </a:rPr>
              <a:t>osteopenie</a:t>
            </a:r>
            <a:r>
              <a:rPr kumimoji="0" lang="cs-CZ" altLang="cs-CZ" sz="1000" b="0" i="0" u="none" strike="noStrike" cap="none" normalizeH="0" baseline="0" dirty="0" smtClean="0">
                <a:ln>
                  <a:noFill/>
                </a:ln>
                <a:solidFill>
                  <a:srgbClr val="212529"/>
                </a:solidFill>
                <a:effectLst/>
                <a:latin typeface="-apple-system"/>
              </a:rPr>
              <a:t>, </a:t>
            </a:r>
            <a:r>
              <a:rPr kumimoji="0" lang="cs-CZ" altLang="cs-CZ" sz="1000" b="0" i="0" u="none" strike="noStrike" cap="none" normalizeH="0" baseline="0" dirty="0" err="1" smtClean="0">
                <a:ln>
                  <a:noFill/>
                </a:ln>
                <a:solidFill>
                  <a:srgbClr val="212529"/>
                </a:solidFill>
                <a:effectLst/>
                <a:latin typeface="-apple-system"/>
              </a:rPr>
              <a:t>osteolýza</a:t>
            </a:r>
            <a:r>
              <a:rPr kumimoji="0" lang="cs-CZ" altLang="cs-CZ" sz="1000" b="0" i="0" u="none" strike="noStrike" cap="none" normalizeH="0" baseline="0" dirty="0" smtClean="0">
                <a:ln>
                  <a:noFill/>
                </a:ln>
                <a:solidFill>
                  <a:srgbClr val="212529"/>
                </a:solidFill>
                <a:effectLst/>
                <a:latin typeface="-apple-system"/>
              </a:rPr>
              <a:t>, periostální změny</a:t>
            </a:r>
            <a:r>
              <a:rPr kumimoji="0" lang="cs-CZ" altLang="cs-CZ" sz="1000" b="0" i="0" u="none" strike="noStrike" cap="none" normalizeH="0" baseline="0" dirty="0" smtClean="0">
                <a:ln>
                  <a:noFill/>
                </a:ln>
                <a:solidFill>
                  <a:srgbClr val="212529"/>
                </a:solidFill>
                <a:effectLst/>
                <a:latin typeface="-apple-system"/>
              </a:rPr>
              <a:t>.</a:t>
            </a:r>
          </a:p>
          <a:p>
            <a:pPr marL="628650" lvl="4" indent="-171450" eaLnBrk="0" fontAlgn="base" hangingPunct="0">
              <a:lnSpc>
                <a:spcPct val="100000"/>
              </a:lnSpc>
              <a:spcBef>
                <a:spcPct val="0"/>
              </a:spcBef>
              <a:spcAft>
                <a:spcPct val="0"/>
              </a:spcAft>
              <a:buFont typeface="Wingdings" panose="05000000000000000000" pitchFamily="2" charset="2"/>
              <a:buChar char="ü"/>
            </a:pPr>
            <a:r>
              <a:rPr kumimoji="0" lang="cs-CZ" altLang="cs-CZ" sz="1000" b="0" i="0" u="none" strike="noStrike" cap="none" normalizeH="0" dirty="0" smtClean="0">
                <a:ln>
                  <a:noFill/>
                </a:ln>
                <a:solidFill>
                  <a:srgbClr val="212529"/>
                </a:solidFill>
                <a:effectLst/>
                <a:latin typeface="-apple-system"/>
              </a:rPr>
              <a:t>       </a:t>
            </a:r>
            <a:r>
              <a:rPr kumimoji="0" lang="cs-CZ" altLang="cs-CZ" sz="1000" b="0" i="0" u="none" strike="noStrike" cap="none" normalizeH="0" baseline="0" dirty="0" err="1" smtClean="0">
                <a:ln>
                  <a:noFill/>
                </a:ln>
                <a:solidFill>
                  <a:srgbClr val="212529"/>
                </a:solidFill>
                <a:effectLst/>
                <a:latin typeface="-apple-system"/>
              </a:rPr>
              <a:t>subperiostální</a:t>
            </a:r>
            <a:r>
              <a:rPr kumimoji="0" lang="cs-CZ" altLang="cs-CZ" sz="1000" b="0" i="0" u="none" strike="noStrike" cap="none" normalizeH="0" baseline="0" dirty="0" smtClean="0">
                <a:ln>
                  <a:noFill/>
                </a:ln>
                <a:solidFill>
                  <a:srgbClr val="212529"/>
                </a:solidFill>
                <a:effectLst/>
                <a:latin typeface="-apple-system"/>
              </a:rPr>
              <a:t> formace nové kosti už dokazuje proniknutí infekce přes kortex.</a:t>
            </a:r>
            <a:endParaRPr kumimoji="0" lang="cs-CZ" altLang="cs-CZ" sz="1000" b="0" i="0" u="none" strike="noStrike" cap="none" normalizeH="0" baseline="0" dirty="0" smtClean="0">
              <a:ln>
                <a:noFill/>
              </a:ln>
              <a:solidFill>
                <a:srgbClr val="212529"/>
              </a:solidFill>
              <a:effectLst/>
              <a:latin typeface="-apple-system"/>
            </a:endParaRPr>
          </a:p>
          <a:p>
            <a:pPr marL="628650" lvl="4" indent="-171450" eaLnBrk="0" fontAlgn="base" hangingPunct="0">
              <a:lnSpc>
                <a:spcPct val="100000"/>
              </a:lnSpc>
              <a:spcBef>
                <a:spcPct val="0"/>
              </a:spcBef>
              <a:spcAft>
                <a:spcPct val="0"/>
              </a:spcAft>
              <a:buFont typeface="Wingdings" panose="05000000000000000000" pitchFamily="2" charset="2"/>
              <a:buChar char="ü"/>
            </a:pPr>
            <a:r>
              <a:rPr kumimoji="0" lang="cs-CZ" altLang="cs-CZ" sz="1000" b="0" i="0" u="none" strike="noStrike" cap="none" normalizeH="0" dirty="0" smtClean="0">
                <a:ln>
                  <a:noFill/>
                </a:ln>
                <a:solidFill>
                  <a:srgbClr val="212529"/>
                </a:solidFill>
                <a:effectLst/>
                <a:latin typeface="-apple-system"/>
              </a:rPr>
              <a:t>       </a:t>
            </a:r>
            <a:r>
              <a:rPr kumimoji="0" lang="cs-CZ" altLang="cs-CZ" sz="1000" b="0" i="0" u="none" strike="noStrike" cap="none" normalizeH="0" baseline="0" dirty="0" smtClean="0">
                <a:ln>
                  <a:noFill/>
                </a:ln>
                <a:solidFill>
                  <a:srgbClr val="212529"/>
                </a:solidFill>
                <a:effectLst/>
                <a:latin typeface="-apple-system"/>
              </a:rPr>
              <a:t>velký </a:t>
            </a:r>
            <a:r>
              <a:rPr kumimoji="0" lang="cs-CZ" altLang="cs-CZ" sz="1000" b="0" i="0" u="none" strike="noStrike" cap="none" normalizeH="0" baseline="0" dirty="0" smtClean="0">
                <a:ln>
                  <a:noFill/>
                </a:ln>
                <a:solidFill>
                  <a:srgbClr val="212529"/>
                </a:solidFill>
                <a:effectLst/>
                <a:latin typeface="-apple-system"/>
              </a:rPr>
              <a:t>význam v rámci diferenciální diagnostiky, neboť dovoluje vyloučit fraktury, ev. tumory. </a:t>
            </a:r>
            <a:endParaRPr kumimoji="0" lang="cs-CZ" altLang="cs-CZ" sz="1000" b="0" i="0" u="none" strike="noStrike" cap="none" normalizeH="0" baseline="0" dirty="0" smtClean="0">
              <a:ln>
                <a:noFill/>
              </a:ln>
              <a:solidFill>
                <a:srgbClr val="212529"/>
              </a:solidFill>
              <a:effectLst/>
              <a:latin typeface="-apple-system"/>
            </a:endParaRPr>
          </a:p>
          <a:p>
            <a:pPr marL="628650" lvl="4" indent="-171450" eaLnBrk="0" fontAlgn="base" hangingPunct="0">
              <a:lnSpc>
                <a:spcPct val="100000"/>
              </a:lnSpc>
              <a:spcBef>
                <a:spcPct val="0"/>
              </a:spcBef>
              <a:spcAft>
                <a:spcPct val="0"/>
              </a:spcAft>
              <a:buFont typeface="Wingdings" panose="05000000000000000000" pitchFamily="2" charset="2"/>
              <a:buChar char="ü"/>
            </a:pPr>
            <a:r>
              <a:rPr kumimoji="0" lang="cs-CZ" altLang="cs-CZ" sz="1000" b="0" i="1" u="none" strike="noStrike" cap="none" normalizeH="0" baseline="0" dirty="0" smtClean="0">
                <a:ln>
                  <a:noFill/>
                </a:ln>
                <a:solidFill>
                  <a:srgbClr val="212529"/>
                </a:solidFill>
                <a:effectLst/>
                <a:latin typeface="-apple-system"/>
              </a:rPr>
              <a:t>       negativní </a:t>
            </a:r>
            <a:r>
              <a:rPr kumimoji="0" lang="cs-CZ" altLang="cs-CZ" sz="1000" b="0" i="1" u="none" strike="noStrike" cap="none" normalizeH="0" baseline="0" dirty="0" smtClean="0">
                <a:ln>
                  <a:noFill/>
                </a:ln>
                <a:solidFill>
                  <a:srgbClr val="212529"/>
                </a:solidFill>
                <a:effectLst/>
                <a:latin typeface="-apple-system"/>
              </a:rPr>
              <a:t>RTG nález nevylučuje diagnosu akutní </a:t>
            </a:r>
            <a:r>
              <a:rPr kumimoji="0" lang="cs-CZ" altLang="cs-CZ" sz="1000" b="0" i="1" u="none" strike="noStrike" cap="none" normalizeH="0" baseline="0" dirty="0" smtClean="0">
                <a:ln>
                  <a:noFill/>
                </a:ln>
                <a:solidFill>
                  <a:srgbClr val="212529"/>
                </a:solidFill>
                <a:effectLst/>
                <a:latin typeface="-apple-system"/>
              </a:rPr>
              <a:t>osteomyelitidy</a:t>
            </a:r>
          </a:p>
          <a:p>
            <a:pPr marL="628650" lvl="4" indent="-171450" eaLnBrk="0" fontAlgn="base" hangingPunct="0">
              <a:lnSpc>
                <a:spcPct val="100000"/>
              </a:lnSpc>
              <a:spcBef>
                <a:spcPct val="0"/>
              </a:spcBef>
              <a:spcAft>
                <a:spcPct val="0"/>
              </a:spcAft>
              <a:buFont typeface="Wingdings" panose="05000000000000000000" pitchFamily="2" charset="2"/>
              <a:buChar char="ü"/>
            </a:pPr>
            <a:endParaRPr kumimoji="0" lang="cs-CZ" altLang="cs-CZ" sz="1000" b="0" i="1" u="none" strike="noStrike" cap="none" normalizeH="0" baseline="0" dirty="0" smtClean="0">
              <a:ln>
                <a:noFill/>
              </a:ln>
              <a:solidFill>
                <a:srgbClr val="212529"/>
              </a:solidFill>
              <a:effectLst/>
              <a:latin typeface="-apple-system"/>
            </a:endParaRPr>
          </a:p>
          <a:p>
            <a:pPr marL="171450" lvl="3" indent="-171450" eaLnBrk="0" fontAlgn="base" hangingPunct="0">
              <a:lnSpc>
                <a:spcPct val="100000"/>
              </a:lnSpc>
              <a:spcBef>
                <a:spcPct val="0"/>
              </a:spcBef>
              <a:spcAft>
                <a:spcPct val="0"/>
              </a:spcAft>
            </a:pPr>
            <a:r>
              <a:rPr lang="cs-CZ" altLang="cs-CZ" sz="1000" b="1" dirty="0">
                <a:solidFill>
                  <a:srgbClr val="212529"/>
                </a:solidFill>
                <a:latin typeface="-apple-system"/>
              </a:rPr>
              <a:t>CT</a:t>
            </a:r>
            <a:r>
              <a:rPr lang="cs-CZ" altLang="cs-CZ" sz="1000" dirty="0">
                <a:solidFill>
                  <a:srgbClr val="212529"/>
                </a:solidFill>
                <a:latin typeface="-apple-system"/>
              </a:rPr>
              <a:t> -  může velmi dobře ozřejmit strukturu kostní tkáně a odhalit i drobné sekvestry, které nejsou na běžném snímku patrné. Musí však být zacíleno na správnou oblast postiženého skeletu. Chronická </a:t>
            </a:r>
            <a:r>
              <a:rPr lang="cs-CZ" altLang="cs-CZ" sz="1000" dirty="0" err="1">
                <a:solidFill>
                  <a:srgbClr val="212529"/>
                </a:solidFill>
                <a:latin typeface="-apple-system"/>
              </a:rPr>
              <a:t>fistulace</a:t>
            </a:r>
            <a:r>
              <a:rPr lang="cs-CZ" altLang="cs-CZ" sz="1000" dirty="0">
                <a:solidFill>
                  <a:srgbClr val="212529"/>
                </a:solidFill>
                <a:latin typeface="-apple-system"/>
              </a:rPr>
              <a:t> může vycházet z místa mimo oblast nejmarkantnějších rentgenologických změn. Nelze ani podceňovat hodnocení stavu měkkých tkání, zvláště při negativním nálezu na skeletu. Vyšetření měkkých tkání může odhalit sekvestry, které vycestovaly z kosti a uvázly a opouzdřily se v měkkých tkáních</a:t>
            </a:r>
          </a:p>
          <a:p>
            <a:pPr marL="0" marR="0" lvl="3" indent="0" algn="l" defTabSz="914400" rtl="0" eaLnBrk="0" fontAlgn="base" latinLnBrk="0" hangingPunct="0">
              <a:lnSpc>
                <a:spcPct val="100000"/>
              </a:lnSpc>
              <a:spcBef>
                <a:spcPct val="0"/>
              </a:spcBef>
              <a:spcAft>
                <a:spcPct val="0"/>
              </a:spcAft>
              <a:buClrTx/>
              <a:buSzTx/>
              <a:buNone/>
              <a:tabLst/>
            </a:pPr>
            <a:endParaRPr kumimoji="0" lang="cs-CZ" altLang="cs-CZ" sz="1000" b="0" i="0" u="none" strike="noStrike" cap="none" normalizeH="0" baseline="0" dirty="0" smtClean="0">
              <a:ln>
                <a:noFill/>
              </a:ln>
              <a:solidFill>
                <a:srgbClr val="21252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sz="1000" b="0" i="0" u="none" strike="noStrike" cap="none" normalizeH="0" baseline="0" dirty="0" smtClean="0">
              <a:ln>
                <a:noFill/>
              </a:ln>
              <a:solidFill>
                <a:srgbClr val="212529"/>
              </a:solidFill>
              <a:effectLst/>
              <a:latin typeface="-apple-system"/>
            </a:endParaRPr>
          </a:p>
          <a:p>
            <a:pPr eaLnBrk="0" fontAlgn="base" hangingPunct="0">
              <a:lnSpc>
                <a:spcPct val="100000"/>
              </a:lnSpc>
              <a:spcBef>
                <a:spcPct val="0"/>
              </a:spcBef>
              <a:spcAft>
                <a:spcPct val="0"/>
              </a:spcAft>
            </a:pPr>
            <a:r>
              <a:rPr kumimoji="0" lang="cs-CZ" altLang="cs-CZ" sz="1000" b="1" i="0" u="none" strike="noStrike" cap="none" normalizeH="0" baseline="0" dirty="0" smtClean="0">
                <a:ln>
                  <a:noFill/>
                </a:ln>
                <a:solidFill>
                  <a:srgbClr val="212529"/>
                </a:solidFill>
                <a:effectLst/>
                <a:latin typeface="-apple-system"/>
              </a:rPr>
              <a:t>Scintigrafie </a:t>
            </a:r>
            <a:r>
              <a:rPr kumimoji="0" lang="cs-CZ" altLang="cs-CZ" sz="1000" b="1" i="0" u="none" strike="noStrike" cap="none" normalizeH="0" baseline="0" dirty="0" smtClean="0">
                <a:ln>
                  <a:noFill/>
                </a:ln>
                <a:solidFill>
                  <a:srgbClr val="212529"/>
                </a:solidFill>
                <a:effectLst/>
                <a:latin typeface="-apple-system"/>
              </a:rPr>
              <a:t>skeletu</a:t>
            </a:r>
            <a:r>
              <a:rPr kumimoji="0" lang="cs-CZ" altLang="cs-CZ" sz="1000" b="0" i="0" u="none" strike="noStrike" cap="none" normalizeH="0" baseline="0" dirty="0" smtClean="0">
                <a:ln>
                  <a:noFill/>
                </a:ln>
                <a:solidFill>
                  <a:srgbClr val="212529"/>
                </a:solidFill>
                <a:effectLst/>
                <a:latin typeface="-apple-system"/>
              </a:rPr>
              <a:t> </a:t>
            </a:r>
            <a:r>
              <a:rPr lang="cs-CZ" altLang="cs-CZ" sz="1000" dirty="0" smtClean="0">
                <a:solidFill>
                  <a:srgbClr val="212529"/>
                </a:solidFill>
                <a:latin typeface="-apple-system"/>
              </a:rPr>
              <a:t>- v</a:t>
            </a:r>
            <a:r>
              <a:rPr kumimoji="0" lang="cs-CZ" altLang="cs-CZ" sz="1000" b="0" i="0" u="none" strike="noStrike" cap="none" normalizeH="0" baseline="0" dirty="0" smtClean="0">
                <a:ln>
                  <a:noFill/>
                </a:ln>
                <a:solidFill>
                  <a:srgbClr val="212529"/>
                </a:solidFill>
                <a:effectLst/>
                <a:latin typeface="-apple-system"/>
              </a:rPr>
              <a:t> </a:t>
            </a:r>
            <a:r>
              <a:rPr kumimoji="0" lang="cs-CZ" altLang="cs-CZ" sz="1000" b="0" i="0" u="none" strike="noStrike" cap="none" normalizeH="0" baseline="0" dirty="0" smtClean="0">
                <a:ln>
                  <a:noFill/>
                </a:ln>
                <a:solidFill>
                  <a:srgbClr val="212529"/>
                </a:solidFill>
                <a:effectLst/>
                <a:latin typeface="-apple-system"/>
              </a:rPr>
              <a:t>typickém případě postižená oblast vykazuje zvýšené vychytávání radionuklidu, které signalizuje </a:t>
            </a:r>
            <a:r>
              <a:rPr kumimoji="0" lang="cs-CZ" altLang="cs-CZ" sz="1000" b="0" i="1" u="none" strike="noStrike" cap="none" normalizeH="0" baseline="0" dirty="0" smtClean="0">
                <a:ln>
                  <a:noFill/>
                </a:ln>
                <a:solidFill>
                  <a:srgbClr val="212529"/>
                </a:solidFill>
                <a:effectLst/>
                <a:latin typeface="-apple-system"/>
              </a:rPr>
              <a:t>zvýšenou </a:t>
            </a:r>
            <a:r>
              <a:rPr kumimoji="0" lang="cs-CZ" altLang="cs-CZ" sz="1000" b="0" i="1" u="none" strike="noStrike" cap="none" normalizeH="0" baseline="0" dirty="0" err="1" smtClean="0">
                <a:ln>
                  <a:noFill/>
                </a:ln>
                <a:solidFill>
                  <a:srgbClr val="212529"/>
                </a:solidFill>
                <a:effectLst/>
                <a:latin typeface="-apple-system"/>
              </a:rPr>
              <a:t>osteoblastickou</a:t>
            </a:r>
            <a:r>
              <a:rPr kumimoji="0" lang="cs-CZ" altLang="cs-CZ" sz="1000" b="0" i="1" u="none" strike="noStrike" cap="none" normalizeH="0" baseline="0" dirty="0" smtClean="0">
                <a:ln>
                  <a:noFill/>
                </a:ln>
                <a:solidFill>
                  <a:srgbClr val="212529"/>
                </a:solidFill>
                <a:effectLst/>
                <a:latin typeface="-apple-system"/>
              </a:rPr>
              <a:t> aktivitu</a:t>
            </a:r>
            <a:r>
              <a:rPr kumimoji="0" lang="cs-CZ" altLang="cs-CZ" sz="1000" b="0" i="0" u="none" strike="noStrike" cap="none" normalizeH="0" baseline="0" dirty="0" smtClean="0">
                <a:ln>
                  <a:noFill/>
                </a:ln>
                <a:solidFill>
                  <a:srgbClr val="212529"/>
                </a:solidFill>
                <a:effectLst/>
                <a:latin typeface="-apple-system"/>
              </a:rPr>
              <a:t>.</a:t>
            </a:r>
          </a:p>
          <a:p>
            <a:pPr marL="0" indent="0" eaLnBrk="0" fontAlgn="base" hangingPunct="0">
              <a:lnSpc>
                <a:spcPct val="100000"/>
              </a:lnSpc>
              <a:spcBef>
                <a:spcPct val="0"/>
              </a:spcBef>
              <a:spcAft>
                <a:spcPct val="0"/>
              </a:spcAft>
              <a:buNone/>
            </a:pPr>
            <a:r>
              <a:rPr lang="cs-CZ" altLang="cs-CZ" sz="1000" dirty="0">
                <a:solidFill>
                  <a:srgbClr val="212529"/>
                </a:solidFill>
                <a:latin typeface="-apple-system"/>
              </a:rPr>
              <a:t>	</a:t>
            </a:r>
            <a:r>
              <a:rPr lang="cs-CZ" altLang="cs-CZ" sz="1000" dirty="0" smtClean="0">
                <a:solidFill>
                  <a:srgbClr val="212529"/>
                </a:solidFill>
                <a:latin typeface="-apple-system"/>
              </a:rPr>
              <a:t>              - d</a:t>
            </a:r>
            <a:r>
              <a:rPr kumimoji="0" lang="cs-CZ" altLang="cs-CZ" sz="1000" b="0" i="0" u="none" strike="noStrike" cap="none" normalizeH="0" baseline="0" dirty="0" smtClean="0">
                <a:ln>
                  <a:noFill/>
                </a:ln>
                <a:solidFill>
                  <a:srgbClr val="212529"/>
                </a:solidFill>
                <a:effectLst/>
                <a:latin typeface="-apple-system"/>
              </a:rPr>
              <a:t>ovoluje </a:t>
            </a:r>
            <a:r>
              <a:rPr kumimoji="0" lang="cs-CZ" altLang="cs-CZ" sz="1000" b="0" i="0" u="none" strike="noStrike" cap="none" normalizeH="0" baseline="0" dirty="0" smtClean="0">
                <a:ln>
                  <a:noFill/>
                </a:ln>
                <a:solidFill>
                  <a:srgbClr val="212529"/>
                </a:solidFill>
                <a:effectLst/>
                <a:latin typeface="-apple-system"/>
              </a:rPr>
              <a:t>rozlišit mezi osteomyelitidou a hlubokou formou </a:t>
            </a:r>
            <a:r>
              <a:rPr kumimoji="0" lang="cs-CZ" altLang="cs-CZ" sz="1000" b="0" i="0" u="none" strike="noStrike" cap="none" normalizeH="0" baseline="0" dirty="0" err="1" smtClean="0">
                <a:ln>
                  <a:noFill/>
                </a:ln>
                <a:solidFill>
                  <a:srgbClr val="212529"/>
                </a:solidFill>
                <a:effectLst/>
                <a:latin typeface="-apple-system"/>
              </a:rPr>
              <a:t>cellulitidy</a:t>
            </a:r>
            <a:r>
              <a:rPr kumimoji="0" lang="cs-CZ" altLang="cs-CZ" sz="1000" b="0" i="0" u="none" strike="noStrike" cap="none" normalizeH="0" baseline="0" dirty="0" smtClean="0">
                <a:ln>
                  <a:noFill/>
                </a:ln>
                <a:solidFill>
                  <a:srgbClr val="212529"/>
                </a:solidFill>
                <a:effectLst/>
                <a:latin typeface="-apple-system"/>
              </a:rPr>
              <a:t>, zvýšené vychytávání radionuklidu představují i zlomeniny, tumory nebo ortopedické zákroky.</a:t>
            </a:r>
          </a:p>
          <a:p>
            <a:pPr marL="0" marR="0" lvl="3" indent="0" algn="l" defTabSz="914400" rtl="0" eaLnBrk="0" fontAlgn="base" latinLnBrk="0" hangingPunct="0">
              <a:lnSpc>
                <a:spcPct val="100000"/>
              </a:lnSpc>
              <a:spcBef>
                <a:spcPct val="0"/>
              </a:spcBef>
              <a:spcAft>
                <a:spcPct val="0"/>
              </a:spcAft>
              <a:buClrTx/>
              <a:buSzTx/>
              <a:buNone/>
              <a:tabLst/>
            </a:pPr>
            <a:r>
              <a:rPr lang="cs-CZ" altLang="cs-CZ" sz="1000" dirty="0" smtClean="0">
                <a:solidFill>
                  <a:srgbClr val="212529"/>
                </a:solidFill>
                <a:latin typeface="-apple-system"/>
              </a:rPr>
              <a:t>	              -  v </a:t>
            </a:r>
            <a:r>
              <a:rPr kumimoji="0" lang="cs-CZ" altLang="cs-CZ" sz="1000" b="0" i="0" u="none" strike="noStrike" cap="none" normalizeH="0" baseline="0" dirty="0" smtClean="0">
                <a:ln>
                  <a:noFill/>
                </a:ln>
                <a:solidFill>
                  <a:srgbClr val="212529"/>
                </a:solidFill>
                <a:effectLst/>
                <a:latin typeface="-apple-system"/>
              </a:rPr>
              <a:t>prvních </a:t>
            </a:r>
            <a:r>
              <a:rPr kumimoji="0" lang="cs-CZ" altLang="cs-CZ" sz="1000" b="0" i="0" u="none" strike="noStrike" cap="none" normalizeH="0" baseline="0" dirty="0" smtClean="0">
                <a:ln>
                  <a:noFill/>
                </a:ln>
                <a:solidFill>
                  <a:srgbClr val="212529"/>
                </a:solidFill>
                <a:effectLst/>
                <a:latin typeface="-apple-system"/>
              </a:rPr>
              <a:t>několika dnech může být scintigrafie naopak falešně negativní.</a:t>
            </a:r>
          </a:p>
          <a:p>
            <a:pPr marL="0" marR="0" lvl="0" indent="0" algn="l" defTabSz="914400" rtl="0" eaLnBrk="0" fontAlgn="base" latinLnBrk="0" hangingPunct="0">
              <a:lnSpc>
                <a:spcPct val="100000"/>
              </a:lnSpc>
              <a:spcBef>
                <a:spcPct val="0"/>
              </a:spcBef>
              <a:spcAft>
                <a:spcPct val="0"/>
              </a:spcAft>
              <a:buClrTx/>
              <a:buSzTx/>
              <a:buNone/>
              <a:tabLst/>
            </a:pPr>
            <a:r>
              <a:rPr kumimoji="0" lang="cs-CZ" altLang="cs-CZ" sz="1000" b="0" i="0" u="none" strike="noStrike" cap="none" normalizeH="0" baseline="0" dirty="0" smtClean="0">
                <a:ln>
                  <a:noFill/>
                </a:ln>
                <a:solidFill>
                  <a:srgbClr val="212529"/>
                </a:solidFill>
                <a:effectLst/>
                <a:latin typeface="-apple-system"/>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smtClean="0">
                <a:ln>
                  <a:noFill/>
                </a:ln>
                <a:solidFill>
                  <a:srgbClr val="212529"/>
                </a:solidFill>
                <a:effectLst/>
                <a:latin typeface="-apple-system"/>
              </a:rPr>
              <a:t>Ultrazvukové vyšetření - </a:t>
            </a:r>
            <a:r>
              <a:rPr kumimoji="0" lang="cs-CZ" altLang="cs-CZ" sz="1000" b="0" i="0" u="none" strike="noStrike" cap="none" normalizeH="0" baseline="0" dirty="0" smtClean="0">
                <a:ln>
                  <a:noFill/>
                </a:ln>
                <a:solidFill>
                  <a:srgbClr val="212529"/>
                </a:solidFill>
                <a:effectLst/>
                <a:latin typeface="-apple-system"/>
              </a:rPr>
              <a:t> zachytíme nespecifické prosáknutí měkkých tkání, později potom </a:t>
            </a:r>
            <a:r>
              <a:rPr kumimoji="0" lang="cs-CZ" altLang="cs-CZ" sz="1000" b="0" i="0" u="none" strike="noStrike" cap="none" normalizeH="0" baseline="0" dirty="0" err="1" smtClean="0">
                <a:ln>
                  <a:noFill/>
                </a:ln>
                <a:solidFill>
                  <a:srgbClr val="212529"/>
                </a:solidFill>
                <a:effectLst/>
                <a:latin typeface="-apple-system"/>
              </a:rPr>
              <a:t>subperiostální</a:t>
            </a:r>
            <a:r>
              <a:rPr kumimoji="0" lang="cs-CZ" altLang="cs-CZ" sz="1000" b="0" i="0" u="none" strike="noStrike" cap="none" normalizeH="0" baseline="0" dirty="0" smtClean="0">
                <a:ln>
                  <a:noFill/>
                </a:ln>
                <a:solidFill>
                  <a:srgbClr val="212529"/>
                </a:solidFill>
                <a:effectLst/>
                <a:latin typeface="-apple-system"/>
              </a:rPr>
              <a:t> </a:t>
            </a:r>
            <a:r>
              <a:rPr kumimoji="0" lang="cs-CZ" altLang="cs-CZ" sz="1000" b="0" i="0" u="none" strike="noStrike" cap="none" normalizeH="0" baseline="0" dirty="0" smtClean="0">
                <a:ln>
                  <a:noFill/>
                </a:ln>
                <a:solidFill>
                  <a:srgbClr val="212529"/>
                </a:solidFill>
                <a:effectLst/>
                <a:latin typeface="-apple-system"/>
              </a:rPr>
              <a:t>absces</a:t>
            </a:r>
          </a:p>
          <a:p>
            <a:pPr marL="0" marR="0" lvl="0" indent="0" algn="l" defTabSz="914400" rtl="0" eaLnBrk="0" fontAlgn="base" latinLnBrk="0" hangingPunct="0">
              <a:lnSpc>
                <a:spcPct val="100000"/>
              </a:lnSpc>
              <a:spcBef>
                <a:spcPct val="0"/>
              </a:spcBef>
              <a:spcAft>
                <a:spcPct val="0"/>
              </a:spcAft>
              <a:buClrTx/>
              <a:buSzTx/>
              <a:buNone/>
              <a:tabLst/>
            </a:pPr>
            <a:r>
              <a:rPr lang="cs-CZ" altLang="cs-CZ" sz="1000" dirty="0" smtClean="0">
                <a:solidFill>
                  <a:srgbClr val="212529"/>
                </a:solidFill>
                <a:latin typeface="-apple-system"/>
              </a:rPr>
              <a:t>	                      - </a:t>
            </a:r>
            <a:r>
              <a:rPr kumimoji="0" lang="cs-CZ" altLang="cs-CZ" sz="1000" b="0" i="0" u="none" strike="noStrike" cap="none" normalizeH="0" baseline="0" dirty="0" smtClean="0">
                <a:ln>
                  <a:noFill/>
                </a:ln>
                <a:solidFill>
                  <a:srgbClr val="212529"/>
                </a:solidFill>
                <a:effectLst/>
                <a:latin typeface="-apple-system"/>
              </a:rPr>
              <a:t>je </a:t>
            </a:r>
            <a:r>
              <a:rPr kumimoji="0" lang="cs-CZ" altLang="cs-CZ" sz="1000" b="0" i="0" u="none" strike="noStrike" cap="none" normalizeH="0" baseline="0" dirty="0" smtClean="0">
                <a:ln>
                  <a:noFill/>
                </a:ln>
                <a:solidFill>
                  <a:srgbClr val="212529"/>
                </a:solidFill>
                <a:effectLst/>
                <a:latin typeface="-apple-system"/>
              </a:rPr>
              <a:t>užitečné i k vyloučení hluboké </a:t>
            </a:r>
            <a:r>
              <a:rPr kumimoji="0" lang="cs-CZ" altLang="cs-CZ" sz="1000" b="0" i="0" u="none" strike="noStrike" cap="none" normalizeH="0" baseline="0" dirty="0" err="1" smtClean="0">
                <a:ln>
                  <a:noFill/>
                </a:ln>
                <a:solidFill>
                  <a:srgbClr val="212529"/>
                </a:solidFill>
                <a:effectLst/>
                <a:latin typeface="-apple-system"/>
              </a:rPr>
              <a:t>trombosy</a:t>
            </a:r>
            <a:r>
              <a:rPr kumimoji="0" lang="cs-CZ" altLang="cs-CZ" sz="1000" b="0" i="0" u="none" strike="noStrike" cap="none" normalizeH="0" baseline="0" dirty="0" smtClean="0">
                <a:ln>
                  <a:noFill/>
                </a:ln>
                <a:solidFill>
                  <a:srgbClr val="212529"/>
                </a:solidFill>
                <a:effectLst/>
                <a:latin typeface="-apple-system"/>
              </a:rPr>
              <a:t>, kterou můžeme nacházet u pacientů s osteomyelitidou vyvolanou CA-MRSA. </a:t>
            </a:r>
            <a:endParaRPr kumimoji="0" lang="cs-CZ" altLang="cs-CZ" sz="1000" b="0" i="0" u="none" strike="noStrike" cap="none" normalizeH="0" baseline="0" dirty="0" smtClean="0">
              <a:ln>
                <a:noFill/>
              </a:ln>
              <a:solidFill>
                <a:srgbClr val="21252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sz="1000" b="1" i="0" u="none" strike="noStrike" cap="none" normalizeH="0" baseline="0" dirty="0" smtClean="0">
              <a:ln>
                <a:noFill/>
              </a:ln>
              <a:solidFill>
                <a:srgbClr val="21252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smtClean="0">
                <a:ln>
                  <a:noFill/>
                </a:ln>
                <a:solidFill>
                  <a:srgbClr val="212529"/>
                </a:solidFill>
                <a:effectLst/>
                <a:latin typeface="-apple-system"/>
              </a:rPr>
              <a:t>MRI</a:t>
            </a:r>
            <a:r>
              <a:rPr kumimoji="0" lang="cs-CZ" altLang="cs-CZ" sz="1000" b="0" i="0" u="none" strike="noStrike" cap="none" normalizeH="0" baseline="0" dirty="0" smtClean="0">
                <a:ln>
                  <a:noFill/>
                </a:ln>
                <a:solidFill>
                  <a:srgbClr val="212529"/>
                </a:solidFill>
                <a:effectLst/>
                <a:latin typeface="-apple-system"/>
              </a:rPr>
              <a:t> – časně prokazuje změny na kosti, otok dřeně a </a:t>
            </a:r>
            <a:r>
              <a:rPr kumimoji="0" lang="cs-CZ" altLang="cs-CZ" sz="1000" b="0" i="0" u="none" strike="noStrike" cap="none" normalizeH="0" baseline="0" dirty="0" err="1" smtClean="0">
                <a:ln>
                  <a:noFill/>
                </a:ln>
                <a:solidFill>
                  <a:srgbClr val="212529"/>
                </a:solidFill>
                <a:effectLst/>
                <a:latin typeface="-apple-system"/>
              </a:rPr>
              <a:t>subperiostální</a:t>
            </a:r>
            <a:r>
              <a:rPr kumimoji="0" lang="cs-CZ" altLang="cs-CZ" sz="1000" b="0" i="0" u="none" strike="noStrike" cap="none" normalizeH="0" baseline="0" dirty="0" smtClean="0">
                <a:ln>
                  <a:noFill/>
                </a:ln>
                <a:solidFill>
                  <a:srgbClr val="212529"/>
                </a:solidFill>
                <a:effectLst/>
                <a:latin typeface="-apple-system"/>
              </a:rPr>
              <a:t> absces. Toto vyšetření ale není vždy dostupné. Navíc v dětském věku vyžaduje celkovou anestezii.</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cs-CZ" altLang="cs-CZ" sz="1000" b="1" i="0" u="none" strike="noStrike" cap="none" normalizeH="0" baseline="0" dirty="0" smtClean="0">
              <a:ln>
                <a:noFill/>
              </a:ln>
              <a:solidFill>
                <a:srgbClr val="21252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000" b="1" i="0" u="none" strike="noStrike" cap="none" normalizeH="0" baseline="0" dirty="0" smtClean="0">
                <a:ln>
                  <a:noFill/>
                </a:ln>
                <a:solidFill>
                  <a:srgbClr val="212529"/>
                </a:solidFill>
                <a:effectLst/>
                <a:latin typeface="-apple-system"/>
              </a:rPr>
              <a:t> </a:t>
            </a:r>
            <a:r>
              <a:rPr lang="cs-CZ" altLang="cs-CZ" sz="1000" b="1" dirty="0" err="1">
                <a:solidFill>
                  <a:srgbClr val="212529"/>
                </a:solidFill>
                <a:latin typeface="-apple-system"/>
              </a:rPr>
              <a:t>S</a:t>
            </a:r>
            <a:r>
              <a:rPr kumimoji="0" lang="cs-CZ" altLang="cs-CZ" sz="1000" b="1" i="0" u="none" strike="noStrike" cap="none" normalizeH="0" baseline="0" dirty="0" err="1" smtClean="0">
                <a:ln>
                  <a:noFill/>
                </a:ln>
                <a:solidFill>
                  <a:srgbClr val="212529"/>
                </a:solidFill>
                <a:effectLst/>
                <a:latin typeface="-apple-system"/>
              </a:rPr>
              <a:t>can</a:t>
            </a:r>
            <a:r>
              <a:rPr kumimoji="0" lang="cs-CZ" altLang="cs-CZ" sz="1000" b="1" i="0" u="none" strike="noStrike" cap="none" normalizeH="0" baseline="0" dirty="0" smtClean="0">
                <a:ln>
                  <a:noFill/>
                </a:ln>
                <a:solidFill>
                  <a:srgbClr val="212529"/>
                </a:solidFill>
                <a:effectLst/>
                <a:latin typeface="-apple-system"/>
              </a:rPr>
              <a:t> </a:t>
            </a:r>
            <a:r>
              <a:rPr kumimoji="0" lang="cs-CZ" altLang="cs-CZ" sz="1000" b="1" i="0" u="none" strike="noStrike" cap="none" normalizeH="0" baseline="0" dirty="0" smtClean="0">
                <a:ln>
                  <a:noFill/>
                </a:ln>
                <a:solidFill>
                  <a:srgbClr val="212529"/>
                </a:solidFill>
                <a:effectLst/>
                <a:latin typeface="-apple-system"/>
              </a:rPr>
              <a:t>s indiem značenými leukocyty</a:t>
            </a:r>
            <a:r>
              <a:rPr kumimoji="0" lang="cs-CZ" altLang="cs-CZ" sz="1000" b="0" i="0" u="none" strike="noStrike" cap="none" normalizeH="0" baseline="0" dirty="0" smtClean="0">
                <a:ln>
                  <a:noFill/>
                </a:ln>
                <a:solidFill>
                  <a:srgbClr val="212529"/>
                </a:solidFill>
                <a:effectLst/>
                <a:latin typeface="-apple-system"/>
              </a:rPr>
              <a:t>. Jeho průkaznost je nízká u nejnižších věkových skupin (novorozenci, kojenci) a u pacientů s </a:t>
            </a:r>
            <a:r>
              <a:rPr kumimoji="0" lang="cs-CZ" altLang="cs-CZ" sz="1000" b="0" i="0" u="none" strike="noStrike" cap="none" normalizeH="0" baseline="0" dirty="0" err="1" smtClean="0">
                <a:ln>
                  <a:noFill/>
                </a:ln>
                <a:solidFill>
                  <a:srgbClr val="212529"/>
                </a:solidFill>
                <a:effectLst/>
                <a:latin typeface="-apple-system"/>
              </a:rPr>
              <a:t>neutropenií</a:t>
            </a:r>
            <a:r>
              <a:rPr kumimoji="0" lang="cs-CZ" altLang="cs-CZ" sz="1000" b="0" i="0" u="none" strike="noStrike" cap="none" normalizeH="0" baseline="0" dirty="0" smtClean="0">
                <a:ln>
                  <a:noFill/>
                </a:ln>
                <a:solidFill>
                  <a:srgbClr val="212529"/>
                </a:solidFill>
                <a:effectLst/>
                <a:latin typeface="-apple-system"/>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cs-CZ" altLang="cs-CZ" sz="1000" b="1" i="0" u="none" strike="noStrike" cap="none" normalizeH="0" baseline="0" dirty="0" smtClean="0">
              <a:ln>
                <a:noFill/>
              </a:ln>
              <a:solidFill>
                <a:srgbClr val="21252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pic>
        <p:nvPicPr>
          <p:cNvPr id="3" name="Obrázek 2"/>
          <p:cNvPicPr>
            <a:picLocks noChangeAspect="1"/>
          </p:cNvPicPr>
          <p:nvPr/>
        </p:nvPicPr>
        <p:blipFill>
          <a:blip r:embed="rId5"/>
          <a:stretch>
            <a:fillRect/>
          </a:stretch>
        </p:blipFill>
        <p:spPr>
          <a:xfrm>
            <a:off x="9119935" y="228935"/>
            <a:ext cx="2582781" cy="1885528"/>
          </a:xfrm>
          <a:prstGeom prst="rect">
            <a:avLst/>
          </a:prstGeom>
        </p:spPr>
      </p:pic>
    </p:spTree>
    <p:extLst>
      <p:ext uri="{BB962C8B-B14F-4D97-AF65-F5344CB8AC3E}">
        <p14:creationId xmlns:p14="http://schemas.microsoft.com/office/powerpoint/2010/main" val="1270143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Diagnostika – invazivní vyšetření</a:t>
            </a:r>
            <a:endParaRPr lang="cs-CZ" b="1" dirty="0">
              <a:latin typeface="+mn-lt"/>
            </a:endParaRPr>
          </a:p>
        </p:txBody>
      </p:sp>
      <p:sp>
        <p:nvSpPr>
          <p:cNvPr id="3" name="Zástupný symbol pro obsah 2"/>
          <p:cNvSpPr>
            <a:spLocks noGrp="1"/>
          </p:cNvSpPr>
          <p:nvPr>
            <p:ph idx="1"/>
          </p:nvPr>
        </p:nvSpPr>
        <p:spPr>
          <a:xfrm>
            <a:off x="774032" y="1913857"/>
            <a:ext cx="10515600" cy="3444207"/>
          </a:xfrm>
        </p:spPr>
        <p:txBody>
          <a:bodyPr>
            <a:normAutofit fontScale="55000" lnSpcReduction="20000"/>
          </a:bodyPr>
          <a:lstStyle/>
          <a:p>
            <a:pPr marL="0" lvl="0" indent="0" eaLnBrk="0" fontAlgn="base" hangingPunct="0">
              <a:lnSpc>
                <a:spcPct val="100000"/>
              </a:lnSpc>
              <a:spcBef>
                <a:spcPct val="0"/>
              </a:spcBef>
              <a:spcAft>
                <a:spcPct val="0"/>
              </a:spcAft>
              <a:buFontTx/>
              <a:buChar char="•"/>
            </a:pPr>
            <a:r>
              <a:rPr lang="cs-CZ" altLang="cs-CZ" b="1" dirty="0">
                <a:solidFill>
                  <a:srgbClr val="212529"/>
                </a:solidFill>
                <a:latin typeface="-apple-system"/>
              </a:rPr>
              <a:t>Punkce</a:t>
            </a:r>
            <a:r>
              <a:rPr lang="cs-CZ" altLang="cs-CZ" dirty="0">
                <a:solidFill>
                  <a:srgbClr val="212529"/>
                </a:solidFill>
                <a:latin typeface="-apple-system"/>
              </a:rPr>
              <a:t> – nutno provést vždy. Hnis aspirujeme ze </a:t>
            </a:r>
            <a:r>
              <a:rPr lang="cs-CZ" altLang="cs-CZ" dirty="0" err="1">
                <a:solidFill>
                  <a:srgbClr val="212529"/>
                </a:solidFill>
                <a:latin typeface="-apple-system"/>
              </a:rPr>
              <a:t>subperiostálního</a:t>
            </a:r>
            <a:r>
              <a:rPr lang="cs-CZ" altLang="cs-CZ" dirty="0">
                <a:solidFill>
                  <a:srgbClr val="212529"/>
                </a:solidFill>
                <a:latin typeface="-apple-system"/>
              </a:rPr>
              <a:t> abscesu, z kosti nebo z postiženého kloubu. Kloub ale musíme punktovat jinou jehlou, aby se zamezilo případnému zavlečení </a:t>
            </a:r>
            <a:r>
              <a:rPr lang="cs-CZ" altLang="cs-CZ" dirty="0" err="1">
                <a:solidFill>
                  <a:srgbClr val="212529"/>
                </a:solidFill>
                <a:latin typeface="-apple-system"/>
              </a:rPr>
              <a:t>infektu</a:t>
            </a:r>
            <a:r>
              <a:rPr lang="cs-CZ" altLang="cs-CZ" dirty="0">
                <a:solidFill>
                  <a:srgbClr val="212529"/>
                </a:solidFill>
                <a:latin typeface="-apple-system"/>
              </a:rPr>
              <a:t> do dosud sterilního kloubu. Následuje kultivační vyšetření ke zjištění infekčního agens</a:t>
            </a:r>
            <a:r>
              <a:rPr lang="cs-CZ" altLang="cs-CZ" dirty="0" smtClean="0">
                <a:solidFill>
                  <a:srgbClr val="212529"/>
                </a:solidFill>
                <a:latin typeface="-apple-system"/>
              </a:rPr>
              <a:t>.</a:t>
            </a:r>
          </a:p>
          <a:p>
            <a:pPr marL="0" lvl="0" indent="0" eaLnBrk="0" fontAlgn="base" hangingPunct="0">
              <a:lnSpc>
                <a:spcPct val="100000"/>
              </a:lnSpc>
              <a:spcBef>
                <a:spcPct val="0"/>
              </a:spcBef>
              <a:spcAft>
                <a:spcPct val="0"/>
              </a:spcAft>
              <a:buFontTx/>
              <a:buChar char="•"/>
            </a:pPr>
            <a:endParaRPr lang="cs-CZ" altLang="cs-CZ" dirty="0">
              <a:solidFill>
                <a:srgbClr val="212529"/>
              </a:solidFill>
              <a:latin typeface="-apple-system"/>
            </a:endParaRPr>
          </a:p>
          <a:p>
            <a:pPr marL="0" lvl="0" indent="0" eaLnBrk="0" fontAlgn="base" hangingPunct="0">
              <a:lnSpc>
                <a:spcPct val="100000"/>
              </a:lnSpc>
              <a:spcBef>
                <a:spcPct val="0"/>
              </a:spcBef>
              <a:spcAft>
                <a:spcPct val="0"/>
              </a:spcAft>
              <a:buFontTx/>
              <a:buChar char="•"/>
            </a:pPr>
            <a:endParaRPr lang="cs-CZ" altLang="cs-CZ" b="1" dirty="0">
              <a:solidFill>
                <a:srgbClr val="212529"/>
              </a:solidFill>
              <a:latin typeface="-apple-system"/>
            </a:endParaRPr>
          </a:p>
          <a:p>
            <a:pPr marL="0" lvl="0" indent="0" eaLnBrk="0" fontAlgn="base" hangingPunct="0">
              <a:lnSpc>
                <a:spcPct val="100000"/>
              </a:lnSpc>
              <a:spcBef>
                <a:spcPct val="0"/>
              </a:spcBef>
              <a:spcAft>
                <a:spcPct val="0"/>
              </a:spcAft>
              <a:buFontTx/>
              <a:buChar char="•"/>
            </a:pPr>
            <a:r>
              <a:rPr lang="cs-CZ" altLang="cs-CZ" b="1" dirty="0" err="1">
                <a:solidFill>
                  <a:srgbClr val="212529"/>
                </a:solidFill>
                <a:latin typeface="-apple-system"/>
              </a:rPr>
              <a:t>Fitulografie</a:t>
            </a:r>
            <a:r>
              <a:rPr lang="cs-CZ" altLang="cs-CZ" b="1" dirty="0">
                <a:solidFill>
                  <a:srgbClr val="212529"/>
                </a:solidFill>
                <a:latin typeface="-apple-system"/>
              </a:rPr>
              <a:t> </a:t>
            </a:r>
            <a:r>
              <a:rPr lang="cs-CZ" altLang="cs-CZ" dirty="0">
                <a:solidFill>
                  <a:srgbClr val="212529"/>
                </a:solidFill>
                <a:latin typeface="-apple-system"/>
              </a:rPr>
              <a:t>- cílem vyšetření je zobrazení a průběh píštěle, které je nutné pro další postup léčby či operačního přístupu. Toto vyšetření patří do kategorie malých výkonů (</a:t>
            </a:r>
            <a:r>
              <a:rPr lang="cs-CZ" altLang="cs-CZ" dirty="0" err="1">
                <a:solidFill>
                  <a:srgbClr val="212529"/>
                </a:solidFill>
                <a:latin typeface="-apple-system"/>
              </a:rPr>
              <a:t>miniinvazivních</a:t>
            </a:r>
            <a:r>
              <a:rPr lang="cs-CZ" altLang="cs-CZ" dirty="0">
                <a:solidFill>
                  <a:srgbClr val="212529"/>
                </a:solidFill>
                <a:latin typeface="-apple-system"/>
              </a:rPr>
              <a:t>), které se provádějí za sterilních podmínek s cílem co nejmenšího zatížení pacienta pod skiaskopickou kontrolou. Po desinfekci v okolí píštěle se do otvoru píštěle zavede tenká sterilní kanyla a aplikuje se potřebné množství kontrastní látky. Podle úvahy vyšetřujícího lékaře se zhotovují snímky kanálu píštěle při různých polohách pacienta. Po vyšetření nejsou nutná žádná speciální opatření. </a:t>
            </a:r>
            <a:r>
              <a:rPr lang="cs-CZ" altLang="cs-CZ" dirty="0" err="1">
                <a:solidFill>
                  <a:srgbClr val="212529"/>
                </a:solidFill>
                <a:latin typeface="-apple-system"/>
              </a:rPr>
              <a:t>Fistulografie</a:t>
            </a:r>
            <a:r>
              <a:rPr lang="cs-CZ" altLang="cs-CZ" dirty="0">
                <a:solidFill>
                  <a:srgbClr val="212529"/>
                </a:solidFill>
                <a:latin typeface="-apple-system"/>
              </a:rPr>
              <a:t> je velmi důležité vyšetření, které za příznivých okolností a při správném technickém provedení může ukázat na prvém místě komunikaci píštěle s kostí, dále rozsah chronické zánětlivé dutiny v kosti, event. komunikaci zevní píštěle přímo s kostním sekvestrem</a:t>
            </a:r>
          </a:p>
          <a:p>
            <a:pPr marL="0" lvl="0" indent="0" eaLnBrk="0" fontAlgn="base" hangingPunct="0">
              <a:lnSpc>
                <a:spcPct val="100000"/>
              </a:lnSpc>
              <a:spcBef>
                <a:spcPct val="0"/>
              </a:spcBef>
              <a:spcAft>
                <a:spcPct val="0"/>
              </a:spcAft>
              <a:buFontTx/>
              <a:buChar char="•"/>
            </a:pPr>
            <a:endParaRPr lang="cs-CZ" altLang="cs-CZ" dirty="0">
              <a:solidFill>
                <a:srgbClr val="212529"/>
              </a:solidFill>
              <a:latin typeface="-apple-system"/>
            </a:endParaRPr>
          </a:p>
          <a:p>
            <a:pPr marL="0" lvl="0" indent="0" eaLnBrk="0" fontAlgn="base" hangingPunct="0">
              <a:lnSpc>
                <a:spcPct val="100000"/>
              </a:lnSpc>
              <a:spcBef>
                <a:spcPct val="0"/>
              </a:spcBef>
              <a:spcAft>
                <a:spcPct val="0"/>
              </a:spcAft>
              <a:buFontTx/>
              <a:buChar char="•"/>
            </a:pPr>
            <a:endParaRPr lang="cs-CZ" altLang="cs-CZ" dirty="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b="1" dirty="0">
                <a:solidFill>
                  <a:srgbClr val="FF0000"/>
                </a:solidFill>
                <a:latin typeface="-apple-system"/>
              </a:rPr>
              <a:t>	Etiologické agens prokazujeme z </a:t>
            </a:r>
            <a:r>
              <a:rPr lang="cs-CZ" altLang="cs-CZ" b="1" dirty="0">
                <a:solidFill>
                  <a:srgbClr val="FF0000"/>
                </a:solidFill>
                <a:latin typeface="-apple-system"/>
                <a:hlinkClick r:id="rId2" tooltip="Hemokultura"/>
              </a:rPr>
              <a:t>hemokultur</a:t>
            </a:r>
            <a:r>
              <a:rPr lang="cs-CZ" altLang="cs-CZ" b="1" dirty="0">
                <a:solidFill>
                  <a:srgbClr val="FF0000"/>
                </a:solidFill>
                <a:latin typeface="-apple-system"/>
              </a:rPr>
              <a:t> a aspirační punkcí. Negativní RTG nález nevylučuje diagnosu akutní osteomyelitidy.</a:t>
            </a:r>
          </a:p>
          <a:p>
            <a:endParaRPr lang="cs-CZ" dirty="0"/>
          </a:p>
        </p:txBody>
      </p:sp>
    </p:spTree>
    <p:extLst>
      <p:ext uri="{BB962C8B-B14F-4D97-AF65-F5344CB8AC3E}">
        <p14:creationId xmlns:p14="http://schemas.microsoft.com/office/powerpoint/2010/main" val="260765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solidFill>
                  <a:srgbClr val="000000"/>
                </a:solidFill>
                <a:latin typeface="-apple-system"/>
              </a:rPr>
              <a:t>Diferenciální </a:t>
            </a:r>
            <a:r>
              <a:rPr lang="cs-CZ" altLang="cs-CZ" b="1" dirty="0" smtClean="0">
                <a:solidFill>
                  <a:srgbClr val="000000"/>
                </a:solidFill>
                <a:latin typeface="-apple-system"/>
              </a:rPr>
              <a:t>diagnostika</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a:t>Purulentní </a:t>
            </a:r>
            <a:r>
              <a:rPr lang="cs-CZ" b="1" dirty="0" err="1"/>
              <a:t>arthtritida</a:t>
            </a:r>
            <a:r>
              <a:rPr lang="cs-CZ" dirty="0"/>
              <a:t> (v dalších fázích může být tato přítomna jako komplikace osteomyelitidy).</a:t>
            </a:r>
          </a:p>
          <a:p>
            <a:pPr lvl="1"/>
            <a:r>
              <a:rPr lang="cs-CZ" dirty="0"/>
              <a:t>U hnisavé </a:t>
            </a:r>
            <a:r>
              <a:rPr lang="cs-CZ" dirty="0" err="1"/>
              <a:t>arthtritidy</a:t>
            </a:r>
            <a:r>
              <a:rPr lang="cs-CZ" dirty="0"/>
              <a:t> ale scintigrafie nevykazuje příliš velkou akumulaci radiofarmaka. Pokud akumulace probíhá, tak spíše v měkkých tkáních a ne v kosti</a:t>
            </a:r>
            <a:r>
              <a:rPr lang="cs-CZ" dirty="0" smtClean="0"/>
              <a:t>.</a:t>
            </a:r>
          </a:p>
          <a:p>
            <a:pPr lvl="1"/>
            <a:endParaRPr lang="cs-CZ" dirty="0"/>
          </a:p>
          <a:p>
            <a:r>
              <a:rPr lang="cs-CZ" b="1" dirty="0" err="1" smtClean="0"/>
              <a:t>Febris</a:t>
            </a:r>
            <a:r>
              <a:rPr lang="cs-CZ" b="1" dirty="0" smtClean="0"/>
              <a:t> </a:t>
            </a:r>
            <a:r>
              <a:rPr lang="cs-CZ" b="1" dirty="0" err="1" smtClean="0"/>
              <a:t>rheumatica</a:t>
            </a:r>
            <a:r>
              <a:rPr lang="cs-CZ" dirty="0" smtClean="0"/>
              <a:t> – u starších dětí, velmi vzácná</a:t>
            </a:r>
          </a:p>
          <a:p>
            <a:endParaRPr lang="cs-CZ" dirty="0" smtClean="0"/>
          </a:p>
          <a:p>
            <a:r>
              <a:rPr lang="cs-CZ" b="1" dirty="0">
                <a:hlinkClick r:id="rId2" tooltip="Juvenilní idiopatická artritida"/>
              </a:rPr>
              <a:t>juvenilní idiopatická </a:t>
            </a:r>
            <a:r>
              <a:rPr lang="cs-CZ" b="1" dirty="0" smtClean="0">
                <a:hlinkClick r:id="rId2" tooltip="Juvenilní idiopatická artritida"/>
              </a:rPr>
              <a:t>artritida</a:t>
            </a:r>
            <a:endParaRPr lang="cs-CZ" b="1" dirty="0" smtClean="0"/>
          </a:p>
          <a:p>
            <a:endParaRPr lang="cs-CZ" b="1" dirty="0" smtClean="0"/>
          </a:p>
          <a:p>
            <a:r>
              <a:rPr lang="cs-CZ" b="1" dirty="0">
                <a:hlinkClick r:id="rId3" tooltip="Akutní leukemie"/>
              </a:rPr>
              <a:t>akutní </a:t>
            </a:r>
            <a:r>
              <a:rPr lang="cs-CZ" b="1" dirty="0" smtClean="0">
                <a:hlinkClick r:id="rId3" tooltip="Akutní leukemie"/>
              </a:rPr>
              <a:t>leukemie</a:t>
            </a:r>
            <a:endParaRPr lang="cs-CZ" b="1" dirty="0"/>
          </a:p>
          <a:p>
            <a:pPr lvl="1"/>
            <a:r>
              <a:rPr lang="cs-CZ" dirty="0" smtClean="0"/>
              <a:t>Pacient </a:t>
            </a:r>
            <a:r>
              <a:rPr lang="cs-CZ" dirty="0"/>
              <a:t>zpravidla udává lokální bolestivost nebo můžeme pozorovat deformitu páteře ve smyslu </a:t>
            </a:r>
            <a:r>
              <a:rPr lang="cs-CZ" dirty="0" err="1"/>
              <a:t>gibbu</a:t>
            </a:r>
            <a:r>
              <a:rPr lang="cs-CZ" dirty="0"/>
              <a:t>. Etiologie </a:t>
            </a:r>
            <a:r>
              <a:rPr lang="cs-CZ" dirty="0" err="1"/>
              <a:t>discitidy</a:t>
            </a:r>
            <a:r>
              <a:rPr lang="cs-CZ" dirty="0"/>
              <a:t> není dostatečně objasněna.</a:t>
            </a:r>
          </a:p>
          <a:p>
            <a:pPr lvl="1"/>
            <a:r>
              <a:rPr lang="cs-CZ" dirty="0" err="1"/>
              <a:t>Discitidu</a:t>
            </a:r>
            <a:r>
              <a:rPr lang="cs-CZ" dirty="0"/>
              <a:t> léčíme 4–8 týdnů </a:t>
            </a:r>
            <a:r>
              <a:rPr lang="cs-CZ" dirty="0" err="1"/>
              <a:t>antistafylokokovými</a:t>
            </a:r>
            <a:r>
              <a:rPr lang="cs-CZ" dirty="0"/>
              <a:t> antibiotiky, dokud kultivace z aspirátu není negativní.</a:t>
            </a:r>
          </a:p>
          <a:p>
            <a:r>
              <a:rPr lang="cs-CZ" dirty="0"/>
              <a:t>Porodní poranění, která vedou k omezenému pohybu končetiny, zejm. zlomeniny nebo porodní obrnu brachiálního plexu</a:t>
            </a:r>
          </a:p>
          <a:p>
            <a:endParaRPr lang="cs-CZ" dirty="0"/>
          </a:p>
        </p:txBody>
      </p:sp>
    </p:spTree>
    <p:extLst>
      <p:ext uri="{BB962C8B-B14F-4D97-AF65-F5344CB8AC3E}">
        <p14:creationId xmlns:p14="http://schemas.microsoft.com/office/powerpoint/2010/main" val="131498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Komplikace</a:t>
            </a:r>
            <a:endParaRPr lang="cs-CZ" b="1" dirty="0">
              <a:latin typeface="+mn-lt"/>
            </a:endParaRPr>
          </a:p>
        </p:txBody>
      </p:sp>
      <p:sp>
        <p:nvSpPr>
          <p:cNvPr id="3" name="Zástupný symbol pro obsah 2"/>
          <p:cNvSpPr>
            <a:spLocks noGrp="1"/>
          </p:cNvSpPr>
          <p:nvPr>
            <p:ph idx="1"/>
          </p:nvPr>
        </p:nvSpPr>
        <p:spPr>
          <a:xfrm>
            <a:off x="894348" y="2282825"/>
            <a:ext cx="10515600" cy="4351338"/>
          </a:xfrm>
        </p:spPr>
        <p:txBody>
          <a:bodyPr/>
          <a:lstStyle/>
          <a:p>
            <a:r>
              <a:rPr lang="cs-CZ" dirty="0" smtClean="0"/>
              <a:t>artritida</a:t>
            </a:r>
            <a:endParaRPr lang="cs-CZ" dirty="0"/>
          </a:p>
          <a:p>
            <a:r>
              <a:rPr lang="cs-CZ" dirty="0"/>
              <a:t>patologická </a:t>
            </a:r>
            <a:r>
              <a:rPr lang="cs-CZ" dirty="0" smtClean="0"/>
              <a:t>fraktura</a:t>
            </a:r>
            <a:endParaRPr lang="cs-CZ" dirty="0"/>
          </a:p>
          <a:p>
            <a:r>
              <a:rPr lang="cs-CZ" dirty="0"/>
              <a:t>deformity a zkrácení končetin při destrukci </a:t>
            </a:r>
            <a:r>
              <a:rPr lang="cs-CZ" dirty="0" err="1" smtClean="0"/>
              <a:t>fýzy</a:t>
            </a:r>
            <a:endParaRPr lang="cs-CZ" dirty="0"/>
          </a:p>
          <a:p>
            <a:r>
              <a:rPr lang="cs-CZ" dirty="0"/>
              <a:t>chronická osteomyelitida s tvorbou sekvestrů a nutností chirurgického řešení.</a:t>
            </a:r>
          </a:p>
          <a:p>
            <a:endParaRPr lang="cs-CZ" dirty="0"/>
          </a:p>
        </p:txBody>
      </p:sp>
      <p:pic>
        <p:nvPicPr>
          <p:cNvPr id="4" name="Obrázek 3"/>
          <p:cNvPicPr>
            <a:picLocks noChangeAspect="1"/>
          </p:cNvPicPr>
          <p:nvPr/>
        </p:nvPicPr>
        <p:blipFill rotWithShape="1">
          <a:blip r:embed="rId2"/>
          <a:srcRect b="23364"/>
          <a:stretch/>
        </p:blipFill>
        <p:spPr>
          <a:xfrm>
            <a:off x="7341017" y="593056"/>
            <a:ext cx="3824288" cy="2195263"/>
          </a:xfrm>
          <a:prstGeom prst="rect">
            <a:avLst/>
          </a:prstGeom>
        </p:spPr>
      </p:pic>
    </p:spTree>
    <p:extLst>
      <p:ext uri="{BB962C8B-B14F-4D97-AF65-F5344CB8AC3E}">
        <p14:creationId xmlns:p14="http://schemas.microsoft.com/office/powerpoint/2010/main" val="24192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2620"/>
            <a:ext cx="10515600" cy="1325563"/>
          </a:xfrm>
        </p:spPr>
        <p:txBody>
          <a:bodyPr/>
          <a:lstStyle/>
          <a:p>
            <a:r>
              <a:rPr lang="cs-CZ" b="1" dirty="0"/>
              <a:t>Další kostní </a:t>
            </a:r>
            <a:r>
              <a:rPr lang="cs-CZ" b="1" dirty="0" smtClean="0"/>
              <a:t>infekce</a:t>
            </a:r>
            <a:endParaRPr lang="cs-CZ" b="1" dirty="0"/>
          </a:p>
        </p:txBody>
      </p:sp>
      <p:sp>
        <p:nvSpPr>
          <p:cNvPr id="3" name="Zástupný symbol pro obsah 2"/>
          <p:cNvSpPr>
            <a:spLocks noGrp="1"/>
          </p:cNvSpPr>
          <p:nvPr>
            <p:ph idx="1"/>
          </p:nvPr>
        </p:nvSpPr>
        <p:spPr>
          <a:xfrm>
            <a:off x="838200" y="1363578"/>
            <a:ext cx="10515600" cy="5430253"/>
          </a:xfrm>
        </p:spPr>
        <p:txBody>
          <a:bodyPr>
            <a:normAutofit fontScale="47500" lnSpcReduction="20000"/>
          </a:bodyPr>
          <a:lstStyle/>
          <a:p>
            <a:pPr marL="0" indent="0">
              <a:buNone/>
            </a:pPr>
            <a:r>
              <a:rPr lang="cs-CZ" b="1" dirty="0"/>
              <a:t>Osteomyelitida obratlů a </a:t>
            </a:r>
            <a:r>
              <a:rPr lang="cs-CZ" b="1" dirty="0" smtClean="0"/>
              <a:t>pánve</a:t>
            </a:r>
          </a:p>
          <a:p>
            <a:pPr lvl="1">
              <a:buFont typeface="Wingdings" panose="05000000000000000000" pitchFamily="2" charset="2"/>
              <a:buChar char="Ø"/>
            </a:pPr>
            <a:r>
              <a:rPr lang="cs-CZ" dirty="0" smtClean="0"/>
              <a:t> V </a:t>
            </a:r>
            <a:r>
              <a:rPr lang="cs-CZ" dirty="0"/>
              <a:t>dětském věku vzácná.</a:t>
            </a:r>
          </a:p>
          <a:p>
            <a:pPr lvl="1">
              <a:buFont typeface="Wingdings" panose="05000000000000000000" pitchFamily="2" charset="2"/>
              <a:buChar char="Ø"/>
            </a:pPr>
            <a:r>
              <a:rPr lang="cs-CZ" dirty="0"/>
              <a:t>Symptomatologie je často nespecifická a oddaluje včasnou diagnózu.</a:t>
            </a:r>
          </a:p>
          <a:p>
            <a:pPr lvl="1">
              <a:buFont typeface="Wingdings" panose="05000000000000000000" pitchFamily="2" charset="2"/>
              <a:buChar char="Ø"/>
            </a:pPr>
            <a:r>
              <a:rPr lang="cs-CZ" dirty="0"/>
              <a:t>Vyvolavateli jsou </a:t>
            </a:r>
            <a:r>
              <a:rPr lang="cs-CZ" dirty="0" err="1"/>
              <a:t>Staphylococcus</a:t>
            </a:r>
            <a:r>
              <a:rPr lang="cs-CZ" dirty="0"/>
              <a:t> aureus a gramnegativní </a:t>
            </a:r>
            <a:r>
              <a:rPr lang="cs-CZ" dirty="0" err="1"/>
              <a:t>enterobakterie</a:t>
            </a:r>
            <a:r>
              <a:rPr lang="cs-CZ" dirty="0" smtClean="0"/>
              <a:t>.</a:t>
            </a:r>
          </a:p>
          <a:p>
            <a:endParaRPr lang="cs-CZ" dirty="0"/>
          </a:p>
          <a:p>
            <a:pPr marL="0" indent="0">
              <a:buNone/>
            </a:pPr>
            <a:r>
              <a:rPr lang="cs-CZ" b="1" dirty="0"/>
              <a:t>Infekce </a:t>
            </a:r>
            <a:r>
              <a:rPr lang="cs-CZ" b="1" dirty="0" smtClean="0"/>
              <a:t>Salmonelou</a:t>
            </a:r>
          </a:p>
          <a:p>
            <a:pPr lvl="1">
              <a:buFont typeface="Wingdings" panose="05000000000000000000" pitchFamily="2" charset="2"/>
              <a:buChar char="Ø"/>
            </a:pPr>
            <a:r>
              <a:rPr lang="cs-CZ" dirty="0" smtClean="0"/>
              <a:t>Různé </a:t>
            </a:r>
            <a:r>
              <a:rPr lang="cs-CZ" dirty="0"/>
              <a:t>kmeny Salmonel mohou být vyvolavatelem akutní osteomyelitidy i v lokalizaci obratlů.</a:t>
            </a:r>
          </a:p>
          <a:p>
            <a:pPr lvl="1">
              <a:buFont typeface="Wingdings" panose="05000000000000000000" pitchFamily="2" charset="2"/>
              <a:buChar char="Ø"/>
            </a:pPr>
            <a:r>
              <a:rPr lang="cs-CZ" dirty="0"/>
              <a:t>Kloubní a kostní infekce Salmonelou musí vést vždy k podezření na </a:t>
            </a:r>
            <a:r>
              <a:rPr lang="cs-CZ" i="1" dirty="0"/>
              <a:t>imunodeficienci nebo </a:t>
            </a:r>
            <a:r>
              <a:rPr lang="cs-CZ" i="1" dirty="0" err="1"/>
              <a:t>hemoglobinopatie</a:t>
            </a:r>
            <a:r>
              <a:rPr lang="cs-CZ" dirty="0"/>
              <a:t>, zejm. srpkovitou anémii (</a:t>
            </a:r>
            <a:r>
              <a:rPr lang="cs-CZ" dirty="0" err="1"/>
              <a:t>sickle</a:t>
            </a:r>
            <a:r>
              <a:rPr lang="cs-CZ" dirty="0"/>
              <a:t> cell </a:t>
            </a:r>
            <a:r>
              <a:rPr lang="cs-CZ" dirty="0" err="1"/>
              <a:t>disease</a:t>
            </a:r>
            <a:r>
              <a:rPr lang="cs-CZ" dirty="0"/>
              <a:t>). V těchto případech zvažujeme provedení kostní biopsie k vyloučení kostního infarktu</a:t>
            </a:r>
            <a:r>
              <a:rPr lang="cs-CZ" dirty="0" smtClean="0"/>
              <a:t>.</a:t>
            </a:r>
          </a:p>
          <a:p>
            <a:pPr lvl="1">
              <a:buFont typeface="Wingdings" panose="05000000000000000000" pitchFamily="2" charset="2"/>
              <a:buChar char="Ø"/>
            </a:pPr>
            <a:endParaRPr lang="cs-CZ" dirty="0"/>
          </a:p>
          <a:p>
            <a:pPr marL="0" indent="0">
              <a:buNone/>
            </a:pPr>
            <a:r>
              <a:rPr lang="cs-CZ" b="1" dirty="0"/>
              <a:t>TBC </a:t>
            </a:r>
            <a:r>
              <a:rPr lang="cs-CZ" b="1" dirty="0" smtClean="0"/>
              <a:t>osteomyelitida</a:t>
            </a:r>
            <a:endParaRPr lang="cs-CZ" b="1" dirty="0"/>
          </a:p>
          <a:p>
            <a:pPr lvl="1">
              <a:buFont typeface="Wingdings" panose="05000000000000000000" pitchFamily="2" charset="2"/>
              <a:buChar char="Ø"/>
            </a:pPr>
            <a:r>
              <a:rPr lang="cs-CZ" dirty="0"/>
              <a:t>Vzácná v dětském věku.</a:t>
            </a:r>
          </a:p>
          <a:p>
            <a:pPr lvl="1">
              <a:buFont typeface="Wingdings" panose="05000000000000000000" pitchFamily="2" charset="2"/>
              <a:buChar char="Ø"/>
            </a:pPr>
            <a:r>
              <a:rPr lang="cs-CZ" dirty="0"/>
              <a:t>Diagnosa je postavena na epidemiologických souvislostech, histopatologickém nálezu a </a:t>
            </a:r>
            <a:r>
              <a:rPr lang="cs-CZ" dirty="0" err="1"/>
              <a:t>Mantoux</a:t>
            </a:r>
            <a:r>
              <a:rPr lang="cs-CZ" dirty="0"/>
              <a:t> testu.</a:t>
            </a:r>
          </a:p>
          <a:p>
            <a:pPr lvl="1">
              <a:buFont typeface="Wingdings" panose="05000000000000000000" pitchFamily="2" charset="2"/>
              <a:buChar char="Ø"/>
            </a:pPr>
            <a:r>
              <a:rPr lang="cs-CZ" dirty="0"/>
              <a:t>Léčba je specifická a dlouhodobá – </a:t>
            </a:r>
            <a:r>
              <a:rPr lang="cs-CZ" dirty="0" err="1"/>
              <a:t>antituberkulotika</a:t>
            </a:r>
            <a:r>
              <a:rPr lang="cs-CZ" dirty="0" smtClean="0"/>
              <a:t>.</a:t>
            </a:r>
          </a:p>
          <a:p>
            <a:pPr lvl="1">
              <a:buFont typeface="Wingdings" panose="05000000000000000000" pitchFamily="2" charset="2"/>
              <a:buChar char="Ø"/>
            </a:pPr>
            <a:endParaRPr lang="cs-CZ" dirty="0"/>
          </a:p>
          <a:p>
            <a:pPr marL="0" indent="0">
              <a:buNone/>
            </a:pPr>
            <a:r>
              <a:rPr lang="cs-CZ" b="1" dirty="0"/>
              <a:t>Chronická rekurentní multifokální </a:t>
            </a:r>
            <a:r>
              <a:rPr lang="cs-CZ" b="1" dirty="0" smtClean="0"/>
              <a:t>osteomyelitis</a:t>
            </a:r>
            <a:endParaRPr lang="cs-CZ" b="1" dirty="0"/>
          </a:p>
          <a:p>
            <a:pPr lvl="1">
              <a:buFont typeface="Wingdings" panose="05000000000000000000" pitchFamily="2" charset="2"/>
              <a:buChar char="Ø"/>
            </a:pPr>
            <a:r>
              <a:rPr lang="cs-CZ" dirty="0"/>
              <a:t>Nejasné </a:t>
            </a:r>
            <a:r>
              <a:rPr lang="cs-CZ" dirty="0" err="1" smtClean="0"/>
              <a:t>etiologie,subfebrilie</a:t>
            </a:r>
            <a:r>
              <a:rPr lang="cs-CZ" dirty="0" smtClean="0"/>
              <a:t> a otok nad postiženými kostmi, ploché kosti</a:t>
            </a:r>
            <a:endParaRPr lang="cs-CZ" dirty="0"/>
          </a:p>
          <a:p>
            <a:pPr lvl="1">
              <a:buFont typeface="Wingdings" panose="05000000000000000000" pitchFamily="2" charset="2"/>
              <a:buChar char="Ø"/>
            </a:pPr>
            <a:r>
              <a:rPr lang="cs-CZ" dirty="0"/>
              <a:t>kostní scintigrafie prokazuje zvýšené vychytávání v několika kostech, ale hemokultury a kostní aspiráty bývají negativní,</a:t>
            </a:r>
          </a:p>
          <a:p>
            <a:pPr lvl="1">
              <a:buFont typeface="Wingdings" panose="05000000000000000000" pitchFamily="2" charset="2"/>
              <a:buChar char="Ø"/>
            </a:pPr>
            <a:r>
              <a:rPr lang="cs-CZ" dirty="0"/>
              <a:t>třeba odlišit </a:t>
            </a:r>
            <a:r>
              <a:rPr lang="cs-CZ" dirty="0" err="1"/>
              <a:t>histiocytosu</a:t>
            </a:r>
            <a:r>
              <a:rPr lang="cs-CZ" dirty="0"/>
              <a:t> z Langerhansových buněk leukemii nebo neuroblastom.</a:t>
            </a:r>
          </a:p>
          <a:p>
            <a:pPr marL="0" indent="0">
              <a:buNone/>
            </a:pPr>
            <a:endParaRPr lang="cs-CZ" dirty="0" smtClean="0"/>
          </a:p>
          <a:p>
            <a:pPr marL="0" indent="0">
              <a:buNone/>
            </a:pPr>
            <a:r>
              <a:rPr lang="cs-CZ" b="1" dirty="0" smtClean="0"/>
              <a:t>Subakutní </a:t>
            </a:r>
            <a:r>
              <a:rPr lang="cs-CZ" b="1" dirty="0"/>
              <a:t>forma </a:t>
            </a:r>
            <a:r>
              <a:rPr lang="cs-CZ" b="1" dirty="0" smtClean="0"/>
              <a:t>osteomyelitidy</a:t>
            </a:r>
            <a:endParaRPr lang="cs-CZ" b="1" dirty="0"/>
          </a:p>
          <a:p>
            <a:pPr lvl="1">
              <a:buFont typeface="Wingdings" panose="05000000000000000000" pitchFamily="2" charset="2"/>
              <a:buChar char="Ø"/>
            </a:pPr>
            <a:r>
              <a:rPr lang="cs-CZ" dirty="0"/>
              <a:t>Pod obrazem horečky neznámého původu a nenacházíme žádné známky lokálního nálezu.</a:t>
            </a:r>
          </a:p>
          <a:p>
            <a:pPr lvl="1">
              <a:buFont typeface="Wingdings" panose="05000000000000000000" pitchFamily="2" charset="2"/>
              <a:buChar char="Ø"/>
            </a:pPr>
            <a:r>
              <a:rPr lang="cs-CZ" dirty="0"/>
              <a:t>Občas nacházíme současně </a:t>
            </a:r>
            <a:r>
              <a:rPr lang="cs-CZ" dirty="0" err="1"/>
              <a:t>erythema</a:t>
            </a:r>
            <a:r>
              <a:rPr lang="cs-CZ" dirty="0"/>
              <a:t> </a:t>
            </a:r>
            <a:r>
              <a:rPr lang="cs-CZ" dirty="0" err="1"/>
              <a:t>nodosum</a:t>
            </a:r>
            <a:r>
              <a:rPr lang="cs-CZ" dirty="0"/>
              <a:t> a hledání příčiny nás zavede k diagnose subakutní osteomyelitidy.</a:t>
            </a:r>
          </a:p>
          <a:p>
            <a:pPr lvl="1">
              <a:buFont typeface="Wingdings" panose="05000000000000000000" pitchFamily="2" charset="2"/>
              <a:buChar char="Ø"/>
            </a:pPr>
            <a:r>
              <a:rPr lang="cs-CZ" dirty="0"/>
              <a:t>Počet leukocytů a ostatní zánětlivé </a:t>
            </a:r>
            <a:r>
              <a:rPr lang="cs-CZ" dirty="0" err="1"/>
              <a:t>markery</a:t>
            </a:r>
            <a:r>
              <a:rPr lang="cs-CZ" dirty="0"/>
              <a:t> nemusí být zvýšeny. RTG a scintigrafie jsou nápomocny v diagnóze.</a:t>
            </a:r>
          </a:p>
          <a:p>
            <a:pPr lvl="1">
              <a:buFont typeface="Wingdings" panose="05000000000000000000" pitchFamily="2" charset="2"/>
              <a:buChar char="Ø"/>
            </a:pPr>
            <a:r>
              <a:rPr lang="cs-CZ" dirty="0"/>
              <a:t>Nezbytná je opět aspirace kostní tkáně k průkazu vyvolavatele (zde mohou figurovat </a:t>
            </a:r>
            <a:r>
              <a:rPr lang="cs-CZ" dirty="0" err="1"/>
              <a:t>Mycobacterium</a:t>
            </a:r>
            <a:r>
              <a:rPr lang="cs-CZ" dirty="0"/>
              <a:t> </a:t>
            </a:r>
            <a:r>
              <a:rPr lang="cs-CZ" dirty="0" err="1"/>
              <a:t>tuberculosis</a:t>
            </a:r>
            <a:r>
              <a:rPr lang="cs-CZ" dirty="0"/>
              <a:t>, </a:t>
            </a:r>
            <a:r>
              <a:rPr lang="cs-CZ" dirty="0" err="1"/>
              <a:t>mykozy</a:t>
            </a:r>
            <a:r>
              <a:rPr lang="cs-CZ" dirty="0"/>
              <a:t> nebo jiné neobvyklé patogeny) před zahájením léčby antibiotiky. Délka léčby je obvykle 2–3 měsíce a záleží na klinickém průběhu, resp. známkách hojení dle RTG nálezů.</a:t>
            </a:r>
          </a:p>
          <a:p>
            <a:endParaRPr lang="cs-CZ" dirty="0"/>
          </a:p>
        </p:txBody>
      </p:sp>
    </p:spTree>
    <p:extLst>
      <p:ext uri="{BB962C8B-B14F-4D97-AF65-F5344CB8AC3E}">
        <p14:creationId xmlns:p14="http://schemas.microsoft.com/office/powerpoint/2010/main" val="103990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4348" y="107029"/>
            <a:ext cx="10515600" cy="1325563"/>
          </a:xfrm>
        </p:spPr>
        <p:txBody>
          <a:bodyPr/>
          <a:lstStyle/>
          <a:p>
            <a:r>
              <a:rPr lang="cs-CZ" b="1" dirty="0">
                <a:latin typeface="+mn-lt"/>
              </a:rPr>
              <a:t>TERAPIE</a:t>
            </a:r>
            <a:endParaRPr lang="cs-CZ" b="1" dirty="0">
              <a:latin typeface="+mn-lt"/>
            </a:endParaRPr>
          </a:p>
        </p:txBody>
      </p:sp>
      <p:sp>
        <p:nvSpPr>
          <p:cNvPr id="3" name="Zástupný symbol pro obsah 2"/>
          <p:cNvSpPr>
            <a:spLocks noGrp="1"/>
          </p:cNvSpPr>
          <p:nvPr>
            <p:ph idx="1"/>
          </p:nvPr>
        </p:nvSpPr>
        <p:spPr>
          <a:xfrm>
            <a:off x="677779" y="1745413"/>
            <a:ext cx="10515600" cy="4061829"/>
          </a:xfrm>
        </p:spPr>
        <p:txBody>
          <a:bodyPr>
            <a:normAutofit fontScale="85000" lnSpcReduction="20000"/>
          </a:bodyPr>
          <a:lstStyle/>
          <a:p>
            <a:pPr marL="0" indent="0">
              <a:buNone/>
            </a:pPr>
            <a:r>
              <a:rPr lang="cs-CZ" b="1" dirty="0" smtClean="0"/>
              <a:t>KONZERVATIVNÍ </a:t>
            </a:r>
            <a:r>
              <a:rPr lang="cs-CZ" b="1" dirty="0" smtClean="0"/>
              <a:t>LÉČBA </a:t>
            </a:r>
            <a:endParaRPr lang="cs-CZ" b="1" dirty="0" smtClean="0"/>
          </a:p>
          <a:p>
            <a:pPr marL="0" indent="0">
              <a:buNone/>
            </a:pPr>
            <a:r>
              <a:rPr lang="cs-CZ" dirty="0" smtClean="0"/>
              <a:t>První </a:t>
            </a:r>
            <a:r>
              <a:rPr lang="cs-CZ" dirty="0" smtClean="0"/>
              <a:t>volbou léčby je nasazení antibiotik. Při podezření na osteomyelitidu jsou okamžitě nasazena širokospektrá antibiotika, která jsou následně upravena dle citlivosti. Antibiotika jsou podávána dlouhodobě a ve vysokých dávkách. Nejúčinnější je intravenózní podání. Antibiotika jsou podávána do zhojení nebo do úpravy zánětlivých parametrů, a to po dobu čtyř až šesti týdnů někdy, i dva až tři měsíce. Další nutností léčby je dodržování klidového režimu na lůžku a nezbytná imobilizace postižené končetiny buď dlahou, nebo sádrovým obvazem</a:t>
            </a:r>
            <a:r>
              <a:rPr lang="cs-CZ" dirty="0" smtClean="0"/>
              <a:t>.</a:t>
            </a:r>
          </a:p>
          <a:p>
            <a:pPr marL="0" indent="0">
              <a:buNone/>
            </a:pPr>
            <a:r>
              <a:rPr lang="cs-CZ" dirty="0" smtClean="0"/>
              <a:t> </a:t>
            </a:r>
          </a:p>
          <a:p>
            <a:pPr marL="0" indent="0">
              <a:buNone/>
            </a:pPr>
            <a:endParaRPr lang="cs-CZ" dirty="0" smtClean="0"/>
          </a:p>
          <a:p>
            <a:pPr marL="0" indent="0">
              <a:buNone/>
            </a:pPr>
            <a:r>
              <a:rPr lang="cs-CZ" b="1" dirty="0" smtClean="0"/>
              <a:t>CHIRURGICKÁ LÉČBA</a:t>
            </a:r>
          </a:p>
          <a:p>
            <a:pPr marL="0" indent="0">
              <a:buNone/>
            </a:pPr>
            <a:r>
              <a:rPr lang="cs-CZ" dirty="0" smtClean="0"/>
              <a:t> </a:t>
            </a:r>
            <a:r>
              <a:rPr lang="cs-CZ" dirty="0" smtClean="0"/>
              <a:t>Operační řešení je indikováno při vytvoření abscesů, nekrózy postižené kosti či sekvestrů. Chirurgické léčba zahrnuje revizi rány, odstranění hnisu či sekvestru. </a:t>
            </a:r>
            <a:endParaRPr lang="cs-CZ" dirty="0" smtClean="0"/>
          </a:p>
        </p:txBody>
      </p:sp>
    </p:spTree>
    <p:extLst>
      <p:ext uri="{BB962C8B-B14F-4D97-AF65-F5344CB8AC3E}">
        <p14:creationId xmlns:p14="http://schemas.microsoft.com/office/powerpoint/2010/main" val="282331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Terapie</a:t>
            </a:r>
          </a:p>
        </p:txBody>
      </p:sp>
      <p:sp>
        <p:nvSpPr>
          <p:cNvPr id="3" name="Zástupný symbol pro obsah 2"/>
          <p:cNvSpPr>
            <a:spLocks noGrp="1"/>
          </p:cNvSpPr>
          <p:nvPr>
            <p:ph idx="1"/>
          </p:nvPr>
        </p:nvSpPr>
        <p:spPr>
          <a:xfrm>
            <a:off x="685800" y="1593013"/>
            <a:ext cx="11506200" cy="5000291"/>
          </a:xfrm>
        </p:spPr>
        <p:txBody>
          <a:bodyPr>
            <a:normAutofit/>
          </a:bodyPr>
          <a:lstStyle/>
          <a:p>
            <a:pPr marL="0" lvl="0" indent="0" eaLnBrk="0" fontAlgn="base" hangingPunct="0">
              <a:lnSpc>
                <a:spcPct val="100000"/>
              </a:lnSpc>
              <a:spcBef>
                <a:spcPct val="0"/>
              </a:spcBef>
              <a:spcAft>
                <a:spcPct val="0"/>
              </a:spcAft>
              <a:buNone/>
            </a:pPr>
            <a:r>
              <a:rPr lang="cs-CZ" altLang="cs-CZ" sz="1000" b="1" dirty="0" smtClean="0">
                <a:solidFill>
                  <a:srgbClr val="212529"/>
                </a:solidFill>
                <a:latin typeface="-apple-system"/>
              </a:rPr>
              <a:t>1. Antibiotika  </a:t>
            </a:r>
            <a:endParaRPr lang="cs-CZ" altLang="cs-CZ" sz="1100" b="1" dirty="0" smtClean="0">
              <a:solidFill>
                <a:srgbClr val="212529"/>
              </a:solidFill>
              <a:latin typeface="-apple-system"/>
            </a:endParaRPr>
          </a:p>
          <a:p>
            <a:pPr lvl="1" eaLnBrk="0" fontAlgn="base" hangingPunct="0">
              <a:lnSpc>
                <a:spcPct val="100000"/>
              </a:lnSpc>
              <a:spcBef>
                <a:spcPct val="0"/>
              </a:spcBef>
              <a:spcAft>
                <a:spcPct val="0"/>
              </a:spcAft>
              <a:buFont typeface="Wingdings" panose="05000000000000000000" pitchFamily="2" charset="2"/>
              <a:buChar char="Ø"/>
            </a:pPr>
            <a:r>
              <a:rPr lang="cs-CZ" altLang="cs-CZ" sz="1100" dirty="0" smtClean="0">
                <a:solidFill>
                  <a:srgbClr val="212529"/>
                </a:solidFill>
                <a:latin typeface="-apple-system"/>
              </a:rPr>
              <a:t> </a:t>
            </a:r>
            <a:r>
              <a:rPr lang="cs-CZ" altLang="cs-CZ" sz="1100" dirty="0">
                <a:solidFill>
                  <a:srgbClr val="212529"/>
                </a:solidFill>
                <a:latin typeface="-apple-system"/>
              </a:rPr>
              <a:t>podáváme dostatečně dlouhou dobu a v dostatečné </a:t>
            </a:r>
            <a:r>
              <a:rPr lang="cs-CZ" altLang="cs-CZ" sz="1100" dirty="0" smtClean="0">
                <a:solidFill>
                  <a:srgbClr val="212529"/>
                </a:solidFill>
                <a:latin typeface="-apple-system"/>
              </a:rPr>
              <a:t>dávce</a:t>
            </a:r>
          </a:p>
          <a:p>
            <a:pPr lvl="1" eaLnBrk="0" fontAlgn="base" hangingPunct="0">
              <a:lnSpc>
                <a:spcPct val="100000"/>
              </a:lnSpc>
              <a:spcBef>
                <a:spcPct val="0"/>
              </a:spcBef>
              <a:spcAft>
                <a:spcPct val="0"/>
              </a:spcAft>
              <a:buFont typeface="Wingdings" panose="05000000000000000000" pitchFamily="2" charset="2"/>
              <a:buChar char="Ø"/>
            </a:pPr>
            <a:r>
              <a:rPr lang="cs-CZ" altLang="cs-CZ" sz="1100" dirty="0" smtClean="0">
                <a:solidFill>
                  <a:srgbClr val="212529"/>
                </a:solidFill>
                <a:latin typeface="-apple-system"/>
              </a:rPr>
              <a:t> před </a:t>
            </a:r>
            <a:r>
              <a:rPr lang="cs-CZ" altLang="cs-CZ" sz="1100" dirty="0">
                <a:solidFill>
                  <a:srgbClr val="212529"/>
                </a:solidFill>
                <a:latin typeface="-apple-system"/>
              </a:rPr>
              <a:t>nasazením odebíráme hemokultury a aspirát z kosti na kultivaci</a:t>
            </a:r>
            <a:r>
              <a:rPr lang="cs-CZ" altLang="cs-CZ" sz="1100" dirty="0" smtClean="0">
                <a:solidFill>
                  <a:srgbClr val="212529"/>
                </a:solidFill>
                <a:latin typeface="-apple-system"/>
              </a:rPr>
              <a:t>!</a:t>
            </a:r>
          </a:p>
          <a:p>
            <a:pPr marL="0" lvl="0" indent="0" eaLnBrk="0" fontAlgn="base" hangingPunct="0">
              <a:lnSpc>
                <a:spcPct val="100000"/>
              </a:lnSpc>
              <a:spcBef>
                <a:spcPct val="0"/>
              </a:spcBef>
              <a:spcAft>
                <a:spcPct val="0"/>
              </a:spcAft>
              <a:buFontTx/>
              <a:buChar char="•"/>
            </a:pPr>
            <a:endParaRPr lang="cs-CZ" altLang="cs-CZ" sz="1100" dirty="0">
              <a:solidFill>
                <a:srgbClr val="212529"/>
              </a:solidFill>
              <a:latin typeface="-apple-system"/>
            </a:endParaRPr>
          </a:p>
          <a:p>
            <a:pPr lvl="1" eaLnBrk="0" fontAlgn="base" hangingPunct="0">
              <a:lnSpc>
                <a:spcPct val="100000"/>
              </a:lnSpc>
              <a:spcBef>
                <a:spcPct val="0"/>
              </a:spcBef>
              <a:spcAft>
                <a:spcPct val="0"/>
              </a:spcAft>
            </a:pPr>
            <a:r>
              <a:rPr lang="cs-CZ" altLang="cs-CZ" sz="1000" dirty="0" err="1">
                <a:solidFill>
                  <a:srgbClr val="212529"/>
                </a:solidFill>
                <a:latin typeface="-apple-system"/>
              </a:rPr>
              <a:t>Staphylococcus</a:t>
            </a:r>
            <a:r>
              <a:rPr lang="cs-CZ" altLang="cs-CZ" sz="1000" dirty="0">
                <a:solidFill>
                  <a:srgbClr val="212529"/>
                </a:solidFill>
                <a:latin typeface="-apple-system"/>
              </a:rPr>
              <a:t> aureus – </a:t>
            </a:r>
            <a:r>
              <a:rPr lang="cs-CZ" altLang="cs-CZ" sz="1000" b="1" dirty="0">
                <a:solidFill>
                  <a:srgbClr val="212529"/>
                </a:solidFill>
                <a:latin typeface="-apple-system"/>
              </a:rPr>
              <a:t>oxacilin nebo </a:t>
            </a:r>
            <a:r>
              <a:rPr lang="cs-CZ" altLang="cs-CZ" sz="1000" b="1" dirty="0" err="1" smtClean="0">
                <a:solidFill>
                  <a:srgbClr val="212529"/>
                </a:solidFill>
                <a:latin typeface="-apple-system"/>
              </a:rPr>
              <a:t>klindamycin</a:t>
            </a:r>
            <a:endParaRPr lang="cs-CZ" altLang="cs-CZ" sz="1000" dirty="0">
              <a:solidFill>
                <a:srgbClr val="212529"/>
              </a:solidFill>
              <a:latin typeface="-apple-system"/>
            </a:endParaRPr>
          </a:p>
          <a:p>
            <a:pPr lvl="1" eaLnBrk="0" fontAlgn="base" hangingPunct="0">
              <a:lnSpc>
                <a:spcPct val="100000"/>
              </a:lnSpc>
              <a:spcBef>
                <a:spcPct val="0"/>
              </a:spcBef>
              <a:spcAft>
                <a:spcPct val="0"/>
              </a:spcAft>
            </a:pPr>
            <a:r>
              <a:rPr lang="cs-CZ" altLang="cs-CZ" sz="1000" dirty="0">
                <a:solidFill>
                  <a:srgbClr val="212529"/>
                </a:solidFill>
                <a:latin typeface="-apple-system"/>
              </a:rPr>
              <a:t>MRSA nebo penicilin rezistentního pneumokoka – </a:t>
            </a:r>
            <a:r>
              <a:rPr lang="cs-CZ" altLang="cs-CZ" sz="1000" b="1" dirty="0" err="1" smtClean="0">
                <a:solidFill>
                  <a:srgbClr val="212529"/>
                </a:solidFill>
                <a:latin typeface="-apple-system"/>
              </a:rPr>
              <a:t>vankomycin</a:t>
            </a:r>
            <a:r>
              <a:rPr lang="cs-CZ" altLang="cs-CZ" sz="1000" dirty="0" smtClean="0">
                <a:solidFill>
                  <a:srgbClr val="212529"/>
                </a:solidFill>
                <a:latin typeface="-apple-system"/>
              </a:rPr>
              <a:t>.</a:t>
            </a:r>
          </a:p>
          <a:p>
            <a:pPr lvl="1" eaLnBrk="0" fontAlgn="base" hangingPunct="0">
              <a:lnSpc>
                <a:spcPct val="100000"/>
              </a:lnSpc>
              <a:spcBef>
                <a:spcPct val="0"/>
              </a:spcBef>
              <a:spcAft>
                <a:spcPct val="0"/>
              </a:spcAft>
            </a:pPr>
            <a:r>
              <a:rPr lang="cs-CZ" altLang="cs-CZ" sz="1000" dirty="0" err="1" smtClean="0">
                <a:solidFill>
                  <a:srgbClr val="212529"/>
                </a:solidFill>
                <a:latin typeface="-apple-system"/>
              </a:rPr>
              <a:t>Hemophilus</a:t>
            </a:r>
            <a:r>
              <a:rPr lang="cs-CZ" altLang="cs-CZ" sz="1000" dirty="0" smtClean="0">
                <a:solidFill>
                  <a:srgbClr val="212529"/>
                </a:solidFill>
                <a:latin typeface="-apple-system"/>
              </a:rPr>
              <a:t> </a:t>
            </a:r>
            <a:r>
              <a:rPr lang="cs-CZ" altLang="cs-CZ" sz="1000" dirty="0" err="1">
                <a:solidFill>
                  <a:srgbClr val="212529"/>
                </a:solidFill>
                <a:latin typeface="-apple-system"/>
              </a:rPr>
              <a:t>influenzae</a:t>
            </a:r>
            <a:r>
              <a:rPr lang="cs-CZ" altLang="cs-CZ" sz="1000" dirty="0">
                <a:solidFill>
                  <a:srgbClr val="212529"/>
                </a:solidFill>
                <a:latin typeface="-apple-system"/>
              </a:rPr>
              <a:t> je již raritní (vakcinace </a:t>
            </a:r>
            <a:r>
              <a:rPr lang="cs-CZ" altLang="cs-CZ" sz="1000" dirty="0" err="1">
                <a:solidFill>
                  <a:srgbClr val="212529"/>
                </a:solidFill>
                <a:latin typeface="-apple-system"/>
              </a:rPr>
              <a:t>Hib</a:t>
            </a:r>
            <a:r>
              <a:rPr lang="cs-CZ" altLang="cs-CZ" sz="1000" dirty="0">
                <a:solidFill>
                  <a:srgbClr val="212529"/>
                </a:solidFill>
                <a:latin typeface="-apple-system"/>
              </a:rPr>
              <a:t>), empiricky je u dětí &lt; 3 roky doporučena kombinace </a:t>
            </a:r>
            <a:r>
              <a:rPr lang="cs-CZ" altLang="cs-CZ" sz="1000" b="1" dirty="0">
                <a:solidFill>
                  <a:srgbClr val="212529"/>
                </a:solidFill>
                <a:latin typeface="-apple-system"/>
              </a:rPr>
              <a:t>3. generace cefalosporinů</a:t>
            </a:r>
            <a:r>
              <a:rPr lang="cs-CZ" altLang="cs-CZ" sz="1000" dirty="0">
                <a:solidFill>
                  <a:srgbClr val="212529"/>
                </a:solidFill>
                <a:latin typeface="-apple-system"/>
              </a:rPr>
              <a:t> (</a:t>
            </a:r>
            <a:r>
              <a:rPr lang="cs-CZ" altLang="cs-CZ" sz="1000" dirty="0" err="1">
                <a:solidFill>
                  <a:srgbClr val="212529"/>
                </a:solidFill>
                <a:latin typeface="-apple-system"/>
              </a:rPr>
              <a:t>cefotaxim</a:t>
            </a:r>
            <a:r>
              <a:rPr lang="cs-CZ" altLang="cs-CZ" sz="1000" dirty="0">
                <a:solidFill>
                  <a:srgbClr val="212529"/>
                </a:solidFill>
                <a:latin typeface="-apple-system"/>
              </a:rPr>
              <a:t>, </a:t>
            </a:r>
            <a:r>
              <a:rPr lang="cs-CZ" altLang="cs-CZ" sz="1000" dirty="0" err="1">
                <a:solidFill>
                  <a:srgbClr val="212529"/>
                </a:solidFill>
                <a:latin typeface="-apple-system"/>
              </a:rPr>
              <a:t>ceftriaxon</a:t>
            </a:r>
            <a:r>
              <a:rPr lang="cs-CZ" altLang="cs-CZ" sz="1000" dirty="0">
                <a:solidFill>
                  <a:srgbClr val="212529"/>
                </a:solidFill>
                <a:latin typeface="-apple-system"/>
              </a:rPr>
              <a:t>) </a:t>
            </a:r>
            <a:r>
              <a:rPr lang="cs-CZ" altLang="cs-CZ" sz="1000" b="1" dirty="0">
                <a:solidFill>
                  <a:srgbClr val="212529"/>
                </a:solidFill>
                <a:latin typeface="-apple-system"/>
              </a:rPr>
              <a:t>s oxacilinem nebo </a:t>
            </a:r>
            <a:r>
              <a:rPr lang="cs-CZ" altLang="cs-CZ" sz="1000" b="1" dirty="0" err="1">
                <a:solidFill>
                  <a:srgbClr val="212529"/>
                </a:solidFill>
                <a:latin typeface="-apple-system"/>
              </a:rPr>
              <a:t>klindamycinem</a:t>
            </a:r>
            <a:r>
              <a:rPr lang="cs-CZ" altLang="cs-CZ" sz="1000" dirty="0">
                <a:solidFill>
                  <a:srgbClr val="212529"/>
                </a:solidFill>
                <a:latin typeface="-apple-system"/>
              </a:rPr>
              <a:t>. (</a:t>
            </a:r>
            <a:r>
              <a:rPr lang="cs-CZ" altLang="cs-CZ" sz="1000" dirty="0" err="1">
                <a:solidFill>
                  <a:srgbClr val="212529"/>
                </a:solidFill>
                <a:latin typeface="-apple-system"/>
              </a:rPr>
              <a:t>Monoterapie</a:t>
            </a:r>
            <a:r>
              <a:rPr lang="cs-CZ" altLang="cs-CZ" sz="1000" dirty="0">
                <a:solidFill>
                  <a:srgbClr val="212529"/>
                </a:solidFill>
                <a:latin typeface="-apple-system"/>
              </a:rPr>
              <a:t> 3. generací cefalosporinů nemá optimální účinnost na </a:t>
            </a:r>
            <a:r>
              <a:rPr lang="cs-CZ" altLang="cs-CZ" sz="1000" dirty="0" err="1">
                <a:solidFill>
                  <a:srgbClr val="212529"/>
                </a:solidFill>
                <a:latin typeface="-apple-system"/>
              </a:rPr>
              <a:t>Staphylococcus</a:t>
            </a:r>
            <a:r>
              <a:rPr lang="cs-CZ" altLang="cs-CZ" sz="1000" dirty="0">
                <a:solidFill>
                  <a:srgbClr val="212529"/>
                </a:solidFill>
                <a:latin typeface="-apple-system"/>
              </a:rPr>
              <a:t> aureus</a:t>
            </a:r>
            <a:r>
              <a:rPr lang="cs-CZ" altLang="cs-CZ" sz="1000" dirty="0" smtClean="0">
                <a:solidFill>
                  <a:srgbClr val="212529"/>
                </a:solidFill>
                <a:latin typeface="-apple-system"/>
              </a:rPr>
              <a:t>.)</a:t>
            </a:r>
          </a:p>
          <a:p>
            <a:pPr marL="457200" lvl="1" indent="0" eaLnBrk="0" fontAlgn="base" hangingPunct="0">
              <a:lnSpc>
                <a:spcPct val="100000"/>
              </a:lnSpc>
              <a:spcBef>
                <a:spcPct val="0"/>
              </a:spcBef>
              <a:spcAft>
                <a:spcPct val="0"/>
              </a:spcAft>
              <a:buNone/>
            </a:pPr>
            <a:endParaRPr lang="cs-CZ" altLang="cs-CZ" sz="1000" dirty="0">
              <a:solidFill>
                <a:srgbClr val="212529"/>
              </a:solidFill>
              <a:latin typeface="-apple-system"/>
            </a:endParaRPr>
          </a:p>
          <a:p>
            <a:pPr marL="457200" lvl="1" indent="0" eaLnBrk="0" fontAlgn="base" hangingPunct="0">
              <a:lnSpc>
                <a:spcPct val="100000"/>
              </a:lnSpc>
              <a:spcBef>
                <a:spcPct val="0"/>
              </a:spcBef>
              <a:spcAft>
                <a:spcPct val="0"/>
              </a:spcAft>
              <a:buNone/>
            </a:pPr>
            <a:r>
              <a:rPr lang="cs-CZ" altLang="cs-CZ" sz="1000" dirty="0" smtClean="0">
                <a:solidFill>
                  <a:srgbClr val="212529"/>
                </a:solidFill>
                <a:latin typeface="-apple-system"/>
              </a:rPr>
              <a:t>Dobrou </a:t>
            </a:r>
            <a:r>
              <a:rPr lang="cs-CZ" altLang="cs-CZ" sz="1000" dirty="0">
                <a:solidFill>
                  <a:srgbClr val="212529"/>
                </a:solidFill>
                <a:latin typeface="-apple-system"/>
              </a:rPr>
              <a:t>volbou k pokrytí jak </a:t>
            </a:r>
            <a:r>
              <a:rPr lang="cs-CZ" altLang="cs-CZ" sz="1000" dirty="0" err="1">
                <a:solidFill>
                  <a:srgbClr val="212529"/>
                </a:solidFill>
                <a:latin typeface="-apple-system"/>
              </a:rPr>
              <a:t>methicilin</a:t>
            </a:r>
            <a:r>
              <a:rPr lang="cs-CZ" altLang="cs-CZ" sz="1000" dirty="0">
                <a:solidFill>
                  <a:srgbClr val="212529"/>
                </a:solidFill>
                <a:latin typeface="-apple-system"/>
              </a:rPr>
              <a:t> senzitivního stafylokoka, tak </a:t>
            </a:r>
            <a:r>
              <a:rPr lang="cs-CZ" altLang="cs-CZ" sz="1000" dirty="0" err="1">
                <a:solidFill>
                  <a:srgbClr val="212529"/>
                </a:solidFill>
                <a:latin typeface="-apple-system"/>
              </a:rPr>
              <a:t>Hib</a:t>
            </a:r>
            <a:r>
              <a:rPr lang="cs-CZ" altLang="cs-CZ" sz="1000" dirty="0">
                <a:solidFill>
                  <a:srgbClr val="212529"/>
                </a:solidFill>
                <a:latin typeface="-apple-system"/>
              </a:rPr>
              <a:t> je </a:t>
            </a:r>
            <a:r>
              <a:rPr lang="cs-CZ" altLang="cs-CZ" sz="1000" b="1" dirty="0">
                <a:solidFill>
                  <a:srgbClr val="212529"/>
                </a:solidFill>
                <a:latin typeface="-apple-system"/>
              </a:rPr>
              <a:t>2. generace cefalosporinů</a:t>
            </a:r>
            <a:r>
              <a:rPr lang="cs-CZ" altLang="cs-CZ" sz="1000" dirty="0">
                <a:solidFill>
                  <a:srgbClr val="212529"/>
                </a:solidFill>
                <a:latin typeface="-apple-system"/>
              </a:rPr>
              <a:t> (</a:t>
            </a:r>
            <a:r>
              <a:rPr lang="cs-CZ" altLang="cs-CZ" sz="1000" dirty="0" err="1" smtClean="0">
                <a:solidFill>
                  <a:srgbClr val="212529"/>
                </a:solidFill>
                <a:latin typeface="-apple-system"/>
              </a:rPr>
              <a:t>cefuroxim</a:t>
            </a:r>
            <a:r>
              <a:rPr lang="cs-CZ" altLang="cs-CZ" sz="1000" dirty="0" smtClean="0">
                <a:solidFill>
                  <a:srgbClr val="212529"/>
                </a:solidFill>
                <a:latin typeface="-apple-system"/>
              </a:rPr>
              <a:t>), novorozenci </a:t>
            </a:r>
            <a:r>
              <a:rPr lang="cs-CZ" altLang="cs-CZ" sz="1000" dirty="0">
                <a:solidFill>
                  <a:srgbClr val="212529"/>
                </a:solidFill>
                <a:latin typeface="-apple-system"/>
              </a:rPr>
              <a:t>kombinace </a:t>
            </a:r>
            <a:r>
              <a:rPr lang="cs-CZ" altLang="cs-CZ" sz="1000" b="1" dirty="0">
                <a:solidFill>
                  <a:srgbClr val="212529"/>
                </a:solidFill>
                <a:latin typeface="-apple-system"/>
              </a:rPr>
              <a:t>oxacilinu a 3. generace cefalosporinů</a:t>
            </a:r>
            <a:r>
              <a:rPr lang="cs-CZ" altLang="cs-CZ" sz="1000" dirty="0">
                <a:solidFill>
                  <a:srgbClr val="212529"/>
                </a:solidFill>
                <a:latin typeface="-apple-system"/>
              </a:rPr>
              <a:t> – </a:t>
            </a:r>
            <a:r>
              <a:rPr lang="cs-CZ" altLang="cs-CZ" sz="1000" dirty="0" err="1">
                <a:solidFill>
                  <a:srgbClr val="212529"/>
                </a:solidFill>
                <a:latin typeface="-apple-system"/>
              </a:rPr>
              <a:t>Enterobacteriacae</a:t>
            </a:r>
            <a:r>
              <a:rPr lang="cs-CZ" altLang="cs-CZ" sz="1000" dirty="0">
                <a:solidFill>
                  <a:srgbClr val="212529"/>
                </a:solidFill>
                <a:latin typeface="-apple-system"/>
              </a:rPr>
              <a:t> </a:t>
            </a:r>
            <a:endParaRPr lang="cs-CZ" altLang="cs-CZ" sz="1000" dirty="0" smtClean="0">
              <a:solidFill>
                <a:srgbClr val="212529"/>
              </a:solidFill>
              <a:latin typeface="-apple-system"/>
            </a:endParaRPr>
          </a:p>
          <a:p>
            <a:pPr marL="457200" lvl="1" indent="0" eaLnBrk="0" fontAlgn="base" hangingPunct="0">
              <a:lnSpc>
                <a:spcPct val="100000"/>
              </a:lnSpc>
              <a:spcBef>
                <a:spcPct val="0"/>
              </a:spcBef>
              <a:spcAft>
                <a:spcPct val="0"/>
              </a:spcAft>
              <a:buNone/>
            </a:pPr>
            <a:endParaRPr lang="cs-CZ" altLang="cs-CZ" sz="1000" dirty="0" smtClean="0">
              <a:solidFill>
                <a:srgbClr val="212529"/>
              </a:solidFill>
              <a:latin typeface="-apple-system"/>
            </a:endParaRPr>
          </a:p>
          <a:p>
            <a:pPr marL="457200" lvl="1" indent="0" eaLnBrk="0" fontAlgn="base" hangingPunct="0">
              <a:lnSpc>
                <a:spcPct val="100000"/>
              </a:lnSpc>
              <a:spcBef>
                <a:spcPct val="0"/>
              </a:spcBef>
              <a:spcAft>
                <a:spcPct val="0"/>
              </a:spcAft>
              <a:buNone/>
            </a:pPr>
            <a:r>
              <a:rPr lang="cs-CZ" altLang="cs-CZ" sz="1000" dirty="0">
                <a:solidFill>
                  <a:srgbClr val="212529"/>
                </a:solidFill>
                <a:latin typeface="-apple-system"/>
              </a:rPr>
              <a:t>Minimální délka podávání ATB je stanovena na 4 týdny, většina pacientů vyžaduje podávání 4–8 týdnů. Záleží na citlivosti patogenu, klinickém průběhu a hodnotách zánětlivých </a:t>
            </a:r>
            <a:r>
              <a:rPr lang="cs-CZ" altLang="cs-CZ" sz="1000" dirty="0" err="1" smtClean="0">
                <a:solidFill>
                  <a:srgbClr val="212529"/>
                </a:solidFill>
                <a:latin typeface="-apple-system"/>
              </a:rPr>
              <a:t>markerů</a:t>
            </a:r>
            <a:endParaRPr lang="cs-CZ" altLang="cs-CZ" sz="1000" dirty="0" smtClean="0">
              <a:solidFill>
                <a:srgbClr val="212529"/>
              </a:solidFill>
              <a:latin typeface="-apple-system"/>
            </a:endParaRPr>
          </a:p>
          <a:p>
            <a:pPr marL="457200" lvl="1" indent="0" eaLnBrk="0" fontAlgn="base" hangingPunct="0">
              <a:lnSpc>
                <a:spcPct val="100000"/>
              </a:lnSpc>
              <a:spcBef>
                <a:spcPct val="0"/>
              </a:spcBef>
              <a:spcAft>
                <a:spcPct val="0"/>
              </a:spcAft>
              <a:buNone/>
            </a:pPr>
            <a:endParaRPr lang="cs-CZ" altLang="cs-CZ" sz="1000" dirty="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sz="1000" b="1" dirty="0" smtClean="0">
                <a:solidFill>
                  <a:srgbClr val="212529"/>
                </a:solidFill>
                <a:latin typeface="-apple-system"/>
              </a:rPr>
              <a:t>2. </a:t>
            </a:r>
            <a:r>
              <a:rPr lang="cs-CZ" altLang="cs-CZ" sz="1000" b="1" dirty="0" err="1" smtClean="0">
                <a:solidFill>
                  <a:srgbClr val="212529"/>
                </a:solidFill>
                <a:latin typeface="-apple-system"/>
              </a:rPr>
              <a:t>Debridement</a:t>
            </a:r>
            <a:r>
              <a:rPr lang="cs-CZ" altLang="cs-CZ" sz="1000" dirty="0">
                <a:solidFill>
                  <a:srgbClr val="212529"/>
                </a:solidFill>
                <a:latin typeface="-apple-system"/>
              </a:rPr>
              <a:t> – pokud je příčinou osteomyelitidy penetrující trauma (odstranění cizích těles a nekrotické tkáně) a zvážíme pokrytí </a:t>
            </a:r>
            <a:r>
              <a:rPr lang="cs-CZ" altLang="cs-CZ" sz="1000" dirty="0" err="1">
                <a:solidFill>
                  <a:srgbClr val="212529"/>
                </a:solidFill>
                <a:latin typeface="-apple-system"/>
              </a:rPr>
              <a:t>antipseudomonádovými</a:t>
            </a:r>
            <a:r>
              <a:rPr lang="cs-CZ" altLang="cs-CZ" sz="1000" dirty="0">
                <a:solidFill>
                  <a:srgbClr val="212529"/>
                </a:solidFill>
                <a:latin typeface="-apple-system"/>
              </a:rPr>
              <a:t> </a:t>
            </a:r>
            <a:r>
              <a:rPr lang="cs-CZ" altLang="cs-CZ" sz="1000" dirty="0" smtClean="0">
                <a:solidFill>
                  <a:srgbClr val="212529"/>
                </a:solidFill>
                <a:latin typeface="-apple-system"/>
              </a:rPr>
              <a:t>antibiotiky</a:t>
            </a:r>
          </a:p>
          <a:p>
            <a:pPr marL="0" lvl="0" indent="0" eaLnBrk="0" fontAlgn="base" hangingPunct="0">
              <a:lnSpc>
                <a:spcPct val="100000"/>
              </a:lnSpc>
              <a:spcBef>
                <a:spcPct val="0"/>
              </a:spcBef>
              <a:spcAft>
                <a:spcPct val="0"/>
              </a:spcAft>
              <a:buNone/>
            </a:pPr>
            <a:endParaRPr lang="cs-CZ" altLang="cs-CZ" sz="1000" dirty="0" smtClean="0">
              <a:solidFill>
                <a:srgbClr val="212529"/>
              </a:solidFill>
              <a:latin typeface="-apple-system"/>
            </a:endParaRPr>
          </a:p>
          <a:p>
            <a:pPr marL="0" lvl="0" indent="0" eaLnBrk="0" fontAlgn="base" hangingPunct="0">
              <a:lnSpc>
                <a:spcPct val="100000"/>
              </a:lnSpc>
              <a:spcBef>
                <a:spcPct val="0"/>
              </a:spcBef>
              <a:spcAft>
                <a:spcPct val="0"/>
              </a:spcAft>
              <a:buFontTx/>
              <a:buChar char="•"/>
            </a:pPr>
            <a:endParaRPr lang="cs-CZ" altLang="cs-CZ" sz="1000" dirty="0" smtClean="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sz="1000" b="1" dirty="0" smtClean="0">
                <a:solidFill>
                  <a:srgbClr val="212529"/>
                </a:solidFill>
                <a:latin typeface="-apple-system"/>
              </a:rPr>
              <a:t>3. Opakovaná aspirace </a:t>
            </a:r>
            <a:r>
              <a:rPr lang="cs-CZ" altLang="cs-CZ" sz="1000" b="1" dirty="0">
                <a:solidFill>
                  <a:srgbClr val="212529"/>
                </a:solidFill>
                <a:latin typeface="-apple-system"/>
              </a:rPr>
              <a:t>kostní tkáně na </a:t>
            </a:r>
            <a:r>
              <a:rPr lang="cs-CZ" altLang="cs-CZ" sz="1000" b="1" dirty="0" smtClean="0">
                <a:solidFill>
                  <a:srgbClr val="212529"/>
                </a:solidFill>
                <a:latin typeface="-apple-system"/>
              </a:rPr>
              <a:t>kultivaci - </a:t>
            </a:r>
            <a:r>
              <a:rPr lang="cs-CZ" altLang="cs-CZ" sz="1000" dirty="0" smtClean="0">
                <a:solidFill>
                  <a:srgbClr val="212529"/>
                </a:solidFill>
                <a:latin typeface="-apple-system"/>
              </a:rPr>
              <a:t>pokud </a:t>
            </a:r>
            <a:r>
              <a:rPr lang="cs-CZ" altLang="cs-CZ" sz="1000" dirty="0">
                <a:solidFill>
                  <a:srgbClr val="212529"/>
                </a:solidFill>
                <a:latin typeface="-apple-system"/>
              </a:rPr>
              <a:t>do 48–72 hodin od zahájení léčby nedojde ke klinickému zlepšení (ústup teplot, bolesti a otoku) </a:t>
            </a:r>
            <a:r>
              <a:rPr lang="cs-CZ" altLang="cs-CZ" sz="1000" dirty="0" smtClean="0">
                <a:solidFill>
                  <a:srgbClr val="212529"/>
                </a:solidFill>
                <a:latin typeface="-apple-system"/>
              </a:rPr>
              <a:t>a </a:t>
            </a:r>
            <a:r>
              <a:rPr lang="cs-CZ" altLang="cs-CZ" sz="1000" dirty="0">
                <a:solidFill>
                  <a:srgbClr val="212529"/>
                </a:solidFill>
                <a:latin typeface="-apple-system"/>
              </a:rPr>
              <a:t>přistupujeme k </a:t>
            </a:r>
            <a:r>
              <a:rPr lang="cs-CZ" altLang="cs-CZ" sz="1000" b="1" dirty="0">
                <a:solidFill>
                  <a:srgbClr val="212529"/>
                </a:solidFill>
                <a:latin typeface="-apple-system"/>
              </a:rPr>
              <a:t>chirurgické drenáži</a:t>
            </a:r>
            <a:r>
              <a:rPr lang="cs-CZ" altLang="cs-CZ" sz="1000" dirty="0" smtClean="0">
                <a:solidFill>
                  <a:srgbClr val="212529"/>
                </a:solidFill>
                <a:latin typeface="-apple-system"/>
              </a:rPr>
              <a:t>.</a:t>
            </a:r>
          </a:p>
          <a:p>
            <a:pPr marL="0" lvl="0" indent="0" eaLnBrk="0" fontAlgn="base" hangingPunct="0">
              <a:lnSpc>
                <a:spcPct val="100000"/>
              </a:lnSpc>
              <a:spcBef>
                <a:spcPct val="0"/>
              </a:spcBef>
              <a:spcAft>
                <a:spcPct val="0"/>
              </a:spcAft>
              <a:buNone/>
            </a:pPr>
            <a:endParaRPr lang="cs-CZ" altLang="cs-CZ" sz="1000" dirty="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sz="1000" b="1" dirty="0" smtClean="0">
                <a:solidFill>
                  <a:srgbClr val="212529"/>
                </a:solidFill>
                <a:latin typeface="-apple-system"/>
              </a:rPr>
              <a:t>4. Chirurgická drenáž </a:t>
            </a:r>
            <a:r>
              <a:rPr lang="cs-CZ" altLang="cs-CZ" sz="1000" dirty="0" smtClean="0">
                <a:solidFill>
                  <a:srgbClr val="212529"/>
                </a:solidFill>
                <a:latin typeface="-apple-system"/>
              </a:rPr>
              <a:t>- další </a:t>
            </a:r>
            <a:r>
              <a:rPr lang="cs-CZ" altLang="cs-CZ" sz="1000" dirty="0">
                <a:solidFill>
                  <a:srgbClr val="212529"/>
                </a:solidFill>
                <a:latin typeface="-apple-system"/>
              </a:rPr>
              <a:t>indikací k drenáži je opožděná diagnosa nebo přítomnost </a:t>
            </a:r>
            <a:r>
              <a:rPr lang="cs-CZ" altLang="cs-CZ" sz="1000" dirty="0" err="1">
                <a:solidFill>
                  <a:srgbClr val="212529"/>
                </a:solidFill>
                <a:latin typeface="-apple-system"/>
              </a:rPr>
              <a:t>subperiostálního</a:t>
            </a:r>
            <a:r>
              <a:rPr lang="cs-CZ" altLang="cs-CZ" sz="1000" dirty="0">
                <a:solidFill>
                  <a:srgbClr val="212529"/>
                </a:solidFill>
                <a:latin typeface="-apple-system"/>
              </a:rPr>
              <a:t> </a:t>
            </a:r>
            <a:r>
              <a:rPr lang="cs-CZ" altLang="cs-CZ" sz="1000" dirty="0" smtClean="0">
                <a:solidFill>
                  <a:srgbClr val="212529"/>
                </a:solidFill>
                <a:latin typeface="-apple-system"/>
              </a:rPr>
              <a:t>abscesu</a:t>
            </a:r>
          </a:p>
          <a:p>
            <a:pPr marL="0" lvl="0" indent="0" eaLnBrk="0" fontAlgn="base" hangingPunct="0">
              <a:lnSpc>
                <a:spcPct val="100000"/>
              </a:lnSpc>
              <a:spcBef>
                <a:spcPct val="0"/>
              </a:spcBef>
              <a:spcAft>
                <a:spcPct val="0"/>
              </a:spcAft>
              <a:buNone/>
            </a:pPr>
            <a:endParaRPr lang="cs-CZ" altLang="cs-CZ" sz="1000" dirty="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sz="1000" b="1" dirty="0" smtClean="0">
                <a:solidFill>
                  <a:srgbClr val="212529"/>
                </a:solidFill>
                <a:latin typeface="-apple-system"/>
              </a:rPr>
              <a:t>5. Imobilizace </a:t>
            </a:r>
            <a:r>
              <a:rPr lang="cs-CZ" altLang="cs-CZ" sz="1000" b="1" dirty="0">
                <a:solidFill>
                  <a:srgbClr val="212529"/>
                </a:solidFill>
                <a:latin typeface="-apple-system"/>
              </a:rPr>
              <a:t>končetiny</a:t>
            </a:r>
            <a:r>
              <a:rPr lang="cs-CZ" altLang="cs-CZ" sz="1000" dirty="0">
                <a:solidFill>
                  <a:srgbClr val="212529"/>
                </a:solidFill>
                <a:latin typeface="-apple-system"/>
              </a:rPr>
              <a:t> (sádrové dlahy, trakce</a:t>
            </a:r>
            <a:r>
              <a:rPr lang="cs-CZ" altLang="cs-CZ" sz="1000" dirty="0" smtClean="0">
                <a:solidFill>
                  <a:srgbClr val="212529"/>
                </a:solidFill>
                <a:latin typeface="-apple-system"/>
              </a:rPr>
              <a:t>)</a:t>
            </a:r>
          </a:p>
          <a:p>
            <a:pPr marL="0" lvl="0" indent="0" eaLnBrk="0" fontAlgn="base" hangingPunct="0">
              <a:lnSpc>
                <a:spcPct val="100000"/>
              </a:lnSpc>
              <a:spcBef>
                <a:spcPct val="0"/>
              </a:spcBef>
              <a:spcAft>
                <a:spcPct val="0"/>
              </a:spcAft>
              <a:buNone/>
            </a:pPr>
            <a:endParaRPr lang="cs-CZ" altLang="cs-CZ" sz="1000" dirty="0" smtClean="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sz="1000" b="1" dirty="0" smtClean="0">
                <a:solidFill>
                  <a:srgbClr val="212529"/>
                </a:solidFill>
                <a:latin typeface="-apple-system"/>
              </a:rPr>
              <a:t>6. Analgezie</a:t>
            </a:r>
          </a:p>
          <a:p>
            <a:pPr marL="0" lvl="0" indent="0" eaLnBrk="0" fontAlgn="base" hangingPunct="0">
              <a:lnSpc>
                <a:spcPct val="100000"/>
              </a:lnSpc>
              <a:spcBef>
                <a:spcPct val="0"/>
              </a:spcBef>
              <a:spcAft>
                <a:spcPct val="0"/>
              </a:spcAft>
              <a:buNone/>
            </a:pPr>
            <a:endParaRPr lang="cs-CZ" altLang="cs-CZ" sz="1000" dirty="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sz="1000" b="1" dirty="0" smtClean="0">
                <a:solidFill>
                  <a:srgbClr val="212529"/>
                </a:solidFill>
                <a:latin typeface="-apple-system"/>
              </a:rPr>
              <a:t>7. Rehabilitační léčba </a:t>
            </a:r>
            <a:r>
              <a:rPr lang="cs-CZ" altLang="cs-CZ" sz="1000" dirty="0" smtClean="0">
                <a:solidFill>
                  <a:srgbClr val="212529"/>
                </a:solidFill>
                <a:latin typeface="-apple-system"/>
              </a:rPr>
              <a:t>- po stabilizaci</a:t>
            </a:r>
          </a:p>
          <a:p>
            <a:pPr marL="0" lvl="0" indent="0" eaLnBrk="0" fontAlgn="base" hangingPunct="0">
              <a:lnSpc>
                <a:spcPct val="100000"/>
              </a:lnSpc>
              <a:spcBef>
                <a:spcPct val="0"/>
              </a:spcBef>
              <a:spcAft>
                <a:spcPct val="0"/>
              </a:spcAft>
              <a:buNone/>
            </a:pPr>
            <a:endParaRPr lang="cs-CZ" altLang="cs-CZ" sz="1000" dirty="0" smtClean="0">
              <a:solidFill>
                <a:srgbClr val="212529"/>
              </a:solidFill>
              <a:latin typeface="-apple-system"/>
            </a:endParaRPr>
          </a:p>
          <a:p>
            <a:pPr marL="0" lvl="0" indent="0" eaLnBrk="0" fontAlgn="base" hangingPunct="0">
              <a:lnSpc>
                <a:spcPct val="100000"/>
              </a:lnSpc>
              <a:spcBef>
                <a:spcPct val="0"/>
              </a:spcBef>
              <a:spcAft>
                <a:spcPct val="0"/>
              </a:spcAft>
              <a:buNone/>
            </a:pPr>
            <a:r>
              <a:rPr lang="cs-CZ" altLang="cs-CZ" sz="1000" dirty="0" smtClean="0">
                <a:solidFill>
                  <a:srgbClr val="212529"/>
                </a:solidFill>
                <a:latin typeface="-apple-system"/>
              </a:rPr>
              <a:t>	     </a:t>
            </a:r>
          </a:p>
          <a:p>
            <a:pPr marL="0" lvl="0" indent="0" eaLnBrk="0" fontAlgn="base" hangingPunct="0">
              <a:lnSpc>
                <a:spcPct val="100000"/>
              </a:lnSpc>
              <a:spcBef>
                <a:spcPct val="0"/>
              </a:spcBef>
              <a:spcAft>
                <a:spcPct val="0"/>
              </a:spcAft>
              <a:buNone/>
            </a:pPr>
            <a:r>
              <a:rPr lang="cs-CZ" altLang="cs-CZ" sz="1000" dirty="0" smtClean="0">
                <a:solidFill>
                  <a:srgbClr val="212529"/>
                </a:solidFill>
                <a:latin typeface="-apple-system"/>
              </a:rPr>
              <a:t>Při </a:t>
            </a:r>
            <a:r>
              <a:rPr lang="cs-CZ" altLang="cs-CZ" sz="1000" dirty="0">
                <a:solidFill>
                  <a:srgbClr val="212529"/>
                </a:solidFill>
                <a:latin typeface="-apple-system"/>
              </a:rPr>
              <a:t>nekomplikovaném průběhu týdně kontrolujeme </a:t>
            </a:r>
            <a:r>
              <a:rPr lang="cs-CZ" altLang="cs-CZ" sz="1000" b="1" dirty="0">
                <a:solidFill>
                  <a:srgbClr val="212529"/>
                </a:solidFill>
                <a:latin typeface="-apple-system"/>
              </a:rPr>
              <a:t>zánětlivé </a:t>
            </a:r>
            <a:r>
              <a:rPr lang="cs-CZ" altLang="cs-CZ" sz="1000" b="1" dirty="0" err="1">
                <a:solidFill>
                  <a:srgbClr val="212529"/>
                </a:solidFill>
                <a:latin typeface="-apple-system"/>
              </a:rPr>
              <a:t>markery</a:t>
            </a:r>
            <a:r>
              <a:rPr lang="cs-CZ" altLang="cs-CZ" sz="1000" b="1" dirty="0">
                <a:solidFill>
                  <a:srgbClr val="212529"/>
                </a:solidFill>
                <a:latin typeface="-apple-system"/>
              </a:rPr>
              <a:t>, jaterní testy a krevní obraz</a:t>
            </a:r>
            <a:r>
              <a:rPr lang="cs-CZ" altLang="cs-CZ" sz="1000" dirty="0">
                <a:solidFill>
                  <a:srgbClr val="212529"/>
                </a:solidFill>
                <a:latin typeface="-apple-system"/>
              </a:rPr>
              <a:t> k monitoraci léčebné odpovědi, ev. nežádoucích účinků antibiotik (</a:t>
            </a:r>
            <a:r>
              <a:rPr lang="cs-CZ" altLang="cs-CZ" sz="1000" dirty="0" err="1">
                <a:solidFill>
                  <a:srgbClr val="212529"/>
                </a:solidFill>
                <a:latin typeface="-apple-system"/>
              </a:rPr>
              <a:t>hepatopatie</a:t>
            </a:r>
            <a:r>
              <a:rPr lang="cs-CZ" altLang="cs-CZ" sz="1000" dirty="0">
                <a:solidFill>
                  <a:srgbClr val="212529"/>
                </a:solidFill>
                <a:latin typeface="-apple-system"/>
              </a:rPr>
              <a:t>, </a:t>
            </a:r>
            <a:r>
              <a:rPr lang="cs-CZ" altLang="cs-CZ" sz="1000" dirty="0" err="1" smtClean="0">
                <a:solidFill>
                  <a:srgbClr val="212529"/>
                </a:solidFill>
                <a:latin typeface="-apple-system"/>
              </a:rPr>
              <a:t>neutropenie</a:t>
            </a:r>
            <a:r>
              <a:rPr lang="cs-CZ" altLang="cs-CZ" sz="1000" dirty="0" smtClean="0">
                <a:solidFill>
                  <a:srgbClr val="212529"/>
                </a:solidFill>
                <a:latin typeface="-apple-system"/>
              </a:rPr>
              <a:t>,..)</a:t>
            </a:r>
            <a:endParaRPr lang="cs-CZ" altLang="cs-CZ" sz="1000" dirty="0">
              <a:solidFill>
                <a:srgbClr val="212529"/>
              </a:solidFill>
              <a:latin typeface="-apple-system"/>
            </a:endParaRPr>
          </a:p>
          <a:p>
            <a:pPr marL="0" lvl="0" indent="0" eaLnBrk="0" fontAlgn="base" hangingPunct="0">
              <a:lnSpc>
                <a:spcPct val="100000"/>
              </a:lnSpc>
              <a:spcBef>
                <a:spcPct val="0"/>
              </a:spcBef>
              <a:spcAft>
                <a:spcPct val="0"/>
              </a:spcAft>
              <a:buNone/>
            </a:pPr>
            <a:endParaRPr lang="cs-CZ" altLang="cs-CZ" sz="1800" dirty="0">
              <a:latin typeface="Arial" panose="020B0604020202020204" pitchFamily="34" charset="0"/>
            </a:endParaRPr>
          </a:p>
          <a:p>
            <a:endParaRPr lang="cs-CZ" dirty="0"/>
          </a:p>
        </p:txBody>
      </p:sp>
      <p:pic>
        <p:nvPicPr>
          <p:cNvPr id="4" name="Obrázek 3"/>
          <p:cNvPicPr>
            <a:picLocks noChangeAspect="1"/>
          </p:cNvPicPr>
          <p:nvPr/>
        </p:nvPicPr>
        <p:blipFill>
          <a:blip r:embed="rId2"/>
          <a:stretch>
            <a:fillRect/>
          </a:stretch>
        </p:blipFill>
        <p:spPr>
          <a:xfrm rot="5400000">
            <a:off x="8357723" y="-136358"/>
            <a:ext cx="2127303" cy="2831432"/>
          </a:xfrm>
          <a:prstGeom prst="rect">
            <a:avLst/>
          </a:prstGeom>
        </p:spPr>
      </p:pic>
    </p:spTree>
    <p:extLst>
      <p:ext uri="{BB962C8B-B14F-4D97-AF65-F5344CB8AC3E}">
        <p14:creationId xmlns:p14="http://schemas.microsoft.com/office/powerpoint/2010/main" val="11117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mn-lt"/>
              </a:rPr>
              <a:t>Chirurgická léčba</a:t>
            </a:r>
            <a:endParaRPr lang="cs-CZ" b="1" dirty="0">
              <a:latin typeface="+mn-lt"/>
            </a:endParaRPr>
          </a:p>
        </p:txBody>
      </p:sp>
      <p:sp>
        <p:nvSpPr>
          <p:cNvPr id="3" name="Zástupný symbol pro obsah 2"/>
          <p:cNvSpPr>
            <a:spLocks noGrp="1"/>
          </p:cNvSpPr>
          <p:nvPr>
            <p:ph idx="1"/>
          </p:nvPr>
        </p:nvSpPr>
        <p:spPr>
          <a:xfrm>
            <a:off x="701842" y="1568950"/>
            <a:ext cx="10515600" cy="5289049"/>
          </a:xfrm>
        </p:spPr>
        <p:txBody>
          <a:bodyPr>
            <a:normAutofit fontScale="55000" lnSpcReduction="20000"/>
          </a:bodyPr>
          <a:lstStyle/>
          <a:p>
            <a:pPr lvl="1">
              <a:buFont typeface="Wingdings" panose="05000000000000000000" pitchFamily="2" charset="2"/>
              <a:buChar char="Ø"/>
            </a:pPr>
            <a:r>
              <a:rPr lang="cs-CZ" b="1" dirty="0"/>
              <a:t>SEKVESTROTOMIE</a:t>
            </a:r>
            <a:r>
              <a:rPr lang="cs-CZ" dirty="0"/>
              <a:t> -  Sekvestrotomie je odstranění odumřelé části kosti, která bývá osídlena bakteriemi a je zdrojem infekce. Někdy může být pouhé odstranění sekvestru konečným řešením na dlouhou dobu. V řadě případů však i po sekvestrotomii chronická osteomyelitida recidivuje. Dalším důvodem, vyžadující chirurgické řešení, je chronická osteomyelitická dutina. Tato dutina má špatně prokrvenou spodinou, je tvořena dystrofickou kostí a jizevnatou tkání okolí. Hrozí riziko vyplnění dutiny jizevnatou vazivovou tkání, která je špatně prokrvená a tím málo odolná vůči infekci. V tomto ložisku může být intracelulární přežívání některých baktérií (stafylokoků). Z toho zcela logicky vyplývá nutnost výplně této dutiny</a:t>
            </a:r>
            <a:r>
              <a:rPr lang="cs-CZ" dirty="0" smtClean="0"/>
              <a:t>.</a:t>
            </a:r>
          </a:p>
          <a:p>
            <a:pPr lvl="1">
              <a:buFont typeface="Wingdings" panose="05000000000000000000" pitchFamily="2" charset="2"/>
              <a:buChar char="Ø"/>
            </a:pPr>
            <a:endParaRPr lang="cs-CZ" dirty="0"/>
          </a:p>
          <a:p>
            <a:pPr lvl="1">
              <a:buFont typeface="Wingdings" panose="05000000000000000000" pitchFamily="2" charset="2"/>
              <a:buChar char="Ø"/>
            </a:pPr>
            <a:r>
              <a:rPr lang="cs-CZ" b="1" dirty="0"/>
              <a:t>SPONGIOPLASTIKA</a:t>
            </a:r>
            <a:r>
              <a:rPr lang="cs-CZ" dirty="0"/>
              <a:t> - Spongioplastika je operační přenesení vlastní kostní tkáně-spongiózy. Pokud v krátké době nedojde k přihojení kostních štěpů ke spodině, což je závislé na jejím prokrvení, stávají se spongiózní štěpy kostními sekvestry. </a:t>
            </a:r>
            <a:endParaRPr lang="cs-CZ" dirty="0" smtClean="0"/>
          </a:p>
          <a:p>
            <a:pPr lvl="1">
              <a:buFont typeface="Wingdings" panose="05000000000000000000" pitchFamily="2" charset="2"/>
              <a:buChar char="Ø"/>
            </a:pPr>
            <a:endParaRPr lang="cs-CZ" dirty="0"/>
          </a:p>
          <a:p>
            <a:pPr lvl="1">
              <a:buFont typeface="Wingdings" panose="05000000000000000000" pitchFamily="2" charset="2"/>
              <a:buChar char="Ø"/>
            </a:pPr>
            <a:r>
              <a:rPr lang="cs-CZ" b="1" dirty="0"/>
              <a:t>PROPLACHOVÁ LAVÁŽ </a:t>
            </a:r>
            <a:r>
              <a:rPr lang="cs-CZ" dirty="0"/>
              <a:t>- </a:t>
            </a:r>
            <a:r>
              <a:rPr lang="cs-CZ" dirty="0" err="1"/>
              <a:t>Proplachová</a:t>
            </a:r>
            <a:r>
              <a:rPr lang="cs-CZ" dirty="0"/>
              <a:t> </a:t>
            </a:r>
            <a:r>
              <a:rPr lang="cs-CZ" dirty="0" err="1"/>
              <a:t>laváž</a:t>
            </a:r>
            <a:r>
              <a:rPr lang="cs-CZ" dirty="0"/>
              <a:t> je léčebná metoda, kdy se do zánětlivé dutiny zavedou dva drény. První drén přivádí tekutinu a druhý tuto tekutinu odvádí. Úkolem </a:t>
            </a:r>
            <a:r>
              <a:rPr lang="cs-CZ" dirty="0" err="1"/>
              <a:t>laváže</a:t>
            </a:r>
            <a:r>
              <a:rPr lang="cs-CZ" dirty="0"/>
              <a:t> je odplavovat z ložiska tkáňový detritus, hematom, normalizovat pH a mechanickým odplavením baktérií dát makroorganismu šanci překonat infekci vlastními prostředky. Jsou-li do </a:t>
            </a:r>
            <a:r>
              <a:rPr lang="cs-CZ" dirty="0" err="1"/>
              <a:t>lavážního</a:t>
            </a:r>
            <a:r>
              <a:rPr lang="cs-CZ" dirty="0"/>
              <a:t> roztoku přidána antibiotika, účinek </a:t>
            </a:r>
            <a:r>
              <a:rPr lang="cs-CZ" dirty="0" err="1"/>
              <a:t>laváže</a:t>
            </a:r>
            <a:r>
              <a:rPr lang="cs-CZ" dirty="0"/>
              <a:t> se tím může zvýšit. Jestliže jsou stěny a spodina dutiny dobře prokrvené, vyrůstá z ní rychle pevná granulační tkáň a dutina obliteruje</a:t>
            </a:r>
            <a:r>
              <a:rPr lang="cs-CZ" dirty="0" smtClean="0"/>
              <a:t>.</a:t>
            </a:r>
          </a:p>
          <a:p>
            <a:pPr lvl="1">
              <a:buFont typeface="Wingdings" panose="05000000000000000000" pitchFamily="2" charset="2"/>
              <a:buChar char="Ø"/>
            </a:pPr>
            <a:endParaRPr lang="cs-CZ" dirty="0"/>
          </a:p>
          <a:p>
            <a:pPr lvl="1">
              <a:buFont typeface="Wingdings" panose="05000000000000000000" pitchFamily="2" charset="2"/>
              <a:buChar char="Ø"/>
            </a:pPr>
            <a:r>
              <a:rPr lang="cs-CZ" b="1" dirty="0"/>
              <a:t>VÝPLNĚ OSTEOMYELITICKÝCH DUTIN ANTIBIOTIKY  </a:t>
            </a:r>
            <a:r>
              <a:rPr lang="cs-CZ" dirty="0"/>
              <a:t>- Do mrtvého prostoru jsou umístěny kuličky, z jejichž povrchu se uvolňuje antibiotikum </a:t>
            </a:r>
            <a:r>
              <a:rPr lang="cs-CZ" dirty="0" err="1"/>
              <a:t>gentamicin</a:t>
            </a:r>
            <a:r>
              <a:rPr lang="cs-CZ" dirty="0"/>
              <a:t> a tím je dán čas okolním tkáním, aby vyplnil prostor mezi kuličkami a jizvou. Průběh a především rychlost hojivých procesů jsou závislé na prokrvení okolních tkání. Další možností výplně je kolagen s antibakteriálním prostředkem (</a:t>
            </a:r>
            <a:r>
              <a:rPr lang="cs-CZ" dirty="0" err="1"/>
              <a:t>gentamicin</a:t>
            </a:r>
            <a:r>
              <a:rPr lang="cs-CZ" dirty="0"/>
              <a:t>, </a:t>
            </a:r>
            <a:r>
              <a:rPr lang="cs-CZ" dirty="0" err="1"/>
              <a:t>taurolidin</a:t>
            </a:r>
            <a:r>
              <a:rPr lang="cs-CZ" dirty="0"/>
              <a:t>) a má s předchozí metodou mnoho společného. Jejich výhodou však je, že kolagen se buď </a:t>
            </a:r>
            <a:r>
              <a:rPr lang="cs-CZ" dirty="0" err="1"/>
              <a:t>vhojí</a:t>
            </a:r>
            <a:r>
              <a:rPr lang="cs-CZ" dirty="0"/>
              <a:t> a stane se součástí jizvy, nebo se při selhání léčby vyloučí </a:t>
            </a:r>
            <a:r>
              <a:rPr lang="cs-CZ" dirty="0" smtClean="0"/>
              <a:t>hnisavou </a:t>
            </a:r>
            <a:r>
              <a:rPr lang="cs-CZ" dirty="0"/>
              <a:t>sekrecí</a:t>
            </a:r>
            <a:r>
              <a:rPr lang="cs-CZ" dirty="0" smtClean="0"/>
              <a:t>.</a:t>
            </a:r>
          </a:p>
          <a:p>
            <a:pPr lvl="1">
              <a:buFont typeface="Wingdings" panose="05000000000000000000" pitchFamily="2" charset="2"/>
              <a:buChar char="Ø"/>
            </a:pPr>
            <a:endParaRPr lang="cs-CZ" dirty="0"/>
          </a:p>
          <a:p>
            <a:pPr lvl="1">
              <a:buFont typeface="Wingdings" panose="05000000000000000000" pitchFamily="2" charset="2"/>
              <a:buChar char="Ø"/>
            </a:pPr>
            <a:r>
              <a:rPr lang="cs-CZ" b="1" dirty="0"/>
              <a:t>RESEKCE</a:t>
            </a:r>
            <a:r>
              <a:rPr lang="cs-CZ" dirty="0"/>
              <a:t> - Resekce ložiska chronické osteomyelitidy znamená odstranění postižené kosti a její dočasnou fixaci nejlépe zevním fixátorem. Vzniklý defekt kosti je potom nutno vyplnit některou z metod léčby defektních infikovaných pakloubů, což je obvykle časově velmi náročné. Obnovení kontinuity kosti může trvat i několik let. Je to tedy metoda nevhodná k léčbě chronické osteomyelitidy, kde není kost přerušena. Naproti tomu v léčbě infikovaných pakloubů je užívána zcela běžně. </a:t>
            </a:r>
            <a:endParaRPr lang="cs-CZ" dirty="0" smtClean="0"/>
          </a:p>
          <a:p>
            <a:pPr lvl="1">
              <a:buFont typeface="Wingdings" panose="05000000000000000000" pitchFamily="2" charset="2"/>
              <a:buChar char="Ø"/>
            </a:pPr>
            <a:endParaRPr lang="cs-CZ" dirty="0"/>
          </a:p>
          <a:p>
            <a:pPr lvl="1">
              <a:buFont typeface="Wingdings" panose="05000000000000000000" pitchFamily="2" charset="2"/>
              <a:buChar char="Ø"/>
            </a:pPr>
            <a:r>
              <a:rPr lang="cs-CZ" b="1" dirty="0"/>
              <a:t>AMPUTACE</a:t>
            </a:r>
            <a:r>
              <a:rPr lang="cs-CZ" dirty="0"/>
              <a:t> - Amputace je jediná metoda, která může definitivně zabránit recidivě hnisání. Chronická osteomyelitida je však pouze zřídka indikací k amputaci končetiny. Rozhodujeme se pro ni v případech, kdy i přes opakované chirurgické intervence postižená končetina ohrožuje pacienta nebo když dojde k </a:t>
            </a:r>
            <a:r>
              <a:rPr lang="cs-CZ" dirty="0" err="1"/>
              <a:t>malignizaci</a:t>
            </a:r>
            <a:r>
              <a:rPr lang="cs-CZ" dirty="0"/>
              <a:t> v ložisku. Další indikací může být trvale bolestivá a nefunkční končetina. Výjimečnou indikací může být i nesnesitelný, odpuzující zápach. </a:t>
            </a:r>
          </a:p>
          <a:p>
            <a:endParaRPr lang="cs-CZ" dirty="0"/>
          </a:p>
        </p:txBody>
      </p:sp>
    </p:spTree>
    <p:extLst>
      <p:ext uri="{BB962C8B-B14F-4D97-AF65-F5344CB8AC3E}">
        <p14:creationId xmlns:p14="http://schemas.microsoft.com/office/powerpoint/2010/main" val="3890467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rPr>
              <a:t>PODPŮRNÁ LÉČBA </a:t>
            </a:r>
            <a:endParaRPr lang="cs-CZ" dirty="0">
              <a:latin typeface="+mn-lt"/>
            </a:endParaRPr>
          </a:p>
        </p:txBody>
      </p:sp>
      <p:sp>
        <p:nvSpPr>
          <p:cNvPr id="3" name="Zástupný symbol pro obsah 2"/>
          <p:cNvSpPr>
            <a:spLocks noGrp="1"/>
          </p:cNvSpPr>
          <p:nvPr>
            <p:ph idx="1"/>
          </p:nvPr>
        </p:nvSpPr>
        <p:spPr/>
        <p:txBody>
          <a:bodyPr>
            <a:normAutofit fontScale="70000" lnSpcReduction="20000"/>
          </a:bodyPr>
          <a:lstStyle/>
          <a:p>
            <a:r>
              <a:rPr lang="cs-CZ" dirty="0" smtClean="0"/>
              <a:t>Při </a:t>
            </a:r>
            <a:r>
              <a:rPr lang="cs-CZ" dirty="0"/>
              <a:t>každém hojení by neměla být opomíjena </a:t>
            </a:r>
            <a:endParaRPr lang="cs-CZ" dirty="0" smtClean="0"/>
          </a:p>
          <a:p>
            <a:r>
              <a:rPr lang="cs-CZ" dirty="0" smtClean="0"/>
              <a:t>Pacient </a:t>
            </a:r>
            <a:r>
              <a:rPr lang="cs-CZ" dirty="0"/>
              <a:t>s chronickou nebo obtížně se hojící ránou musí být řádně živen, aby měl dostatek stavebního materiálu k hojení, a energie k podpoře hojivých procesů. Nutriční stav pacienta sám o sobě může napovídat, jak se bude rána hojit a zda vůbec můžeme hojení předpokládat. Pacientům v malnutrici se rány hojí obtížněji. Při malnutrici dochází k snížení hladin celkové bílkoviny a albuminu, tudíž ATB přestávají fungovat, protože nemají své nosiče. Obtížné hojení můžeme však pozorovat u jakékoli rány u pacienta s protein-energetickou či proteinovou podvýživou. Změna jídelníčku nebo volba jiné technologické úpravy stravy často pomůže. Stravu je možno také obohatit energeticky nebo o proteiny při použití modulových dietetik (</a:t>
            </a:r>
            <a:r>
              <a:rPr lang="cs-CZ" dirty="0" err="1"/>
              <a:t>Fantomalt</a:t>
            </a:r>
            <a:r>
              <a:rPr lang="cs-CZ" dirty="0"/>
              <a:t>, </a:t>
            </a:r>
            <a:r>
              <a:rPr lang="cs-CZ" dirty="0" err="1"/>
              <a:t>Protifar</a:t>
            </a:r>
            <a:r>
              <a:rPr lang="cs-CZ" dirty="0"/>
              <a:t>, </a:t>
            </a:r>
            <a:r>
              <a:rPr lang="cs-CZ" dirty="0" err="1"/>
              <a:t>Calogen</a:t>
            </a:r>
            <a:r>
              <a:rPr lang="cs-CZ" dirty="0"/>
              <a:t>). </a:t>
            </a:r>
            <a:endParaRPr lang="cs-CZ" dirty="0" smtClean="0"/>
          </a:p>
          <a:p>
            <a:r>
              <a:rPr lang="cs-CZ" dirty="0" smtClean="0"/>
              <a:t>Jsou-li </a:t>
            </a:r>
            <a:r>
              <a:rPr lang="cs-CZ" dirty="0"/>
              <a:t>výše uvedená opatření neúčinná, přichází na řadu popíjení perorálních nutričních doplňků (</a:t>
            </a:r>
            <a:r>
              <a:rPr lang="cs-CZ" dirty="0" err="1"/>
              <a:t>Nutridrink</a:t>
            </a:r>
            <a:r>
              <a:rPr lang="cs-CZ" dirty="0"/>
              <a:t>, </a:t>
            </a:r>
            <a:r>
              <a:rPr lang="cs-CZ" dirty="0" err="1"/>
              <a:t>Fresubin</a:t>
            </a:r>
            <a:r>
              <a:rPr lang="cs-CZ" dirty="0"/>
              <a:t>, </a:t>
            </a:r>
            <a:r>
              <a:rPr lang="cs-CZ" dirty="0" err="1"/>
              <a:t>Diasip</a:t>
            </a:r>
            <a:r>
              <a:rPr lang="cs-CZ" dirty="0"/>
              <a:t>, </a:t>
            </a:r>
            <a:r>
              <a:rPr lang="cs-CZ" dirty="0" err="1"/>
              <a:t>Cubitan</a:t>
            </a:r>
            <a:r>
              <a:rPr lang="cs-CZ" dirty="0"/>
              <a:t>, </a:t>
            </a:r>
            <a:r>
              <a:rPr lang="cs-CZ" dirty="0" err="1"/>
              <a:t>Fortimel</a:t>
            </a:r>
            <a:r>
              <a:rPr lang="cs-CZ" dirty="0"/>
              <a:t>, </a:t>
            </a:r>
            <a:r>
              <a:rPr lang="cs-CZ" dirty="0" err="1"/>
              <a:t>Resource</a:t>
            </a:r>
            <a:r>
              <a:rPr lang="cs-CZ" dirty="0"/>
              <a:t> apod.). Stejně jako strava bohatá na bílkoviny a proteiny je nezbytné doplňovat i vitaminy. Jedná se zejména o vitamin C, který se účastní tvorby kolagenu, vitaminy E a </a:t>
            </a:r>
            <a:r>
              <a:rPr lang="cs-CZ" dirty="0" err="1"/>
              <a:t>A</a:t>
            </a:r>
            <a:r>
              <a:rPr lang="cs-CZ" dirty="0"/>
              <a:t> jako významné antioxidanty. Ze stopových prvků je to především zinek. </a:t>
            </a:r>
            <a:endParaRPr lang="cs-CZ" dirty="0" smtClean="0"/>
          </a:p>
          <a:p>
            <a:r>
              <a:rPr lang="cs-CZ" dirty="0" smtClean="0"/>
              <a:t>V </a:t>
            </a:r>
            <a:r>
              <a:rPr lang="cs-CZ" dirty="0"/>
              <a:t>neposlední řadě je nutné zajistit řádnou hydrataci, která pomůže nastolit příznivé podmínky pro hojení i prevenci vzniku kožních defektů</a:t>
            </a:r>
          </a:p>
          <a:p>
            <a:endParaRPr lang="cs-CZ" dirty="0"/>
          </a:p>
        </p:txBody>
      </p:sp>
    </p:spTree>
    <p:extLst>
      <p:ext uri="{BB962C8B-B14F-4D97-AF65-F5344CB8AC3E}">
        <p14:creationId xmlns:p14="http://schemas.microsoft.com/office/powerpoint/2010/main" val="251933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Ošetřovatelský proces u pacienta s osteomyelitidou</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08338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KVALITA ŽIVOTA </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Posouzení </a:t>
            </a:r>
            <a:r>
              <a:rPr lang="cs-CZ" dirty="0" smtClean="0"/>
              <a:t>kvality života se provádí v souvislosti s vážnými onemocněními a jejich dlouhodobými následky. Metoda hodnocení kvality života postupně vniká do mnoha medicínských oborů a je významným nástrojem hodnocení úspěšnosti a efektivity léčby. Je založena na dotazování pacientů o jejich subjektivním vnímání důsledků choroby, jako je chronická bolest, omezení hybnosti či omezení funkce smyslů nebo psychické problémy a stupeň závislosti na různých formách podpory. </a:t>
            </a:r>
            <a:endParaRPr lang="cs-CZ" dirty="0" smtClean="0"/>
          </a:p>
          <a:p>
            <a:r>
              <a:rPr lang="cs-CZ" dirty="0" smtClean="0"/>
              <a:t>Kvalita </a:t>
            </a:r>
            <a:r>
              <a:rPr lang="cs-CZ" dirty="0" smtClean="0"/>
              <a:t>života je pro každého naprosto individuální, to znamená, že k pojetí kvality život se přistupuje tak, jak ji subjektivně chápe, vnímá a definuje ten, kdo je dotazován. Vnímání kvality života posuzované osoby, závisí převážně na jejím vlastním vnímání hodnot</a:t>
            </a:r>
            <a:r>
              <a:rPr lang="cs-CZ" dirty="0" smtClean="0"/>
              <a:t>.</a:t>
            </a:r>
          </a:p>
          <a:p>
            <a:endParaRPr lang="cs-CZ" dirty="0" smtClean="0"/>
          </a:p>
          <a:p>
            <a:pPr marL="0" indent="0">
              <a:buNone/>
            </a:pPr>
            <a:r>
              <a:rPr lang="cs-CZ" b="1" dirty="0" smtClean="0"/>
              <a:t>MĚŘENÍ </a:t>
            </a:r>
            <a:r>
              <a:rPr lang="cs-CZ" b="1" dirty="0" smtClean="0"/>
              <a:t>KVALITY ŽIVOTA </a:t>
            </a:r>
            <a:endParaRPr lang="cs-CZ" b="1" dirty="0" smtClean="0"/>
          </a:p>
          <a:p>
            <a:pPr marL="0" indent="0">
              <a:buNone/>
            </a:pPr>
            <a:r>
              <a:rPr lang="cs-CZ" dirty="0" smtClean="0"/>
              <a:t>hlavním </a:t>
            </a:r>
            <a:r>
              <a:rPr lang="cs-CZ" dirty="0" smtClean="0"/>
              <a:t>důvodem, proč vlastně zjišťovat kvalitu života je to, aby byl ukázán vliv nemoci a hlavně, aby byla zhodnocena léčba. Chceme-li hodnotit kvalitu života, musíme vzít na vědomí objektivní i subjektivní přístupy. Nejpodstatnější aspekt je vlastní- tedy subjektivní - hodnocení nemocného. Jak on sám vnímá své zdraví, jak se dokáže realizovat v rodinném, ale i sociálním prostředí. Nejčastější metodou měření kvality života jsou dotazníky nebo cíleně vedené rozhovory, které se snaží zjistit, jak nemoc ovlivňuje vlastní život. Dotazníky se dělí do dvou skupin. První skupinou jsou dotazníky obecné, které hodnotí stav nemocného bez zaměření na konkrétní onemocnění. Mají široké uplatnění u jakékoliv skupiny obyvatel. Zabývají se oblastí zdraví, prožívání, mezilidských vztahů, životními podmínkami, prostředím a vírou. Speciální dotazníky jsou vytvořeny pro jednotlivá onemocnění. </a:t>
            </a:r>
            <a:endParaRPr lang="cs-CZ" dirty="0" smtClean="0"/>
          </a:p>
          <a:p>
            <a:pPr marL="0" indent="0">
              <a:buNone/>
            </a:pPr>
            <a:r>
              <a:rPr lang="cs-CZ" b="1" dirty="0" smtClean="0"/>
              <a:t>KVALITA </a:t>
            </a:r>
            <a:r>
              <a:rPr lang="cs-CZ" b="1" dirty="0" smtClean="0"/>
              <a:t>ŽIVOTA NEMOCNÉHO S OSTEOMYELITIDOU </a:t>
            </a:r>
            <a:endParaRPr lang="cs-CZ" b="1" dirty="0" smtClean="0"/>
          </a:p>
          <a:p>
            <a:pPr marL="0" indent="0">
              <a:buNone/>
            </a:pPr>
            <a:r>
              <a:rPr lang="cs-CZ" dirty="0"/>
              <a:t>k</a:t>
            </a:r>
            <a:r>
              <a:rPr lang="cs-CZ" dirty="0" smtClean="0"/>
              <a:t>valita </a:t>
            </a:r>
            <a:r>
              <a:rPr lang="cs-CZ" dirty="0" smtClean="0"/>
              <a:t>života lidí s osteomyelitidou je závislá na průběhu onemocnění. Je zcela individuální a závisí na přístupu jedince k vlastnímu životu. Vnímání kvality života je zcela jistě ovlivněno vnějšími vlivy, jako je rodina přátelé, ale i přístup zdravotnického personálu</a:t>
            </a:r>
            <a:endParaRPr lang="cs-CZ" dirty="0"/>
          </a:p>
        </p:txBody>
      </p:sp>
    </p:spTree>
    <p:extLst>
      <p:ext uri="{BB962C8B-B14F-4D97-AF65-F5344CB8AC3E}">
        <p14:creationId xmlns:p14="http://schemas.microsoft.com/office/powerpoint/2010/main" val="242966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OŠETŘOVATELSKÝ MODEL </a:t>
            </a:r>
            <a:endParaRPr lang="cs-CZ" dirty="0"/>
          </a:p>
        </p:txBody>
      </p:sp>
      <p:sp>
        <p:nvSpPr>
          <p:cNvPr id="3" name="Zástupný symbol pro obsah 2"/>
          <p:cNvSpPr>
            <a:spLocks noGrp="1"/>
          </p:cNvSpPr>
          <p:nvPr>
            <p:ph idx="1"/>
          </p:nvPr>
        </p:nvSpPr>
        <p:spPr>
          <a:xfrm>
            <a:off x="838200" y="1825625"/>
            <a:ext cx="10515600" cy="4960186"/>
          </a:xfrm>
        </p:spPr>
        <p:txBody>
          <a:bodyPr>
            <a:normAutofit fontScale="85000" lnSpcReduction="20000"/>
          </a:bodyPr>
          <a:lstStyle/>
          <a:p>
            <a:r>
              <a:rPr lang="cs-CZ" dirty="0" smtClean="0"/>
              <a:t>model </a:t>
            </a:r>
            <a:r>
              <a:rPr lang="cs-CZ" dirty="0" smtClean="0"/>
              <a:t>fungujícího zdraví dle </a:t>
            </a:r>
            <a:r>
              <a:rPr lang="cs-CZ" dirty="0" err="1" smtClean="0"/>
              <a:t>Marjory</a:t>
            </a:r>
            <a:r>
              <a:rPr lang="cs-CZ" dirty="0" smtClean="0"/>
              <a:t> Gordonové. </a:t>
            </a:r>
            <a:endParaRPr lang="cs-CZ" dirty="0" smtClean="0"/>
          </a:p>
          <a:p>
            <a:r>
              <a:rPr lang="cs-CZ" dirty="0"/>
              <a:t>z</a:t>
            </a:r>
            <a:r>
              <a:rPr lang="cs-CZ" dirty="0" smtClean="0"/>
              <a:t>ákladní </a:t>
            </a:r>
            <a:r>
              <a:rPr lang="cs-CZ" dirty="0" smtClean="0"/>
              <a:t>strukturu tohoto modelu tvoří celkem dvanáct oblastí, z nichž každá představuje funkční nebo dysfunkční součást zdravotního stavu. Jedná se o tyto </a:t>
            </a:r>
            <a:r>
              <a:rPr lang="cs-CZ" dirty="0" smtClean="0"/>
              <a:t>oblasti:</a:t>
            </a:r>
          </a:p>
          <a:p>
            <a:pPr marL="457200" lvl="1" indent="0">
              <a:buNone/>
            </a:pPr>
            <a:r>
              <a:rPr lang="cs-CZ" dirty="0" smtClean="0"/>
              <a:t>1</a:t>
            </a:r>
            <a:r>
              <a:rPr lang="cs-CZ" dirty="0" smtClean="0"/>
              <a:t>. Vnímání zdravotního stavu a aktivity k udržení </a:t>
            </a:r>
            <a:r>
              <a:rPr lang="cs-CZ" dirty="0" smtClean="0"/>
              <a:t>zdraví</a:t>
            </a:r>
          </a:p>
          <a:p>
            <a:pPr marL="457200" lvl="1" indent="0">
              <a:buNone/>
            </a:pPr>
            <a:r>
              <a:rPr lang="cs-CZ" dirty="0" smtClean="0"/>
              <a:t>2</a:t>
            </a:r>
            <a:r>
              <a:rPr lang="cs-CZ" dirty="0" smtClean="0"/>
              <a:t>. Výživa a metabolismus </a:t>
            </a:r>
            <a:endParaRPr lang="cs-CZ" dirty="0" smtClean="0"/>
          </a:p>
          <a:p>
            <a:pPr marL="457200" lvl="1" indent="0">
              <a:buNone/>
            </a:pPr>
            <a:r>
              <a:rPr lang="cs-CZ" dirty="0" smtClean="0"/>
              <a:t>3</a:t>
            </a:r>
            <a:r>
              <a:rPr lang="cs-CZ" dirty="0" smtClean="0"/>
              <a:t>. Vylučování </a:t>
            </a:r>
            <a:endParaRPr lang="cs-CZ" dirty="0" smtClean="0"/>
          </a:p>
          <a:p>
            <a:pPr marL="457200" lvl="1" indent="0">
              <a:buNone/>
            </a:pPr>
            <a:r>
              <a:rPr lang="cs-CZ" dirty="0" smtClean="0"/>
              <a:t>4</a:t>
            </a:r>
            <a:r>
              <a:rPr lang="cs-CZ" dirty="0" smtClean="0"/>
              <a:t>. Aktivita a cvičení </a:t>
            </a:r>
            <a:endParaRPr lang="cs-CZ" dirty="0" smtClean="0"/>
          </a:p>
          <a:p>
            <a:pPr marL="457200" lvl="1" indent="0">
              <a:buNone/>
            </a:pPr>
            <a:r>
              <a:rPr lang="cs-CZ" dirty="0" smtClean="0"/>
              <a:t>5</a:t>
            </a:r>
            <a:r>
              <a:rPr lang="cs-CZ" dirty="0" smtClean="0"/>
              <a:t>. Spánek a odpočinek </a:t>
            </a:r>
            <a:endParaRPr lang="cs-CZ" dirty="0" smtClean="0"/>
          </a:p>
          <a:p>
            <a:pPr marL="457200" lvl="1" indent="0">
              <a:buNone/>
            </a:pPr>
            <a:r>
              <a:rPr lang="cs-CZ" dirty="0" smtClean="0"/>
              <a:t>6</a:t>
            </a:r>
            <a:r>
              <a:rPr lang="cs-CZ" dirty="0" smtClean="0"/>
              <a:t>. Vnímání a poznávání </a:t>
            </a:r>
            <a:endParaRPr lang="cs-CZ" dirty="0" smtClean="0"/>
          </a:p>
          <a:p>
            <a:pPr marL="457200" lvl="1" indent="0">
              <a:buNone/>
            </a:pPr>
            <a:r>
              <a:rPr lang="cs-CZ" dirty="0" smtClean="0"/>
              <a:t>7</a:t>
            </a:r>
            <a:r>
              <a:rPr lang="cs-CZ" dirty="0" smtClean="0"/>
              <a:t>. </a:t>
            </a:r>
            <a:r>
              <a:rPr lang="cs-CZ" dirty="0" err="1" smtClean="0"/>
              <a:t>Sebekoncepce</a:t>
            </a:r>
            <a:r>
              <a:rPr lang="cs-CZ" dirty="0" smtClean="0"/>
              <a:t> a sebeúcta </a:t>
            </a:r>
            <a:endParaRPr lang="cs-CZ" dirty="0" smtClean="0"/>
          </a:p>
          <a:p>
            <a:pPr marL="457200" lvl="1" indent="0">
              <a:buNone/>
            </a:pPr>
            <a:r>
              <a:rPr lang="cs-CZ" dirty="0" smtClean="0"/>
              <a:t>8</a:t>
            </a:r>
            <a:r>
              <a:rPr lang="cs-CZ" dirty="0" smtClean="0"/>
              <a:t>. Plnění rolí a mezilidské vztahy </a:t>
            </a:r>
            <a:endParaRPr lang="cs-CZ" dirty="0" smtClean="0"/>
          </a:p>
          <a:p>
            <a:pPr marL="457200" lvl="1" indent="0">
              <a:buNone/>
            </a:pPr>
            <a:r>
              <a:rPr lang="cs-CZ" dirty="0" smtClean="0"/>
              <a:t>9</a:t>
            </a:r>
            <a:r>
              <a:rPr lang="cs-CZ" dirty="0" smtClean="0"/>
              <a:t>. Sexualita a reprodukční schopnost </a:t>
            </a:r>
            <a:endParaRPr lang="cs-CZ" dirty="0" smtClean="0"/>
          </a:p>
          <a:p>
            <a:pPr marL="457200" lvl="1" indent="0">
              <a:buNone/>
            </a:pPr>
            <a:r>
              <a:rPr lang="cs-CZ" dirty="0" smtClean="0"/>
              <a:t>10</a:t>
            </a:r>
            <a:r>
              <a:rPr lang="cs-CZ" dirty="0" smtClean="0"/>
              <a:t>. Stres, zátěžové situace, jejich zvládání a tolerance </a:t>
            </a:r>
            <a:endParaRPr lang="cs-CZ" dirty="0" smtClean="0"/>
          </a:p>
          <a:p>
            <a:pPr marL="457200" lvl="1" indent="0">
              <a:buNone/>
            </a:pPr>
            <a:r>
              <a:rPr lang="cs-CZ" dirty="0" smtClean="0"/>
              <a:t>11</a:t>
            </a:r>
            <a:r>
              <a:rPr lang="cs-CZ" dirty="0" smtClean="0"/>
              <a:t>. Víra, přesvědčení, životní hodnoty </a:t>
            </a:r>
            <a:endParaRPr lang="cs-CZ" dirty="0" smtClean="0"/>
          </a:p>
          <a:p>
            <a:pPr marL="457200" lvl="1" indent="0">
              <a:buNone/>
            </a:pPr>
            <a:r>
              <a:rPr lang="cs-CZ" dirty="0" smtClean="0"/>
              <a:t>12</a:t>
            </a:r>
            <a:r>
              <a:rPr lang="cs-CZ" dirty="0" smtClean="0"/>
              <a:t>. Jiné </a:t>
            </a:r>
            <a:endParaRPr lang="cs-CZ" dirty="0" smtClean="0"/>
          </a:p>
        </p:txBody>
      </p:sp>
    </p:spTree>
    <p:extLst>
      <p:ext uri="{BB962C8B-B14F-4D97-AF65-F5344CB8AC3E}">
        <p14:creationId xmlns:p14="http://schemas.microsoft.com/office/powerpoint/2010/main" val="1555865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OŠETŘOVATELSKÝ PLÁN </a:t>
            </a:r>
            <a:endParaRPr lang="cs-CZ" dirty="0"/>
          </a:p>
        </p:txBody>
      </p:sp>
      <p:sp>
        <p:nvSpPr>
          <p:cNvPr id="3" name="Zástupný symbol pro obsah 2"/>
          <p:cNvSpPr>
            <a:spLocks noGrp="1"/>
          </p:cNvSpPr>
          <p:nvPr>
            <p:ph idx="1"/>
          </p:nvPr>
        </p:nvSpPr>
        <p:spPr/>
        <p:txBody>
          <a:bodyPr>
            <a:normAutofit fontScale="55000" lnSpcReduction="20000"/>
          </a:bodyPr>
          <a:lstStyle/>
          <a:p>
            <a:pPr marL="0" indent="0">
              <a:buNone/>
            </a:pPr>
            <a:r>
              <a:rPr lang="cs-CZ" b="1" dirty="0" smtClean="0"/>
              <a:t>Aktuální </a:t>
            </a:r>
            <a:r>
              <a:rPr lang="cs-CZ" b="1" dirty="0" smtClean="0"/>
              <a:t>ošetřovatelské diagnózy</a:t>
            </a:r>
            <a:r>
              <a:rPr lang="cs-CZ" b="1" dirty="0" smtClean="0"/>
              <a:t>:</a:t>
            </a:r>
          </a:p>
          <a:p>
            <a:pPr marL="457200" lvl="1" indent="0">
              <a:buNone/>
            </a:pPr>
            <a:r>
              <a:rPr lang="cs-CZ" dirty="0" smtClean="0"/>
              <a:t> </a:t>
            </a:r>
            <a:r>
              <a:rPr lang="cs-CZ" dirty="0" smtClean="0"/>
              <a:t>1. Chronická bolest související se základním onemocněním projevující se: subjektivně: Stěžováním si pacienta na bolest. objektivně: Bolestivým výrazem v obličeji, šetřením končetiny, úlevovou polohou. Očekávaný výsledek: Pacient potvrdí zmírnění bolesti do dvou dnů. Ošetřovatelské intervence: Proveď posouzení bolesti, podej léky dle ordinace lékaře, vysvětli příčiny bolesti, doporuč úlevovou polohu. </a:t>
            </a:r>
            <a:endParaRPr lang="cs-CZ" dirty="0" smtClean="0"/>
          </a:p>
          <a:p>
            <a:pPr marL="457200" lvl="1" indent="0">
              <a:buNone/>
            </a:pPr>
            <a:endParaRPr lang="cs-CZ" dirty="0" smtClean="0"/>
          </a:p>
          <a:p>
            <a:pPr marL="457200" lvl="1" indent="0">
              <a:buNone/>
            </a:pPr>
            <a:r>
              <a:rPr lang="cs-CZ" dirty="0" smtClean="0"/>
              <a:t>2</a:t>
            </a:r>
            <a:r>
              <a:rPr lang="cs-CZ" dirty="0" smtClean="0"/>
              <a:t>. Porucha hybnosti související s poúrazovými artrotickými změnami v hlezenním kloubu projevující se: subjektivně: Stěžováním si pacienta na problémy s chůzí do kopce. objektivně: Nejistou a pomalou chůzí do kopce, omezenou hybností v hlezenním kloubu. Očekávaný výsledek: Pacient bude do 30 minut poučen o tom, že je pro něj bezpečnější chůze do kopce v doprovodu druhé osoby, bude seznámen s možnými opěrnými pomůckami. Ošetřovatelské intervence: Seznam pacienta se všemi dostupnými pomůckami, které usnadňují bezpečný stoj a chůzi, doporuč vhodnou obuv, zajisti rehabilitaci dle ordinace lékaře, motivuj a podporuj. </a:t>
            </a:r>
            <a:endParaRPr lang="cs-CZ" dirty="0" smtClean="0"/>
          </a:p>
          <a:p>
            <a:pPr marL="457200" lvl="1" indent="0">
              <a:buNone/>
            </a:pPr>
            <a:endParaRPr lang="cs-CZ" dirty="0" smtClean="0"/>
          </a:p>
          <a:p>
            <a:pPr marL="457200" lvl="1" indent="0">
              <a:buNone/>
            </a:pPr>
            <a:r>
              <a:rPr lang="cs-CZ" dirty="0" smtClean="0"/>
              <a:t>3</a:t>
            </a:r>
            <a:r>
              <a:rPr lang="cs-CZ" dirty="0" smtClean="0"/>
              <a:t>. Strach ze zdravotních komplikací související s nedostatkem informací projevující se: subjektivně: Slovním vyjádřením obav a pocitem nejistoty. objektivně: Nervozitou, rozechvělým hlasem a úzkostným výrazem v obličeji. Očekávaný výsledek: Během 24 hodin dojde k zvýšení psychické pohody a klidu. Ošetřovatelské intervence: Aktivně naslouchej, podej dostatek informací, vyjádři pacientovi podporu, podej medikaci dle ordinace lékaře. </a:t>
            </a:r>
            <a:endParaRPr lang="cs-CZ" dirty="0" smtClean="0"/>
          </a:p>
          <a:p>
            <a:pPr marL="457200" lvl="1" indent="0">
              <a:buNone/>
            </a:pPr>
            <a:endParaRPr lang="cs-CZ" dirty="0" smtClean="0"/>
          </a:p>
          <a:p>
            <a:pPr marL="457200" lvl="1" indent="0">
              <a:buNone/>
            </a:pPr>
            <a:r>
              <a:rPr lang="cs-CZ" dirty="0" smtClean="0"/>
              <a:t>4</a:t>
            </a:r>
            <a:r>
              <a:rPr lang="cs-CZ" dirty="0" smtClean="0"/>
              <a:t>. Riziko infekce související s chronickou ránou: Očekávaný výsledek: U pacienta nedojde k rozvoji infekce. Ošetřovatelské intervence: Dodržuj aseptické podmínky při převazu, </a:t>
            </a:r>
            <a:r>
              <a:rPr lang="cs-CZ" dirty="0" err="1" smtClean="0"/>
              <a:t>edukuj</a:t>
            </a:r>
            <a:r>
              <a:rPr lang="cs-CZ" dirty="0" smtClean="0"/>
              <a:t> o dodržování základních hygienických návyků, sleduj vzhled, charakter rány, podej léky dle ordinace lékaře, udržuj ránu v čistotě</a:t>
            </a:r>
            <a:r>
              <a:rPr lang="cs-CZ" dirty="0" smtClean="0"/>
              <a:t>.</a:t>
            </a:r>
          </a:p>
          <a:p>
            <a:pPr marL="457200" lvl="1" indent="0">
              <a:buNone/>
            </a:pPr>
            <a:endParaRPr lang="cs-CZ" dirty="0" smtClean="0"/>
          </a:p>
          <a:p>
            <a:pPr marL="457200" lvl="1" indent="0">
              <a:buNone/>
            </a:pPr>
            <a:r>
              <a:rPr lang="cs-CZ" dirty="0" smtClean="0"/>
              <a:t>5</a:t>
            </a:r>
            <a:r>
              <a:rPr lang="cs-CZ" dirty="0" smtClean="0"/>
              <a:t>. Riziko pádu související o omezenou hybností končetiny v hleznu: Očekávaný výsledek: U pacienta nedojde k pádu a následnému poranění. Ošetřovatelské intervence: </a:t>
            </a:r>
            <a:r>
              <a:rPr lang="cs-CZ" dirty="0" err="1" smtClean="0"/>
              <a:t>Edukuj</a:t>
            </a:r>
            <a:r>
              <a:rPr lang="cs-CZ" dirty="0" smtClean="0"/>
              <a:t> o možnosti používání podpůrných pomůcek, zajistěte vhodné pomůcky, zajistěte nácvik nemocného v používání pomůcek, doporučte nemocnému vhodnou obuv. </a:t>
            </a:r>
            <a:endParaRPr lang="cs-CZ" dirty="0"/>
          </a:p>
        </p:txBody>
      </p:sp>
    </p:spTree>
    <p:extLst>
      <p:ext uri="{BB962C8B-B14F-4D97-AF65-F5344CB8AC3E}">
        <p14:creationId xmlns:p14="http://schemas.microsoft.com/office/powerpoint/2010/main" val="229844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4000" dirty="0" smtClean="0"/>
              <a:t>Děkuji za pozornost</a:t>
            </a:r>
            <a:endParaRPr lang="cs-CZ" sz="40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října 2020</a:t>
            </a:r>
            <a:endParaRPr lang="cs-CZ" dirty="0"/>
          </a:p>
        </p:txBody>
      </p:sp>
    </p:spTree>
    <p:extLst>
      <p:ext uri="{BB962C8B-B14F-4D97-AF65-F5344CB8AC3E}">
        <p14:creationId xmlns:p14="http://schemas.microsoft.com/office/powerpoint/2010/main" val="158144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STAVBA KOSTI </a:t>
            </a:r>
          </a:p>
        </p:txBody>
      </p:sp>
      <p:sp>
        <p:nvSpPr>
          <p:cNvPr id="3" name="Zástupný symbol pro obsah 2"/>
          <p:cNvSpPr>
            <a:spLocks noGrp="1"/>
          </p:cNvSpPr>
          <p:nvPr>
            <p:ph idx="1"/>
          </p:nvPr>
        </p:nvSpPr>
        <p:spPr>
          <a:xfrm>
            <a:off x="838200" y="1825624"/>
            <a:ext cx="10515600" cy="5032375"/>
          </a:xfrm>
        </p:spPr>
        <p:txBody>
          <a:bodyPr>
            <a:normAutofit fontScale="55000" lnSpcReduction="20000"/>
          </a:bodyPr>
          <a:lstStyle/>
          <a:p>
            <a:r>
              <a:rPr lang="cs-CZ" dirty="0" smtClean="0"/>
              <a:t> Je nejtvrdším a nejpevnějším pojivem.</a:t>
            </a:r>
          </a:p>
          <a:p>
            <a:r>
              <a:rPr lang="cs-CZ" dirty="0" smtClean="0"/>
              <a:t> Kostní tkáň tvoří kostní buňky tří typů.</a:t>
            </a:r>
          </a:p>
          <a:p>
            <a:pPr lvl="1">
              <a:buFont typeface="Wingdings" panose="05000000000000000000" pitchFamily="2" charset="2"/>
              <a:buChar char="ü"/>
            </a:pPr>
            <a:r>
              <a:rPr lang="cs-CZ" b="1" dirty="0" smtClean="0"/>
              <a:t>Osteoblasty</a:t>
            </a:r>
            <a:r>
              <a:rPr lang="cs-CZ" dirty="0" smtClean="0"/>
              <a:t> – účastní se tvorby základní mezibuněčné hmoty a produkci vláken  - najdeme je na povrchu tvořící se kosti</a:t>
            </a:r>
          </a:p>
          <a:p>
            <a:pPr lvl="1">
              <a:buFont typeface="Wingdings" panose="05000000000000000000" pitchFamily="2" charset="2"/>
              <a:buChar char="ü"/>
            </a:pPr>
            <a:r>
              <a:rPr lang="cs-CZ" b="1" dirty="0" err="1" smtClean="0"/>
              <a:t>Osteocyty</a:t>
            </a:r>
            <a:r>
              <a:rPr lang="cs-CZ" dirty="0" smtClean="0"/>
              <a:t> – jsou vývojovou fází osteoblastů - uvolňují minerální složky z kostní tkáně a účastní se regulace vápníku v tělních tekutinách</a:t>
            </a:r>
          </a:p>
          <a:p>
            <a:pPr marL="457200" lvl="1" indent="0">
              <a:buNone/>
            </a:pPr>
            <a:r>
              <a:rPr lang="cs-CZ" dirty="0"/>
              <a:t> </a:t>
            </a:r>
            <a:r>
              <a:rPr lang="cs-CZ" dirty="0" smtClean="0"/>
              <a:t>                          -  zajišťují tzv. metabolismus kosti</a:t>
            </a:r>
          </a:p>
          <a:p>
            <a:pPr marL="457200" lvl="1" indent="0">
              <a:buNone/>
            </a:pPr>
            <a:r>
              <a:rPr lang="cs-CZ" dirty="0"/>
              <a:t> </a:t>
            </a:r>
            <a:r>
              <a:rPr lang="cs-CZ" dirty="0" smtClean="0"/>
              <a:t>                          -  jsou schopny přetvářet osteoblasty v osteoklasty</a:t>
            </a:r>
          </a:p>
          <a:p>
            <a:pPr lvl="1">
              <a:buFont typeface="Wingdings" panose="05000000000000000000" pitchFamily="2" charset="2"/>
              <a:buChar char="ü"/>
            </a:pPr>
            <a:r>
              <a:rPr lang="cs-CZ" b="1" dirty="0" smtClean="0"/>
              <a:t>Osteoklast</a:t>
            </a:r>
            <a:r>
              <a:rPr lang="cs-CZ" dirty="0" smtClean="0"/>
              <a:t> je mnohojaderná buňka, která produkuje enzymy, které rozrušují kost. </a:t>
            </a:r>
            <a:r>
              <a:rPr lang="cs-CZ" dirty="0"/>
              <a:t>Osteoklast najdeme v prohlubeninách povrchu kosti.</a:t>
            </a:r>
          </a:p>
          <a:p>
            <a:pPr lvl="1">
              <a:buFont typeface="Wingdings" panose="05000000000000000000" pitchFamily="2" charset="2"/>
              <a:buChar char="ü"/>
            </a:pPr>
            <a:endParaRPr lang="cs-CZ" dirty="0" smtClean="0"/>
          </a:p>
          <a:p>
            <a:pPr marL="0" indent="0">
              <a:buNone/>
            </a:pPr>
            <a:r>
              <a:rPr lang="cs-CZ" dirty="0" smtClean="0"/>
              <a:t>Trvalá přestavba kosti je dána vztahem mezi odbouráváním a novotvorbou. </a:t>
            </a:r>
          </a:p>
          <a:p>
            <a:endParaRPr lang="cs-CZ" dirty="0"/>
          </a:p>
          <a:p>
            <a:pPr marL="0" indent="0">
              <a:buNone/>
            </a:pPr>
            <a:r>
              <a:rPr lang="cs-CZ" dirty="0" smtClean="0"/>
              <a:t>ARCHITEKTONIKA KOSTI :</a:t>
            </a:r>
          </a:p>
          <a:p>
            <a:pPr>
              <a:buFont typeface="Wingdings" panose="05000000000000000000" pitchFamily="2" charset="2"/>
              <a:buChar char="Ø"/>
            </a:pPr>
            <a:r>
              <a:rPr lang="cs-CZ" b="1" dirty="0" smtClean="0"/>
              <a:t>Periost</a:t>
            </a:r>
            <a:r>
              <a:rPr lang="cs-CZ" dirty="0" smtClean="0"/>
              <a:t> - na povrchu kosti je tuhá vazivová blána bohatě prokrvená a obsahuje nervy. Krevní cévy mají velký význam pro výživu kostí.  Nervy </a:t>
            </a:r>
            <a:r>
              <a:rPr lang="cs-CZ" dirty="0" err="1" smtClean="0"/>
              <a:t>periostu</a:t>
            </a:r>
            <a:r>
              <a:rPr lang="cs-CZ" dirty="0" smtClean="0"/>
              <a:t> zapříčiňují tzv. kostní bolesti. Vlastní kostní tkáň nervy nemá. </a:t>
            </a:r>
          </a:p>
          <a:p>
            <a:pPr>
              <a:buFont typeface="Wingdings" panose="05000000000000000000" pitchFamily="2" charset="2"/>
              <a:buChar char="ü"/>
            </a:pPr>
            <a:r>
              <a:rPr lang="cs-CZ" b="1" dirty="0" smtClean="0"/>
              <a:t>Kost </a:t>
            </a:r>
            <a:r>
              <a:rPr lang="cs-CZ" b="1" dirty="0" err="1" smtClean="0"/>
              <a:t>spongiozní</a:t>
            </a:r>
            <a:r>
              <a:rPr lang="cs-CZ" b="1" dirty="0" smtClean="0"/>
              <a:t> </a:t>
            </a:r>
            <a:r>
              <a:rPr lang="cs-CZ" dirty="0" smtClean="0"/>
              <a:t>- U kostí dlouhých je tělo duté. Dutina kosti se nazývá dřeňová dutina a je vyplněna </a:t>
            </a:r>
            <a:r>
              <a:rPr lang="cs-CZ" b="1" dirty="0" smtClean="0"/>
              <a:t>spongiózou</a:t>
            </a:r>
            <a:r>
              <a:rPr lang="cs-CZ" dirty="0" smtClean="0"/>
              <a:t>, což je houbovitá kostní tkáň. Je tvořena kostními trámci. Kostní trámce jsou orientovány kolmo na směr působení nebo tahu, které vznikají při zatížení kosti. Taková to úprava dává kosti obrovskou pevnost.</a:t>
            </a:r>
          </a:p>
          <a:p>
            <a:pPr>
              <a:buFont typeface="Wingdings" panose="05000000000000000000" pitchFamily="2" charset="2"/>
              <a:buChar char="ü"/>
            </a:pPr>
            <a:r>
              <a:rPr lang="cs-CZ" dirty="0" smtClean="0"/>
              <a:t>Dutinky mezi kostními trámci jsou vyplněny </a:t>
            </a:r>
            <a:r>
              <a:rPr lang="cs-CZ" b="1" dirty="0" smtClean="0"/>
              <a:t>kostní dření</a:t>
            </a:r>
            <a:r>
              <a:rPr lang="cs-CZ" dirty="0" smtClean="0"/>
              <a:t>. Kostní dřeň vyplňuje dutinky spongiózní kosti a dřeňovou dutinu dlouhých kostí. V mládí je </a:t>
            </a:r>
            <a:r>
              <a:rPr lang="cs-CZ" b="1" dirty="0" smtClean="0"/>
              <a:t>červená</a:t>
            </a:r>
            <a:r>
              <a:rPr lang="cs-CZ" dirty="0" smtClean="0"/>
              <a:t> a ve stáří v důsledku ukládání tuku je </a:t>
            </a:r>
            <a:r>
              <a:rPr lang="cs-CZ" b="1" dirty="0" smtClean="0"/>
              <a:t>žlutá</a:t>
            </a:r>
            <a:r>
              <a:rPr lang="cs-CZ" dirty="0" smtClean="0"/>
              <a:t>. Funkcí červené kostí dřeně je tvorba červených krvinek a granulocytů. </a:t>
            </a:r>
          </a:p>
          <a:p>
            <a:pPr>
              <a:buFont typeface="Wingdings" panose="05000000000000000000" pitchFamily="2" charset="2"/>
              <a:buChar char="ü"/>
            </a:pPr>
            <a:r>
              <a:rPr lang="cs-CZ" b="1" dirty="0" smtClean="0"/>
              <a:t>Dřeňovou dutinu obklopuje </a:t>
            </a:r>
            <a:r>
              <a:rPr lang="cs-CZ" b="1" dirty="0" err="1" smtClean="0"/>
              <a:t>kompakta</a:t>
            </a:r>
            <a:r>
              <a:rPr lang="cs-CZ" b="1" dirty="0" smtClean="0"/>
              <a:t>, což je kost hutná</a:t>
            </a:r>
            <a:r>
              <a:rPr lang="cs-CZ" dirty="0" smtClean="0"/>
              <a:t>. Skládá se z kostních lamel (mineralizovaná základní hmota a vazivová vlákna). </a:t>
            </a:r>
            <a:endParaRPr lang="cs-CZ" dirty="0"/>
          </a:p>
        </p:txBody>
      </p:sp>
      <p:pic>
        <p:nvPicPr>
          <p:cNvPr id="4" name="Obrázek 3"/>
          <p:cNvPicPr>
            <a:picLocks noChangeAspect="1"/>
          </p:cNvPicPr>
          <p:nvPr/>
        </p:nvPicPr>
        <p:blipFill>
          <a:blip r:embed="rId2"/>
          <a:stretch>
            <a:fillRect/>
          </a:stretch>
        </p:blipFill>
        <p:spPr>
          <a:xfrm>
            <a:off x="7313696" y="233112"/>
            <a:ext cx="4286250" cy="2076450"/>
          </a:xfrm>
          <a:prstGeom prst="rect">
            <a:avLst/>
          </a:prstGeom>
        </p:spPr>
      </p:pic>
    </p:spTree>
    <p:extLst>
      <p:ext uri="{BB962C8B-B14F-4D97-AF65-F5344CB8AC3E}">
        <p14:creationId xmlns:p14="http://schemas.microsoft.com/office/powerpoint/2010/main" val="4647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ROZDĚLENÍ KOSTÍ </a:t>
            </a:r>
          </a:p>
        </p:txBody>
      </p:sp>
      <p:sp>
        <p:nvSpPr>
          <p:cNvPr id="3" name="Zástupný symbol pro obsah 2"/>
          <p:cNvSpPr>
            <a:spLocks noGrp="1"/>
          </p:cNvSpPr>
          <p:nvPr>
            <p:ph idx="1"/>
          </p:nvPr>
        </p:nvSpPr>
        <p:spPr>
          <a:xfrm>
            <a:off x="838201" y="1825625"/>
            <a:ext cx="6613358" cy="4351338"/>
          </a:xfrm>
        </p:spPr>
        <p:txBody>
          <a:bodyPr>
            <a:normAutofit fontScale="55000" lnSpcReduction="20000"/>
          </a:bodyPr>
          <a:lstStyle/>
          <a:p>
            <a:pPr marL="0" indent="0">
              <a:buNone/>
            </a:pPr>
            <a:r>
              <a:rPr lang="cs-CZ" dirty="0" smtClean="0"/>
              <a:t>Podle tvaru, stavby, cévního zásobení, růstu a biomechanických vlastností kosti rozdělujeme do tří skupin</a:t>
            </a:r>
          </a:p>
          <a:p>
            <a:pPr lvl="1"/>
            <a:r>
              <a:rPr lang="cs-CZ" b="1" dirty="0" smtClean="0"/>
              <a:t>Dlouhé</a:t>
            </a:r>
            <a:r>
              <a:rPr lang="cs-CZ" dirty="0" smtClean="0"/>
              <a:t> - dutá </a:t>
            </a:r>
            <a:r>
              <a:rPr lang="cs-CZ" dirty="0"/>
              <a:t>těla, která jsou tvořena silným obvodovým pláštěm, uvnitř kterého je dřeňová dutina</a:t>
            </a:r>
            <a:endParaRPr lang="cs-CZ" dirty="0" smtClean="0"/>
          </a:p>
          <a:p>
            <a:pPr lvl="1"/>
            <a:r>
              <a:rPr lang="cs-CZ" b="1" dirty="0" smtClean="0"/>
              <a:t>Krátké</a:t>
            </a:r>
            <a:r>
              <a:rPr lang="cs-CZ" dirty="0" smtClean="0"/>
              <a:t> </a:t>
            </a:r>
            <a:r>
              <a:rPr lang="cs-CZ" dirty="0"/>
              <a:t>- </a:t>
            </a:r>
            <a:r>
              <a:rPr lang="cs-CZ" dirty="0" smtClean="0"/>
              <a:t>velká </a:t>
            </a:r>
            <a:r>
              <a:rPr lang="cs-CZ" dirty="0"/>
              <a:t>část je pokryta kloubní chrupavkou</a:t>
            </a:r>
            <a:endParaRPr lang="cs-CZ" dirty="0" smtClean="0"/>
          </a:p>
          <a:p>
            <a:pPr lvl="1"/>
            <a:r>
              <a:rPr lang="cs-CZ" b="1" dirty="0" smtClean="0"/>
              <a:t>Ploché</a:t>
            </a:r>
            <a:r>
              <a:rPr lang="cs-CZ" dirty="0" smtClean="0"/>
              <a:t> - ploché </a:t>
            </a:r>
            <a:r>
              <a:rPr lang="cs-CZ" dirty="0"/>
              <a:t>kosti jsou tvořeny dvěma vrstvami kompakty, mezi kterými je spongióza</a:t>
            </a:r>
            <a:endParaRPr lang="cs-CZ" dirty="0" smtClean="0"/>
          </a:p>
          <a:p>
            <a:endParaRPr lang="cs-CZ" dirty="0"/>
          </a:p>
          <a:p>
            <a:pPr marL="0" indent="0">
              <a:buNone/>
            </a:pPr>
            <a:endParaRPr lang="cs-CZ" dirty="0" smtClean="0"/>
          </a:p>
          <a:p>
            <a:pPr marL="0" indent="0">
              <a:buNone/>
            </a:pPr>
            <a:r>
              <a:rPr lang="cs-CZ" b="1" dirty="0" smtClean="0"/>
              <a:t>ANATOMIE DLOUHÉ KOSTI</a:t>
            </a:r>
          </a:p>
          <a:p>
            <a:pPr lvl="1"/>
            <a:r>
              <a:rPr lang="cs-CZ" b="1" dirty="0" smtClean="0"/>
              <a:t>Epifýza</a:t>
            </a:r>
            <a:r>
              <a:rPr lang="cs-CZ" dirty="0" smtClean="0"/>
              <a:t> - tvoří koncové části kostí</a:t>
            </a:r>
          </a:p>
          <a:p>
            <a:pPr marL="457200" lvl="1" indent="0">
              <a:buNone/>
            </a:pPr>
            <a:r>
              <a:rPr lang="cs-CZ" dirty="0" smtClean="0"/>
              <a:t>	  - je potažena hyalinní chrupavkou, zbývající část povrchu epifýzy je kryta periostem</a:t>
            </a:r>
          </a:p>
          <a:p>
            <a:pPr lvl="1"/>
            <a:r>
              <a:rPr lang="cs-CZ" b="1" dirty="0" smtClean="0"/>
              <a:t>Apofýza</a:t>
            </a:r>
            <a:r>
              <a:rPr lang="cs-CZ" dirty="0" smtClean="0"/>
              <a:t> - samostatně osifikující kostní hrboly v blízkosti kloubů, využívané pro úpon svalů. </a:t>
            </a:r>
          </a:p>
          <a:p>
            <a:pPr lvl="1"/>
            <a:r>
              <a:rPr lang="cs-CZ" b="1" dirty="0" err="1" smtClean="0"/>
              <a:t>Fýza</a:t>
            </a:r>
            <a:r>
              <a:rPr lang="cs-CZ" dirty="0" smtClean="0"/>
              <a:t> - často nazývaná růstovou ploténkou, zajišťuje téměř veškerý růst dlouhých kostí do délky. U rostoucích dlouhých kostí tvoří tato chrupavčitá ploténka hranici mezi epifýzou a metafýzou. </a:t>
            </a:r>
          </a:p>
          <a:p>
            <a:pPr lvl="1"/>
            <a:r>
              <a:rPr lang="cs-CZ" b="1" dirty="0" smtClean="0"/>
              <a:t>Metafýza </a:t>
            </a:r>
            <a:r>
              <a:rPr lang="cs-CZ" dirty="0" smtClean="0"/>
              <a:t>- periferní, kuželovitě rozšířenou část diafýzy. Sahá od linie kalcifikované </a:t>
            </a:r>
            <a:r>
              <a:rPr lang="cs-CZ" dirty="0" err="1" smtClean="0"/>
              <a:t>fýzy</a:t>
            </a:r>
            <a:r>
              <a:rPr lang="cs-CZ" dirty="0" smtClean="0"/>
              <a:t> až k okraji periostálního pláště na povrchu diafýzy. </a:t>
            </a:r>
          </a:p>
          <a:p>
            <a:pPr lvl="1"/>
            <a:r>
              <a:rPr lang="cs-CZ" b="1" dirty="0" smtClean="0"/>
              <a:t>Diafýza</a:t>
            </a:r>
            <a:r>
              <a:rPr lang="cs-CZ" dirty="0" smtClean="0"/>
              <a:t> - střední část kosti tzv. střední úsek kosti,  je dutý a často válcovitý útvar, jehož plášť tvoří kompaktní kost. Dutina diafýzy, tzv. dřeňová dutina je vyplněna kostní dření. </a:t>
            </a:r>
            <a:endParaRPr lang="cs-CZ" dirty="0"/>
          </a:p>
        </p:txBody>
      </p:sp>
      <p:pic>
        <p:nvPicPr>
          <p:cNvPr id="4" name="Obrázek 3"/>
          <p:cNvPicPr>
            <a:picLocks noChangeAspect="1"/>
          </p:cNvPicPr>
          <p:nvPr/>
        </p:nvPicPr>
        <p:blipFill rotWithShape="1">
          <a:blip r:embed="rId2"/>
          <a:srcRect l="914" t="18251"/>
          <a:stretch/>
        </p:blipFill>
        <p:spPr>
          <a:xfrm>
            <a:off x="7547183" y="2043615"/>
            <a:ext cx="4559843" cy="3394909"/>
          </a:xfrm>
          <a:prstGeom prst="rect">
            <a:avLst/>
          </a:prstGeom>
        </p:spPr>
      </p:pic>
    </p:spTree>
    <p:extLst>
      <p:ext uri="{BB962C8B-B14F-4D97-AF65-F5344CB8AC3E}">
        <p14:creationId xmlns:p14="http://schemas.microsoft.com/office/powerpoint/2010/main" val="122177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DEFINICE OSTEOMYELITIDY </a:t>
            </a:r>
          </a:p>
        </p:txBody>
      </p:sp>
      <p:sp>
        <p:nvSpPr>
          <p:cNvPr id="3" name="Zástupný symbol pro obsah 2"/>
          <p:cNvSpPr>
            <a:spLocks noGrp="1"/>
          </p:cNvSpPr>
          <p:nvPr>
            <p:ph idx="1"/>
          </p:nvPr>
        </p:nvSpPr>
        <p:spPr/>
        <p:txBody>
          <a:bodyPr>
            <a:normAutofit fontScale="47500" lnSpcReduction="20000"/>
          </a:bodyPr>
          <a:lstStyle/>
          <a:p>
            <a:r>
              <a:rPr lang="cs-CZ" dirty="0" smtClean="0"/>
              <a:t>nespecifický zánět kortikální kosti a kostní dřeně</a:t>
            </a:r>
          </a:p>
          <a:p>
            <a:r>
              <a:rPr lang="cs-CZ" dirty="0" smtClean="0"/>
              <a:t>zánětlivé onemocnění kosti, charakterizované především dlouhodobou hnisavou sekrecí z píštěle</a:t>
            </a:r>
          </a:p>
          <a:p>
            <a:r>
              <a:rPr lang="cs-CZ" dirty="0" smtClean="0"/>
              <a:t>sekrece může být nepřetržitá, někdy trvající i léta</a:t>
            </a:r>
          </a:p>
          <a:p>
            <a:r>
              <a:rPr lang="cs-CZ" dirty="0" smtClean="0"/>
              <a:t>jindy se hnisání objevuje intermitentně, kdy období klidu je vystřídáno akutní exacerbací, někdy s bouřlivými celkovými i lokálními příznaky</a:t>
            </a:r>
          </a:p>
          <a:p>
            <a:r>
              <a:rPr lang="cs-CZ" dirty="0" smtClean="0"/>
              <a:t>onemocnění, které i dnes, v antibiotické éře, pro svoji terapeutickou resistenci, vysoké riziko recidiv a následky, představuje závažný medicínský problém </a:t>
            </a:r>
          </a:p>
          <a:p>
            <a:endParaRPr lang="cs-CZ" dirty="0"/>
          </a:p>
          <a:p>
            <a:pPr marL="0" indent="0">
              <a:buNone/>
            </a:pPr>
            <a:r>
              <a:rPr lang="cs-CZ" b="1" dirty="0" smtClean="0"/>
              <a:t>PŮVODCI OSTEOMYELITIDY </a:t>
            </a:r>
            <a:r>
              <a:rPr lang="cs-CZ" b="1" dirty="0"/>
              <a:t> </a:t>
            </a:r>
            <a:r>
              <a:rPr lang="cs-CZ" dirty="0" smtClean="0"/>
              <a:t>- převážně bakterie</a:t>
            </a:r>
          </a:p>
          <a:p>
            <a:pPr lvl="1">
              <a:buFont typeface="Wingdings" panose="05000000000000000000" pitchFamily="2" charset="2"/>
              <a:buChar char="ü"/>
            </a:pPr>
            <a:r>
              <a:rPr lang="cs-CZ" dirty="0" err="1" smtClean="0"/>
              <a:t>Staphylococcus</a:t>
            </a:r>
            <a:r>
              <a:rPr lang="cs-CZ" dirty="0" smtClean="0"/>
              <a:t> aureus </a:t>
            </a:r>
          </a:p>
          <a:p>
            <a:pPr lvl="1">
              <a:buFont typeface="Wingdings" panose="05000000000000000000" pitchFamily="2" charset="2"/>
              <a:buChar char="ü"/>
            </a:pPr>
            <a:r>
              <a:rPr lang="cs-CZ" dirty="0" err="1" smtClean="0"/>
              <a:t>Staphylococcus</a:t>
            </a:r>
            <a:r>
              <a:rPr lang="cs-CZ" dirty="0" smtClean="0"/>
              <a:t> epidermis</a:t>
            </a:r>
          </a:p>
          <a:p>
            <a:pPr lvl="1">
              <a:buFont typeface="Wingdings" panose="05000000000000000000" pitchFamily="2" charset="2"/>
              <a:buChar char="ü"/>
            </a:pPr>
            <a:r>
              <a:rPr lang="cs-CZ" dirty="0" smtClean="0"/>
              <a:t>Streptokoky</a:t>
            </a:r>
            <a:endParaRPr lang="cs-CZ" dirty="0"/>
          </a:p>
          <a:p>
            <a:pPr lvl="1">
              <a:buFont typeface="Wingdings" panose="05000000000000000000" pitchFamily="2" charset="2"/>
              <a:buChar char="ü"/>
            </a:pPr>
            <a:r>
              <a:rPr lang="cs-CZ" dirty="0" smtClean="0"/>
              <a:t>pneumokoky, </a:t>
            </a:r>
          </a:p>
          <a:p>
            <a:pPr lvl="1">
              <a:buFont typeface="Wingdings" panose="05000000000000000000" pitchFamily="2" charset="2"/>
              <a:buChar char="ü"/>
            </a:pPr>
            <a:r>
              <a:rPr lang="cs-CZ" dirty="0" smtClean="0"/>
              <a:t>gram negativní bakterie</a:t>
            </a:r>
          </a:p>
          <a:p>
            <a:pPr lvl="1">
              <a:buFont typeface="Wingdings" panose="05000000000000000000" pitchFamily="2" charset="2"/>
              <a:buChar char="ü"/>
            </a:pPr>
            <a:r>
              <a:rPr lang="cs-CZ" dirty="0" err="1" smtClean="0"/>
              <a:t>Pseudomonas</a:t>
            </a:r>
            <a:r>
              <a:rPr lang="cs-CZ" dirty="0" smtClean="0"/>
              <a:t>, </a:t>
            </a:r>
            <a:r>
              <a:rPr lang="cs-CZ" dirty="0" err="1" smtClean="0"/>
              <a:t>Escherichia</a:t>
            </a:r>
            <a:r>
              <a:rPr lang="cs-CZ" dirty="0" smtClean="0"/>
              <a:t> </a:t>
            </a:r>
            <a:r>
              <a:rPr lang="cs-CZ" dirty="0" err="1" smtClean="0"/>
              <a:t>colli</a:t>
            </a:r>
            <a:endParaRPr lang="cs-CZ" dirty="0"/>
          </a:p>
          <a:p>
            <a:pPr lvl="1">
              <a:buFont typeface="Wingdings" panose="05000000000000000000" pitchFamily="2" charset="2"/>
              <a:buChar char="ü"/>
            </a:pPr>
            <a:r>
              <a:rPr lang="cs-CZ" dirty="0" smtClean="0"/>
              <a:t>Proteus</a:t>
            </a:r>
          </a:p>
          <a:p>
            <a:pPr lvl="1">
              <a:buFont typeface="Wingdings" panose="05000000000000000000" pitchFamily="2" charset="2"/>
              <a:buChar char="ü"/>
            </a:pPr>
            <a:r>
              <a:rPr lang="cs-CZ" dirty="0" smtClean="0"/>
              <a:t>Salmonela </a:t>
            </a:r>
          </a:p>
          <a:p>
            <a:pPr lvl="1">
              <a:buFont typeface="Wingdings" panose="05000000000000000000" pitchFamily="2" charset="2"/>
              <a:buChar char="ü"/>
            </a:pPr>
            <a:r>
              <a:rPr lang="cs-CZ" dirty="0" err="1"/>
              <a:t>Hemophylus</a:t>
            </a:r>
            <a:r>
              <a:rPr lang="cs-CZ" dirty="0"/>
              <a:t> </a:t>
            </a:r>
            <a:r>
              <a:rPr lang="cs-CZ" dirty="0" err="1"/>
              <a:t>influensae</a:t>
            </a:r>
            <a:r>
              <a:rPr lang="cs-CZ" dirty="0"/>
              <a:t> typu </a:t>
            </a:r>
            <a:r>
              <a:rPr lang="cs-CZ" dirty="0" smtClean="0"/>
              <a:t>B u dětí do 4 let</a:t>
            </a:r>
          </a:p>
          <a:p>
            <a:pPr lvl="1">
              <a:buFont typeface="Wingdings" panose="05000000000000000000" pitchFamily="2" charset="2"/>
              <a:buChar char="ü"/>
            </a:pPr>
            <a:endParaRPr lang="cs-CZ" dirty="0" smtClean="0"/>
          </a:p>
          <a:p>
            <a:pPr marL="0" indent="0">
              <a:buNone/>
            </a:pPr>
            <a:r>
              <a:rPr lang="cs-CZ" dirty="0" smtClean="0"/>
              <a:t>Jelikož jsou nejčastějším původcem zánětů pohybového aparátu stafylokoky narůstá i počet infekcí MRSA (</a:t>
            </a:r>
            <a:r>
              <a:rPr lang="cs-CZ" dirty="0" err="1" smtClean="0"/>
              <a:t>Methicilin</a:t>
            </a:r>
            <a:r>
              <a:rPr lang="cs-CZ" dirty="0" smtClean="0"/>
              <a:t> rezistentní </a:t>
            </a:r>
            <a:r>
              <a:rPr lang="cs-CZ" dirty="0" err="1" smtClean="0"/>
              <a:t>Stphylococcus</a:t>
            </a:r>
            <a:r>
              <a:rPr lang="cs-CZ" dirty="0" smtClean="0"/>
              <a:t> aureus). </a:t>
            </a:r>
            <a:endParaRPr lang="cs-CZ" dirty="0"/>
          </a:p>
        </p:txBody>
      </p:sp>
      <p:pic>
        <p:nvPicPr>
          <p:cNvPr id="5" name="Obrázek 4"/>
          <p:cNvPicPr>
            <a:picLocks noChangeAspect="1"/>
          </p:cNvPicPr>
          <p:nvPr/>
        </p:nvPicPr>
        <p:blipFill rotWithShape="1">
          <a:blip r:embed="rId2"/>
          <a:srcRect l="36217" b="36794"/>
          <a:stretch/>
        </p:blipFill>
        <p:spPr>
          <a:xfrm>
            <a:off x="6954433" y="3471945"/>
            <a:ext cx="2331940" cy="1525171"/>
          </a:xfrm>
          <a:prstGeom prst="rect">
            <a:avLst/>
          </a:prstGeom>
        </p:spPr>
      </p:pic>
    </p:spTree>
    <p:extLst>
      <p:ext uri="{BB962C8B-B14F-4D97-AF65-F5344CB8AC3E}">
        <p14:creationId xmlns:p14="http://schemas.microsoft.com/office/powerpoint/2010/main" val="393043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ROZDĚLENÍ OSTEOMYELITID </a:t>
            </a:r>
          </a:p>
        </p:txBody>
      </p:sp>
      <p:sp>
        <p:nvSpPr>
          <p:cNvPr id="3" name="Zástupný symbol pro obsah 2"/>
          <p:cNvSpPr>
            <a:spLocks noGrp="1"/>
          </p:cNvSpPr>
          <p:nvPr>
            <p:ph idx="1"/>
          </p:nvPr>
        </p:nvSpPr>
        <p:spPr/>
        <p:txBody>
          <a:bodyPr>
            <a:normAutofit fontScale="85000" lnSpcReduction="20000"/>
          </a:bodyPr>
          <a:lstStyle/>
          <a:p>
            <a:r>
              <a:rPr lang="cs-CZ" dirty="0" smtClean="0"/>
              <a:t>Podle </a:t>
            </a:r>
            <a:r>
              <a:rPr lang="cs-CZ" dirty="0" smtClean="0"/>
              <a:t>průběhu</a:t>
            </a:r>
          </a:p>
          <a:p>
            <a:pPr lvl="1">
              <a:buFont typeface="Wingdings" panose="05000000000000000000" pitchFamily="2" charset="2"/>
              <a:buChar char="Ø"/>
            </a:pPr>
            <a:r>
              <a:rPr lang="cs-CZ" dirty="0" smtClean="0"/>
              <a:t>Akutní</a:t>
            </a:r>
          </a:p>
          <a:p>
            <a:pPr lvl="1">
              <a:buFont typeface="Wingdings" panose="05000000000000000000" pitchFamily="2" charset="2"/>
              <a:buChar char="Ø"/>
            </a:pPr>
            <a:r>
              <a:rPr lang="cs-CZ" dirty="0" smtClean="0"/>
              <a:t>Subakutní</a:t>
            </a:r>
          </a:p>
          <a:p>
            <a:pPr lvl="1">
              <a:buFont typeface="Wingdings" panose="05000000000000000000" pitchFamily="2" charset="2"/>
              <a:buChar char="Ø"/>
            </a:pPr>
            <a:r>
              <a:rPr lang="cs-CZ" dirty="0" smtClean="0"/>
              <a:t>Chronická</a:t>
            </a:r>
          </a:p>
          <a:p>
            <a:pPr lvl="1">
              <a:buFont typeface="Wingdings" panose="05000000000000000000" pitchFamily="2" charset="2"/>
              <a:buChar char="Ø"/>
            </a:pPr>
            <a:endParaRPr lang="cs-CZ" dirty="0" smtClean="0"/>
          </a:p>
          <a:p>
            <a:r>
              <a:rPr lang="cs-CZ" dirty="0" smtClean="0"/>
              <a:t> Podle </a:t>
            </a:r>
            <a:r>
              <a:rPr lang="cs-CZ" dirty="0" smtClean="0"/>
              <a:t>mechanizmu vzniku </a:t>
            </a:r>
            <a:endParaRPr lang="cs-CZ" dirty="0" smtClean="0"/>
          </a:p>
          <a:p>
            <a:pPr lvl="1">
              <a:buFont typeface="Wingdings" panose="05000000000000000000" pitchFamily="2" charset="2"/>
              <a:buChar char="Ø"/>
            </a:pPr>
            <a:r>
              <a:rPr lang="cs-CZ" b="1" dirty="0"/>
              <a:t> </a:t>
            </a:r>
            <a:r>
              <a:rPr lang="cs-CZ" b="1" dirty="0" smtClean="0"/>
              <a:t>Endogenní </a:t>
            </a:r>
            <a:r>
              <a:rPr lang="cs-CZ" dirty="0" smtClean="0"/>
              <a:t>-  </a:t>
            </a:r>
            <a:r>
              <a:rPr lang="cs-CZ" dirty="0"/>
              <a:t>neboli hematogenní osteomyelitida je způsobena hematogenním rozsevem z bakteriálního ložiska, kterým může být například furunkl, absces nebo tonsilitida. Vyskytuje se mezi prvním až šestnáctým rokem a postihuje oblast </a:t>
            </a:r>
            <a:r>
              <a:rPr lang="cs-CZ" dirty="0" err="1"/>
              <a:t>epifyzární</a:t>
            </a:r>
            <a:r>
              <a:rPr lang="cs-CZ" dirty="0"/>
              <a:t> </a:t>
            </a:r>
            <a:r>
              <a:rPr lang="cs-CZ" dirty="0" smtClean="0"/>
              <a:t>ploténky</a:t>
            </a:r>
          </a:p>
          <a:p>
            <a:pPr lvl="1">
              <a:buFont typeface="Wingdings" panose="05000000000000000000" pitchFamily="2" charset="2"/>
              <a:buChar char="Ø"/>
            </a:pPr>
            <a:endParaRPr lang="cs-CZ" dirty="0" smtClean="0"/>
          </a:p>
          <a:p>
            <a:pPr lvl="1">
              <a:buFont typeface="Wingdings" panose="05000000000000000000" pitchFamily="2" charset="2"/>
              <a:buChar char="Ø"/>
            </a:pPr>
            <a:r>
              <a:rPr lang="cs-CZ" b="1" dirty="0" smtClean="0"/>
              <a:t>Exogenní</a:t>
            </a:r>
            <a:r>
              <a:rPr lang="cs-CZ" dirty="0" smtClean="0"/>
              <a:t> - neboli  </a:t>
            </a:r>
            <a:r>
              <a:rPr lang="cs-CZ" dirty="0" smtClean="0"/>
              <a:t>posttraumatická či </a:t>
            </a:r>
            <a:r>
              <a:rPr lang="cs-CZ" dirty="0" err="1" smtClean="0"/>
              <a:t>iatrogenní</a:t>
            </a:r>
            <a:r>
              <a:rPr lang="cs-CZ" dirty="0" smtClean="0"/>
              <a:t> osteomyelitida vzniká posttraumaticky u otevřených fraktur přímou penetrací nebo přestupem z okolní měkké tkáně. </a:t>
            </a:r>
            <a:endParaRPr lang="cs-CZ" dirty="0" smtClean="0"/>
          </a:p>
          <a:p>
            <a:pPr lvl="1">
              <a:buFont typeface="Wingdings" panose="05000000000000000000" pitchFamily="2" charset="2"/>
              <a:buChar char="Ø"/>
            </a:pPr>
            <a:endParaRPr lang="cs-CZ" dirty="0" smtClean="0"/>
          </a:p>
          <a:p>
            <a:pPr marL="0" indent="0">
              <a:buNone/>
            </a:pPr>
            <a:r>
              <a:rPr lang="cs-CZ" dirty="0" smtClean="0"/>
              <a:t>Osteomyelitida </a:t>
            </a:r>
            <a:r>
              <a:rPr lang="cs-CZ" dirty="0" smtClean="0"/>
              <a:t>může vzniknout i </a:t>
            </a:r>
            <a:r>
              <a:rPr lang="cs-CZ" dirty="0" err="1" smtClean="0"/>
              <a:t>iatrogenně</a:t>
            </a:r>
            <a:r>
              <a:rPr lang="cs-CZ" dirty="0" smtClean="0"/>
              <a:t> při osteosyntéze nebo při </a:t>
            </a:r>
            <a:r>
              <a:rPr lang="cs-CZ" dirty="0" err="1" smtClean="0"/>
              <a:t>aloplastice</a:t>
            </a:r>
            <a:r>
              <a:rPr lang="cs-CZ" dirty="0" smtClean="0"/>
              <a:t>. </a:t>
            </a:r>
            <a:endParaRPr lang="cs-CZ" dirty="0" smtClean="0"/>
          </a:p>
          <a:p>
            <a:pPr marL="0" indent="0">
              <a:buNone/>
            </a:pPr>
            <a:endParaRPr lang="cs-CZ" dirty="0"/>
          </a:p>
          <a:p>
            <a:pPr marL="0" indent="0">
              <a:buNone/>
            </a:pPr>
            <a:endParaRPr lang="cs-CZ" dirty="0"/>
          </a:p>
        </p:txBody>
      </p:sp>
      <p:pic>
        <p:nvPicPr>
          <p:cNvPr id="4" name="Obrázek 3"/>
          <p:cNvPicPr>
            <a:picLocks noChangeAspect="1"/>
          </p:cNvPicPr>
          <p:nvPr/>
        </p:nvPicPr>
        <p:blipFill>
          <a:blip r:embed="rId2"/>
          <a:stretch>
            <a:fillRect/>
          </a:stretch>
        </p:blipFill>
        <p:spPr>
          <a:xfrm>
            <a:off x="8436643" y="196926"/>
            <a:ext cx="2439904" cy="3257398"/>
          </a:xfrm>
          <a:prstGeom prst="rect">
            <a:avLst/>
          </a:prstGeom>
        </p:spPr>
      </p:pic>
    </p:spTree>
    <p:extLst>
      <p:ext uri="{BB962C8B-B14F-4D97-AF65-F5344CB8AC3E}">
        <p14:creationId xmlns:p14="http://schemas.microsoft.com/office/powerpoint/2010/main" val="2186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Akutní osteomyelitida </a:t>
            </a:r>
          </a:p>
        </p:txBody>
      </p:sp>
      <p:sp>
        <p:nvSpPr>
          <p:cNvPr id="3" name="Zástupný symbol pro obsah 2"/>
          <p:cNvSpPr>
            <a:spLocks noGrp="1"/>
          </p:cNvSpPr>
          <p:nvPr>
            <p:ph idx="1"/>
          </p:nvPr>
        </p:nvSpPr>
        <p:spPr/>
        <p:txBody>
          <a:bodyPr>
            <a:normAutofit fontScale="92500" lnSpcReduction="20000"/>
          </a:bodyPr>
          <a:lstStyle/>
          <a:p>
            <a:r>
              <a:rPr lang="cs-CZ" dirty="0" smtClean="0"/>
              <a:t>představuje</a:t>
            </a:r>
            <a:r>
              <a:rPr lang="cs-CZ" dirty="0"/>
              <a:t> </a:t>
            </a:r>
            <a:r>
              <a:rPr lang="cs-CZ" b="1" dirty="0"/>
              <a:t>hnisavý proces v kosti způsobený pyogenním organismem</a:t>
            </a:r>
            <a:r>
              <a:rPr lang="cs-CZ" dirty="0"/>
              <a:t>. </a:t>
            </a:r>
            <a:endParaRPr lang="cs-CZ" dirty="0" smtClean="0"/>
          </a:p>
          <a:p>
            <a:r>
              <a:rPr lang="cs-CZ" dirty="0" smtClean="0"/>
              <a:t>zánět </a:t>
            </a:r>
            <a:r>
              <a:rPr lang="cs-CZ" dirty="0"/>
              <a:t>probíhá v omezeném prostoru daném hranicemi minerální kostní matrix, která neumožní expanzi tkání typickou pro každý </a:t>
            </a:r>
            <a:r>
              <a:rPr lang="cs-CZ" dirty="0" smtClean="0"/>
              <a:t>zánět</a:t>
            </a:r>
          </a:p>
          <a:p>
            <a:pPr marL="0" indent="0">
              <a:buNone/>
            </a:pPr>
            <a:endParaRPr lang="cs-CZ" dirty="0" smtClean="0"/>
          </a:p>
          <a:p>
            <a:pPr marL="0" indent="0">
              <a:buNone/>
            </a:pPr>
            <a:r>
              <a:rPr lang="cs-CZ" dirty="0" smtClean="0"/>
              <a:t>Podle </a:t>
            </a:r>
            <a:r>
              <a:rPr lang="cs-CZ" dirty="0"/>
              <a:t>způsobu vzniku rozlišujeme:</a:t>
            </a:r>
          </a:p>
          <a:p>
            <a:pPr lvl="1">
              <a:buFont typeface="Wingdings" panose="05000000000000000000" pitchFamily="2" charset="2"/>
              <a:buChar char="Ø"/>
            </a:pPr>
            <a:r>
              <a:rPr lang="cs-CZ" dirty="0"/>
              <a:t>hematogenní </a:t>
            </a:r>
            <a:r>
              <a:rPr lang="cs-CZ" dirty="0" smtClean="0"/>
              <a:t>osteomyelitis</a:t>
            </a:r>
            <a:endParaRPr lang="cs-CZ" dirty="0"/>
          </a:p>
          <a:p>
            <a:pPr lvl="1">
              <a:buFont typeface="Wingdings" panose="05000000000000000000" pitchFamily="2" charset="2"/>
              <a:buChar char="Ø"/>
            </a:pPr>
            <a:r>
              <a:rPr lang="cs-CZ" dirty="0"/>
              <a:t>osteomyelitis vzniklá přestupem z jiného infekčního </a:t>
            </a:r>
            <a:r>
              <a:rPr lang="cs-CZ" dirty="0" smtClean="0"/>
              <a:t>ložiska</a:t>
            </a:r>
            <a:endParaRPr lang="cs-CZ" dirty="0"/>
          </a:p>
          <a:p>
            <a:pPr lvl="1">
              <a:buFont typeface="Wingdings" panose="05000000000000000000" pitchFamily="2" charset="2"/>
              <a:buChar char="Ø"/>
            </a:pPr>
            <a:r>
              <a:rPr lang="cs-CZ" dirty="0"/>
              <a:t>osteomyelitis vznikající přímým zavlečením mikroorganismu při traumatu nebo </a:t>
            </a:r>
            <a:r>
              <a:rPr lang="cs-CZ" dirty="0" smtClean="0"/>
              <a:t>operaci</a:t>
            </a:r>
          </a:p>
          <a:p>
            <a:pPr lvl="1">
              <a:buFont typeface="Wingdings" panose="05000000000000000000" pitchFamily="2" charset="2"/>
              <a:buChar char="Ø"/>
            </a:pPr>
            <a:endParaRPr lang="cs-CZ" dirty="0"/>
          </a:p>
          <a:p>
            <a:pPr marL="0" indent="0">
              <a:buNone/>
            </a:pPr>
            <a:r>
              <a:rPr lang="cs-CZ" dirty="0"/>
              <a:t>Zatímco hematogenní osteomyelitida je obvyklejší u nejmenších dětí, ostatní typy se vyskytují spíše ve skupinách starších pacientů. 50 % případů osteomyelitidy se nachází u dětí v předškolním věku.</a:t>
            </a:r>
          </a:p>
          <a:p>
            <a:endParaRPr lang="cs-CZ" dirty="0"/>
          </a:p>
        </p:txBody>
      </p:sp>
    </p:spTree>
    <p:extLst>
      <p:ext uri="{BB962C8B-B14F-4D97-AF65-F5344CB8AC3E}">
        <p14:creationId xmlns:p14="http://schemas.microsoft.com/office/powerpoint/2010/main" val="134531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Patogeneze</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buNone/>
            </a:pPr>
            <a:r>
              <a:rPr lang="cs-CZ" b="1" dirty="0"/>
              <a:t>Hematogenní rozsev</a:t>
            </a:r>
            <a:r>
              <a:rPr lang="cs-CZ" dirty="0"/>
              <a:t>: </a:t>
            </a:r>
            <a:endParaRPr lang="cs-CZ" dirty="0" smtClean="0"/>
          </a:p>
          <a:p>
            <a:r>
              <a:rPr lang="cs-CZ" dirty="0" smtClean="0"/>
              <a:t>přítomnost </a:t>
            </a:r>
            <a:r>
              <a:rPr lang="cs-CZ" dirty="0"/>
              <a:t>alespoň dočasné </a:t>
            </a:r>
            <a:r>
              <a:rPr lang="cs-CZ" b="1" dirty="0">
                <a:hlinkClick r:id="rId2" tooltip="Bakteriémie"/>
              </a:rPr>
              <a:t>bakteriémie</a:t>
            </a:r>
            <a:r>
              <a:rPr lang="cs-CZ" dirty="0"/>
              <a:t> (primární </a:t>
            </a:r>
            <a:r>
              <a:rPr lang="cs-CZ" dirty="0" err="1"/>
              <a:t>infekt</a:t>
            </a:r>
            <a:r>
              <a:rPr lang="cs-CZ" dirty="0"/>
              <a:t> bývá v oblasti úst, </a:t>
            </a:r>
            <a:r>
              <a:rPr lang="cs-CZ" dirty="0">
                <a:hlinkClick r:id="rId3" tooltip="Pupečník"/>
              </a:rPr>
              <a:t>pupečníku</a:t>
            </a:r>
            <a:r>
              <a:rPr lang="cs-CZ" dirty="0"/>
              <a:t>, </a:t>
            </a:r>
            <a:r>
              <a:rPr lang="cs-CZ" dirty="0" err="1"/>
              <a:t>kanylované</a:t>
            </a:r>
            <a:r>
              <a:rPr lang="cs-CZ" dirty="0"/>
              <a:t> cévy). Hematogenní cesta u malých dětí souvisí s bohatým krevním řečištěm jejich rostoucích kostí,</a:t>
            </a:r>
          </a:p>
          <a:p>
            <a:r>
              <a:rPr lang="cs-CZ" dirty="0"/>
              <a:t>usazení bakterií v kosti – predilekční oblastí je </a:t>
            </a:r>
            <a:r>
              <a:rPr lang="cs-CZ" b="1" dirty="0">
                <a:hlinkClick r:id="rId4" tooltip="Metafýza"/>
              </a:rPr>
              <a:t>metafýza</a:t>
            </a:r>
            <a:r>
              <a:rPr lang="cs-CZ" b="1" dirty="0"/>
              <a:t> dlouhých kostí</a:t>
            </a:r>
            <a:r>
              <a:rPr lang="cs-CZ" dirty="0"/>
              <a:t>, kde je obleněný krevní </a:t>
            </a:r>
            <a:r>
              <a:rPr lang="cs-CZ" dirty="0" smtClean="0"/>
              <a:t>průtok, zánětlivá </a:t>
            </a:r>
            <a:r>
              <a:rPr lang="cs-CZ" dirty="0"/>
              <a:t>exsudace a zvýšený tlak → rozšiřování infekce na okolní </a:t>
            </a:r>
            <a:r>
              <a:rPr lang="cs-CZ" dirty="0" smtClean="0"/>
              <a:t>kost, průnikem </a:t>
            </a:r>
            <a:r>
              <a:rPr lang="cs-CZ" dirty="0"/>
              <a:t>pod periost se vytváří </a:t>
            </a:r>
            <a:r>
              <a:rPr lang="cs-CZ" b="1" dirty="0" err="1"/>
              <a:t>subperiostální</a:t>
            </a:r>
            <a:r>
              <a:rPr lang="cs-CZ" b="1" dirty="0"/>
              <a:t> </a:t>
            </a:r>
            <a:r>
              <a:rPr lang="cs-CZ" b="1" dirty="0">
                <a:hlinkClick r:id="rId5" tooltip="Absces"/>
              </a:rPr>
              <a:t>absces</a:t>
            </a:r>
            <a:r>
              <a:rPr lang="cs-CZ" dirty="0"/>
              <a:t>,</a:t>
            </a:r>
          </a:p>
          <a:p>
            <a:r>
              <a:rPr lang="cs-CZ" dirty="0" smtClean="0"/>
              <a:t>Je-li </a:t>
            </a:r>
            <a:r>
              <a:rPr lang="cs-CZ" dirty="0"/>
              <a:t>metafýza uložena </a:t>
            </a:r>
            <a:r>
              <a:rPr lang="cs-CZ" dirty="0" err="1"/>
              <a:t>intraartikulárně</a:t>
            </a:r>
            <a:r>
              <a:rPr lang="cs-CZ" dirty="0"/>
              <a:t> (např. u kyčelního kloubu), může dojít k rozšíření infekce na kloub a vzniká </a:t>
            </a:r>
            <a:r>
              <a:rPr lang="cs-CZ" b="1" dirty="0">
                <a:hlinkClick r:id="rId6" tooltip="Purulentní arthritis (stránka neexistuje)"/>
              </a:rPr>
              <a:t>purulentní arthritis</a:t>
            </a:r>
            <a:r>
              <a:rPr lang="cs-CZ" dirty="0"/>
              <a:t>,</a:t>
            </a:r>
          </a:p>
          <a:p>
            <a:r>
              <a:rPr lang="cs-CZ" dirty="0" err="1"/>
              <a:t>fýza</a:t>
            </a:r>
            <a:r>
              <a:rPr lang="cs-CZ" dirty="0"/>
              <a:t> = růstová chrupavka, představuje relativně dobrou bariéru proti šíření infekce, proto hnisavé hmoty z metafýzy mají tendenci expandovat buď dovnitř do dřeňové dutiny nebo nahoru pod periost. V novorozeneckém a kojeneckém věku však přes </a:t>
            </a:r>
            <a:r>
              <a:rPr lang="cs-CZ" dirty="0">
                <a:hlinkClick r:id="rId7" tooltip="Růstová chrupavka (stránka neexistuje)"/>
              </a:rPr>
              <a:t>růstovou chrupavku</a:t>
            </a:r>
            <a:r>
              <a:rPr lang="cs-CZ" dirty="0"/>
              <a:t> pronikají kapiláry a zřejmě i proto se purulentní osteomyelitis v tomto věku často komplikuje purulentní </a:t>
            </a:r>
            <a:r>
              <a:rPr lang="cs-CZ" dirty="0" err="1"/>
              <a:t>arthritidou</a:t>
            </a:r>
            <a:r>
              <a:rPr lang="cs-CZ" dirty="0"/>
              <a:t>.</a:t>
            </a:r>
          </a:p>
          <a:p>
            <a:r>
              <a:rPr lang="cs-CZ" dirty="0"/>
              <a:t>U neléčené osteomyelitidy dochází k </a:t>
            </a:r>
            <a:r>
              <a:rPr lang="cs-CZ" dirty="0" err="1">
                <a:hlinkClick r:id="rId8" tooltip="Nekróza"/>
              </a:rPr>
              <a:t>nekrose</a:t>
            </a:r>
            <a:r>
              <a:rPr lang="cs-CZ" dirty="0"/>
              <a:t> různě rozsáhlých oblastí metafýzy a diafýzy, které jsou od živé kosti ohraničené granulační tkání. Jedná se o tzv. </a:t>
            </a:r>
            <a:r>
              <a:rPr lang="cs-CZ" b="1" dirty="0"/>
              <a:t>sekvestry</a:t>
            </a:r>
            <a:r>
              <a:rPr lang="cs-CZ" dirty="0"/>
              <a:t>. Novotvořená živá kost z </a:t>
            </a:r>
            <a:r>
              <a:rPr lang="cs-CZ" dirty="0" err="1"/>
              <a:t>periostu</a:t>
            </a:r>
            <a:r>
              <a:rPr lang="cs-CZ" dirty="0"/>
              <a:t> obaluje tyto mrtvé oblasti, hovoříme o tzv. </a:t>
            </a:r>
            <a:r>
              <a:rPr lang="cs-CZ" b="1" dirty="0" err="1"/>
              <a:t>zarakvení</a:t>
            </a:r>
            <a:r>
              <a:rPr lang="cs-CZ" b="1" dirty="0"/>
              <a:t> sekvestru</a:t>
            </a:r>
            <a:r>
              <a:rPr lang="cs-CZ" dirty="0"/>
              <a:t>. Tyto vrstvy jsou intermitentně perforovány nahromaděným hnisem, který se uvolňuje píštělí na povrch. Opakující se proces sekvestrace a </a:t>
            </a:r>
            <a:r>
              <a:rPr lang="cs-CZ" dirty="0" err="1"/>
              <a:t>zarakvení</a:t>
            </a:r>
            <a:r>
              <a:rPr lang="cs-CZ" dirty="0"/>
              <a:t> vytváří v kosti prostory obsahující bakterie, </a:t>
            </a:r>
            <a:r>
              <a:rPr lang="cs-CZ" dirty="0">
                <a:hlinkClick r:id="rId9" tooltip="Granulační tkáň (stránka neexistuje)"/>
              </a:rPr>
              <a:t>granulační tkáň</a:t>
            </a:r>
            <a:r>
              <a:rPr lang="cs-CZ" dirty="0"/>
              <a:t> a mrtvou kost. Protože jsou separovány od krevního zásobení, jsou mimo dosah imunitního systému i celkově podaných léčiv. Vzniká </a:t>
            </a:r>
            <a:r>
              <a:rPr lang="cs-CZ" b="1" dirty="0"/>
              <a:t>chronická osteomyelitis</a:t>
            </a:r>
            <a:r>
              <a:rPr lang="cs-CZ" dirty="0"/>
              <a:t>, charakterizovaná </a:t>
            </a:r>
            <a:r>
              <a:rPr lang="cs-CZ" b="1" dirty="0"/>
              <a:t>sekvestry, intermitentní nebo stálou drenáží hnisu z píštělí</a:t>
            </a:r>
            <a:r>
              <a:rPr lang="cs-CZ" dirty="0"/>
              <a:t>.</a:t>
            </a:r>
          </a:p>
          <a:p>
            <a:r>
              <a:rPr lang="cs-CZ" b="1" dirty="0" err="1"/>
              <a:t>Brodiho</a:t>
            </a:r>
            <a:r>
              <a:rPr lang="cs-CZ" b="1" dirty="0"/>
              <a:t> absces</a:t>
            </a:r>
            <a:r>
              <a:rPr lang="cs-CZ" dirty="0"/>
              <a:t> je subakutní </a:t>
            </a:r>
            <a:r>
              <a:rPr lang="cs-CZ" dirty="0" err="1"/>
              <a:t>intraoseální</a:t>
            </a:r>
            <a:r>
              <a:rPr lang="cs-CZ" dirty="0"/>
              <a:t> absces, který </a:t>
            </a:r>
            <a:r>
              <a:rPr lang="cs-CZ" dirty="0" err="1"/>
              <a:t>neextendoval</a:t>
            </a:r>
            <a:r>
              <a:rPr lang="cs-CZ" dirty="0"/>
              <a:t> </a:t>
            </a:r>
            <a:r>
              <a:rPr lang="cs-CZ" dirty="0" err="1"/>
              <a:t>subperiostálně</a:t>
            </a:r>
            <a:r>
              <a:rPr lang="cs-CZ" dirty="0"/>
              <a:t>, klasicky je lokalizován v distální části </a:t>
            </a:r>
            <a:r>
              <a:rPr lang="cs-CZ" dirty="0" err="1"/>
              <a:t>tibie</a:t>
            </a:r>
            <a:r>
              <a:rPr lang="cs-CZ" dirty="0"/>
              <a:t>.</a:t>
            </a:r>
          </a:p>
          <a:p>
            <a:r>
              <a:rPr lang="cs-CZ" dirty="0"/>
              <a:t>Nejčastěji postihuje osteomyelitida </a:t>
            </a:r>
            <a:r>
              <a:rPr lang="cs-CZ" b="1" dirty="0"/>
              <a:t>distální femur a proximální </a:t>
            </a:r>
            <a:r>
              <a:rPr lang="cs-CZ" b="1" dirty="0" err="1"/>
              <a:t>tibii</a:t>
            </a:r>
            <a:r>
              <a:rPr lang="cs-CZ" dirty="0"/>
              <a:t>, další častou lokalizací bývá proximální femur a distální metafýzy radia a humeru.</a:t>
            </a:r>
          </a:p>
          <a:p>
            <a:endParaRPr lang="cs-CZ" dirty="0"/>
          </a:p>
        </p:txBody>
      </p:sp>
    </p:spTree>
    <p:extLst>
      <p:ext uri="{BB962C8B-B14F-4D97-AF65-F5344CB8AC3E}">
        <p14:creationId xmlns:p14="http://schemas.microsoft.com/office/powerpoint/2010/main" val="291505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Etiologie</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a:t>U novorozenců – </a:t>
            </a:r>
            <a:r>
              <a:rPr lang="cs-CZ" b="1" dirty="0" err="1">
                <a:hlinkClick r:id="rId2" tooltip="Staphylococcus aureus"/>
              </a:rPr>
              <a:t>Staphylococcus</a:t>
            </a:r>
            <a:r>
              <a:rPr lang="cs-CZ" b="1" dirty="0">
                <a:hlinkClick r:id="rId2" tooltip="Staphylococcus aureus"/>
              </a:rPr>
              <a:t> aureus</a:t>
            </a:r>
            <a:r>
              <a:rPr lang="cs-CZ" b="1" dirty="0"/>
              <a:t>, streptokoky skupiny B a gramnegativní </a:t>
            </a:r>
            <a:r>
              <a:rPr lang="cs-CZ" b="1" dirty="0" smtClean="0"/>
              <a:t>bakterie</a:t>
            </a:r>
            <a:endParaRPr lang="cs-CZ" dirty="0"/>
          </a:p>
          <a:p>
            <a:endParaRPr lang="cs-CZ" dirty="0"/>
          </a:p>
          <a:p>
            <a:r>
              <a:rPr lang="cs-CZ" dirty="0"/>
              <a:t>U dětí do 3 let – </a:t>
            </a:r>
            <a:r>
              <a:rPr lang="cs-CZ" b="1" dirty="0" err="1">
                <a:hlinkClick r:id="rId2" tooltip="Staphylococcus aureus"/>
              </a:rPr>
              <a:t>Staphylococcus</a:t>
            </a:r>
            <a:r>
              <a:rPr lang="cs-CZ" b="1" dirty="0">
                <a:hlinkClick r:id="rId2" tooltip="Staphylococcus aureus"/>
              </a:rPr>
              <a:t> aureus</a:t>
            </a:r>
            <a:r>
              <a:rPr lang="cs-CZ" b="1" dirty="0"/>
              <a:t>, </a:t>
            </a:r>
            <a:r>
              <a:rPr lang="cs-CZ" b="1" dirty="0" err="1" smtClean="0">
                <a:hlinkClick r:id="rId3" tooltip="Streptococcus pneumoniae"/>
              </a:rPr>
              <a:t>Streptococcus</a:t>
            </a:r>
            <a:r>
              <a:rPr lang="cs-CZ" b="1" dirty="0" smtClean="0">
                <a:hlinkClick r:id="rId3" tooltip="Streptococcus pneumoniae"/>
              </a:rPr>
              <a:t> </a:t>
            </a:r>
            <a:r>
              <a:rPr lang="cs-CZ" b="1" dirty="0" err="1">
                <a:hlinkClick r:id="rId3" tooltip="Streptococcus pneumoniae"/>
              </a:rPr>
              <a:t>pneumoniae</a:t>
            </a:r>
            <a:r>
              <a:rPr lang="cs-CZ" b="1" dirty="0"/>
              <a:t> a </a:t>
            </a:r>
            <a:r>
              <a:rPr lang="cs-CZ" b="1" dirty="0" err="1" smtClean="0">
                <a:hlinkClick r:id="rId4" tooltip="Streptococcus pyogenes"/>
              </a:rPr>
              <a:t>pyogenes</a:t>
            </a:r>
            <a:endParaRPr lang="cs-CZ" dirty="0"/>
          </a:p>
          <a:p>
            <a:endParaRPr lang="cs-CZ" dirty="0"/>
          </a:p>
          <a:p>
            <a:r>
              <a:rPr lang="cs-CZ" dirty="0"/>
              <a:t>Vzrůstajícím problémem jsou infekce </a:t>
            </a:r>
            <a:r>
              <a:rPr lang="cs-CZ" b="1" dirty="0">
                <a:hlinkClick r:id="rId5" tooltip="MRSA"/>
              </a:rPr>
              <a:t>MRSA</a:t>
            </a:r>
            <a:r>
              <a:rPr lang="cs-CZ" dirty="0"/>
              <a:t> v komunitě (CA-MRSA = </a:t>
            </a:r>
            <a:r>
              <a:rPr lang="cs-CZ" dirty="0" err="1"/>
              <a:t>community-associated</a:t>
            </a:r>
            <a:r>
              <a:rPr lang="cs-CZ" dirty="0"/>
              <a:t> </a:t>
            </a:r>
            <a:r>
              <a:rPr lang="cs-CZ" dirty="0" err="1"/>
              <a:t>methicillin</a:t>
            </a:r>
            <a:r>
              <a:rPr lang="cs-CZ" dirty="0"/>
              <a:t> </a:t>
            </a:r>
            <a:r>
              <a:rPr lang="cs-CZ" dirty="0" err="1"/>
              <a:t>resistant</a:t>
            </a:r>
            <a:r>
              <a:rPr lang="cs-CZ" dirty="0"/>
              <a:t> S. aureus) v některých </a:t>
            </a:r>
            <a:r>
              <a:rPr lang="cs-CZ" dirty="0" smtClean="0"/>
              <a:t>regionech</a:t>
            </a:r>
          </a:p>
          <a:p>
            <a:endParaRPr lang="cs-CZ" dirty="0"/>
          </a:p>
          <a:p>
            <a:r>
              <a:rPr lang="cs-CZ" dirty="0"/>
              <a:t>U </a:t>
            </a:r>
            <a:r>
              <a:rPr lang="cs-CZ" dirty="0" err="1"/>
              <a:t>imunokompromitovaných</a:t>
            </a:r>
            <a:r>
              <a:rPr lang="cs-CZ" dirty="0"/>
              <a:t> – různé bakterie i mykotická agens, specifické místo zaujímá </a:t>
            </a:r>
            <a:r>
              <a:rPr lang="cs-CZ" dirty="0" err="1"/>
              <a:t>Salmonella</a:t>
            </a:r>
            <a:r>
              <a:rPr lang="cs-CZ" dirty="0"/>
              <a:t> </a:t>
            </a:r>
            <a:r>
              <a:rPr lang="cs-CZ" dirty="0" err="1"/>
              <a:t>enteritidis</a:t>
            </a:r>
            <a:r>
              <a:rPr lang="cs-CZ" dirty="0"/>
              <a:t> u pacientů se srpkovitou anémií a jinými </a:t>
            </a:r>
            <a:r>
              <a:rPr lang="cs-CZ" dirty="0" err="1" smtClean="0">
                <a:hlinkClick r:id="rId6" tooltip="Hemoglobinopatie"/>
              </a:rPr>
              <a:t>hemoglobinopatiemi</a:t>
            </a:r>
            <a:endParaRPr lang="cs-CZ" dirty="0"/>
          </a:p>
          <a:p>
            <a:endParaRPr lang="cs-CZ" dirty="0"/>
          </a:p>
          <a:p>
            <a:pPr lvl="1"/>
            <a:r>
              <a:rPr lang="cs-CZ" i="1" dirty="0" err="1">
                <a:hlinkClick r:id="rId7" tooltip="Kingella kingae"/>
              </a:rPr>
              <a:t>Kingella</a:t>
            </a:r>
            <a:r>
              <a:rPr lang="cs-CZ" i="1" dirty="0">
                <a:hlinkClick r:id="rId7" tooltip="Kingella kingae"/>
              </a:rPr>
              <a:t> </a:t>
            </a:r>
            <a:r>
              <a:rPr lang="cs-CZ" i="1" dirty="0" err="1">
                <a:hlinkClick r:id="rId7" tooltip="Kingella kingae"/>
              </a:rPr>
              <a:t>kingae</a:t>
            </a:r>
            <a:r>
              <a:rPr lang="cs-CZ" dirty="0"/>
              <a:t>, gramnegativní kmen, může vyvolat </a:t>
            </a:r>
            <a:r>
              <a:rPr lang="cs-CZ" dirty="0" err="1"/>
              <a:t>osteoartikulární</a:t>
            </a:r>
            <a:r>
              <a:rPr lang="cs-CZ" dirty="0"/>
              <a:t> postižení, zejm. u dětí &lt; 2 roky, které následuje po respiračním </a:t>
            </a:r>
            <a:r>
              <a:rPr lang="cs-CZ" dirty="0" err="1" smtClean="0"/>
              <a:t>infektu</a:t>
            </a:r>
            <a:endParaRPr lang="cs-CZ" dirty="0"/>
          </a:p>
          <a:p>
            <a:pPr lvl="1"/>
            <a:endParaRPr lang="cs-CZ" dirty="0"/>
          </a:p>
          <a:p>
            <a:pPr lvl="1"/>
            <a:r>
              <a:rPr lang="cs-CZ" dirty="0"/>
              <a:t>Vzácnými agens jsou anaerobní bakterie – </a:t>
            </a:r>
            <a:r>
              <a:rPr lang="cs-CZ" dirty="0" err="1"/>
              <a:t>Bacteroides</a:t>
            </a:r>
            <a:r>
              <a:rPr lang="cs-CZ" dirty="0"/>
              <a:t>, </a:t>
            </a:r>
            <a:r>
              <a:rPr lang="cs-CZ" dirty="0" err="1"/>
              <a:t>Fusobacterium</a:t>
            </a:r>
            <a:r>
              <a:rPr lang="cs-CZ" dirty="0"/>
              <a:t>, Clostridium a </a:t>
            </a:r>
            <a:r>
              <a:rPr lang="cs-CZ" dirty="0" err="1"/>
              <a:t>Peptostreptococcus</a:t>
            </a:r>
            <a:endParaRPr lang="cs-CZ" dirty="0"/>
          </a:p>
          <a:p>
            <a:endParaRPr lang="cs-CZ" dirty="0"/>
          </a:p>
        </p:txBody>
      </p:sp>
    </p:spTree>
    <p:extLst>
      <p:ext uri="{BB962C8B-B14F-4D97-AF65-F5344CB8AC3E}">
        <p14:creationId xmlns:p14="http://schemas.microsoft.com/office/powerpoint/2010/main" val="228444339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2341</Words>
  <Application>Microsoft Office PowerPoint</Application>
  <PresentationFormat>Širokoúhlá obrazovka</PresentationFormat>
  <Paragraphs>274</Paragraphs>
  <Slides>23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-apple-system</vt:lpstr>
      <vt:lpstr>Arial</vt:lpstr>
      <vt:lpstr>Calibri</vt:lpstr>
      <vt:lpstr>Calibri Light</vt:lpstr>
      <vt:lpstr>Wingdings</vt:lpstr>
      <vt:lpstr>Motiv Office</vt:lpstr>
      <vt:lpstr>Doc. MUDr. Tomáš Grus, PhD II. Chirurgická klinika  VFN Praha</vt:lpstr>
      <vt:lpstr>Ošetřovatelský proces u pacienta s osteomyelitidou</vt:lpstr>
      <vt:lpstr>STAVBA KOSTI </vt:lpstr>
      <vt:lpstr>ROZDĚLENÍ KOSTÍ </vt:lpstr>
      <vt:lpstr>DEFINICE OSTEOMYELITIDY </vt:lpstr>
      <vt:lpstr>ROZDĚLENÍ OSTEOMYELITID </vt:lpstr>
      <vt:lpstr>Akutní osteomyelitida </vt:lpstr>
      <vt:lpstr>Patogeneze</vt:lpstr>
      <vt:lpstr>Etiologie</vt:lpstr>
      <vt:lpstr>Klinické příznaky</vt:lpstr>
      <vt:lpstr>Diagnostika – neinvazivní vyšetření</vt:lpstr>
      <vt:lpstr>Diagnostika – invazivní vyšetření</vt:lpstr>
      <vt:lpstr>Diferenciální diagnostika</vt:lpstr>
      <vt:lpstr>Komplikace</vt:lpstr>
      <vt:lpstr>Další kostní infekce</vt:lpstr>
      <vt:lpstr>TERAPIE</vt:lpstr>
      <vt:lpstr>Terapie</vt:lpstr>
      <vt:lpstr>Chirurgická léčba</vt:lpstr>
      <vt:lpstr>PODPŮRNÁ LÉČBA </vt:lpstr>
      <vt:lpstr>KVALITA ŽIVOTA </vt:lpstr>
      <vt:lpstr>OŠETŘOVATELSKÝ MODEL </vt:lpstr>
      <vt:lpstr>OŠETŘOVATELSKÝ PLÁN </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Ošetřovatelský proces u pacienta s osteomyelitidou</dc:title>
  <dc:creator>Tomáš</dc:creator>
  <cp:lastModifiedBy>Tomáš</cp:lastModifiedBy>
  <cp:revision>26</cp:revision>
  <dcterms:created xsi:type="dcterms:W3CDTF">2020-10-17T20:22:25Z</dcterms:created>
  <dcterms:modified xsi:type="dcterms:W3CDTF">2020-10-23T20:59:21Z</dcterms:modified>
</cp:coreProperties>
</file>