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7" r:id="rId22"/>
    <p:sldId id="279" r:id="rId23"/>
    <p:sldId id="280" r:id="rId24"/>
    <p:sldId id="276" r:id="rId25"/>
    <p:sldId id="274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771AB9-A5BF-4ED0-98A8-142400179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0A3E767-51BA-49AA-B99A-435AA2FAF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4DEF5A5-CFF0-43D4-B1D5-1E77AF73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B0804B0-438D-484D-85BF-D6CF7D0B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E78D56-B9B0-4FB0-BCE1-5869413F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4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170EBD-470C-4838-82DE-C420951B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050520F-2C01-4996-8B53-4F6479EC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3D4F477-72CB-409D-B58A-F8209351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E4B7E90-1B00-4C6F-8BE0-00B13EAB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E7E6BD4-222D-446E-A2B4-A8CFA7CA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88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9B2CB7E1-BFF6-48CF-ADE0-0DF75F87B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7A1DCA6-EAFA-487C-A6BC-552533FB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26599-8879-4B84-9348-D83A7865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24C47A2-4CB5-43F2-A628-55226529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5CBFD9-9E90-48D3-B046-E5BB0AF9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19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FFA194-CBE5-4176-B4B2-815666E3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0D9F7DE-B11B-47EC-8CE4-6A8CDB3A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9C4A060-3756-434F-A662-BBE404E4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893B3B9-4E58-415A-9835-5A605F54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60ACC59-4282-4981-9C0F-ACE6EDBE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4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6679E6-8E0E-4530-8F37-E670A5C4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EEF5080-AC58-4059-B494-9AB93286E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F8F277-0D22-4DC8-B696-45EFFBC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C9D7F0D-F37A-46DA-85A1-8A0FC146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FB5B4D7-743C-4275-BF5C-67E2F814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4C475-27F6-46A0-A127-091DC2A6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561CE0-ABA3-4279-8B2E-5EBFAD6F5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5634C5F-34E9-417D-B9C0-73D6F9035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9D1A91D-CF44-4D1B-8A19-C0485298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35E9CF8-6CE9-46A7-AE2E-04E6E468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7585431-EBDD-4F30-8514-3F6034D2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06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8C7718-1BD6-47FF-9057-08CF7A62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06800E3-25B0-47AD-BC26-D156FC06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9C82D64-CE93-4EF7-94E9-9EB580E06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32DABFB-1752-4D47-9798-EF5463B4B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44C7947-3308-4CD5-949C-0CC3053BC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E9738DF-DAB0-4B20-9C83-C8161109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2E242AE-A2D7-44A0-80DB-39E558FE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1AFD14D8-7EAE-4AA8-A4D5-68211674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7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209C4A-1730-4500-A2E5-894CFB8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254BC39-C8AF-4BE7-A8B9-B7AE02B9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C4D03B5-567E-4347-8AB8-A88504C2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2F8A690-512F-4487-8497-C5D07DAE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62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457DCB8-7A6E-4BC6-9674-4E2D83B8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1D55CBC-FE64-4DD6-85C1-1CB6D9A9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7CBBA9A-D2AF-4513-8C03-8CD7DAEB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68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0D2DAD-E983-4542-8276-5974789A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C783D07-76F0-402D-B1D4-F007D6A6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2E0A388-E98D-46B0-8DE4-3BB68C1E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51C9B80-B9DB-44C3-9FF8-38A657F7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C155A19-4595-4F73-BE07-34639798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6ACD517-72A0-48E2-B72B-B261A1E6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9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3C3E03-BB65-42AF-8B55-C415492E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6564264-8F8E-4B55-9349-766EC12A2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9984CD3-75A1-415C-A484-103E2BAEA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A10D55A-CC68-4BD2-B9E2-EBE17DEC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03DB543-AE9A-4F33-A2BB-12B4E953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E32862D-0AC7-47DC-83DC-1EA91B83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2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662CE1C-8B54-4C0E-96A2-23BC2A25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AB44F58-135F-42DE-8E60-EADAFED68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F6FF92-CB45-4D15-89AB-B3B2B432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CA70-31A7-4DE0-9A56-5B4F7462E6A0}" type="datetimeFigureOut">
              <a:rPr lang="cs-CZ" smtClean="0"/>
              <a:t>17.10.2020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7904744-B4C9-4AC4-9E65-164311E0C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BB659C-9EA1-4299-BA35-E5A419E88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085C-76CB-418D-89C7-C2EF1C9476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9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</a:t>
            </a:r>
            <a:r>
              <a:rPr lang="cs-CZ" dirty="0" smtClean="0"/>
              <a:t>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7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7795B4-A29A-4764-9ECE-D273429D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Anamnéza</a:t>
            </a:r>
            <a:r>
              <a:rPr lang="cs-CZ" b="1" dirty="0"/>
              <a:t> v ortopedii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7CE15E-C3C0-4D27-A609-6F5A5F68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Z </a:t>
            </a:r>
            <a:r>
              <a:rPr lang="cs-CZ" dirty="0"/>
              <a:t>hlediska ortopedie nás nejvíce bude zajímat </a:t>
            </a:r>
            <a:r>
              <a:rPr lang="cs-CZ" dirty="0" smtClean="0"/>
              <a:t>bolest -  </a:t>
            </a:r>
            <a:r>
              <a:rPr lang="cs-CZ" dirty="0"/>
              <a:t>ta nás nejčastěji přivádí k </a:t>
            </a:r>
            <a:r>
              <a:rPr lang="cs-CZ" dirty="0" smtClean="0"/>
              <a:t>lékaři</a:t>
            </a:r>
          </a:p>
          <a:p>
            <a:r>
              <a:rPr lang="cs-CZ" dirty="0" smtClean="0"/>
              <a:t>Zajímá nás: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místo bolesti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charakter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intenzita bolesti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Ptáme </a:t>
            </a:r>
            <a:r>
              <a:rPr lang="cs-CZ" dirty="0"/>
              <a:t>se jak rychle vznikla, zda se objevuje v </a:t>
            </a:r>
            <a:r>
              <a:rPr lang="cs-CZ" b="1" dirty="0"/>
              <a:t>klidu, při pohybu, při zátěži. </a:t>
            </a:r>
            <a:r>
              <a:rPr lang="cs-CZ" b="1" dirty="0" smtClean="0"/>
              <a:t>Kdy </a:t>
            </a:r>
            <a:r>
              <a:rPr lang="cs-CZ" b="1" dirty="0"/>
              <a:t>a jak rychle ustupuje.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dirty="0"/>
              <a:t>klinického hlediska je bolest klidová závažnějším příznakem ( např. těžší stupeň artrózy nebo nádorové onemocnění).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Dále </a:t>
            </a:r>
            <a:r>
              <a:rPr lang="cs-CZ" dirty="0"/>
              <a:t>zjišťujeme </a:t>
            </a:r>
            <a:r>
              <a:rPr lang="cs-CZ" b="1" dirty="0" smtClean="0"/>
              <a:t>omezení </a:t>
            </a:r>
            <a:r>
              <a:rPr lang="cs-CZ" b="1" dirty="0"/>
              <a:t>v </a:t>
            </a:r>
            <a:r>
              <a:rPr lang="cs-CZ" b="1" dirty="0" smtClean="0"/>
              <a:t>pohybu kloubu</a:t>
            </a:r>
            <a:r>
              <a:rPr lang="cs-CZ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kolik je schopen ujít (akční rádius chůze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zda </a:t>
            </a:r>
            <a:r>
              <a:rPr lang="cs-CZ" dirty="0"/>
              <a:t>nějaký pohyb nemůže pacient vykonat (dřep, předklon...).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zjišťujeme </a:t>
            </a:r>
            <a:r>
              <a:rPr lang="cs-CZ" b="1" dirty="0"/>
              <a:t>jak a kdy vznikl </a:t>
            </a:r>
            <a:r>
              <a:rPr lang="cs-CZ" b="1" dirty="0" smtClean="0"/>
              <a:t>úraz</a:t>
            </a:r>
          </a:p>
          <a:p>
            <a:r>
              <a:rPr lang="cs-CZ" dirty="0" smtClean="0"/>
              <a:t>Zda </a:t>
            </a:r>
            <a:r>
              <a:rPr lang="cs-CZ" dirty="0"/>
              <a:t>je úraz v tomto místě </a:t>
            </a:r>
            <a:r>
              <a:rPr lang="cs-CZ" b="1" dirty="0"/>
              <a:t>poprvé nebo </a:t>
            </a:r>
            <a:r>
              <a:rPr lang="cs-CZ" b="1" dirty="0" smtClean="0"/>
              <a:t>opakovaně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Zda </a:t>
            </a:r>
            <a:r>
              <a:rPr lang="cs-CZ" b="1" dirty="0"/>
              <a:t>je možné plně zatížit a došlápnout </a:t>
            </a:r>
            <a:r>
              <a:rPr lang="cs-CZ" dirty="0"/>
              <a:t>na dolní </a:t>
            </a:r>
            <a:r>
              <a:rPr lang="cs-CZ" dirty="0" smtClean="0"/>
              <a:t>končetinu </a:t>
            </a:r>
          </a:p>
          <a:p>
            <a:r>
              <a:rPr lang="cs-CZ" dirty="0" smtClean="0"/>
              <a:t>Zjišťujeme </a:t>
            </a:r>
            <a:r>
              <a:rPr lang="cs-CZ" b="1" dirty="0"/>
              <a:t>zda pacient toleruje běžnou chůzi, či dokonce lehký sport </a:t>
            </a:r>
            <a:r>
              <a:rPr lang="cs-CZ" dirty="0"/>
              <a:t>a běh</a:t>
            </a:r>
            <a:r>
              <a:rPr lang="cs-CZ" dirty="0" smtClean="0"/>
              <a:t>.</a:t>
            </a:r>
          </a:p>
          <a:p>
            <a:r>
              <a:rPr lang="cs-CZ" dirty="0" smtClean="0"/>
              <a:t>klíčovým </a:t>
            </a:r>
            <a:r>
              <a:rPr lang="cs-CZ" dirty="0"/>
              <a:t>údajem </a:t>
            </a:r>
            <a:r>
              <a:rPr lang="cs-CZ" dirty="0" smtClean="0"/>
              <a:t>je </a:t>
            </a:r>
            <a:r>
              <a:rPr lang="cs-CZ" b="1" dirty="0" smtClean="0"/>
              <a:t>stabilita </a:t>
            </a:r>
            <a:r>
              <a:rPr lang="cs-CZ" b="1" dirty="0"/>
              <a:t>a spolehlivost kloubu při změně směru či </a:t>
            </a:r>
            <a:r>
              <a:rPr lang="cs-CZ" b="1" dirty="0" smtClean="0"/>
              <a:t>rychlosti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032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</a:t>
            </a:r>
            <a:r>
              <a:rPr lang="cs-CZ" b="1" dirty="0" smtClean="0"/>
              <a:t>yzikální </a:t>
            </a:r>
            <a:r>
              <a:rPr lang="cs-CZ" b="1" dirty="0"/>
              <a:t>vyšetření v ortopedii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Pohledem </a:t>
            </a:r>
            <a:r>
              <a:rPr lang="cs-CZ" b="1" dirty="0"/>
              <a:t>(</a:t>
            </a:r>
            <a:r>
              <a:rPr lang="cs-CZ" b="1" dirty="0" err="1"/>
              <a:t>aspekcí</a:t>
            </a:r>
            <a:r>
              <a:rPr lang="cs-CZ" b="1" dirty="0"/>
              <a:t>) </a:t>
            </a:r>
            <a:r>
              <a:rPr lang="cs-CZ" b="1" dirty="0" smtClean="0"/>
              <a:t> -</a:t>
            </a:r>
            <a:r>
              <a:rPr lang="cs-CZ" dirty="0" smtClean="0"/>
              <a:t> hodnotíme </a:t>
            </a:r>
            <a:r>
              <a:rPr lang="cs-CZ" dirty="0"/>
              <a:t>místní otok, </a:t>
            </a:r>
            <a:r>
              <a:rPr lang="cs-CZ" dirty="0" smtClean="0"/>
              <a:t>hematom, poranění kůže, náplň </a:t>
            </a:r>
            <a:r>
              <a:rPr lang="cs-CZ" dirty="0"/>
              <a:t>kloubu a vadné postavení tzv. </a:t>
            </a:r>
            <a:r>
              <a:rPr lang="cs-CZ" dirty="0" err="1"/>
              <a:t>defiguraci</a:t>
            </a:r>
            <a:r>
              <a:rPr lang="cs-CZ" dirty="0"/>
              <a:t>. Dále problémy při pohybu, chůzi, zvedání do stoje, problémy s oblékáním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r>
              <a:rPr lang="cs-CZ" b="1" dirty="0" smtClean="0"/>
              <a:t>Pohmatem </a:t>
            </a:r>
            <a:r>
              <a:rPr lang="cs-CZ" b="1" dirty="0"/>
              <a:t>(</a:t>
            </a:r>
            <a:r>
              <a:rPr lang="cs-CZ" b="1" dirty="0" smtClean="0"/>
              <a:t>palpací) - </a:t>
            </a:r>
            <a:r>
              <a:rPr lang="cs-CZ" dirty="0" smtClean="0"/>
              <a:t>hodnotíme</a:t>
            </a:r>
            <a:r>
              <a:rPr lang="cs-CZ" b="1" dirty="0" smtClean="0"/>
              <a:t> </a:t>
            </a:r>
            <a:r>
              <a:rPr lang="cs-CZ" dirty="0" smtClean="0"/>
              <a:t>teplotu </a:t>
            </a:r>
            <a:r>
              <a:rPr lang="cs-CZ" dirty="0"/>
              <a:t>kloubu, otok, náplň kloubu, palpační </a:t>
            </a:r>
            <a:r>
              <a:rPr lang="cs-CZ" dirty="0" smtClean="0"/>
              <a:t>bolestivost.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b="1" dirty="0" smtClean="0"/>
              <a:t>Poklepem </a:t>
            </a:r>
            <a:r>
              <a:rPr lang="cs-CZ" b="1" dirty="0"/>
              <a:t>(</a:t>
            </a:r>
            <a:r>
              <a:rPr lang="cs-CZ" b="1" dirty="0" err="1"/>
              <a:t>perkuzí</a:t>
            </a:r>
            <a:r>
              <a:rPr lang="cs-CZ" b="1" dirty="0"/>
              <a:t>) </a:t>
            </a:r>
            <a:r>
              <a:rPr lang="cs-CZ" b="1" dirty="0" smtClean="0"/>
              <a:t> - </a:t>
            </a:r>
            <a:r>
              <a:rPr lang="cs-CZ" dirty="0" smtClean="0"/>
              <a:t>v </a:t>
            </a:r>
            <a:r>
              <a:rPr lang="cs-CZ" dirty="0"/>
              <a:t>oblasti pately provádí tzv. </a:t>
            </a:r>
            <a:r>
              <a:rPr lang="cs-CZ" dirty="0" err="1"/>
              <a:t>Fründův</a:t>
            </a:r>
            <a:r>
              <a:rPr lang="cs-CZ" dirty="0"/>
              <a:t> test kdy koleno je v 90 stupňové flexi. Bolestivost při poklepu signalizuje </a:t>
            </a:r>
            <a:r>
              <a:rPr lang="cs-CZ" dirty="0" err="1" smtClean="0"/>
              <a:t>chondropatii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b="1" dirty="0" smtClean="0"/>
              <a:t>Měření </a:t>
            </a:r>
            <a:r>
              <a:rPr lang="cs-CZ" b="1" dirty="0"/>
              <a:t>délky a obvodu </a:t>
            </a:r>
            <a:r>
              <a:rPr lang="cs-CZ" b="1" dirty="0" smtClean="0"/>
              <a:t>končetin</a:t>
            </a:r>
            <a:r>
              <a:rPr lang="cs-CZ" dirty="0" smtClean="0"/>
              <a:t> - měříme </a:t>
            </a:r>
            <a:r>
              <a:rPr lang="cs-CZ" dirty="0"/>
              <a:t>obě končetiny na identických místech. Touto metodou zjišťujeme dysplazii končetin, atrofii svalstva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r>
              <a:rPr lang="cs-CZ" b="1" dirty="0"/>
              <a:t>V</a:t>
            </a:r>
            <a:r>
              <a:rPr lang="cs-CZ" b="1" dirty="0" smtClean="0"/>
              <a:t>yšetření </a:t>
            </a:r>
            <a:r>
              <a:rPr lang="cs-CZ" b="1" dirty="0"/>
              <a:t>kloubní </a:t>
            </a:r>
            <a:r>
              <a:rPr lang="cs-CZ" b="1" dirty="0" smtClean="0"/>
              <a:t>pohyblivosti</a:t>
            </a:r>
            <a:r>
              <a:rPr lang="cs-CZ" dirty="0" smtClean="0"/>
              <a:t> - zjišťujeme </a:t>
            </a:r>
            <a:r>
              <a:rPr lang="cs-CZ" dirty="0"/>
              <a:t>v jakém rozsahu je kloub schopný pohyb provést. Rozsah stanovujeme vždy od základního postavení kloubu ke krajní poloze určité složky pohybu. Někdy nelze určitý pohyb vyšetřit, protože se mohou v kloubu nacházet kontraktury</a:t>
            </a:r>
            <a:r>
              <a:rPr lang="cs-CZ" dirty="0" smtClean="0"/>
              <a:t>, blokády </a:t>
            </a:r>
            <a:r>
              <a:rPr lang="cs-CZ" dirty="0"/>
              <a:t>nebo ankylózy. Při tomto vyšetření lze také zjistit bolestivost, volnost pohybu, odpor při pohybu, nestabilitu kloubu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b="1" dirty="0"/>
              <a:t>Vyšetření svalové </a:t>
            </a:r>
            <a:r>
              <a:rPr lang="cs-CZ" b="1" dirty="0" smtClean="0"/>
              <a:t>síly -</a:t>
            </a:r>
            <a:r>
              <a:rPr lang="cs-CZ" dirty="0" smtClean="0"/>
              <a:t> sledujeme </a:t>
            </a:r>
            <a:r>
              <a:rPr lang="cs-CZ" dirty="0"/>
              <a:t>určitou svalovou skupinu. Toto vyšetření má šestistupňovou (0 - 5) škálu, kdy číslo nula znamená žádnou svalovou kontrakci a číslo 5 plnou svalovou sílu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74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F07652-B5C3-4E4B-8233-A5216A64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Klinické vyšetření kolenního kloubu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48940ED-CA00-462A-84FB-EAB6B902D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Vyšetřování </a:t>
            </a:r>
            <a:r>
              <a:rPr lang="cs-CZ" b="1" dirty="0"/>
              <a:t>pohyblivosti </a:t>
            </a:r>
            <a:r>
              <a:rPr lang="cs-CZ" dirty="0"/>
              <a:t>kolenního </a:t>
            </a:r>
            <a:r>
              <a:rPr lang="cs-CZ" dirty="0" smtClean="0"/>
              <a:t>kloubu – zaměřujeme se </a:t>
            </a:r>
            <a:r>
              <a:rPr lang="cs-CZ" dirty="0"/>
              <a:t>na rozsah pohybu v kolenu, a to jak při hybnosti aktivní, tak i pasivní, bolestivost při pohybu, blokády pohybu, hmatné patologické útvary či slyšitelné patologie (lupnutí, přeskakování, vrzoty apod.)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Vyšetření </a:t>
            </a:r>
            <a:r>
              <a:rPr lang="cs-CZ" b="1" dirty="0"/>
              <a:t>menisků </a:t>
            </a:r>
            <a:r>
              <a:rPr lang="cs-CZ" dirty="0" smtClean="0"/>
              <a:t>- nepřímé </a:t>
            </a:r>
            <a:r>
              <a:rPr lang="cs-CZ" dirty="0"/>
              <a:t>vyšetření za pomocí různých </a:t>
            </a:r>
            <a:r>
              <a:rPr lang="cs-CZ" dirty="0" smtClean="0"/>
              <a:t>testů: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dirty="0" err="1"/>
              <a:t>McMurrayův</a:t>
            </a:r>
            <a:r>
              <a:rPr lang="cs-CZ" dirty="0"/>
              <a:t> test: Pokud vyšetřujeme pravé koleno, uchopíme patu do pravé ruky a levou ruku položíme na koleno. Kloub převedeme do flexe abdukce a zevní rotace a postupně měníme úhel flexe z maxima do cca 90 stupňů, poté totéž, ale v addukci a vnitřní rotaci. Tento test je pozitivní, pokud zaznamenáme bolestivost v oblasti vnější či vnitřní kloubní štěrbiny</a:t>
            </a:r>
            <a:r>
              <a:rPr lang="cs-CZ" dirty="0" smtClean="0"/>
              <a:t>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dirty="0" err="1"/>
              <a:t>Appleyův</a:t>
            </a:r>
            <a:r>
              <a:rPr lang="cs-CZ" dirty="0"/>
              <a:t> test: Tento test nám pomáhá rozlišit, zda jsou poškozeny menisky či kloubní vazy. Pacienta uvedeme do polohy na břiše, 14 vyšetřovaná dolní končetina je flektována v kolenu v úhlu 90 stupňů. Rotujeme bércem a současně provádíme nejprve distrakci a poté kompresi na bérec. Pokud pacient cítí bolest při tlaku, jedná se o postižení menisků, pokud při tahu, jde o poškození LCA.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err="1" smtClean="0"/>
              <a:t>Steinmannův</a:t>
            </a:r>
            <a:r>
              <a:rPr lang="cs-CZ" dirty="0" smtClean="0"/>
              <a:t> </a:t>
            </a:r>
            <a:r>
              <a:rPr lang="cs-CZ" dirty="0"/>
              <a:t>příznak I: Pacient sedí a nohy mu volně visí dolů. Při této poloze provedeme silnou vnitřní a poté zevní rotací v oblasti bérce. Test je pozitivní, pokud je přítomna bolest v oblasti kloubní štěrbiny.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err="1" smtClean="0"/>
              <a:t>Steinmannův</a:t>
            </a:r>
            <a:r>
              <a:rPr lang="cs-CZ" dirty="0" smtClean="0"/>
              <a:t> </a:t>
            </a:r>
            <a:r>
              <a:rPr lang="cs-CZ" dirty="0"/>
              <a:t>příznak II: Pacient je uložen do polohy na zádech a vyšetřované koleno je flektováno. Vyhmatáme štěrbinu na postižené straně a pokud se objeví bolest, koleno převedeme do extenze. Když se v bolestivé oblasti místo pohybuje vpřed, jedná se nejspíše o meniskovou lézi.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err="1" smtClean="0"/>
              <a:t>Payrův</a:t>
            </a:r>
            <a:r>
              <a:rPr lang="cs-CZ" dirty="0" smtClean="0"/>
              <a:t> </a:t>
            </a:r>
            <a:r>
              <a:rPr lang="cs-CZ" dirty="0"/>
              <a:t>příznak: Při tureckém sedu zatlačíme na koleno směrem dolů. Pokud se objeví bolestivost v oblasti vnitřní štěrbiny kloubu jde o postižení vnitřního menisku.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err="1" smtClean="0"/>
              <a:t>Böhlerův</a:t>
            </a:r>
            <a:r>
              <a:rPr lang="cs-CZ" dirty="0" smtClean="0"/>
              <a:t> </a:t>
            </a:r>
            <a:r>
              <a:rPr lang="cs-CZ" dirty="0"/>
              <a:t>příznak: Kolenní kloub je v extenzi a pacient leží na zádech. V oblasti bérce tlačíme směrem do addukce. Pokud se objeví bolest v oblasti mediální štěrbiny, značí to postižení menisku mediálního. </a:t>
            </a:r>
            <a:endParaRPr lang="cs-CZ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Chůze </a:t>
            </a:r>
            <a:r>
              <a:rPr lang="cs-CZ" dirty="0"/>
              <a:t>v dřepu: Pokud tohoto pohybu není pacient schopen, jedná se </a:t>
            </a:r>
            <a:r>
              <a:rPr lang="cs-CZ" dirty="0" err="1"/>
              <a:t>nespíše</a:t>
            </a:r>
            <a:r>
              <a:rPr lang="cs-CZ" dirty="0"/>
              <a:t> o lézi vnitřního menisku. </a:t>
            </a:r>
            <a:endParaRPr lang="cs-CZ" dirty="0" smtClean="0"/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Vyšetření stability kolene</a:t>
            </a:r>
            <a:r>
              <a:rPr lang="cs-CZ" dirty="0" smtClean="0"/>
              <a:t>:  používá se </a:t>
            </a:r>
            <a:r>
              <a:rPr lang="cs-CZ" dirty="0"/>
              <a:t>řada testů</a:t>
            </a:r>
            <a:r>
              <a:rPr lang="cs-CZ" dirty="0" smtClean="0"/>
              <a:t>. </a:t>
            </a:r>
            <a:r>
              <a:rPr lang="cs-CZ" dirty="0"/>
              <a:t>Během testů se vyšetřuje i druhá nepostižená končetina pro porovnání nálezu. Používá se </a:t>
            </a:r>
            <a:r>
              <a:rPr lang="cs-CZ" b="1" dirty="0"/>
              <a:t>abdukční a addukční </a:t>
            </a:r>
            <a:r>
              <a:rPr lang="cs-CZ" dirty="0"/>
              <a:t>test, které nás informují o případném poškození postranních kolenních vazů. Dále </a:t>
            </a:r>
            <a:r>
              <a:rPr lang="cs-CZ" b="1" dirty="0"/>
              <a:t>Lachmanův test</a:t>
            </a:r>
            <a:r>
              <a:rPr lang="cs-CZ" dirty="0"/>
              <a:t>, kterým se vyšetřuje přední zkřížený vaz. Patří sem i </a:t>
            </a:r>
            <a:r>
              <a:rPr lang="cs-CZ" b="1" dirty="0"/>
              <a:t>přední a zadní zásuvkový test</a:t>
            </a:r>
            <a:r>
              <a:rPr lang="cs-CZ" dirty="0"/>
              <a:t>. Přední zásuvkový test slouží k vyšetření předního zkříženého vazu a zadní zásuvkový test k vyšetření zadního zkříženého </a:t>
            </a:r>
            <a:r>
              <a:rPr lang="cs-CZ" dirty="0" smtClean="0"/>
              <a:t>vazu.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02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4DFDCF-4760-4E54-9452-697E00ED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Zobrazovací metody v ortopedii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ADB975-B92A-4B29-89A8-49E64932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70" y="1598979"/>
            <a:ext cx="6852138" cy="4817452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RTG </a:t>
            </a:r>
            <a:r>
              <a:rPr lang="cs-CZ" dirty="0" smtClean="0"/>
              <a:t> -  základní </a:t>
            </a:r>
            <a:r>
              <a:rPr lang="cs-CZ" dirty="0"/>
              <a:t>zobrazovací </a:t>
            </a:r>
            <a:r>
              <a:rPr lang="cs-CZ" dirty="0" smtClean="0"/>
              <a:t>metoda </a:t>
            </a:r>
            <a:r>
              <a:rPr lang="cs-CZ" dirty="0"/>
              <a:t>v </a:t>
            </a:r>
            <a:r>
              <a:rPr lang="cs-CZ" dirty="0" smtClean="0"/>
              <a:t>ortopedii. </a:t>
            </a:r>
            <a:r>
              <a:rPr lang="cs-CZ" dirty="0"/>
              <a:t>Na nativním snímku bez použití kontrastní látky lze diagnostikovat zlomeniny různého typu, vrozené deformity kostí a do určité míry i </a:t>
            </a:r>
            <a:r>
              <a:rPr lang="cs-CZ" dirty="0" smtClean="0"/>
              <a:t>poranění </a:t>
            </a:r>
            <a:r>
              <a:rPr lang="cs-CZ" dirty="0"/>
              <a:t>měkkých tkání (tuková tělíska, edémy apod.). </a:t>
            </a:r>
            <a:r>
              <a:rPr lang="cs-CZ" dirty="0" smtClean="0"/>
              <a:t>Pořizují </a:t>
            </a:r>
            <a:r>
              <a:rPr lang="cs-CZ" dirty="0"/>
              <a:t>se dva snímky ve dvou na sebe kolmých projekcích</a:t>
            </a:r>
            <a:r>
              <a:rPr lang="cs-CZ" dirty="0" smtClean="0"/>
              <a:t>. </a:t>
            </a:r>
            <a:r>
              <a:rPr lang="cs-CZ" dirty="0"/>
              <a:t>Dnes tuto metodu nahrazuje magnetická rezonance (MRI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b="1" dirty="0" smtClean="0"/>
              <a:t>MRI</a:t>
            </a:r>
            <a:r>
              <a:rPr lang="cs-CZ" dirty="0" smtClean="0"/>
              <a:t> -  </a:t>
            </a:r>
            <a:r>
              <a:rPr lang="cs-CZ" dirty="0"/>
              <a:t>v oblasti kolenního kloubu nejlépe zobrazí poranění menisků, chrupavek a vazů. Další výhodou MRI je, že nezatěžuje organismus pacienta ionizačním zářením. Je tedy pro pacienta přijatelnější než RTG i CT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b="1" dirty="0" smtClean="0"/>
              <a:t>CT</a:t>
            </a:r>
            <a:r>
              <a:rPr lang="cs-CZ" dirty="0" smtClean="0"/>
              <a:t>  -  </a:t>
            </a:r>
            <a:r>
              <a:rPr lang="cs-CZ" dirty="0"/>
              <a:t>přesně zobrazí rozsah a místo poškození a může využívat i trojrozměrný (3D) obraz. Tato metoda v ortopedii a zejména v traumatologii velmi dobře zobrazí nejen kostní poranění a morfologii složitých komplexních zlomenin, ale i dutinová poranění v rámci péče o </a:t>
            </a:r>
            <a:r>
              <a:rPr lang="cs-CZ" dirty="0" err="1"/>
              <a:t>polytraumatizovaného</a:t>
            </a:r>
            <a:r>
              <a:rPr lang="cs-CZ" dirty="0"/>
              <a:t> </a:t>
            </a:r>
            <a:r>
              <a:rPr lang="cs-CZ" dirty="0" smtClean="0"/>
              <a:t>pacienta.</a:t>
            </a:r>
          </a:p>
          <a:p>
            <a:endParaRPr lang="cs-CZ" dirty="0" smtClean="0"/>
          </a:p>
          <a:p>
            <a:r>
              <a:rPr lang="cs-CZ" b="1" dirty="0" smtClean="0"/>
              <a:t>USG</a:t>
            </a:r>
            <a:r>
              <a:rPr lang="cs-CZ" dirty="0" smtClean="0"/>
              <a:t>  - velmi </a:t>
            </a:r>
            <a:r>
              <a:rPr lang="cs-CZ" dirty="0"/>
              <a:t>využívanou zobrazovací metodou, především v dětské </a:t>
            </a:r>
            <a:r>
              <a:rPr lang="cs-CZ" dirty="0" smtClean="0"/>
              <a:t>ortopedii. </a:t>
            </a:r>
            <a:r>
              <a:rPr lang="cs-CZ" dirty="0"/>
              <a:t>Touto metodou se nejlépe diagnostikuje vrozená dysplazie kyčelního kloubu u malých dětí. USG v tomto případě již zcela nahradilo dříve používaný RTG. Samozřejmě USG má své uplatnění i v diagnostice poškození měkkých tkání pohybového aparátu např. poruchy svalů, šlach i chronické změny po úrazu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Angiografie</a:t>
            </a:r>
            <a:r>
              <a:rPr lang="cs-CZ" dirty="0" smtClean="0"/>
              <a:t> </a:t>
            </a:r>
            <a:r>
              <a:rPr lang="cs-CZ" dirty="0"/>
              <a:t>- kontrastní vyšetřovací metoda - vyšetření průchodnosti cév. S její pomocí lze diagnostikovat zúžení či neprůchodnost cév apod</a:t>
            </a:r>
            <a:r>
              <a:rPr lang="cs-CZ" dirty="0" smtClean="0"/>
              <a:t>. </a:t>
            </a:r>
            <a:r>
              <a:rPr lang="cs-CZ" dirty="0"/>
              <a:t>Využívá se hlavně před velkými a složitými operacemi pánve, před rekonstrukčními výkony na dolní končetině apod.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582" y="108804"/>
            <a:ext cx="1847850" cy="2466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732" y="1413700"/>
            <a:ext cx="1926920" cy="1926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t="11802" b="11982"/>
          <a:stretch/>
        </p:blipFill>
        <p:spPr>
          <a:xfrm>
            <a:off x="9955944" y="3063632"/>
            <a:ext cx="2143125" cy="16334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16234" t="13917" r="23410" b="33687"/>
          <a:stretch/>
        </p:blipFill>
        <p:spPr>
          <a:xfrm>
            <a:off x="7429077" y="4007705"/>
            <a:ext cx="2398998" cy="15083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417" y="4849935"/>
            <a:ext cx="874099" cy="200806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7369908" y="931894"/>
            <a:ext cx="2670174" cy="75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112000" y="2575779"/>
            <a:ext cx="641838" cy="5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209204" y="3485662"/>
            <a:ext cx="2678040" cy="250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259754" y="4282831"/>
            <a:ext cx="2169323" cy="2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6689969" y="5788025"/>
            <a:ext cx="3265975" cy="395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0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D58006-3B95-45DD-ABF1-8F9056CB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Artroskopie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4F5694-F440-49B6-AE36-9E12E033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Spadá </a:t>
            </a:r>
            <a:r>
              <a:rPr lang="cs-CZ" dirty="0"/>
              <a:t>do oblasti endoskopie a je </a:t>
            </a:r>
            <a:r>
              <a:rPr lang="cs-CZ" dirty="0" smtClean="0"/>
              <a:t>považována </a:t>
            </a:r>
            <a:r>
              <a:rPr lang="cs-CZ" dirty="0"/>
              <a:t>za operační </a:t>
            </a:r>
            <a:r>
              <a:rPr lang="cs-CZ" dirty="0" smtClean="0"/>
              <a:t>výkon</a:t>
            </a:r>
          </a:p>
          <a:p>
            <a:r>
              <a:rPr lang="cs-CZ" dirty="0" smtClean="0"/>
              <a:t>Slouží </a:t>
            </a:r>
            <a:r>
              <a:rPr lang="cs-CZ" dirty="0"/>
              <a:t>k diagnostickému posouzení kloubu a pokud to lze i současnému ošetření postižené části (např. ošetření poraněného menisku, defektu chrupavky apod.).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této metodě je pacient v lokální či celkové anestezii. Při výkonu </a:t>
            </a:r>
            <a:r>
              <a:rPr lang="cs-CZ" dirty="0" smtClean="0"/>
              <a:t>se </a:t>
            </a:r>
            <a:r>
              <a:rPr lang="cs-CZ" dirty="0"/>
              <a:t>do kloubu aplikuje infuzní roztok, který kloub zcela zaplní a </a:t>
            </a:r>
            <a:r>
              <a:rPr lang="cs-CZ" dirty="0" err="1"/>
              <a:t>distenduje</a:t>
            </a:r>
            <a:r>
              <a:rPr lang="cs-CZ" dirty="0"/>
              <a:t>. Následuje řez (cca 10 mm), kdy se vzniklým otvorem zavede pevný (rigidní) artroskop. Artroskop má vlastní zdroj světla, malou optiku a obraz je přenášen na monitor. Dále se vytvoří další vstupy do kloubu pro malé chirurgické nástroje (sondy, frézy, resekční klíšťky atd.), kterými lze provést ošetření poškozené části </a:t>
            </a:r>
            <a:r>
              <a:rPr lang="cs-CZ" dirty="0" smtClean="0"/>
              <a:t>kloubu. </a:t>
            </a:r>
            <a:r>
              <a:rPr lang="cs-CZ" dirty="0"/>
              <a:t>Tato metoda se nejčastěji využívá u postižení kolena, ramena, zápěstí, hlezna a v dnešní době i kyčle a lokte. Výhodou artroskopie je </a:t>
            </a:r>
            <a:r>
              <a:rPr lang="cs-CZ" dirty="0" err="1"/>
              <a:t>miniinvazivní</a:t>
            </a:r>
            <a:r>
              <a:rPr lang="cs-CZ" dirty="0"/>
              <a:t> přístup, menší bolest a snadnější rekonvalescence.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Nejčastější </a:t>
            </a:r>
            <a:r>
              <a:rPr lang="cs-CZ" dirty="0"/>
              <a:t>terapeutické zásahy při </a:t>
            </a:r>
            <a:r>
              <a:rPr lang="cs-CZ" dirty="0" smtClean="0"/>
              <a:t>artroskopii: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ošetření </a:t>
            </a:r>
            <a:r>
              <a:rPr lang="cs-CZ" dirty="0"/>
              <a:t>menisku </a:t>
            </a:r>
            <a:r>
              <a:rPr lang="cs-CZ" dirty="0" smtClean="0"/>
              <a:t>(nejčastěji </a:t>
            </a:r>
            <a:r>
              <a:rPr lang="cs-CZ" dirty="0" err="1"/>
              <a:t>meniskektomií</a:t>
            </a:r>
            <a:r>
              <a:rPr lang="cs-CZ" dirty="0"/>
              <a:t>, eventuelně suturou menisku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ošetření </a:t>
            </a:r>
            <a:r>
              <a:rPr lang="cs-CZ" dirty="0"/>
              <a:t>kloubních ploch ( egalizace, </a:t>
            </a:r>
            <a:r>
              <a:rPr lang="cs-CZ" dirty="0" err="1"/>
              <a:t>spongializace</a:t>
            </a:r>
            <a:r>
              <a:rPr lang="cs-CZ" dirty="0"/>
              <a:t>, </a:t>
            </a:r>
            <a:r>
              <a:rPr lang="cs-CZ" dirty="0" err="1"/>
              <a:t>mikrofraktury</a:t>
            </a:r>
            <a:r>
              <a:rPr lang="cs-CZ" dirty="0"/>
              <a:t>, mozaiková plastika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plastika </a:t>
            </a:r>
            <a:r>
              <a:rPr lang="cs-CZ" dirty="0"/>
              <a:t>předního zkříženého vazu (použití vypreparovaného štěpu nejčastěji z lig. </a:t>
            </a:r>
            <a:r>
              <a:rPr lang="cs-CZ" dirty="0" err="1"/>
              <a:t>patellae</a:t>
            </a:r>
            <a:r>
              <a:rPr lang="cs-CZ" dirty="0"/>
              <a:t>, který se artroskopicky umístí a pomocí speciálních šroubů fixuje do kolenního kloubu do místa, kam fyziologicky LCA patří</a:t>
            </a:r>
            <a:r>
              <a:rPr lang="cs-CZ" dirty="0" smtClean="0"/>
              <a:t>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extrakce </a:t>
            </a:r>
            <a:r>
              <a:rPr lang="cs-CZ" dirty="0"/>
              <a:t>volných tělísek tzv. kloubních myšek (odstranění zvápenatělých částí klků, eventuelně zvápenatělých fragmentů kloubní </a:t>
            </a:r>
            <a:r>
              <a:rPr lang="cs-CZ" dirty="0" smtClean="0"/>
              <a:t>chrupavky)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synovektomie</a:t>
            </a:r>
            <a:r>
              <a:rPr lang="cs-CZ" dirty="0"/>
              <a:t>, kdy se odstraní co nejvíce synoviální výstelky např. při revmatoidní </a:t>
            </a:r>
            <a:r>
              <a:rPr lang="cs-CZ" dirty="0" smtClean="0"/>
              <a:t>artritidě.)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644" y="23934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9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963598-83B3-4032-BAA1-58D45C10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Mechanismus poranění měkkých částí kolenního kloubu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8FF56CB-E019-4605-A376-EE349016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74984"/>
            <a:ext cx="6031524" cy="4086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</a:t>
            </a:r>
            <a:r>
              <a:rPr lang="cs-CZ" dirty="0"/>
              <a:t>dojde k poškození měkkých částí kolenního kloubu, může se jednat o </a:t>
            </a:r>
            <a:r>
              <a:rPr lang="cs-CZ" dirty="0" smtClean="0"/>
              <a:t>poranění</a:t>
            </a:r>
          </a:p>
          <a:p>
            <a:endParaRPr lang="cs-CZ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3200" dirty="0" smtClean="0"/>
              <a:t>menisků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3200" dirty="0"/>
              <a:t>c</a:t>
            </a:r>
            <a:r>
              <a:rPr lang="cs-CZ" sz="3200" dirty="0" smtClean="0"/>
              <a:t>hrupavky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3200" dirty="0" smtClean="0"/>
              <a:t>vazů</a:t>
            </a:r>
            <a:endParaRPr lang="cs-CZ" sz="3200" dirty="0"/>
          </a:p>
        </p:txBody>
      </p:sp>
      <p:pic>
        <p:nvPicPr>
          <p:cNvPr id="2050" name="Picture 2" descr="Koleno - příznaky a léč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4004"/>
          <a:stretch/>
        </p:blipFill>
        <p:spPr bwMode="auto">
          <a:xfrm>
            <a:off x="7103959" y="2016369"/>
            <a:ext cx="4828307" cy="45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15E707-5AFF-41AE-AD45-CE2E4A9D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1045063"/>
            <a:ext cx="10515600" cy="1325563"/>
          </a:xfrm>
        </p:spPr>
        <p:txBody>
          <a:bodyPr/>
          <a:lstStyle/>
          <a:p>
            <a:r>
              <a:rPr lang="cs-CZ" b="1" dirty="0"/>
              <a:t> Poranění menisků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D2A13C-F077-4E4F-B631-5D346622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54" y="3722321"/>
            <a:ext cx="10283092" cy="2714748"/>
          </a:xfrm>
        </p:spPr>
        <p:txBody>
          <a:bodyPr>
            <a:normAutofit fontScale="85000" lnSpcReduction="10000"/>
          </a:bodyPr>
          <a:lstStyle/>
          <a:p>
            <a:r>
              <a:rPr lang="cs-CZ" sz="1800" dirty="0" smtClean="0"/>
              <a:t>Nejčastější poranění kolene -  </a:t>
            </a:r>
            <a:r>
              <a:rPr lang="cs-CZ" sz="1800" dirty="0"/>
              <a:t>při rotaci a při flexi kolena spolu s tlakovými pohyby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Až </a:t>
            </a:r>
            <a:r>
              <a:rPr lang="cs-CZ" sz="1800" b="1" dirty="0"/>
              <a:t>desetkrát častěji je poškozen meniskus mediální </a:t>
            </a:r>
            <a:r>
              <a:rPr lang="cs-CZ" sz="1800" dirty="0"/>
              <a:t>než laterální. Při poranění vzniká na menisku trhlina a podle jejího směru rozlišujeme trhliny longitudinální (podélné), šikmé, radiální, horizontální, degenerativní rozvláknění nebo jejich </a:t>
            </a:r>
            <a:r>
              <a:rPr lang="cs-CZ" sz="1800" dirty="0" smtClean="0"/>
              <a:t>kombinace.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Při </a:t>
            </a:r>
            <a:r>
              <a:rPr lang="cs-CZ" sz="1800" dirty="0"/>
              <a:t>poškození menisku se může objevit tzv. blokáda kolena. Ta nastane pokud se poraněná část menisku </a:t>
            </a:r>
            <a:r>
              <a:rPr lang="cs-CZ" sz="1800" dirty="0" err="1"/>
              <a:t>uskřine</a:t>
            </a:r>
            <a:r>
              <a:rPr lang="cs-CZ" sz="1800" dirty="0"/>
              <a:t> mezi kloubní plochy, například při poranění menisku typu „ucho od koše“. V kloubu vznikne mechanická překážka, která vyvolá při pokusu o pohyb pérovitý odpor.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9386"/>
          <a:stretch/>
        </p:blipFill>
        <p:spPr>
          <a:xfrm>
            <a:off x="7065108" y="547077"/>
            <a:ext cx="3978030" cy="29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1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826C9C-CCB1-4DDF-AEAB-30D9EAAF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Poranění chrupavky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D40C25D-1667-4963-852D-C42ABAB6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Když chceme zhodnotit rozsah poškození chrupavky, použijeme tzv. </a:t>
            </a:r>
            <a:r>
              <a:rPr lang="cs-CZ" dirty="0" err="1"/>
              <a:t>NoyesovuStablerovu</a:t>
            </a:r>
            <a:r>
              <a:rPr lang="cs-CZ" dirty="0"/>
              <a:t> klasifikaci 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 smtClean="0"/>
              <a:t> </a:t>
            </a:r>
            <a:r>
              <a:rPr lang="cs-CZ" sz="2200" dirty="0"/>
              <a:t>stupeň 1 = chrupavka je nedotčená (intaktní) o stupeň 1A = chrupavka má částečně zachovanou pružnost (elasticitu), ale došlo již k jejímu změkčení o stupeň 1B = chrupavka ztratila svou pružnost a došlo ke změkčení ve velké míře </a:t>
            </a:r>
            <a:endParaRPr lang="cs-CZ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 smtClean="0"/>
              <a:t>stupeň </a:t>
            </a:r>
            <a:r>
              <a:rPr lang="cs-CZ" sz="2200" dirty="0"/>
              <a:t>2 = zde je již poškozen povrch chrupavky o stupeň 2A = povrch je poškozen do poloviny šířky chrupavky o stupeň 2B = povrch je porušen nad polovinu šířky chrupavky </a:t>
            </a:r>
            <a:r>
              <a:rPr lang="cs-CZ" sz="22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200" dirty="0" smtClean="0"/>
              <a:t>stupeň </a:t>
            </a:r>
            <a:r>
              <a:rPr lang="cs-CZ" sz="2200" dirty="0"/>
              <a:t>3 = došlo již k odhalení </a:t>
            </a:r>
            <a:r>
              <a:rPr lang="cs-CZ" sz="2200" dirty="0" err="1"/>
              <a:t>subchondrální</a:t>
            </a:r>
            <a:r>
              <a:rPr lang="cs-CZ" sz="2200" dirty="0"/>
              <a:t> kosti o stupeň 3A = povrch </a:t>
            </a:r>
            <a:r>
              <a:rPr lang="cs-CZ" sz="2200" dirty="0" err="1"/>
              <a:t>subchondrální</a:t>
            </a:r>
            <a:r>
              <a:rPr lang="cs-CZ" sz="2200" dirty="0"/>
              <a:t> kosti neporušen o stupeň3B = povrch </a:t>
            </a:r>
            <a:r>
              <a:rPr lang="cs-CZ" sz="2200" dirty="0" err="1"/>
              <a:t>subchondrální</a:t>
            </a:r>
            <a:r>
              <a:rPr lang="cs-CZ" sz="2200" dirty="0"/>
              <a:t> kosti </a:t>
            </a:r>
            <a:r>
              <a:rPr lang="cs-CZ" sz="2200" dirty="0" smtClean="0"/>
              <a:t>porušen.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Všechny </a:t>
            </a:r>
            <a:r>
              <a:rPr lang="cs-CZ" dirty="0"/>
              <a:t>typy poranění chrupavky mohou vzniknout úrazem či dlouhodobým přetěžováním.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</a:t>
            </a:r>
            <a:r>
              <a:rPr lang="cs-CZ" dirty="0"/>
              <a:t>bude chrupavka zploštěná, bude se nejspíše jednat o chronické přetěžování kolena způsobené artrózou, při ostře ohraničené lézi chrupavky půjde spíše o úraz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Pokud dojde k poškození působením přímé síly, vznikne na chrupavce hvězdicovitý defekt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/>
              <a:t>Nejčastěji se ale chrupavka poškodí vlivem nepřímé síly</a:t>
            </a:r>
            <a:r>
              <a:rPr lang="cs-CZ" dirty="0"/>
              <a:t> a to při působení rotačních a kompresních sil.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dospělosti jde o zranění chrupavky spíše lokálně a </a:t>
            </a:r>
            <a:r>
              <a:rPr lang="cs-CZ" dirty="0" err="1"/>
              <a:t>subchondrální</a:t>
            </a:r>
            <a:r>
              <a:rPr lang="cs-CZ" dirty="0"/>
              <a:t> kost je nedotčena. Při úrazu může dojít k odlomení její části a tento fragment pak může způsobit blok kolena a někdy jej můžeme i vyhmatat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43" y="146294"/>
            <a:ext cx="2082311" cy="1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6A5A23-D293-4AD0-AD18-C8EAE656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Poranění vazů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A04BC9-9790-48BA-8DF5-11465BE3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Kolenní vazy zajišťují stabilitu celého kloubu. Zkřížené vazy (LCA a LCP) probíhají uvnitř ( </a:t>
            </a:r>
            <a:r>
              <a:rPr lang="cs-CZ" dirty="0" err="1"/>
              <a:t>intraartikulárně</a:t>
            </a:r>
            <a:r>
              <a:rPr lang="cs-CZ" dirty="0"/>
              <a:t> ) kloubu a kolaterální vazy (LCM a LCL) zevně (</a:t>
            </a:r>
            <a:r>
              <a:rPr lang="cs-CZ" dirty="0" err="1"/>
              <a:t>extraartikulárně</a:t>
            </a:r>
            <a:r>
              <a:rPr lang="cs-CZ" dirty="0"/>
              <a:t>).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Poškození </a:t>
            </a:r>
            <a:r>
              <a:rPr lang="cs-CZ" dirty="0"/>
              <a:t>vazů se tedy podle anatomického umístění dělí na </a:t>
            </a:r>
            <a:r>
              <a:rPr lang="cs-CZ" b="1" dirty="0"/>
              <a:t>poranění vazu </a:t>
            </a:r>
            <a:r>
              <a:rPr lang="cs-CZ" b="1" dirty="0" smtClean="0"/>
              <a:t>postranních </a:t>
            </a:r>
            <a:r>
              <a:rPr lang="cs-CZ" b="1" dirty="0"/>
              <a:t>a zkřížených. 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Můžeme </a:t>
            </a:r>
            <a:r>
              <a:rPr lang="cs-CZ" dirty="0"/>
              <a:t>rozdělit poranění vazu do 3 stupňů podle rozsahu </a:t>
            </a:r>
            <a:r>
              <a:rPr lang="cs-CZ" dirty="0" smtClean="0"/>
              <a:t>poškození: </a:t>
            </a:r>
          </a:p>
          <a:p>
            <a:pPr marL="1428750" lvl="2" indent="-514350">
              <a:buAutoNum type="arabicPeriod"/>
            </a:pPr>
            <a:r>
              <a:rPr lang="cs-CZ" b="1" dirty="0" smtClean="0"/>
              <a:t>distenze </a:t>
            </a:r>
            <a:r>
              <a:rPr lang="cs-CZ" dirty="0"/>
              <a:t>= natažení vazu a </a:t>
            </a:r>
            <a:r>
              <a:rPr lang="cs-CZ" dirty="0" err="1"/>
              <a:t>mikroruptury</a:t>
            </a:r>
            <a:r>
              <a:rPr lang="cs-CZ" dirty="0"/>
              <a:t> </a:t>
            </a:r>
            <a:endParaRPr lang="cs-CZ" dirty="0" smtClean="0"/>
          </a:p>
          <a:p>
            <a:pPr marL="1428750" lvl="2" indent="-514350">
              <a:buAutoNum type="arabicPeriod"/>
            </a:pPr>
            <a:r>
              <a:rPr lang="cs-CZ" b="1" dirty="0" smtClean="0"/>
              <a:t>parciální </a:t>
            </a:r>
            <a:r>
              <a:rPr lang="cs-CZ" b="1" dirty="0"/>
              <a:t>ruptura </a:t>
            </a:r>
            <a:r>
              <a:rPr lang="cs-CZ" dirty="0"/>
              <a:t>= kdy dojde k částečnému přetržení </a:t>
            </a:r>
            <a:endParaRPr lang="cs-CZ" dirty="0" smtClean="0"/>
          </a:p>
          <a:p>
            <a:pPr marL="1428750" lvl="2" indent="-514350">
              <a:buAutoNum type="arabicPeriod"/>
            </a:pPr>
            <a:r>
              <a:rPr lang="cs-CZ" b="1" dirty="0" smtClean="0"/>
              <a:t>kompletní </a:t>
            </a:r>
            <a:r>
              <a:rPr lang="cs-CZ" b="1" dirty="0"/>
              <a:t>ruptura </a:t>
            </a:r>
            <a:r>
              <a:rPr lang="cs-CZ" dirty="0"/>
              <a:t>= kdy dojde k přetržení celého vazu Pokud chceme vyšetřit kolenní vazy, používáme k tomu tzv. stres testy, kde hodnotíme v jakém rozsahu se kloubní štěrbina rozevírá nebo hodnotíme posun neboli translaci hlavice </a:t>
            </a:r>
            <a:r>
              <a:rPr lang="cs-CZ" dirty="0" err="1" smtClean="0"/>
              <a:t>tibie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35" y="750156"/>
            <a:ext cx="2857500" cy="2381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35" y="3722446"/>
            <a:ext cx="3133426" cy="24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7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435ED5-7522-42EB-8C99-19347414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Poranění zkřížených vazů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BFDFC43-BF57-47B6-85CC-D7B322EF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24" y="1912692"/>
            <a:ext cx="643792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Až </a:t>
            </a:r>
            <a:r>
              <a:rPr lang="cs-CZ" dirty="0"/>
              <a:t>dvacetkrát častěji poranění </a:t>
            </a:r>
            <a:r>
              <a:rPr lang="cs-CZ" b="1" dirty="0"/>
              <a:t>předního zkříženého vazu </a:t>
            </a:r>
            <a:r>
              <a:rPr lang="cs-CZ" dirty="0"/>
              <a:t>(LCA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Při zranění zadního zkříženého vazu bývá velmi častým důvodem autonehoda </a:t>
            </a:r>
            <a:endParaRPr lang="cs-CZ" dirty="0" smtClean="0"/>
          </a:p>
          <a:p>
            <a:r>
              <a:rPr lang="cs-CZ" dirty="0" smtClean="0"/>
              <a:t>Typickým </a:t>
            </a:r>
            <a:r>
              <a:rPr lang="cs-CZ" b="1" dirty="0"/>
              <a:t>příznakem</a:t>
            </a:r>
            <a:r>
              <a:rPr lang="cs-CZ" dirty="0"/>
              <a:t> u poranění zkřížených vazů je tzv. </a:t>
            </a:r>
            <a:r>
              <a:rPr lang="cs-CZ" b="1" dirty="0" err="1"/>
              <a:t>hemartros</a:t>
            </a:r>
            <a:r>
              <a:rPr lang="cs-CZ" dirty="0"/>
              <a:t> ( krvavý výpotek v kloubu). Z toho důvodu je také příčina </a:t>
            </a:r>
            <a:r>
              <a:rPr lang="cs-CZ" dirty="0" err="1"/>
              <a:t>hemartrosu</a:t>
            </a:r>
            <a:r>
              <a:rPr lang="cs-CZ" dirty="0"/>
              <a:t> kolenního kloubu v cca 75% dána rupturou zkříženého vazu., nejčastěji LCA.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</a:t>
            </a:r>
            <a:r>
              <a:rPr lang="cs-CZ" dirty="0"/>
              <a:t>přetržení LCA nejčastěji dochází při abdukci kombinované zároveň se zevní rotací, kdy dochází k napínání LCA a vaz se pak přetrhne přes laterální kondyl </a:t>
            </a:r>
            <a:r>
              <a:rPr lang="cs-CZ" dirty="0" smtClean="0"/>
              <a:t>femuru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Izolované </a:t>
            </a:r>
            <a:r>
              <a:rPr lang="cs-CZ" dirty="0"/>
              <a:t>i kombinované poškození vazů vede k závažnější nestabilitě </a:t>
            </a:r>
            <a:r>
              <a:rPr lang="cs-CZ" dirty="0" smtClean="0"/>
              <a:t>kolena.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Abychom </a:t>
            </a:r>
            <a:r>
              <a:rPr lang="cs-CZ" dirty="0"/>
              <a:t>mohli stanovit, zda jde jistě o poranění zkřížených vazů, je důležité zjistit </a:t>
            </a:r>
            <a:r>
              <a:rPr lang="cs-CZ" dirty="0" smtClean="0"/>
              <a:t>následující :</a:t>
            </a:r>
          </a:p>
          <a:p>
            <a:pPr lvl="1"/>
            <a:r>
              <a:rPr lang="cs-CZ" dirty="0" smtClean="0"/>
              <a:t>z klinických </a:t>
            </a:r>
            <a:r>
              <a:rPr lang="cs-CZ" dirty="0"/>
              <a:t>vyšetření (nestabilita, přední zásuvkový příznak, Lachmanův test) </a:t>
            </a:r>
            <a:endParaRPr lang="cs-CZ" dirty="0" smtClean="0"/>
          </a:p>
          <a:p>
            <a:pPr lvl="1"/>
            <a:r>
              <a:rPr lang="cs-CZ" dirty="0" smtClean="0"/>
              <a:t>vyšetřit </a:t>
            </a:r>
            <a:r>
              <a:rPr lang="cs-CZ" dirty="0"/>
              <a:t>DK pomocí MRI či provést artroskopii k ověření ruptury vazu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179"/>
          <a:stretch/>
        </p:blipFill>
        <p:spPr>
          <a:xfrm>
            <a:off x="7332786" y="1795340"/>
            <a:ext cx="4584518" cy="34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962413-3009-4081-9498-9A8F2D957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Ošetřovatelský proces u pacienta s poraněním měkkého kolene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F99EF86-800F-4BA6-89BE-88C52E958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37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CEFA8B-F924-4059-A9CF-D82CC32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Poranění menisků </a:t>
            </a:r>
            <a:r>
              <a:rPr lang="cs-CZ" b="1" dirty="0" smtClean="0"/>
              <a:t>kolena - 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293D3B-4B25-47E6-BF60-C461A5949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062"/>
            <a:ext cx="8438662" cy="5505937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Menisky jsou tvořeny vazivovou </a:t>
            </a:r>
            <a:r>
              <a:rPr lang="cs-CZ" dirty="0" smtClean="0"/>
              <a:t>chrupavkou</a:t>
            </a:r>
            <a:r>
              <a:rPr lang="cs-CZ" dirty="0"/>
              <a:t> </a:t>
            </a:r>
            <a:r>
              <a:rPr lang="cs-CZ" dirty="0" smtClean="0"/>
              <a:t>- mají </a:t>
            </a:r>
            <a:r>
              <a:rPr lang="cs-CZ" dirty="0"/>
              <a:t>srpkovitý tvar, po obvodu jsou fixovány ke kloubnímu pouzdru. </a:t>
            </a:r>
            <a:endParaRPr lang="cs-CZ" dirty="0" smtClean="0"/>
          </a:p>
          <a:p>
            <a:r>
              <a:rPr lang="cs-CZ" dirty="0" smtClean="0"/>
              <a:t>Mediální </a:t>
            </a:r>
            <a:r>
              <a:rPr lang="cs-CZ" dirty="0"/>
              <a:t>je větší a méně pohyblivý než zevní. Periferní 1/4 až 1/3  je prokrvená, zbývající část je vyživována synoviální </a:t>
            </a:r>
            <a:r>
              <a:rPr lang="cs-CZ" dirty="0" smtClean="0"/>
              <a:t>tekutinou</a:t>
            </a:r>
          </a:p>
          <a:p>
            <a:r>
              <a:rPr lang="cs-CZ" b="1" dirty="0" smtClean="0"/>
              <a:t>Funkce </a:t>
            </a:r>
            <a:r>
              <a:rPr lang="cs-CZ" b="1" dirty="0"/>
              <a:t>menisků: </a:t>
            </a:r>
            <a:r>
              <a:rPr lang="cs-CZ" dirty="0"/>
              <a:t>vyrovnávají kongruenci kloubních ploch, působí jako tlumič nárazů, mají funkci </a:t>
            </a:r>
            <a:r>
              <a:rPr lang="cs-CZ" dirty="0" err="1"/>
              <a:t>lumbrikační</a:t>
            </a:r>
            <a:r>
              <a:rPr lang="cs-CZ" dirty="0"/>
              <a:t> a podílí se na stabilitě kloubu. </a:t>
            </a:r>
          </a:p>
          <a:p>
            <a:r>
              <a:rPr lang="cs-CZ" dirty="0"/>
              <a:t>Poranění </a:t>
            </a:r>
            <a:r>
              <a:rPr lang="cs-CZ" dirty="0" smtClean="0"/>
              <a:t>menisků: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vnitřního </a:t>
            </a:r>
            <a:r>
              <a:rPr lang="cs-CZ" dirty="0"/>
              <a:t>menisku jsou častější než zevního ( 5:1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Muži </a:t>
            </a:r>
            <a:r>
              <a:rPr lang="cs-CZ" dirty="0"/>
              <a:t>jsou postiženi častěji než ženy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K</a:t>
            </a:r>
            <a:r>
              <a:rPr lang="cs-CZ" dirty="0"/>
              <a:t> akutnímu poranění menisku dochází nejčastěji mezi 20. a 30. rokem věku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</a:t>
            </a:r>
            <a:r>
              <a:rPr lang="cs-CZ" dirty="0"/>
              <a:t> pozdějším věkovém období přibývají poškození degenerativní.</a:t>
            </a:r>
          </a:p>
          <a:p>
            <a:r>
              <a:rPr lang="cs-CZ" dirty="0"/>
              <a:t>Poranění menisků vzniká nejčastěji násilnou rotací bérce při zatíženém </a:t>
            </a:r>
            <a:r>
              <a:rPr lang="cs-CZ" dirty="0" smtClean="0"/>
              <a:t>kolenu </a:t>
            </a:r>
            <a:r>
              <a:rPr lang="cs-CZ" dirty="0"/>
              <a:t>nebo v důsledku chronické nestability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U </a:t>
            </a:r>
            <a:r>
              <a:rPr lang="cs-CZ" dirty="0"/>
              <a:t>starších pacientů může dojít k poškození degenerativně změněného menisku i při běžných aktivitách např. při dřepu.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U </a:t>
            </a:r>
            <a:r>
              <a:rPr lang="cs-CZ" dirty="0"/>
              <a:t>mladých pacientů se meniskus trhá většinou podélně. Podélné léze v prokrvené části menisku se mohou zhojit. </a:t>
            </a:r>
            <a:endParaRPr lang="cs-CZ" dirty="0" smtClean="0"/>
          </a:p>
          <a:p>
            <a:r>
              <a:rPr lang="cs-CZ" dirty="0" smtClean="0"/>
              <a:t>Poranění </a:t>
            </a:r>
            <a:r>
              <a:rPr lang="cs-CZ" dirty="0"/>
              <a:t>menisku </a:t>
            </a:r>
            <a:r>
              <a:rPr lang="cs-CZ" dirty="0" smtClean="0"/>
              <a:t>obtíže: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bolest </a:t>
            </a:r>
            <a:r>
              <a:rPr lang="cs-CZ" dirty="0"/>
              <a:t>při chůzi po nerovném terénu a prudších rotacích na zatížené </a:t>
            </a:r>
            <a:r>
              <a:rPr lang="cs-CZ" dirty="0" smtClean="0"/>
              <a:t>končetině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přeskakování </a:t>
            </a:r>
            <a:r>
              <a:rPr lang="cs-CZ" dirty="0"/>
              <a:t>a pocit nejistého kolena. Obtíže v klidu většinou mizí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Někdy může dojít k </a:t>
            </a:r>
            <a:r>
              <a:rPr lang="cs-CZ" dirty="0"/>
              <a:t>ustrnutí kolena ve flexi (blokádu</a:t>
            </a:r>
            <a:r>
              <a:rPr lang="cs-CZ" dirty="0" smtClean="0"/>
              <a:t>).</a:t>
            </a:r>
          </a:p>
          <a:p>
            <a:r>
              <a:rPr lang="cs-CZ" dirty="0" smtClean="0"/>
              <a:t>Při </a:t>
            </a:r>
            <a:r>
              <a:rPr lang="cs-CZ" dirty="0"/>
              <a:t>dráždění kolena poškozeným meniskem se tvoří výpotek. Poškozený meniskus může poškodit kloubní chrupavku.</a:t>
            </a:r>
          </a:p>
          <a:p>
            <a:r>
              <a:rPr lang="cs-CZ" b="1" i="1" dirty="0"/>
              <a:t>Klinické </a:t>
            </a:r>
            <a:r>
              <a:rPr lang="cs-CZ" b="1" i="1" dirty="0" smtClean="0"/>
              <a:t>vyšetření</a:t>
            </a:r>
          </a:p>
          <a:p>
            <a:pPr marL="457200" lvl="1" indent="0">
              <a:buNone/>
            </a:pPr>
            <a:r>
              <a:rPr lang="cs-CZ" dirty="0" smtClean="0"/>
              <a:t>Zjišťujeme </a:t>
            </a:r>
            <a:r>
              <a:rPr lang="cs-CZ" dirty="0"/>
              <a:t>tlakovou bolestivost příslušné kloubní štěrbiny. Princip vyšetřovacích testů: bolest vyvolá tlak na meniskus spojený s rotací ( addukce bérce s rotací – vnitřní meniskus, abdukce bérce s rotací – zevní meniskus), čím větší je flexe v kloubu, tím </a:t>
            </a:r>
            <a:r>
              <a:rPr lang="cs-CZ" dirty="0" err="1"/>
              <a:t>dorzálnější</a:t>
            </a:r>
            <a:r>
              <a:rPr lang="cs-CZ" dirty="0"/>
              <a:t> část menisku vyšetřujeme (zadní roh vyšetřujeme v maximální flexi). </a:t>
            </a:r>
            <a:r>
              <a:rPr lang="cs-CZ" dirty="0" err="1"/>
              <a:t>Mc</a:t>
            </a:r>
            <a:r>
              <a:rPr lang="cs-CZ" dirty="0"/>
              <a:t> </a:t>
            </a:r>
            <a:r>
              <a:rPr lang="cs-CZ" dirty="0" err="1"/>
              <a:t>Murrayův</a:t>
            </a:r>
            <a:r>
              <a:rPr lang="cs-CZ" dirty="0"/>
              <a:t> test k rozpoznání lézí zadních rohů menisků: pacient leží na zádech, koleno převedeme do plné flexe, postupně flexi zmenšujeme a střídavě převádíme bérec do zevní rotace s abdukcí a vnitřní rotace s addukcí.</a:t>
            </a:r>
          </a:p>
          <a:p>
            <a:r>
              <a:rPr lang="cs-CZ" b="1" i="1" dirty="0"/>
              <a:t>Artroskopie</a:t>
            </a:r>
            <a:r>
              <a:rPr lang="cs-CZ" b="1" dirty="0"/>
              <a:t>. </a:t>
            </a:r>
            <a:r>
              <a:rPr lang="cs-CZ" dirty="0"/>
              <a:t>Nejspolehlivější způsob ověření diagnózy a ošetření poraněného menisku. Další diagnostické možnosti: </a:t>
            </a:r>
            <a:r>
              <a:rPr lang="cs-CZ" dirty="0" err="1"/>
              <a:t>artrografie</a:t>
            </a:r>
            <a:r>
              <a:rPr lang="cs-CZ" dirty="0"/>
              <a:t>, MRI. </a:t>
            </a:r>
          </a:p>
          <a:p>
            <a:r>
              <a:rPr lang="cs-CZ" b="1" i="1" dirty="0"/>
              <a:t>Léčení</a:t>
            </a:r>
            <a:r>
              <a:rPr lang="cs-CZ" b="1" dirty="0"/>
              <a:t>. </a:t>
            </a:r>
            <a:r>
              <a:rPr lang="cs-CZ" dirty="0"/>
              <a:t>Artroskopické ošetření poraněného menisku parciální </a:t>
            </a:r>
            <a:r>
              <a:rPr lang="cs-CZ" dirty="0" err="1"/>
              <a:t>meniskektomií</a:t>
            </a:r>
            <a:r>
              <a:rPr lang="cs-CZ" dirty="0"/>
              <a:t> (odstranění poškozené části) nebo suturou (čerstvé podélné léze v prokrvené části menisku).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V</a:t>
            </a:r>
            <a:r>
              <a:rPr lang="cs-CZ" dirty="0"/>
              <a:t> případě akutní blokády operujeme co nejdříve.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Po </a:t>
            </a:r>
            <a:r>
              <a:rPr lang="cs-CZ" dirty="0"/>
              <a:t>parciální </a:t>
            </a:r>
            <a:r>
              <a:rPr lang="cs-CZ" dirty="0" err="1"/>
              <a:t>meniskektomii</a:t>
            </a:r>
            <a:r>
              <a:rPr lang="cs-CZ" dirty="0"/>
              <a:t> je možná běžná zátěž po zklidnění kloubu obvykle za 2 týdny. Při současném poškození kloubní chrupavky je doléčení delší v závislosti na rozsahu poškození (4 až 8 týdnů). Po sutuře menisku dle délky šité léze následuje fixace v ortéze  a odlehčení na 4 až 8 týdnů. Součástí doléčení je rehabilitace.  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74" t="6706" r="974" b="3467"/>
          <a:stretch/>
        </p:blipFill>
        <p:spPr>
          <a:xfrm>
            <a:off x="8378092" y="2289907"/>
            <a:ext cx="3735755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C8EF1E-01F1-4768-B735-277E491F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poranění vazivového </a:t>
            </a:r>
            <a:r>
              <a:rPr lang="cs-CZ" b="1" dirty="0" smtClean="0"/>
              <a:t>aparátu  - 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CC5FDC7-5C2B-4BAE-9FD5-D50043F6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9" y="1469292"/>
            <a:ext cx="10515600" cy="54942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Rozdělení dle mechanismu úrazu:</a:t>
            </a:r>
          </a:p>
          <a:p>
            <a:r>
              <a:rPr lang="cs-CZ" dirty="0" smtClean="0"/>
              <a:t> </a:t>
            </a:r>
            <a:r>
              <a:rPr lang="cs-CZ" b="1" i="1" dirty="0" smtClean="0"/>
              <a:t>Mediální nestability</a:t>
            </a:r>
            <a:r>
              <a:rPr lang="cs-CZ" b="1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nejčastější (90%) - vznikají násilnou abdukcí a zevní rotací bérce nebo působením přímého násilí na kloub ze zevní strany.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nejdříve dochází k poškození VPV, kloubního pouzdra a menisků. Při dalším působení násilí dochází k poškození jednoho (většinou PZV) nebo při velkém násilí obou zkřížených vazů. </a:t>
            </a:r>
          </a:p>
          <a:p>
            <a:r>
              <a:rPr lang="cs-CZ" b="1" i="1" dirty="0" smtClean="0"/>
              <a:t>Laterální nestability</a:t>
            </a:r>
            <a:r>
              <a:rPr lang="cs-CZ" b="1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/>
              <a:t> </a:t>
            </a:r>
            <a:r>
              <a:rPr lang="cs-CZ" dirty="0" smtClean="0"/>
              <a:t>méně časté (5%) - vznikají násilnou addukcí a rotací bérce nebo působením přímého násilí na kloub z vnitřní strany.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nejdříve dochází k poškození ZPV, kloubního pouzdra a menisků. Při dalším působení násilí dochází k poškození zkřížených vazů a složitého komplexu </a:t>
            </a:r>
            <a:r>
              <a:rPr lang="cs-CZ" dirty="0" err="1" smtClean="0"/>
              <a:t>posterolaterálních</a:t>
            </a:r>
            <a:r>
              <a:rPr lang="cs-CZ" dirty="0" smtClean="0"/>
              <a:t> struktur. Může dojít k poranění n. </a:t>
            </a:r>
            <a:r>
              <a:rPr lang="cs-CZ" dirty="0" err="1" smtClean="0"/>
              <a:t>peroneus</a:t>
            </a:r>
            <a:r>
              <a:rPr lang="cs-CZ" dirty="0" smtClean="0"/>
              <a:t> </a:t>
            </a:r>
            <a:r>
              <a:rPr lang="cs-CZ" dirty="0" err="1" smtClean="0"/>
              <a:t>communis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b="1" i="1" dirty="0" err="1" smtClean="0"/>
              <a:t>Hyperextenzní</a:t>
            </a:r>
            <a:r>
              <a:rPr lang="cs-CZ" b="1" i="1" dirty="0" smtClean="0"/>
              <a:t> poranění</a:t>
            </a:r>
            <a:r>
              <a:rPr lang="cs-CZ" b="1" dirty="0" smtClean="0"/>
              <a:t> </a:t>
            </a:r>
            <a:r>
              <a:rPr lang="cs-CZ" dirty="0" smtClean="0"/>
              <a:t>:  vzácná, ale většinou závažná poranění. Vznikají násilnou </a:t>
            </a:r>
            <a:r>
              <a:rPr lang="cs-CZ" dirty="0" err="1" smtClean="0"/>
              <a:t>hyperextenzí</a:t>
            </a:r>
            <a:r>
              <a:rPr lang="cs-CZ" dirty="0" smtClean="0"/>
              <a:t>. Dle stupně násilí dochází k poškození zadního pouzdra, jednoho nebo obou zkřížených vazů a menisků.</a:t>
            </a:r>
          </a:p>
          <a:p>
            <a:r>
              <a:rPr lang="cs-CZ" b="1" i="1" dirty="0" smtClean="0"/>
              <a:t>Izolované poranění </a:t>
            </a:r>
            <a:r>
              <a:rPr lang="cs-CZ" dirty="0" smtClean="0"/>
              <a:t>. Vzniká působením přímého násilí na přední plochu kloubu ve flexi. Typickým příkladem je náraz kolenem do palubní desky při autohavárii.    </a:t>
            </a:r>
          </a:p>
          <a:p>
            <a:endParaRPr lang="cs-CZ" dirty="0" smtClean="0"/>
          </a:p>
          <a:p>
            <a:r>
              <a:rPr lang="cs-CZ" dirty="0" smtClean="0"/>
              <a:t>Poranění </a:t>
            </a:r>
            <a:r>
              <a:rPr lang="cs-CZ" dirty="0"/>
              <a:t>vazivového aparátu vznikají nepřímým nebo přímým mechanismem. Poškozen bývá vazivový aparát (postranní vazy, zkřížené vazy, kloubní pouzdro), menisky a někdy kloubní plochy zejména jejich chrupavčitý kryt. </a:t>
            </a:r>
            <a:endParaRPr lang="cs-CZ" dirty="0" smtClean="0"/>
          </a:p>
          <a:p>
            <a:r>
              <a:rPr lang="cs-CZ" dirty="0" smtClean="0"/>
              <a:t>Při vyšetření </a:t>
            </a:r>
            <a:r>
              <a:rPr lang="cs-CZ" dirty="0"/>
              <a:t>se musíme zaměřit zejména na určení místa největší bolestivosti, vyšetření náplně kloubu a určení poraněných struktur. </a:t>
            </a:r>
            <a:endParaRPr lang="cs-CZ" dirty="0" smtClean="0"/>
          </a:p>
          <a:p>
            <a:r>
              <a:rPr lang="cs-CZ" dirty="0" smtClean="0"/>
              <a:t>Bolestivost </a:t>
            </a:r>
            <a:r>
              <a:rPr lang="cs-CZ" dirty="0"/>
              <a:t>a otok v místě poranění bývá při poranění povrchových vazivových struktur – postranních vazů a pouzdra. </a:t>
            </a:r>
            <a:endParaRPr lang="cs-CZ" dirty="0" smtClean="0"/>
          </a:p>
          <a:p>
            <a:r>
              <a:rPr lang="cs-CZ" dirty="0" smtClean="0"/>
              <a:t>Bolest </a:t>
            </a:r>
            <a:r>
              <a:rPr lang="cs-CZ" dirty="0"/>
              <a:t>je dobře lokalizovatelná bezprostředně po úrazu, později s nástupem otoku a bolestivé svalové kontraktury je přesná lokalizace obtížnější. Náplň kloubu, která vznikne bezprostředně po úrazu je většinou </a:t>
            </a:r>
            <a:r>
              <a:rPr lang="cs-CZ" dirty="0" err="1"/>
              <a:t>hemartros</a:t>
            </a:r>
            <a:r>
              <a:rPr lang="cs-CZ" dirty="0"/>
              <a:t>. Svědčí pro závažnější poranění.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53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5677" y="151545"/>
            <a:ext cx="10515600" cy="1325563"/>
          </a:xfrm>
        </p:spPr>
        <p:txBody>
          <a:bodyPr/>
          <a:lstStyle/>
          <a:p>
            <a:r>
              <a:rPr lang="cs-CZ" b="1" dirty="0"/>
              <a:t>Akutní poranění vazivového aparátu </a:t>
            </a:r>
            <a:r>
              <a:rPr lang="cs-CZ" b="1" dirty="0" smtClean="0"/>
              <a:t> </a:t>
            </a:r>
            <a:r>
              <a:rPr lang="cs-CZ" b="1" dirty="0"/>
              <a:t>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380891"/>
          </a:xfrm>
        </p:spPr>
        <p:txBody>
          <a:bodyPr>
            <a:normAutofit fontScale="47500" lnSpcReduction="20000"/>
          </a:bodyPr>
          <a:lstStyle/>
          <a:p>
            <a:r>
              <a:rPr lang="cs-CZ" b="1" i="1" dirty="0"/>
              <a:t>Anamnéza</a:t>
            </a:r>
            <a:r>
              <a:rPr lang="cs-CZ" dirty="0"/>
              <a:t>. Ptáme se, kdy došlo k úrazu, na intenzitu a lokalizaci bolesti, na schopnost zátěže ihned po poranění, na pocit nestability, na dobu vzniku náplně kloubu (</a:t>
            </a:r>
            <a:r>
              <a:rPr lang="cs-CZ" dirty="0" err="1"/>
              <a:t>hemartros</a:t>
            </a:r>
            <a:r>
              <a:rPr lang="cs-CZ" dirty="0"/>
              <a:t> vzniká ihned, hydrops z dráždění s delším odstupem od úrazu). Ze směru a velikosti násilí lze usuzovat na závažnost poranění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i="1" dirty="0" err="1"/>
              <a:t>Aspekce</a:t>
            </a:r>
            <a:r>
              <a:rPr lang="cs-CZ" dirty="0"/>
              <a:t>. Porovnání tvaru s druhou stranou, podkožní hematomy, postavení kloubu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i="1" dirty="0"/>
              <a:t>Palpace</a:t>
            </a:r>
            <a:r>
              <a:rPr lang="cs-CZ" dirty="0"/>
              <a:t>. Rozlišit povrchní otok a hematomy od nitrokloubní náplně, palpace průběhu kloubních štěrbin (bolestivost při poranění menisků) a postranních vazů, palpace pately (bolest při vysunutí pately zevně po traumatické luxaci pately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r>
              <a:rPr lang="cs-CZ" b="1" i="1" dirty="0"/>
              <a:t>Vyšetření aktivní a pasivní pohyblivosti</a:t>
            </a:r>
            <a:r>
              <a:rPr lang="cs-CZ" b="1" dirty="0"/>
              <a:t> </a:t>
            </a:r>
            <a:r>
              <a:rPr lang="cs-CZ" dirty="0"/>
              <a:t>(k hranici bolestivosti). Vždy je nutno odlišit omezení pohybu pro bolest od pravé blokády. Nejčastější příčiny pravé blokády jsou </a:t>
            </a:r>
            <a:r>
              <a:rPr lang="cs-CZ" dirty="0" err="1"/>
              <a:t>interpozice</a:t>
            </a:r>
            <a:r>
              <a:rPr lang="cs-CZ" dirty="0"/>
              <a:t> poraněného menisku, pahýlu PZV, kloubní myška (odlomená část kloubní chrupavky). Vznik a uvolnění blokády je spojeno s pocitem lupnutí nebo přeskočení. Zablokovaný kloub nesmíme fixovat. Blokádu je třeba před fixací uvolnit.  </a:t>
            </a:r>
            <a:endParaRPr lang="cs-CZ" dirty="0" smtClean="0"/>
          </a:p>
          <a:p>
            <a:endParaRPr lang="cs-CZ" dirty="0"/>
          </a:p>
          <a:p>
            <a:r>
              <a:rPr lang="cs-CZ" b="1" i="1" dirty="0"/>
              <a:t>Vyšetření stability</a:t>
            </a:r>
            <a:r>
              <a:rPr lang="cs-CZ" dirty="0"/>
              <a:t>. Vyšetření vyžaduje zkušenost. Při vyšetření leží pacient na </a:t>
            </a:r>
            <a:r>
              <a:rPr lang="cs-CZ" dirty="0" smtClean="0"/>
              <a:t>zádech </a:t>
            </a:r>
            <a:r>
              <a:rPr lang="cs-CZ" dirty="0"/>
              <a:t>a musí mít uvolněné svalstvo. Nálezy vždy srovnáváme se zdravým kolenem. Snažíme se rozlišit natažení, částečnou a úplnou rupturu vazu. Posuzujeme zejména ukončení testů (pevný konečný bod  x  měkký, plynule nastupující odpor). Při výraznější náplni kloubu je nutná punkce. Současně můžeme do kloubu aplikovat lokální anestetikum. Při nejasném nálezu, výrazné bolestivosti a špatné relaxaci je třeba vyšetření provést v celkové anestézii. </a:t>
            </a:r>
            <a:endParaRPr lang="cs-CZ" dirty="0" smtClean="0"/>
          </a:p>
          <a:p>
            <a:endParaRPr lang="cs-CZ" dirty="0"/>
          </a:p>
          <a:p>
            <a:r>
              <a:rPr lang="cs-CZ" b="1" i="1" dirty="0"/>
              <a:t>Vyšetření bočné stability – postranní vazy</a:t>
            </a:r>
            <a:r>
              <a:rPr lang="cs-CZ" i="1" dirty="0"/>
              <a:t>. </a:t>
            </a:r>
            <a:r>
              <a:rPr lang="cs-CZ" dirty="0"/>
              <a:t>Abdukčním a addukčním testem ve flexi kolena 20</a:t>
            </a:r>
            <a:r>
              <a:rPr lang="cs-CZ" dirty="0">
                <a:sym typeface="Symbol" panose="05050102010706020507" pitchFamily="18" charset="2"/>
              </a:rPr>
              <a:t></a:t>
            </a:r>
            <a:r>
              <a:rPr lang="cs-CZ" dirty="0"/>
              <a:t>-30</a:t>
            </a:r>
            <a:r>
              <a:rPr lang="cs-CZ" baseline="30000" dirty="0"/>
              <a:t>o</a:t>
            </a:r>
            <a:r>
              <a:rPr lang="cs-CZ" dirty="0"/>
              <a:t> vyšetřujeme vnitřní a zevní postranní vaz. Při natažení vazu je abdukce v malém ohnutí kolena pouze bolestivá. Při částečném přetržení je zvětšená, ale s pevným konečným bodem. Při úplném přetržení je zvětšená a konečný bod chybí</a:t>
            </a:r>
            <a:r>
              <a:rPr lang="cs-CZ" dirty="0" smtClean="0"/>
              <a:t>. </a:t>
            </a:r>
            <a:r>
              <a:rPr lang="cs-CZ" dirty="0"/>
              <a:t>Je-li abdukce zvětšená i v extenzi, svědčí to pro současné poranění PZV. </a:t>
            </a:r>
            <a:r>
              <a:rPr lang="cs-CZ" dirty="0" smtClean="0"/>
              <a:t>Zvýšenou </a:t>
            </a:r>
            <a:r>
              <a:rPr lang="cs-CZ" dirty="0"/>
              <a:t>addukcí prokážeme za stejných okolností poranění zevního postranního vazu. </a:t>
            </a:r>
            <a:endParaRPr lang="cs-CZ" dirty="0" smtClean="0"/>
          </a:p>
          <a:p>
            <a:endParaRPr lang="cs-CZ" dirty="0" smtClean="0"/>
          </a:p>
          <a:p>
            <a:r>
              <a:rPr lang="cs-CZ" b="1" i="1" dirty="0" smtClean="0"/>
              <a:t>Vyšetření </a:t>
            </a:r>
            <a:r>
              <a:rPr lang="cs-CZ" b="1" i="1" dirty="0"/>
              <a:t>předozadní stability – zkřížené vazy</a:t>
            </a:r>
            <a:r>
              <a:rPr lang="cs-CZ" b="1" dirty="0"/>
              <a:t>. </a:t>
            </a:r>
            <a:r>
              <a:rPr lang="cs-CZ" dirty="0"/>
              <a:t>Nejvhodnější k vyšetření PZV při akutním poranění je Lachmanův test - vyšetřujeme přední posun </a:t>
            </a:r>
            <a:r>
              <a:rPr lang="cs-CZ" dirty="0" err="1"/>
              <a:t>tibie</a:t>
            </a:r>
            <a:r>
              <a:rPr lang="cs-CZ" dirty="0"/>
              <a:t> proti femuru ve flexi kolena 10</a:t>
            </a:r>
            <a:r>
              <a:rPr lang="cs-CZ" baseline="30000" dirty="0"/>
              <a:t>o</a:t>
            </a:r>
            <a:r>
              <a:rPr lang="cs-CZ" dirty="0"/>
              <a:t>-20</a:t>
            </a:r>
            <a:r>
              <a:rPr lang="cs-CZ" baseline="30000" dirty="0"/>
              <a:t>o</a:t>
            </a:r>
            <a:r>
              <a:rPr lang="cs-CZ" dirty="0"/>
              <a:t>. Přední zásuvkový test – vyšetřujeme přední posun </a:t>
            </a:r>
            <a:r>
              <a:rPr lang="cs-CZ" dirty="0" err="1"/>
              <a:t>tibie</a:t>
            </a:r>
            <a:r>
              <a:rPr lang="cs-CZ" dirty="0"/>
              <a:t> proti femuru ve flexi 90</a:t>
            </a:r>
            <a:r>
              <a:rPr lang="cs-CZ" baseline="30000" dirty="0"/>
              <a:t>o</a:t>
            </a:r>
            <a:r>
              <a:rPr lang="cs-CZ" dirty="0"/>
              <a:t>. K vyšetření ZZV používáme zadní zásuvkový test – vyšetřujeme zadní posun </a:t>
            </a:r>
            <a:r>
              <a:rPr lang="cs-CZ" dirty="0" err="1"/>
              <a:t>tibie</a:t>
            </a:r>
            <a:r>
              <a:rPr lang="cs-CZ" dirty="0"/>
              <a:t> proti femuru ve flexi kolena 90</a:t>
            </a:r>
            <a:r>
              <a:rPr lang="cs-CZ" baseline="30000" dirty="0"/>
              <a:t>o</a:t>
            </a:r>
            <a:r>
              <a:rPr lang="cs-CZ" dirty="0"/>
              <a:t>. Nutná relaxace čtyřhlavého svalu. Pozor na záměnu zadního zásuvkového příznaku za přední.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63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569" y="146294"/>
            <a:ext cx="10515600" cy="1325563"/>
          </a:xfrm>
        </p:spPr>
        <p:txBody>
          <a:bodyPr/>
          <a:lstStyle/>
          <a:p>
            <a:r>
              <a:rPr lang="cs-CZ" b="1" dirty="0"/>
              <a:t>Akutní poranění vazivového </a:t>
            </a:r>
            <a:r>
              <a:rPr lang="cs-CZ" b="1" dirty="0" smtClean="0"/>
              <a:t>aparátu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55" y="1239470"/>
            <a:ext cx="10515600" cy="6005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i="1" dirty="0"/>
              <a:t>RTG </a:t>
            </a:r>
            <a:r>
              <a:rPr lang="cs-CZ" b="1" i="1" dirty="0" smtClean="0"/>
              <a:t>vyšetření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nezbytné </a:t>
            </a:r>
            <a:r>
              <a:rPr lang="cs-CZ" dirty="0"/>
              <a:t>u všech závažnějších poranění kolenního kloubu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hledáme </a:t>
            </a:r>
            <a:r>
              <a:rPr lang="cs-CZ" dirty="0"/>
              <a:t>odtržení vazů s kostním fragmentem, </a:t>
            </a:r>
            <a:r>
              <a:rPr lang="cs-CZ" dirty="0" err="1"/>
              <a:t>osteochondrální</a:t>
            </a:r>
            <a:r>
              <a:rPr lang="cs-CZ" dirty="0"/>
              <a:t> zlomeniny, u dětí a dospívajících abrupci </a:t>
            </a:r>
            <a:r>
              <a:rPr lang="cs-CZ" dirty="0" err="1"/>
              <a:t>interkondylické</a:t>
            </a:r>
            <a:r>
              <a:rPr lang="cs-CZ" dirty="0"/>
              <a:t> eminence a </a:t>
            </a:r>
            <a:r>
              <a:rPr lang="cs-CZ" dirty="0" err="1"/>
              <a:t>epifyzeolýzu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b="1" i="1" dirty="0"/>
              <a:t>Punkce </a:t>
            </a:r>
            <a:r>
              <a:rPr lang="cs-CZ" b="1" i="1" dirty="0" smtClean="0"/>
              <a:t>kloubu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náplň </a:t>
            </a:r>
            <a:r>
              <a:rPr lang="cs-CZ" dirty="0"/>
              <a:t>kloubu vzniklá rychle (do několika hodin) po úrazu je většinou </a:t>
            </a:r>
            <a:r>
              <a:rPr lang="cs-CZ" dirty="0" err="1" smtClean="0"/>
              <a:t>hemartros</a:t>
            </a:r>
            <a:r>
              <a:rPr lang="cs-CZ" dirty="0" smtClean="0"/>
              <a:t> - svědčí </a:t>
            </a:r>
            <a:r>
              <a:rPr lang="cs-CZ" dirty="0"/>
              <a:t>většinou pro závažnější </a:t>
            </a:r>
            <a:r>
              <a:rPr lang="cs-CZ" dirty="0" smtClean="0"/>
              <a:t>poranění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náplň </a:t>
            </a:r>
            <a:r>
              <a:rPr lang="cs-CZ" dirty="0"/>
              <a:t>vzniklá postupně do několika dnů po úraze je výpotek z nitrokloubního dráždění nebo aktivované </a:t>
            </a:r>
            <a:r>
              <a:rPr lang="cs-CZ" dirty="0" smtClean="0"/>
              <a:t>artrózy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má </a:t>
            </a:r>
            <a:r>
              <a:rPr lang="cs-CZ" dirty="0"/>
              <a:t>význam diagnostický i </a:t>
            </a:r>
            <a:r>
              <a:rPr lang="cs-CZ" dirty="0" smtClean="0"/>
              <a:t>léčebný - vyžaduje </a:t>
            </a:r>
            <a:r>
              <a:rPr lang="cs-CZ" dirty="0"/>
              <a:t>dodržování zásad asepse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velká </a:t>
            </a:r>
            <a:r>
              <a:rPr lang="cs-CZ" dirty="0"/>
              <a:t>náplň kloubu způsobuje bolest a omezuje </a:t>
            </a:r>
            <a:r>
              <a:rPr lang="cs-CZ" dirty="0" smtClean="0"/>
              <a:t>hybnost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nejčastější </a:t>
            </a:r>
            <a:r>
              <a:rPr lang="cs-CZ" dirty="0"/>
              <a:t>příčinou </a:t>
            </a:r>
            <a:r>
              <a:rPr lang="cs-CZ" dirty="0" err="1"/>
              <a:t>hemartrosu</a:t>
            </a:r>
            <a:r>
              <a:rPr lang="cs-CZ" dirty="0"/>
              <a:t> je poranění PZV (70%), poranění menisku v prokrvené periferní části, poranění synoviální výstelky, traumatická luxace pately, </a:t>
            </a:r>
            <a:r>
              <a:rPr lang="cs-CZ" dirty="0" err="1"/>
              <a:t>osteochondrální</a:t>
            </a:r>
            <a:r>
              <a:rPr lang="cs-CZ" dirty="0"/>
              <a:t> </a:t>
            </a:r>
            <a:r>
              <a:rPr lang="cs-CZ" dirty="0" smtClean="0"/>
              <a:t>zlomenina - při </a:t>
            </a:r>
            <a:r>
              <a:rPr lang="cs-CZ" dirty="0"/>
              <a:t>příměsi tukových kapének v krvi musíme myslet na možnost nitrokloubní zlomeniny. </a:t>
            </a:r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Artroskopie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spolehlivá </a:t>
            </a:r>
            <a:r>
              <a:rPr lang="cs-CZ" dirty="0"/>
              <a:t>metoda k upřesnění poškození nitrokloubních struktur (menisků, kloubních chrupavek a zkřížených vazů).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s</a:t>
            </a:r>
            <a:r>
              <a:rPr lang="cs-CZ" dirty="0" smtClean="0"/>
              <a:t>oučasně </a:t>
            </a:r>
            <a:r>
              <a:rPr lang="cs-CZ" dirty="0"/>
              <a:t>umožní jejich ošetření a naplánování dalšího léčebného </a:t>
            </a:r>
            <a:r>
              <a:rPr lang="cs-CZ" dirty="0" smtClean="0"/>
              <a:t>postupu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blokáda </a:t>
            </a:r>
            <a:r>
              <a:rPr lang="cs-CZ" dirty="0"/>
              <a:t>kloubu je indikací k akutní artroskopii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i="1" dirty="0" smtClean="0"/>
              <a:t>MRI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spolehlivá </a:t>
            </a:r>
            <a:r>
              <a:rPr lang="cs-CZ" dirty="0"/>
              <a:t>metoda k posouzení stavu nitrokloubních struktur (menisků, kloubních chrupavek a zkřížených vazů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akutní </a:t>
            </a:r>
            <a:r>
              <a:rPr lang="cs-CZ" dirty="0"/>
              <a:t>vyšetření je obtížně dosažitelné, </a:t>
            </a:r>
            <a:r>
              <a:rPr lang="cs-CZ" dirty="0" smtClean="0"/>
              <a:t>drahé - vhodné </a:t>
            </a:r>
            <a:r>
              <a:rPr lang="cs-CZ" dirty="0"/>
              <a:t>u pacientů s kontraindikací k </a:t>
            </a:r>
            <a:r>
              <a:rPr lang="cs-CZ" dirty="0" smtClean="0"/>
              <a:t>artroskopii - </a:t>
            </a:r>
            <a:r>
              <a:rPr lang="cs-CZ" dirty="0"/>
              <a:t>indikováno u pacientů po opakovaných poraněních a operacích kolenního kloubu v </a:t>
            </a:r>
            <a:r>
              <a:rPr lang="cs-CZ" dirty="0" smtClean="0"/>
              <a:t>anamnéze</a:t>
            </a:r>
          </a:p>
          <a:p>
            <a:pPr marL="0" indent="0">
              <a:buNone/>
            </a:pPr>
            <a:r>
              <a:rPr lang="cs-CZ" b="1" dirty="0" smtClean="0"/>
              <a:t>Léčení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i="1" dirty="0" smtClean="0"/>
              <a:t>Natažení </a:t>
            </a:r>
            <a:r>
              <a:rPr lang="cs-CZ" i="1" dirty="0"/>
              <a:t>vazu</a:t>
            </a:r>
            <a:r>
              <a:rPr lang="cs-CZ" dirty="0"/>
              <a:t>. Klid, aplikace chladu. Po ústupu bolestivosti začínáme s funkčním léčením. Imobilizace není zapotřebí. Ke zhojení dojde během 2 až 4 týdnů.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i="1" dirty="0" smtClean="0"/>
              <a:t>Částečné </a:t>
            </a:r>
            <a:r>
              <a:rPr lang="cs-CZ" i="1" dirty="0"/>
              <a:t>přetržení vazu</a:t>
            </a:r>
            <a:r>
              <a:rPr lang="cs-CZ" dirty="0"/>
              <a:t>. Při větší náplni punkce. Při větší bolestivosti imobilizace na 2 - 3 týdny (sádra, ortéza). Následuje funkční doléčení. Ke zhojení dojde během 4 až 6 týdnů.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i="1" dirty="0" smtClean="0"/>
              <a:t>Úplné </a:t>
            </a:r>
            <a:r>
              <a:rPr lang="cs-CZ" i="1" dirty="0"/>
              <a:t>přetržení vazu</a:t>
            </a:r>
            <a:r>
              <a:rPr lang="cs-CZ" dirty="0"/>
              <a:t>. Při větší náplni kloubu punkce</a:t>
            </a:r>
            <a:r>
              <a:rPr lang="cs-CZ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i="1" dirty="0" smtClean="0"/>
              <a:t>Izolované </a:t>
            </a:r>
            <a:r>
              <a:rPr lang="cs-CZ" i="1" dirty="0"/>
              <a:t>poranění postranních vazů. </a:t>
            </a:r>
            <a:r>
              <a:rPr lang="cs-CZ" dirty="0"/>
              <a:t>Imobilizace na 2 až 4 týdny ve flexi 20</a:t>
            </a:r>
            <a:r>
              <a:rPr lang="cs-CZ" baseline="30000" dirty="0"/>
              <a:t>o</a:t>
            </a:r>
            <a:r>
              <a:rPr lang="cs-CZ" dirty="0"/>
              <a:t>-30</a:t>
            </a:r>
            <a:r>
              <a:rPr lang="cs-CZ" baseline="30000" dirty="0"/>
              <a:t>o</a:t>
            </a:r>
            <a:r>
              <a:rPr lang="cs-CZ" dirty="0"/>
              <a:t> (sádra, ortéza). Následuje funkční doléčení. Při spolehlivém vyloučení poranění zkřížených vazů je možné i funkční léčení bez fixace. </a:t>
            </a:r>
            <a:r>
              <a:rPr lang="cs-CZ" dirty="0" smtClean="0"/>
              <a:t>Operační </a:t>
            </a:r>
            <a:r>
              <a:rPr lang="cs-CZ" dirty="0"/>
              <a:t>léčení je indikováno pouze výjimečně při odtržení vazu s kostním úlomkem nebo při výraznějším rozvírání kloubní štěrbiny u aktivních sportovců</a:t>
            </a:r>
            <a:r>
              <a:rPr lang="cs-CZ" i="1" dirty="0"/>
              <a:t>. </a:t>
            </a:r>
            <a:endParaRPr lang="cs-CZ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i="1" dirty="0" smtClean="0"/>
              <a:t>Poranění </a:t>
            </a:r>
            <a:r>
              <a:rPr lang="cs-CZ" i="1" dirty="0"/>
              <a:t>zkřížených vazů</a:t>
            </a:r>
            <a:r>
              <a:rPr lang="cs-CZ" dirty="0"/>
              <a:t>. Postup není jednotný, </a:t>
            </a:r>
            <a:r>
              <a:rPr lang="cs-CZ" dirty="0" smtClean="0"/>
              <a:t>volbu </a:t>
            </a:r>
            <a:r>
              <a:rPr lang="cs-CZ" dirty="0"/>
              <a:t>ovlivňují četné faktory: kombinované poranění, aktivita a motivace pacienta, artróza, celkový stav.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Nevýhodou </a:t>
            </a:r>
            <a:r>
              <a:rPr lang="cs-CZ" dirty="0"/>
              <a:t>operačního léčení je relativně dlouhá pracovní neschopnost (2 až 4 měsíce) a nutná intenzivní pooperační rehabilitace. Těžkou práci a sport doporučujeme za 4 až 9 měsíců po operaci.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Výhodou </a:t>
            </a:r>
            <a:r>
              <a:rPr lang="cs-CZ" dirty="0"/>
              <a:t>je prevence dalších poranění menisků a kloubní chrupavky z nestability. Při konzervativním léčení doporučujeme klid, aplikaci chladu a časnou funkční léčbu. Doporučujeme speciální ortézy a intenzivní rehabilitaci.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81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05521F-5523-4B8C-ACE0-67F7309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Chronické nestability kolenního kloubu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AFA858-61B6-407E-B5DE-42520D6F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Na základě nezhojených nebo špatně zhojených vazivových poranění vznikají chronické nestability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Lehké nestability při insuficienci postranních vazů jsou většinou kompenzovány funkcí dynamických stabilizátorů (svalů) a jsou funkčně nevýznamné.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insuficienci zkřížených vazů dochází k postupné distenzi sekundárních stabilizátorů a zhoršování nestability.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Funkční </a:t>
            </a:r>
            <a:r>
              <a:rPr lang="cs-CZ" dirty="0"/>
              <a:t>nestabilita s častými projevy „vypadávání kolena“ („</a:t>
            </a:r>
            <a:r>
              <a:rPr lang="cs-CZ" dirty="0" err="1"/>
              <a:t>giving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“) vede k poškození menisků, kloubní chrupavky a rozvoji artrotických změn.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Chronickou </a:t>
            </a:r>
            <a:r>
              <a:rPr lang="cs-CZ" dirty="0"/>
              <a:t>nestabilitu je možno příznivě ovlivnit vhodně vedenou rehabilitací. Při přetrvávání obtíží z nestability při běžné denní aktivitě a u aktivních pacientů je indikováno operační léčení. Ortézy indikuje specialista na základě pečlivého posouzení druhu a stupně nestability.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406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E41C00-25A8-4ACA-8815-4D39C941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Ošetřovatelský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87615D-C9CA-4BAD-8DF5-DAB3FD8C0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rozdělen </a:t>
            </a:r>
            <a:r>
              <a:rPr lang="cs-CZ" dirty="0"/>
              <a:t>do pěti fází, které se mohou opakovat a </a:t>
            </a:r>
            <a:r>
              <a:rPr lang="cs-CZ" dirty="0" smtClean="0"/>
              <a:t>prolínat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posouzení </a:t>
            </a:r>
            <a:r>
              <a:rPr lang="cs-CZ" b="1" dirty="0"/>
              <a:t>nemocného </a:t>
            </a:r>
            <a:r>
              <a:rPr lang="cs-CZ" dirty="0" smtClean="0"/>
              <a:t>= </a:t>
            </a:r>
            <a:r>
              <a:rPr lang="cs-CZ" dirty="0"/>
              <a:t>zajímáme se o fyzický a psychický stav nemocného, sociální situaci, spirituální potřeby a kognitivní funkce (využíváme pozorování, rozhovor, ošetřovatelskou anamnézu, rozhovor s rodinou pacienta, rozhovor s kolegy, vizity, škály, testy, vyšetření)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stanovení </a:t>
            </a:r>
            <a:r>
              <a:rPr lang="cs-CZ" b="1" dirty="0"/>
              <a:t>problému nemocného neboli stanovení ošetřovatelské diagnózy </a:t>
            </a:r>
            <a:r>
              <a:rPr lang="cs-CZ" dirty="0" smtClean="0"/>
              <a:t>= </a:t>
            </a:r>
            <a:r>
              <a:rPr lang="cs-CZ" dirty="0"/>
              <a:t>dle získaných informací z předchozí fáze můžeme identifikovat pacientovy potřeby a stanovit ošetřovatelskou diagnózu. Na seřazení diagnóz podle závažnosti můžeme spolupracovat s pacientem, pokud je toho schopen.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vytvoření </a:t>
            </a:r>
            <a:r>
              <a:rPr lang="cs-CZ" b="1" dirty="0"/>
              <a:t>individuálního ošetřovatelského plánu </a:t>
            </a:r>
            <a:r>
              <a:rPr lang="cs-CZ" dirty="0" smtClean="0"/>
              <a:t>= na </a:t>
            </a:r>
            <a:r>
              <a:rPr lang="cs-CZ" dirty="0"/>
              <a:t>základě vytvořených diagnóz stanovíme krátkodobé či dlouhodobé cíle </a:t>
            </a:r>
            <a:r>
              <a:rPr lang="cs-CZ" dirty="0" smtClean="0"/>
              <a:t>ošetřovatelské </a:t>
            </a:r>
            <a:r>
              <a:rPr lang="cs-CZ" dirty="0"/>
              <a:t>péče a naplánujeme vhodné intervence pro dosažení stanovených cílů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zrealizování </a:t>
            </a:r>
            <a:r>
              <a:rPr lang="cs-CZ" b="1" dirty="0"/>
              <a:t>individuálně naplánované ošetřovatelské péče </a:t>
            </a:r>
            <a:r>
              <a:rPr lang="cs-CZ" dirty="0"/>
              <a:t>= veškeré naplánované intervence zrealizujeme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zhodnocení </a:t>
            </a:r>
            <a:r>
              <a:rPr lang="cs-CZ" b="1" dirty="0"/>
              <a:t>výsledků poskytnuté individuální ošetřovatelské péče </a:t>
            </a:r>
            <a:r>
              <a:rPr lang="cs-CZ" dirty="0"/>
              <a:t>= zhodnotíme, zda byly stanovené cíle splněny a pokud ne, celý plán musíme přehodnotit a upravit opět ve spolupráci s pacientem </a:t>
            </a:r>
          </a:p>
        </p:txBody>
      </p:sp>
    </p:spTree>
    <p:extLst>
      <p:ext uri="{BB962C8B-B14F-4D97-AF65-F5344CB8AC3E}">
        <p14:creationId xmlns:p14="http://schemas.microsoft.com/office/powerpoint/2010/main" val="1578657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23. </a:t>
            </a:r>
            <a:r>
              <a:rPr lang="cs-CZ" dirty="0" smtClean="0"/>
              <a:t>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3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F240BE-E6DD-4F5F-91BF-DF2FDF54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Anatomie kolenního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2AD9FF-C273-4305-854C-981480962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836340"/>
            <a:ext cx="6671652" cy="435133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nesložitějším kloubem v </a:t>
            </a:r>
            <a:r>
              <a:rPr lang="cs-CZ" dirty="0" smtClean="0"/>
              <a:t>těle (kloub složený)</a:t>
            </a:r>
            <a:endParaRPr lang="cs-CZ" dirty="0"/>
          </a:p>
          <a:p>
            <a:r>
              <a:rPr lang="cs-CZ" dirty="0"/>
              <a:t>Spojují se zde tři </a:t>
            </a:r>
            <a:r>
              <a:rPr lang="cs-CZ" dirty="0" smtClean="0"/>
              <a:t>kosti</a:t>
            </a:r>
            <a:r>
              <a:rPr lang="cs-CZ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Kost </a:t>
            </a:r>
            <a:r>
              <a:rPr lang="cs-CZ" dirty="0"/>
              <a:t>stehenní (femur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čéška </a:t>
            </a:r>
            <a:r>
              <a:rPr lang="cs-CZ" dirty="0"/>
              <a:t>(</a:t>
            </a:r>
            <a:r>
              <a:rPr lang="cs-CZ" dirty="0" err="1"/>
              <a:t>patella</a:t>
            </a:r>
            <a:r>
              <a:rPr lang="cs-CZ" dirty="0" smtClean="0"/>
              <a:t>),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kost </a:t>
            </a:r>
            <a:r>
              <a:rPr lang="cs-CZ" dirty="0"/>
              <a:t>holenní (</a:t>
            </a:r>
            <a:r>
              <a:rPr lang="cs-CZ" dirty="0" err="1"/>
              <a:t>tibia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/>
              <a:t>kostí stehenní a kostí </a:t>
            </a:r>
            <a:r>
              <a:rPr lang="cs-CZ" dirty="0" smtClean="0"/>
              <a:t>holenní - </a:t>
            </a:r>
            <a:r>
              <a:rPr lang="cs-CZ" dirty="0"/>
              <a:t>dvě kloubní chrupavčité struktury zvané </a:t>
            </a:r>
            <a:r>
              <a:rPr lang="cs-CZ" dirty="0" smtClean="0"/>
              <a:t>menisky:</a:t>
            </a:r>
          </a:p>
          <a:p>
            <a:pPr marL="0" indent="0">
              <a:buNone/>
            </a:pPr>
            <a:r>
              <a:rPr lang="cs-CZ" dirty="0"/>
              <a:t>Základní strukturou menisků je vazivová </a:t>
            </a:r>
            <a:r>
              <a:rPr lang="cs-CZ" dirty="0" smtClean="0"/>
              <a:t>chrupavka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/>
              <a:t>Zevní </a:t>
            </a:r>
            <a:r>
              <a:rPr lang="cs-CZ" b="1" dirty="0"/>
              <a:t>meniskus </a:t>
            </a:r>
            <a:r>
              <a:rPr lang="cs-CZ" b="1" dirty="0" smtClean="0"/>
              <a:t> - </a:t>
            </a:r>
            <a:r>
              <a:rPr lang="cs-CZ" dirty="0" smtClean="0"/>
              <a:t>menší, více pohyblivý, </a:t>
            </a:r>
            <a:r>
              <a:rPr lang="cs-CZ" dirty="0"/>
              <a:t>více </a:t>
            </a:r>
            <a:r>
              <a:rPr lang="cs-CZ" dirty="0" smtClean="0"/>
              <a:t>uzavřený  -skoro </a:t>
            </a:r>
            <a:r>
              <a:rPr lang="cs-CZ" dirty="0"/>
              <a:t>kruhovitý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 smtClean="0"/>
              <a:t>Mediální </a:t>
            </a:r>
            <a:r>
              <a:rPr lang="cs-CZ" b="1" dirty="0"/>
              <a:t>meniskus </a:t>
            </a:r>
            <a:r>
              <a:rPr lang="cs-CZ" b="1" dirty="0" smtClean="0"/>
              <a:t> </a:t>
            </a:r>
            <a:r>
              <a:rPr lang="cs-CZ" dirty="0" smtClean="0"/>
              <a:t>- méně pohyblivý, široce </a:t>
            </a:r>
            <a:r>
              <a:rPr lang="cs-CZ" dirty="0"/>
              <a:t>otevřený ve tvaru </a:t>
            </a:r>
            <a:r>
              <a:rPr lang="cs-CZ" dirty="0" smtClean="0"/>
              <a:t>srpku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      -  srostlý </a:t>
            </a:r>
            <a:r>
              <a:rPr lang="cs-CZ" dirty="0"/>
              <a:t>s </a:t>
            </a:r>
            <a:r>
              <a:rPr lang="cs-CZ" dirty="0" err="1"/>
              <a:t>ligamentem</a:t>
            </a:r>
            <a:r>
              <a:rPr lang="cs-CZ" dirty="0"/>
              <a:t> </a:t>
            </a:r>
            <a:r>
              <a:rPr lang="cs-CZ" dirty="0" err="1"/>
              <a:t>collaterale</a:t>
            </a:r>
            <a:r>
              <a:rPr lang="cs-CZ" dirty="0"/>
              <a:t> </a:t>
            </a:r>
            <a:r>
              <a:rPr lang="cs-CZ" dirty="0" err="1"/>
              <a:t>tibiale</a:t>
            </a:r>
            <a:r>
              <a:rPr lang="cs-CZ" dirty="0"/>
              <a:t> a s kloubním </a:t>
            </a:r>
            <a:r>
              <a:rPr lang="cs-CZ" dirty="0" smtClean="0"/>
              <a:t>pouzdrem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Kloubní pouzdro začíná na krajích kloubních ploch femuru, </a:t>
            </a:r>
            <a:r>
              <a:rPr lang="cs-CZ" sz="2200" dirty="0" err="1"/>
              <a:t>tibie</a:t>
            </a:r>
            <a:r>
              <a:rPr lang="cs-CZ" sz="2200" dirty="0"/>
              <a:t> a pately. Nad patelou se pouzdro vyklenuje do </a:t>
            </a:r>
            <a:r>
              <a:rPr lang="cs-CZ" sz="2200" dirty="0" err="1"/>
              <a:t>recessus</a:t>
            </a:r>
            <a:r>
              <a:rPr lang="cs-CZ" sz="2200" dirty="0"/>
              <a:t> </a:t>
            </a:r>
            <a:r>
              <a:rPr lang="cs-CZ" sz="2200" dirty="0" err="1"/>
              <a:t>suprapatellaris</a:t>
            </a:r>
            <a:r>
              <a:rPr lang="cs-CZ" sz="2200" dirty="0"/>
              <a:t> pod šlachu čtyřhlavého svalu stehenního (musculus </a:t>
            </a:r>
            <a:r>
              <a:rPr lang="cs-CZ" sz="2200" dirty="0" err="1"/>
              <a:t>quadriceps</a:t>
            </a:r>
            <a:r>
              <a:rPr lang="cs-CZ" sz="2200" dirty="0"/>
              <a:t> </a:t>
            </a:r>
            <a:r>
              <a:rPr lang="cs-CZ" sz="2200" dirty="0" err="1"/>
              <a:t>femoris</a:t>
            </a:r>
            <a:r>
              <a:rPr lang="cs-CZ" sz="2200" dirty="0"/>
              <a:t>). </a:t>
            </a:r>
          </a:p>
          <a:p>
            <a:pPr marL="0" indent="0">
              <a:buNone/>
            </a:pPr>
            <a:r>
              <a:rPr lang="cs-CZ" sz="2200" dirty="0"/>
              <a:t> </a:t>
            </a:r>
          </a:p>
        </p:txBody>
      </p:sp>
      <p:pic>
        <p:nvPicPr>
          <p:cNvPr id="3074" name="Picture 2" descr="Poškození a operace menisku - Mluvme o kloub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17" y="1475580"/>
            <a:ext cx="48768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3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C0E422-36B1-469D-B5A3-07F0B723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Vazy kolenního </a:t>
            </a:r>
            <a:r>
              <a:rPr lang="cs-CZ" b="1" dirty="0" smtClean="0"/>
              <a:t>kloubu, kloubní pouzdro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183C72-286C-4375-8F0C-7C4917A50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Vazivový aparát </a:t>
            </a:r>
            <a:r>
              <a:rPr lang="cs-CZ" dirty="0"/>
              <a:t>můžeme u kolenního kloubu rozdělit na: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dirty="0"/>
              <a:t>vazy kloubního obalu (přední, postranní, zadní)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smtClean="0"/>
              <a:t>vazy </a:t>
            </a:r>
            <a:r>
              <a:rPr lang="cs-CZ" dirty="0"/>
              <a:t>nitrokloubní Vazy po stranách kloubního pouzdra se </a:t>
            </a:r>
            <a:r>
              <a:rPr lang="cs-CZ" dirty="0" err="1"/>
              <a:t>souhrně</a:t>
            </a:r>
            <a:r>
              <a:rPr lang="cs-CZ" dirty="0"/>
              <a:t> nazývají </a:t>
            </a:r>
            <a:r>
              <a:rPr lang="cs-CZ" dirty="0" err="1"/>
              <a:t>ligamenta</a:t>
            </a:r>
            <a:r>
              <a:rPr lang="cs-CZ" dirty="0"/>
              <a:t> </a:t>
            </a:r>
            <a:r>
              <a:rPr lang="cs-CZ" dirty="0" err="1"/>
              <a:t>collateralia</a:t>
            </a:r>
            <a:r>
              <a:rPr lang="cs-CZ" dirty="0"/>
              <a:t> a jejich účelem je stabilizovat kloub.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Postranní vazy pouzdra jsou dva: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collaterale</a:t>
            </a:r>
            <a:r>
              <a:rPr lang="cs-CZ" dirty="0"/>
              <a:t> </a:t>
            </a:r>
            <a:r>
              <a:rPr lang="cs-CZ" dirty="0" err="1"/>
              <a:t>mediale</a:t>
            </a:r>
            <a:r>
              <a:rPr lang="cs-CZ" dirty="0"/>
              <a:t> a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collaterale</a:t>
            </a:r>
            <a:r>
              <a:rPr lang="cs-CZ" dirty="0"/>
              <a:t> </a:t>
            </a:r>
            <a:r>
              <a:rPr lang="cs-CZ" dirty="0" err="1"/>
              <a:t>laterale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Kloubní pouzdro</a:t>
            </a:r>
          </a:p>
          <a:p>
            <a:pPr marL="0" indent="0">
              <a:buNone/>
            </a:pPr>
            <a:r>
              <a:rPr lang="cs-CZ" dirty="0" smtClean="0"/>
              <a:t>- tvarem </a:t>
            </a:r>
            <a:r>
              <a:rPr lang="cs-CZ" dirty="0"/>
              <a:t>a průběhem vymezuje </a:t>
            </a:r>
            <a:r>
              <a:rPr lang="cs-CZ" dirty="0" smtClean="0"/>
              <a:t>dutinu </a:t>
            </a:r>
            <a:r>
              <a:rPr lang="cs-CZ" dirty="0"/>
              <a:t>kloubní.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kloubní </a:t>
            </a:r>
            <a:r>
              <a:rPr lang="cs-CZ" dirty="0"/>
              <a:t>dutina poměrně velká a má nepravidelný složitý </a:t>
            </a:r>
            <a:r>
              <a:rPr lang="cs-CZ" dirty="0" smtClean="0"/>
              <a:t>tvar</a:t>
            </a:r>
          </a:p>
          <a:p>
            <a:pPr>
              <a:buFontTx/>
              <a:buChar char="-"/>
            </a:pPr>
            <a:r>
              <a:rPr lang="cs-CZ" dirty="0" smtClean="0"/>
              <a:t>výstelkou </a:t>
            </a:r>
            <a:r>
              <a:rPr lang="cs-CZ" dirty="0"/>
              <a:t>kloubní dutiny je synoviální membrána, která vystýlá prakticky celý kloub kromě kloubních ploch.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v </a:t>
            </a:r>
            <a:r>
              <a:rPr lang="cs-CZ" dirty="0"/>
              <a:t>okolí kolenního kloubu se </a:t>
            </a:r>
            <a:r>
              <a:rPr lang="cs-CZ" dirty="0" smtClean="0"/>
              <a:t>nacházejí </a:t>
            </a:r>
            <a:r>
              <a:rPr lang="cs-CZ" dirty="0"/>
              <a:t>struktury nazývané tíhové váčky neboli </a:t>
            </a:r>
            <a:r>
              <a:rPr lang="cs-CZ" dirty="0" smtClean="0"/>
              <a:t>burzy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35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6F9C07-9A27-4648-8C3B-555F1E6E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Anatomie kolenního </a:t>
            </a:r>
            <a:r>
              <a:rPr lang="cs-CZ" b="1" dirty="0" smtClean="0"/>
              <a:t>kloubu –funkční hledisko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32DFD40-40C8-428C-AE34-8B626350F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Správná funkce kolenního kloubu není možná bez zajištění jeho stability.</a:t>
            </a:r>
          </a:p>
          <a:p>
            <a:pPr marL="0" indent="0">
              <a:buNone/>
            </a:pPr>
            <a:r>
              <a:rPr lang="cs-CZ" dirty="0" smtClean="0"/>
              <a:t>Z</a:t>
            </a:r>
            <a:r>
              <a:rPr lang="cs-CZ" dirty="0"/>
              <a:t> </a:t>
            </a:r>
            <a:r>
              <a:rPr lang="cs-CZ" b="1" dirty="0"/>
              <a:t>funkčního hlediska </a:t>
            </a:r>
            <a:r>
              <a:rPr lang="cs-CZ" dirty="0"/>
              <a:t>dělíme stabilizátory na: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 pasivní- statické (vazy a menisky)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aktivní- dynamické (svaly a jejich úpony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 </a:t>
            </a:r>
            <a:r>
              <a:rPr lang="cs-CZ" b="1" dirty="0"/>
              <a:t>topografického hlediska </a:t>
            </a:r>
            <a:r>
              <a:rPr lang="cs-CZ" dirty="0" smtClean="0"/>
              <a:t>na: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kapsulární </a:t>
            </a:r>
            <a:r>
              <a:rPr lang="cs-CZ" dirty="0"/>
              <a:t>(postranní vazy, kloubní pouzdro, svaly a jejich úpony)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/>
              <a:t>intraartrikulární</a:t>
            </a:r>
            <a:r>
              <a:rPr lang="cs-CZ" dirty="0" smtClean="0"/>
              <a:t> </a:t>
            </a:r>
            <a:r>
              <a:rPr lang="cs-CZ" dirty="0"/>
              <a:t>(zkřížené vazy, menisky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94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5F4563-B4E0-453F-9E69-FBE2485F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Anatomie kolenního kloubu </a:t>
            </a:r>
            <a:r>
              <a:rPr lang="cs-CZ" b="1" dirty="0" smtClean="0"/>
              <a:t>– klinické </a:t>
            </a:r>
            <a:r>
              <a:rPr lang="cs-CZ" b="1" dirty="0"/>
              <a:t>hledisko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6C969C-3CA1-429B-A7E1-5A9121D5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Z </a:t>
            </a:r>
            <a:r>
              <a:rPr lang="cs-CZ" b="1" dirty="0"/>
              <a:t>klinického hlediska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dirty="0"/>
              <a:t>nejdůležitější znalost pasivních vazivových stabilizátorů.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/>
              <a:t>Vnitřní postranní vaz </a:t>
            </a:r>
            <a:r>
              <a:rPr lang="cs-CZ" dirty="0"/>
              <a:t>(VPV) je primárním stabilizátorem abdukce a zevní rotace bérce.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/>
              <a:t>Zevní postranní vaz </a:t>
            </a:r>
            <a:r>
              <a:rPr lang="cs-CZ" dirty="0"/>
              <a:t>(ZPV) primárním stabilizátorem addukce </a:t>
            </a:r>
            <a:r>
              <a:rPr lang="cs-CZ" dirty="0" smtClean="0"/>
              <a:t>bérce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b="1" dirty="0"/>
              <a:t>Přední zkřížený vaz </a:t>
            </a:r>
            <a:r>
              <a:rPr lang="cs-CZ" dirty="0"/>
              <a:t>(PZV) je primárním stabilizátorem ventrálního posunu </a:t>
            </a:r>
            <a:r>
              <a:rPr lang="cs-CZ" dirty="0" err="1" smtClean="0"/>
              <a:t>tibie</a:t>
            </a:r>
            <a:r>
              <a:rPr lang="cs-CZ" dirty="0"/>
              <a:t>, vnitřní rotace bérce a </a:t>
            </a:r>
            <a:r>
              <a:rPr lang="cs-CZ" dirty="0" err="1" smtClean="0"/>
              <a:t>hyperextenze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b="1" dirty="0"/>
              <a:t>Zadní zkřížený vaz </a:t>
            </a:r>
            <a:r>
              <a:rPr lang="cs-CZ" dirty="0"/>
              <a:t>(ZZV) je primárním stabilizátorem dorzálního posunu </a:t>
            </a:r>
            <a:r>
              <a:rPr lang="cs-CZ" dirty="0" err="1" smtClean="0"/>
              <a:t>tibie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34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7C1B79-410B-4735-A090-D6C30B27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</a:t>
            </a:r>
            <a:r>
              <a:rPr lang="cs-CZ" b="1" dirty="0" smtClean="0"/>
              <a:t>ohyby </a:t>
            </a:r>
            <a:r>
              <a:rPr lang="cs-CZ" b="1" dirty="0"/>
              <a:t>kolenního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301E709-FEF7-419B-A945-80F24622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800" b="1" dirty="0" smtClean="0"/>
              <a:t>extense </a:t>
            </a:r>
            <a:r>
              <a:rPr lang="cs-CZ" sz="3800" b="1" dirty="0"/>
              <a:t>(natažení) </a:t>
            </a:r>
            <a:endParaRPr lang="cs-CZ" sz="3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800" b="1" dirty="0" smtClean="0"/>
              <a:t>flexe </a:t>
            </a:r>
            <a:r>
              <a:rPr lang="cs-CZ" sz="3800" b="1" dirty="0"/>
              <a:t>(ohnutí) </a:t>
            </a:r>
            <a:endParaRPr lang="cs-CZ" sz="3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3800" b="1" dirty="0" smtClean="0"/>
              <a:t>rotace </a:t>
            </a:r>
            <a:r>
              <a:rPr lang="cs-CZ" sz="3800" b="1" dirty="0"/>
              <a:t>(otáčení) </a:t>
            </a:r>
            <a:endParaRPr lang="cs-CZ" sz="3800" b="1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Kolenní </a:t>
            </a:r>
            <a:r>
              <a:rPr lang="cs-CZ" b="1" dirty="0"/>
              <a:t>kloub má jako své základní postavení plnou extensi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 natažení jsou vazy postranní a vazivové útvary na zadní straně kloubu napjaty. Při extensi na sebe menisky, femur a </a:t>
            </a:r>
            <a:r>
              <a:rPr lang="cs-CZ" dirty="0" err="1"/>
              <a:t>tibie</a:t>
            </a:r>
            <a:r>
              <a:rPr lang="cs-CZ" dirty="0"/>
              <a:t> těsně naléhají a vytvářejí tím tzv. </a:t>
            </a:r>
            <a:r>
              <a:rPr lang="cs-CZ" b="1" dirty="0"/>
              <a:t>uzamknuté koleno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Pohyb </a:t>
            </a:r>
            <a:r>
              <a:rPr lang="cs-CZ" dirty="0"/>
              <a:t>z flexe do extense a zpět má několik fází </a:t>
            </a:r>
            <a:r>
              <a:rPr lang="cs-CZ" dirty="0" smtClean="0"/>
              <a:t>pohybu: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První </a:t>
            </a:r>
            <a:r>
              <a:rPr lang="cs-CZ" dirty="0"/>
              <a:t>fáze začíná jako </a:t>
            </a:r>
            <a:r>
              <a:rPr lang="cs-CZ" b="1" dirty="0"/>
              <a:t>rotace</a:t>
            </a:r>
            <a:r>
              <a:rPr lang="cs-CZ" dirty="0"/>
              <a:t>. Normálně dochází k vnitřní rotaci </a:t>
            </a:r>
            <a:r>
              <a:rPr lang="cs-CZ" dirty="0" err="1"/>
              <a:t>tibie</a:t>
            </a:r>
            <a:r>
              <a:rPr lang="cs-CZ" dirty="0"/>
              <a:t> v kolenním kloubu, při fixované noze naopak k zevní rotaci femuru. Tímto pohybem docílíme uvolnění postranních vazů a LCA a nazýváme ho „</a:t>
            </a:r>
            <a:r>
              <a:rPr lang="cs-CZ" b="1" dirty="0"/>
              <a:t>odemknutím kolena</a:t>
            </a:r>
            <a:r>
              <a:rPr lang="cs-CZ" b="1" dirty="0" smtClean="0"/>
              <a:t>“.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/>
              <a:t>Další fází je pohyb označovaný jako </a:t>
            </a:r>
            <a:r>
              <a:rPr lang="cs-CZ" b="1" dirty="0"/>
              <a:t>valivý pohyb</a:t>
            </a:r>
            <a:r>
              <a:rPr lang="cs-CZ" dirty="0"/>
              <a:t>. Přitom se kondyly femuru valí po plochách tvořených </a:t>
            </a:r>
            <a:r>
              <a:rPr lang="cs-CZ" dirty="0" err="1"/>
              <a:t>tibií</a:t>
            </a:r>
            <a:r>
              <a:rPr lang="cs-CZ" dirty="0"/>
              <a:t> a menisky v prostoru </a:t>
            </a:r>
            <a:r>
              <a:rPr lang="cs-CZ" dirty="0" err="1"/>
              <a:t>meniskofemorálních</a:t>
            </a:r>
            <a:r>
              <a:rPr lang="cs-CZ" dirty="0"/>
              <a:t> kloubů.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V </a:t>
            </a:r>
            <a:r>
              <a:rPr lang="cs-CZ" dirty="0"/>
              <a:t>konečné fázi flexe mění menisky kolem kondylů femuru svůj tvar a spolu s kondyly se posunují po </a:t>
            </a:r>
            <a:r>
              <a:rPr lang="cs-CZ" dirty="0" err="1"/>
              <a:t>tibii</a:t>
            </a:r>
            <a:r>
              <a:rPr lang="cs-CZ" dirty="0"/>
              <a:t> dozadu</a:t>
            </a:r>
            <a:r>
              <a:rPr lang="cs-CZ" dirty="0" smtClean="0"/>
              <a:t>. </a:t>
            </a:r>
            <a:r>
              <a:rPr lang="cs-CZ" dirty="0"/>
              <a:t>Konečná fáze flexe je tedy spojena s posuvným pohybem dozadu v kloubu </a:t>
            </a:r>
            <a:r>
              <a:rPr lang="cs-CZ" dirty="0" err="1"/>
              <a:t>meniskotibiálním</a:t>
            </a:r>
            <a:r>
              <a:rPr lang="cs-CZ" dirty="0"/>
              <a:t>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r>
              <a:rPr lang="cs-CZ" dirty="0" smtClean="0"/>
              <a:t>Aby </a:t>
            </a:r>
            <a:r>
              <a:rPr lang="cs-CZ" dirty="0"/>
              <a:t>při flexi nedošlo k nechtěným posuvným pohybům, je zapotřebí zkřížených </a:t>
            </a:r>
            <a:r>
              <a:rPr lang="cs-CZ" dirty="0" smtClean="0"/>
              <a:t>vazů. </a:t>
            </a:r>
            <a:r>
              <a:rPr lang="cs-CZ" dirty="0"/>
              <a:t>Rozsah flexe kolena je přibližně 0-160 stupňů. </a:t>
            </a:r>
            <a:endParaRPr lang="cs-CZ" dirty="0" smtClean="0"/>
          </a:p>
          <a:p>
            <a:r>
              <a:rPr lang="cs-CZ" b="1" dirty="0" smtClean="0"/>
              <a:t>Rotace</a:t>
            </a:r>
            <a:r>
              <a:rPr lang="cs-CZ" dirty="0" smtClean="0"/>
              <a:t> je </a:t>
            </a:r>
            <a:r>
              <a:rPr lang="cs-CZ" dirty="0"/>
              <a:t>možná pouze při současné flexi </a:t>
            </a:r>
            <a:r>
              <a:rPr lang="cs-CZ" dirty="0" smtClean="0"/>
              <a:t>kolena - </a:t>
            </a:r>
            <a:r>
              <a:rPr lang="cs-CZ" dirty="0"/>
              <a:t>když je koleno </a:t>
            </a:r>
            <a:r>
              <a:rPr lang="cs-CZ" dirty="0" smtClean="0"/>
              <a:t>odemknuté. </a:t>
            </a:r>
          </a:p>
          <a:p>
            <a:r>
              <a:rPr lang="cs-CZ" dirty="0" smtClean="0"/>
              <a:t>Při </a:t>
            </a:r>
            <a:r>
              <a:rPr lang="cs-CZ" dirty="0"/>
              <a:t>rotaci </a:t>
            </a:r>
            <a:r>
              <a:rPr lang="cs-CZ" dirty="0" smtClean="0"/>
              <a:t>dochází </a:t>
            </a:r>
            <a:r>
              <a:rPr lang="cs-CZ" dirty="0"/>
              <a:t>k posunům menisků v </a:t>
            </a:r>
            <a:r>
              <a:rPr lang="cs-CZ" dirty="0" err="1"/>
              <a:t>meniskotibiálním</a:t>
            </a:r>
            <a:r>
              <a:rPr lang="cs-CZ" dirty="0"/>
              <a:t> a </a:t>
            </a:r>
            <a:r>
              <a:rPr lang="cs-CZ" dirty="0" err="1"/>
              <a:t>meniskofemorálním</a:t>
            </a:r>
            <a:r>
              <a:rPr lang="cs-CZ" dirty="0"/>
              <a:t> prostoru</a:t>
            </a:r>
            <a:r>
              <a:rPr lang="cs-CZ" b="1" dirty="0"/>
              <a:t>. Mediální meniskus je méně pohyblivý při rotaci než meniskus laterální, protože je více fixován k pouzdru. Díky této fixaci k pouzdru nevydrží velké přetížení a je poraněn 10x častěji něž meniskus </a:t>
            </a:r>
            <a:r>
              <a:rPr lang="cs-CZ" b="1" dirty="0" smtClean="0"/>
              <a:t>laterální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098" name="Picture 2" descr="Roviny tělní, základní pohyby | SZŠ Kroměří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2448" r="6528" b="33622"/>
          <a:stretch/>
        </p:blipFill>
        <p:spPr bwMode="auto">
          <a:xfrm>
            <a:off x="8761046" y="179448"/>
            <a:ext cx="3024553" cy="31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8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21BB2C-BABD-40D7-95F2-893B77CC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Cévní </a:t>
            </a:r>
            <a:r>
              <a:rPr lang="cs-CZ" b="1" dirty="0" smtClean="0"/>
              <a:t>zásobení a nervy  </a:t>
            </a:r>
            <a:r>
              <a:rPr lang="cs-CZ" b="1" dirty="0"/>
              <a:t>kolenního kloubu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64E7D7-CCD0-41B3-A28F-A6E62604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Cévní zásobení velmi bohaté</a:t>
            </a:r>
          </a:p>
          <a:p>
            <a:pPr lvl="1"/>
            <a:r>
              <a:rPr lang="cs-CZ" dirty="0" smtClean="0"/>
              <a:t>Tepny </a:t>
            </a:r>
            <a:r>
              <a:rPr lang="cs-CZ" dirty="0"/>
              <a:t>vedoucí ke kloubu přicházejí z </a:t>
            </a:r>
            <a:r>
              <a:rPr lang="cs-CZ" b="1" dirty="0"/>
              <a:t>a. </a:t>
            </a:r>
            <a:r>
              <a:rPr lang="cs-CZ" b="1" dirty="0" err="1"/>
              <a:t>femoralis</a:t>
            </a:r>
            <a:r>
              <a:rPr lang="cs-CZ" dirty="0"/>
              <a:t>, a </a:t>
            </a:r>
            <a:r>
              <a:rPr lang="cs-CZ" b="1" dirty="0" err="1"/>
              <a:t>a</a:t>
            </a:r>
            <a:r>
              <a:rPr lang="cs-CZ" b="1" dirty="0"/>
              <a:t>. </a:t>
            </a:r>
            <a:r>
              <a:rPr lang="cs-CZ" b="1" dirty="0" err="1" smtClean="0"/>
              <a:t>poplitea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Žíly </a:t>
            </a:r>
            <a:r>
              <a:rPr lang="cs-CZ" dirty="0"/>
              <a:t>vedou podél přívodných tepen kolena a vytvářejí tzv. </a:t>
            </a:r>
            <a:r>
              <a:rPr lang="cs-CZ" dirty="0" err="1"/>
              <a:t>periartikulární</a:t>
            </a:r>
            <a:r>
              <a:rPr lang="cs-CZ" dirty="0"/>
              <a:t> žilní </a:t>
            </a:r>
            <a:r>
              <a:rPr lang="cs-CZ" dirty="0" smtClean="0"/>
              <a:t>pleteň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Nervy </a:t>
            </a:r>
            <a:r>
              <a:rPr lang="cs-CZ" dirty="0"/>
              <a:t>kolenního kloubu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Kolenní </a:t>
            </a:r>
            <a:r>
              <a:rPr lang="cs-CZ" dirty="0"/>
              <a:t>kloub inervují nervy vycházející z velkých nervových kmenů, které vedou podél </a:t>
            </a:r>
            <a:r>
              <a:rPr lang="cs-CZ" dirty="0" smtClean="0"/>
              <a:t>kloubu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Z </a:t>
            </a:r>
            <a:r>
              <a:rPr lang="cs-CZ" b="1" dirty="0"/>
              <a:t>n. </a:t>
            </a:r>
            <a:r>
              <a:rPr lang="cs-CZ" b="1" dirty="0" err="1"/>
              <a:t>femoralis</a:t>
            </a:r>
            <a:r>
              <a:rPr lang="cs-CZ" b="1" dirty="0"/>
              <a:t> </a:t>
            </a:r>
            <a:r>
              <a:rPr lang="cs-CZ" dirty="0"/>
              <a:t>odstupuje </a:t>
            </a:r>
            <a:r>
              <a:rPr lang="cs-CZ" b="1" dirty="0"/>
              <a:t>n. </a:t>
            </a:r>
            <a:r>
              <a:rPr lang="cs-CZ" b="1" dirty="0" err="1"/>
              <a:t>saphenus</a:t>
            </a:r>
            <a:r>
              <a:rPr lang="cs-CZ" b="1" dirty="0"/>
              <a:t> </a:t>
            </a:r>
            <a:r>
              <a:rPr lang="cs-CZ" dirty="0"/>
              <a:t>a z něho dále pokračuje </a:t>
            </a: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infrapatellaris</a:t>
            </a:r>
            <a:r>
              <a:rPr lang="cs-CZ" dirty="0"/>
              <a:t>, který inervuje přední stranu kloubního </a:t>
            </a:r>
            <a:r>
              <a:rPr lang="cs-CZ" dirty="0" smtClean="0"/>
              <a:t>pouzdra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 smtClean="0"/>
              <a:t>Zadní </a:t>
            </a:r>
            <a:r>
              <a:rPr lang="cs-CZ" dirty="0"/>
              <a:t>stranu kloubního pouzdra inervují </a:t>
            </a:r>
            <a:r>
              <a:rPr lang="cs-CZ" b="1" dirty="0"/>
              <a:t>n. </a:t>
            </a:r>
            <a:r>
              <a:rPr lang="cs-CZ" b="1" dirty="0" err="1" smtClean="0"/>
              <a:t>tibialis</a:t>
            </a:r>
            <a:r>
              <a:rPr lang="cs-CZ" dirty="0" smtClean="0"/>
              <a:t> a </a:t>
            </a:r>
            <a:r>
              <a:rPr lang="cs-CZ" b="1" dirty="0" smtClean="0"/>
              <a:t>n. </a:t>
            </a:r>
            <a:r>
              <a:rPr lang="cs-CZ" b="1" dirty="0" err="1" smtClean="0"/>
              <a:t>fibularis</a:t>
            </a:r>
            <a:r>
              <a:rPr lang="cs-CZ" b="1" dirty="0" smtClean="0"/>
              <a:t> </a:t>
            </a:r>
            <a:r>
              <a:rPr lang="cs-CZ" b="1" dirty="0" err="1" smtClean="0"/>
              <a:t>communis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!!! </a:t>
            </a:r>
            <a:r>
              <a:rPr lang="cs-CZ" b="1" dirty="0"/>
              <a:t>Zkřížené vazy a menisky nejsou inervovány a bolestivost může být způsobena např. mechanickým drážděním (taháním za kloubní pouzdro) při pohybu, drážděním krevním výpotkem v kloubní dutině </a:t>
            </a:r>
            <a:r>
              <a:rPr lang="cs-CZ" b="1" dirty="0" err="1" smtClean="0"/>
              <a:t>apod</a:t>
            </a:r>
            <a:r>
              <a:rPr lang="cs-CZ" b="1" dirty="0" smtClean="0"/>
              <a:t> 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4878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C1C4F2-C124-4D61-B0F2-3385B416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Vyšetřovací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E25609-44FE-4307-9803-AAE26573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omáhají </a:t>
            </a:r>
            <a:r>
              <a:rPr lang="cs-CZ" dirty="0"/>
              <a:t>stanovit a potvrdit </a:t>
            </a:r>
            <a:r>
              <a:rPr lang="cs-CZ" dirty="0" smtClean="0"/>
              <a:t>diagnózu</a:t>
            </a:r>
          </a:p>
          <a:p>
            <a:r>
              <a:rPr lang="cs-CZ" dirty="0" smtClean="0"/>
              <a:t>V </a:t>
            </a:r>
            <a:r>
              <a:rPr lang="cs-CZ" dirty="0"/>
              <a:t>dnešní době se během některých vyšetření dá zároveň provést i terapeutický zásah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</a:t>
            </a:r>
          </a:p>
          <a:p>
            <a:pPr marL="0" indent="0">
              <a:buNone/>
            </a:pPr>
            <a:r>
              <a:rPr lang="cs-CZ" dirty="0" smtClean="0"/>
              <a:t>výhodné </a:t>
            </a:r>
            <a:r>
              <a:rPr lang="cs-CZ" dirty="0"/>
              <a:t>pro pacienta, který je tím méně zatížen jak po fyzické stránce (celková anestezie, premedikace, opiáty...) tak i stránce psychické (strach z výkonu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Obecně </a:t>
            </a:r>
            <a:r>
              <a:rPr lang="cs-CZ" dirty="0"/>
              <a:t>lze vyšetřovací metody rozdělit </a:t>
            </a:r>
            <a:r>
              <a:rPr lang="cs-CZ" dirty="0" smtClean="0"/>
              <a:t>na:</a:t>
            </a:r>
          </a:p>
          <a:p>
            <a:pPr marL="0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1</a:t>
            </a:r>
            <a:r>
              <a:rPr lang="cs-CZ" dirty="0"/>
              <a:t>. anamnéza (historie o prodělaných onemocněních)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2</a:t>
            </a:r>
            <a:r>
              <a:rPr lang="cs-CZ" dirty="0"/>
              <a:t>. fyzikální vyšetření (pohled, poslech, pohmat, poklep)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3</a:t>
            </a:r>
            <a:r>
              <a:rPr lang="cs-CZ" dirty="0"/>
              <a:t>. laboratorní vyšetření (hematologie, biochemie, mikrobiologie...)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4</a:t>
            </a:r>
            <a:r>
              <a:rPr lang="cs-CZ" dirty="0"/>
              <a:t>. zobrazovací metody (RTG, CT, MRI, USG...)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5</a:t>
            </a:r>
            <a:r>
              <a:rPr lang="cs-CZ" dirty="0"/>
              <a:t>. endoskopické vyšetřovací metody </a:t>
            </a:r>
            <a:r>
              <a:rPr lang="cs-CZ" dirty="0" smtClean="0"/>
              <a:t>( </a:t>
            </a:r>
            <a:r>
              <a:rPr lang="cs-CZ" dirty="0"/>
              <a:t>artroskopie</a:t>
            </a:r>
            <a:r>
              <a:rPr lang="cs-CZ" dirty="0" smtClean="0"/>
              <a:t>...)</a:t>
            </a:r>
          </a:p>
          <a:p>
            <a:pPr marL="457200" lvl="1" indent="0">
              <a:buNone/>
            </a:pPr>
            <a:r>
              <a:rPr lang="cs-CZ" dirty="0" smtClean="0"/>
              <a:t>6</a:t>
            </a:r>
            <a:r>
              <a:rPr lang="cs-CZ" dirty="0"/>
              <a:t>. funkční vyšetřovací metody (</a:t>
            </a:r>
            <a:r>
              <a:rPr lang="cs-CZ" dirty="0" err="1"/>
              <a:t>clearence</a:t>
            </a:r>
            <a:r>
              <a:rPr lang="cs-CZ" dirty="0"/>
              <a:t> kreatininu, spirometrie...)</a:t>
            </a:r>
          </a:p>
        </p:txBody>
      </p:sp>
      <p:sp>
        <p:nvSpPr>
          <p:cNvPr id="4" name="Šipka dolů 3"/>
          <p:cNvSpPr/>
          <p:nvPr/>
        </p:nvSpPr>
        <p:spPr>
          <a:xfrm rot="5164987">
            <a:off x="5720032" y="910624"/>
            <a:ext cx="212621" cy="340659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821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3018</Words>
  <Application>Microsoft Office PowerPoint</Application>
  <PresentationFormat>Širokoúhlá obrazovka</PresentationFormat>
  <Paragraphs>302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Motiv Office</vt:lpstr>
      <vt:lpstr>Doc. MUDr. Tomáš Grus, PhD II. Chirurgická klinika  VFN Praha</vt:lpstr>
      <vt:lpstr>Ošetřovatelský proces u pacienta s poraněním měkkého kolene</vt:lpstr>
      <vt:lpstr>Anatomie kolenního kloubu</vt:lpstr>
      <vt:lpstr>Vazy kolenního kloubu, kloubní pouzdro</vt:lpstr>
      <vt:lpstr>Anatomie kolenního kloubu –funkční hledisko</vt:lpstr>
      <vt:lpstr>Anatomie kolenního kloubu – klinické hledisko</vt:lpstr>
      <vt:lpstr>Pohyby kolenního kloubu</vt:lpstr>
      <vt:lpstr>Cévní zásobení a nervy  kolenního kloubu </vt:lpstr>
      <vt:lpstr>Vyšetřovací metody</vt:lpstr>
      <vt:lpstr>Anamnéza v ortopedii</vt:lpstr>
      <vt:lpstr>Fyzikální vyšetření v ortopedii</vt:lpstr>
      <vt:lpstr>Klinické vyšetření kolenního kloubu </vt:lpstr>
      <vt:lpstr>Zobrazovací metody v ortopedii</vt:lpstr>
      <vt:lpstr>Artroskopie </vt:lpstr>
      <vt:lpstr>Mechanismus poranění měkkých částí kolenního kloubu </vt:lpstr>
      <vt:lpstr> Poranění menisků</vt:lpstr>
      <vt:lpstr>Poranění chrupavky</vt:lpstr>
      <vt:lpstr>Poranění vazů </vt:lpstr>
      <vt:lpstr>Poranění zkřížených vazů</vt:lpstr>
      <vt:lpstr>Poranění menisků kolena - shrnutí</vt:lpstr>
      <vt:lpstr>Akutní poranění vazivového aparátu  - shrnutí</vt:lpstr>
      <vt:lpstr>Akutní poranění vazivového aparátu  - shrnutí</vt:lpstr>
      <vt:lpstr>Akutní poranění vazivového aparátu - shrnutí</vt:lpstr>
      <vt:lpstr>Chronické nestability kolenního kloubu </vt:lpstr>
      <vt:lpstr>Ošetřovatelský proces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u pacienta s poraněním měkkého kolene</dc:title>
  <dc:creator>Grus Tomáš, doc. MUDr. Ph.D.</dc:creator>
  <cp:lastModifiedBy>Tomáš</cp:lastModifiedBy>
  <cp:revision>58</cp:revision>
  <dcterms:created xsi:type="dcterms:W3CDTF">2020-10-09T06:52:29Z</dcterms:created>
  <dcterms:modified xsi:type="dcterms:W3CDTF">2020-10-17T06:36:38Z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2020-10-09T07:06:29Z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b2b4e273-bd8c-40d3-9b8c-28e0274dcce7</vt:lpwstr>
  </property>
  <property fmtid="{D5CDD505-2E9C-101B-9397-08002B2CF9AE}" pid="8" name="MSIP_Label_2063cd7f-2d21-486a-9f29-9c1683fdd175_ContentBits">
    <vt:lpwstr>0</vt:lpwstr>
  </property>
</Properties>
</file>