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74" r:id="rId4"/>
    <p:sldId id="286" r:id="rId5"/>
    <p:sldId id="287" r:id="rId6"/>
    <p:sldId id="288" r:id="rId7"/>
    <p:sldId id="310" r:id="rId8"/>
    <p:sldId id="289" r:id="rId9"/>
    <p:sldId id="303" r:id="rId10"/>
    <p:sldId id="304" r:id="rId11"/>
    <p:sldId id="305" r:id="rId12"/>
    <p:sldId id="275" r:id="rId13"/>
    <p:sldId id="290" r:id="rId14"/>
    <p:sldId id="306" r:id="rId15"/>
    <p:sldId id="276" r:id="rId16"/>
    <p:sldId id="277" r:id="rId17"/>
    <p:sldId id="307" r:id="rId18"/>
    <p:sldId id="278" r:id="rId19"/>
    <p:sldId id="279" r:id="rId20"/>
    <p:sldId id="280" r:id="rId21"/>
    <p:sldId id="281" r:id="rId22"/>
    <p:sldId id="282" r:id="rId23"/>
    <p:sldId id="295" r:id="rId24"/>
    <p:sldId id="291" r:id="rId25"/>
    <p:sldId id="292" r:id="rId26"/>
    <p:sldId id="283" r:id="rId27"/>
    <p:sldId id="296" r:id="rId28"/>
    <p:sldId id="293" r:id="rId29"/>
    <p:sldId id="297" r:id="rId30"/>
    <p:sldId id="298" r:id="rId31"/>
    <p:sldId id="299" r:id="rId32"/>
    <p:sldId id="294" r:id="rId33"/>
    <p:sldId id="300" r:id="rId34"/>
    <p:sldId id="301" r:id="rId35"/>
    <p:sldId id="302" r:id="rId36"/>
    <p:sldId id="284" r:id="rId37"/>
    <p:sldId id="309"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1960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357633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244323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120101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319068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AB559AE-0E34-4138-8117-5C627A05156F}"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74068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AB559AE-0E34-4138-8117-5C627A05156F}" type="datetimeFigureOut">
              <a:rPr lang="cs-CZ" smtClean="0"/>
              <a:t>27.10.2020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134108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AB559AE-0E34-4138-8117-5C627A05156F}" type="datetimeFigureOut">
              <a:rPr lang="cs-CZ" smtClean="0"/>
              <a:t>27.10.2020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74027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AB559AE-0E34-4138-8117-5C627A05156F}" type="datetimeFigureOut">
              <a:rPr lang="cs-CZ" smtClean="0"/>
              <a:t>27.10.2020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316712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B559AE-0E34-4138-8117-5C627A05156F}"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342779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B559AE-0E34-4138-8117-5C627A05156F}"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0F4218-A571-4877-9563-B40BE526F946}" type="slidenum">
              <a:rPr lang="cs-CZ" smtClean="0"/>
              <a:t>‹#›</a:t>
            </a:fld>
            <a:endParaRPr lang="cs-CZ"/>
          </a:p>
        </p:txBody>
      </p:sp>
    </p:spTree>
    <p:extLst>
      <p:ext uri="{BB962C8B-B14F-4D97-AF65-F5344CB8AC3E}">
        <p14:creationId xmlns:p14="http://schemas.microsoft.com/office/powerpoint/2010/main" val="356887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559AE-0E34-4138-8117-5C627A05156F}" type="datetimeFigureOut">
              <a:rPr lang="cs-CZ" smtClean="0"/>
              <a:t>27.10.2020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F4218-A571-4877-9563-B40BE526F946}" type="slidenum">
              <a:rPr lang="cs-CZ" smtClean="0"/>
              <a:t>‹#›</a:t>
            </a:fld>
            <a:endParaRPr lang="cs-CZ"/>
          </a:p>
        </p:txBody>
      </p:sp>
    </p:spTree>
    <p:extLst>
      <p:ext uri="{BB962C8B-B14F-4D97-AF65-F5344CB8AC3E}">
        <p14:creationId xmlns:p14="http://schemas.microsoft.com/office/powerpoint/2010/main" val="37475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a:t>
            </a:r>
            <a:r>
              <a:rPr lang="cs-CZ" dirty="0" smtClean="0"/>
              <a:t>října 2020</a:t>
            </a:r>
            <a:endParaRPr lang="cs-CZ" dirty="0"/>
          </a:p>
        </p:txBody>
      </p:sp>
    </p:spTree>
    <p:extLst>
      <p:ext uri="{BB962C8B-B14F-4D97-AF65-F5344CB8AC3E}">
        <p14:creationId xmlns:p14="http://schemas.microsoft.com/office/powerpoint/2010/main" val="27521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Dolní krční </a:t>
            </a:r>
            <a:r>
              <a:rPr lang="cs-CZ" b="1" dirty="0" smtClean="0">
                <a:latin typeface="+mn-lt"/>
              </a:rPr>
              <a:t>páteř</a:t>
            </a:r>
            <a:endParaRPr lang="cs-CZ" dirty="0"/>
          </a:p>
        </p:txBody>
      </p:sp>
      <p:sp>
        <p:nvSpPr>
          <p:cNvPr id="3" name="Zástupný symbol pro obsah 2"/>
          <p:cNvSpPr>
            <a:spLocks noGrp="1"/>
          </p:cNvSpPr>
          <p:nvPr>
            <p:ph idx="1"/>
          </p:nvPr>
        </p:nvSpPr>
        <p:spPr>
          <a:xfrm>
            <a:off x="838200" y="1825625"/>
            <a:ext cx="5289884" cy="4351338"/>
          </a:xfrm>
        </p:spPr>
        <p:txBody>
          <a:bodyPr>
            <a:normAutofit fontScale="70000" lnSpcReduction="20000"/>
          </a:bodyPr>
          <a:lstStyle/>
          <a:p>
            <a:pPr marL="0" indent="0">
              <a:buNone/>
            </a:pPr>
            <a:r>
              <a:rPr lang="cs-CZ" dirty="0" smtClean="0"/>
              <a:t>často </a:t>
            </a:r>
            <a:r>
              <a:rPr lang="cs-CZ" dirty="0"/>
              <a:t>poraněna extenčním typem </a:t>
            </a:r>
            <a:r>
              <a:rPr lang="cs-CZ" dirty="0" smtClean="0"/>
              <a:t>násilí</a:t>
            </a:r>
            <a:endParaRPr lang="cs-CZ" dirty="0"/>
          </a:p>
          <a:p>
            <a:endParaRPr lang="cs-CZ" dirty="0" smtClean="0"/>
          </a:p>
          <a:p>
            <a:r>
              <a:rPr lang="cs-CZ" dirty="0" smtClean="0"/>
              <a:t>Dochází </a:t>
            </a:r>
            <a:r>
              <a:rPr lang="cs-CZ" dirty="0"/>
              <a:t>k luxaci, která může být kompletní nebo inkompletní, kdy se hovoří o </a:t>
            </a:r>
            <a:r>
              <a:rPr lang="cs-CZ" dirty="0" smtClean="0"/>
              <a:t>subluxaci</a:t>
            </a:r>
            <a:endParaRPr lang="cs-CZ" dirty="0"/>
          </a:p>
          <a:p>
            <a:endParaRPr lang="cs-CZ" dirty="0"/>
          </a:p>
          <a:p>
            <a:r>
              <a:rPr lang="cs-CZ" dirty="0"/>
              <a:t>Mezi další typy poranění řadíme zlomeniny kompresní, tříštivé a klešťové </a:t>
            </a:r>
            <a:endParaRPr lang="cs-CZ" dirty="0" smtClean="0"/>
          </a:p>
          <a:p>
            <a:endParaRPr lang="cs-CZ" dirty="0"/>
          </a:p>
          <a:p>
            <a:r>
              <a:rPr lang="cs-CZ" dirty="0"/>
              <a:t>Zvláštním typem poranění je tzv. </a:t>
            </a:r>
            <a:r>
              <a:rPr lang="cs-CZ" b="1" dirty="0" err="1"/>
              <a:t>whiplash</a:t>
            </a:r>
            <a:r>
              <a:rPr lang="cs-CZ" b="1" dirty="0"/>
              <a:t> (šlehnutí bičem</a:t>
            </a:r>
            <a:r>
              <a:rPr lang="cs-CZ" b="1" dirty="0" smtClean="0"/>
              <a:t>) - </a:t>
            </a:r>
            <a:r>
              <a:rPr lang="cs-CZ" dirty="0" smtClean="0"/>
              <a:t>jde </a:t>
            </a:r>
            <a:r>
              <a:rPr lang="cs-CZ" dirty="0"/>
              <a:t>o náhlou nekoordinovanou extenzi hlavy s následnou prudkou flexí. </a:t>
            </a:r>
            <a:endParaRPr lang="cs-CZ" dirty="0" smtClean="0"/>
          </a:p>
          <a:p>
            <a:pPr lvl="1">
              <a:buFont typeface="Wingdings" panose="05000000000000000000" pitchFamily="2" charset="2"/>
              <a:buChar char="Ø"/>
            </a:pPr>
            <a:r>
              <a:rPr lang="cs-CZ" dirty="0" smtClean="0"/>
              <a:t>Nejčastějším </a:t>
            </a:r>
            <a:r>
              <a:rPr lang="cs-CZ" dirty="0"/>
              <a:t>mechanismem je v tomto případě náraz automobilu zezadu do před ním stojícího automobilu, a proto také o této možnosti u dopravních nehod vždy </a:t>
            </a:r>
            <a:r>
              <a:rPr lang="cs-CZ" dirty="0" smtClean="0"/>
              <a:t>uvažujeme </a:t>
            </a:r>
            <a:endParaRPr lang="cs-CZ" dirty="0"/>
          </a:p>
          <a:p>
            <a:endParaRPr lang="cs-CZ" dirty="0"/>
          </a:p>
        </p:txBody>
      </p:sp>
      <p:pic>
        <p:nvPicPr>
          <p:cNvPr id="4" name="Obrázek 3"/>
          <p:cNvPicPr>
            <a:picLocks noChangeAspect="1"/>
          </p:cNvPicPr>
          <p:nvPr/>
        </p:nvPicPr>
        <p:blipFill>
          <a:blip r:embed="rId2"/>
          <a:stretch>
            <a:fillRect/>
          </a:stretch>
        </p:blipFill>
        <p:spPr>
          <a:xfrm>
            <a:off x="6128084" y="2006077"/>
            <a:ext cx="5700462" cy="3511154"/>
          </a:xfrm>
          <a:prstGeom prst="rect">
            <a:avLst/>
          </a:prstGeom>
        </p:spPr>
      </p:pic>
    </p:spTree>
    <p:extLst>
      <p:ext uri="{BB962C8B-B14F-4D97-AF65-F5344CB8AC3E}">
        <p14:creationId xmlns:p14="http://schemas.microsoft.com/office/powerpoint/2010/main" val="147179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Poranění </a:t>
            </a:r>
            <a:r>
              <a:rPr lang="cs-CZ" b="1" dirty="0" err="1">
                <a:latin typeface="+mn-lt"/>
              </a:rPr>
              <a:t>thorakolumbální</a:t>
            </a:r>
            <a:r>
              <a:rPr lang="cs-CZ" b="1" dirty="0">
                <a:latin typeface="+mn-lt"/>
              </a:rPr>
              <a:t> páteře </a:t>
            </a:r>
          </a:p>
        </p:txBody>
      </p:sp>
      <p:sp>
        <p:nvSpPr>
          <p:cNvPr id="3" name="Zástupný symbol pro obsah 2"/>
          <p:cNvSpPr>
            <a:spLocks noGrp="1"/>
          </p:cNvSpPr>
          <p:nvPr>
            <p:ph idx="1"/>
          </p:nvPr>
        </p:nvSpPr>
        <p:spPr>
          <a:xfrm>
            <a:off x="669758" y="1769477"/>
            <a:ext cx="7551821" cy="4351338"/>
          </a:xfrm>
        </p:spPr>
        <p:txBody>
          <a:bodyPr>
            <a:normAutofit fontScale="55000" lnSpcReduction="20000"/>
          </a:bodyPr>
          <a:lstStyle/>
          <a:p>
            <a:pPr marL="0" indent="0">
              <a:buNone/>
            </a:pPr>
            <a:r>
              <a:rPr lang="cs-CZ" dirty="0" smtClean="0"/>
              <a:t>Tato </a:t>
            </a:r>
            <a:r>
              <a:rPr lang="cs-CZ" dirty="0"/>
              <a:t>oblast páteře je rozdělena na tři základní </a:t>
            </a:r>
            <a:r>
              <a:rPr lang="cs-CZ" dirty="0" smtClean="0"/>
              <a:t>celky:</a:t>
            </a:r>
          </a:p>
          <a:p>
            <a:pPr lvl="1">
              <a:buFont typeface="Wingdings" panose="05000000000000000000" pitchFamily="2" charset="2"/>
              <a:buChar char="Ø"/>
            </a:pPr>
            <a:r>
              <a:rPr lang="cs-CZ" dirty="0" smtClean="0"/>
              <a:t>úsek T1-T10</a:t>
            </a:r>
          </a:p>
          <a:p>
            <a:pPr lvl="1">
              <a:buFont typeface="Wingdings" panose="05000000000000000000" pitchFamily="2" charset="2"/>
              <a:buChar char="Ø"/>
            </a:pPr>
            <a:r>
              <a:rPr lang="cs-CZ" dirty="0" smtClean="0"/>
              <a:t>úsek </a:t>
            </a:r>
            <a:r>
              <a:rPr lang="cs-CZ" dirty="0" err="1"/>
              <a:t>thorakolumbálního</a:t>
            </a:r>
            <a:r>
              <a:rPr lang="cs-CZ" dirty="0"/>
              <a:t> </a:t>
            </a:r>
            <a:r>
              <a:rPr lang="cs-CZ" dirty="0" smtClean="0"/>
              <a:t>přechodu - obratle </a:t>
            </a:r>
            <a:r>
              <a:rPr lang="cs-CZ" dirty="0"/>
              <a:t>T11-L1 </a:t>
            </a:r>
            <a:endParaRPr lang="cs-CZ" dirty="0" smtClean="0"/>
          </a:p>
          <a:p>
            <a:pPr lvl="1">
              <a:buFont typeface="Wingdings" panose="05000000000000000000" pitchFamily="2" charset="2"/>
              <a:buChar char="Ø"/>
            </a:pPr>
            <a:r>
              <a:rPr lang="cs-CZ" dirty="0" smtClean="0"/>
              <a:t>úsek </a:t>
            </a:r>
            <a:r>
              <a:rPr lang="cs-CZ" dirty="0"/>
              <a:t>páteře bederní s obratli </a:t>
            </a:r>
            <a:r>
              <a:rPr lang="cs-CZ" dirty="0" smtClean="0"/>
              <a:t>L2-L5</a:t>
            </a:r>
          </a:p>
          <a:p>
            <a:endParaRPr lang="cs-CZ" dirty="0"/>
          </a:p>
          <a:p>
            <a:r>
              <a:rPr lang="cs-CZ" dirty="0"/>
              <a:t> Mechanismem úrazu jsou axiální, rotační a střižné násilí. </a:t>
            </a:r>
            <a:endParaRPr lang="cs-CZ" dirty="0" smtClean="0"/>
          </a:p>
          <a:p>
            <a:endParaRPr lang="cs-CZ" dirty="0"/>
          </a:p>
          <a:p>
            <a:r>
              <a:rPr lang="cs-CZ" dirty="0"/>
              <a:t>Zlomeniny hrudní páteře jsou většinou stabilní, pokud nejsou poraněna </a:t>
            </a:r>
            <a:r>
              <a:rPr lang="cs-CZ" dirty="0" smtClean="0"/>
              <a:t>žebra</a:t>
            </a:r>
          </a:p>
          <a:p>
            <a:endParaRPr lang="cs-CZ" dirty="0"/>
          </a:p>
          <a:p>
            <a:r>
              <a:rPr lang="cs-CZ" dirty="0" smtClean="0"/>
              <a:t>Vzhledem </a:t>
            </a:r>
            <a:r>
              <a:rPr lang="cs-CZ" dirty="0"/>
              <a:t>k poměrně úzkému páteřnímu kanálu v oblasti hrudní páteře, dochází často ke zlomeninám komplikovaným neurologickým </a:t>
            </a:r>
            <a:r>
              <a:rPr lang="cs-CZ" dirty="0" smtClean="0"/>
              <a:t>nálezem</a:t>
            </a:r>
          </a:p>
          <a:p>
            <a:r>
              <a:rPr lang="cs-CZ" dirty="0" smtClean="0"/>
              <a:t>Vzhledem </a:t>
            </a:r>
            <a:r>
              <a:rPr lang="cs-CZ" dirty="0"/>
              <a:t>k přechodu hrudní kyfózy do bederní </a:t>
            </a:r>
            <a:r>
              <a:rPr lang="cs-CZ" dirty="0" err="1"/>
              <a:t>lordosy</a:t>
            </a:r>
            <a:r>
              <a:rPr lang="cs-CZ" dirty="0"/>
              <a:t> v oblasti </a:t>
            </a:r>
            <a:r>
              <a:rPr lang="cs-CZ" dirty="0" err="1"/>
              <a:t>thorakolumbálního</a:t>
            </a:r>
            <a:r>
              <a:rPr lang="cs-CZ" dirty="0"/>
              <a:t> přechodu a vzhledem ke značné pohyblivosti páteře, je zde četnost zlomenin několikanásobně vyšší než v ostatních oblastech hrudní i bederní </a:t>
            </a:r>
            <a:r>
              <a:rPr lang="cs-CZ" dirty="0" smtClean="0"/>
              <a:t>páteře</a:t>
            </a:r>
          </a:p>
          <a:p>
            <a:r>
              <a:rPr lang="cs-CZ" dirty="0" smtClean="0"/>
              <a:t>Vzhledem </a:t>
            </a:r>
            <a:r>
              <a:rPr lang="cs-CZ" dirty="0"/>
              <a:t>k velikosti obratlových těl, okolnímu svalovému korzetu a lordóze, je bederní úsek páteře </a:t>
            </a:r>
            <a:r>
              <a:rPr lang="cs-CZ" dirty="0" smtClean="0"/>
              <a:t>stabilnější</a:t>
            </a:r>
            <a:endParaRPr lang="cs-CZ" dirty="0"/>
          </a:p>
          <a:p>
            <a:endParaRPr lang="cs-CZ" dirty="0"/>
          </a:p>
        </p:txBody>
      </p:sp>
      <p:pic>
        <p:nvPicPr>
          <p:cNvPr id="4" name="Obrázek 3"/>
          <p:cNvPicPr>
            <a:picLocks noChangeAspect="1"/>
          </p:cNvPicPr>
          <p:nvPr/>
        </p:nvPicPr>
        <p:blipFill rotWithShape="1">
          <a:blip r:embed="rId2"/>
          <a:srcRect l="29605" t="16608" r="33114" b="10527"/>
          <a:stretch/>
        </p:blipFill>
        <p:spPr>
          <a:xfrm>
            <a:off x="8101263" y="1243262"/>
            <a:ext cx="4090737" cy="4997117"/>
          </a:xfrm>
          <a:prstGeom prst="rect">
            <a:avLst/>
          </a:prstGeom>
        </p:spPr>
      </p:pic>
    </p:spTree>
    <p:extLst>
      <p:ext uri="{BB962C8B-B14F-4D97-AF65-F5344CB8AC3E}">
        <p14:creationId xmlns:p14="http://schemas.microsoft.com/office/powerpoint/2010/main" val="95081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Patofyziologie a klinický obraz traumatického poškození míchy </a:t>
            </a:r>
          </a:p>
        </p:txBody>
      </p:sp>
      <p:sp>
        <p:nvSpPr>
          <p:cNvPr id="3" name="Zástupný symbol pro obsah 2"/>
          <p:cNvSpPr>
            <a:spLocks noGrp="1"/>
          </p:cNvSpPr>
          <p:nvPr>
            <p:ph idx="1"/>
          </p:nvPr>
        </p:nvSpPr>
        <p:spPr>
          <a:xfrm>
            <a:off x="838200" y="1825624"/>
            <a:ext cx="10515600" cy="5032375"/>
          </a:xfrm>
        </p:spPr>
        <p:txBody>
          <a:bodyPr>
            <a:normAutofit fontScale="47500" lnSpcReduction="20000"/>
          </a:bodyPr>
          <a:lstStyle/>
          <a:p>
            <a:r>
              <a:rPr lang="cs-CZ" dirty="0" smtClean="0"/>
              <a:t>Traumatologické </a:t>
            </a:r>
            <a:r>
              <a:rPr lang="cs-CZ" dirty="0"/>
              <a:t>poranění páteře je často provázeno různým stupněm poranění míchy, jde o poranění označované jako </a:t>
            </a:r>
            <a:r>
              <a:rPr lang="cs-CZ" dirty="0" err="1" smtClean="0"/>
              <a:t>vertebrospinální</a:t>
            </a:r>
            <a:endParaRPr lang="cs-CZ" dirty="0" smtClean="0"/>
          </a:p>
          <a:p>
            <a:r>
              <a:rPr lang="cs-CZ" dirty="0" smtClean="0"/>
              <a:t> </a:t>
            </a:r>
            <a:r>
              <a:rPr lang="cs-CZ" dirty="0"/>
              <a:t>V těchto případech dochází k akutní míšní kompresi a také ke kompresi cévního zásobení s následnou míšní ischémií. </a:t>
            </a:r>
            <a:endParaRPr lang="cs-CZ" dirty="0" smtClean="0"/>
          </a:p>
          <a:p>
            <a:r>
              <a:rPr lang="cs-CZ" dirty="0" smtClean="0"/>
              <a:t>Následky </a:t>
            </a:r>
            <a:r>
              <a:rPr lang="cs-CZ" dirty="0"/>
              <a:t>pak zhoršuje také míšní edém. </a:t>
            </a:r>
            <a:endParaRPr lang="cs-CZ" dirty="0" smtClean="0"/>
          </a:p>
          <a:p>
            <a:endParaRPr lang="cs-CZ" dirty="0" smtClean="0"/>
          </a:p>
          <a:p>
            <a:pPr marL="0" indent="0">
              <a:buNone/>
            </a:pPr>
            <a:r>
              <a:rPr lang="cs-CZ" b="1" dirty="0" smtClean="0"/>
              <a:t>Primární </a:t>
            </a:r>
            <a:r>
              <a:rPr lang="cs-CZ" b="1" dirty="0"/>
              <a:t>poškození míchy </a:t>
            </a:r>
            <a:endParaRPr lang="cs-CZ" b="1" dirty="0" smtClean="0"/>
          </a:p>
          <a:p>
            <a:pPr lvl="1">
              <a:buFont typeface="Wingdings" panose="05000000000000000000" pitchFamily="2" charset="2"/>
              <a:buChar char="Ø"/>
            </a:pPr>
            <a:r>
              <a:rPr lang="cs-CZ" b="1" dirty="0" smtClean="0"/>
              <a:t>Komoce </a:t>
            </a:r>
            <a:r>
              <a:rPr lang="cs-CZ" b="1" dirty="0"/>
              <a:t>míchy </a:t>
            </a:r>
            <a:r>
              <a:rPr lang="cs-CZ" dirty="0"/>
              <a:t>je reverzibilní stav, obvykle do 4 někdy do 72 hodin. Neurologické příznaky se vyskytují krátkodobě a je rozpoznatelná prchavá symptomatologie. Vznikají poruchy citlivosti např. ve formě parestézií, vzácněji jako dysfunkce močového měchýře. </a:t>
            </a:r>
            <a:endParaRPr lang="cs-CZ" dirty="0" smtClean="0"/>
          </a:p>
          <a:p>
            <a:pPr lvl="1">
              <a:buFont typeface="Wingdings" panose="05000000000000000000" pitchFamily="2" charset="2"/>
              <a:buChar char="Ø"/>
            </a:pPr>
            <a:r>
              <a:rPr lang="cs-CZ" b="1" dirty="0" smtClean="0"/>
              <a:t>Kontuze </a:t>
            </a:r>
            <a:r>
              <a:rPr lang="cs-CZ" b="1" dirty="0"/>
              <a:t>míchy </a:t>
            </a:r>
            <a:r>
              <a:rPr lang="cs-CZ" dirty="0"/>
              <a:t>se projevuje přechodným deficitem, neurologické příznaky se vyskytují bezprostředně po úrazu a přetrvávají. Jde o reverzibilní stav, který je vyvolán kontuzí nebo lacerací míchy. Na rozsahu poškození a výškové lokalizaci je závislá neurologická symptomatologie. Komprese míchy je ve většině případů ireverzibilní stav, který může vzniknout bezprostředně po úrazu nebo jako důsledek luxace nebo tlaku hematomu, tedy sekundárně. Neurologické postižení je závislé na rozsahu poškození a výškové lokalizaci. </a:t>
            </a:r>
            <a:endParaRPr lang="cs-CZ" dirty="0" smtClean="0"/>
          </a:p>
          <a:p>
            <a:endParaRPr lang="cs-CZ" dirty="0" smtClean="0"/>
          </a:p>
          <a:p>
            <a:pPr marL="0" indent="0">
              <a:buNone/>
            </a:pPr>
            <a:r>
              <a:rPr lang="cs-CZ" b="1" dirty="0" smtClean="0"/>
              <a:t>Sekundární </a:t>
            </a:r>
            <a:r>
              <a:rPr lang="cs-CZ" b="1" dirty="0"/>
              <a:t>poškození míchy </a:t>
            </a:r>
            <a:endParaRPr lang="cs-CZ" b="1" dirty="0" smtClean="0"/>
          </a:p>
          <a:p>
            <a:pPr marL="0" indent="0">
              <a:buNone/>
            </a:pPr>
            <a:r>
              <a:rPr lang="cs-CZ" dirty="0" smtClean="0"/>
              <a:t>Klinický </a:t>
            </a:r>
            <a:r>
              <a:rPr lang="cs-CZ" dirty="0"/>
              <a:t>obraz míšní léze je anatomicky stanoven transverzálním rozsahem, výškou lokalizace patologického děje, kde postihuje celý míšní průřez nebo jeho část. V ohledu na funkce jednotlivých anatomických struktur dochází k poruše funkcí: </a:t>
            </a:r>
            <a:endParaRPr lang="cs-CZ" dirty="0" smtClean="0"/>
          </a:p>
          <a:p>
            <a:pPr marL="0" indent="0">
              <a:buNone/>
            </a:pPr>
            <a:endParaRPr lang="cs-CZ" dirty="0" smtClean="0"/>
          </a:p>
          <a:p>
            <a:pPr lvl="1">
              <a:buFont typeface="Wingdings" panose="05000000000000000000" pitchFamily="2" charset="2"/>
              <a:buChar char="Ø"/>
            </a:pPr>
            <a:r>
              <a:rPr lang="cs-CZ" b="1" dirty="0" smtClean="0"/>
              <a:t>Motorické </a:t>
            </a:r>
            <a:r>
              <a:rPr lang="cs-CZ" b="1" dirty="0"/>
              <a:t>dysfunkce </a:t>
            </a:r>
            <a:r>
              <a:rPr lang="cs-CZ" dirty="0"/>
              <a:t>– syndrom periferní parézy, vznikající na základě léze motorických neuronů na úrovni předních rohů míšních nebo předních míšních </a:t>
            </a:r>
            <a:r>
              <a:rPr lang="cs-CZ" dirty="0" smtClean="0"/>
              <a:t>kořenů</a:t>
            </a:r>
          </a:p>
          <a:p>
            <a:pPr lvl="1">
              <a:buFont typeface="Wingdings" panose="05000000000000000000" pitchFamily="2" charset="2"/>
              <a:buChar char="Ø"/>
            </a:pPr>
            <a:r>
              <a:rPr lang="cs-CZ" b="1" dirty="0" smtClean="0"/>
              <a:t>Syndromem </a:t>
            </a:r>
            <a:r>
              <a:rPr lang="cs-CZ" b="1" dirty="0"/>
              <a:t>centrální (spastické) parézy </a:t>
            </a:r>
            <a:r>
              <a:rPr lang="cs-CZ" dirty="0"/>
              <a:t>se projevuje léze </a:t>
            </a:r>
            <a:r>
              <a:rPr lang="cs-CZ" dirty="0" err="1"/>
              <a:t>kortikospinálního</a:t>
            </a:r>
            <a:r>
              <a:rPr lang="cs-CZ" dirty="0"/>
              <a:t> </a:t>
            </a:r>
            <a:r>
              <a:rPr lang="cs-CZ" dirty="0" smtClean="0"/>
              <a:t>traktu</a:t>
            </a:r>
          </a:p>
          <a:p>
            <a:pPr lvl="1">
              <a:buFont typeface="Wingdings" panose="05000000000000000000" pitchFamily="2" charset="2"/>
              <a:buChar char="Ø"/>
            </a:pPr>
            <a:r>
              <a:rPr lang="cs-CZ" b="1" dirty="0" smtClean="0"/>
              <a:t>Senzitivní </a:t>
            </a:r>
            <a:r>
              <a:rPr lang="cs-CZ" b="1" dirty="0"/>
              <a:t>dysfunkce </a:t>
            </a:r>
            <a:r>
              <a:rPr lang="cs-CZ" dirty="0"/>
              <a:t>– porucha všech kvalit citlivosti při lézi v oblasti vstupní zóny a zadních míšních rohů. Závažné porušení kožní citlivosti, termického a algického čití je způsobeno lézí předních a postranních provazců. Poruchu </a:t>
            </a:r>
            <a:r>
              <a:rPr lang="cs-CZ" dirty="0" err="1"/>
              <a:t>propriocepce</a:t>
            </a:r>
            <a:r>
              <a:rPr lang="cs-CZ" dirty="0"/>
              <a:t> způsobuje léze zadních provazců. </a:t>
            </a:r>
            <a:r>
              <a:rPr lang="cs-CZ" dirty="0" smtClean="0"/>
              <a:t> </a:t>
            </a:r>
          </a:p>
          <a:p>
            <a:pPr lvl="1">
              <a:buFont typeface="Wingdings" panose="05000000000000000000" pitchFamily="2" charset="2"/>
              <a:buChar char="Ø"/>
            </a:pPr>
            <a:r>
              <a:rPr lang="cs-CZ" b="1" dirty="0" smtClean="0"/>
              <a:t>Autonomní </a:t>
            </a:r>
            <a:r>
              <a:rPr lang="cs-CZ" b="1" dirty="0"/>
              <a:t>dysfunkce </a:t>
            </a:r>
            <a:r>
              <a:rPr lang="cs-CZ" dirty="0"/>
              <a:t>– mezi nejvýznamnější poruchy jsou řazeny poruchy mikce a defekace, poruchy sexuálních funkcí, zornicové poruchy a poruchy regulace </a:t>
            </a:r>
            <a:r>
              <a:rPr lang="cs-CZ" dirty="0" err="1"/>
              <a:t>vazomotoriky</a:t>
            </a:r>
            <a:r>
              <a:rPr lang="cs-CZ" dirty="0"/>
              <a:t>. Tyto jsou způsobeny porušením centrálních drah ovlivňujících </a:t>
            </a:r>
            <a:r>
              <a:rPr lang="cs-CZ" dirty="0" err="1"/>
              <a:t>pregangliové</a:t>
            </a:r>
            <a:r>
              <a:rPr lang="cs-CZ" dirty="0"/>
              <a:t> autonomní </a:t>
            </a:r>
            <a:r>
              <a:rPr lang="cs-CZ" dirty="0" smtClean="0"/>
              <a:t> </a:t>
            </a:r>
            <a:r>
              <a:rPr lang="cs-CZ" dirty="0"/>
              <a:t>či sympatické neurony lokalizovaných v nukleus </a:t>
            </a:r>
            <a:r>
              <a:rPr lang="cs-CZ" dirty="0" err="1"/>
              <a:t>intermediolateralis</a:t>
            </a:r>
            <a:r>
              <a:rPr lang="cs-CZ" dirty="0"/>
              <a:t> segmentů C8-Th3, potom také poruchou </a:t>
            </a:r>
            <a:r>
              <a:rPr lang="cs-CZ" dirty="0" err="1"/>
              <a:t>pregangliových</a:t>
            </a:r>
            <a:r>
              <a:rPr lang="cs-CZ" dirty="0"/>
              <a:t> parasympatických neuronů v segmentech </a:t>
            </a:r>
            <a:r>
              <a:rPr lang="cs-CZ" dirty="0" smtClean="0"/>
              <a:t>S2-S4</a:t>
            </a:r>
          </a:p>
        </p:txBody>
      </p:sp>
    </p:spTree>
    <p:extLst>
      <p:ext uri="{BB962C8B-B14F-4D97-AF65-F5344CB8AC3E}">
        <p14:creationId xmlns:p14="http://schemas.microsoft.com/office/powerpoint/2010/main" val="291047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Míšní šok</a:t>
            </a:r>
            <a:endParaRPr lang="cs-CZ" b="1" dirty="0">
              <a:latin typeface="+mn-lt"/>
            </a:endParaRPr>
          </a:p>
        </p:txBody>
      </p:sp>
      <p:sp>
        <p:nvSpPr>
          <p:cNvPr id="3" name="Zástupný symbol pro obsah 2"/>
          <p:cNvSpPr>
            <a:spLocks noGrp="1"/>
          </p:cNvSpPr>
          <p:nvPr>
            <p:ph idx="1"/>
          </p:nvPr>
        </p:nvSpPr>
        <p:spPr>
          <a:xfrm>
            <a:off x="838200" y="1690688"/>
            <a:ext cx="10515600" cy="5032375"/>
          </a:xfrm>
        </p:spPr>
        <p:txBody>
          <a:bodyPr>
            <a:normAutofit fontScale="70000" lnSpcReduction="20000"/>
          </a:bodyPr>
          <a:lstStyle/>
          <a:p>
            <a:r>
              <a:rPr lang="cs-CZ" dirty="0"/>
              <a:t>Poranění míchy je provázeno tzv. „</a:t>
            </a:r>
            <a:r>
              <a:rPr lang="cs-CZ" b="1" dirty="0"/>
              <a:t>míšním šokem</a:t>
            </a:r>
            <a:r>
              <a:rPr lang="cs-CZ" dirty="0"/>
              <a:t>“, kdy nejde o typický </a:t>
            </a:r>
            <a:r>
              <a:rPr lang="cs-CZ" dirty="0" err="1"/>
              <a:t>hemodynamický</a:t>
            </a:r>
            <a:r>
              <a:rPr lang="cs-CZ" dirty="0"/>
              <a:t> šok s poklesem krevního </a:t>
            </a:r>
            <a:r>
              <a:rPr lang="cs-CZ" dirty="0" smtClean="0"/>
              <a:t>tlaku </a:t>
            </a:r>
          </a:p>
          <a:p>
            <a:endParaRPr lang="cs-CZ" dirty="0"/>
          </a:p>
          <a:p>
            <a:r>
              <a:rPr lang="cs-CZ" dirty="0"/>
              <a:t>Míšní šok </a:t>
            </a:r>
            <a:r>
              <a:rPr lang="cs-CZ" b="1" dirty="0"/>
              <a:t>trvá obvykle 6-8 </a:t>
            </a:r>
            <a:r>
              <a:rPr lang="cs-CZ" b="1" dirty="0" smtClean="0"/>
              <a:t>týdnů </a:t>
            </a:r>
          </a:p>
          <a:p>
            <a:endParaRPr lang="cs-CZ" b="1" dirty="0" smtClean="0"/>
          </a:p>
          <a:p>
            <a:r>
              <a:rPr lang="cs-CZ" dirty="0" smtClean="0"/>
              <a:t>Nejčastěji </a:t>
            </a:r>
            <a:r>
              <a:rPr lang="cs-CZ" dirty="0"/>
              <a:t>se s projevy tohoto šoku setkáváme </a:t>
            </a:r>
            <a:r>
              <a:rPr lang="cs-CZ" b="1" dirty="0"/>
              <a:t>u závažného poranění míchy v oblasti krčního a horního hrudního </a:t>
            </a:r>
            <a:r>
              <a:rPr lang="cs-CZ" b="1" dirty="0" smtClean="0"/>
              <a:t>úseku</a:t>
            </a:r>
            <a:r>
              <a:rPr lang="cs-CZ" dirty="0" smtClean="0"/>
              <a:t> </a:t>
            </a:r>
          </a:p>
          <a:p>
            <a:endParaRPr lang="cs-CZ" dirty="0" smtClean="0"/>
          </a:p>
          <a:p>
            <a:r>
              <a:rPr lang="cs-CZ" dirty="0" smtClean="0"/>
              <a:t>Mezi </a:t>
            </a:r>
            <a:r>
              <a:rPr lang="cs-CZ" dirty="0"/>
              <a:t>projevy </a:t>
            </a:r>
            <a:r>
              <a:rPr lang="cs-CZ" dirty="0" smtClean="0"/>
              <a:t>patří:</a:t>
            </a:r>
          </a:p>
          <a:p>
            <a:pPr lvl="1">
              <a:buFont typeface="Wingdings" panose="05000000000000000000" pitchFamily="2" charset="2"/>
              <a:buChar char="Ø"/>
            </a:pPr>
            <a:r>
              <a:rPr lang="cs-CZ" dirty="0" smtClean="0"/>
              <a:t>zejména </a:t>
            </a:r>
            <a:r>
              <a:rPr lang="cs-CZ" dirty="0"/>
              <a:t>porucha vegetativních funkcí pod úrovní </a:t>
            </a:r>
            <a:r>
              <a:rPr lang="cs-CZ" dirty="0" smtClean="0"/>
              <a:t>poškození</a:t>
            </a:r>
          </a:p>
          <a:p>
            <a:pPr lvl="1">
              <a:buFont typeface="Wingdings" panose="05000000000000000000" pitchFamily="2" charset="2"/>
              <a:buChar char="Ø"/>
            </a:pPr>
            <a:r>
              <a:rPr lang="cs-CZ" dirty="0" smtClean="0"/>
              <a:t>areflexie</a:t>
            </a:r>
          </a:p>
          <a:p>
            <a:pPr lvl="1">
              <a:buFont typeface="Wingdings" panose="05000000000000000000" pitchFamily="2" charset="2"/>
              <a:buChar char="Ø"/>
            </a:pPr>
            <a:r>
              <a:rPr lang="cs-CZ" dirty="0" smtClean="0"/>
              <a:t>porucha </a:t>
            </a:r>
            <a:r>
              <a:rPr lang="cs-CZ" dirty="0"/>
              <a:t>autoregulace cévního </a:t>
            </a:r>
            <a:r>
              <a:rPr lang="cs-CZ" dirty="0" smtClean="0"/>
              <a:t>řečiště</a:t>
            </a:r>
          </a:p>
          <a:p>
            <a:pPr lvl="1">
              <a:buFont typeface="Wingdings" panose="05000000000000000000" pitchFamily="2" charset="2"/>
              <a:buChar char="Ø"/>
            </a:pPr>
            <a:r>
              <a:rPr lang="cs-CZ" dirty="0" smtClean="0"/>
              <a:t>porucha termoregulace</a:t>
            </a:r>
          </a:p>
          <a:p>
            <a:pPr lvl="1">
              <a:buFont typeface="Wingdings" panose="05000000000000000000" pitchFamily="2" charset="2"/>
              <a:buChar char="Ø"/>
            </a:pPr>
            <a:r>
              <a:rPr lang="cs-CZ" dirty="0" smtClean="0"/>
              <a:t>střevní atonie</a:t>
            </a:r>
          </a:p>
          <a:p>
            <a:pPr lvl="1">
              <a:buFont typeface="Wingdings" panose="05000000000000000000" pitchFamily="2" charset="2"/>
              <a:buChar char="Ø"/>
            </a:pPr>
            <a:r>
              <a:rPr lang="cs-CZ" dirty="0" smtClean="0"/>
              <a:t>porucha </a:t>
            </a:r>
            <a:r>
              <a:rPr lang="cs-CZ" dirty="0"/>
              <a:t>vylučovací funkce </a:t>
            </a:r>
            <a:r>
              <a:rPr lang="cs-CZ" dirty="0" smtClean="0"/>
              <a:t>ledvin</a:t>
            </a:r>
          </a:p>
          <a:p>
            <a:pPr lvl="1">
              <a:buFont typeface="Wingdings" panose="05000000000000000000" pitchFamily="2" charset="2"/>
              <a:buChar char="Ø"/>
            </a:pPr>
            <a:r>
              <a:rPr lang="cs-CZ" dirty="0" smtClean="0"/>
              <a:t>ochabnutí </a:t>
            </a:r>
            <a:r>
              <a:rPr lang="cs-CZ" dirty="0"/>
              <a:t>útrobních orgánů (obstipace, retence moči, </a:t>
            </a:r>
            <a:r>
              <a:rPr lang="cs-CZ" dirty="0" smtClean="0"/>
              <a:t>inkontinence)</a:t>
            </a:r>
          </a:p>
          <a:p>
            <a:pPr lvl="1">
              <a:buFont typeface="Wingdings" panose="05000000000000000000" pitchFamily="2" charset="2"/>
              <a:buChar char="Ø"/>
            </a:pPr>
            <a:r>
              <a:rPr lang="cs-CZ" dirty="0" smtClean="0"/>
              <a:t>ochabnutí </a:t>
            </a:r>
            <a:r>
              <a:rPr lang="cs-CZ" dirty="0"/>
              <a:t>kosterního svalstva pod úrovní míšní léze, poruchou funkce tělesných </a:t>
            </a:r>
            <a:r>
              <a:rPr lang="cs-CZ" dirty="0" smtClean="0"/>
              <a:t>žláz</a:t>
            </a:r>
          </a:p>
          <a:p>
            <a:pPr lvl="1">
              <a:buFont typeface="Wingdings" panose="05000000000000000000" pitchFamily="2" charset="2"/>
              <a:buChar char="Ø"/>
            </a:pPr>
            <a:r>
              <a:rPr lang="cs-CZ" dirty="0" smtClean="0"/>
              <a:t>posun </a:t>
            </a:r>
            <a:r>
              <a:rPr lang="cs-CZ" dirty="0"/>
              <a:t>elektrolytické rovnováhy a </a:t>
            </a:r>
            <a:r>
              <a:rPr lang="cs-CZ" dirty="0" smtClean="0"/>
              <a:t>hyperglykémie</a:t>
            </a:r>
          </a:p>
        </p:txBody>
      </p:sp>
      <p:pic>
        <p:nvPicPr>
          <p:cNvPr id="5" name="Obrázek 4"/>
          <p:cNvPicPr>
            <a:picLocks noChangeAspect="1"/>
          </p:cNvPicPr>
          <p:nvPr/>
        </p:nvPicPr>
        <p:blipFill rotWithShape="1">
          <a:blip r:embed="rId2"/>
          <a:srcRect l="1770" t="9946"/>
          <a:stretch/>
        </p:blipFill>
        <p:spPr>
          <a:xfrm>
            <a:off x="9737558" y="3625516"/>
            <a:ext cx="2058404" cy="3097547"/>
          </a:xfrm>
          <a:prstGeom prst="rect">
            <a:avLst/>
          </a:prstGeom>
        </p:spPr>
      </p:pic>
    </p:spTree>
    <p:extLst>
      <p:ext uri="{BB962C8B-B14F-4D97-AF65-F5344CB8AC3E}">
        <p14:creationId xmlns:p14="http://schemas.microsoft.com/office/powerpoint/2010/main" val="4047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Traumatické míšní léze </a:t>
            </a:r>
            <a:r>
              <a:rPr lang="cs-CZ" b="1" dirty="0" smtClean="0">
                <a:latin typeface="+mn-lt"/>
              </a:rPr>
              <a:t>- dělení</a:t>
            </a:r>
            <a:endParaRPr lang="cs-CZ" b="1" dirty="0">
              <a:latin typeface="+mn-lt"/>
            </a:endParaRPr>
          </a:p>
        </p:txBody>
      </p:sp>
      <p:sp>
        <p:nvSpPr>
          <p:cNvPr id="3" name="Zástupný symbol pro obsah 2"/>
          <p:cNvSpPr>
            <a:spLocks noGrp="1"/>
          </p:cNvSpPr>
          <p:nvPr>
            <p:ph idx="1"/>
          </p:nvPr>
        </p:nvSpPr>
        <p:spPr>
          <a:xfrm>
            <a:off x="621631" y="1690688"/>
            <a:ext cx="9131968" cy="5032376"/>
          </a:xfrm>
        </p:spPr>
        <p:txBody>
          <a:bodyPr>
            <a:normAutofit fontScale="55000" lnSpcReduction="20000"/>
          </a:bodyPr>
          <a:lstStyle/>
          <a:p>
            <a:pPr marL="0" indent="0">
              <a:buNone/>
            </a:pPr>
            <a:r>
              <a:rPr lang="cs-CZ" b="1" dirty="0" smtClean="0"/>
              <a:t>úplné </a:t>
            </a:r>
            <a:r>
              <a:rPr lang="cs-CZ" b="1" dirty="0"/>
              <a:t>(kompletní</a:t>
            </a:r>
            <a:r>
              <a:rPr lang="cs-CZ" dirty="0"/>
              <a:t>) a </a:t>
            </a:r>
            <a:r>
              <a:rPr lang="cs-CZ" b="1" dirty="0"/>
              <a:t>částečné (inkompletní)</a:t>
            </a:r>
          </a:p>
          <a:p>
            <a:pPr marL="0" indent="0">
              <a:buNone/>
            </a:pPr>
            <a:r>
              <a:rPr lang="cs-CZ" b="1" dirty="0"/>
              <a:t>Úplná míšní léze </a:t>
            </a:r>
            <a:r>
              <a:rPr lang="cs-CZ" dirty="0"/>
              <a:t>je nejtěžším stupněm postižení a je modifikována dle místa </a:t>
            </a:r>
            <a:r>
              <a:rPr lang="cs-CZ" dirty="0" smtClean="0"/>
              <a:t>postižení</a:t>
            </a:r>
            <a:endParaRPr lang="cs-CZ" dirty="0"/>
          </a:p>
          <a:p>
            <a:pPr lvl="1">
              <a:buFont typeface="Wingdings" panose="05000000000000000000" pitchFamily="2" charset="2"/>
              <a:buChar char="Ø"/>
            </a:pPr>
            <a:r>
              <a:rPr lang="cs-CZ" b="1" dirty="0" err="1"/>
              <a:t>Cervikomedulární</a:t>
            </a:r>
            <a:r>
              <a:rPr lang="cs-CZ" b="1" dirty="0"/>
              <a:t> syndrom </a:t>
            </a:r>
            <a:r>
              <a:rPr lang="cs-CZ" dirty="0"/>
              <a:t>zahrnuje zranění sahající od prodloužené míchy do střední krční míchy. Může se vyskytnout nejtěžší varianta, kterou je zástava dýchání, kvadruplegie, ztráta cítivosti pod C1 a hypotenze. Rozsáhlejší poranění v této oblasti znamenají okamžitou smrt. </a:t>
            </a:r>
          </a:p>
          <a:p>
            <a:pPr lvl="1">
              <a:buFont typeface="Wingdings" panose="05000000000000000000" pitchFamily="2" charset="2"/>
              <a:buChar char="Ø"/>
            </a:pPr>
            <a:r>
              <a:rPr lang="cs-CZ" b="1" dirty="0"/>
              <a:t>Při poranění míchy nad úrovní C5 </a:t>
            </a:r>
            <a:r>
              <a:rPr lang="cs-CZ" dirty="0"/>
              <a:t>vzniká spastická kvadruplegie, ochrnutím je postižena i bránice, a proto je nemocný odkázán na umělou plicní ventilaci. Postižení horní končetiny periferního typu a spastická paraplegie končetin dolních vzniká při poranění krční páteře v oblasti C5-C7 a je závislé na výšce léze. </a:t>
            </a:r>
          </a:p>
          <a:p>
            <a:pPr lvl="1">
              <a:buFont typeface="Wingdings" panose="05000000000000000000" pitchFamily="2" charset="2"/>
              <a:buChar char="Ø"/>
            </a:pPr>
            <a:r>
              <a:rPr lang="cs-CZ" b="1" dirty="0"/>
              <a:t>Úraz v hrudní oblasti </a:t>
            </a:r>
            <a:r>
              <a:rPr lang="cs-CZ" dirty="0"/>
              <a:t>způsobuje spastickou paraplegii dolních končetin, bez postižení končetin horních. Paraplegie dolních končetin periferního typu vzniká při poranění v </a:t>
            </a:r>
            <a:r>
              <a:rPr lang="cs-CZ" dirty="0" err="1"/>
              <a:t>thorakolumbálním</a:t>
            </a:r>
            <a:r>
              <a:rPr lang="cs-CZ" dirty="0"/>
              <a:t> přechodu. Areflexie je trvalá, tonus zůstává trvale snížen, nevyvíjí se </a:t>
            </a:r>
            <a:r>
              <a:rPr lang="cs-CZ" dirty="0" err="1"/>
              <a:t>spasticita</a:t>
            </a:r>
            <a:r>
              <a:rPr lang="cs-CZ" dirty="0"/>
              <a:t>.</a:t>
            </a:r>
          </a:p>
          <a:p>
            <a:pPr marL="0" indent="0">
              <a:buNone/>
            </a:pPr>
            <a:endParaRPr lang="cs-CZ" dirty="0" smtClean="0"/>
          </a:p>
          <a:p>
            <a:pPr marL="0" indent="0">
              <a:buNone/>
            </a:pPr>
            <a:r>
              <a:rPr lang="cs-CZ" b="1" dirty="0" smtClean="0"/>
              <a:t>U </a:t>
            </a:r>
            <a:r>
              <a:rPr lang="cs-CZ" b="1" dirty="0"/>
              <a:t>částečné míšní léze </a:t>
            </a:r>
            <a:r>
              <a:rPr lang="cs-CZ" dirty="0"/>
              <a:t>je zachována některá kvalita čití, hybnosti, nevyskytuje se míšní šok.</a:t>
            </a:r>
          </a:p>
          <a:p>
            <a:pPr lvl="1">
              <a:buFont typeface="Wingdings" panose="05000000000000000000" pitchFamily="2" charset="2"/>
              <a:buChar char="Ø"/>
            </a:pPr>
            <a:r>
              <a:rPr lang="cs-CZ" dirty="0"/>
              <a:t> </a:t>
            </a:r>
            <a:r>
              <a:rPr lang="cs-CZ" b="1" dirty="0"/>
              <a:t>Akutní centrální míšní syndrom </a:t>
            </a:r>
            <a:r>
              <a:rPr lang="cs-CZ" dirty="0"/>
              <a:t>se projevuje větší slabostí horních končetin od dolních končetin, poruchou čití, dysesteziemi a areflexií u poranění střední a dolní krční míchy. </a:t>
            </a:r>
          </a:p>
          <a:p>
            <a:pPr lvl="1">
              <a:buFont typeface="Wingdings" panose="05000000000000000000" pitchFamily="2" charset="2"/>
              <a:buChar char="Ø"/>
            </a:pPr>
            <a:r>
              <a:rPr lang="cs-CZ" dirty="0"/>
              <a:t>Může se také objevit </a:t>
            </a:r>
            <a:r>
              <a:rPr lang="cs-CZ" b="1" dirty="0"/>
              <a:t>syndrom míšního </a:t>
            </a:r>
            <a:r>
              <a:rPr lang="cs-CZ" b="1" dirty="0" err="1"/>
              <a:t>hemipostižení</a:t>
            </a:r>
            <a:r>
              <a:rPr lang="cs-CZ" b="1" dirty="0"/>
              <a:t> (Brownův-</a:t>
            </a:r>
            <a:r>
              <a:rPr lang="cs-CZ" b="1" dirty="0" err="1"/>
              <a:t>Séquardův</a:t>
            </a:r>
            <a:r>
              <a:rPr lang="cs-CZ" dirty="0"/>
              <a:t>), kdy je pod místem poranění stejnostranná paréza, ztráta citlivosti pro bolest, teplo, </a:t>
            </a:r>
            <a:r>
              <a:rPr lang="cs-CZ" dirty="0" err="1"/>
              <a:t>ipsilaterální</a:t>
            </a:r>
            <a:r>
              <a:rPr lang="cs-CZ" dirty="0"/>
              <a:t> ztráta vibrační citlivosti a </a:t>
            </a:r>
            <a:r>
              <a:rPr lang="cs-CZ" dirty="0" err="1"/>
              <a:t>polohocitu</a:t>
            </a:r>
            <a:r>
              <a:rPr lang="cs-CZ" dirty="0"/>
              <a:t>. V oblasti postiženého segmentu se může projevit úplná ztráta čití a motoriky. </a:t>
            </a:r>
          </a:p>
          <a:p>
            <a:pPr lvl="1">
              <a:buFont typeface="Wingdings" panose="05000000000000000000" pitchFamily="2" charset="2"/>
              <a:buChar char="Ø"/>
            </a:pPr>
            <a:r>
              <a:rPr lang="cs-CZ" dirty="0"/>
              <a:t>Dále se mohou projevit příznaky </a:t>
            </a:r>
            <a:r>
              <a:rPr lang="cs-CZ" b="1" dirty="0"/>
              <a:t>předního míšního syndromu</a:t>
            </a:r>
            <a:r>
              <a:rPr lang="cs-CZ" dirty="0"/>
              <a:t>, kdy je plegie pod místem poranění spojena s lehčí poruchou taktilního čití a zachovaným </a:t>
            </a:r>
            <a:r>
              <a:rPr lang="cs-CZ" dirty="0" err="1"/>
              <a:t>polohocitem</a:t>
            </a:r>
            <a:r>
              <a:rPr lang="cs-CZ" dirty="0"/>
              <a:t> a vibračním čitím nebo příznaky zadního míšního syndromu, kdy dochází k destrukci zadní části míchy, projevující se kompletní paraplegií se ztrátou </a:t>
            </a:r>
            <a:r>
              <a:rPr lang="cs-CZ" dirty="0" err="1"/>
              <a:t>propriocepčního</a:t>
            </a:r>
            <a:r>
              <a:rPr lang="cs-CZ" dirty="0"/>
              <a:t> a vibračního čití. Je zachováno vnímání bolesti, tepla a povrchového dotyku</a:t>
            </a:r>
            <a:r>
              <a:rPr lang="cs-CZ" dirty="0" smtClean="0"/>
              <a:t>.</a:t>
            </a:r>
          </a:p>
          <a:p>
            <a:pPr lvl="1">
              <a:buFont typeface="Wingdings" panose="05000000000000000000" pitchFamily="2" charset="2"/>
              <a:buChar char="Ø"/>
            </a:pPr>
            <a:r>
              <a:rPr lang="cs-CZ" dirty="0" smtClean="0"/>
              <a:t> </a:t>
            </a:r>
            <a:r>
              <a:rPr lang="cs-CZ" dirty="0"/>
              <a:t>Ve výši obratlových těl T12 a L1-2 leží </a:t>
            </a:r>
            <a:r>
              <a:rPr lang="cs-CZ" dirty="0" err="1"/>
              <a:t>konus</a:t>
            </a:r>
            <a:r>
              <a:rPr lang="cs-CZ" dirty="0"/>
              <a:t>, jde o oblast náchylnou k traumatickému postižení charakteru flekčně-distrakčního poranění a tříštivých zlomenin. Dochází k projevům </a:t>
            </a:r>
            <a:r>
              <a:rPr lang="cs-CZ" b="1" dirty="0" smtClean="0"/>
              <a:t>syndromu míšního </a:t>
            </a:r>
            <a:r>
              <a:rPr lang="cs-CZ" b="1" dirty="0" err="1" smtClean="0"/>
              <a:t>epikonu</a:t>
            </a:r>
            <a:r>
              <a:rPr lang="cs-CZ" b="1" dirty="0" smtClean="0"/>
              <a:t> a </a:t>
            </a:r>
            <a:r>
              <a:rPr lang="cs-CZ" b="1" dirty="0" err="1" smtClean="0"/>
              <a:t>konu</a:t>
            </a:r>
            <a:r>
              <a:rPr lang="cs-CZ" dirty="0" smtClean="0"/>
              <a:t>, </a:t>
            </a:r>
            <a:r>
              <a:rPr lang="cs-CZ" dirty="0"/>
              <a:t>projevující se ztrátou sfinkterových funkcí a poruchy citlivosti </a:t>
            </a:r>
            <a:r>
              <a:rPr lang="cs-CZ" dirty="0" err="1"/>
              <a:t>perianogenitálně</a:t>
            </a:r>
            <a:r>
              <a:rPr lang="cs-CZ" dirty="0"/>
              <a:t>, při </a:t>
            </a:r>
            <a:r>
              <a:rPr lang="cs-CZ" dirty="0" err="1"/>
              <a:t>epikonu</a:t>
            </a:r>
            <a:r>
              <a:rPr lang="cs-CZ" dirty="0"/>
              <a:t> včetně známek paraparézy dolních končetin. Syndrom kaudy lze popsat jako chabou paraparézu s částečně zachovanou citlivostí, s močovou retencí, resp. „</a:t>
            </a:r>
            <a:r>
              <a:rPr lang="cs-CZ" dirty="0" err="1"/>
              <a:t>overflow</a:t>
            </a:r>
            <a:r>
              <a:rPr lang="cs-CZ" dirty="0"/>
              <a:t>“, kdy je moč zadržována v hypotonickém měchýři relativní převahou tonu sfinkterů. Nervové kořeny tvořící kaudu jsou odolnější než mícha vůči poranění.</a:t>
            </a:r>
          </a:p>
          <a:p>
            <a:endParaRPr lang="cs-CZ" dirty="0"/>
          </a:p>
          <a:p>
            <a:endParaRPr lang="cs-CZ" dirty="0"/>
          </a:p>
        </p:txBody>
      </p:sp>
      <p:pic>
        <p:nvPicPr>
          <p:cNvPr id="4" name="Obrázek 3"/>
          <p:cNvPicPr>
            <a:picLocks noChangeAspect="1"/>
          </p:cNvPicPr>
          <p:nvPr/>
        </p:nvPicPr>
        <p:blipFill rotWithShape="1">
          <a:blip r:embed="rId2"/>
          <a:srcRect l="28143" t="26433" r="52851" b="34503"/>
          <a:stretch/>
        </p:blipFill>
        <p:spPr>
          <a:xfrm>
            <a:off x="9753599" y="2254584"/>
            <a:ext cx="2434616" cy="3376194"/>
          </a:xfrm>
          <a:prstGeom prst="rect">
            <a:avLst/>
          </a:prstGeom>
        </p:spPr>
      </p:pic>
    </p:spTree>
    <p:extLst>
      <p:ext uri="{BB962C8B-B14F-4D97-AF65-F5344CB8AC3E}">
        <p14:creationId xmlns:p14="http://schemas.microsoft.com/office/powerpoint/2010/main" val="135058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Fáze míšního poškození </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Pacient </a:t>
            </a:r>
            <a:r>
              <a:rPr lang="cs-CZ" dirty="0"/>
              <a:t>by měl být hospitalizován na oddělení ARO nebo </a:t>
            </a:r>
            <a:r>
              <a:rPr lang="cs-CZ" dirty="0" err="1"/>
              <a:t>spondylochirurgické</a:t>
            </a:r>
            <a:r>
              <a:rPr lang="cs-CZ" dirty="0"/>
              <a:t> </a:t>
            </a:r>
            <a:r>
              <a:rPr lang="cs-CZ" dirty="0" smtClean="0"/>
              <a:t>JIP </a:t>
            </a:r>
          </a:p>
          <a:p>
            <a:pPr marL="0" indent="0">
              <a:buNone/>
            </a:pPr>
            <a:r>
              <a:rPr lang="cs-CZ" dirty="0" smtClean="0"/>
              <a:t>V </a:t>
            </a:r>
            <a:r>
              <a:rPr lang="cs-CZ" dirty="0"/>
              <a:t>tomto období by mělo dojít k operační stabilizaci, pokud ji poranění vyžaduje, případně k ošetření sdružených </a:t>
            </a:r>
            <a:r>
              <a:rPr lang="cs-CZ" dirty="0" smtClean="0"/>
              <a:t>poranění</a:t>
            </a:r>
          </a:p>
          <a:p>
            <a:endParaRPr lang="cs-CZ" dirty="0" smtClean="0"/>
          </a:p>
          <a:p>
            <a:r>
              <a:rPr lang="cs-CZ" dirty="0" smtClean="0"/>
              <a:t> </a:t>
            </a:r>
            <a:r>
              <a:rPr lang="cs-CZ" b="1" dirty="0" smtClean="0"/>
              <a:t>subakutní </a:t>
            </a:r>
            <a:r>
              <a:rPr lang="cs-CZ" b="1" dirty="0"/>
              <a:t>fáze </a:t>
            </a:r>
            <a:r>
              <a:rPr lang="cs-CZ" dirty="0"/>
              <a:t>– stádium 1b trvající 2. – 12. týden. Pacient by měl být hospitalizován na Spinální jednotce, pokud to jeho zdravotní stav dovoluje. V této fázi se stabilizuje vnitřní prostředí, systémy a také odeznívá míšní šok. Je prováděna ucelená péče v plném rozsahu – fyzioterapie, ergoterapie, psycholog, sociální péče. </a:t>
            </a:r>
            <a:endParaRPr lang="cs-CZ" dirty="0" smtClean="0"/>
          </a:p>
          <a:p>
            <a:r>
              <a:rPr lang="cs-CZ" b="1" dirty="0" smtClean="0"/>
              <a:t>chronická </a:t>
            </a:r>
            <a:r>
              <a:rPr lang="cs-CZ" b="1" dirty="0"/>
              <a:t>fáze </a:t>
            </a:r>
            <a:r>
              <a:rPr lang="cs-CZ" dirty="0"/>
              <a:t>– stádium 2 trvající 6. – 26. týden. Tato fáze je v kompetenci spinálních rehabilitačních jednotek, kde by měl být pacient hospitalizován, případně ambulantně léčen. Dochází k integraci pacienta do běžného rodinného a pracovního života, k dovybavení rehabilitačními a kompenzačními pomůckami</a:t>
            </a:r>
            <a:r>
              <a:rPr lang="cs-CZ" dirty="0" smtClean="0"/>
              <a:t>.</a:t>
            </a:r>
          </a:p>
          <a:p>
            <a:r>
              <a:rPr lang="cs-CZ" b="1" dirty="0" smtClean="0"/>
              <a:t>terciální </a:t>
            </a:r>
            <a:r>
              <a:rPr lang="cs-CZ" b="1" dirty="0"/>
              <a:t>fáze </a:t>
            </a:r>
            <a:r>
              <a:rPr lang="cs-CZ" dirty="0"/>
              <a:t>– stádium 3 je pozdní doba, během které dochází k následné hospitalizaci, vzhledem k nutnosti rekonstrukčních operačních výkonů, způsobených komplikacemi (dekubity, infekce močového ústrojí, narůstající kontraktury, </a:t>
            </a:r>
            <a:r>
              <a:rPr lang="cs-CZ" dirty="0" err="1"/>
              <a:t>spasticita</a:t>
            </a:r>
            <a:r>
              <a:rPr lang="cs-CZ" dirty="0"/>
              <a:t>, bolesti, psychické problémy</a:t>
            </a:r>
            <a:r>
              <a:rPr lang="cs-CZ" dirty="0" smtClean="0"/>
              <a:t>).</a:t>
            </a:r>
            <a:endParaRPr lang="cs-CZ" dirty="0"/>
          </a:p>
        </p:txBody>
      </p:sp>
    </p:spTree>
    <p:extLst>
      <p:ext uri="{BB962C8B-B14F-4D97-AF65-F5344CB8AC3E}">
        <p14:creationId xmlns:p14="http://schemas.microsoft.com/office/powerpoint/2010/main" val="356478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Diagnostika poranění páteře a míchy </a:t>
            </a:r>
          </a:p>
        </p:txBody>
      </p:sp>
      <p:sp>
        <p:nvSpPr>
          <p:cNvPr id="3" name="Zástupný symbol pro obsah 2"/>
          <p:cNvSpPr>
            <a:spLocks noGrp="1"/>
          </p:cNvSpPr>
          <p:nvPr>
            <p:ph idx="1"/>
          </p:nvPr>
        </p:nvSpPr>
        <p:spPr>
          <a:xfrm>
            <a:off x="701842" y="1336340"/>
            <a:ext cx="10515600" cy="5521660"/>
          </a:xfrm>
        </p:spPr>
        <p:txBody>
          <a:bodyPr>
            <a:normAutofit fontScale="55000" lnSpcReduction="20000"/>
          </a:bodyPr>
          <a:lstStyle/>
          <a:p>
            <a:pPr marL="0" indent="0">
              <a:buNone/>
            </a:pPr>
            <a:r>
              <a:rPr lang="cs-CZ" b="1" dirty="0" smtClean="0"/>
              <a:t>zásadní </a:t>
            </a:r>
            <a:r>
              <a:rPr lang="cs-CZ" b="1" dirty="0"/>
              <a:t>cenu především zhodnocení lokálního a neurologického </a:t>
            </a:r>
            <a:r>
              <a:rPr lang="cs-CZ" b="1" dirty="0" smtClean="0"/>
              <a:t>nálezu </a:t>
            </a:r>
          </a:p>
          <a:p>
            <a:pPr marL="0" indent="0">
              <a:buNone/>
            </a:pPr>
            <a:endParaRPr lang="cs-CZ" b="1" dirty="0" smtClean="0"/>
          </a:p>
          <a:p>
            <a:pPr marL="0" indent="0">
              <a:buNone/>
            </a:pPr>
            <a:r>
              <a:rPr lang="cs-CZ" b="1" dirty="0" smtClean="0"/>
              <a:t>Anamnéza </a:t>
            </a:r>
            <a:r>
              <a:rPr lang="cs-CZ" b="1" dirty="0"/>
              <a:t>a fyzikální vyšetření </a:t>
            </a:r>
            <a:endParaRPr lang="cs-CZ" b="1" dirty="0" smtClean="0"/>
          </a:p>
          <a:p>
            <a:pPr lvl="1"/>
            <a:r>
              <a:rPr lang="cs-CZ" dirty="0" smtClean="0"/>
              <a:t>Významným </a:t>
            </a:r>
            <a:r>
              <a:rPr lang="cs-CZ" dirty="0"/>
              <a:t>vodítkem pro rozpoznání a následnou diagnostiku poranění páteře a míchy jsou údaje o mechanismu a okolnostech úrazu. Je nutné se </a:t>
            </a:r>
            <a:r>
              <a:rPr lang="cs-CZ" dirty="0" smtClean="0"/>
              <a:t>informovat, </a:t>
            </a:r>
            <a:r>
              <a:rPr lang="cs-CZ" dirty="0"/>
              <a:t>pokud to stav pacienta dovoluje, na údaje o systémových onemocněních, které mohou imitovat trauma, případně na předchozí operace, prodělané úrazy a neurologické příznaky vzniklé před </a:t>
            </a:r>
            <a:r>
              <a:rPr lang="cs-CZ" dirty="0" smtClean="0"/>
              <a:t>úrazem. Zjišťujeme </a:t>
            </a:r>
            <a:r>
              <a:rPr lang="cs-CZ" dirty="0"/>
              <a:t>vystřelování, lokalizaci bolesti, ptáme se po ztrátě citlivosti, paresteziích, omezení motoriky. U pacientů v bezvědomí je nutné na základě mechanismu úrazu pomýšlet na poranění páteře až do chvíle, kdy toto bezpečně </a:t>
            </a:r>
            <a:r>
              <a:rPr lang="cs-CZ" dirty="0" smtClean="0"/>
              <a:t>vyloučíme</a:t>
            </a:r>
          </a:p>
          <a:p>
            <a:pPr lvl="1"/>
            <a:r>
              <a:rPr lang="cs-CZ" dirty="0" smtClean="0"/>
              <a:t>Při </a:t>
            </a:r>
            <a:r>
              <a:rPr lang="cs-CZ" dirty="0"/>
              <a:t>celkovém vyšetření se zaměřujeme na oděrky, hematomy, otoky a další známky poranění, které mohou vyplývat z mechanismu úrazu a jsou významné zejména u pacientů v bezvědomí. Vyšetřujeme pouze pohledem, palpací a poklepem. Vyšetření pohyblivosti by nemělo předcházet zobrazovacím </a:t>
            </a:r>
            <a:r>
              <a:rPr lang="cs-CZ" dirty="0" smtClean="0"/>
              <a:t>metodám</a:t>
            </a:r>
          </a:p>
          <a:p>
            <a:endParaRPr lang="cs-CZ" dirty="0" smtClean="0"/>
          </a:p>
          <a:p>
            <a:pPr marL="0" indent="0">
              <a:buNone/>
            </a:pPr>
            <a:r>
              <a:rPr lang="cs-CZ" dirty="0" smtClean="0"/>
              <a:t> </a:t>
            </a:r>
            <a:r>
              <a:rPr lang="cs-CZ" b="1" dirty="0"/>
              <a:t>Neurologické vyšetření </a:t>
            </a:r>
            <a:endParaRPr lang="cs-CZ" b="1" dirty="0" smtClean="0"/>
          </a:p>
          <a:p>
            <a:r>
              <a:rPr lang="cs-CZ" dirty="0" smtClean="0"/>
              <a:t>Při </a:t>
            </a:r>
            <a:r>
              <a:rPr lang="cs-CZ" dirty="0"/>
              <a:t>traumatu páteře a míchy je neurologické vyšetření důležitým ukazatelem vertikální a horizontální topiky případné míšní léze</a:t>
            </a:r>
            <a:r>
              <a:rPr lang="cs-CZ" dirty="0" smtClean="0"/>
              <a:t>.</a:t>
            </a:r>
          </a:p>
          <a:p>
            <a:r>
              <a:rPr lang="cs-CZ" dirty="0" smtClean="0"/>
              <a:t>Představuje </a:t>
            </a:r>
            <a:r>
              <a:rPr lang="cs-CZ" dirty="0"/>
              <a:t>vyšetření motoriky, fyziologických a patologických reflexů, citlivosti na trupu, krku a končetinách. Díky neurologickému vyšetření lze stanovit výšku poranění či rozsah celkového poškození. Vyšetření motorických a senzitivních funkcí </a:t>
            </a:r>
            <a:endParaRPr lang="cs-CZ" dirty="0" smtClean="0"/>
          </a:p>
          <a:p>
            <a:pPr marL="0" indent="0">
              <a:buNone/>
            </a:pPr>
            <a:r>
              <a:rPr lang="cs-CZ" dirty="0" smtClean="0"/>
              <a:t>Pro </a:t>
            </a:r>
            <a:r>
              <a:rPr lang="cs-CZ" dirty="0"/>
              <a:t>přesnou klasifikaci míšního poranění je používána </a:t>
            </a:r>
            <a:r>
              <a:rPr lang="cs-CZ" dirty="0" err="1"/>
              <a:t>Frankelova</a:t>
            </a:r>
            <a:r>
              <a:rPr lang="cs-CZ" dirty="0"/>
              <a:t> klasifikace upravená </a:t>
            </a:r>
            <a:r>
              <a:rPr lang="cs-CZ" dirty="0" err="1"/>
              <a:t>American</a:t>
            </a:r>
            <a:r>
              <a:rPr lang="cs-CZ" dirty="0"/>
              <a:t> </a:t>
            </a:r>
            <a:r>
              <a:rPr lang="cs-CZ" dirty="0" err="1"/>
              <a:t>Spinal</a:t>
            </a:r>
            <a:r>
              <a:rPr lang="cs-CZ" dirty="0"/>
              <a:t> </a:t>
            </a:r>
            <a:r>
              <a:rPr lang="cs-CZ" dirty="0" err="1"/>
              <a:t>Injury</a:t>
            </a:r>
            <a:r>
              <a:rPr lang="cs-CZ" dirty="0"/>
              <a:t> </a:t>
            </a:r>
            <a:r>
              <a:rPr lang="cs-CZ" dirty="0" err="1" smtClean="0"/>
              <a:t>Association</a:t>
            </a:r>
            <a:endParaRPr lang="cs-CZ" dirty="0" smtClean="0"/>
          </a:p>
          <a:p>
            <a:pPr marL="0" indent="0">
              <a:buNone/>
            </a:pPr>
            <a:r>
              <a:rPr lang="cs-CZ" dirty="0" smtClean="0"/>
              <a:t>Jde </a:t>
            </a:r>
            <a:r>
              <a:rPr lang="cs-CZ" dirty="0"/>
              <a:t>o diagnostické schéma hodnotící svalovou sílu v 10 svalových skupinách na horních a dolních končetinách: </a:t>
            </a:r>
            <a:endParaRPr lang="cs-CZ" dirty="0" smtClean="0"/>
          </a:p>
          <a:p>
            <a:pPr lvl="1"/>
            <a:r>
              <a:rPr lang="cs-CZ" dirty="0" smtClean="0"/>
              <a:t>A </a:t>
            </a:r>
            <a:r>
              <a:rPr lang="cs-CZ" dirty="0"/>
              <a:t>kompletní motorická a senzitivní léze pod místem poranění </a:t>
            </a:r>
            <a:endParaRPr lang="cs-CZ" dirty="0" smtClean="0"/>
          </a:p>
          <a:p>
            <a:pPr lvl="1"/>
            <a:r>
              <a:rPr lang="cs-CZ" dirty="0" smtClean="0"/>
              <a:t>B </a:t>
            </a:r>
            <a:r>
              <a:rPr lang="cs-CZ" dirty="0"/>
              <a:t>kompletní motorická a senzitivní léze pod místem poranění, citlivost je </a:t>
            </a:r>
            <a:r>
              <a:rPr lang="cs-CZ" dirty="0" smtClean="0"/>
              <a:t>zachována</a:t>
            </a:r>
          </a:p>
          <a:p>
            <a:pPr lvl="1"/>
            <a:r>
              <a:rPr lang="cs-CZ" dirty="0" smtClean="0"/>
              <a:t>C </a:t>
            </a:r>
            <a:r>
              <a:rPr lang="cs-CZ" dirty="0"/>
              <a:t>neúplná motorická léze (neužitečná motorika), citlivost je zachována </a:t>
            </a:r>
            <a:endParaRPr lang="cs-CZ" dirty="0" smtClean="0"/>
          </a:p>
          <a:p>
            <a:pPr lvl="1"/>
            <a:r>
              <a:rPr lang="cs-CZ" dirty="0" smtClean="0"/>
              <a:t>D </a:t>
            </a:r>
            <a:r>
              <a:rPr lang="cs-CZ" dirty="0"/>
              <a:t>neúplná motorická léze (užitečná motorika), citlivost je zachována </a:t>
            </a:r>
            <a:endParaRPr lang="cs-CZ" dirty="0" smtClean="0"/>
          </a:p>
          <a:p>
            <a:pPr lvl="1"/>
            <a:r>
              <a:rPr lang="cs-CZ" dirty="0" smtClean="0"/>
              <a:t>E </a:t>
            </a:r>
            <a:r>
              <a:rPr lang="cs-CZ" dirty="0"/>
              <a:t>bez neurologického deficitu </a:t>
            </a:r>
            <a:endParaRPr lang="cs-CZ" dirty="0" smtClean="0"/>
          </a:p>
          <a:p>
            <a:pPr lvl="1"/>
            <a:r>
              <a:rPr lang="cs-CZ" dirty="0" smtClean="0"/>
              <a:t>D </a:t>
            </a:r>
            <a:r>
              <a:rPr lang="cs-CZ" dirty="0"/>
              <a:t>lze dále dělit na podskupiny: · D1 nejzávažnější stupeň paralýzy střev a močového měchýře · D2 střední stupeň s neurogenní poruchou defekace a mikce · D3 minimální funkční </a:t>
            </a:r>
            <a:r>
              <a:rPr lang="cs-CZ" dirty="0" smtClean="0"/>
              <a:t>poruchy</a:t>
            </a:r>
          </a:p>
        </p:txBody>
      </p:sp>
    </p:spTree>
    <p:extLst>
      <p:ext uri="{BB962C8B-B14F-4D97-AF65-F5344CB8AC3E}">
        <p14:creationId xmlns:p14="http://schemas.microsoft.com/office/powerpoint/2010/main" val="33018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13611" y="365124"/>
            <a:ext cx="10515600" cy="6356517"/>
          </a:xfrm>
        </p:spPr>
        <p:txBody>
          <a:bodyPr>
            <a:normAutofit fontScale="55000" lnSpcReduction="20000"/>
          </a:bodyPr>
          <a:lstStyle/>
          <a:p>
            <a:r>
              <a:rPr lang="cs-CZ" dirty="0" smtClean="0"/>
              <a:t>Hlavním </a:t>
            </a:r>
            <a:r>
              <a:rPr lang="cs-CZ" b="1" dirty="0"/>
              <a:t>symptomem postižení motorické dráhy volní hybnosti je svalová slabost</a:t>
            </a:r>
            <a:r>
              <a:rPr lang="cs-CZ" dirty="0"/>
              <a:t>. Projevem je omezení jemné motoriky, paréza či plegie s úplnou ztrátou aktivního </a:t>
            </a:r>
            <a:r>
              <a:rPr lang="cs-CZ" dirty="0" smtClean="0"/>
              <a:t>pohybu</a:t>
            </a:r>
          </a:p>
          <a:p>
            <a:pPr marL="0" indent="0">
              <a:buNone/>
            </a:pPr>
            <a:r>
              <a:rPr lang="cs-CZ" dirty="0" smtClean="0"/>
              <a:t> </a:t>
            </a:r>
          </a:p>
          <a:p>
            <a:pPr marL="0" indent="0">
              <a:buNone/>
            </a:pPr>
            <a:r>
              <a:rPr lang="cs-CZ" dirty="0" smtClean="0"/>
              <a:t>Používá </a:t>
            </a:r>
            <a:r>
              <a:rPr lang="cs-CZ" dirty="0"/>
              <a:t>se schéma dle doporučení </a:t>
            </a:r>
            <a:r>
              <a:rPr lang="cs-CZ" dirty="0" err="1"/>
              <a:t>Medical</a:t>
            </a:r>
            <a:r>
              <a:rPr lang="cs-CZ" dirty="0"/>
              <a:t> </a:t>
            </a:r>
            <a:r>
              <a:rPr lang="cs-CZ" dirty="0" err="1"/>
              <a:t>Research</a:t>
            </a:r>
            <a:r>
              <a:rPr lang="cs-CZ" dirty="0"/>
              <a:t> </a:t>
            </a:r>
            <a:r>
              <a:rPr lang="cs-CZ" dirty="0" err="1"/>
              <a:t>Council</a:t>
            </a:r>
            <a:r>
              <a:rPr lang="cs-CZ" dirty="0"/>
              <a:t>:</a:t>
            </a:r>
          </a:p>
          <a:p>
            <a:pPr lvl="1">
              <a:buFont typeface="Wingdings" panose="05000000000000000000" pitchFamily="2" charset="2"/>
              <a:buChar char="Ø"/>
            </a:pPr>
            <a:r>
              <a:rPr lang="cs-CZ" dirty="0"/>
              <a:t> </a:t>
            </a:r>
            <a:r>
              <a:rPr lang="cs-CZ" dirty="0" smtClean="0"/>
              <a:t>0 </a:t>
            </a:r>
            <a:r>
              <a:rPr lang="cs-CZ" dirty="0"/>
              <a:t>žádná zřetelná svalová aktivita </a:t>
            </a:r>
          </a:p>
          <a:p>
            <a:pPr lvl="1">
              <a:buFont typeface="Wingdings" panose="05000000000000000000" pitchFamily="2" charset="2"/>
              <a:buChar char="Ø"/>
            </a:pPr>
            <a:r>
              <a:rPr lang="cs-CZ" dirty="0" smtClean="0"/>
              <a:t>1 </a:t>
            </a:r>
            <a:r>
              <a:rPr lang="cs-CZ" dirty="0"/>
              <a:t>záškub – zřetelná kontrakce bez pohybového účinku (10 % svalové síly)</a:t>
            </a:r>
          </a:p>
          <a:p>
            <a:pPr lvl="1">
              <a:buFont typeface="Wingdings" panose="05000000000000000000" pitchFamily="2" charset="2"/>
              <a:buChar char="Ø"/>
            </a:pPr>
            <a:r>
              <a:rPr lang="cs-CZ" dirty="0" smtClean="0"/>
              <a:t>2 </a:t>
            </a:r>
            <a:r>
              <a:rPr lang="cs-CZ" dirty="0"/>
              <a:t>pohybový účinek pouze při vyloučení hmotnosti distálního segmentu končetiny (25 % svalové síly) </a:t>
            </a:r>
          </a:p>
          <a:p>
            <a:pPr lvl="1">
              <a:buFont typeface="Wingdings" panose="05000000000000000000" pitchFamily="2" charset="2"/>
              <a:buChar char="Ø"/>
            </a:pPr>
            <a:r>
              <a:rPr lang="cs-CZ" dirty="0" smtClean="0"/>
              <a:t>3 </a:t>
            </a:r>
            <a:r>
              <a:rPr lang="cs-CZ" dirty="0"/>
              <a:t>pohyb možný i proti hmotnosti distálního segmentu končetiny (50 % svalové síly) </a:t>
            </a:r>
          </a:p>
          <a:p>
            <a:pPr lvl="1">
              <a:buFont typeface="Wingdings" panose="05000000000000000000" pitchFamily="2" charset="2"/>
              <a:buChar char="Ø"/>
            </a:pPr>
            <a:r>
              <a:rPr lang="cs-CZ" dirty="0" smtClean="0"/>
              <a:t>4 </a:t>
            </a:r>
            <a:r>
              <a:rPr lang="cs-CZ" dirty="0"/>
              <a:t>pohyb proti značnému odporu (75 % svalové síly</a:t>
            </a:r>
          </a:p>
          <a:p>
            <a:pPr lvl="1">
              <a:buFont typeface="Wingdings" panose="05000000000000000000" pitchFamily="2" charset="2"/>
              <a:buChar char="Ø"/>
            </a:pPr>
            <a:r>
              <a:rPr lang="cs-CZ" dirty="0" smtClean="0"/>
              <a:t>5 </a:t>
            </a:r>
            <a:r>
              <a:rPr lang="cs-CZ" dirty="0"/>
              <a:t>normální </a:t>
            </a:r>
            <a:r>
              <a:rPr lang="cs-CZ" dirty="0" smtClean="0"/>
              <a:t>síla </a:t>
            </a:r>
            <a:r>
              <a:rPr lang="cs-CZ" dirty="0"/>
              <a:t>Jednoduchým a rychlým ukazatelem orientace v topice postižení u traumat s míšní lézí je vyšetření </a:t>
            </a:r>
            <a:r>
              <a:rPr lang="cs-CZ" dirty="0" smtClean="0"/>
              <a:t>senzitivity</a:t>
            </a:r>
          </a:p>
          <a:p>
            <a:pPr lvl="1">
              <a:buFont typeface="Wingdings" panose="05000000000000000000" pitchFamily="2" charset="2"/>
              <a:buChar char="Ø"/>
            </a:pPr>
            <a:endParaRPr lang="cs-CZ" dirty="0"/>
          </a:p>
          <a:p>
            <a:pPr marL="0" indent="0">
              <a:buNone/>
            </a:pPr>
            <a:r>
              <a:rPr lang="cs-CZ" dirty="0" smtClean="0"/>
              <a:t>Při </a:t>
            </a:r>
            <a:r>
              <a:rPr lang="cs-CZ" dirty="0"/>
              <a:t>stanovení senzitivních poruch se vychází ze schématu – </a:t>
            </a:r>
            <a:r>
              <a:rPr lang="cs-CZ" dirty="0" smtClean="0"/>
              <a:t>dermatomů</a:t>
            </a:r>
          </a:p>
          <a:p>
            <a:pPr lvl="1">
              <a:buFont typeface="Wingdings" panose="05000000000000000000" pitchFamily="2" charset="2"/>
              <a:buChar char="Ø"/>
            </a:pPr>
            <a:r>
              <a:rPr lang="cs-CZ" dirty="0" smtClean="0"/>
              <a:t>C2 </a:t>
            </a:r>
            <a:r>
              <a:rPr lang="cs-CZ" dirty="0"/>
              <a:t>horní část krku, šíje </a:t>
            </a:r>
            <a:endParaRPr lang="cs-CZ" dirty="0" smtClean="0"/>
          </a:p>
          <a:p>
            <a:pPr lvl="1">
              <a:buFont typeface="Wingdings" panose="05000000000000000000" pitchFamily="2" charset="2"/>
              <a:buChar char="Ø"/>
            </a:pPr>
            <a:r>
              <a:rPr lang="cs-CZ" dirty="0" smtClean="0"/>
              <a:t>C4 </a:t>
            </a:r>
            <a:r>
              <a:rPr lang="cs-CZ" dirty="0"/>
              <a:t>rameno </a:t>
            </a:r>
            <a:r>
              <a:rPr lang="cs-CZ" dirty="0" smtClean="0"/>
              <a:t>·</a:t>
            </a:r>
          </a:p>
          <a:p>
            <a:pPr lvl="1">
              <a:buFont typeface="Wingdings" panose="05000000000000000000" pitchFamily="2" charset="2"/>
              <a:buChar char="Ø"/>
            </a:pPr>
            <a:r>
              <a:rPr lang="cs-CZ" dirty="0" smtClean="0"/>
              <a:t>C6 </a:t>
            </a:r>
            <a:r>
              <a:rPr lang="cs-CZ" dirty="0"/>
              <a:t>palec </a:t>
            </a:r>
            <a:endParaRPr lang="cs-CZ" dirty="0" smtClean="0"/>
          </a:p>
          <a:p>
            <a:pPr lvl="1">
              <a:buFont typeface="Wingdings" panose="05000000000000000000" pitchFamily="2" charset="2"/>
              <a:buChar char="Ø"/>
            </a:pPr>
            <a:r>
              <a:rPr lang="cs-CZ" dirty="0" smtClean="0"/>
              <a:t>C7 </a:t>
            </a:r>
            <a:r>
              <a:rPr lang="cs-CZ" dirty="0"/>
              <a:t>ukazovák, </a:t>
            </a:r>
            <a:r>
              <a:rPr lang="cs-CZ" dirty="0" smtClean="0"/>
              <a:t>prostředníček</a:t>
            </a:r>
          </a:p>
          <a:p>
            <a:pPr lvl="1">
              <a:buFont typeface="Wingdings" panose="05000000000000000000" pitchFamily="2" charset="2"/>
              <a:buChar char="Ø"/>
            </a:pPr>
            <a:r>
              <a:rPr lang="cs-CZ" dirty="0" smtClean="0"/>
              <a:t>C8 </a:t>
            </a:r>
            <a:r>
              <a:rPr lang="cs-CZ" dirty="0"/>
              <a:t>prsteníček a malík </a:t>
            </a:r>
            <a:r>
              <a:rPr lang="cs-CZ" dirty="0" smtClean="0"/>
              <a:t>·</a:t>
            </a:r>
          </a:p>
          <a:p>
            <a:pPr lvl="1">
              <a:buFont typeface="Wingdings" panose="05000000000000000000" pitchFamily="2" charset="2"/>
              <a:buChar char="Ø"/>
            </a:pPr>
            <a:r>
              <a:rPr lang="cs-CZ" dirty="0" smtClean="0"/>
              <a:t>Th6 </a:t>
            </a:r>
            <a:r>
              <a:rPr lang="cs-CZ" dirty="0"/>
              <a:t>mečový výběžek  </a:t>
            </a:r>
            <a:r>
              <a:rPr lang="cs-CZ" dirty="0" smtClean="0"/>
              <a:t>·</a:t>
            </a:r>
          </a:p>
          <a:p>
            <a:pPr lvl="1">
              <a:buFont typeface="Wingdings" panose="05000000000000000000" pitchFamily="2" charset="2"/>
              <a:buChar char="Ø"/>
            </a:pPr>
            <a:r>
              <a:rPr lang="cs-CZ" dirty="0" smtClean="0"/>
              <a:t>Th10 </a:t>
            </a:r>
            <a:r>
              <a:rPr lang="cs-CZ" dirty="0"/>
              <a:t>pupeční krajina · </a:t>
            </a:r>
            <a:endParaRPr lang="cs-CZ" dirty="0" smtClean="0"/>
          </a:p>
          <a:p>
            <a:pPr lvl="1">
              <a:buFont typeface="Wingdings" panose="05000000000000000000" pitchFamily="2" charset="2"/>
              <a:buChar char="Ø"/>
            </a:pPr>
            <a:r>
              <a:rPr lang="cs-CZ" dirty="0" smtClean="0"/>
              <a:t>L1 </a:t>
            </a:r>
            <a:r>
              <a:rPr lang="cs-CZ" dirty="0"/>
              <a:t>třísla </a:t>
            </a:r>
            <a:endParaRPr lang="cs-CZ" dirty="0" smtClean="0"/>
          </a:p>
          <a:p>
            <a:pPr lvl="1">
              <a:buFont typeface="Wingdings" panose="05000000000000000000" pitchFamily="2" charset="2"/>
              <a:buChar char="Ø"/>
            </a:pPr>
            <a:r>
              <a:rPr lang="cs-CZ" dirty="0" smtClean="0"/>
              <a:t>L3/L4 </a:t>
            </a:r>
            <a:r>
              <a:rPr lang="cs-CZ" dirty="0"/>
              <a:t>koleno </a:t>
            </a:r>
            <a:r>
              <a:rPr lang="cs-CZ" dirty="0" smtClean="0"/>
              <a:t>·</a:t>
            </a:r>
          </a:p>
          <a:p>
            <a:pPr lvl="1">
              <a:buFont typeface="Wingdings" panose="05000000000000000000" pitchFamily="2" charset="2"/>
              <a:buChar char="Ø"/>
            </a:pPr>
            <a:r>
              <a:rPr lang="cs-CZ" dirty="0" smtClean="0"/>
              <a:t>L5 </a:t>
            </a:r>
            <a:r>
              <a:rPr lang="cs-CZ" dirty="0"/>
              <a:t>palec nohy </a:t>
            </a:r>
            <a:endParaRPr lang="cs-CZ" dirty="0" smtClean="0"/>
          </a:p>
          <a:p>
            <a:pPr lvl="1">
              <a:buFont typeface="Wingdings" panose="05000000000000000000" pitchFamily="2" charset="2"/>
              <a:buChar char="Ø"/>
            </a:pPr>
            <a:r>
              <a:rPr lang="cs-CZ" dirty="0" smtClean="0"/>
              <a:t>S1 </a:t>
            </a:r>
            <a:r>
              <a:rPr lang="cs-CZ" dirty="0"/>
              <a:t>pata a </a:t>
            </a:r>
            <a:r>
              <a:rPr lang="cs-CZ" dirty="0" smtClean="0"/>
              <a:t>prstce</a:t>
            </a:r>
          </a:p>
          <a:p>
            <a:pPr marL="0" indent="0">
              <a:buNone/>
            </a:pPr>
            <a:r>
              <a:rPr lang="cs-CZ" dirty="0" smtClean="0"/>
              <a:t> </a:t>
            </a:r>
          </a:p>
          <a:p>
            <a:pPr marL="0" indent="0">
              <a:buNone/>
            </a:pPr>
            <a:r>
              <a:rPr lang="cs-CZ" dirty="0" smtClean="0"/>
              <a:t>Výška </a:t>
            </a:r>
            <a:r>
              <a:rPr lang="cs-CZ" dirty="0"/>
              <a:t>poranění spolu s motorikou určuje</a:t>
            </a:r>
            <a:r>
              <a:rPr lang="cs-CZ" dirty="0" smtClean="0"/>
              <a:t>:</a:t>
            </a:r>
          </a:p>
          <a:p>
            <a:pPr lvl="1"/>
            <a:r>
              <a:rPr lang="cs-CZ" b="1" dirty="0" err="1" smtClean="0"/>
              <a:t>pentaplegie</a:t>
            </a:r>
            <a:r>
              <a:rPr lang="cs-CZ" dirty="0" smtClean="0"/>
              <a:t> </a:t>
            </a:r>
            <a:r>
              <a:rPr lang="cs-CZ" dirty="0"/>
              <a:t>ochrnutí všech končetin, svalstva trupu a břišního svalstva, včetně bránice. Jde o poškození míchy v oblasti C1-C4</a:t>
            </a:r>
            <a:r>
              <a:rPr lang="cs-CZ" dirty="0" smtClean="0"/>
              <a:t>.</a:t>
            </a:r>
          </a:p>
          <a:p>
            <a:pPr lvl="1"/>
            <a:r>
              <a:rPr lang="cs-CZ" b="1" dirty="0" smtClean="0"/>
              <a:t>kvadruplegie</a:t>
            </a:r>
            <a:r>
              <a:rPr lang="cs-CZ" dirty="0" smtClean="0"/>
              <a:t> </a:t>
            </a:r>
            <a:r>
              <a:rPr lang="cs-CZ" dirty="0"/>
              <a:t>částečná ztráta hybnosti horních končetin, úplná ztráta hybnosti trupu a dolních končetin. Míšní léze v rozsahu C5-Th1. </a:t>
            </a:r>
            <a:endParaRPr lang="cs-CZ" dirty="0" smtClean="0"/>
          </a:p>
          <a:p>
            <a:pPr lvl="1"/>
            <a:r>
              <a:rPr lang="cs-CZ" b="1" dirty="0" smtClean="0"/>
              <a:t>paraplegie </a:t>
            </a:r>
            <a:r>
              <a:rPr lang="cs-CZ" dirty="0"/>
              <a:t>míšní poškození v oblasti Th1-Th12 </a:t>
            </a:r>
            <a:endParaRPr lang="cs-CZ" dirty="0" smtClean="0"/>
          </a:p>
          <a:p>
            <a:pPr lvl="1"/>
            <a:r>
              <a:rPr lang="cs-CZ" b="1" dirty="0" smtClean="0"/>
              <a:t>paraparéza</a:t>
            </a:r>
            <a:r>
              <a:rPr lang="cs-CZ" dirty="0" smtClean="0"/>
              <a:t> </a:t>
            </a:r>
            <a:r>
              <a:rPr lang="cs-CZ" dirty="0"/>
              <a:t>projevy omezené hybnosti dolních končetin. Míšní poškození v oblasti L1-S2.</a:t>
            </a:r>
          </a:p>
          <a:p>
            <a:endParaRPr lang="cs-CZ" dirty="0"/>
          </a:p>
        </p:txBody>
      </p:sp>
      <p:pic>
        <p:nvPicPr>
          <p:cNvPr id="4" name="Obrázek 3"/>
          <p:cNvPicPr>
            <a:picLocks noChangeAspect="1"/>
          </p:cNvPicPr>
          <p:nvPr/>
        </p:nvPicPr>
        <p:blipFill>
          <a:blip r:embed="rId2"/>
          <a:stretch>
            <a:fillRect/>
          </a:stretch>
        </p:blipFill>
        <p:spPr>
          <a:xfrm>
            <a:off x="7980195" y="2995110"/>
            <a:ext cx="1990725" cy="2295525"/>
          </a:xfrm>
          <a:prstGeom prst="rect">
            <a:avLst/>
          </a:prstGeom>
        </p:spPr>
      </p:pic>
    </p:spTree>
    <p:extLst>
      <p:ext uri="{BB962C8B-B14F-4D97-AF65-F5344CB8AC3E}">
        <p14:creationId xmlns:p14="http://schemas.microsoft.com/office/powerpoint/2010/main" val="236534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Zobrazovací metody </a:t>
            </a:r>
          </a:p>
        </p:txBody>
      </p:sp>
      <p:sp>
        <p:nvSpPr>
          <p:cNvPr id="3" name="Zástupný symbol pro obsah 2"/>
          <p:cNvSpPr>
            <a:spLocks noGrp="1"/>
          </p:cNvSpPr>
          <p:nvPr>
            <p:ph idx="1"/>
          </p:nvPr>
        </p:nvSpPr>
        <p:spPr>
          <a:xfrm>
            <a:off x="838200" y="1825624"/>
            <a:ext cx="10515600" cy="4743617"/>
          </a:xfrm>
        </p:spPr>
        <p:txBody>
          <a:bodyPr>
            <a:normAutofit fontScale="55000" lnSpcReduction="20000"/>
          </a:bodyPr>
          <a:lstStyle/>
          <a:p>
            <a:pPr marL="0" indent="0">
              <a:buNone/>
            </a:pPr>
            <a:r>
              <a:rPr lang="cs-CZ" b="1" dirty="0" smtClean="0"/>
              <a:t>RTG </a:t>
            </a:r>
            <a:r>
              <a:rPr lang="cs-CZ" dirty="0"/>
              <a:t>vyšetření </a:t>
            </a:r>
            <a:r>
              <a:rPr lang="cs-CZ" dirty="0" smtClean="0"/>
              <a:t>- má </a:t>
            </a:r>
            <a:r>
              <a:rPr lang="cs-CZ" dirty="0"/>
              <a:t>velkou výtěžnost a nezatěžuje příliš </a:t>
            </a:r>
            <a:r>
              <a:rPr lang="cs-CZ" dirty="0" smtClean="0"/>
              <a:t>pacienta</a:t>
            </a:r>
          </a:p>
          <a:p>
            <a:pPr lvl="1"/>
            <a:r>
              <a:rPr lang="cs-CZ" dirty="0" smtClean="0"/>
              <a:t>Vyšetření </a:t>
            </a:r>
            <a:r>
              <a:rPr lang="cs-CZ" dirty="0"/>
              <a:t>krční páteře se provádí ve dvou </a:t>
            </a:r>
            <a:r>
              <a:rPr lang="cs-CZ" dirty="0" smtClean="0"/>
              <a:t>projekcích</a:t>
            </a:r>
          </a:p>
          <a:p>
            <a:pPr lvl="1"/>
            <a:r>
              <a:rPr lang="cs-CZ" dirty="0" smtClean="0"/>
              <a:t>Při </a:t>
            </a:r>
            <a:r>
              <a:rPr lang="cs-CZ" dirty="0"/>
              <a:t>projekci boční je důležitý tah za obě horní končetiny, pro přehlednost dolního úseku krční </a:t>
            </a:r>
            <a:r>
              <a:rPr lang="cs-CZ" dirty="0" smtClean="0"/>
              <a:t>páteře</a:t>
            </a:r>
          </a:p>
          <a:p>
            <a:pPr lvl="1"/>
            <a:r>
              <a:rPr lang="cs-CZ" dirty="0" smtClean="0"/>
              <a:t>C-</a:t>
            </a:r>
            <a:r>
              <a:rPr lang="cs-CZ" dirty="0" err="1" smtClean="0"/>
              <a:t>Th</a:t>
            </a:r>
            <a:r>
              <a:rPr lang="cs-CZ" dirty="0" smtClean="0"/>
              <a:t> </a:t>
            </a:r>
            <a:r>
              <a:rPr lang="cs-CZ" dirty="0"/>
              <a:t>přechod je dobré snímkovat při zvednutých pažích na straně </a:t>
            </a:r>
            <a:r>
              <a:rPr lang="cs-CZ" dirty="0" err="1" smtClean="0"/>
              <a:t>rtg</a:t>
            </a:r>
            <a:r>
              <a:rPr lang="cs-CZ" dirty="0" smtClean="0"/>
              <a:t>-lampy</a:t>
            </a:r>
          </a:p>
          <a:p>
            <a:pPr lvl="1"/>
            <a:r>
              <a:rPr lang="cs-CZ" dirty="0" smtClean="0"/>
              <a:t>Předozadní </a:t>
            </a:r>
            <a:r>
              <a:rPr lang="cs-CZ" dirty="0"/>
              <a:t>projekce </a:t>
            </a:r>
            <a:r>
              <a:rPr lang="cs-CZ" dirty="0" err="1"/>
              <a:t>transorálně</a:t>
            </a:r>
            <a:r>
              <a:rPr lang="cs-CZ" dirty="0"/>
              <a:t> se provádí pro zobrazení horní krční </a:t>
            </a:r>
            <a:r>
              <a:rPr lang="cs-CZ" dirty="0" smtClean="0"/>
              <a:t>páteře</a:t>
            </a:r>
          </a:p>
          <a:p>
            <a:pPr lvl="1"/>
            <a:r>
              <a:rPr lang="cs-CZ" dirty="0" smtClean="0"/>
              <a:t>Hrudní </a:t>
            </a:r>
            <a:r>
              <a:rPr lang="cs-CZ" dirty="0"/>
              <a:t>i bederní páteř se také standardně snímkuje ve dvou </a:t>
            </a:r>
            <a:r>
              <a:rPr lang="cs-CZ" dirty="0" smtClean="0"/>
              <a:t>projekcích</a:t>
            </a:r>
          </a:p>
          <a:p>
            <a:pPr lvl="1"/>
            <a:r>
              <a:rPr lang="cs-CZ" dirty="0" smtClean="0"/>
              <a:t>Interpretace </a:t>
            </a:r>
            <a:r>
              <a:rPr lang="cs-CZ" dirty="0"/>
              <a:t>snímků u </a:t>
            </a:r>
            <a:r>
              <a:rPr lang="cs-CZ" dirty="0" err="1"/>
              <a:t>thorakolumbálního</a:t>
            </a:r>
            <a:r>
              <a:rPr lang="cs-CZ" dirty="0"/>
              <a:t> přechodu je při špatném zaměření velmi obtížná, proto je nutné centrovat přesně. U bederní páteře se doporučuje současně snímkovat i </a:t>
            </a:r>
            <a:r>
              <a:rPr lang="cs-CZ" dirty="0" smtClean="0"/>
              <a:t>pánev</a:t>
            </a:r>
          </a:p>
          <a:p>
            <a:endParaRPr lang="cs-CZ" dirty="0"/>
          </a:p>
          <a:p>
            <a:pPr marL="0" indent="0">
              <a:buNone/>
            </a:pPr>
            <a:r>
              <a:rPr lang="cs-CZ" b="1" dirty="0" smtClean="0"/>
              <a:t>Počítačová </a:t>
            </a:r>
            <a:r>
              <a:rPr lang="cs-CZ" b="1" dirty="0"/>
              <a:t>tomografie (CT) </a:t>
            </a:r>
            <a:endParaRPr lang="cs-CZ" b="1" dirty="0" smtClean="0"/>
          </a:p>
          <a:p>
            <a:pPr lvl="1"/>
            <a:r>
              <a:rPr lang="cs-CZ" dirty="0" smtClean="0"/>
              <a:t>ve </a:t>
            </a:r>
            <a:r>
              <a:rPr lang="cs-CZ" dirty="0" err="1"/>
              <a:t>spondylochirurgii</a:t>
            </a:r>
            <a:r>
              <a:rPr lang="cs-CZ" dirty="0"/>
              <a:t> patří počítačová tomografie k základní diagnostické </a:t>
            </a:r>
            <a:r>
              <a:rPr lang="cs-CZ" dirty="0" smtClean="0"/>
              <a:t>metodě</a:t>
            </a:r>
          </a:p>
          <a:p>
            <a:pPr lvl="1"/>
            <a:r>
              <a:rPr lang="cs-CZ" dirty="0" smtClean="0"/>
              <a:t>je </a:t>
            </a:r>
            <a:r>
              <a:rPr lang="cs-CZ" dirty="0"/>
              <a:t>indikována u všech závaznějších poraněních páteře </a:t>
            </a:r>
            <a:endParaRPr lang="cs-CZ" dirty="0" smtClean="0"/>
          </a:p>
          <a:p>
            <a:pPr lvl="1"/>
            <a:r>
              <a:rPr lang="cs-CZ" dirty="0" smtClean="0"/>
              <a:t>zobrazuje </a:t>
            </a:r>
            <a:r>
              <a:rPr lang="cs-CZ" dirty="0"/>
              <a:t>anatomické struktury v jedné definované vrstvě těla. Ze získaných datových souborů, lze velmi přesně vytvořit řezy a rekonstrukce v různých rovinách. 3D rekonstrukce je další možností, která je s výhodou pro předoperační rozvahu. Kontrastní látka při vyšetření umožňuje zvýšit senzitivitu a specifikaci </a:t>
            </a:r>
            <a:r>
              <a:rPr lang="cs-CZ" dirty="0" smtClean="0"/>
              <a:t>poranění</a:t>
            </a:r>
          </a:p>
          <a:p>
            <a:pPr marL="0" indent="0">
              <a:buNone/>
            </a:pPr>
            <a:r>
              <a:rPr lang="cs-CZ" b="1" dirty="0" smtClean="0"/>
              <a:t>Magnetická </a:t>
            </a:r>
            <a:r>
              <a:rPr lang="cs-CZ" b="1" dirty="0"/>
              <a:t>rezonance (MRI) </a:t>
            </a:r>
            <a:endParaRPr lang="cs-CZ" b="1" dirty="0" smtClean="0"/>
          </a:p>
          <a:p>
            <a:pPr lvl="1"/>
            <a:r>
              <a:rPr lang="cs-CZ" dirty="0" smtClean="0"/>
              <a:t>magnetická </a:t>
            </a:r>
            <a:r>
              <a:rPr lang="cs-CZ" dirty="0"/>
              <a:t>resonance je vyšetření, které se využívá zejména u pacientů, kteří prodělali trauma páteře se současným či následným neurologickým postižením. Provádí se zejména při objasnění poúrazových </a:t>
            </a:r>
            <a:r>
              <a:rPr lang="cs-CZ" dirty="0" smtClean="0"/>
              <a:t>stavů</a:t>
            </a:r>
          </a:p>
          <a:p>
            <a:pPr lvl="1"/>
            <a:endParaRPr lang="cs-CZ" dirty="0" smtClean="0"/>
          </a:p>
          <a:p>
            <a:pPr marL="0" indent="0">
              <a:buNone/>
            </a:pPr>
            <a:r>
              <a:rPr lang="cs-CZ" b="1" dirty="0" smtClean="0"/>
              <a:t>Elektrofyziologické </a:t>
            </a:r>
            <a:r>
              <a:rPr lang="cs-CZ" b="1" dirty="0"/>
              <a:t>vyšetření </a:t>
            </a:r>
            <a:endParaRPr lang="cs-CZ" b="1" dirty="0" smtClean="0"/>
          </a:p>
          <a:p>
            <a:pPr lvl="1"/>
            <a:r>
              <a:rPr lang="cs-CZ" dirty="0" smtClean="0"/>
              <a:t>evokované </a:t>
            </a:r>
            <a:r>
              <a:rPr lang="cs-CZ" dirty="0"/>
              <a:t>potenciály Tato metoda se využívá při objektivizaci průběhu a výsledku léčení. Zjišťuje „průchodnost míchy“ pomocí evokovaných potenciálů</a:t>
            </a:r>
          </a:p>
        </p:txBody>
      </p:sp>
      <p:pic>
        <p:nvPicPr>
          <p:cNvPr id="4" name="Obrázek 3"/>
          <p:cNvPicPr>
            <a:picLocks noChangeAspect="1"/>
          </p:cNvPicPr>
          <p:nvPr/>
        </p:nvPicPr>
        <p:blipFill rotWithShape="1">
          <a:blip r:embed="rId2"/>
          <a:srcRect b="26505"/>
          <a:stretch/>
        </p:blipFill>
        <p:spPr>
          <a:xfrm>
            <a:off x="7098632" y="365125"/>
            <a:ext cx="4876800" cy="1624096"/>
          </a:xfrm>
          <a:prstGeom prst="rect">
            <a:avLst/>
          </a:prstGeom>
        </p:spPr>
      </p:pic>
    </p:spTree>
    <p:extLst>
      <p:ext uri="{BB962C8B-B14F-4D97-AF65-F5344CB8AC3E}">
        <p14:creationId xmlns:p14="http://schemas.microsoft.com/office/powerpoint/2010/main" val="36135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Metody a postupy terapie </a:t>
            </a:r>
          </a:p>
        </p:txBody>
      </p:sp>
      <p:sp>
        <p:nvSpPr>
          <p:cNvPr id="3" name="Zástupný symbol pro obsah 2"/>
          <p:cNvSpPr>
            <a:spLocks noGrp="1"/>
          </p:cNvSpPr>
          <p:nvPr>
            <p:ph idx="1"/>
          </p:nvPr>
        </p:nvSpPr>
        <p:spPr>
          <a:xfrm>
            <a:off x="838200" y="1825624"/>
            <a:ext cx="10515600" cy="5032375"/>
          </a:xfrm>
        </p:spPr>
        <p:txBody>
          <a:bodyPr>
            <a:normAutofit fontScale="47500" lnSpcReduction="20000"/>
          </a:bodyPr>
          <a:lstStyle/>
          <a:p>
            <a:pPr marL="0" indent="0">
              <a:buNone/>
            </a:pPr>
            <a:r>
              <a:rPr lang="cs-CZ" dirty="0" smtClean="0"/>
              <a:t>O </a:t>
            </a:r>
            <a:r>
              <a:rPr lang="cs-CZ" dirty="0"/>
              <a:t>osudu spinálního traumatu v mnoha případech rozhoduje způsob první pomoci a následného transportu zraněného do </a:t>
            </a:r>
            <a:r>
              <a:rPr lang="cs-CZ" dirty="0" smtClean="0"/>
              <a:t>nemocnice</a:t>
            </a:r>
          </a:p>
          <a:p>
            <a:pPr marL="0" indent="0">
              <a:buNone/>
            </a:pPr>
            <a:r>
              <a:rPr lang="cs-CZ" dirty="0" smtClean="0"/>
              <a:t>Vždy </a:t>
            </a:r>
            <a:r>
              <a:rPr lang="cs-CZ" dirty="0"/>
              <a:t>je nutno pomýšlet na možné poranění páteře a dle této zásady také ke zraněnému přistupovat. Nešetrné zacházení může vést k nezvratnému </a:t>
            </a:r>
            <a:r>
              <a:rPr lang="cs-CZ" dirty="0" smtClean="0"/>
              <a:t>poškození </a:t>
            </a:r>
          </a:p>
          <a:p>
            <a:pPr marL="0" indent="0">
              <a:buNone/>
            </a:pPr>
            <a:r>
              <a:rPr lang="cs-CZ" dirty="0" smtClean="0"/>
              <a:t>Při </a:t>
            </a:r>
            <a:r>
              <a:rPr lang="cs-CZ" dirty="0"/>
              <a:t>podezření na poranění páteře je nutné se vyvarovat nešetrné manipulace. Prioritou je stabilizace pomocí límce „</a:t>
            </a:r>
            <a:r>
              <a:rPr lang="cs-CZ" dirty="0" err="1"/>
              <a:t>Stiff</a:t>
            </a:r>
            <a:r>
              <a:rPr lang="cs-CZ" dirty="0"/>
              <a:t> </a:t>
            </a:r>
            <a:r>
              <a:rPr lang="cs-CZ" dirty="0" err="1"/>
              <a:t>neck</a:t>
            </a:r>
            <a:r>
              <a:rPr lang="cs-CZ" dirty="0"/>
              <a:t>“ </a:t>
            </a:r>
            <a:r>
              <a:rPr lang="cs-CZ" dirty="0" smtClean="0"/>
              <a:t> </a:t>
            </a:r>
            <a:r>
              <a:rPr lang="cs-CZ" dirty="0"/>
              <a:t>nebo „Philadelphia“, kdy je nutné udržovat páteř v neutrální poloze mírným tahem za hlavu. Pacient je šetrně přemístěn na </a:t>
            </a:r>
            <a:r>
              <a:rPr lang="cs-CZ" dirty="0" err="1"/>
              <a:t>vakumatraci</a:t>
            </a:r>
            <a:r>
              <a:rPr lang="cs-CZ" dirty="0"/>
              <a:t> pomocí „</a:t>
            </a:r>
            <a:r>
              <a:rPr lang="cs-CZ" dirty="0" err="1"/>
              <a:t>scoop</a:t>
            </a:r>
            <a:r>
              <a:rPr lang="cs-CZ" dirty="0"/>
              <a:t> </a:t>
            </a:r>
            <a:r>
              <a:rPr lang="cs-CZ" dirty="0" smtClean="0"/>
              <a:t>rámu“</a:t>
            </a:r>
          </a:p>
          <a:p>
            <a:pPr marL="0" indent="0">
              <a:buNone/>
            </a:pPr>
            <a:r>
              <a:rPr lang="cs-CZ" dirty="0" smtClean="0"/>
              <a:t>Spinální </a:t>
            </a:r>
            <a:r>
              <a:rPr lang="cs-CZ" dirty="0"/>
              <a:t>trauma pod úrovní C5 umožňuje spontánní ventilaci, lze dodat pouze inhalačně kyslík maskou. Pokud je nutné zajistit dýchací cesty tracheální intubací, musí být provedena při neutrální poloze </a:t>
            </a:r>
            <a:r>
              <a:rPr lang="cs-CZ" dirty="0" smtClean="0"/>
              <a:t>hlavy. </a:t>
            </a:r>
            <a:r>
              <a:rPr lang="cs-CZ" dirty="0"/>
              <a:t>Pokud je pacient při vědomí, se stabilními vitálními funkcemi, je možné orientačně zjistit lokalizaci a rozsah neurologického poškození. Pacient je transportován do nejbližšího traumacentra, s výhodou je transport letecký pro svoji šetrnost. </a:t>
            </a:r>
            <a:endParaRPr lang="cs-CZ" dirty="0" smtClean="0"/>
          </a:p>
          <a:p>
            <a:endParaRPr lang="cs-CZ" dirty="0"/>
          </a:p>
          <a:p>
            <a:pPr marL="0" indent="0">
              <a:buNone/>
            </a:pPr>
            <a:r>
              <a:rPr lang="cs-CZ" b="1" dirty="0" smtClean="0"/>
              <a:t>Urgentní </a:t>
            </a:r>
            <a:r>
              <a:rPr lang="cs-CZ" b="1" dirty="0"/>
              <a:t>péče po přijetí pacienta </a:t>
            </a:r>
            <a:endParaRPr lang="cs-CZ" b="1" dirty="0" smtClean="0"/>
          </a:p>
          <a:p>
            <a:pPr lvl="1"/>
            <a:r>
              <a:rPr lang="cs-CZ" dirty="0" smtClean="0"/>
              <a:t>Pacienti </a:t>
            </a:r>
            <a:r>
              <a:rPr lang="cs-CZ" dirty="0"/>
              <a:t>se spinálním poraněním jsou přijímáni přes urgentní příjmy traumacenter</a:t>
            </a:r>
            <a:r>
              <a:rPr lang="cs-CZ" dirty="0" smtClean="0"/>
              <a:t>.</a:t>
            </a:r>
          </a:p>
          <a:p>
            <a:pPr lvl="1"/>
            <a:r>
              <a:rPr lang="cs-CZ" dirty="0" smtClean="0"/>
              <a:t>Zde </a:t>
            </a:r>
            <a:r>
              <a:rPr lang="cs-CZ" dirty="0"/>
              <a:t>probíhá zajištění základních životních funkcí, kardiopulmonální resuscitace, </a:t>
            </a:r>
            <a:r>
              <a:rPr lang="cs-CZ" dirty="0" err="1"/>
              <a:t>kanylace</a:t>
            </a:r>
            <a:r>
              <a:rPr lang="cs-CZ" dirty="0"/>
              <a:t> velkých cév, zajištění monitorace invazivního arteriálního tlaku, kompletní laboratoř (krevní obraz, krevní plyny, ledvinné funkce, zánětlivé </a:t>
            </a:r>
            <a:r>
              <a:rPr lang="cs-CZ" dirty="0" err="1"/>
              <a:t>markery</a:t>
            </a:r>
            <a:r>
              <a:rPr lang="cs-CZ" dirty="0"/>
              <a:t>, odběr na krevní skupinu a zajištění krevních konzerv), derivace moče permanentním močovým katétrem</a:t>
            </a:r>
            <a:r>
              <a:rPr lang="cs-CZ" dirty="0" smtClean="0"/>
              <a:t>.</a:t>
            </a:r>
          </a:p>
          <a:p>
            <a:pPr lvl="1"/>
            <a:r>
              <a:rPr lang="cs-CZ" dirty="0" smtClean="0"/>
              <a:t>Provádí </a:t>
            </a:r>
            <a:r>
              <a:rPr lang="cs-CZ" dirty="0"/>
              <a:t>se neurologické vyšetření a přesná diagnostika pomocí zobrazovacích metod. </a:t>
            </a:r>
            <a:endParaRPr lang="cs-CZ" dirty="0" smtClean="0"/>
          </a:p>
          <a:p>
            <a:pPr lvl="1"/>
            <a:r>
              <a:rPr lang="cs-CZ" dirty="0" smtClean="0"/>
              <a:t>U </a:t>
            </a:r>
            <a:r>
              <a:rPr lang="cs-CZ" dirty="0"/>
              <a:t>oběhově nestabilního pacienta je nejprve nutné ošetřit nitrolební krvácení, zranění hrudníku, břicha, traumata pánve a dlouhých </a:t>
            </a:r>
            <a:r>
              <a:rPr lang="cs-CZ" dirty="0" smtClean="0"/>
              <a:t>kostí</a:t>
            </a:r>
            <a:r>
              <a:rPr lang="cs-CZ" dirty="0"/>
              <a:t> </a:t>
            </a:r>
            <a:r>
              <a:rPr lang="cs-CZ" dirty="0" smtClean="0"/>
              <a:t>- k </a:t>
            </a:r>
            <a:r>
              <a:rPr lang="cs-CZ" dirty="0"/>
              <a:t>ošetření páteře se přistupuje </a:t>
            </a:r>
            <a:r>
              <a:rPr lang="cs-CZ" dirty="0" smtClean="0"/>
              <a:t>následně </a:t>
            </a:r>
          </a:p>
          <a:p>
            <a:pPr marL="0" indent="0">
              <a:buNone/>
            </a:pPr>
            <a:endParaRPr lang="cs-CZ" b="1" dirty="0" smtClean="0"/>
          </a:p>
          <a:p>
            <a:pPr marL="0" indent="0">
              <a:buNone/>
            </a:pPr>
            <a:r>
              <a:rPr lang="cs-CZ" b="1" dirty="0" smtClean="0"/>
              <a:t>Konzervativní léčba</a:t>
            </a:r>
          </a:p>
          <a:p>
            <a:pPr lvl="1"/>
            <a:r>
              <a:rPr lang="cs-CZ" dirty="0" smtClean="0"/>
              <a:t>Konzervativní léčba je volena v případě stabilních zlomenin bez významné dislokace, bez neurologické symptomatologie, dále u pacientů, kdy je operační terapie kontraindikována. Při poranění krční páteře se volí fixace vhodným stabilizačním límcem typu Philadelphia. Další volbou konzervativní terapie je nasazení „Halo-aparátu“.</a:t>
            </a:r>
          </a:p>
          <a:p>
            <a:pPr lvl="1"/>
            <a:r>
              <a:rPr lang="cs-CZ" dirty="0" smtClean="0"/>
              <a:t>Halo-aparát“ Jde o </a:t>
            </a:r>
            <a:r>
              <a:rPr lang="cs-CZ" dirty="0" err="1" smtClean="0"/>
              <a:t>rtg</a:t>
            </a:r>
            <a:r>
              <a:rPr lang="cs-CZ" dirty="0" smtClean="0"/>
              <a:t>-nekontrastní kovovou nebo karbonovou objímku, která je připevněna titanovými šrouby na čtyřech místech lebky. Kruh je tyčemi spojen s termoplastickou hrudní částí („vestou“). Jako prevence dekubitů je vesta podložena kožešinovou vložkou.</a:t>
            </a:r>
          </a:p>
          <a:p>
            <a:pPr lvl="1"/>
            <a:r>
              <a:rPr lang="cs-CZ" dirty="0" smtClean="0"/>
              <a:t>Zlomeniny horního hrudního úseku jsou řešeny „halo-aparátem“ , zlomeniny dolního hrudního úseku a bederní páteře mohou být řešeny sádrovým korzetem, případně korzetem z plastu pro větší komfort pacienta.</a:t>
            </a:r>
            <a:endParaRPr lang="cs-CZ" dirty="0"/>
          </a:p>
        </p:txBody>
      </p:sp>
      <p:pic>
        <p:nvPicPr>
          <p:cNvPr id="4" name="Obrázek 3"/>
          <p:cNvPicPr>
            <a:picLocks noChangeAspect="1"/>
          </p:cNvPicPr>
          <p:nvPr/>
        </p:nvPicPr>
        <p:blipFill rotWithShape="1">
          <a:blip r:embed="rId2"/>
          <a:srcRect l="16019" t="4220" r="8053" b="19838"/>
          <a:stretch/>
        </p:blipFill>
        <p:spPr>
          <a:xfrm>
            <a:off x="10507579" y="248652"/>
            <a:ext cx="1323474" cy="1989222"/>
          </a:xfrm>
          <a:prstGeom prst="rect">
            <a:avLst/>
          </a:prstGeom>
        </p:spPr>
      </p:pic>
      <p:cxnSp>
        <p:nvCxnSpPr>
          <p:cNvPr id="6" name="Přímá spojnice se šipkou 5"/>
          <p:cNvCxnSpPr/>
          <p:nvPr/>
        </p:nvCxnSpPr>
        <p:spPr>
          <a:xfrm flipV="1">
            <a:off x="10186737" y="2061411"/>
            <a:ext cx="585537" cy="445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8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Ošetřovatelský proces u pacienta s poraněním páteře</a:t>
            </a:r>
            <a:endParaRPr lang="cs-CZ" dirty="0"/>
          </a:p>
        </p:txBody>
      </p:sp>
      <p:sp>
        <p:nvSpPr>
          <p:cNvPr id="3" name="Podnadpis 2"/>
          <p:cNvSpPr>
            <a:spLocks noGrp="1"/>
          </p:cNvSpPr>
          <p:nvPr>
            <p:ph type="subTitle" idx="1"/>
          </p:nvPr>
        </p:nvSpPr>
        <p:spPr/>
        <p:txBody>
          <a:bodyPr/>
          <a:lstStyle/>
          <a:p>
            <a:endParaRPr lang="cs-CZ"/>
          </a:p>
        </p:txBody>
      </p:sp>
      <p:pic>
        <p:nvPicPr>
          <p:cNvPr id="5" name="Obrázek 4"/>
          <p:cNvPicPr>
            <a:picLocks noChangeAspect="1"/>
          </p:cNvPicPr>
          <p:nvPr/>
        </p:nvPicPr>
        <p:blipFill>
          <a:blip r:embed="rId2"/>
          <a:stretch>
            <a:fillRect/>
          </a:stretch>
        </p:blipFill>
        <p:spPr>
          <a:xfrm>
            <a:off x="3776913" y="4064667"/>
            <a:ext cx="4829676" cy="2704619"/>
          </a:xfrm>
          <a:prstGeom prst="rect">
            <a:avLst/>
          </a:prstGeom>
        </p:spPr>
      </p:pic>
    </p:spTree>
    <p:extLst>
      <p:ext uri="{BB962C8B-B14F-4D97-AF65-F5344CB8AC3E}">
        <p14:creationId xmlns:p14="http://schemas.microsoft.com/office/powerpoint/2010/main" val="333141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Operační léčba </a:t>
            </a:r>
          </a:p>
        </p:txBody>
      </p:sp>
      <p:sp>
        <p:nvSpPr>
          <p:cNvPr id="3" name="Zástupný symbol pro obsah 2"/>
          <p:cNvSpPr>
            <a:spLocks noGrp="1"/>
          </p:cNvSpPr>
          <p:nvPr>
            <p:ph idx="1"/>
          </p:nvPr>
        </p:nvSpPr>
        <p:spPr/>
        <p:txBody>
          <a:bodyPr>
            <a:normAutofit fontScale="55000" lnSpcReduction="20000"/>
          </a:bodyPr>
          <a:lstStyle/>
          <a:p>
            <a:pPr marL="0" indent="0">
              <a:buNone/>
            </a:pPr>
            <a:r>
              <a:rPr lang="cs-CZ" dirty="0" smtClean="0"/>
              <a:t>volena </a:t>
            </a:r>
            <a:r>
              <a:rPr lang="cs-CZ" dirty="0"/>
              <a:t>u </a:t>
            </a:r>
            <a:r>
              <a:rPr lang="cs-CZ" dirty="0" err="1"/>
              <a:t>instabilních</a:t>
            </a:r>
            <a:r>
              <a:rPr lang="cs-CZ" dirty="0"/>
              <a:t> </a:t>
            </a:r>
            <a:r>
              <a:rPr lang="cs-CZ" dirty="0" smtClean="0"/>
              <a:t>poranění</a:t>
            </a:r>
          </a:p>
          <a:p>
            <a:pPr marL="0" indent="0">
              <a:buNone/>
            </a:pPr>
            <a:r>
              <a:rPr lang="cs-CZ" dirty="0" smtClean="0"/>
              <a:t>cílem </a:t>
            </a:r>
            <a:r>
              <a:rPr lang="cs-CZ" dirty="0"/>
              <a:t>je stabilizace páteře, dekomprese míchy a včasná </a:t>
            </a:r>
            <a:r>
              <a:rPr lang="cs-CZ" dirty="0" smtClean="0"/>
              <a:t>rehabilitace</a:t>
            </a:r>
          </a:p>
          <a:p>
            <a:pPr marL="0" indent="0">
              <a:buNone/>
            </a:pPr>
            <a:r>
              <a:rPr lang="cs-CZ" dirty="0"/>
              <a:t>p</a:t>
            </a:r>
            <a:r>
              <a:rPr lang="cs-CZ" dirty="0" smtClean="0"/>
              <a:t>ři </a:t>
            </a:r>
            <a:r>
              <a:rPr lang="cs-CZ" b="1" dirty="0"/>
              <a:t>traumatu </a:t>
            </a:r>
            <a:r>
              <a:rPr lang="cs-CZ" b="1" dirty="0" err="1"/>
              <a:t>okcipito</a:t>
            </a:r>
            <a:r>
              <a:rPr lang="cs-CZ" b="1" dirty="0"/>
              <a:t>-cervikálního </a:t>
            </a:r>
            <a:r>
              <a:rPr lang="cs-CZ" dirty="0"/>
              <a:t>přechodu se při šetrném a rychlém ošetření na místě zásahu, v některých případech podaří pacienta převézt do traumacentra, následně provést stabilizaci dlahovou technikou ze zadního přístupu. V mnoha případech toto zranění vede k letálnímu konci již na místě </a:t>
            </a:r>
            <a:r>
              <a:rPr lang="cs-CZ" dirty="0" smtClean="0"/>
              <a:t>úrazu</a:t>
            </a:r>
          </a:p>
          <a:p>
            <a:endParaRPr lang="cs-CZ" dirty="0" smtClean="0"/>
          </a:p>
          <a:p>
            <a:r>
              <a:rPr lang="cs-CZ" b="1" dirty="0" smtClean="0"/>
              <a:t>Traumata </a:t>
            </a:r>
            <a:r>
              <a:rPr lang="cs-CZ" b="1" dirty="0"/>
              <a:t>horní krční páteře </a:t>
            </a:r>
            <a:r>
              <a:rPr lang="cs-CZ" dirty="0"/>
              <a:t>jsou řešeny předním (</a:t>
            </a:r>
            <a:r>
              <a:rPr lang="cs-CZ" dirty="0" err="1"/>
              <a:t>transorálním</a:t>
            </a:r>
            <a:r>
              <a:rPr lang="cs-CZ" dirty="0"/>
              <a:t>) nebo zadním přístupem, který je využíván zejména u pacientů s neurologickým deficitem. V některých případech kombinovaně. Provádí se </a:t>
            </a:r>
            <a:r>
              <a:rPr lang="cs-CZ" b="1" dirty="0" err="1"/>
              <a:t>spondylodéza</a:t>
            </a:r>
            <a:r>
              <a:rPr lang="cs-CZ" dirty="0"/>
              <a:t> (spojení obratlů</a:t>
            </a:r>
            <a:r>
              <a:rPr lang="cs-CZ" dirty="0" smtClean="0"/>
              <a:t>)</a:t>
            </a:r>
          </a:p>
          <a:p>
            <a:endParaRPr lang="cs-CZ" dirty="0" smtClean="0"/>
          </a:p>
          <a:p>
            <a:r>
              <a:rPr lang="cs-CZ" b="1" dirty="0" smtClean="0"/>
              <a:t>Zlomeniny </a:t>
            </a:r>
            <a:r>
              <a:rPr lang="cs-CZ" b="1" dirty="0"/>
              <a:t>dolní krční páteře </a:t>
            </a:r>
            <a:r>
              <a:rPr lang="cs-CZ" dirty="0"/>
              <a:t>jsou téměř </a:t>
            </a:r>
            <a:r>
              <a:rPr lang="cs-CZ" b="1" dirty="0"/>
              <a:t>vždy </a:t>
            </a:r>
            <a:r>
              <a:rPr lang="cs-CZ" b="1" dirty="0" err="1"/>
              <a:t>instabilní</a:t>
            </a:r>
            <a:r>
              <a:rPr lang="cs-CZ" dirty="0"/>
              <a:t>, a proto </a:t>
            </a:r>
            <a:r>
              <a:rPr lang="cs-CZ" b="1" dirty="0" smtClean="0"/>
              <a:t>vždy </a:t>
            </a:r>
            <a:r>
              <a:rPr lang="cs-CZ" b="1" dirty="0"/>
              <a:t>operační řešení</a:t>
            </a:r>
            <a:r>
              <a:rPr lang="cs-CZ" dirty="0"/>
              <a:t>. Postupuje se z pravého předního nebo levého předního přístupu, případná stabilizace je možná i ze zadního středního přístupu. Provádí se kostní spojení pohybového segmentu pomocí kostního štěpu. Po dobu hojení je štěp zajištěn kovovým </a:t>
            </a:r>
            <a:r>
              <a:rPr lang="cs-CZ" dirty="0" smtClean="0"/>
              <a:t>implantátem.</a:t>
            </a:r>
          </a:p>
          <a:p>
            <a:endParaRPr lang="cs-CZ" dirty="0" smtClean="0"/>
          </a:p>
          <a:p>
            <a:r>
              <a:rPr lang="cs-CZ" b="1" dirty="0" smtClean="0"/>
              <a:t>Zásada </a:t>
            </a:r>
            <a:r>
              <a:rPr lang="cs-CZ" b="1" dirty="0"/>
              <a:t>stabilizace hrudní a bederní páteře je napřímení osy páteře, dekomprese útlaku míchy a míšních kořenů, rekonstrukce nosného sloupce páteře a zajištění repozice pomocí implantace kovového </a:t>
            </a:r>
            <a:r>
              <a:rPr lang="cs-CZ" b="1" dirty="0" smtClean="0"/>
              <a:t>materiálu</a:t>
            </a:r>
            <a:r>
              <a:rPr lang="cs-CZ" dirty="0" smtClean="0"/>
              <a:t>. Je </a:t>
            </a:r>
            <a:r>
              <a:rPr lang="cs-CZ" dirty="0"/>
              <a:t>využíváno předního, zadního nebo kombinovaného přístupu. Ze zadního přístupu se provádí </a:t>
            </a:r>
            <a:r>
              <a:rPr lang="cs-CZ" b="1" dirty="0" err="1"/>
              <a:t>laminektomie</a:t>
            </a:r>
            <a:r>
              <a:rPr lang="cs-CZ" dirty="0"/>
              <a:t> (odstranění zadního oblouku obratle), která je nejefektivnější pro odstranění útlaku míchy. Vlastní stabilizace se provádí speciálními šrouby, jde pak o </a:t>
            </a:r>
            <a:r>
              <a:rPr lang="cs-CZ" b="1" dirty="0"/>
              <a:t>vnitřní fixatér</a:t>
            </a:r>
            <a:r>
              <a:rPr lang="cs-CZ" dirty="0"/>
              <a:t>. U hrudních obratlů se provádí stabilizace přes dutinu hrudní, tzv. video asistovaná </a:t>
            </a:r>
            <a:r>
              <a:rPr lang="cs-CZ" dirty="0" err="1"/>
              <a:t>torakoskopická</a:t>
            </a:r>
            <a:r>
              <a:rPr lang="cs-CZ" dirty="0"/>
              <a:t> operace</a:t>
            </a:r>
          </a:p>
        </p:txBody>
      </p:sp>
    </p:spTree>
    <p:extLst>
      <p:ext uri="{BB962C8B-B14F-4D97-AF65-F5344CB8AC3E}">
        <p14:creationId xmlns:p14="http://schemas.microsoft.com/office/powerpoint/2010/main" val="313113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Rehabilitace</a:t>
            </a:r>
          </a:p>
        </p:txBody>
      </p:sp>
      <p:sp>
        <p:nvSpPr>
          <p:cNvPr id="3" name="Zástupný symbol pro obsah 2"/>
          <p:cNvSpPr>
            <a:spLocks noGrp="1"/>
          </p:cNvSpPr>
          <p:nvPr>
            <p:ph idx="1"/>
          </p:nvPr>
        </p:nvSpPr>
        <p:spPr>
          <a:xfrm>
            <a:off x="733926" y="1512803"/>
            <a:ext cx="10515600" cy="5120607"/>
          </a:xfrm>
        </p:spPr>
        <p:txBody>
          <a:bodyPr>
            <a:normAutofit fontScale="62500" lnSpcReduction="20000"/>
          </a:bodyPr>
          <a:lstStyle/>
          <a:p>
            <a:pPr marL="0" indent="0">
              <a:buNone/>
            </a:pPr>
            <a:r>
              <a:rPr lang="cs-CZ" dirty="0" smtClean="0"/>
              <a:t>má </a:t>
            </a:r>
            <a:r>
              <a:rPr lang="cs-CZ" dirty="0"/>
              <a:t>nejen předcházet komplikacím, ale zejména v rámci zdravotního stavu, napomoci pacientovi se spinálním poraněním návrat do běžného </a:t>
            </a:r>
            <a:r>
              <a:rPr lang="cs-CZ" dirty="0" smtClean="0"/>
              <a:t>života </a:t>
            </a:r>
          </a:p>
          <a:p>
            <a:pPr marL="0" indent="0">
              <a:buNone/>
            </a:pPr>
            <a:r>
              <a:rPr lang="cs-CZ" dirty="0" smtClean="0"/>
              <a:t>využívá </a:t>
            </a:r>
            <a:r>
              <a:rPr lang="cs-CZ" dirty="0"/>
              <a:t>rozvoj zachovaných funkcí a postupně pacienta adaptuje na nové životní </a:t>
            </a:r>
            <a:r>
              <a:rPr lang="cs-CZ" dirty="0" smtClean="0"/>
              <a:t>podmínky</a:t>
            </a:r>
          </a:p>
          <a:p>
            <a:pPr marL="0" indent="0">
              <a:buNone/>
            </a:pPr>
            <a:r>
              <a:rPr lang="cs-CZ" dirty="0" smtClean="0"/>
              <a:t> </a:t>
            </a:r>
          </a:p>
          <a:p>
            <a:pPr marL="0" indent="0">
              <a:buNone/>
            </a:pPr>
            <a:r>
              <a:rPr lang="cs-CZ" dirty="0" smtClean="0"/>
              <a:t>Základní </a:t>
            </a:r>
            <a:r>
              <a:rPr lang="cs-CZ" dirty="0"/>
              <a:t>volbou u pacientů s poškozením míchy </a:t>
            </a:r>
            <a:r>
              <a:rPr lang="cs-CZ" dirty="0" smtClean="0"/>
              <a:t>je:</a:t>
            </a:r>
          </a:p>
          <a:p>
            <a:pPr lvl="1">
              <a:buFont typeface="Wingdings" panose="05000000000000000000" pitchFamily="2" charset="2"/>
              <a:buChar char="Ø"/>
            </a:pPr>
            <a:r>
              <a:rPr lang="cs-CZ" b="1" dirty="0" smtClean="0"/>
              <a:t>Fyzioterapie </a:t>
            </a:r>
            <a:r>
              <a:rPr lang="cs-CZ" dirty="0" smtClean="0"/>
              <a:t>- pacienti </a:t>
            </a:r>
            <a:r>
              <a:rPr lang="cs-CZ" dirty="0"/>
              <a:t>s míšní lézí mají vždy změněnou funkci dýchání, zejména u poranění krční páteře vázne expektorace, proto je kladen důraz zejména na </a:t>
            </a:r>
            <a:r>
              <a:rPr lang="cs-CZ" b="1" dirty="0"/>
              <a:t>respirační </a:t>
            </a:r>
            <a:r>
              <a:rPr lang="cs-CZ" b="1" dirty="0" smtClean="0"/>
              <a:t>fyzioterapii</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Fyzikální terapie </a:t>
            </a:r>
            <a:r>
              <a:rPr lang="cs-CZ" dirty="0" smtClean="0"/>
              <a:t>- zaměřuje se na </a:t>
            </a:r>
            <a:r>
              <a:rPr lang="cs-CZ" dirty="0"/>
              <a:t>ovlivnění neuromuskulárních bolestí, zlepšení hojení jizev a </a:t>
            </a:r>
            <a:r>
              <a:rPr lang="cs-CZ" dirty="0" smtClean="0"/>
              <a:t>defektů</a:t>
            </a:r>
            <a:endParaRPr lang="cs-CZ" dirty="0"/>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a:t>Ergoterapie </a:t>
            </a:r>
            <a:r>
              <a:rPr lang="cs-CZ" dirty="0"/>
              <a:t>- zaměřena na nácvik běžných denních aktivit a </a:t>
            </a:r>
            <a:r>
              <a:rPr lang="cs-CZ" dirty="0" smtClean="0"/>
              <a:t>soběstačnosti -významnou </a:t>
            </a:r>
            <a:r>
              <a:rPr lang="cs-CZ" dirty="0"/>
              <a:t>roli hraje nácvik funkčního úchopu u kvadruplegiků. Funkční úchop Jde o schopnost kvadruplegika náhradním (trikovým) způsobem uchopit, držet a používat předměty každodenní potřeby </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Psychosociální rehabilitace </a:t>
            </a:r>
            <a:r>
              <a:rPr lang="cs-CZ" dirty="0" smtClean="0"/>
              <a:t>- psycholog </a:t>
            </a:r>
            <a:r>
              <a:rPr lang="cs-CZ" dirty="0"/>
              <a:t>by měl být součástí teamu k dispozici od přijetí pacienta, a to nejen pro pomoc jemu samotnému, ale také pro rodinu pacienta.</a:t>
            </a:r>
          </a:p>
          <a:p>
            <a:pPr lvl="1">
              <a:buFont typeface="Wingdings" panose="05000000000000000000" pitchFamily="2" charset="2"/>
              <a:buChar char="Ø"/>
            </a:pPr>
            <a:endParaRPr lang="cs-CZ" dirty="0" smtClean="0"/>
          </a:p>
          <a:p>
            <a:endParaRPr lang="cs-CZ" dirty="0" smtClean="0"/>
          </a:p>
          <a:p>
            <a:pPr marL="0" indent="0">
              <a:buNone/>
            </a:pPr>
            <a:r>
              <a:rPr lang="cs-CZ" b="1" dirty="0" smtClean="0"/>
              <a:t>V </a:t>
            </a:r>
            <a:r>
              <a:rPr lang="cs-CZ" b="1" dirty="0"/>
              <a:t>akutní fázi </a:t>
            </a:r>
            <a:r>
              <a:rPr lang="cs-CZ" b="1" dirty="0" smtClean="0"/>
              <a:t> - </a:t>
            </a:r>
            <a:r>
              <a:rPr lang="cs-CZ" dirty="0" smtClean="0"/>
              <a:t> pasivní </a:t>
            </a:r>
            <a:r>
              <a:rPr lang="cs-CZ" dirty="0"/>
              <a:t>cvičení, bazální </a:t>
            </a:r>
            <a:r>
              <a:rPr lang="cs-CZ" dirty="0" smtClean="0"/>
              <a:t>stimulace, dechová gymnastika, </a:t>
            </a:r>
            <a:r>
              <a:rPr lang="cs-CZ" dirty="0"/>
              <a:t>prevenci dekubitů, polohování a mobilizační péči</a:t>
            </a:r>
            <a:r>
              <a:rPr lang="cs-CZ" dirty="0" smtClean="0"/>
              <a:t>.</a:t>
            </a:r>
          </a:p>
          <a:p>
            <a:pPr marL="0" indent="0">
              <a:buNone/>
            </a:pPr>
            <a:r>
              <a:rPr lang="cs-CZ" b="1" dirty="0" smtClean="0"/>
              <a:t>V </a:t>
            </a:r>
            <a:r>
              <a:rPr lang="cs-CZ" b="1" dirty="0"/>
              <a:t>následné péči </a:t>
            </a:r>
            <a:r>
              <a:rPr lang="cs-CZ" dirty="0" smtClean="0"/>
              <a:t>- </a:t>
            </a:r>
            <a:r>
              <a:rPr lang="cs-CZ" dirty="0"/>
              <a:t>nutný nácvik soběstačnosti, manipulace s kompenzačními pomůckami, psychosociální </a:t>
            </a:r>
            <a:r>
              <a:rPr lang="cs-CZ" dirty="0" smtClean="0"/>
              <a:t>péče</a:t>
            </a:r>
          </a:p>
          <a:p>
            <a:endParaRPr lang="cs-CZ" dirty="0" smtClean="0"/>
          </a:p>
        </p:txBody>
      </p:sp>
    </p:spTree>
    <p:extLst>
      <p:ext uri="{BB962C8B-B14F-4D97-AF65-F5344CB8AC3E}">
        <p14:creationId xmlns:p14="http://schemas.microsoft.com/office/powerpoint/2010/main" val="49856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Ošetřovatelská péče u pacienta hospitalizovaného na intenzivním lůžku </a:t>
            </a:r>
          </a:p>
        </p:txBody>
      </p:sp>
      <p:sp>
        <p:nvSpPr>
          <p:cNvPr id="3" name="Zástupný symbol pro obsah 2"/>
          <p:cNvSpPr>
            <a:spLocks noGrp="1"/>
          </p:cNvSpPr>
          <p:nvPr>
            <p:ph idx="1"/>
          </p:nvPr>
        </p:nvSpPr>
        <p:spPr>
          <a:xfrm>
            <a:off x="838200" y="1825625"/>
            <a:ext cx="10515600" cy="5112586"/>
          </a:xfrm>
        </p:spPr>
        <p:txBody>
          <a:bodyPr>
            <a:normAutofit fontScale="92500" lnSpcReduction="20000"/>
          </a:bodyPr>
          <a:lstStyle/>
          <a:p>
            <a:pPr marL="0" indent="0">
              <a:buNone/>
            </a:pPr>
            <a:r>
              <a:rPr lang="cs-CZ" dirty="0" smtClean="0"/>
              <a:t> </a:t>
            </a:r>
          </a:p>
          <a:p>
            <a:r>
              <a:rPr lang="cs-CZ" dirty="0" smtClean="0"/>
              <a:t>Při </a:t>
            </a:r>
            <a:r>
              <a:rPr lang="cs-CZ" dirty="0"/>
              <a:t>komplexní péči je nutná spolupráce celého teamu, sestávajícího z lékaře </a:t>
            </a:r>
            <a:r>
              <a:rPr lang="cs-CZ" dirty="0" err="1"/>
              <a:t>intenzivisty</a:t>
            </a:r>
            <a:r>
              <a:rPr lang="cs-CZ" dirty="0"/>
              <a:t>, </a:t>
            </a:r>
            <a:r>
              <a:rPr lang="cs-CZ" dirty="0" err="1"/>
              <a:t>spondylochirurga</a:t>
            </a:r>
            <a:r>
              <a:rPr lang="cs-CZ" dirty="0"/>
              <a:t>, traumatologa, neurologa, rehabilitačního lékaře, všeobecných sester, se specializací anesteziologie, resuscitace a intenzivní medicíny, (dále ARIP), fyzioterapeuta, v neposlední řadě psychologa. Další lékaři jsou zajišťováni formou konzilií. Po přijetí na oddělení je pacient uložen na speciální polohovací </a:t>
            </a:r>
            <a:r>
              <a:rPr lang="cs-CZ" dirty="0" smtClean="0"/>
              <a:t>lůžko</a:t>
            </a:r>
            <a:endParaRPr lang="cs-CZ" dirty="0"/>
          </a:p>
          <a:p>
            <a:endParaRPr lang="cs-CZ" dirty="0" smtClean="0"/>
          </a:p>
          <a:p>
            <a:r>
              <a:rPr lang="cs-CZ" dirty="0" smtClean="0"/>
              <a:t> </a:t>
            </a:r>
            <a:r>
              <a:rPr lang="cs-CZ" dirty="0"/>
              <a:t>Ošetřující sestra je zodpovědná za celkovou ošetřovatelskou péči, monitorování základních životních funkcí – stav vědomí, krevní tlak, puls, saturace, centrální venózní tlak, tělesná teplota (GCS, TK, P, SpO2, CVP, TT), velikost a fotoreakce zornic, plnění ordinací lékaře, asistence u výkonů, vyšetřeních pacienta a v neposlední řadě za kompletní ošetřovatelskou dokumentaci. Každý záznam musí být opatřen jmenovkou a podpisem </a:t>
            </a:r>
            <a:r>
              <a:rPr lang="cs-CZ" dirty="0" smtClean="0"/>
              <a:t>sestry</a:t>
            </a:r>
          </a:p>
          <a:p>
            <a:endParaRPr lang="cs-CZ" dirty="0" smtClean="0"/>
          </a:p>
        </p:txBody>
      </p:sp>
    </p:spTree>
    <p:extLst>
      <p:ext uri="{BB962C8B-B14F-4D97-AF65-F5344CB8AC3E}">
        <p14:creationId xmlns:p14="http://schemas.microsoft.com/office/powerpoint/2010/main" val="27533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Kardiovaskulární </a:t>
            </a:r>
            <a:r>
              <a:rPr lang="cs-CZ" b="1" dirty="0" smtClean="0">
                <a:latin typeface="+mn-lt"/>
              </a:rPr>
              <a:t>systém</a:t>
            </a:r>
            <a:endParaRPr lang="cs-CZ" b="1" dirty="0">
              <a:latin typeface="+mn-lt"/>
            </a:endParaRPr>
          </a:p>
        </p:txBody>
      </p:sp>
      <p:sp>
        <p:nvSpPr>
          <p:cNvPr id="3" name="Zástupný symbol pro obsah 2"/>
          <p:cNvSpPr>
            <a:spLocks noGrp="1"/>
          </p:cNvSpPr>
          <p:nvPr>
            <p:ph idx="1"/>
          </p:nvPr>
        </p:nvSpPr>
        <p:spPr>
          <a:xfrm>
            <a:off x="838200" y="1825625"/>
            <a:ext cx="10515600" cy="4703512"/>
          </a:xfrm>
        </p:spPr>
        <p:txBody>
          <a:bodyPr>
            <a:normAutofit fontScale="62500" lnSpcReduction="20000"/>
          </a:bodyPr>
          <a:lstStyle/>
          <a:p>
            <a:pPr marL="0" indent="0">
              <a:buNone/>
            </a:pPr>
            <a:r>
              <a:rPr lang="cs-CZ" dirty="0" smtClean="0"/>
              <a:t>Míšní </a:t>
            </a:r>
            <a:r>
              <a:rPr lang="cs-CZ" dirty="0"/>
              <a:t>poranění, a tím také postižení sympatické části vegetativního nervového systému ve výši nad Th5 vede k oběhové nestabilitě, která je tím závažnější,  čím je léze výše lokalizovaná. </a:t>
            </a:r>
            <a:endParaRPr lang="cs-CZ" dirty="0" smtClean="0"/>
          </a:p>
          <a:p>
            <a:pPr marL="0" indent="0">
              <a:buNone/>
            </a:pPr>
            <a:r>
              <a:rPr lang="cs-CZ" dirty="0" smtClean="0"/>
              <a:t>Dochází </a:t>
            </a:r>
            <a:r>
              <a:rPr lang="cs-CZ" dirty="0"/>
              <a:t>ke ztrátě adrenergní inervace periferního systému, která se projevuje vazodilatací, zvýšením kapacity cévního řečiště, rozvojem </a:t>
            </a:r>
            <a:r>
              <a:rPr lang="cs-CZ" b="1" dirty="0"/>
              <a:t>hypovolemie a hypotenze</a:t>
            </a:r>
            <a:r>
              <a:rPr lang="cs-CZ" dirty="0"/>
              <a:t>. </a:t>
            </a:r>
            <a:endParaRPr lang="cs-CZ" dirty="0" smtClean="0"/>
          </a:p>
          <a:p>
            <a:pPr marL="0" indent="0">
              <a:buNone/>
            </a:pPr>
            <a:r>
              <a:rPr lang="cs-CZ" dirty="0" smtClean="0"/>
              <a:t>Porušení </a:t>
            </a:r>
            <a:r>
              <a:rPr lang="cs-CZ" dirty="0" err="1"/>
              <a:t>nn</a:t>
            </a:r>
            <a:r>
              <a:rPr lang="cs-CZ" dirty="0"/>
              <a:t>. </a:t>
            </a:r>
            <a:r>
              <a:rPr lang="cs-CZ" dirty="0" err="1"/>
              <a:t>accelerantes</a:t>
            </a:r>
            <a:r>
              <a:rPr lang="cs-CZ" dirty="0"/>
              <a:t> způsobuje </a:t>
            </a:r>
            <a:r>
              <a:rPr lang="cs-CZ" b="1" dirty="0"/>
              <a:t>bradykardii</a:t>
            </a:r>
            <a:r>
              <a:rPr lang="cs-CZ" dirty="0"/>
              <a:t>, která může v důsledku převahy parasympatického nervstva vést až k </a:t>
            </a:r>
            <a:r>
              <a:rPr lang="cs-CZ" b="1" dirty="0" smtClean="0"/>
              <a:t>asystolii</a:t>
            </a:r>
          </a:p>
          <a:p>
            <a:pPr marL="0" indent="0">
              <a:buNone/>
            </a:pPr>
            <a:endParaRPr lang="cs-CZ" b="1" dirty="0"/>
          </a:p>
          <a:p>
            <a:r>
              <a:rPr lang="cs-CZ" dirty="0" smtClean="0"/>
              <a:t>První </a:t>
            </a:r>
            <a:r>
              <a:rPr lang="cs-CZ" dirty="0"/>
              <a:t>volbou v případě tranzitorních epizod je </a:t>
            </a:r>
            <a:r>
              <a:rPr lang="cs-CZ" b="1" dirty="0"/>
              <a:t>podání Atropinu</a:t>
            </a:r>
            <a:r>
              <a:rPr lang="cs-CZ" dirty="0"/>
              <a:t>. </a:t>
            </a:r>
          </a:p>
          <a:p>
            <a:r>
              <a:rPr lang="cs-CZ" dirty="0"/>
              <a:t>Volbou terapie jsou také </a:t>
            </a:r>
            <a:r>
              <a:rPr lang="cs-CZ" b="1" dirty="0"/>
              <a:t>objemové náhrady krystaloidů a koloidů, substituce minerálů, </a:t>
            </a:r>
            <a:r>
              <a:rPr lang="cs-CZ" b="1" dirty="0" err="1"/>
              <a:t>inotropní</a:t>
            </a:r>
            <a:r>
              <a:rPr lang="cs-CZ" b="1" dirty="0"/>
              <a:t> podpora (noradrenalin</a:t>
            </a:r>
            <a:r>
              <a:rPr lang="cs-CZ" b="1" dirty="0" smtClean="0"/>
              <a:t>) </a:t>
            </a:r>
            <a:endParaRPr lang="cs-CZ" b="1" dirty="0"/>
          </a:p>
          <a:p>
            <a:pPr marL="0" indent="0">
              <a:buNone/>
            </a:pPr>
            <a:endParaRPr lang="cs-CZ" dirty="0" smtClean="0"/>
          </a:p>
          <a:p>
            <a:pPr marL="0" indent="0">
              <a:buNone/>
            </a:pPr>
            <a:r>
              <a:rPr lang="cs-CZ" dirty="0" smtClean="0"/>
              <a:t>Je nutné:</a:t>
            </a:r>
          </a:p>
          <a:p>
            <a:pPr lvl="1"/>
            <a:r>
              <a:rPr lang="cs-CZ" dirty="0" smtClean="0"/>
              <a:t> </a:t>
            </a:r>
            <a:r>
              <a:rPr lang="cs-CZ" b="1" dirty="0" smtClean="0"/>
              <a:t>monitorovat </a:t>
            </a:r>
            <a:r>
              <a:rPr lang="cs-CZ" b="1" dirty="0"/>
              <a:t>srdeční rytmus (EKG</a:t>
            </a:r>
            <a:r>
              <a:rPr lang="cs-CZ" dirty="0"/>
              <a:t>), včetně analýzy všech </a:t>
            </a:r>
            <a:r>
              <a:rPr lang="cs-CZ" dirty="0" smtClean="0"/>
              <a:t>změn</a:t>
            </a:r>
          </a:p>
          <a:p>
            <a:pPr lvl="1"/>
            <a:r>
              <a:rPr lang="cs-CZ" dirty="0" smtClean="0"/>
              <a:t>invazivně </a:t>
            </a:r>
            <a:r>
              <a:rPr lang="cs-CZ" dirty="0"/>
              <a:t>měřit systémový krevní </a:t>
            </a:r>
            <a:r>
              <a:rPr lang="cs-CZ" dirty="0" smtClean="0"/>
              <a:t>tlak</a:t>
            </a:r>
          </a:p>
          <a:p>
            <a:pPr lvl="1"/>
            <a:r>
              <a:rPr lang="cs-CZ" dirty="0" smtClean="0"/>
              <a:t>centrální </a:t>
            </a:r>
            <a:r>
              <a:rPr lang="cs-CZ" dirty="0"/>
              <a:t>venózní </a:t>
            </a:r>
            <a:r>
              <a:rPr lang="cs-CZ" dirty="0" smtClean="0"/>
              <a:t>tlak</a:t>
            </a:r>
          </a:p>
          <a:p>
            <a:pPr lvl="1"/>
            <a:r>
              <a:rPr lang="cs-CZ" dirty="0" smtClean="0"/>
              <a:t>saturaci </a:t>
            </a:r>
            <a:r>
              <a:rPr lang="cs-CZ" dirty="0"/>
              <a:t>krve O2 v periferním krevním </a:t>
            </a:r>
            <a:r>
              <a:rPr lang="cs-CZ" dirty="0" smtClean="0"/>
              <a:t>řečišti</a:t>
            </a:r>
          </a:p>
          <a:p>
            <a:pPr lvl="1"/>
            <a:r>
              <a:rPr lang="cs-CZ" dirty="0" smtClean="0"/>
              <a:t>v </a:t>
            </a:r>
            <a:r>
              <a:rPr lang="cs-CZ" dirty="0"/>
              <a:t>mnoha případech je nutné </a:t>
            </a:r>
            <a:r>
              <a:rPr lang="cs-CZ" dirty="0" err="1"/>
              <a:t>hemodynamické</a:t>
            </a:r>
            <a:r>
              <a:rPr lang="cs-CZ" dirty="0"/>
              <a:t> měření srdečního výdeje a indexu, tlak plicnice v zaklínění, vaskulární rezistence v plicním a systémovém </a:t>
            </a:r>
            <a:r>
              <a:rPr lang="cs-CZ" dirty="0" smtClean="0"/>
              <a:t>řečišti</a:t>
            </a:r>
            <a:endParaRPr lang="cs-CZ" dirty="0"/>
          </a:p>
          <a:p>
            <a:endParaRPr lang="cs-CZ" dirty="0"/>
          </a:p>
        </p:txBody>
      </p:sp>
    </p:spTree>
    <p:extLst>
      <p:ext uri="{BB962C8B-B14F-4D97-AF65-F5344CB8AC3E}">
        <p14:creationId xmlns:p14="http://schemas.microsoft.com/office/powerpoint/2010/main" val="388016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0179" y="147135"/>
            <a:ext cx="10515600" cy="1325563"/>
          </a:xfrm>
        </p:spPr>
        <p:txBody>
          <a:bodyPr/>
          <a:lstStyle/>
          <a:p>
            <a:r>
              <a:rPr lang="cs-CZ" b="1" dirty="0">
                <a:latin typeface="+mn-lt"/>
              </a:rPr>
              <a:t>Péče o dýchací cesty </a:t>
            </a:r>
          </a:p>
        </p:txBody>
      </p:sp>
      <p:sp>
        <p:nvSpPr>
          <p:cNvPr id="3" name="Zástupný symbol pro obsah 2"/>
          <p:cNvSpPr>
            <a:spLocks noGrp="1"/>
          </p:cNvSpPr>
          <p:nvPr>
            <p:ph idx="1"/>
          </p:nvPr>
        </p:nvSpPr>
        <p:spPr>
          <a:xfrm>
            <a:off x="685800" y="1344362"/>
            <a:ext cx="10515600" cy="5513638"/>
          </a:xfrm>
        </p:spPr>
        <p:txBody>
          <a:bodyPr>
            <a:normAutofit fontScale="47500" lnSpcReduction="20000"/>
          </a:bodyPr>
          <a:lstStyle/>
          <a:p>
            <a:pPr marL="0" indent="0">
              <a:buNone/>
            </a:pPr>
            <a:r>
              <a:rPr lang="cs-CZ" b="1" dirty="0" smtClean="0"/>
              <a:t>Poranění </a:t>
            </a:r>
            <a:r>
              <a:rPr lang="cs-CZ" b="1" dirty="0"/>
              <a:t>nad segmentem C3 znamená nemožnost spontánního dýchání</a:t>
            </a:r>
            <a:r>
              <a:rPr lang="cs-CZ" dirty="0"/>
              <a:t>, pacient je tak odkázán na dlouhodobou umělou plicní ventilaci. </a:t>
            </a:r>
            <a:endParaRPr lang="cs-CZ" dirty="0" smtClean="0"/>
          </a:p>
          <a:p>
            <a:pPr marL="0" indent="0">
              <a:buNone/>
            </a:pPr>
            <a:r>
              <a:rPr lang="cs-CZ" b="1" dirty="0" smtClean="0"/>
              <a:t>Míšní </a:t>
            </a:r>
            <a:r>
              <a:rPr lang="cs-CZ" b="1" dirty="0"/>
              <a:t>poranění nad Th6 znamená vyřazení funkce </a:t>
            </a:r>
            <a:r>
              <a:rPr lang="cs-CZ" b="1" dirty="0" smtClean="0"/>
              <a:t>bránice</a:t>
            </a:r>
          </a:p>
          <a:p>
            <a:pPr marL="0" indent="0">
              <a:buNone/>
            </a:pPr>
            <a:r>
              <a:rPr lang="cs-CZ" dirty="0" smtClean="0"/>
              <a:t>Poranění </a:t>
            </a:r>
            <a:r>
              <a:rPr lang="cs-CZ" dirty="0"/>
              <a:t>motorických vláken vede k poruše funkce svaloviny dýchacích svalů a částečně pomocných dýchacích svalů. To vede k respirační </a:t>
            </a:r>
            <a:r>
              <a:rPr lang="cs-CZ" dirty="0" smtClean="0"/>
              <a:t>insuficienci, </a:t>
            </a:r>
            <a:r>
              <a:rPr lang="cs-CZ" b="1" dirty="0"/>
              <a:t>snížení reflexu kašle, zvýšení viskozity hlenu, retence hlenu v periferii, vznik </a:t>
            </a:r>
            <a:r>
              <a:rPr lang="cs-CZ" b="1" dirty="0" err="1"/>
              <a:t>atelektáz</a:t>
            </a:r>
            <a:r>
              <a:rPr lang="cs-CZ" b="1" dirty="0"/>
              <a:t> a </a:t>
            </a:r>
            <a:r>
              <a:rPr lang="cs-CZ" b="1" dirty="0" smtClean="0"/>
              <a:t>bronchopneumonií</a:t>
            </a:r>
            <a:endParaRPr lang="cs-CZ" dirty="0" smtClean="0"/>
          </a:p>
          <a:p>
            <a:endParaRPr lang="cs-CZ" dirty="0"/>
          </a:p>
          <a:p>
            <a:pPr marL="0" indent="0">
              <a:buNone/>
            </a:pPr>
            <a:r>
              <a:rPr lang="cs-CZ" dirty="0" smtClean="0"/>
              <a:t>Dechová </a:t>
            </a:r>
            <a:r>
              <a:rPr lang="cs-CZ" dirty="0"/>
              <a:t>nedostatečnost se nejčastěji projevuje poklesem saturace, zrychlenou frekvencí dýchání a krátkým namáhavým </a:t>
            </a:r>
            <a:r>
              <a:rPr lang="cs-CZ" dirty="0" smtClean="0"/>
              <a:t>dechem</a:t>
            </a:r>
          </a:p>
          <a:p>
            <a:pPr marL="0" indent="0">
              <a:buNone/>
            </a:pPr>
            <a:r>
              <a:rPr lang="cs-CZ" dirty="0" smtClean="0"/>
              <a:t>Stav </a:t>
            </a:r>
            <a:r>
              <a:rPr lang="cs-CZ" dirty="0"/>
              <a:t>pacienta může komplikovat i současné poranění hrudníku, chronická obstrukční plicní nemoc (CHOPN), kuřácká plíce</a:t>
            </a:r>
            <a:r>
              <a:rPr lang="cs-CZ" dirty="0" smtClean="0"/>
              <a:t>.</a:t>
            </a:r>
          </a:p>
          <a:p>
            <a:pPr lvl="1"/>
            <a:r>
              <a:rPr lang="cs-CZ" b="1" dirty="0" smtClean="0"/>
              <a:t>Konzervativní </a:t>
            </a:r>
            <a:r>
              <a:rPr lang="cs-CZ" b="1" dirty="0"/>
              <a:t>terapií </a:t>
            </a:r>
            <a:r>
              <a:rPr lang="cs-CZ" dirty="0"/>
              <a:t>je podání dostatečně zvlhčeného kyslíku maskou, důsledná dechová gymnastika, neinvazivní plicní ventilace. </a:t>
            </a:r>
            <a:endParaRPr lang="cs-CZ" dirty="0" smtClean="0"/>
          </a:p>
          <a:p>
            <a:pPr lvl="1"/>
            <a:r>
              <a:rPr lang="cs-CZ" b="1" dirty="0" smtClean="0"/>
              <a:t>Při </a:t>
            </a:r>
            <a:r>
              <a:rPr lang="cs-CZ" b="1" dirty="0"/>
              <a:t>nedostatečnosti této terapie je nutná tracheální intubace </a:t>
            </a:r>
            <a:r>
              <a:rPr lang="cs-CZ" dirty="0"/>
              <a:t>s umělou plicní ventilací, opakované bronchoskopie s dostatečnou toaletou dolních cest dýchacích</a:t>
            </a:r>
            <a:r>
              <a:rPr lang="cs-CZ" dirty="0" smtClean="0"/>
              <a:t>.</a:t>
            </a:r>
          </a:p>
          <a:p>
            <a:pPr lvl="1"/>
            <a:r>
              <a:rPr lang="cs-CZ" dirty="0" smtClean="0"/>
              <a:t> </a:t>
            </a:r>
            <a:r>
              <a:rPr lang="cs-CZ" b="1" dirty="0"/>
              <a:t>U dlouhodobé umělé </a:t>
            </a:r>
            <a:r>
              <a:rPr lang="cs-CZ" b="1" dirty="0" smtClean="0"/>
              <a:t>plicní </a:t>
            </a:r>
            <a:r>
              <a:rPr lang="cs-CZ" b="1" dirty="0"/>
              <a:t>ventilace provedení tracheostomie</a:t>
            </a:r>
            <a:r>
              <a:rPr lang="cs-CZ" dirty="0"/>
              <a:t>, která umožňuje lepší hygienu dutiny ústní, zlepšuje péči o dolní cesty dýchací, zmenšuje mrtvý prostor, usnadňuje u kontaktních pacientů příjem potravy per os i komunikaci. </a:t>
            </a:r>
            <a:endParaRPr lang="cs-CZ" dirty="0" smtClean="0"/>
          </a:p>
          <a:p>
            <a:pPr marL="0" indent="0">
              <a:buNone/>
            </a:pPr>
            <a:r>
              <a:rPr lang="cs-CZ" b="1" dirty="0" smtClean="0"/>
              <a:t> </a:t>
            </a:r>
          </a:p>
          <a:p>
            <a:r>
              <a:rPr lang="cs-CZ" b="1" dirty="0" smtClean="0"/>
              <a:t>Odsávání </a:t>
            </a:r>
            <a:r>
              <a:rPr lang="cs-CZ" b="1" dirty="0"/>
              <a:t>sekretů z dolních dýchacích cest </a:t>
            </a:r>
            <a:r>
              <a:rPr lang="cs-CZ" dirty="0"/>
              <a:t>může být provázeno rozvojem závažné </a:t>
            </a:r>
            <a:r>
              <a:rPr lang="cs-CZ" dirty="0" err="1"/>
              <a:t>bradyarytmie</a:t>
            </a:r>
            <a:r>
              <a:rPr lang="cs-CZ" dirty="0"/>
              <a:t>, vyžadující nepřímou srdeční masáž, způsobené autonomní </a:t>
            </a:r>
            <a:r>
              <a:rPr lang="cs-CZ" dirty="0" err="1"/>
              <a:t>dysregulací</a:t>
            </a:r>
            <a:r>
              <a:rPr lang="cs-CZ" dirty="0"/>
              <a:t>. Proto musí být vždy před odsáváním aplikován 100% kyslík, pacient musí být odsáván šetrně, krátce, v dosahu musí být připraven Atropin. </a:t>
            </a:r>
            <a:r>
              <a:rPr lang="cs-CZ" dirty="0" smtClean="0"/>
              <a:t>Další </a:t>
            </a:r>
            <a:r>
              <a:rPr lang="cs-CZ" dirty="0"/>
              <a:t>odsávání z dolních cest dýchacích se provádí až po úpravě tepové frekvence. </a:t>
            </a:r>
            <a:endParaRPr lang="cs-CZ" dirty="0" smtClean="0"/>
          </a:p>
          <a:p>
            <a:pPr marL="0" indent="0">
              <a:buNone/>
            </a:pPr>
            <a:r>
              <a:rPr lang="cs-CZ" dirty="0" smtClean="0"/>
              <a:t>V </a:t>
            </a:r>
            <a:r>
              <a:rPr lang="cs-CZ" dirty="0"/>
              <a:t>některých případech je využívána </a:t>
            </a:r>
            <a:r>
              <a:rPr lang="cs-CZ" b="1" dirty="0"/>
              <a:t>pronační poloha k evakuaci sekretu, provzdušnění dorzálních částí </a:t>
            </a:r>
            <a:r>
              <a:rPr lang="cs-CZ" b="1" dirty="0" smtClean="0"/>
              <a:t>plic</a:t>
            </a:r>
            <a:endParaRPr lang="cs-CZ" dirty="0" smtClean="0"/>
          </a:p>
          <a:p>
            <a:pPr marL="0" indent="0">
              <a:buNone/>
            </a:pPr>
            <a:endParaRPr lang="cs-CZ" dirty="0"/>
          </a:p>
          <a:p>
            <a:pPr marL="0" indent="0">
              <a:buNone/>
            </a:pPr>
            <a:r>
              <a:rPr lang="cs-CZ" b="1" dirty="0" smtClean="0"/>
              <a:t>Ošetřovatelská </a:t>
            </a:r>
            <a:r>
              <a:rPr lang="cs-CZ" b="1" dirty="0"/>
              <a:t>péče je zaměřena na pravidelnou a důkladnou toaletu dýchacích cest</a:t>
            </a:r>
            <a:r>
              <a:rPr lang="cs-CZ" dirty="0"/>
              <a:t>. </a:t>
            </a:r>
            <a:endParaRPr lang="cs-CZ" dirty="0" smtClean="0"/>
          </a:p>
          <a:p>
            <a:r>
              <a:rPr lang="cs-CZ" dirty="0" smtClean="0"/>
              <a:t>Součástí </a:t>
            </a:r>
            <a:r>
              <a:rPr lang="cs-CZ" dirty="0"/>
              <a:t>je dechová gymnastika, vibrační masáže, aerosolová terapie (nebulizace), posturální drenáže a časté polohování. </a:t>
            </a:r>
            <a:endParaRPr lang="cs-CZ" dirty="0" smtClean="0"/>
          </a:p>
          <a:p>
            <a:r>
              <a:rPr lang="cs-CZ" dirty="0" smtClean="0"/>
              <a:t>Sestry </a:t>
            </a:r>
            <a:r>
              <a:rPr lang="cs-CZ" dirty="0"/>
              <a:t>pravidelně kontrolují tlak v </a:t>
            </a:r>
            <a:r>
              <a:rPr lang="cs-CZ" dirty="0" err="1"/>
              <a:t>obturační</a:t>
            </a:r>
            <a:r>
              <a:rPr lang="cs-CZ" dirty="0"/>
              <a:t> manžetě endotracheální nebo tracheostomické kanyly, kontrolují a ošetřují okolí kanyly, včetně jejího polohování, aktivně se podílejí na zabránění vzniku dekubitů. Pacient je odsáván z dolních dýchacích cest uzavřeným odsávacím systémem, za sterilních kautel dle potřeby, jsou sledovány parametry acidobazické rovnováhy a krevních plynů, SpO2, dechový objem, dechová frekvence, minutová ventilace, změny tvaru dechové křivky. </a:t>
            </a:r>
            <a:endParaRPr lang="cs-CZ" dirty="0" smtClean="0"/>
          </a:p>
          <a:p>
            <a:r>
              <a:rPr lang="cs-CZ" dirty="0" smtClean="0"/>
              <a:t>V </a:t>
            </a:r>
            <a:r>
              <a:rPr lang="cs-CZ" dirty="0"/>
              <a:t>okamžiku, kdy je pacient ve </a:t>
            </a:r>
            <a:r>
              <a:rPr lang="cs-CZ" dirty="0" err="1"/>
              <a:t>weaningovém</a:t>
            </a:r>
            <a:r>
              <a:rPr lang="cs-CZ" dirty="0"/>
              <a:t> programu, spolupracuje s ošetřující sestrou na nácviku expektorace, za účelem </a:t>
            </a:r>
            <a:r>
              <a:rPr lang="cs-CZ" dirty="0" err="1" smtClean="0"/>
              <a:t>dekanylace</a:t>
            </a:r>
            <a:r>
              <a:rPr lang="cs-CZ" dirty="0" smtClean="0"/>
              <a:t>.</a:t>
            </a:r>
          </a:p>
          <a:p>
            <a:pPr marL="0" indent="0">
              <a:buNone/>
            </a:pPr>
            <a:endParaRPr lang="cs-CZ" dirty="0"/>
          </a:p>
        </p:txBody>
      </p:sp>
    </p:spTree>
    <p:extLst>
      <p:ext uri="{BB962C8B-B14F-4D97-AF65-F5344CB8AC3E}">
        <p14:creationId xmlns:p14="http://schemas.microsoft.com/office/powerpoint/2010/main" val="175090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b="1" dirty="0"/>
          </a:p>
        </p:txBody>
      </p:sp>
      <p:sp>
        <p:nvSpPr>
          <p:cNvPr id="3" name="Zástupný symbol pro obsah 2"/>
          <p:cNvSpPr>
            <a:spLocks noGrp="1"/>
          </p:cNvSpPr>
          <p:nvPr>
            <p:ph idx="1"/>
          </p:nvPr>
        </p:nvSpPr>
        <p:spPr>
          <a:xfrm>
            <a:off x="838200" y="774867"/>
            <a:ext cx="10515600" cy="5850522"/>
          </a:xfrm>
        </p:spPr>
        <p:txBody>
          <a:bodyPr>
            <a:normAutofit fontScale="55000" lnSpcReduction="20000"/>
          </a:bodyPr>
          <a:lstStyle/>
          <a:p>
            <a:pPr marL="0" indent="0">
              <a:buNone/>
            </a:pPr>
            <a:r>
              <a:rPr lang="cs-CZ" b="1" dirty="0" smtClean="0"/>
              <a:t>Umělá plicní ventilace  </a:t>
            </a:r>
            <a:r>
              <a:rPr lang="cs-CZ" dirty="0" smtClean="0"/>
              <a:t>-  </a:t>
            </a:r>
            <a:r>
              <a:rPr lang="cs-CZ" dirty="0"/>
              <a:t>kdy jsou jasné známky respirační insuficience, je pacient </a:t>
            </a:r>
            <a:r>
              <a:rPr lang="cs-CZ" dirty="0" err="1"/>
              <a:t>intubován</a:t>
            </a:r>
            <a:r>
              <a:rPr lang="cs-CZ" dirty="0"/>
              <a:t> endotracheální </a:t>
            </a:r>
            <a:r>
              <a:rPr lang="cs-CZ" dirty="0" smtClean="0"/>
              <a:t>kanylou</a:t>
            </a:r>
          </a:p>
          <a:p>
            <a:pPr marL="0" indent="0">
              <a:buNone/>
            </a:pPr>
            <a:r>
              <a:rPr lang="cs-CZ" dirty="0" smtClean="0"/>
              <a:t>Při </a:t>
            </a:r>
            <a:r>
              <a:rPr lang="cs-CZ" dirty="0"/>
              <a:t>výběru ventilačního režimu je brán ohled na zachování spontánní dechové aktivity. Jsou voleny režimy s tlakovou </a:t>
            </a:r>
            <a:r>
              <a:rPr lang="cs-CZ" dirty="0" smtClean="0"/>
              <a:t>podporou</a:t>
            </a:r>
            <a:endParaRPr lang="cs-CZ" dirty="0"/>
          </a:p>
          <a:p>
            <a:pPr lvl="1">
              <a:buFont typeface="Wingdings" panose="05000000000000000000" pitchFamily="2" charset="2"/>
              <a:buChar char="Ø"/>
            </a:pPr>
            <a:r>
              <a:rPr lang="cs-CZ" dirty="0" smtClean="0"/>
              <a:t>PSIMV </a:t>
            </a:r>
            <a:r>
              <a:rPr lang="cs-CZ" dirty="0"/>
              <a:t>tlakově řízená synchronizovaná intermitentní mandatorní ventilace </a:t>
            </a:r>
            <a:endParaRPr lang="cs-CZ" dirty="0" smtClean="0"/>
          </a:p>
          <a:p>
            <a:pPr lvl="1">
              <a:buFont typeface="Wingdings" panose="05000000000000000000" pitchFamily="2" charset="2"/>
              <a:buChar char="Ø"/>
            </a:pPr>
            <a:r>
              <a:rPr lang="cs-CZ" dirty="0" smtClean="0"/>
              <a:t>PRVC-SIMV </a:t>
            </a:r>
            <a:r>
              <a:rPr lang="cs-CZ" dirty="0"/>
              <a:t>tlakem regulovaný objemově řízený dechový cyklus se synchronizovanou intermitentní mandatorní ventilací </a:t>
            </a:r>
            <a:endParaRPr lang="cs-CZ" dirty="0" smtClean="0"/>
          </a:p>
          <a:p>
            <a:pPr lvl="1">
              <a:buFont typeface="Wingdings" panose="05000000000000000000" pitchFamily="2" charset="2"/>
              <a:buChar char="Ø"/>
            </a:pPr>
            <a:r>
              <a:rPr lang="cs-CZ" dirty="0" smtClean="0"/>
              <a:t>BILEVEL </a:t>
            </a:r>
            <a:r>
              <a:rPr lang="cs-CZ" dirty="0"/>
              <a:t>ventilace na dvou tlakových úrovních </a:t>
            </a:r>
            <a:endParaRPr lang="cs-CZ" dirty="0" smtClean="0"/>
          </a:p>
          <a:p>
            <a:pPr lvl="1">
              <a:buFont typeface="Wingdings" panose="05000000000000000000" pitchFamily="2" charset="2"/>
              <a:buChar char="Ø"/>
            </a:pPr>
            <a:r>
              <a:rPr lang="cs-CZ" dirty="0" smtClean="0"/>
              <a:t>PSV </a:t>
            </a:r>
            <a:r>
              <a:rPr lang="cs-CZ" dirty="0"/>
              <a:t>ventilace s tlakovou </a:t>
            </a:r>
            <a:r>
              <a:rPr lang="cs-CZ" dirty="0" smtClean="0"/>
              <a:t>podporou</a:t>
            </a:r>
          </a:p>
          <a:p>
            <a:pPr marL="0" indent="0">
              <a:buNone/>
            </a:pPr>
            <a:endParaRPr lang="cs-CZ" dirty="0" smtClean="0"/>
          </a:p>
          <a:p>
            <a:pPr marL="0" indent="0">
              <a:buNone/>
            </a:pPr>
            <a:r>
              <a:rPr lang="cs-CZ" b="1" dirty="0" smtClean="0"/>
              <a:t>Neinvazivní </a:t>
            </a:r>
            <a:r>
              <a:rPr lang="cs-CZ" b="1" dirty="0"/>
              <a:t>plicní ventilace (NIV) </a:t>
            </a:r>
            <a:endParaRPr lang="cs-CZ" b="1" dirty="0" smtClean="0"/>
          </a:p>
          <a:p>
            <a:pPr lvl="1">
              <a:buFont typeface="Wingdings" panose="05000000000000000000" pitchFamily="2" charset="2"/>
              <a:buChar char="Ø"/>
            </a:pPr>
            <a:r>
              <a:rPr lang="cs-CZ" dirty="0" smtClean="0"/>
              <a:t>Pro </a:t>
            </a:r>
            <a:r>
              <a:rPr lang="cs-CZ" dirty="0"/>
              <a:t>využití neinvazivní plicní ventilace je nutné zachování funkce bránice, také musí být dodržena určitá kritéria pro její využití. </a:t>
            </a:r>
            <a:endParaRPr lang="cs-CZ" dirty="0" smtClean="0"/>
          </a:p>
          <a:p>
            <a:pPr lvl="1">
              <a:buFont typeface="Wingdings" panose="05000000000000000000" pitchFamily="2" charset="2"/>
              <a:buChar char="Ø"/>
            </a:pPr>
            <a:r>
              <a:rPr lang="cs-CZ" dirty="0" smtClean="0"/>
              <a:t>Pacient </a:t>
            </a:r>
            <a:r>
              <a:rPr lang="cs-CZ" dirty="0"/>
              <a:t>musí mít schopnost spontánního dýchání bez ventilátoru, oběhově stabilní. </a:t>
            </a:r>
            <a:endParaRPr lang="cs-CZ" dirty="0" smtClean="0"/>
          </a:p>
          <a:p>
            <a:pPr lvl="1">
              <a:buFont typeface="Wingdings" panose="05000000000000000000" pitchFamily="2" charset="2"/>
              <a:buChar char="Ø"/>
            </a:pPr>
            <a:r>
              <a:rPr lang="cs-CZ" dirty="0" smtClean="0"/>
              <a:t>NIV </a:t>
            </a:r>
            <a:r>
              <a:rPr lang="cs-CZ" dirty="0"/>
              <a:t>lze využít u pacientů spolupracujících, tolerujících masku, bez poranění v obličejové oblasti. </a:t>
            </a:r>
            <a:endParaRPr lang="cs-CZ" dirty="0" smtClean="0"/>
          </a:p>
          <a:p>
            <a:pPr lvl="1">
              <a:buFont typeface="Wingdings" panose="05000000000000000000" pitchFamily="2" charset="2"/>
              <a:buChar char="Ø"/>
            </a:pPr>
            <a:r>
              <a:rPr lang="cs-CZ" dirty="0" smtClean="0"/>
              <a:t>Dále </a:t>
            </a:r>
            <a:r>
              <a:rPr lang="cs-CZ" dirty="0"/>
              <a:t>musí mít pacient zachovány obranné reflexy a schopnost kašle. </a:t>
            </a:r>
            <a:endParaRPr lang="cs-CZ" dirty="0" smtClean="0"/>
          </a:p>
          <a:p>
            <a:pPr lvl="1">
              <a:buFont typeface="Wingdings" panose="05000000000000000000" pitchFamily="2" charset="2"/>
              <a:buChar char="Ø"/>
            </a:pPr>
            <a:r>
              <a:rPr lang="cs-CZ" dirty="0" smtClean="0"/>
              <a:t>NIV </a:t>
            </a:r>
            <a:r>
              <a:rPr lang="cs-CZ" dirty="0"/>
              <a:t>je využívána několikrát denně na 30-60 minut.47 NIV je využívána i v období převádění pacienta z dlouhodobé umělé plicní ventilace na spontánní ventilaci po ukončení </a:t>
            </a:r>
            <a:r>
              <a:rPr lang="cs-CZ" dirty="0" err="1"/>
              <a:t>weaningu</a:t>
            </a:r>
            <a:r>
              <a:rPr lang="cs-CZ" dirty="0"/>
              <a:t>, se zachováním potřebné fáze den a </a:t>
            </a:r>
            <a:r>
              <a:rPr lang="cs-CZ" dirty="0" smtClean="0"/>
              <a:t>noc.</a:t>
            </a:r>
          </a:p>
          <a:p>
            <a:pPr marL="0" indent="0">
              <a:buNone/>
            </a:pPr>
            <a:endParaRPr lang="cs-CZ" b="1" dirty="0" smtClean="0"/>
          </a:p>
          <a:p>
            <a:pPr marL="0" indent="0">
              <a:buNone/>
            </a:pPr>
            <a:r>
              <a:rPr lang="cs-CZ" b="1" dirty="0" smtClean="0"/>
              <a:t>Pronační </a:t>
            </a:r>
            <a:r>
              <a:rPr lang="cs-CZ" b="1" dirty="0"/>
              <a:t>poloha </a:t>
            </a:r>
          </a:p>
          <a:p>
            <a:pPr lvl="1">
              <a:buFont typeface="Wingdings" panose="05000000000000000000" pitchFamily="2" charset="2"/>
              <a:buChar char="Ø"/>
            </a:pPr>
            <a:r>
              <a:rPr lang="cs-CZ" dirty="0" smtClean="0"/>
              <a:t>Tato </a:t>
            </a:r>
            <a:r>
              <a:rPr lang="cs-CZ" dirty="0"/>
              <a:t>poloha je využívána zejména pro provzdušnění dorzálních partií plic a evakuaci hlenu</a:t>
            </a:r>
            <a:r>
              <a:rPr lang="cs-CZ" dirty="0" smtClean="0"/>
              <a:t>.</a:t>
            </a:r>
          </a:p>
          <a:p>
            <a:pPr lvl="1">
              <a:buFont typeface="Wingdings" panose="05000000000000000000" pitchFamily="2" charset="2"/>
              <a:buChar char="Ø"/>
            </a:pPr>
            <a:r>
              <a:rPr lang="cs-CZ" dirty="0" smtClean="0"/>
              <a:t>Provádí </a:t>
            </a:r>
            <a:r>
              <a:rPr lang="cs-CZ" dirty="0"/>
              <a:t>se pomocí „</a:t>
            </a:r>
            <a:r>
              <a:rPr lang="cs-CZ" dirty="0" err="1"/>
              <a:t>Strykerova</a:t>
            </a:r>
            <a:r>
              <a:rPr lang="cs-CZ" dirty="0"/>
              <a:t> rámu“, jde o speciální lůžko s totožným břišním i zádovým dílem. Pacient se uloží mezi tyto dva díly a otočí podél jeho osy. Horní díl se odstraní. Pacient ve většině případů pronační polohu netoleruje, a proto je aplikována </a:t>
            </a:r>
            <a:r>
              <a:rPr lang="cs-CZ" dirty="0" err="1"/>
              <a:t>analgosedace</a:t>
            </a:r>
            <a:r>
              <a:rPr lang="cs-CZ" dirty="0"/>
              <a:t>. </a:t>
            </a:r>
            <a:endParaRPr lang="cs-CZ" dirty="0" smtClean="0"/>
          </a:p>
          <a:p>
            <a:pPr marL="0" indent="0">
              <a:buNone/>
            </a:pPr>
            <a:endParaRPr lang="cs-CZ" dirty="0" smtClean="0"/>
          </a:p>
          <a:p>
            <a:pPr marL="0" indent="0">
              <a:buNone/>
            </a:pPr>
            <a:r>
              <a:rPr lang="cs-CZ" b="1" dirty="0" smtClean="0"/>
              <a:t>Další </a:t>
            </a:r>
            <a:r>
              <a:rPr lang="cs-CZ" b="1" dirty="0"/>
              <a:t>zásadou je prevence dekubitů </a:t>
            </a:r>
            <a:r>
              <a:rPr lang="cs-CZ" dirty="0"/>
              <a:t>a vypodložení oblasti ramen, pánve a kotníků. Horní končetiny ukládáme do upažení pro zachování funkce kloubů </a:t>
            </a:r>
            <a:r>
              <a:rPr lang="cs-CZ" dirty="0" smtClean="0"/>
              <a:t> </a:t>
            </a:r>
            <a:endParaRPr lang="cs-CZ" dirty="0"/>
          </a:p>
          <a:p>
            <a:endParaRPr lang="cs-CZ" dirty="0"/>
          </a:p>
        </p:txBody>
      </p:sp>
    </p:spTree>
    <p:extLst>
      <p:ext uri="{BB962C8B-B14F-4D97-AF65-F5344CB8AC3E}">
        <p14:creationId xmlns:p14="http://schemas.microsoft.com/office/powerpoint/2010/main" val="54444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Gastrointestinální trakt </a:t>
            </a:r>
          </a:p>
        </p:txBody>
      </p:sp>
      <p:sp>
        <p:nvSpPr>
          <p:cNvPr id="3" name="Zástupný symbol pro obsah 2"/>
          <p:cNvSpPr>
            <a:spLocks noGrp="1"/>
          </p:cNvSpPr>
          <p:nvPr>
            <p:ph idx="1"/>
          </p:nvPr>
        </p:nvSpPr>
        <p:spPr>
          <a:xfrm>
            <a:off x="838200" y="1825624"/>
            <a:ext cx="10515600" cy="5184775"/>
          </a:xfrm>
        </p:spPr>
        <p:txBody>
          <a:bodyPr>
            <a:normAutofit fontScale="85000" lnSpcReduction="20000"/>
          </a:bodyPr>
          <a:lstStyle/>
          <a:p>
            <a:pPr marL="0" indent="0">
              <a:buNone/>
            </a:pPr>
            <a:r>
              <a:rPr lang="cs-CZ" dirty="0" smtClean="0"/>
              <a:t>Krátce </a:t>
            </a:r>
            <a:r>
              <a:rPr lang="cs-CZ" dirty="0"/>
              <a:t>po poranění se rozvíjí atonie žaludku a paralýza </a:t>
            </a:r>
            <a:r>
              <a:rPr lang="cs-CZ" dirty="0" smtClean="0"/>
              <a:t>střev</a:t>
            </a:r>
          </a:p>
          <a:p>
            <a:pPr lvl="1">
              <a:buFont typeface="Wingdings" panose="05000000000000000000" pitchFamily="2" charset="2"/>
              <a:buChar char="Ø"/>
            </a:pPr>
            <a:r>
              <a:rPr lang="cs-CZ" dirty="0" smtClean="0"/>
              <a:t>Ošetřovatelský </a:t>
            </a:r>
            <a:r>
              <a:rPr lang="cs-CZ" dirty="0"/>
              <a:t>personál zavede žaludeční sondu jako prevenci dilatace žaludku, abdominální distenze, ale také regurgitace a případné </a:t>
            </a:r>
            <a:r>
              <a:rPr lang="cs-CZ" dirty="0" smtClean="0"/>
              <a:t>aspirace.</a:t>
            </a:r>
          </a:p>
          <a:p>
            <a:pPr lvl="1">
              <a:buFont typeface="Wingdings" panose="05000000000000000000" pitchFamily="2" charset="2"/>
              <a:buChar char="Ø"/>
            </a:pPr>
            <a:r>
              <a:rPr lang="cs-CZ" dirty="0" smtClean="0"/>
              <a:t>Ošetřující </a:t>
            </a:r>
            <a:r>
              <a:rPr lang="cs-CZ" dirty="0"/>
              <a:t>sestra sleduje množství odpadů ze žaludeční sondy a přítomnost peristaltiky, která musí být podporována farmakologicky i mechanicky masáží</a:t>
            </a:r>
            <a:r>
              <a:rPr lang="cs-CZ" dirty="0" smtClean="0"/>
              <a:t>.</a:t>
            </a:r>
          </a:p>
          <a:p>
            <a:pPr lvl="1">
              <a:buFont typeface="Wingdings" panose="05000000000000000000" pitchFamily="2" charset="2"/>
              <a:buChar char="Ø"/>
            </a:pPr>
            <a:r>
              <a:rPr lang="cs-CZ" dirty="0" smtClean="0"/>
              <a:t>Pacientům </a:t>
            </a:r>
            <a:r>
              <a:rPr lang="cs-CZ" dirty="0"/>
              <a:t>jsou preventivně podávány blokátory H2 receptorů, protože jsou ohroženi stresovým žaludečním vředem. </a:t>
            </a:r>
            <a:endParaRPr lang="cs-CZ" dirty="0" smtClean="0"/>
          </a:p>
          <a:p>
            <a:pPr lvl="1">
              <a:buFont typeface="Wingdings" panose="05000000000000000000" pitchFamily="2" charset="2"/>
              <a:buChar char="Ø"/>
            </a:pPr>
            <a:r>
              <a:rPr lang="cs-CZ" dirty="0" smtClean="0"/>
              <a:t>Vzhledem </a:t>
            </a:r>
            <a:r>
              <a:rPr lang="cs-CZ" dirty="0"/>
              <a:t>k tomu, že se u pacientů s míšním poraněním objevuje ztráta bílkovin a albuminu, je nutné zahájit parenterální výživu co nejdříve. Tímto způsobem se zabraňuje rozvoji a trvání katabolismu. Parenterální výživu podává ošetřující sestra cestou centrálního nebo periferního katétru. </a:t>
            </a:r>
            <a:endParaRPr lang="cs-CZ" dirty="0" smtClean="0"/>
          </a:p>
          <a:p>
            <a:pPr lvl="1">
              <a:buFont typeface="Wingdings" panose="05000000000000000000" pitchFamily="2" charset="2"/>
              <a:buChar char="Ø"/>
            </a:pPr>
            <a:r>
              <a:rPr lang="cs-CZ" dirty="0" smtClean="0"/>
              <a:t>Enterální </a:t>
            </a:r>
            <a:r>
              <a:rPr lang="cs-CZ" dirty="0"/>
              <a:t>výživa je podávána bolusově nebo kontinuálně. Její výhodou je zejména průchod živin střevem a játry. </a:t>
            </a:r>
            <a:endParaRPr lang="cs-CZ" dirty="0" smtClean="0"/>
          </a:p>
          <a:p>
            <a:pPr lvl="1">
              <a:buFont typeface="Wingdings" panose="05000000000000000000" pitchFamily="2" charset="2"/>
              <a:buChar char="Ø"/>
            </a:pPr>
            <a:r>
              <a:rPr lang="cs-CZ" dirty="0" smtClean="0"/>
              <a:t>V </a:t>
            </a:r>
            <a:r>
              <a:rPr lang="cs-CZ" dirty="0"/>
              <a:t>pravidelných intervalech sestra sleduje průchodnost </a:t>
            </a:r>
            <a:r>
              <a:rPr lang="cs-CZ" dirty="0" err="1"/>
              <a:t>nasogastrické</a:t>
            </a:r>
            <a:r>
              <a:rPr lang="cs-CZ" dirty="0"/>
              <a:t> sondy, případně perkutánní endoskopické gastrostomie. </a:t>
            </a:r>
            <a:endParaRPr lang="cs-CZ" dirty="0" smtClean="0"/>
          </a:p>
          <a:p>
            <a:pPr lvl="1">
              <a:buFont typeface="Wingdings" panose="05000000000000000000" pitchFamily="2" charset="2"/>
              <a:buChar char="Ø"/>
            </a:pPr>
            <a:r>
              <a:rPr lang="cs-CZ" dirty="0" smtClean="0"/>
              <a:t>Sleduje </a:t>
            </a:r>
            <a:r>
              <a:rPr lang="cs-CZ" dirty="0"/>
              <a:t>také, zda pacient enterální výživu toleruje a nemá příliš velké množství odpadů ze sondy. </a:t>
            </a:r>
            <a:endParaRPr lang="cs-CZ" dirty="0" smtClean="0"/>
          </a:p>
          <a:p>
            <a:pPr lvl="1">
              <a:buFont typeface="Wingdings" panose="05000000000000000000" pitchFamily="2" charset="2"/>
              <a:buChar char="Ø"/>
            </a:pPr>
            <a:r>
              <a:rPr lang="cs-CZ" dirty="0" smtClean="0"/>
              <a:t>Při </a:t>
            </a:r>
            <a:r>
              <a:rPr lang="cs-CZ" dirty="0"/>
              <a:t>převádění pacienta na stravu perorální je nutné zvýšit přísun bílkovin doplňkovými preparáty. Ošetřující personál napomáhá při příjmu stravy, avšak podporuje také nácvik sebeobsluhy. </a:t>
            </a:r>
            <a:endParaRPr lang="cs-CZ" dirty="0" smtClean="0"/>
          </a:p>
        </p:txBody>
      </p:sp>
    </p:spTree>
    <p:extLst>
      <p:ext uri="{BB962C8B-B14F-4D97-AF65-F5344CB8AC3E}">
        <p14:creationId xmlns:p14="http://schemas.microsoft.com/office/powerpoint/2010/main" val="328439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Vyprazdňování</a:t>
            </a:r>
            <a:r>
              <a:rPr lang="cs-CZ" dirty="0"/>
              <a:t> </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smtClean="0"/>
              <a:t>Dysfunkce </a:t>
            </a:r>
            <a:r>
              <a:rPr lang="cs-CZ" b="1" dirty="0"/>
              <a:t>močového měchýře po poranění míchy</a:t>
            </a:r>
            <a:r>
              <a:rPr lang="cs-CZ" dirty="0"/>
              <a:t>:</a:t>
            </a:r>
          </a:p>
          <a:p>
            <a:pPr lvl="1">
              <a:buFont typeface="Wingdings" panose="05000000000000000000" pitchFamily="2" charset="2"/>
              <a:buChar char="Ø"/>
            </a:pPr>
            <a:r>
              <a:rPr lang="cs-CZ" dirty="0"/>
              <a:t> </a:t>
            </a:r>
            <a:r>
              <a:rPr lang="cs-CZ" b="1" dirty="0" smtClean="0"/>
              <a:t>spastický </a:t>
            </a:r>
            <a:r>
              <a:rPr lang="cs-CZ" b="1" dirty="0"/>
              <a:t>měchýř </a:t>
            </a:r>
            <a:r>
              <a:rPr lang="cs-CZ" dirty="0"/>
              <a:t>dochází k časté aktivitě </a:t>
            </a:r>
            <a:r>
              <a:rPr lang="cs-CZ" dirty="0" err="1"/>
              <a:t>detruzoru</a:t>
            </a:r>
            <a:r>
              <a:rPr lang="cs-CZ" dirty="0"/>
              <a:t>, kontrakce nastávají dříve, než je měchýř naplněn. Je poškozen přenos vzruchů do </a:t>
            </a:r>
            <a:r>
              <a:rPr lang="cs-CZ" dirty="0" smtClean="0"/>
              <a:t>mozku</a:t>
            </a:r>
          </a:p>
          <a:p>
            <a:pPr lvl="1">
              <a:buFont typeface="Wingdings" panose="05000000000000000000" pitchFamily="2" charset="2"/>
              <a:buChar char="Ø"/>
            </a:pPr>
            <a:r>
              <a:rPr lang="cs-CZ" dirty="0" smtClean="0"/>
              <a:t> </a:t>
            </a:r>
            <a:r>
              <a:rPr lang="cs-CZ" b="1" dirty="0"/>
              <a:t>ochablý měchýř </a:t>
            </a:r>
            <a:r>
              <a:rPr lang="cs-CZ" dirty="0"/>
              <a:t>se naplňuje močí a roztahuje do maxima, poté se vyprázdní, ale měchýř se nevyprázdní úplně a zůstává roztažen. </a:t>
            </a:r>
            <a:r>
              <a:rPr lang="cs-CZ" dirty="0" smtClean="0"/>
              <a:t>Jsou </a:t>
            </a:r>
            <a:r>
              <a:rPr lang="cs-CZ" dirty="0"/>
              <a:t>poškozena nervová spojení mezi měchýřem a </a:t>
            </a:r>
            <a:r>
              <a:rPr lang="cs-CZ" dirty="0" smtClean="0"/>
              <a:t>míchou</a:t>
            </a:r>
          </a:p>
          <a:p>
            <a:pPr lvl="1">
              <a:buFont typeface="Wingdings" panose="05000000000000000000" pitchFamily="2" charset="2"/>
              <a:buChar char="Ø"/>
            </a:pPr>
            <a:endParaRPr lang="cs-CZ" dirty="0"/>
          </a:p>
          <a:p>
            <a:r>
              <a:rPr lang="cs-CZ" dirty="0"/>
              <a:t> V akutní fázi míšního poranění je nutné zabezpečení derivace moči tak, aby nedošlo k poškození močových cest a byl vytvořen předpoklad pro návrat funkce mikce.</a:t>
            </a:r>
          </a:p>
          <a:p>
            <a:r>
              <a:rPr lang="cs-CZ" dirty="0"/>
              <a:t> Bezprostředně po úrazu je </a:t>
            </a:r>
            <a:r>
              <a:rPr lang="cs-CZ" b="1" dirty="0"/>
              <a:t>zaveden permanentní močový katétr</a:t>
            </a:r>
            <a:r>
              <a:rPr lang="cs-CZ" dirty="0"/>
              <a:t>, který je napojen na uzavřený sběrný systém.</a:t>
            </a:r>
          </a:p>
          <a:p>
            <a:r>
              <a:rPr lang="cs-CZ" dirty="0"/>
              <a:t> Při nutnosti dlouhodobého zavedení, je možné katétr nahradit </a:t>
            </a:r>
            <a:r>
              <a:rPr lang="cs-CZ" dirty="0" err="1"/>
              <a:t>suprapubickou</a:t>
            </a:r>
            <a:r>
              <a:rPr lang="cs-CZ" dirty="0"/>
              <a:t> drenáží pro menší riziko vzniku infekce, odstraňuje riziko otlaku a následné striktury močové trubice.</a:t>
            </a:r>
          </a:p>
          <a:p>
            <a:pPr marL="0" indent="0">
              <a:buNone/>
            </a:pPr>
            <a:r>
              <a:rPr lang="cs-CZ" dirty="0"/>
              <a:t> </a:t>
            </a:r>
            <a:endParaRPr lang="cs-CZ" dirty="0" smtClean="0"/>
          </a:p>
          <a:p>
            <a:r>
              <a:rPr lang="cs-CZ" dirty="0" smtClean="0"/>
              <a:t>Ošetřovatelský </a:t>
            </a:r>
            <a:r>
              <a:rPr lang="cs-CZ" dirty="0"/>
              <a:t>personál sleduje známky infekce, průchodnost katétru, bilancuje příjem a výdej tekutin v pravidelných intervalech. </a:t>
            </a:r>
            <a:endParaRPr lang="cs-CZ" dirty="0" smtClean="0"/>
          </a:p>
          <a:p>
            <a:r>
              <a:rPr lang="cs-CZ" dirty="0" smtClean="0"/>
              <a:t>Nejvhodnějším </a:t>
            </a:r>
            <a:r>
              <a:rPr lang="cs-CZ" dirty="0"/>
              <a:t>typem derivace moči je SIK neboli sterilní intermitentní katetrizace. V tomto případě je pomocí přístroje </a:t>
            </a:r>
            <a:r>
              <a:rPr lang="cs-CZ" dirty="0" err="1"/>
              <a:t>Bladder</a:t>
            </a:r>
            <a:r>
              <a:rPr lang="cs-CZ" dirty="0"/>
              <a:t> Scanner stanoven obsah močového měchýře a dle toho je pacient vycévkován jednorázově. Tento způsob derivace se používá v pozdějších fázích hospitalizace.</a:t>
            </a:r>
          </a:p>
          <a:p>
            <a:endParaRPr lang="cs-CZ" dirty="0"/>
          </a:p>
          <a:p>
            <a:endParaRPr lang="cs-CZ" dirty="0"/>
          </a:p>
        </p:txBody>
      </p:sp>
    </p:spTree>
    <p:extLst>
      <p:ext uri="{BB962C8B-B14F-4D97-AF65-F5344CB8AC3E}">
        <p14:creationId xmlns:p14="http://schemas.microsoft.com/office/powerpoint/2010/main" val="243964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Dysfunkce střev po poranění míchy </a:t>
            </a:r>
          </a:p>
        </p:txBody>
      </p:sp>
      <p:sp>
        <p:nvSpPr>
          <p:cNvPr id="3" name="Zástupný symbol pro obsah 2"/>
          <p:cNvSpPr>
            <a:spLocks noGrp="1"/>
          </p:cNvSpPr>
          <p:nvPr>
            <p:ph idx="1"/>
          </p:nvPr>
        </p:nvSpPr>
        <p:spPr>
          <a:xfrm>
            <a:off x="838200" y="1825624"/>
            <a:ext cx="10515600" cy="5032375"/>
          </a:xfrm>
        </p:spPr>
        <p:txBody>
          <a:bodyPr>
            <a:normAutofit fontScale="92500"/>
          </a:bodyPr>
          <a:lstStyle/>
          <a:p>
            <a:pPr>
              <a:buFont typeface="Wingdings" panose="05000000000000000000" pitchFamily="2" charset="2"/>
              <a:buChar char="Ø"/>
            </a:pPr>
            <a:r>
              <a:rPr lang="cs-CZ" b="1" dirty="0" smtClean="0"/>
              <a:t>spastické </a:t>
            </a:r>
            <a:r>
              <a:rPr lang="cs-CZ" b="1" dirty="0"/>
              <a:t>střevo </a:t>
            </a:r>
            <a:r>
              <a:rPr lang="cs-CZ" dirty="0"/>
              <a:t>léze nad sakrálním segmentem způsobuje spastickou plegii, není možnost volní relaxace zevního svěrače, retence </a:t>
            </a:r>
            <a:r>
              <a:rPr lang="cs-CZ" dirty="0" smtClean="0"/>
              <a:t>stolice.  Spojení </a:t>
            </a:r>
            <a:r>
              <a:rPr lang="cs-CZ" dirty="0"/>
              <a:t>mezi střevem a míchou je </a:t>
            </a:r>
            <a:r>
              <a:rPr lang="cs-CZ" dirty="0" smtClean="0"/>
              <a:t>zachováno</a:t>
            </a:r>
            <a:endParaRPr lang="cs-CZ" dirty="0"/>
          </a:p>
          <a:p>
            <a:pPr marL="0" indent="0">
              <a:buNone/>
            </a:pPr>
            <a:endParaRPr lang="cs-CZ" dirty="0" smtClean="0"/>
          </a:p>
          <a:p>
            <a:pPr>
              <a:buFont typeface="Wingdings" panose="05000000000000000000" pitchFamily="2" charset="2"/>
              <a:buChar char="Ø"/>
            </a:pPr>
            <a:r>
              <a:rPr lang="cs-CZ" b="1" dirty="0" smtClean="0"/>
              <a:t>ochablé </a:t>
            </a:r>
            <a:r>
              <a:rPr lang="cs-CZ" b="1" dirty="0"/>
              <a:t>střevo </a:t>
            </a:r>
            <a:r>
              <a:rPr lang="cs-CZ" dirty="0"/>
              <a:t>chybí peristaltický reflex, zevní sfinkter má nízký tonus. Způsobuje pomalý pohyb stolice, riziko inkontinence, hypotonický zevní </a:t>
            </a:r>
            <a:r>
              <a:rPr lang="cs-CZ" dirty="0" smtClean="0"/>
              <a:t>sfinkter</a:t>
            </a:r>
          </a:p>
          <a:p>
            <a:pPr>
              <a:buFont typeface="Wingdings" panose="05000000000000000000" pitchFamily="2" charset="2"/>
              <a:buChar char="Ø"/>
            </a:pPr>
            <a:endParaRPr lang="cs-CZ" dirty="0"/>
          </a:p>
          <a:p>
            <a:pPr>
              <a:buFont typeface="Wingdings" panose="05000000000000000000" pitchFamily="2" charset="2"/>
              <a:buChar char="Ø"/>
            </a:pPr>
            <a:r>
              <a:rPr lang="cs-CZ" dirty="0" smtClean="0"/>
              <a:t>po </a:t>
            </a:r>
            <a:r>
              <a:rPr lang="cs-CZ" dirty="0"/>
              <a:t>poranění míchy vzniká </a:t>
            </a:r>
            <a:r>
              <a:rPr lang="cs-CZ" b="1" dirty="0"/>
              <a:t>paralýza střev</a:t>
            </a:r>
            <a:r>
              <a:rPr lang="cs-CZ" dirty="0"/>
              <a:t>, protože je postižen levý tračník, stolice městná v gastrointestinálním traktu a pacient trpí obstipací nebo průjmy. Ošetřující sestra zajišťuje vyprazdňování stolice, nejlépe v denních intervalech, nejčastěji za použití laxativ, případně vysokého </a:t>
            </a:r>
            <a:r>
              <a:rPr lang="cs-CZ" dirty="0" smtClean="0"/>
              <a:t>nálevu </a:t>
            </a:r>
          </a:p>
          <a:p>
            <a:endParaRPr lang="cs-CZ" dirty="0"/>
          </a:p>
          <a:p>
            <a:pPr marL="0" indent="0">
              <a:buNone/>
            </a:pPr>
            <a:endParaRPr lang="cs-CZ" dirty="0" smtClean="0"/>
          </a:p>
        </p:txBody>
      </p:sp>
    </p:spTree>
    <p:extLst>
      <p:ext uri="{BB962C8B-B14F-4D97-AF65-F5344CB8AC3E}">
        <p14:creationId xmlns:p14="http://schemas.microsoft.com/office/powerpoint/2010/main" val="23653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Laboratorní </a:t>
            </a:r>
            <a:r>
              <a:rPr lang="cs-CZ" b="1" dirty="0" smtClean="0">
                <a:latin typeface="+mn-lt"/>
              </a:rPr>
              <a:t>vyšetření</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smtClean="0"/>
          </a:p>
          <a:p>
            <a:pPr marL="0" indent="0">
              <a:buNone/>
            </a:pPr>
            <a:r>
              <a:rPr lang="cs-CZ" dirty="0" smtClean="0"/>
              <a:t>U </a:t>
            </a:r>
            <a:r>
              <a:rPr lang="cs-CZ" dirty="0"/>
              <a:t>pacientů se spinálním poraněním je odebírána kompletní laboratoř dle ordinace lékaře. </a:t>
            </a:r>
            <a:endParaRPr lang="cs-CZ" dirty="0" smtClean="0"/>
          </a:p>
          <a:p>
            <a:pPr marL="0" indent="0">
              <a:buNone/>
            </a:pPr>
            <a:endParaRPr lang="cs-CZ" dirty="0" smtClean="0"/>
          </a:p>
          <a:p>
            <a:pPr marL="0" indent="0">
              <a:buNone/>
            </a:pPr>
            <a:r>
              <a:rPr lang="cs-CZ" dirty="0" smtClean="0"/>
              <a:t>Mezi </a:t>
            </a:r>
            <a:r>
              <a:rPr lang="cs-CZ" dirty="0"/>
              <a:t>tyto odběry </a:t>
            </a:r>
            <a:r>
              <a:rPr lang="cs-CZ" dirty="0" smtClean="0"/>
              <a:t>patří:</a:t>
            </a:r>
          </a:p>
          <a:p>
            <a:pPr lvl="1">
              <a:buFont typeface="Wingdings" panose="05000000000000000000" pitchFamily="2" charset="2"/>
              <a:buChar char="Ø"/>
            </a:pPr>
            <a:r>
              <a:rPr lang="cs-CZ" dirty="0" smtClean="0"/>
              <a:t>odběr </a:t>
            </a:r>
            <a:r>
              <a:rPr lang="cs-CZ" dirty="0"/>
              <a:t>arteriální krve pro stanovení acidobazické rovnováhy a krevních </a:t>
            </a:r>
            <a:r>
              <a:rPr lang="cs-CZ" dirty="0" smtClean="0"/>
              <a:t>plynů</a:t>
            </a:r>
          </a:p>
          <a:p>
            <a:pPr lvl="1">
              <a:buFont typeface="Wingdings" panose="05000000000000000000" pitchFamily="2" charset="2"/>
              <a:buChar char="Ø"/>
            </a:pPr>
            <a:r>
              <a:rPr lang="cs-CZ" dirty="0" smtClean="0"/>
              <a:t>krevní obraz</a:t>
            </a:r>
          </a:p>
          <a:p>
            <a:pPr lvl="1">
              <a:buFont typeface="Wingdings" panose="05000000000000000000" pitchFamily="2" charset="2"/>
              <a:buChar char="Ø"/>
            </a:pPr>
            <a:r>
              <a:rPr lang="cs-CZ" dirty="0" smtClean="0"/>
              <a:t>rozšířená koagulace</a:t>
            </a:r>
          </a:p>
          <a:p>
            <a:pPr lvl="1">
              <a:buFont typeface="Wingdings" panose="05000000000000000000" pitchFamily="2" charset="2"/>
              <a:buChar char="Ø"/>
            </a:pPr>
            <a:r>
              <a:rPr lang="cs-CZ" dirty="0" smtClean="0"/>
              <a:t>odběr </a:t>
            </a:r>
            <a:r>
              <a:rPr lang="cs-CZ" dirty="0"/>
              <a:t>na biochemické </a:t>
            </a:r>
            <a:r>
              <a:rPr lang="cs-CZ" dirty="0" smtClean="0"/>
              <a:t>vyšetření</a:t>
            </a:r>
          </a:p>
          <a:p>
            <a:pPr lvl="1">
              <a:buFont typeface="Wingdings" panose="05000000000000000000" pitchFamily="2" charset="2"/>
              <a:buChar char="Ø"/>
            </a:pPr>
            <a:r>
              <a:rPr lang="cs-CZ" dirty="0" smtClean="0"/>
              <a:t>zánětlivé </a:t>
            </a:r>
            <a:r>
              <a:rPr lang="cs-CZ" dirty="0" err="1" smtClean="0"/>
              <a:t>markery</a:t>
            </a:r>
            <a:endParaRPr lang="cs-CZ" dirty="0" smtClean="0"/>
          </a:p>
          <a:p>
            <a:pPr lvl="1">
              <a:buFont typeface="Wingdings" panose="05000000000000000000" pitchFamily="2" charset="2"/>
              <a:buChar char="Ø"/>
            </a:pPr>
            <a:r>
              <a:rPr lang="cs-CZ" dirty="0" smtClean="0"/>
              <a:t>Standardně </a:t>
            </a:r>
            <a:r>
              <a:rPr lang="cs-CZ" dirty="0"/>
              <a:t>jsou také 1x týdně odebírány vzorky – sputum, moč, stěry z ran na mikrobiologické </a:t>
            </a:r>
            <a:r>
              <a:rPr lang="cs-CZ" dirty="0" smtClean="0"/>
              <a:t>vyšetření</a:t>
            </a:r>
            <a:endParaRPr lang="cs-CZ" dirty="0"/>
          </a:p>
          <a:p>
            <a:endParaRPr lang="cs-CZ" dirty="0"/>
          </a:p>
        </p:txBody>
      </p:sp>
    </p:spTree>
    <p:extLst>
      <p:ext uri="{BB962C8B-B14F-4D97-AF65-F5344CB8AC3E}">
        <p14:creationId xmlns:p14="http://schemas.microsoft.com/office/powerpoint/2010/main" val="404035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Epidemiologie</a:t>
            </a:r>
            <a:r>
              <a:rPr lang="cs-CZ" b="1" dirty="0">
                <a:latin typeface="+mn-lt"/>
              </a:rPr>
              <a:t>, etiologie a mechanismy úrazů páteře a míchy </a:t>
            </a:r>
          </a:p>
        </p:txBody>
      </p:sp>
      <p:sp>
        <p:nvSpPr>
          <p:cNvPr id="3" name="Zástupný symbol pro obsah 2"/>
          <p:cNvSpPr>
            <a:spLocks noGrp="1"/>
          </p:cNvSpPr>
          <p:nvPr>
            <p:ph idx="1"/>
          </p:nvPr>
        </p:nvSpPr>
        <p:spPr>
          <a:xfrm>
            <a:off x="838200" y="1825624"/>
            <a:ext cx="10515600" cy="5032375"/>
          </a:xfrm>
        </p:spPr>
        <p:txBody>
          <a:bodyPr>
            <a:normAutofit fontScale="62500" lnSpcReduction="20000"/>
          </a:bodyPr>
          <a:lstStyle/>
          <a:p>
            <a:r>
              <a:rPr lang="cs-CZ" dirty="0" smtClean="0"/>
              <a:t>každoročně se počet těchto úrazů zvyšuje - nejméně </a:t>
            </a:r>
            <a:r>
              <a:rPr lang="cs-CZ" b="1" dirty="0">
                <a:solidFill>
                  <a:srgbClr val="FF0000"/>
                </a:solidFill>
                <a:effectLst>
                  <a:outerShdw blurRad="38100" dist="38100" dir="2700000" algn="tl">
                    <a:srgbClr val="000000">
                      <a:alpha val="43137"/>
                    </a:srgbClr>
                  </a:outerShdw>
                </a:effectLst>
              </a:rPr>
              <a:t>u čtvrtiny případů hraje roli </a:t>
            </a:r>
            <a:r>
              <a:rPr lang="cs-CZ" b="1" dirty="0" smtClean="0">
                <a:solidFill>
                  <a:srgbClr val="FF0000"/>
                </a:solidFill>
                <a:effectLst>
                  <a:outerShdw blurRad="38100" dist="38100" dir="2700000" algn="tl">
                    <a:srgbClr val="000000">
                      <a:alpha val="43137"/>
                    </a:srgbClr>
                  </a:outerShdw>
                </a:effectLst>
              </a:rPr>
              <a:t>alkohol!</a:t>
            </a:r>
          </a:p>
          <a:p>
            <a:pPr marL="0" indent="0">
              <a:buNone/>
            </a:pPr>
            <a:endParaRPr lang="cs-CZ" dirty="0" smtClean="0"/>
          </a:p>
          <a:p>
            <a:r>
              <a:rPr lang="cs-CZ" dirty="0" smtClean="0"/>
              <a:t>nejčastější </a:t>
            </a:r>
            <a:r>
              <a:rPr lang="cs-CZ" dirty="0"/>
              <a:t>příčiny těchto </a:t>
            </a:r>
            <a:r>
              <a:rPr lang="cs-CZ" dirty="0" smtClean="0"/>
              <a:t>poranění:</a:t>
            </a:r>
          </a:p>
          <a:p>
            <a:pPr lvl="1">
              <a:buFont typeface="Wingdings" panose="05000000000000000000" pitchFamily="2" charset="2"/>
              <a:buChar char="Ø"/>
            </a:pPr>
            <a:r>
              <a:rPr lang="cs-CZ" dirty="0" smtClean="0"/>
              <a:t>pády z výšky</a:t>
            </a:r>
          </a:p>
          <a:p>
            <a:pPr lvl="1">
              <a:buFont typeface="Wingdings" panose="05000000000000000000" pitchFamily="2" charset="2"/>
              <a:buChar char="Ø"/>
            </a:pPr>
            <a:r>
              <a:rPr lang="cs-CZ" dirty="0" smtClean="0"/>
              <a:t>dopravní nehody</a:t>
            </a:r>
          </a:p>
          <a:p>
            <a:pPr lvl="1">
              <a:buFont typeface="Wingdings" panose="05000000000000000000" pitchFamily="2" charset="2"/>
              <a:buChar char="Ø"/>
            </a:pPr>
            <a:r>
              <a:rPr lang="cs-CZ" dirty="0" smtClean="0"/>
              <a:t>pracovní </a:t>
            </a:r>
          </a:p>
          <a:p>
            <a:pPr lvl="1">
              <a:buFont typeface="Wingdings" panose="05000000000000000000" pitchFamily="2" charset="2"/>
              <a:buChar char="Ø"/>
            </a:pPr>
            <a:r>
              <a:rPr lang="cs-CZ" dirty="0" smtClean="0"/>
              <a:t>sportovní úrazy</a:t>
            </a:r>
          </a:p>
          <a:p>
            <a:pPr lvl="1">
              <a:buFont typeface="Wingdings" panose="05000000000000000000" pitchFamily="2" charset="2"/>
              <a:buChar char="Ø"/>
            </a:pPr>
            <a:endParaRPr lang="cs-CZ" dirty="0" smtClean="0"/>
          </a:p>
          <a:p>
            <a:r>
              <a:rPr lang="cs-CZ" dirty="0" smtClean="0"/>
              <a:t>roční </a:t>
            </a:r>
            <a:r>
              <a:rPr lang="cs-CZ" dirty="0"/>
              <a:t>počet nově vzniklých poranění je odhadován na 4/100 000 </a:t>
            </a:r>
            <a:r>
              <a:rPr lang="cs-CZ" dirty="0" smtClean="0"/>
              <a:t>obyvatel - </a:t>
            </a:r>
            <a:r>
              <a:rPr lang="cs-CZ" dirty="0"/>
              <a:t>převažují </a:t>
            </a:r>
            <a:r>
              <a:rPr lang="cs-CZ" dirty="0" smtClean="0"/>
              <a:t>3:1 muži</a:t>
            </a:r>
          </a:p>
          <a:p>
            <a:r>
              <a:rPr lang="cs-CZ" dirty="0"/>
              <a:t>v</a:t>
            </a:r>
            <a:r>
              <a:rPr lang="cs-CZ" dirty="0" smtClean="0"/>
              <a:t> </a:t>
            </a:r>
            <a:r>
              <a:rPr lang="cs-CZ" dirty="0"/>
              <a:t>akutní fázi zemře 10% </a:t>
            </a:r>
            <a:r>
              <a:rPr lang="cs-CZ" dirty="0" smtClean="0"/>
              <a:t>zraněných</a:t>
            </a:r>
          </a:p>
          <a:p>
            <a:endParaRPr lang="cs-CZ" dirty="0" smtClean="0"/>
          </a:p>
          <a:p>
            <a:r>
              <a:rPr lang="cs-CZ" dirty="0" smtClean="0"/>
              <a:t>téměř </a:t>
            </a:r>
            <a:r>
              <a:rPr lang="cs-CZ" dirty="0"/>
              <a:t>každý 40. pacient, který je ošetřen v traumacentru, má poranění páteře a </a:t>
            </a:r>
            <a:r>
              <a:rPr lang="cs-CZ" dirty="0" smtClean="0"/>
              <a:t>míchy</a:t>
            </a:r>
          </a:p>
          <a:p>
            <a:r>
              <a:rPr lang="cs-CZ" b="1" dirty="0"/>
              <a:t>s</a:t>
            </a:r>
            <a:r>
              <a:rPr lang="cs-CZ" b="1" dirty="0" smtClean="0"/>
              <a:t> </a:t>
            </a:r>
            <a:r>
              <a:rPr lang="cs-CZ" b="1" dirty="0"/>
              <a:t>poraněním míchy je spojena téměř polovina 50% úrazů </a:t>
            </a:r>
            <a:r>
              <a:rPr lang="cs-CZ" b="1" dirty="0" smtClean="0"/>
              <a:t>hlavy</a:t>
            </a:r>
            <a:endParaRPr lang="cs-CZ" dirty="0"/>
          </a:p>
          <a:p>
            <a:r>
              <a:rPr lang="cs-CZ" b="1" dirty="0" smtClean="0"/>
              <a:t>více </a:t>
            </a:r>
            <a:r>
              <a:rPr lang="cs-CZ" b="1" dirty="0"/>
              <a:t>než polovina zranění (55%) je spojena s postižením v oblasti krční </a:t>
            </a:r>
            <a:r>
              <a:rPr lang="cs-CZ" b="1" dirty="0" smtClean="0"/>
              <a:t>páteře </a:t>
            </a:r>
          </a:p>
          <a:p>
            <a:r>
              <a:rPr lang="cs-CZ" b="1" dirty="0" smtClean="0"/>
              <a:t>nejrizikovější </a:t>
            </a:r>
            <a:r>
              <a:rPr lang="cs-CZ" b="1" dirty="0"/>
              <a:t>věk 25-40 </a:t>
            </a:r>
            <a:r>
              <a:rPr lang="cs-CZ" b="1" dirty="0" smtClean="0"/>
              <a:t>let</a:t>
            </a:r>
            <a:r>
              <a:rPr lang="cs-CZ" dirty="0" smtClean="0"/>
              <a:t> </a:t>
            </a:r>
          </a:p>
          <a:p>
            <a:endParaRPr lang="cs-CZ" dirty="0" smtClean="0"/>
          </a:p>
          <a:p>
            <a:r>
              <a:rPr lang="cs-CZ" dirty="0" smtClean="0"/>
              <a:t>Náklady </a:t>
            </a:r>
            <a:r>
              <a:rPr lang="cs-CZ" dirty="0"/>
              <a:t>na léčbu a následnou péči jsou </a:t>
            </a:r>
            <a:r>
              <a:rPr lang="cs-CZ" dirty="0" smtClean="0"/>
              <a:t>enormní</a:t>
            </a:r>
          </a:p>
        </p:txBody>
      </p:sp>
      <p:pic>
        <p:nvPicPr>
          <p:cNvPr id="4" name="Obrázek 3"/>
          <p:cNvPicPr>
            <a:picLocks noChangeAspect="1"/>
          </p:cNvPicPr>
          <p:nvPr/>
        </p:nvPicPr>
        <p:blipFill>
          <a:blip r:embed="rId2"/>
          <a:stretch>
            <a:fillRect/>
          </a:stretch>
        </p:blipFill>
        <p:spPr>
          <a:xfrm>
            <a:off x="8588291" y="2242887"/>
            <a:ext cx="3228975" cy="1409700"/>
          </a:xfrm>
          <a:prstGeom prst="rect">
            <a:avLst/>
          </a:prstGeom>
        </p:spPr>
      </p:pic>
    </p:spTree>
    <p:extLst>
      <p:ext uri="{BB962C8B-B14F-4D97-AF65-F5344CB8AC3E}">
        <p14:creationId xmlns:p14="http://schemas.microsoft.com/office/powerpoint/2010/main" val="35765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Polohování</a:t>
            </a:r>
          </a:p>
        </p:txBody>
      </p:sp>
      <p:sp>
        <p:nvSpPr>
          <p:cNvPr id="3" name="Zástupný symbol pro obsah 2"/>
          <p:cNvSpPr>
            <a:spLocks noGrp="1"/>
          </p:cNvSpPr>
          <p:nvPr>
            <p:ph idx="1"/>
          </p:nvPr>
        </p:nvSpPr>
        <p:spPr>
          <a:xfrm>
            <a:off x="838200" y="1825625"/>
            <a:ext cx="10515600" cy="4599238"/>
          </a:xfrm>
        </p:spPr>
        <p:txBody>
          <a:bodyPr>
            <a:normAutofit fontScale="55000" lnSpcReduction="20000"/>
          </a:bodyPr>
          <a:lstStyle/>
          <a:p>
            <a:pPr marL="0" indent="0">
              <a:buNone/>
            </a:pPr>
            <a:r>
              <a:rPr lang="cs-CZ" dirty="0" smtClean="0"/>
              <a:t> </a:t>
            </a:r>
            <a:endParaRPr lang="cs-CZ" dirty="0"/>
          </a:p>
          <a:p>
            <a:pPr marL="0" indent="0">
              <a:buNone/>
            </a:pPr>
            <a:r>
              <a:rPr lang="cs-CZ" dirty="0"/>
              <a:t>Polohování je důležitou součástí komplexní ošetřovatelské péče, kdy je důležitá spolupráce celého ošetřovatelského teamu</a:t>
            </a:r>
            <a:r>
              <a:rPr lang="cs-CZ" dirty="0" smtClean="0"/>
              <a:t>.</a:t>
            </a:r>
          </a:p>
          <a:p>
            <a:pPr marL="0" indent="0">
              <a:buNone/>
            </a:pPr>
            <a:endParaRPr lang="cs-CZ" dirty="0"/>
          </a:p>
          <a:p>
            <a:pPr marL="0" indent="0">
              <a:buNone/>
            </a:pPr>
            <a:r>
              <a:rPr lang="cs-CZ" dirty="0" smtClean="0"/>
              <a:t>Mělo </a:t>
            </a:r>
            <a:r>
              <a:rPr lang="cs-CZ" dirty="0"/>
              <a:t>by </a:t>
            </a:r>
            <a:r>
              <a:rPr lang="cs-CZ" dirty="0" smtClean="0"/>
              <a:t>zamezit:</a:t>
            </a:r>
          </a:p>
          <a:p>
            <a:pPr lvl="1">
              <a:buFont typeface="Wingdings" panose="05000000000000000000" pitchFamily="2" charset="2"/>
              <a:buChar char="Ø"/>
            </a:pPr>
            <a:r>
              <a:rPr lang="cs-CZ" dirty="0" smtClean="0"/>
              <a:t>vzniku </a:t>
            </a:r>
            <a:r>
              <a:rPr lang="cs-CZ" dirty="0"/>
              <a:t>svalových </a:t>
            </a:r>
            <a:r>
              <a:rPr lang="cs-CZ" dirty="0" smtClean="0"/>
              <a:t>atrofií</a:t>
            </a:r>
          </a:p>
          <a:p>
            <a:pPr lvl="1">
              <a:buFont typeface="Wingdings" panose="05000000000000000000" pitchFamily="2" charset="2"/>
              <a:buChar char="Ø"/>
            </a:pPr>
            <a:r>
              <a:rPr lang="cs-CZ" dirty="0" smtClean="0"/>
              <a:t>kontraktur</a:t>
            </a:r>
          </a:p>
          <a:p>
            <a:pPr lvl="1">
              <a:buFont typeface="Wingdings" panose="05000000000000000000" pitchFamily="2" charset="2"/>
              <a:buChar char="Ø"/>
            </a:pPr>
            <a:r>
              <a:rPr lang="cs-CZ" dirty="0" smtClean="0"/>
              <a:t>deformity kloubů</a:t>
            </a:r>
          </a:p>
          <a:p>
            <a:pPr lvl="1">
              <a:buFont typeface="Wingdings" panose="05000000000000000000" pitchFamily="2" charset="2"/>
              <a:buChar char="Ø"/>
            </a:pPr>
            <a:r>
              <a:rPr lang="cs-CZ" dirty="0" smtClean="0"/>
              <a:t>podporovat rehabilitaci</a:t>
            </a:r>
          </a:p>
          <a:p>
            <a:pPr marL="0" indent="0">
              <a:buNone/>
            </a:pPr>
            <a:endParaRPr lang="cs-CZ" dirty="0" smtClean="0"/>
          </a:p>
          <a:p>
            <a:pPr marL="0" indent="0">
              <a:buNone/>
            </a:pPr>
            <a:r>
              <a:rPr lang="cs-CZ" dirty="0" smtClean="0"/>
              <a:t>Je </a:t>
            </a:r>
            <a:r>
              <a:rPr lang="cs-CZ" dirty="0"/>
              <a:t>důležitou součástí prevence dekubitů i jejich </a:t>
            </a:r>
            <a:r>
              <a:rPr lang="cs-CZ" dirty="0" smtClean="0"/>
              <a:t>léčby</a:t>
            </a:r>
          </a:p>
          <a:p>
            <a:pPr marL="0" indent="0">
              <a:buNone/>
            </a:pPr>
            <a:r>
              <a:rPr lang="cs-CZ" dirty="0" smtClean="0"/>
              <a:t>Má </a:t>
            </a:r>
            <a:r>
              <a:rPr lang="cs-CZ" dirty="0"/>
              <a:t>mnoho významů od odlehčení kůže, zlepšení prokrvení, eliminuje bolest a zlepšuje také psychický stav pacienta při </a:t>
            </a:r>
            <a:r>
              <a:rPr lang="cs-CZ" dirty="0" smtClean="0"/>
              <a:t>vědomí</a:t>
            </a:r>
          </a:p>
          <a:p>
            <a:pPr marL="0" indent="0">
              <a:buNone/>
            </a:pPr>
            <a:r>
              <a:rPr lang="cs-CZ" dirty="0" smtClean="0"/>
              <a:t>Ošetřovatelský </a:t>
            </a:r>
            <a:r>
              <a:rPr lang="cs-CZ" dirty="0"/>
              <a:t>team provádí polohování v přesných intervalech, za využití všech dostupných pomůcek, a to nejdéle </a:t>
            </a:r>
            <a:r>
              <a:rPr lang="cs-CZ" b="1" dirty="0"/>
              <a:t>po třech hodinách</a:t>
            </a:r>
            <a:r>
              <a:rPr lang="cs-CZ" dirty="0"/>
              <a:t>. </a:t>
            </a:r>
            <a:endParaRPr lang="cs-CZ" dirty="0" smtClean="0"/>
          </a:p>
          <a:p>
            <a:pPr marL="0" indent="0">
              <a:buNone/>
            </a:pPr>
            <a:r>
              <a:rPr lang="cs-CZ" dirty="0" smtClean="0"/>
              <a:t>Vše </a:t>
            </a:r>
            <a:r>
              <a:rPr lang="cs-CZ" dirty="0"/>
              <a:t>je důkladně zaznamenáno do ošetřovatelské dokumentace. </a:t>
            </a:r>
            <a:endParaRPr lang="cs-CZ" dirty="0" smtClean="0"/>
          </a:p>
          <a:p>
            <a:pPr marL="0" indent="0">
              <a:buNone/>
            </a:pPr>
            <a:r>
              <a:rPr lang="cs-CZ" dirty="0" smtClean="0"/>
              <a:t>Často </a:t>
            </a:r>
            <a:r>
              <a:rPr lang="cs-CZ" dirty="0"/>
              <a:t>je využíván koncept bazální stimulace. Při polohování jsou sledovány predilekční místa (</a:t>
            </a:r>
            <a:r>
              <a:rPr lang="cs-CZ" dirty="0" err="1"/>
              <a:t>sacrum</a:t>
            </a:r>
            <a:r>
              <a:rPr lang="cs-CZ" dirty="0"/>
              <a:t>, boky, kotníky, lokty). U pacientů s míšním poraněním jsou využívány zejména polohy na zádech, boku, břiše, v </a:t>
            </a:r>
            <a:r>
              <a:rPr lang="cs-CZ" dirty="0" err="1"/>
              <a:t>polosedu</a:t>
            </a:r>
            <a:r>
              <a:rPr lang="cs-CZ" dirty="0"/>
              <a:t>. </a:t>
            </a:r>
            <a:endParaRPr lang="cs-CZ" dirty="0" smtClean="0"/>
          </a:p>
          <a:p>
            <a:pPr marL="0" indent="0">
              <a:buNone/>
            </a:pPr>
            <a:r>
              <a:rPr lang="cs-CZ" dirty="0" smtClean="0"/>
              <a:t>V </a:t>
            </a:r>
            <a:r>
              <a:rPr lang="cs-CZ" dirty="0"/>
              <a:t>případě oběhové stability, je pacient postupně </a:t>
            </a:r>
            <a:r>
              <a:rPr lang="cs-CZ" dirty="0" err="1"/>
              <a:t>vertikalizován</a:t>
            </a:r>
            <a:r>
              <a:rPr lang="cs-CZ" dirty="0"/>
              <a:t> (do vozíku). </a:t>
            </a:r>
          </a:p>
          <a:p>
            <a:pPr marL="0" indent="0">
              <a:buNone/>
            </a:pPr>
            <a:r>
              <a:rPr lang="cs-CZ" dirty="0"/>
              <a:t> </a:t>
            </a:r>
          </a:p>
        </p:txBody>
      </p:sp>
    </p:spTree>
    <p:extLst>
      <p:ext uri="{BB962C8B-B14F-4D97-AF65-F5344CB8AC3E}">
        <p14:creationId xmlns:p14="http://schemas.microsoft.com/office/powerpoint/2010/main" val="372659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Prevence </a:t>
            </a:r>
            <a:r>
              <a:rPr lang="cs-CZ" b="1" dirty="0" err="1">
                <a:latin typeface="+mn-lt"/>
              </a:rPr>
              <a:t>trombembolické</a:t>
            </a:r>
            <a:r>
              <a:rPr lang="cs-CZ" b="1" dirty="0">
                <a:latin typeface="+mn-lt"/>
              </a:rPr>
              <a:t> nemoci </a:t>
            </a:r>
          </a:p>
        </p:txBody>
      </p:sp>
      <p:sp>
        <p:nvSpPr>
          <p:cNvPr id="3" name="Zástupný symbol pro obsah 2"/>
          <p:cNvSpPr>
            <a:spLocks noGrp="1"/>
          </p:cNvSpPr>
          <p:nvPr>
            <p:ph idx="1"/>
          </p:nvPr>
        </p:nvSpPr>
        <p:spPr/>
        <p:txBody>
          <a:bodyPr/>
          <a:lstStyle/>
          <a:p>
            <a:pPr marL="0" indent="0">
              <a:buNone/>
            </a:pPr>
            <a:r>
              <a:rPr lang="cs-CZ" dirty="0" smtClean="0"/>
              <a:t>U </a:t>
            </a:r>
            <a:r>
              <a:rPr lang="cs-CZ" dirty="0"/>
              <a:t>každého pacienta, který se nemůže aktivně pohybovat a je upoután na lůžko vzniká riziko </a:t>
            </a:r>
            <a:r>
              <a:rPr lang="cs-CZ" dirty="0" err="1"/>
              <a:t>trombembolické</a:t>
            </a:r>
            <a:r>
              <a:rPr lang="cs-CZ" dirty="0"/>
              <a:t> nemoci. </a:t>
            </a:r>
            <a:endParaRPr lang="cs-CZ" dirty="0" smtClean="0"/>
          </a:p>
          <a:p>
            <a:pPr marL="0" indent="0">
              <a:buNone/>
            </a:pPr>
            <a:endParaRPr lang="cs-CZ" dirty="0" smtClean="0"/>
          </a:p>
          <a:p>
            <a:pPr lvl="1">
              <a:buFont typeface="Wingdings" panose="05000000000000000000" pitchFamily="2" charset="2"/>
              <a:buChar char="Ø"/>
            </a:pPr>
            <a:r>
              <a:rPr lang="cs-CZ" b="1" dirty="0" smtClean="0"/>
              <a:t>specifická </a:t>
            </a:r>
            <a:r>
              <a:rPr lang="cs-CZ" b="1" dirty="0"/>
              <a:t>opatření </a:t>
            </a:r>
            <a:r>
              <a:rPr lang="cs-CZ" dirty="0"/>
              <a:t>proti vzniku žilní trombózy patří podávání nízkomolekulárního heparinu, který je aplikován ve fixním  </a:t>
            </a:r>
            <a:r>
              <a:rPr lang="cs-CZ" dirty="0" smtClean="0"/>
              <a:t>režimu</a:t>
            </a:r>
            <a:endParaRPr lang="cs-CZ" dirty="0"/>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nespecifická </a:t>
            </a:r>
            <a:r>
              <a:rPr lang="cs-CZ" b="1" dirty="0"/>
              <a:t>opatření </a:t>
            </a:r>
            <a:r>
              <a:rPr lang="cs-CZ" dirty="0"/>
              <a:t>jsou pak řazeny elastické bandáže, elastické </a:t>
            </a:r>
            <a:r>
              <a:rPr lang="cs-CZ" dirty="0" err="1"/>
              <a:t>protitrombotické</a:t>
            </a:r>
            <a:r>
              <a:rPr lang="cs-CZ" dirty="0"/>
              <a:t> punčochy, intermitentní pneumatická komprese, ale také dostatečná hydratace, vyprazdňování stolice, sledování bilance příjmu a výdeje, dechová rehabilitace, polohování, zvýšená poloha dolních končetin a časná mobilizace</a:t>
            </a:r>
          </a:p>
          <a:p>
            <a:endParaRPr lang="cs-CZ" dirty="0"/>
          </a:p>
        </p:txBody>
      </p:sp>
    </p:spTree>
    <p:extLst>
      <p:ext uri="{BB962C8B-B14F-4D97-AF65-F5344CB8AC3E}">
        <p14:creationId xmlns:p14="http://schemas.microsoft.com/office/powerpoint/2010/main" val="2838532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Hygiena </a:t>
            </a:r>
          </a:p>
        </p:txBody>
      </p:sp>
      <p:sp>
        <p:nvSpPr>
          <p:cNvPr id="3" name="Zástupný symbol pro obsah 2"/>
          <p:cNvSpPr>
            <a:spLocks noGrp="1"/>
          </p:cNvSpPr>
          <p:nvPr>
            <p:ph idx="1"/>
          </p:nvPr>
        </p:nvSpPr>
        <p:spPr/>
        <p:txBody>
          <a:bodyPr>
            <a:normAutofit fontScale="70000" lnSpcReduction="20000"/>
          </a:bodyPr>
          <a:lstStyle/>
          <a:p>
            <a:r>
              <a:rPr lang="cs-CZ" dirty="0" smtClean="0"/>
              <a:t>Hygienická </a:t>
            </a:r>
            <a:r>
              <a:rPr lang="cs-CZ" dirty="0"/>
              <a:t>péče se u pacientů se spinálním poraněním provádí ve stejném sledu jako u jiných pacientů hospitalizovaných na intenzivním </a:t>
            </a:r>
            <a:r>
              <a:rPr lang="cs-CZ" dirty="0" smtClean="0"/>
              <a:t>lůžku</a:t>
            </a:r>
          </a:p>
          <a:p>
            <a:endParaRPr lang="cs-CZ" dirty="0" smtClean="0"/>
          </a:p>
          <a:p>
            <a:r>
              <a:rPr lang="cs-CZ" dirty="0" smtClean="0"/>
              <a:t>Vlastní </a:t>
            </a:r>
            <a:r>
              <a:rPr lang="cs-CZ" dirty="0"/>
              <a:t>hygiena (celková koupel na lůžku) se provádí dle potřeby, minimálně dvakrát denně, kůže je vytřena do sucha a ošetřena čistícími pěnami a ochrannými krémy, aby nedocházelo k přesušení a porušení kožní </a:t>
            </a:r>
            <a:r>
              <a:rPr lang="cs-CZ" dirty="0" smtClean="0"/>
              <a:t>integrity</a:t>
            </a:r>
          </a:p>
          <a:p>
            <a:endParaRPr lang="cs-CZ" dirty="0" smtClean="0"/>
          </a:p>
          <a:p>
            <a:r>
              <a:rPr lang="cs-CZ" dirty="0" smtClean="0"/>
              <a:t> </a:t>
            </a:r>
            <a:r>
              <a:rPr lang="cs-CZ" dirty="0"/>
              <a:t>Součástí hygieny je důkladná péče o dutinu ústní, zanedbána nesmí být ani péče o vlasy a nehty. K hygienické péči jsou používány jednorázové pomůcky, případně pomůcky přinesené rodinou, určené vždy jen pro konkrétního </a:t>
            </a:r>
            <a:r>
              <a:rPr lang="cs-CZ" dirty="0" smtClean="0"/>
              <a:t>pacienta</a:t>
            </a:r>
          </a:p>
          <a:p>
            <a:r>
              <a:rPr lang="cs-CZ" dirty="0" smtClean="0"/>
              <a:t> </a:t>
            </a:r>
          </a:p>
          <a:p>
            <a:r>
              <a:rPr lang="cs-CZ" dirty="0" smtClean="0"/>
              <a:t>Při </a:t>
            </a:r>
            <a:r>
              <a:rPr lang="cs-CZ" dirty="0"/>
              <a:t>provádění hygienické péče je nutné ošetřit veškeré invazivní vstupy, operační rány a zhodnotit jejich stav. </a:t>
            </a:r>
            <a:endParaRPr lang="cs-CZ" dirty="0" smtClean="0"/>
          </a:p>
          <a:p>
            <a:endParaRPr lang="cs-CZ" dirty="0"/>
          </a:p>
          <a:p>
            <a:r>
              <a:rPr lang="cs-CZ" dirty="0" smtClean="0"/>
              <a:t>Vše</a:t>
            </a:r>
            <a:r>
              <a:rPr lang="cs-CZ" dirty="0"/>
              <a:t>, včetně jakékoliv změny kůže je zaznamenáno do ošetřovatelské </a:t>
            </a:r>
            <a:r>
              <a:rPr lang="cs-CZ" dirty="0" smtClean="0"/>
              <a:t>dokumentace</a:t>
            </a:r>
          </a:p>
        </p:txBody>
      </p:sp>
    </p:spTree>
    <p:extLst>
      <p:ext uri="{BB962C8B-B14F-4D97-AF65-F5344CB8AC3E}">
        <p14:creationId xmlns:p14="http://schemas.microsoft.com/office/powerpoint/2010/main" val="270662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Bolest</a:t>
            </a:r>
            <a:endParaRPr lang="cs-CZ" b="1" dirty="0">
              <a:latin typeface="+mn-lt"/>
            </a:endParaRP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smtClean="0"/>
              <a:t>Bolest </a:t>
            </a:r>
            <a:r>
              <a:rPr lang="cs-CZ" dirty="0"/>
              <a:t>je subjektivně vnímaný prožitek, a pokud ji pacient udává, je vždy </a:t>
            </a:r>
            <a:r>
              <a:rPr lang="cs-CZ" dirty="0" smtClean="0"/>
              <a:t>přítomna</a:t>
            </a:r>
          </a:p>
          <a:p>
            <a:pPr marL="0" indent="0">
              <a:buNone/>
            </a:pPr>
            <a:r>
              <a:rPr lang="cs-CZ" dirty="0" smtClean="0"/>
              <a:t>Ignorovaná </a:t>
            </a:r>
            <a:r>
              <a:rPr lang="cs-CZ" dirty="0"/>
              <a:t>bolest ze strany ošetřovatelského personálu, vede u pacienta ke zvýšení stresu, úzkosti a zhoršení </a:t>
            </a:r>
            <a:r>
              <a:rPr lang="cs-CZ" dirty="0" smtClean="0"/>
              <a:t>spolupráce</a:t>
            </a:r>
            <a:endParaRPr lang="cs-CZ" dirty="0"/>
          </a:p>
          <a:p>
            <a:endParaRPr lang="cs-CZ" dirty="0" smtClean="0"/>
          </a:p>
          <a:p>
            <a:r>
              <a:rPr lang="cs-CZ" dirty="0" smtClean="0"/>
              <a:t>U </a:t>
            </a:r>
            <a:r>
              <a:rPr lang="cs-CZ" dirty="0"/>
              <a:t>paraplegiků i kvadruplegiků se mohou objevit </a:t>
            </a:r>
            <a:r>
              <a:rPr lang="cs-CZ" b="1" dirty="0"/>
              <a:t>Fantomovy bolesti</a:t>
            </a:r>
            <a:r>
              <a:rPr lang="cs-CZ" dirty="0"/>
              <a:t>, které jsou vnímány jako úporná bolest, křeče, mravenčení, parestézie, teplo, chlad, změny polohy a pohybu </a:t>
            </a:r>
            <a:r>
              <a:rPr lang="cs-CZ" dirty="0" smtClean="0"/>
              <a:t>končetin</a:t>
            </a:r>
          </a:p>
          <a:p>
            <a:r>
              <a:rPr lang="cs-CZ" dirty="0" smtClean="0"/>
              <a:t> </a:t>
            </a:r>
          </a:p>
          <a:p>
            <a:r>
              <a:rPr lang="cs-CZ" dirty="0" smtClean="0"/>
              <a:t>Sestra </a:t>
            </a:r>
            <a:r>
              <a:rPr lang="cs-CZ" dirty="0"/>
              <a:t>pracující na intenzivním oddělení je povinna monitorovat bolest včetně nonverbálních projevů </a:t>
            </a:r>
            <a:r>
              <a:rPr lang="cs-CZ" dirty="0" smtClean="0"/>
              <a:t>pacienta</a:t>
            </a:r>
          </a:p>
          <a:p>
            <a:endParaRPr lang="cs-CZ" dirty="0" smtClean="0"/>
          </a:p>
          <a:p>
            <a:r>
              <a:rPr lang="cs-CZ" dirty="0" smtClean="0"/>
              <a:t> </a:t>
            </a:r>
            <a:r>
              <a:rPr lang="cs-CZ" dirty="0"/>
              <a:t>Nejčastěji je využívána </a:t>
            </a:r>
            <a:r>
              <a:rPr lang="cs-CZ" b="1" dirty="0"/>
              <a:t>Visuální analogová škála bolesti (VAS), </a:t>
            </a:r>
            <a:r>
              <a:rPr lang="cs-CZ" dirty="0"/>
              <a:t>u </a:t>
            </a:r>
            <a:r>
              <a:rPr lang="cs-CZ" b="1" dirty="0" err="1"/>
              <a:t>analgosedovaných</a:t>
            </a:r>
            <a:r>
              <a:rPr lang="cs-CZ" b="1" dirty="0"/>
              <a:t> pacientů pak </a:t>
            </a:r>
            <a:r>
              <a:rPr lang="cs-CZ" b="1" dirty="0" err="1"/>
              <a:t>Riker</a:t>
            </a:r>
            <a:r>
              <a:rPr lang="cs-CZ" b="1" dirty="0"/>
              <a:t> </a:t>
            </a:r>
            <a:r>
              <a:rPr lang="cs-CZ" b="1" dirty="0" err="1"/>
              <a:t>Sedation</a:t>
            </a:r>
            <a:r>
              <a:rPr lang="cs-CZ" b="1" dirty="0"/>
              <a:t> – </a:t>
            </a:r>
            <a:r>
              <a:rPr lang="cs-CZ" b="1" dirty="0" err="1"/>
              <a:t>Agitation</a:t>
            </a:r>
            <a:r>
              <a:rPr lang="cs-CZ" b="1" dirty="0"/>
              <a:t> </a:t>
            </a:r>
            <a:r>
              <a:rPr lang="cs-CZ" b="1" dirty="0" err="1"/>
              <a:t>Scale</a:t>
            </a:r>
            <a:r>
              <a:rPr lang="cs-CZ" b="1" dirty="0"/>
              <a:t> (</a:t>
            </a:r>
            <a:r>
              <a:rPr lang="cs-CZ" b="1" dirty="0" smtClean="0"/>
              <a:t>SAS</a:t>
            </a:r>
            <a:r>
              <a:rPr lang="cs-CZ" dirty="0" smtClean="0"/>
              <a:t>)</a:t>
            </a:r>
          </a:p>
          <a:p>
            <a:endParaRPr lang="cs-CZ" dirty="0"/>
          </a:p>
          <a:p>
            <a:pPr marL="0" indent="0">
              <a:buNone/>
            </a:pPr>
            <a:r>
              <a:rPr lang="cs-CZ" dirty="0" smtClean="0"/>
              <a:t>Dle </a:t>
            </a:r>
            <a:r>
              <a:rPr lang="cs-CZ" dirty="0"/>
              <a:t>ordinace lékaře mohou být podávány </a:t>
            </a:r>
            <a:r>
              <a:rPr lang="cs-CZ" dirty="0" err="1"/>
              <a:t>neopioidní</a:t>
            </a:r>
            <a:r>
              <a:rPr lang="cs-CZ" dirty="0"/>
              <a:t> analgetika, nesteroidní antirevmatika, slabé i silné </a:t>
            </a:r>
            <a:r>
              <a:rPr lang="cs-CZ" dirty="0" err="1"/>
              <a:t>opioidy</a:t>
            </a:r>
            <a:r>
              <a:rPr lang="cs-CZ" dirty="0"/>
              <a:t>, antidepresiva a další farmaka.</a:t>
            </a:r>
          </a:p>
          <a:p>
            <a:endParaRPr lang="cs-CZ" dirty="0"/>
          </a:p>
        </p:txBody>
      </p:sp>
    </p:spTree>
    <p:extLst>
      <p:ext uri="{BB962C8B-B14F-4D97-AF65-F5344CB8AC3E}">
        <p14:creationId xmlns:p14="http://schemas.microsoft.com/office/powerpoint/2010/main" val="121875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Psychika</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Poranění </a:t>
            </a:r>
            <a:r>
              <a:rPr lang="cs-CZ" dirty="0"/>
              <a:t>páteře a míchy nepředstavuje pouze zdravotní problém, ale také závažné psychické trauma. Pacient se náhle dostává do situace, na kterou není připraven a neví, jak se s ní </a:t>
            </a:r>
            <a:r>
              <a:rPr lang="cs-CZ" dirty="0" smtClean="0"/>
              <a:t>vyrovnat</a:t>
            </a:r>
          </a:p>
          <a:p>
            <a:pPr marL="0" indent="0">
              <a:buNone/>
            </a:pPr>
            <a:endParaRPr lang="cs-CZ" dirty="0" smtClean="0"/>
          </a:p>
          <a:p>
            <a:r>
              <a:rPr lang="cs-CZ" dirty="0" smtClean="0"/>
              <a:t>Péče </a:t>
            </a:r>
            <a:r>
              <a:rPr lang="cs-CZ" dirty="0"/>
              <a:t>o psychiku pacienta po poranění páteře a míchy je velmi důležitá, a proto by měl být psycholog součástí teamu od přijetí pacienta na </a:t>
            </a:r>
            <a:r>
              <a:rPr lang="cs-CZ" dirty="0" smtClean="0"/>
              <a:t>oddělení</a:t>
            </a:r>
          </a:p>
          <a:p>
            <a:endParaRPr lang="cs-CZ" dirty="0"/>
          </a:p>
          <a:p>
            <a:r>
              <a:rPr lang="cs-CZ" dirty="0" smtClean="0"/>
              <a:t>Měl </a:t>
            </a:r>
            <a:r>
              <a:rPr lang="cs-CZ" dirty="0"/>
              <a:t>by také být v úzkém kontaktu s rodinou pacienta a veškerým ošetřovatelským </a:t>
            </a:r>
            <a:r>
              <a:rPr lang="cs-CZ" dirty="0" smtClean="0"/>
              <a:t>personálem</a:t>
            </a:r>
          </a:p>
          <a:p>
            <a:r>
              <a:rPr lang="cs-CZ" dirty="0" smtClean="0"/>
              <a:t>Krizové </a:t>
            </a:r>
            <a:r>
              <a:rPr lang="cs-CZ" dirty="0"/>
              <a:t>intervence psychologa nejprve spočívají v přímém řešení problému, vytváření příjemného a akceptujícího prostředí, v práci s blízkou minulostí, přítomností a blízkou </a:t>
            </a:r>
            <a:r>
              <a:rPr lang="cs-CZ" dirty="0" smtClean="0"/>
              <a:t>budoucností</a:t>
            </a:r>
          </a:p>
          <a:p>
            <a:r>
              <a:rPr lang="cs-CZ" dirty="0" smtClean="0"/>
              <a:t>Krizová </a:t>
            </a:r>
            <a:r>
              <a:rPr lang="cs-CZ" dirty="0"/>
              <a:t>intervence se zaměřuje na pokrytí všech základních potřeb, a to bio-psycho-sociálně-spirituálních </a:t>
            </a:r>
            <a:r>
              <a:rPr lang="cs-CZ" dirty="0" smtClean="0"/>
              <a:t>potřeb</a:t>
            </a:r>
            <a:endParaRPr lang="cs-CZ" dirty="0"/>
          </a:p>
          <a:p>
            <a:endParaRPr lang="cs-CZ" dirty="0"/>
          </a:p>
        </p:txBody>
      </p:sp>
    </p:spTree>
    <p:extLst>
      <p:ext uri="{BB962C8B-B14F-4D97-AF65-F5344CB8AC3E}">
        <p14:creationId xmlns:p14="http://schemas.microsoft.com/office/powerpoint/2010/main" val="343201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Komunikace</a:t>
            </a:r>
            <a:endParaRPr lang="cs-CZ" b="1" dirty="0">
              <a:latin typeface="+mn-lt"/>
            </a:endParaRPr>
          </a:p>
        </p:txBody>
      </p:sp>
      <p:sp>
        <p:nvSpPr>
          <p:cNvPr id="3" name="Zástupný symbol pro obsah 2"/>
          <p:cNvSpPr>
            <a:spLocks noGrp="1"/>
          </p:cNvSpPr>
          <p:nvPr>
            <p:ph idx="1"/>
          </p:nvPr>
        </p:nvSpPr>
        <p:spPr/>
        <p:txBody>
          <a:bodyPr>
            <a:normAutofit fontScale="62500" lnSpcReduction="20000"/>
          </a:bodyPr>
          <a:lstStyle/>
          <a:p>
            <a:endParaRPr lang="cs-CZ" dirty="0"/>
          </a:p>
          <a:p>
            <a:r>
              <a:rPr lang="cs-CZ" dirty="0"/>
              <a:t>Poskytování kvalitní ošetřovatelské péče není možné bez správné komunikace</a:t>
            </a:r>
            <a:r>
              <a:rPr lang="cs-CZ" dirty="0" smtClean="0"/>
              <a:t>.</a:t>
            </a:r>
          </a:p>
          <a:p>
            <a:endParaRPr lang="cs-CZ" dirty="0"/>
          </a:p>
          <a:p>
            <a:r>
              <a:rPr lang="cs-CZ" dirty="0" smtClean="0"/>
              <a:t>Sestra </a:t>
            </a:r>
            <a:r>
              <a:rPr lang="cs-CZ" dirty="0"/>
              <a:t>plní roli komunikátory a </a:t>
            </a:r>
            <a:r>
              <a:rPr lang="cs-CZ" dirty="0" err="1"/>
              <a:t>edukátorky</a:t>
            </a:r>
            <a:r>
              <a:rPr lang="cs-CZ" dirty="0"/>
              <a:t>. </a:t>
            </a:r>
            <a:endParaRPr lang="cs-CZ" dirty="0" smtClean="0"/>
          </a:p>
          <a:p>
            <a:r>
              <a:rPr lang="cs-CZ" dirty="0" smtClean="0"/>
              <a:t>U </a:t>
            </a:r>
            <a:r>
              <a:rPr lang="cs-CZ" dirty="0"/>
              <a:t>pacientů se spinálním poraněním, hospitalizovaných na intenzivních lůžkách je častým problémem v komunikaci zajištění dýchacích cest endotracheální nebo tracheostomickou kanylou. Tito pacienti nejsou schopni kvalitní verbální komunikace, a proto musí sestra znát správné zásady komunikace nonverbální. </a:t>
            </a:r>
            <a:endParaRPr lang="cs-CZ" dirty="0" smtClean="0"/>
          </a:p>
          <a:p>
            <a:r>
              <a:rPr lang="cs-CZ" dirty="0" smtClean="0"/>
              <a:t>U </a:t>
            </a:r>
            <a:r>
              <a:rPr lang="cs-CZ" dirty="0"/>
              <a:t>pacienta při vědomí je nutné naučit se komunikovat a také naučit komunikovat samotného pacienta. </a:t>
            </a:r>
            <a:endParaRPr lang="cs-CZ" dirty="0" smtClean="0"/>
          </a:p>
          <a:p>
            <a:r>
              <a:rPr lang="cs-CZ" dirty="0" smtClean="0"/>
              <a:t>U </a:t>
            </a:r>
            <a:r>
              <a:rPr lang="cs-CZ" dirty="0"/>
              <a:t>pacientů v bezvědomí je nutné použít pasivní komunikaci, tzn. bez zpětné vazby. V tomto případě sestra pacienta oslovuje, se vším jej seznamuje a hovoří na něj během jakéhokoliv výkonu. V takových případech je často využíván koncept bazální stimulace a iniciálního doteku. </a:t>
            </a:r>
            <a:endParaRPr lang="cs-CZ" dirty="0" smtClean="0"/>
          </a:p>
          <a:p>
            <a:r>
              <a:rPr lang="cs-CZ" dirty="0" smtClean="0"/>
              <a:t>U </a:t>
            </a:r>
            <a:r>
              <a:rPr lang="cs-CZ" dirty="0"/>
              <a:t>pacientů </a:t>
            </a:r>
            <a:r>
              <a:rPr lang="cs-CZ" dirty="0" err="1"/>
              <a:t>kvadruplegických</a:t>
            </a:r>
            <a:r>
              <a:rPr lang="cs-CZ" dirty="0"/>
              <a:t> je první volbou odezírání ze rtů. Tato metoda vyžaduje velkou dávku trpělivosti a spolupráce sestry i pacienta. Z počátku je nutné používat pouze uzavřené otázky, na které je možno odpovědět ano, ne. Takovou odpovědí může být kývnutí hlavou, případně mrknutí očí. </a:t>
            </a:r>
            <a:endParaRPr lang="cs-CZ" dirty="0" smtClean="0"/>
          </a:p>
          <a:p>
            <a:r>
              <a:rPr lang="cs-CZ" dirty="0" smtClean="0"/>
              <a:t> </a:t>
            </a:r>
            <a:r>
              <a:rPr lang="cs-CZ" dirty="0"/>
              <a:t>U pacientů, kteří jsou při vědomí a mají zajištěné dýchací cesty kanylou je možné využití abecední tabulku, obrázkové komunikační karty, tužku, papír </a:t>
            </a:r>
            <a:r>
              <a:rPr lang="cs-CZ" dirty="0" err="1"/>
              <a:t>atd</a:t>
            </a:r>
            <a:endParaRPr lang="cs-CZ" dirty="0"/>
          </a:p>
          <a:p>
            <a:endParaRPr lang="cs-CZ" dirty="0"/>
          </a:p>
        </p:txBody>
      </p:sp>
    </p:spTree>
    <p:extLst>
      <p:ext uri="{BB962C8B-B14F-4D97-AF65-F5344CB8AC3E}">
        <p14:creationId xmlns:p14="http://schemas.microsoft.com/office/powerpoint/2010/main" val="2177256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Doprovodné komplikace </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smtClean="0"/>
              <a:t>Autonomní </a:t>
            </a:r>
            <a:r>
              <a:rPr lang="cs-CZ" b="1" dirty="0" err="1" smtClean="0"/>
              <a:t>dysreflexie</a:t>
            </a:r>
            <a:endParaRPr lang="cs-CZ" b="1" dirty="0" smtClean="0"/>
          </a:p>
          <a:p>
            <a:pPr lvl="1"/>
            <a:r>
              <a:rPr lang="cs-CZ" dirty="0" smtClean="0"/>
              <a:t> </a:t>
            </a:r>
            <a:r>
              <a:rPr lang="cs-CZ" dirty="0"/>
              <a:t>je náhlá život ohrožující příhoda, která musí být řešena okamžitě. Objevuje se u pacientů s poraněním nad Th6. Jde o abnormální odpověď organismu na podnět, který vznikne pod úrovní poranění. Tento podnět, vzhledem k přerušeným míšním drahám, nemůže dojít do mozku a jsou drážděny autonomní nervy, které způsobí vazokonstrikci cév, a tím náhlý, prudký vzestup krevního tlaku, arytmie</a:t>
            </a:r>
            <a:r>
              <a:rPr lang="cs-CZ" dirty="0" smtClean="0"/>
              <a:t>.</a:t>
            </a:r>
          </a:p>
          <a:p>
            <a:pPr lvl="1"/>
            <a:r>
              <a:rPr lang="cs-CZ" dirty="0" smtClean="0"/>
              <a:t> </a:t>
            </a:r>
            <a:r>
              <a:rPr lang="cs-CZ" dirty="0"/>
              <a:t>Mezi další příznaky je zařazována prudká bolest hlavy, zčervenání v obličeji a na </a:t>
            </a:r>
            <a:r>
              <a:rPr lang="cs-CZ" dirty="0" smtClean="0"/>
              <a:t>krku.</a:t>
            </a:r>
          </a:p>
          <a:p>
            <a:pPr lvl="1"/>
            <a:r>
              <a:rPr lang="cs-CZ" dirty="0" smtClean="0"/>
              <a:t>Termoregulace </a:t>
            </a:r>
            <a:r>
              <a:rPr lang="cs-CZ" dirty="0"/>
              <a:t>je při míšní lézi výrazně porušena. V akutní fázi se mohou vyskytovat febrilní stavy bez prokazatelných zánětlivých </a:t>
            </a:r>
            <a:r>
              <a:rPr lang="cs-CZ" dirty="0" err="1" smtClean="0"/>
              <a:t>markerů</a:t>
            </a:r>
            <a:r>
              <a:rPr lang="cs-CZ" dirty="0" smtClean="0"/>
              <a:t>.</a:t>
            </a:r>
          </a:p>
          <a:p>
            <a:pPr marL="0" indent="0">
              <a:buNone/>
            </a:pPr>
            <a:r>
              <a:rPr lang="cs-CZ" dirty="0" smtClean="0"/>
              <a:t> </a:t>
            </a:r>
          </a:p>
          <a:p>
            <a:pPr marL="0" indent="0">
              <a:buNone/>
            </a:pPr>
            <a:r>
              <a:rPr lang="cs-CZ" b="1" dirty="0" err="1" smtClean="0"/>
              <a:t>Spasticita</a:t>
            </a:r>
            <a:endParaRPr lang="cs-CZ" b="1" dirty="0" smtClean="0"/>
          </a:p>
          <a:p>
            <a:pPr lvl="1"/>
            <a:r>
              <a:rPr lang="cs-CZ" dirty="0" smtClean="0"/>
              <a:t>je formou hypertonie, která se projevuje po odeznění míšního šoku zvýšením svalového tonu, </a:t>
            </a:r>
            <a:r>
              <a:rPr lang="cs-CZ" dirty="0" err="1" smtClean="0"/>
              <a:t>hyperreflexií</a:t>
            </a:r>
            <a:r>
              <a:rPr lang="cs-CZ" dirty="0" smtClean="0"/>
              <a:t> a klonem</a:t>
            </a:r>
          </a:p>
          <a:p>
            <a:pPr lvl="1"/>
            <a:r>
              <a:rPr lang="cs-CZ" dirty="0" smtClean="0"/>
              <a:t>omezuje pacienta při rehabilitaci, může vést ke kontrakturám, špatné </a:t>
            </a:r>
            <a:r>
              <a:rPr lang="cs-CZ" dirty="0" err="1" smtClean="0"/>
              <a:t>postuře</a:t>
            </a:r>
            <a:r>
              <a:rPr lang="cs-CZ" dirty="0" smtClean="0"/>
              <a:t>, deformitám, ale také pacienta negativně ovlivňuje, protože snižuje jeho pohyblivost a v některých případech i soběstačnost</a:t>
            </a:r>
          </a:p>
          <a:p>
            <a:pPr lvl="1"/>
            <a:r>
              <a:rPr lang="cs-CZ" dirty="0" smtClean="0"/>
              <a:t>Z farmakologické léčby se využívají </a:t>
            </a:r>
            <a:r>
              <a:rPr lang="cs-CZ" b="1" dirty="0" err="1" smtClean="0"/>
              <a:t>myorelaxancia</a:t>
            </a:r>
            <a:endParaRPr lang="cs-CZ" b="1" dirty="0"/>
          </a:p>
          <a:p>
            <a:pPr lvl="1"/>
            <a:endParaRPr lang="cs-CZ" dirty="0" smtClean="0"/>
          </a:p>
          <a:p>
            <a:pPr lvl="1"/>
            <a:r>
              <a:rPr lang="cs-CZ" dirty="0" smtClean="0"/>
              <a:t>Často je využívána </a:t>
            </a:r>
            <a:r>
              <a:rPr lang="cs-CZ" b="1" dirty="0" smtClean="0"/>
              <a:t>Vojtova metoda</a:t>
            </a:r>
            <a:r>
              <a:rPr lang="cs-CZ" dirty="0" smtClean="0"/>
              <a:t>, případně pasivní protahování</a:t>
            </a:r>
            <a:endParaRPr lang="cs-CZ" dirty="0"/>
          </a:p>
        </p:txBody>
      </p:sp>
    </p:spTree>
    <p:extLst>
      <p:ext uri="{BB962C8B-B14F-4D97-AF65-F5344CB8AC3E}">
        <p14:creationId xmlns:p14="http://schemas.microsoft.com/office/powerpoint/2010/main" val="780604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smtClean="0"/>
              <a:t>23. </a:t>
            </a:r>
            <a:r>
              <a:rPr lang="cs-CZ" dirty="0" smtClean="0"/>
              <a:t>října 2020</a:t>
            </a:r>
            <a:endParaRPr lang="cs-CZ" dirty="0"/>
          </a:p>
        </p:txBody>
      </p:sp>
    </p:spTree>
    <p:extLst>
      <p:ext uri="{BB962C8B-B14F-4D97-AF65-F5344CB8AC3E}">
        <p14:creationId xmlns:p14="http://schemas.microsoft.com/office/powerpoint/2010/main" val="409869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Páteř a </a:t>
            </a:r>
            <a:r>
              <a:rPr lang="cs-CZ" b="1" dirty="0" smtClean="0">
                <a:latin typeface="+mn-lt"/>
              </a:rPr>
              <a:t>mícha</a:t>
            </a:r>
            <a:endParaRPr lang="cs-CZ" b="1" dirty="0">
              <a:latin typeface="+mn-lt"/>
            </a:endParaRPr>
          </a:p>
        </p:txBody>
      </p:sp>
      <p:sp>
        <p:nvSpPr>
          <p:cNvPr id="3" name="Zástupný symbol pro obsah 2"/>
          <p:cNvSpPr>
            <a:spLocks noGrp="1"/>
          </p:cNvSpPr>
          <p:nvPr>
            <p:ph idx="1"/>
          </p:nvPr>
        </p:nvSpPr>
        <p:spPr/>
        <p:txBody>
          <a:bodyPr>
            <a:normAutofit fontScale="77500" lnSpcReduction="20000"/>
          </a:bodyPr>
          <a:lstStyle/>
          <a:p>
            <a:r>
              <a:rPr lang="cs-CZ" dirty="0"/>
              <a:t>p</a:t>
            </a:r>
            <a:r>
              <a:rPr lang="cs-CZ" dirty="0" smtClean="0"/>
              <a:t>ohyb </a:t>
            </a:r>
            <a:r>
              <a:rPr lang="cs-CZ" dirty="0"/>
              <a:t>páteře se děje všemi směry. </a:t>
            </a:r>
          </a:p>
          <a:p>
            <a:r>
              <a:rPr lang="cs-CZ" dirty="0" smtClean="0"/>
              <a:t>pouze </a:t>
            </a:r>
            <a:r>
              <a:rPr lang="cs-CZ" dirty="0"/>
              <a:t>v oblasti horního a středního úseku hrudní páteře je hybnost omezena, vzhledem k blokaci pohybu hrudním košem. </a:t>
            </a:r>
            <a:endParaRPr lang="cs-CZ" dirty="0" smtClean="0"/>
          </a:p>
          <a:p>
            <a:endParaRPr lang="cs-CZ" dirty="0" smtClean="0"/>
          </a:p>
          <a:p>
            <a:r>
              <a:rPr lang="cs-CZ" dirty="0"/>
              <a:t>p</a:t>
            </a:r>
            <a:r>
              <a:rPr lang="cs-CZ" dirty="0" smtClean="0"/>
              <a:t>áteř </a:t>
            </a:r>
            <a:r>
              <a:rPr lang="cs-CZ" dirty="0"/>
              <a:t>jako celek tvoří 33 </a:t>
            </a:r>
            <a:r>
              <a:rPr lang="cs-CZ" dirty="0" smtClean="0"/>
              <a:t>obratlů:</a:t>
            </a:r>
          </a:p>
          <a:p>
            <a:pPr lvl="2">
              <a:buFont typeface="Wingdings" panose="05000000000000000000" pitchFamily="2" charset="2"/>
              <a:buChar char="Ø"/>
            </a:pPr>
            <a:r>
              <a:rPr lang="cs-CZ" dirty="0" smtClean="0"/>
              <a:t> </a:t>
            </a:r>
            <a:r>
              <a:rPr lang="cs-CZ" dirty="0"/>
              <a:t>7 krčních (C1-C7</a:t>
            </a:r>
            <a:r>
              <a:rPr lang="cs-CZ" dirty="0" smtClean="0"/>
              <a:t>)</a:t>
            </a:r>
          </a:p>
          <a:p>
            <a:pPr lvl="2">
              <a:buFont typeface="Wingdings" panose="05000000000000000000" pitchFamily="2" charset="2"/>
              <a:buChar char="Ø"/>
            </a:pPr>
            <a:r>
              <a:rPr lang="cs-CZ" dirty="0" smtClean="0"/>
              <a:t> </a:t>
            </a:r>
            <a:r>
              <a:rPr lang="cs-CZ" dirty="0"/>
              <a:t>12 hrudních (Th1-Th12</a:t>
            </a:r>
            <a:r>
              <a:rPr lang="cs-CZ" dirty="0" smtClean="0"/>
              <a:t>)</a:t>
            </a:r>
          </a:p>
          <a:p>
            <a:pPr lvl="2">
              <a:buFont typeface="Wingdings" panose="05000000000000000000" pitchFamily="2" charset="2"/>
              <a:buChar char="Ø"/>
            </a:pPr>
            <a:r>
              <a:rPr lang="cs-CZ" dirty="0" smtClean="0"/>
              <a:t> </a:t>
            </a:r>
            <a:r>
              <a:rPr lang="cs-CZ" dirty="0"/>
              <a:t>5 bederních (L1-L5</a:t>
            </a:r>
            <a:r>
              <a:rPr lang="cs-CZ" dirty="0" smtClean="0"/>
              <a:t>)</a:t>
            </a:r>
          </a:p>
          <a:p>
            <a:pPr lvl="2">
              <a:buFont typeface="Wingdings" panose="05000000000000000000" pitchFamily="2" charset="2"/>
              <a:buChar char="Ø"/>
            </a:pPr>
            <a:r>
              <a:rPr lang="cs-CZ" dirty="0" smtClean="0"/>
              <a:t> </a:t>
            </a:r>
            <a:r>
              <a:rPr lang="cs-CZ" dirty="0"/>
              <a:t>5 křížových (S1-S5) </a:t>
            </a:r>
            <a:endParaRPr lang="cs-CZ" dirty="0" smtClean="0"/>
          </a:p>
          <a:p>
            <a:pPr lvl="2">
              <a:buFont typeface="Wingdings" panose="05000000000000000000" pitchFamily="2" charset="2"/>
              <a:buChar char="Ø"/>
            </a:pPr>
            <a:r>
              <a:rPr lang="cs-CZ" dirty="0" smtClean="0"/>
              <a:t> </a:t>
            </a:r>
            <a:r>
              <a:rPr lang="cs-CZ" dirty="0"/>
              <a:t>4-5 kostrčních (Co1-Co4,5</a:t>
            </a:r>
            <a:r>
              <a:rPr lang="cs-CZ" dirty="0" smtClean="0"/>
              <a:t>)</a:t>
            </a:r>
          </a:p>
          <a:p>
            <a:pPr lvl="2">
              <a:buFont typeface="Wingdings" panose="05000000000000000000" pitchFamily="2" charset="2"/>
              <a:buChar char="Ø"/>
            </a:pPr>
            <a:endParaRPr lang="cs-CZ" dirty="0" smtClean="0"/>
          </a:p>
          <a:p>
            <a:r>
              <a:rPr lang="cs-CZ" dirty="0"/>
              <a:t>o</a:t>
            </a:r>
            <a:r>
              <a:rPr lang="cs-CZ" dirty="0" smtClean="0"/>
              <a:t>bratle </a:t>
            </a:r>
            <a:r>
              <a:rPr lang="cs-CZ" dirty="0"/>
              <a:t>křížové srůstají v kost křížovou (os </a:t>
            </a:r>
            <a:r>
              <a:rPr lang="cs-CZ" dirty="0" err="1"/>
              <a:t>sacrum</a:t>
            </a:r>
            <a:r>
              <a:rPr lang="cs-CZ" dirty="0" smtClean="0"/>
              <a:t>)</a:t>
            </a:r>
          </a:p>
          <a:p>
            <a:r>
              <a:rPr lang="cs-CZ" dirty="0" smtClean="0"/>
              <a:t>obratle </a:t>
            </a:r>
            <a:r>
              <a:rPr lang="cs-CZ" dirty="0"/>
              <a:t>kostrční v kost kostrční (os </a:t>
            </a:r>
            <a:r>
              <a:rPr lang="cs-CZ" dirty="0" err="1"/>
              <a:t>coccygis</a:t>
            </a:r>
            <a:r>
              <a:rPr lang="cs-CZ" dirty="0" smtClean="0"/>
              <a:t>)</a:t>
            </a:r>
          </a:p>
          <a:p>
            <a:r>
              <a:rPr lang="cs-CZ" dirty="0"/>
              <a:t>o</a:t>
            </a:r>
            <a:r>
              <a:rPr lang="cs-CZ" dirty="0" smtClean="0"/>
              <a:t>bratle </a:t>
            </a:r>
            <a:r>
              <a:rPr lang="cs-CZ" dirty="0"/>
              <a:t>navzájem mezi sebou spojují vazy a meziobratlové </a:t>
            </a:r>
            <a:r>
              <a:rPr lang="cs-CZ" dirty="0" smtClean="0"/>
              <a:t>ploténky</a:t>
            </a:r>
          </a:p>
          <a:p>
            <a:endParaRPr lang="cs-CZ" dirty="0"/>
          </a:p>
        </p:txBody>
      </p:sp>
      <p:pic>
        <p:nvPicPr>
          <p:cNvPr id="4" name="Obrázek 3"/>
          <p:cNvPicPr>
            <a:picLocks noChangeAspect="1"/>
          </p:cNvPicPr>
          <p:nvPr/>
        </p:nvPicPr>
        <p:blipFill>
          <a:blip r:embed="rId2"/>
          <a:stretch>
            <a:fillRect/>
          </a:stretch>
        </p:blipFill>
        <p:spPr>
          <a:xfrm>
            <a:off x="6312569" y="2858001"/>
            <a:ext cx="4876800" cy="1543050"/>
          </a:xfrm>
          <a:prstGeom prst="rect">
            <a:avLst/>
          </a:prstGeom>
        </p:spPr>
      </p:pic>
    </p:spTree>
    <p:extLst>
      <p:ext uri="{BB962C8B-B14F-4D97-AF65-F5344CB8AC3E}">
        <p14:creationId xmlns:p14="http://schemas.microsoft.com/office/powerpoint/2010/main" val="343356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Mícha</a:t>
            </a:r>
            <a:endParaRPr lang="cs-CZ" b="1" dirty="0">
              <a:latin typeface="+mn-lt"/>
            </a:endParaRPr>
          </a:p>
        </p:txBody>
      </p:sp>
      <p:sp>
        <p:nvSpPr>
          <p:cNvPr id="3" name="Zástupný symbol pro obsah 2"/>
          <p:cNvSpPr>
            <a:spLocks noGrp="1"/>
          </p:cNvSpPr>
          <p:nvPr>
            <p:ph idx="1"/>
          </p:nvPr>
        </p:nvSpPr>
        <p:spPr>
          <a:xfrm>
            <a:off x="838200" y="1825625"/>
            <a:ext cx="7624011" cy="4351338"/>
          </a:xfrm>
        </p:spPr>
        <p:txBody>
          <a:bodyPr>
            <a:normAutofit fontScale="92500" lnSpcReduction="20000"/>
          </a:bodyPr>
          <a:lstStyle/>
          <a:p>
            <a:r>
              <a:rPr lang="cs-CZ" dirty="0" smtClean="0"/>
              <a:t>provazec </a:t>
            </a:r>
            <a:r>
              <a:rPr lang="cs-CZ" dirty="0"/>
              <a:t>nervové tkáně uložený v páteřním kanálu se nazývá </a:t>
            </a:r>
            <a:r>
              <a:rPr lang="cs-CZ" dirty="0" smtClean="0"/>
              <a:t>mícha</a:t>
            </a:r>
          </a:p>
          <a:p>
            <a:r>
              <a:rPr lang="cs-CZ" dirty="0" smtClean="0"/>
              <a:t>má </a:t>
            </a:r>
            <a:r>
              <a:rPr lang="cs-CZ" dirty="0"/>
              <a:t>funkce převodní a </a:t>
            </a:r>
            <a:r>
              <a:rPr lang="cs-CZ" dirty="0" smtClean="0"/>
              <a:t>reflexní </a:t>
            </a:r>
          </a:p>
          <a:p>
            <a:r>
              <a:rPr lang="cs-CZ" dirty="0" smtClean="0"/>
              <a:t>délka </a:t>
            </a:r>
            <a:r>
              <a:rPr lang="cs-CZ" dirty="0"/>
              <a:t>hřbetní míchy je přibližně 45 </a:t>
            </a:r>
            <a:r>
              <a:rPr lang="cs-CZ" dirty="0" smtClean="0"/>
              <a:t>cm</a:t>
            </a:r>
          </a:p>
          <a:p>
            <a:endParaRPr lang="cs-CZ" dirty="0"/>
          </a:p>
          <a:p>
            <a:r>
              <a:rPr lang="cs-CZ" dirty="0" smtClean="0"/>
              <a:t>horní </a:t>
            </a:r>
            <a:r>
              <a:rPr lang="cs-CZ" dirty="0"/>
              <a:t>konec je v oblasti prvního krčního </a:t>
            </a:r>
            <a:r>
              <a:rPr lang="cs-CZ" dirty="0" smtClean="0"/>
              <a:t>obratle</a:t>
            </a:r>
          </a:p>
          <a:p>
            <a:r>
              <a:rPr lang="cs-CZ" dirty="0" smtClean="0"/>
              <a:t>dolní </a:t>
            </a:r>
            <a:r>
              <a:rPr lang="cs-CZ" dirty="0"/>
              <a:t>konec se ztenčuje a končí přibližně v oblasti druhého bederního </a:t>
            </a:r>
            <a:r>
              <a:rPr lang="cs-CZ" dirty="0" smtClean="0"/>
              <a:t>obratle</a:t>
            </a:r>
            <a:endParaRPr lang="cs-CZ" dirty="0"/>
          </a:p>
          <a:p>
            <a:endParaRPr lang="cs-CZ" dirty="0" smtClean="0"/>
          </a:p>
          <a:p>
            <a:r>
              <a:rPr lang="cs-CZ" dirty="0" smtClean="0"/>
              <a:t>Z </a:t>
            </a:r>
            <a:r>
              <a:rPr lang="cs-CZ" dirty="0"/>
              <a:t>míchy vychází 31 párů míšních nervů, které inervují jednotlivé části těla</a:t>
            </a:r>
            <a:r>
              <a:rPr lang="cs-CZ" dirty="0" smtClean="0"/>
              <a:t>.</a:t>
            </a:r>
          </a:p>
          <a:p>
            <a:endParaRPr lang="cs-CZ" dirty="0"/>
          </a:p>
        </p:txBody>
      </p:sp>
      <p:pic>
        <p:nvPicPr>
          <p:cNvPr id="6" name="Obrázek 5"/>
          <p:cNvPicPr>
            <a:picLocks noChangeAspect="1"/>
          </p:cNvPicPr>
          <p:nvPr/>
        </p:nvPicPr>
        <p:blipFill>
          <a:blip r:embed="rId2"/>
          <a:stretch>
            <a:fillRect/>
          </a:stretch>
        </p:blipFill>
        <p:spPr>
          <a:xfrm>
            <a:off x="8169442" y="2121568"/>
            <a:ext cx="3810000" cy="3048000"/>
          </a:xfrm>
          <a:prstGeom prst="rect">
            <a:avLst/>
          </a:prstGeom>
        </p:spPr>
      </p:pic>
    </p:spTree>
    <p:extLst>
      <p:ext uri="{BB962C8B-B14F-4D97-AF65-F5344CB8AC3E}">
        <p14:creationId xmlns:p14="http://schemas.microsoft.com/office/powerpoint/2010/main" val="328800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Patofyziologie traumatického poškození páteře </a:t>
            </a:r>
          </a:p>
        </p:txBody>
      </p:sp>
      <p:sp>
        <p:nvSpPr>
          <p:cNvPr id="3" name="Zástupný symbol pro obsah 2"/>
          <p:cNvSpPr>
            <a:spLocks noGrp="1"/>
          </p:cNvSpPr>
          <p:nvPr>
            <p:ph idx="1"/>
          </p:nvPr>
        </p:nvSpPr>
        <p:spPr>
          <a:xfrm>
            <a:off x="429126" y="1970004"/>
            <a:ext cx="6017134" cy="4021722"/>
          </a:xfrm>
        </p:spPr>
        <p:txBody>
          <a:bodyPr>
            <a:normAutofit fontScale="62500" lnSpcReduction="20000"/>
          </a:bodyPr>
          <a:lstStyle/>
          <a:p>
            <a:pPr marL="0" indent="0">
              <a:buNone/>
            </a:pPr>
            <a:r>
              <a:rPr lang="cs-CZ" dirty="0" smtClean="0"/>
              <a:t>Biomechanicky </a:t>
            </a:r>
            <a:r>
              <a:rPr lang="cs-CZ" dirty="0"/>
              <a:t>je páteř dělena na dva základní </a:t>
            </a:r>
            <a:r>
              <a:rPr lang="cs-CZ" dirty="0" smtClean="0"/>
              <a:t>sloupce</a:t>
            </a:r>
            <a:endParaRPr lang="cs-CZ" dirty="0"/>
          </a:p>
          <a:p>
            <a:pPr marL="0" indent="0">
              <a:buNone/>
            </a:pPr>
            <a:endParaRPr lang="cs-CZ" dirty="0" smtClean="0"/>
          </a:p>
          <a:p>
            <a:pPr lvl="1">
              <a:buFont typeface="Wingdings" panose="05000000000000000000" pitchFamily="2" charset="2"/>
              <a:buChar char="Ø"/>
            </a:pPr>
            <a:r>
              <a:rPr lang="cs-CZ" dirty="0" smtClean="0"/>
              <a:t> </a:t>
            </a:r>
            <a:r>
              <a:rPr lang="cs-CZ" dirty="0"/>
              <a:t>Přední sloupec označuje přední podélný vaz, obratlové tělo a </a:t>
            </a:r>
            <a:r>
              <a:rPr lang="cs-CZ" dirty="0" smtClean="0"/>
              <a:t>ploténky</a:t>
            </a:r>
          </a:p>
          <a:p>
            <a:pPr lvl="1">
              <a:buFont typeface="Wingdings" panose="05000000000000000000" pitchFamily="2" charset="2"/>
              <a:buChar char="Ø"/>
            </a:pPr>
            <a:r>
              <a:rPr lang="cs-CZ" dirty="0" smtClean="0"/>
              <a:t> </a:t>
            </a:r>
            <a:r>
              <a:rPr lang="cs-CZ" dirty="0"/>
              <a:t>Zadní sloupec pak zahrnuje zadní podélný vaz, páteřní kanál, </a:t>
            </a:r>
            <a:r>
              <a:rPr lang="cs-CZ" dirty="0" err="1"/>
              <a:t>pedikly</a:t>
            </a:r>
            <a:r>
              <a:rPr lang="cs-CZ" dirty="0"/>
              <a:t>, transverzální a </a:t>
            </a:r>
            <a:r>
              <a:rPr lang="cs-CZ" dirty="0" err="1"/>
              <a:t>spinozní</a:t>
            </a:r>
            <a:r>
              <a:rPr lang="cs-CZ" dirty="0"/>
              <a:t> výběžky a </a:t>
            </a:r>
            <a:r>
              <a:rPr lang="cs-CZ" dirty="0" smtClean="0"/>
              <a:t>vazy</a:t>
            </a:r>
          </a:p>
          <a:p>
            <a:endParaRPr lang="cs-CZ" dirty="0" smtClean="0"/>
          </a:p>
          <a:p>
            <a:pPr marL="0" indent="0">
              <a:buNone/>
            </a:pPr>
            <a:r>
              <a:rPr lang="cs-CZ" dirty="0" smtClean="0"/>
              <a:t>V </a:t>
            </a:r>
            <a:r>
              <a:rPr lang="cs-CZ" dirty="0"/>
              <a:t>roce 1993 byla zavedena nová klasifikace poranění páteře dle skupiny AO do 3 </a:t>
            </a:r>
            <a:r>
              <a:rPr lang="cs-CZ" dirty="0" smtClean="0"/>
              <a:t>typů </a:t>
            </a:r>
            <a:r>
              <a:rPr lang="cs-CZ" dirty="0"/>
              <a:t>A, B, C se skupinami 1, 2, 3 a dalšími podskupinami: </a:t>
            </a:r>
            <a:endParaRPr lang="cs-CZ" dirty="0" smtClean="0"/>
          </a:p>
          <a:p>
            <a:pPr marL="0" indent="0">
              <a:buNone/>
            </a:pPr>
            <a:endParaRPr lang="cs-CZ" dirty="0" smtClean="0"/>
          </a:p>
          <a:p>
            <a:pPr lvl="1">
              <a:buFont typeface="Wingdings" panose="05000000000000000000" pitchFamily="2" charset="2"/>
              <a:buChar char="Ø"/>
            </a:pPr>
            <a:r>
              <a:rPr lang="cs-CZ" dirty="0" smtClean="0"/>
              <a:t> </a:t>
            </a:r>
            <a:r>
              <a:rPr lang="cs-CZ" dirty="0"/>
              <a:t>Typ A – poranění předního sloupce </a:t>
            </a:r>
            <a:endParaRPr lang="cs-CZ" dirty="0" smtClean="0"/>
          </a:p>
          <a:p>
            <a:pPr lvl="1">
              <a:buFont typeface="Wingdings" panose="05000000000000000000" pitchFamily="2" charset="2"/>
              <a:buChar char="Ø"/>
            </a:pPr>
            <a:r>
              <a:rPr lang="cs-CZ" dirty="0" smtClean="0"/>
              <a:t> </a:t>
            </a:r>
            <a:r>
              <a:rPr lang="cs-CZ" dirty="0"/>
              <a:t>Typ B – poranění předního sloupce i zadního sloupce s distrakcí </a:t>
            </a:r>
            <a:endParaRPr lang="cs-CZ" dirty="0" smtClean="0"/>
          </a:p>
          <a:p>
            <a:pPr lvl="1">
              <a:buFont typeface="Wingdings" panose="05000000000000000000" pitchFamily="2" charset="2"/>
              <a:buChar char="Ø"/>
            </a:pPr>
            <a:r>
              <a:rPr lang="cs-CZ" dirty="0" smtClean="0"/>
              <a:t> Typ </a:t>
            </a:r>
            <a:r>
              <a:rPr lang="cs-CZ" dirty="0"/>
              <a:t>C – poranění předního sloupce i zadního sloupce s </a:t>
            </a:r>
            <a:r>
              <a:rPr lang="cs-CZ" dirty="0" smtClean="0"/>
              <a:t>rotací</a:t>
            </a:r>
          </a:p>
          <a:p>
            <a:pPr lvl="1">
              <a:buFont typeface="Wingdings" panose="05000000000000000000" pitchFamily="2" charset="2"/>
              <a:buChar char="Ø"/>
            </a:pPr>
            <a:endParaRPr lang="cs-CZ" dirty="0"/>
          </a:p>
          <a:p>
            <a:pPr lvl="1">
              <a:buFont typeface="Wingdings" panose="05000000000000000000" pitchFamily="2" charset="2"/>
              <a:buChar char="Ø"/>
            </a:pPr>
            <a:endParaRPr lang="cs-CZ" dirty="0" smtClean="0"/>
          </a:p>
        </p:txBody>
      </p:sp>
      <p:pic>
        <p:nvPicPr>
          <p:cNvPr id="5" name="Obrázek 4"/>
          <p:cNvPicPr>
            <a:picLocks noChangeAspect="1"/>
          </p:cNvPicPr>
          <p:nvPr/>
        </p:nvPicPr>
        <p:blipFill rotWithShape="1">
          <a:blip r:embed="rId2"/>
          <a:srcRect l="12355" t="10175" r="14765" b="3626"/>
          <a:stretch/>
        </p:blipFill>
        <p:spPr>
          <a:xfrm>
            <a:off x="6446260" y="1900989"/>
            <a:ext cx="5392814" cy="3986463"/>
          </a:xfrm>
          <a:prstGeom prst="rect">
            <a:avLst/>
          </a:prstGeom>
        </p:spPr>
      </p:pic>
    </p:spTree>
    <p:extLst>
      <p:ext uri="{BB962C8B-B14F-4D97-AF65-F5344CB8AC3E}">
        <p14:creationId xmlns:p14="http://schemas.microsoft.com/office/powerpoint/2010/main" val="390791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7528760" y="357188"/>
            <a:ext cx="3429000" cy="1333500"/>
          </a:xfrm>
          <a:prstGeom prst="rect">
            <a:avLst/>
          </a:prstGeom>
        </p:spPr>
      </p:pic>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838200" y="365125"/>
            <a:ext cx="5610726" cy="6131928"/>
          </a:xfrm>
        </p:spPr>
        <p:txBody>
          <a:bodyPr>
            <a:normAutofit fontScale="92500" lnSpcReduction="20000"/>
          </a:bodyPr>
          <a:lstStyle/>
          <a:p>
            <a:r>
              <a:rPr lang="cs-CZ" b="1" dirty="0"/>
              <a:t>Kompresivní zlomenina - nejčastější typ</a:t>
            </a:r>
            <a:r>
              <a:rPr lang="cs-CZ" dirty="0"/>
              <a:t> - kdy dochází ke snížení obratlového těla </a:t>
            </a:r>
            <a:endParaRPr lang="cs-CZ" dirty="0" smtClean="0"/>
          </a:p>
          <a:p>
            <a:endParaRPr lang="cs-CZ" dirty="0"/>
          </a:p>
          <a:p>
            <a:r>
              <a:rPr lang="cs-CZ" b="1" dirty="0"/>
              <a:t>Tříštivá, neboli „</a:t>
            </a:r>
            <a:r>
              <a:rPr lang="cs-CZ" b="1" dirty="0" err="1"/>
              <a:t>burst</a:t>
            </a:r>
            <a:r>
              <a:rPr lang="cs-CZ" b="1" dirty="0"/>
              <a:t>“ zlomenina - </a:t>
            </a:r>
            <a:r>
              <a:rPr lang="cs-CZ" dirty="0"/>
              <a:t>vzniká rozšířením obratlového těla do stran a snížením těla s prominencí úlomku do páteřního </a:t>
            </a:r>
            <a:r>
              <a:rPr lang="cs-CZ" dirty="0" smtClean="0"/>
              <a:t>kanálu</a:t>
            </a:r>
          </a:p>
          <a:p>
            <a:endParaRPr lang="cs-CZ" dirty="0"/>
          </a:p>
          <a:p>
            <a:r>
              <a:rPr lang="cs-CZ" b="1" dirty="0"/>
              <a:t>Klešťová zlomenina, neboli „</a:t>
            </a:r>
            <a:r>
              <a:rPr lang="cs-CZ" b="1" dirty="0" err="1"/>
              <a:t>pincer</a:t>
            </a:r>
            <a:r>
              <a:rPr lang="cs-CZ" dirty="0"/>
              <a:t>“ -  jde o rozštěpení obratlového těla ve frontální rovině. V tomto případě spolu komunikují obě sousední </a:t>
            </a:r>
            <a:r>
              <a:rPr lang="cs-CZ" dirty="0" smtClean="0"/>
              <a:t>ploténky</a:t>
            </a:r>
          </a:p>
          <a:p>
            <a:endParaRPr lang="cs-CZ" dirty="0"/>
          </a:p>
          <a:p>
            <a:r>
              <a:rPr lang="cs-CZ" b="1" dirty="0"/>
              <a:t>Flekčně-distrakční </a:t>
            </a:r>
            <a:r>
              <a:rPr lang="cs-CZ" dirty="0" smtClean="0"/>
              <a:t>a </a:t>
            </a:r>
            <a:r>
              <a:rPr lang="cs-CZ" b="1" dirty="0"/>
              <a:t>luxační zlomeniny - </a:t>
            </a:r>
            <a:r>
              <a:rPr lang="cs-CZ" dirty="0"/>
              <a:t>dochází k posunu těla horního obratle přes tělo obratle dolního</a:t>
            </a:r>
          </a:p>
          <a:p>
            <a:endParaRPr lang="cs-CZ" dirty="0"/>
          </a:p>
        </p:txBody>
      </p:sp>
      <p:pic>
        <p:nvPicPr>
          <p:cNvPr id="7" name="Obrázek 6"/>
          <p:cNvPicPr>
            <a:picLocks noChangeAspect="1"/>
          </p:cNvPicPr>
          <p:nvPr/>
        </p:nvPicPr>
        <p:blipFill rotWithShape="1">
          <a:blip r:embed="rId3"/>
          <a:srcRect b="50626"/>
          <a:stretch/>
        </p:blipFill>
        <p:spPr>
          <a:xfrm>
            <a:off x="7505567" y="1690688"/>
            <a:ext cx="2937844" cy="1613986"/>
          </a:xfrm>
          <a:prstGeom prst="rect">
            <a:avLst/>
          </a:prstGeom>
        </p:spPr>
      </p:pic>
      <p:pic>
        <p:nvPicPr>
          <p:cNvPr id="8" name="Obrázek 7"/>
          <p:cNvPicPr>
            <a:picLocks noChangeAspect="1"/>
          </p:cNvPicPr>
          <p:nvPr/>
        </p:nvPicPr>
        <p:blipFill>
          <a:blip r:embed="rId4"/>
          <a:stretch>
            <a:fillRect/>
          </a:stretch>
        </p:blipFill>
        <p:spPr>
          <a:xfrm>
            <a:off x="7528760" y="3658728"/>
            <a:ext cx="2914650" cy="1571625"/>
          </a:xfrm>
          <a:prstGeom prst="rect">
            <a:avLst/>
          </a:prstGeom>
        </p:spPr>
      </p:pic>
      <p:pic>
        <p:nvPicPr>
          <p:cNvPr id="10" name="Obrázek 9"/>
          <p:cNvPicPr>
            <a:picLocks noChangeAspect="1"/>
          </p:cNvPicPr>
          <p:nvPr/>
        </p:nvPicPr>
        <p:blipFill>
          <a:blip r:embed="rId5"/>
          <a:stretch>
            <a:fillRect/>
          </a:stretch>
        </p:blipFill>
        <p:spPr>
          <a:xfrm>
            <a:off x="7505567" y="5305173"/>
            <a:ext cx="3305175" cy="1381125"/>
          </a:xfrm>
          <a:prstGeom prst="rect">
            <a:avLst/>
          </a:prstGeom>
        </p:spPr>
      </p:pic>
      <p:cxnSp>
        <p:nvCxnSpPr>
          <p:cNvPr id="12" name="Přímá spojnice se šipkou 11"/>
          <p:cNvCxnSpPr/>
          <p:nvPr/>
        </p:nvCxnSpPr>
        <p:spPr>
          <a:xfrm>
            <a:off x="6096000" y="633664"/>
            <a:ext cx="1179095" cy="48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6096000" y="1920730"/>
            <a:ext cx="1179095" cy="48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6122569" y="3663992"/>
            <a:ext cx="1179095" cy="48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5798151" y="5343995"/>
            <a:ext cx="1179095" cy="48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9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latin typeface="+mn-lt"/>
              </a:rPr>
              <a:t>Poranění krční páteře </a:t>
            </a:r>
            <a:endParaRPr lang="cs-CZ" b="1" dirty="0">
              <a:latin typeface="+mn-lt"/>
            </a:endParaRPr>
          </a:p>
        </p:txBody>
      </p:sp>
      <p:sp>
        <p:nvSpPr>
          <p:cNvPr id="3" name="Zástupný symbol pro obsah 2"/>
          <p:cNvSpPr>
            <a:spLocks noGrp="1"/>
          </p:cNvSpPr>
          <p:nvPr>
            <p:ph idx="1"/>
          </p:nvPr>
        </p:nvSpPr>
        <p:spPr>
          <a:xfrm>
            <a:off x="838200" y="1825625"/>
            <a:ext cx="10515600" cy="4871954"/>
          </a:xfrm>
        </p:spPr>
        <p:txBody>
          <a:bodyPr>
            <a:normAutofit/>
          </a:bodyPr>
          <a:lstStyle/>
          <a:p>
            <a:pPr marL="0" indent="0">
              <a:buNone/>
            </a:pPr>
            <a:r>
              <a:rPr lang="cs-CZ" dirty="0" smtClean="0"/>
              <a:t>Krční </a:t>
            </a:r>
            <a:r>
              <a:rPr lang="cs-CZ" dirty="0"/>
              <a:t>páteř je dělena na dvě etáže </a:t>
            </a:r>
            <a:endParaRPr lang="cs-CZ" dirty="0" smtClean="0"/>
          </a:p>
          <a:p>
            <a:pPr marL="0" indent="0">
              <a:buNone/>
            </a:pPr>
            <a:endParaRPr lang="cs-CZ" dirty="0" smtClean="0"/>
          </a:p>
          <a:p>
            <a:pPr lvl="1">
              <a:buFont typeface="Wingdings" panose="05000000000000000000" pitchFamily="2" charset="2"/>
              <a:buChar char="Ø"/>
            </a:pPr>
            <a:r>
              <a:rPr lang="cs-CZ" dirty="0" smtClean="0"/>
              <a:t>horní </a:t>
            </a:r>
            <a:r>
              <a:rPr lang="cs-CZ" dirty="0"/>
              <a:t>krční páteř, kterou tvoří úsek od C0 až k </a:t>
            </a:r>
            <a:r>
              <a:rPr lang="cs-CZ" dirty="0" smtClean="0"/>
              <a:t>C2</a:t>
            </a:r>
          </a:p>
          <a:p>
            <a:pPr lvl="1">
              <a:buFont typeface="Wingdings" panose="05000000000000000000" pitchFamily="2" charset="2"/>
              <a:buChar char="Ø"/>
            </a:pPr>
            <a:r>
              <a:rPr lang="cs-CZ" dirty="0" smtClean="0"/>
              <a:t>dolní </a:t>
            </a:r>
            <a:r>
              <a:rPr lang="cs-CZ" dirty="0"/>
              <a:t>krční páteř, kterou tvoří úsek od </a:t>
            </a:r>
            <a:r>
              <a:rPr lang="cs-CZ" dirty="0" smtClean="0"/>
              <a:t>C3-C7</a:t>
            </a:r>
          </a:p>
          <a:p>
            <a:endParaRPr lang="cs-CZ" dirty="0" smtClean="0"/>
          </a:p>
          <a:p>
            <a:pPr marL="0" indent="0">
              <a:buNone/>
            </a:pPr>
            <a:r>
              <a:rPr lang="cs-CZ" dirty="0" smtClean="0"/>
              <a:t>Mohou </a:t>
            </a:r>
            <a:r>
              <a:rPr lang="cs-CZ" dirty="0"/>
              <a:t>být poraněny vazivové struktury, kostní struktury a kombinace </a:t>
            </a:r>
            <a:r>
              <a:rPr lang="cs-CZ" dirty="0" smtClean="0"/>
              <a:t>obou</a:t>
            </a:r>
          </a:p>
          <a:p>
            <a:pPr marL="0" indent="0">
              <a:buNone/>
            </a:pPr>
            <a:r>
              <a:rPr lang="cs-CZ" dirty="0" smtClean="0"/>
              <a:t> </a:t>
            </a:r>
          </a:p>
          <a:p>
            <a:endParaRPr lang="cs-CZ" dirty="0"/>
          </a:p>
          <a:p>
            <a:endParaRPr lang="cs-CZ" dirty="0"/>
          </a:p>
        </p:txBody>
      </p:sp>
      <p:pic>
        <p:nvPicPr>
          <p:cNvPr id="4" name="Obrázek 3"/>
          <p:cNvPicPr>
            <a:picLocks noChangeAspect="1"/>
          </p:cNvPicPr>
          <p:nvPr/>
        </p:nvPicPr>
        <p:blipFill>
          <a:blip r:embed="rId2"/>
          <a:stretch>
            <a:fillRect/>
          </a:stretch>
        </p:blipFill>
        <p:spPr>
          <a:xfrm>
            <a:off x="7822030" y="1605797"/>
            <a:ext cx="4039436" cy="2019718"/>
          </a:xfrm>
          <a:prstGeom prst="rect">
            <a:avLst/>
          </a:prstGeom>
        </p:spPr>
      </p:pic>
    </p:spTree>
    <p:extLst>
      <p:ext uri="{BB962C8B-B14F-4D97-AF65-F5344CB8AC3E}">
        <p14:creationId xmlns:p14="http://schemas.microsoft.com/office/powerpoint/2010/main" val="287947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Horní krční páteř</a:t>
            </a:r>
            <a:endParaRPr lang="cs-CZ" b="1" dirty="0">
              <a:latin typeface="+mn-lt"/>
            </a:endParaRP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Poranění C0-C1 je často neslučitelné se životem, vzhledem k porušení základních vitálních funkcí. Jedná se o </a:t>
            </a:r>
            <a:r>
              <a:rPr lang="cs-CZ" dirty="0" err="1"/>
              <a:t>atlantooccipitální</a:t>
            </a:r>
            <a:r>
              <a:rPr lang="cs-CZ" dirty="0"/>
              <a:t> </a:t>
            </a:r>
            <a:r>
              <a:rPr lang="cs-CZ" dirty="0" smtClean="0"/>
              <a:t>luxaci </a:t>
            </a:r>
          </a:p>
          <a:p>
            <a:pPr marL="0" indent="0">
              <a:buNone/>
            </a:pPr>
            <a:endParaRPr lang="cs-CZ" dirty="0"/>
          </a:p>
          <a:p>
            <a:r>
              <a:rPr lang="cs-CZ" b="1" dirty="0" smtClean="0"/>
              <a:t>Mechanismus </a:t>
            </a:r>
            <a:r>
              <a:rPr lang="cs-CZ" b="1" dirty="0"/>
              <a:t>úrazu </a:t>
            </a:r>
            <a:r>
              <a:rPr lang="cs-CZ" b="1" dirty="0" smtClean="0"/>
              <a:t>-</a:t>
            </a:r>
            <a:r>
              <a:rPr lang="cs-CZ" dirty="0" smtClean="0"/>
              <a:t> </a:t>
            </a:r>
            <a:r>
              <a:rPr lang="cs-CZ" dirty="0"/>
              <a:t>prudká flexe nebo extenze a současný tah za hlavu, spojený s její </a:t>
            </a:r>
            <a:r>
              <a:rPr lang="cs-CZ" dirty="0" smtClean="0"/>
              <a:t>rotací </a:t>
            </a:r>
          </a:p>
          <a:p>
            <a:endParaRPr lang="cs-CZ" dirty="0"/>
          </a:p>
          <a:p>
            <a:r>
              <a:rPr lang="cs-CZ" dirty="0"/>
              <a:t>Poranění </a:t>
            </a:r>
            <a:r>
              <a:rPr lang="cs-CZ" b="1" dirty="0"/>
              <a:t>atlasu</a:t>
            </a:r>
            <a:r>
              <a:rPr lang="cs-CZ" dirty="0"/>
              <a:t> je způsobeno násilím na temeno </a:t>
            </a:r>
            <a:r>
              <a:rPr lang="cs-CZ" dirty="0" smtClean="0"/>
              <a:t>hlavy</a:t>
            </a:r>
            <a:endParaRPr lang="cs-CZ" dirty="0"/>
          </a:p>
          <a:p>
            <a:pPr lvl="2">
              <a:buFont typeface="Wingdings" panose="05000000000000000000" pitchFamily="2" charset="2"/>
              <a:buChar char="Ø"/>
            </a:pPr>
            <a:r>
              <a:rPr lang="cs-CZ" dirty="0"/>
              <a:t>Rozlišujeme poranění přední, zadní nebo obou částí </a:t>
            </a:r>
            <a:r>
              <a:rPr lang="cs-CZ" dirty="0" smtClean="0"/>
              <a:t>oblouku</a:t>
            </a:r>
          </a:p>
          <a:p>
            <a:endParaRPr lang="cs-CZ" dirty="0"/>
          </a:p>
          <a:p>
            <a:r>
              <a:rPr lang="cs-CZ" b="1" dirty="0"/>
              <a:t>Axis</a:t>
            </a:r>
            <a:r>
              <a:rPr lang="cs-CZ" dirty="0"/>
              <a:t> bývá poraněn v oblasti </a:t>
            </a:r>
            <a:r>
              <a:rPr lang="cs-CZ" dirty="0" err="1"/>
              <a:t>dentu</a:t>
            </a:r>
            <a:r>
              <a:rPr lang="cs-CZ" dirty="0"/>
              <a:t> a v oblasti těla a </a:t>
            </a:r>
            <a:r>
              <a:rPr lang="cs-CZ" dirty="0" smtClean="0"/>
              <a:t>oblouků </a:t>
            </a:r>
          </a:p>
          <a:p>
            <a:endParaRPr lang="cs-CZ" dirty="0"/>
          </a:p>
          <a:p>
            <a:r>
              <a:rPr lang="cs-CZ" b="1" dirty="0" err="1"/>
              <a:t>Dens</a:t>
            </a:r>
            <a:r>
              <a:rPr lang="cs-CZ" dirty="0"/>
              <a:t> bývá zlomen prudkou flexí nebo extensí </a:t>
            </a:r>
            <a:r>
              <a:rPr lang="cs-CZ" dirty="0" smtClean="0"/>
              <a:t>hlavy</a:t>
            </a:r>
            <a:endParaRPr lang="cs-CZ" dirty="0"/>
          </a:p>
          <a:p>
            <a:pPr lvl="2">
              <a:buFont typeface="Wingdings" panose="05000000000000000000" pitchFamily="2" charset="2"/>
              <a:buChar char="Ø"/>
            </a:pPr>
            <a:r>
              <a:rPr lang="cs-CZ" dirty="0"/>
              <a:t>Kompresí bývá roztříštěno tělo </a:t>
            </a:r>
            <a:r>
              <a:rPr lang="cs-CZ" dirty="0" smtClean="0"/>
              <a:t>čepovce </a:t>
            </a:r>
            <a:endParaRPr lang="cs-CZ" dirty="0"/>
          </a:p>
          <a:p>
            <a:endParaRPr lang="cs-CZ" dirty="0"/>
          </a:p>
        </p:txBody>
      </p:sp>
      <p:pic>
        <p:nvPicPr>
          <p:cNvPr id="4" name="Obrázek 3"/>
          <p:cNvPicPr>
            <a:picLocks noChangeAspect="1"/>
          </p:cNvPicPr>
          <p:nvPr/>
        </p:nvPicPr>
        <p:blipFill>
          <a:blip r:embed="rId2"/>
          <a:stretch>
            <a:fillRect/>
          </a:stretch>
        </p:blipFill>
        <p:spPr>
          <a:xfrm>
            <a:off x="8564479" y="3897981"/>
            <a:ext cx="2362200" cy="1933575"/>
          </a:xfrm>
          <a:prstGeom prst="rect">
            <a:avLst/>
          </a:prstGeom>
        </p:spPr>
      </p:pic>
    </p:spTree>
    <p:extLst>
      <p:ext uri="{BB962C8B-B14F-4D97-AF65-F5344CB8AC3E}">
        <p14:creationId xmlns:p14="http://schemas.microsoft.com/office/powerpoint/2010/main" val="286218193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5900</Words>
  <Application>Microsoft Office PowerPoint</Application>
  <PresentationFormat>Širokoúhlá obrazovka</PresentationFormat>
  <Paragraphs>434</Paragraphs>
  <Slides>37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Calibri Light</vt:lpstr>
      <vt:lpstr>Wingdings</vt:lpstr>
      <vt:lpstr>Motiv Office</vt:lpstr>
      <vt:lpstr>Doc. MUDr. Tomáš Grus, PhD II. Chirurgická klinika  VFN Praha</vt:lpstr>
      <vt:lpstr>Ošetřovatelský proces u pacienta s poraněním páteře</vt:lpstr>
      <vt:lpstr>Epidemiologie, etiologie a mechanismy úrazů páteře a míchy </vt:lpstr>
      <vt:lpstr>Páteř a mícha</vt:lpstr>
      <vt:lpstr>Mícha</vt:lpstr>
      <vt:lpstr>Patofyziologie traumatického poškození páteře </vt:lpstr>
      <vt:lpstr>Prezentace aplikace PowerPoint</vt:lpstr>
      <vt:lpstr>Poranění krční páteře </vt:lpstr>
      <vt:lpstr>Horní krční páteř</vt:lpstr>
      <vt:lpstr>Dolní krční páteř</vt:lpstr>
      <vt:lpstr>Poranění thorakolumbální páteře </vt:lpstr>
      <vt:lpstr>Patofyziologie a klinický obraz traumatického poškození míchy </vt:lpstr>
      <vt:lpstr>Míšní šok</vt:lpstr>
      <vt:lpstr>Traumatické míšní léze - dělení</vt:lpstr>
      <vt:lpstr>Fáze míšního poškození </vt:lpstr>
      <vt:lpstr>Diagnostika poranění páteře a míchy </vt:lpstr>
      <vt:lpstr>Prezentace aplikace PowerPoint</vt:lpstr>
      <vt:lpstr>Zobrazovací metody </vt:lpstr>
      <vt:lpstr>Metody a postupy terapie </vt:lpstr>
      <vt:lpstr>Operační léčba </vt:lpstr>
      <vt:lpstr>Rehabilitace</vt:lpstr>
      <vt:lpstr>Ošetřovatelská péče u pacienta hospitalizovaného na intenzivním lůžku </vt:lpstr>
      <vt:lpstr>Kardiovaskulární systém</vt:lpstr>
      <vt:lpstr>Péče o dýchací cesty </vt:lpstr>
      <vt:lpstr>Prezentace aplikace PowerPoint</vt:lpstr>
      <vt:lpstr>Gastrointestinální trakt </vt:lpstr>
      <vt:lpstr>Vyprazdňování </vt:lpstr>
      <vt:lpstr>Dysfunkce střev po poranění míchy </vt:lpstr>
      <vt:lpstr>Laboratorní vyšetření</vt:lpstr>
      <vt:lpstr>Polohování</vt:lpstr>
      <vt:lpstr>Prevence trombembolické nemoci </vt:lpstr>
      <vt:lpstr>Hygiena </vt:lpstr>
      <vt:lpstr>Bolest</vt:lpstr>
      <vt:lpstr>Psychika</vt:lpstr>
      <vt:lpstr>Komunikace</vt:lpstr>
      <vt:lpstr>Doprovodné komplikace </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Ošetřovatelský proces u pacienta s poraněním páteře</dc:title>
  <dc:creator>Tomáš</dc:creator>
  <cp:lastModifiedBy>Tomáš</cp:lastModifiedBy>
  <cp:revision>43</cp:revision>
  <dcterms:created xsi:type="dcterms:W3CDTF">2020-10-23T21:07:10Z</dcterms:created>
  <dcterms:modified xsi:type="dcterms:W3CDTF">2020-10-27T20:10:02Z</dcterms:modified>
</cp:coreProperties>
</file>