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82" r:id="rId10"/>
    <p:sldId id="283" r:id="rId11"/>
    <p:sldId id="284" r:id="rId12"/>
    <p:sldId id="285" r:id="rId13"/>
    <p:sldId id="268" r:id="rId14"/>
    <p:sldId id="286" r:id="rId15"/>
    <p:sldId id="269" r:id="rId16"/>
    <p:sldId id="287" r:id="rId17"/>
    <p:sldId id="288" r:id="rId18"/>
    <p:sldId id="270" r:id="rId19"/>
    <p:sldId id="29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8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57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73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35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77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5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39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85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05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58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6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4F92-0445-4F58-ACAA-F531B830563C}" type="datetimeFigureOut">
              <a:rPr lang="cs-CZ" smtClean="0"/>
              <a:t>24.10.2020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1E2F-3FFE-43B0-AA14-259D5359F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1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23. </a:t>
            </a:r>
            <a:r>
              <a:rPr lang="cs-CZ" dirty="0" smtClean="0"/>
              <a:t>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9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 Demence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Porucha, která se projevuje </a:t>
            </a:r>
            <a:r>
              <a:rPr lang="cs-CZ" dirty="0"/>
              <a:t>sníženou úrovní paměti a dalších kognitivních </a:t>
            </a:r>
            <a:r>
              <a:rPr lang="cs-CZ" dirty="0" smtClean="0"/>
              <a:t>funkcí: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vnímání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pozornost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schopnost </a:t>
            </a:r>
            <a:r>
              <a:rPr lang="cs-CZ" dirty="0"/>
              <a:t>tvorby a porozumění </a:t>
            </a:r>
            <a:r>
              <a:rPr lang="cs-CZ" dirty="0" smtClean="0"/>
              <a:t>řeči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výkonné </a:t>
            </a:r>
            <a:r>
              <a:rPr lang="cs-CZ" dirty="0"/>
              <a:t>funkce – schopnost být motivován k jisté </a:t>
            </a:r>
            <a:r>
              <a:rPr lang="cs-CZ" dirty="0" smtClean="0"/>
              <a:t>činnosti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funkce </a:t>
            </a:r>
            <a:r>
              <a:rPr lang="cs-CZ" dirty="0"/>
              <a:t>zajišťující účelné jednání a </a:t>
            </a:r>
            <a:r>
              <a:rPr lang="cs-CZ" dirty="0" smtClean="0"/>
              <a:t>další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Mimo </a:t>
            </a:r>
            <a:r>
              <a:rPr lang="cs-CZ" dirty="0"/>
              <a:t>postižení poznávacích funkcí jsou popisovány poruchy afektů, nálad, chování, spánku, bdění a aktivit denního </a:t>
            </a:r>
            <a:r>
              <a:rPr lang="cs-CZ" dirty="0" smtClean="0"/>
              <a:t>života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Demence</a:t>
            </a:r>
            <a:r>
              <a:rPr lang="cs-CZ" dirty="0" smtClean="0"/>
              <a:t>:</a:t>
            </a:r>
          </a:p>
          <a:p>
            <a:r>
              <a:rPr lang="cs-CZ" dirty="0" smtClean="0"/>
              <a:t>Syndrom charakterizovaný </a:t>
            </a:r>
            <a:r>
              <a:rPr lang="cs-CZ" dirty="0"/>
              <a:t>souborem příznaků, který může mít různé </a:t>
            </a:r>
            <a:r>
              <a:rPr lang="cs-CZ" dirty="0" smtClean="0"/>
              <a:t>příčiny </a:t>
            </a:r>
          </a:p>
          <a:p>
            <a:r>
              <a:rPr lang="cs-CZ" dirty="0" smtClean="0"/>
              <a:t>Některé </a:t>
            </a:r>
            <a:r>
              <a:rPr lang="cs-CZ" dirty="0"/>
              <a:t>nemoci jsou vždy spojené s rozvojem demencí (Alzheimerova choroba) a u dalších se demence může rozvinout pouze někdy (</a:t>
            </a:r>
            <a:r>
              <a:rPr lang="cs-CZ" dirty="0" smtClean="0"/>
              <a:t>AIDS)</a:t>
            </a:r>
          </a:p>
          <a:p>
            <a:r>
              <a:rPr lang="cs-CZ" dirty="0" smtClean="0"/>
              <a:t>je </a:t>
            </a:r>
            <a:r>
              <a:rPr lang="cs-CZ" dirty="0"/>
              <a:t>velmi často zaměňovaná za delirantní </a:t>
            </a:r>
            <a:r>
              <a:rPr lang="cs-CZ" dirty="0" smtClean="0"/>
              <a:t>stav</a:t>
            </a:r>
          </a:p>
          <a:p>
            <a:r>
              <a:rPr lang="cs-CZ" dirty="0" smtClean="0"/>
              <a:t>se </a:t>
            </a:r>
            <a:r>
              <a:rPr lang="cs-CZ" dirty="0"/>
              <a:t>stává jednou z nejčastějších chorob, v současnosti převyšuje výskyt cévních mozkových příhod a </a:t>
            </a:r>
            <a:r>
              <a:rPr lang="cs-CZ" dirty="0" smtClean="0"/>
              <a:t>cukrovky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744" y="62865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8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Halucinace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jsou </a:t>
            </a:r>
            <a:r>
              <a:rPr lang="cs-CZ" dirty="0"/>
              <a:t>smyslové vjemy, které jsou klamné. Vznikají, bez patřičného podnětu. I když nejsou reálné, je halucinující jedinec o jejich realitě přesvědčen.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Halucinace: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Zrakové - u </a:t>
            </a:r>
            <a:r>
              <a:rPr lang="cs-CZ" dirty="0"/>
              <a:t>intoxikací alkoholem a drogami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Sluchové - typické </a:t>
            </a:r>
            <a:r>
              <a:rPr lang="cs-CZ" dirty="0"/>
              <a:t>pro nemocné trpící schizofrenií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Čichové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Taktilní </a:t>
            </a:r>
            <a:r>
              <a:rPr lang="cs-CZ" dirty="0"/>
              <a:t>(hmatové</a:t>
            </a:r>
            <a:r>
              <a:rPr lang="cs-CZ" dirty="0" smtClean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Komplexní – jsou nejčastější a bývají </a:t>
            </a:r>
            <a:r>
              <a:rPr lang="cs-CZ" dirty="0"/>
              <a:t>spojené s </a:t>
            </a:r>
            <a:r>
              <a:rPr lang="cs-CZ" dirty="0" smtClean="0"/>
              <a:t>bludy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Typické </a:t>
            </a:r>
            <a:r>
              <a:rPr lang="cs-CZ" dirty="0"/>
              <a:t>bývají halucinace cizích osob v bytě, které nemocného okrádají, často halucinující vidí osoby, které si o něm povídají.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Při </a:t>
            </a:r>
            <a:r>
              <a:rPr lang="cs-CZ" dirty="0"/>
              <a:t>halucinacích je lépe projevit účast s nemocním a snažit se odvést pozornost k něčemu jinému, než halucinace dotyčnému vyvracet nebo ho v nich podporovat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Halucinace </a:t>
            </a:r>
            <a:r>
              <a:rPr lang="cs-CZ" dirty="0"/>
              <a:t>se však mohou vyskytovat i u zdravých lidí v důsledku velkého psychického a fyzického vypětí.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563" y="2173706"/>
            <a:ext cx="2971800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2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Amentní </a:t>
            </a:r>
            <a:r>
              <a:rPr lang="cs-CZ" b="1" dirty="0" smtClean="0">
                <a:latin typeface="+mn-lt"/>
              </a:rPr>
              <a:t>stav a obnubilace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Amentní </a:t>
            </a:r>
            <a:r>
              <a:rPr lang="cs-CZ" b="1" dirty="0"/>
              <a:t>stav </a:t>
            </a:r>
            <a:endParaRPr lang="cs-CZ" b="1" dirty="0" smtClean="0"/>
          </a:p>
          <a:p>
            <a:pPr lvl="1"/>
            <a:r>
              <a:rPr lang="cs-CZ" dirty="0" smtClean="0"/>
              <a:t>vyznačuje se zejména </a:t>
            </a:r>
            <a:r>
              <a:rPr lang="cs-CZ" dirty="0"/>
              <a:t>dezorganizací myšlení, dochází k narušení toku myšlenek a vjemů. </a:t>
            </a:r>
            <a:endParaRPr lang="cs-CZ" dirty="0" smtClean="0"/>
          </a:p>
          <a:p>
            <a:pPr lvl="1"/>
            <a:r>
              <a:rPr lang="cs-CZ" dirty="0" smtClean="0"/>
              <a:t>typickým </a:t>
            </a:r>
            <a:r>
              <a:rPr lang="cs-CZ" dirty="0"/>
              <a:t>příznakem je porucha paměti a </a:t>
            </a:r>
            <a:r>
              <a:rPr lang="cs-CZ" dirty="0" smtClean="0"/>
              <a:t>dezorientace</a:t>
            </a:r>
          </a:p>
          <a:p>
            <a:pPr lvl="1"/>
            <a:r>
              <a:rPr lang="cs-CZ" dirty="0" smtClean="0"/>
              <a:t>chybí </a:t>
            </a:r>
            <a:r>
              <a:rPr lang="cs-CZ" dirty="0"/>
              <a:t>poruchy vnímání charakteru halucinací či psychomotorický </a:t>
            </a:r>
            <a:r>
              <a:rPr lang="cs-CZ" dirty="0" smtClean="0"/>
              <a:t>neklid</a:t>
            </a:r>
          </a:p>
          <a:p>
            <a:pPr lvl="1"/>
            <a:r>
              <a:rPr lang="cs-CZ" dirty="0" smtClean="0"/>
              <a:t>spektrum </a:t>
            </a:r>
            <a:r>
              <a:rPr lang="cs-CZ" dirty="0"/>
              <a:t>příčin amentních stavů a delirií je obdobné a u téhož nemocného stav osciluje mezi klidnou zmateností a neklidem s agresivitou a </a:t>
            </a:r>
            <a:r>
              <a:rPr lang="cs-CZ" dirty="0" smtClean="0"/>
              <a:t>halucinacemi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Obnubilace </a:t>
            </a:r>
            <a:r>
              <a:rPr lang="cs-CZ" b="1" dirty="0"/>
              <a:t>(mrákotný stav) </a:t>
            </a:r>
            <a:endParaRPr lang="cs-CZ" b="1" dirty="0" smtClean="0"/>
          </a:p>
          <a:p>
            <a:pPr lvl="1"/>
            <a:r>
              <a:rPr lang="cs-CZ" dirty="0" smtClean="0"/>
              <a:t>je </a:t>
            </a:r>
            <a:r>
              <a:rPr lang="cs-CZ" dirty="0"/>
              <a:t>kvalitativní porucha vědomí, pro kterou je charakteristický náhlý začátek a konec a úplná amnézie na tuto </a:t>
            </a:r>
            <a:r>
              <a:rPr lang="cs-CZ" dirty="0" smtClean="0"/>
              <a:t>epizodu</a:t>
            </a:r>
          </a:p>
          <a:p>
            <a:pPr lvl="1"/>
            <a:r>
              <a:rPr lang="cs-CZ" dirty="0" smtClean="0"/>
              <a:t>trvání </a:t>
            </a:r>
            <a:r>
              <a:rPr lang="cs-CZ" dirty="0"/>
              <a:t>tohoto stavu je velmi variabilní, může trvat sekundu nebo až </a:t>
            </a:r>
            <a:r>
              <a:rPr lang="cs-CZ" dirty="0" smtClean="0"/>
              <a:t>dny</a:t>
            </a:r>
          </a:p>
          <a:p>
            <a:pPr lvl="1"/>
            <a:r>
              <a:rPr lang="cs-CZ" dirty="0" smtClean="0"/>
              <a:t>můžeme </a:t>
            </a:r>
            <a:r>
              <a:rPr lang="cs-CZ" dirty="0"/>
              <a:t>řadit do skupiny </a:t>
            </a:r>
            <a:r>
              <a:rPr lang="cs-CZ" dirty="0" smtClean="0"/>
              <a:t>delirií - delirantní </a:t>
            </a:r>
            <a:r>
              <a:rPr lang="cs-CZ" dirty="0"/>
              <a:t>stavy jsou časté zejména ve vyšším věku, kdy v důsledku různé zátěže (infekce, dehydratace) dojde k dekompenzaci mozkové </a:t>
            </a:r>
            <a:r>
              <a:rPr lang="cs-CZ" dirty="0" err="1"/>
              <a:t>perfúze</a:t>
            </a:r>
            <a:r>
              <a:rPr lang="cs-CZ" dirty="0"/>
              <a:t> a k mozkové hypoxii</a:t>
            </a:r>
            <a:endParaRPr lang="cs-CZ" dirty="0" smtClean="0"/>
          </a:p>
          <a:p>
            <a:pPr lvl="1"/>
            <a:r>
              <a:rPr lang="cs-CZ" dirty="0" smtClean="0"/>
              <a:t>hlavní </a:t>
            </a:r>
            <a:r>
              <a:rPr lang="cs-CZ" dirty="0"/>
              <a:t>příčinou manifestujících se obnubilací </a:t>
            </a:r>
            <a:r>
              <a:rPr lang="cs-CZ" dirty="0" smtClean="0"/>
              <a:t>jsou </a:t>
            </a:r>
            <a:r>
              <a:rPr lang="cs-CZ" dirty="0"/>
              <a:t>různé psychické poruchy, ale také některé nekonvulzivní epileptické záchvaty a </a:t>
            </a:r>
            <a:r>
              <a:rPr lang="cs-CZ" dirty="0" smtClean="0"/>
              <a:t>úrazy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06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Záchvatovité </a:t>
            </a:r>
            <a:r>
              <a:rPr lang="cs-CZ" b="1" dirty="0">
                <a:latin typeface="+mn-lt"/>
              </a:rPr>
              <a:t>poruchy </a:t>
            </a:r>
            <a:r>
              <a:rPr lang="cs-CZ" b="1" dirty="0" smtClean="0">
                <a:latin typeface="+mn-lt"/>
              </a:rPr>
              <a:t>vědomí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81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skupina </a:t>
            </a:r>
            <a:r>
              <a:rPr lang="cs-CZ" dirty="0"/>
              <a:t>poruch vědomí, kterou charakterizuje náhlý začátek, s krátkým trváním a spontánní kompletní </a:t>
            </a:r>
            <a:r>
              <a:rPr lang="cs-CZ" dirty="0" smtClean="0"/>
              <a:t>úpravou. </a:t>
            </a:r>
            <a:r>
              <a:rPr lang="cs-CZ" b="1" dirty="0"/>
              <a:t>Nejčastěji se jedná o synkopu </a:t>
            </a:r>
            <a:r>
              <a:rPr lang="cs-CZ" dirty="0"/>
              <a:t>nebo epileptický záchvat. </a:t>
            </a:r>
            <a:r>
              <a:rPr lang="cs-CZ" dirty="0" smtClean="0"/>
              <a:t>Porucha </a:t>
            </a:r>
            <a:r>
              <a:rPr lang="cs-CZ" dirty="0"/>
              <a:t>vědomí provází i některá metabolická onemocnění (hypoglykemie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sz="4500" b="1" u="sng" dirty="0" smtClean="0"/>
              <a:t>Synkopa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náhlá </a:t>
            </a:r>
            <a:r>
              <a:rPr lang="cs-CZ" dirty="0"/>
              <a:t>ztráta vědomí se ztrátou posturálního tonu, způsobená přechodnou poruchou mozkového </a:t>
            </a:r>
            <a:r>
              <a:rPr lang="cs-CZ" dirty="0" smtClean="0"/>
              <a:t>prokrvení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je </a:t>
            </a:r>
            <a:r>
              <a:rPr lang="cs-CZ" dirty="0"/>
              <a:t>následkem snížené dodávky kyslíku nebo metabolických substancí do </a:t>
            </a:r>
            <a:r>
              <a:rPr lang="cs-CZ" dirty="0" smtClean="0"/>
              <a:t>mozku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vznikají </a:t>
            </a:r>
            <a:r>
              <a:rPr lang="cs-CZ" dirty="0"/>
              <a:t>většinou náhle, neočekávaně, a pokud je nemocný bez opory, padá na </a:t>
            </a:r>
            <a:r>
              <a:rPr lang="cs-CZ" dirty="0" smtClean="0"/>
              <a:t>zem - vědomí </a:t>
            </a:r>
            <a:r>
              <a:rPr lang="cs-CZ" dirty="0"/>
              <a:t>se vrací rychle, nebývá provázeno dezorientací </a:t>
            </a:r>
            <a:r>
              <a:rPr lang="cs-CZ" dirty="0" smtClean="0"/>
              <a:t>ani </a:t>
            </a:r>
            <a:r>
              <a:rPr lang="cs-CZ" dirty="0"/>
              <a:t>bolestí hlavy. U prosté mdloby a posturální hypotenze mohou být prodromální příznaky jako pocit </a:t>
            </a:r>
            <a:r>
              <a:rPr lang="cs-CZ" dirty="0" smtClean="0"/>
              <a:t>slabosti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Příčiny </a:t>
            </a:r>
            <a:r>
              <a:rPr lang="cs-CZ" dirty="0"/>
              <a:t>synkop</a:t>
            </a:r>
            <a:r>
              <a:rPr lang="cs-CZ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Neurogenně </a:t>
            </a:r>
            <a:r>
              <a:rPr lang="cs-CZ" b="1" dirty="0"/>
              <a:t>zprostředkované synkopy </a:t>
            </a:r>
            <a:r>
              <a:rPr lang="cs-CZ" dirty="0"/>
              <a:t>s poruchou regulace krevního tlaku – </a:t>
            </a:r>
            <a:r>
              <a:rPr lang="cs-CZ" dirty="0" err="1"/>
              <a:t>vazovagální</a:t>
            </a:r>
            <a:r>
              <a:rPr lang="cs-CZ" dirty="0"/>
              <a:t> (mdloba, kolaps). Mohou vznikat reflexně, při bolesti, po afektu, z psychických příčin (strach, pohled na krev). U těchto synkop se může vyskytnou nauzea, pocení, bledost, bývá hypotenze a bradykardie. U mužů se může vyskytnou mikční synkopa, před nebo po </a:t>
            </a:r>
            <a:r>
              <a:rPr lang="cs-CZ" dirty="0" smtClean="0"/>
              <a:t>vymočení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Ortostatická </a:t>
            </a:r>
            <a:r>
              <a:rPr lang="cs-CZ" b="1" dirty="0"/>
              <a:t>hypotenze </a:t>
            </a:r>
            <a:r>
              <a:rPr lang="cs-CZ" dirty="0"/>
              <a:t>vzniká typicky ve vertikální poloze po dlouhém stání, někdy po prudším postavení po předešlém ležení (spánku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Cerebrovaskulární </a:t>
            </a:r>
            <a:r>
              <a:rPr lang="cs-CZ" b="1" dirty="0"/>
              <a:t>příčiny </a:t>
            </a:r>
            <a:r>
              <a:rPr lang="cs-CZ" dirty="0"/>
              <a:t>– cirkulační poruchy ve </a:t>
            </a:r>
            <a:r>
              <a:rPr lang="cs-CZ" dirty="0" err="1"/>
              <a:t>vertebrobazilárním</a:t>
            </a:r>
            <a:r>
              <a:rPr lang="cs-CZ" dirty="0"/>
              <a:t> povodí. Vyvolávajícím momentem je často záklon nebo rotace hlavy, které komprimují arterie </a:t>
            </a:r>
            <a:r>
              <a:rPr lang="cs-CZ" dirty="0" err="1"/>
              <a:t>vertebralis</a:t>
            </a:r>
            <a:r>
              <a:rPr lang="cs-CZ" dirty="0"/>
              <a:t>. Může docházet k náhlým pádům, někdy i bez ztráty </a:t>
            </a:r>
            <a:r>
              <a:rPr lang="cs-CZ" dirty="0" smtClean="0"/>
              <a:t>vědomí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Kardiální </a:t>
            </a:r>
            <a:r>
              <a:rPr lang="cs-CZ" b="1" dirty="0"/>
              <a:t>příčiny </a:t>
            </a:r>
            <a:r>
              <a:rPr lang="cs-CZ" dirty="0"/>
              <a:t>– poruchy srdečního rytmu, </a:t>
            </a:r>
            <a:r>
              <a:rPr lang="cs-CZ" dirty="0" err="1"/>
              <a:t>tachy</a:t>
            </a:r>
            <a:r>
              <a:rPr lang="cs-CZ" dirty="0"/>
              <a:t>- i </a:t>
            </a:r>
            <a:r>
              <a:rPr lang="cs-CZ" dirty="0" err="1"/>
              <a:t>bradyarytmie</a:t>
            </a:r>
            <a:r>
              <a:rPr lang="cs-CZ" dirty="0"/>
              <a:t>, chlopňové vady, aortální stenóza, ICHS, akutní IM, embolie do </a:t>
            </a:r>
            <a:r>
              <a:rPr lang="cs-CZ" dirty="0" smtClean="0"/>
              <a:t>plicnice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 smtClean="0"/>
              <a:t>Valsalvův</a:t>
            </a:r>
            <a:r>
              <a:rPr lang="cs-CZ" b="1" dirty="0" smtClean="0"/>
              <a:t> </a:t>
            </a:r>
            <a:r>
              <a:rPr lang="cs-CZ" b="1" dirty="0"/>
              <a:t>mechanismus </a:t>
            </a:r>
            <a:r>
              <a:rPr lang="cs-CZ" dirty="0"/>
              <a:t>– při něm se zvyšuje </a:t>
            </a:r>
            <a:r>
              <a:rPr lang="cs-CZ" dirty="0" err="1"/>
              <a:t>intrathorakální</a:t>
            </a:r>
            <a:r>
              <a:rPr lang="cs-CZ" dirty="0"/>
              <a:t> tlak a tím se zmenší venózní návrat k srdci. Tímto mechanismem vzniká synkopa při kašli, většinou u chronických </a:t>
            </a:r>
            <a:r>
              <a:rPr lang="cs-CZ" dirty="0" smtClean="0"/>
              <a:t>bronchitiků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Psychogenní </a:t>
            </a:r>
            <a:r>
              <a:rPr lang="cs-CZ" b="1" dirty="0"/>
              <a:t>příčiny </a:t>
            </a:r>
            <a:r>
              <a:rPr lang="cs-CZ" dirty="0"/>
              <a:t>– vyskytují se hlavně po afektu, při hysterii, někdy při hypoventilační </a:t>
            </a:r>
            <a:r>
              <a:rPr lang="cs-CZ" dirty="0" smtClean="0"/>
              <a:t>tetanii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43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0930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err="1" smtClean="0"/>
              <a:t>Locked</a:t>
            </a:r>
            <a:r>
              <a:rPr lang="cs-CZ" b="1" dirty="0" smtClean="0"/>
              <a:t>-in syndrom</a:t>
            </a:r>
          </a:p>
          <a:p>
            <a:pPr lvl="1"/>
            <a:r>
              <a:rPr lang="cs-CZ" dirty="0" smtClean="0"/>
              <a:t>porucha </a:t>
            </a:r>
            <a:r>
              <a:rPr lang="cs-CZ" dirty="0"/>
              <a:t>, která vzniká na základě léze střední a dolní části mozkového </a:t>
            </a:r>
            <a:r>
              <a:rPr lang="cs-CZ" dirty="0" smtClean="0"/>
              <a:t>kmene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důsledkem cévní mozkové </a:t>
            </a:r>
            <a:r>
              <a:rPr lang="cs-CZ" dirty="0" smtClean="0"/>
              <a:t>příhody</a:t>
            </a:r>
          </a:p>
          <a:p>
            <a:pPr lvl="1"/>
            <a:r>
              <a:rPr lang="cs-CZ" dirty="0" smtClean="0"/>
              <a:t>nemocný </a:t>
            </a:r>
            <a:r>
              <a:rPr lang="cs-CZ" dirty="0"/>
              <a:t>je bledý, ale </a:t>
            </a:r>
            <a:r>
              <a:rPr lang="cs-CZ" dirty="0" err="1"/>
              <a:t>kvadruplegický</a:t>
            </a:r>
            <a:r>
              <a:rPr lang="cs-CZ" dirty="0"/>
              <a:t> a je postižena i hybnost v oblasti kausálních hlavových </a:t>
            </a:r>
            <a:r>
              <a:rPr lang="cs-CZ" dirty="0" smtClean="0"/>
              <a:t>nervů</a:t>
            </a:r>
          </a:p>
          <a:p>
            <a:pPr lvl="1"/>
            <a:r>
              <a:rPr lang="cs-CZ" dirty="0" smtClean="0"/>
              <a:t>nemocný </a:t>
            </a:r>
            <a:r>
              <a:rPr lang="cs-CZ" dirty="0"/>
              <a:t>je schopen na slovní nebo psaný podnět otevírat a zavírat oči a pohybovat očima </a:t>
            </a:r>
            <a:r>
              <a:rPr lang="cs-CZ" dirty="0" smtClean="0"/>
              <a:t>vertikálně - tímto </a:t>
            </a:r>
            <a:r>
              <a:rPr lang="cs-CZ" dirty="0"/>
              <a:t>způsobem je schopen </a:t>
            </a:r>
            <a:r>
              <a:rPr lang="cs-CZ" dirty="0" smtClean="0"/>
              <a:t>komunikovat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Vegetativní </a:t>
            </a:r>
            <a:r>
              <a:rPr lang="cs-CZ" b="1" dirty="0"/>
              <a:t>stav </a:t>
            </a:r>
            <a:endParaRPr lang="cs-CZ" b="1" dirty="0" smtClean="0"/>
          </a:p>
          <a:p>
            <a:pPr lvl="1"/>
            <a:r>
              <a:rPr lang="cs-CZ" dirty="0" smtClean="0"/>
              <a:t>charakterizován </a:t>
            </a:r>
            <a:r>
              <a:rPr lang="cs-CZ" dirty="0"/>
              <a:t>funkční dekortikací, zatímco vegetativní funkce řízené z kmenových struktur jsou zachovány (srdeční akce, krevní tlak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způsoben </a:t>
            </a:r>
            <a:r>
              <a:rPr lang="cs-CZ" dirty="0"/>
              <a:t>je oboustranným těžkým postižením kůry či subkortikální bílé hmoty s relativním ušetřením mozkového kmene (těžká traumata, anoxie mozku po srdeční zástavě, dušení apod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zčásti </a:t>
            </a:r>
            <a:r>
              <a:rPr lang="cs-CZ" dirty="0"/>
              <a:t>je zachován spánkový </a:t>
            </a:r>
            <a:r>
              <a:rPr lang="cs-CZ" dirty="0" smtClean="0"/>
              <a:t>cyklus</a:t>
            </a:r>
          </a:p>
          <a:p>
            <a:pPr lvl="1"/>
            <a:r>
              <a:rPr lang="cs-CZ" dirty="0" smtClean="0"/>
              <a:t>nemocný </a:t>
            </a:r>
            <a:r>
              <a:rPr lang="cs-CZ" dirty="0"/>
              <a:t>je schopen spontánní ventilace, nikoli však žvýkání a polykání, je-li zajištěn příjem potravy, může nemocný přežívat po dlouhou dobu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tuto </a:t>
            </a:r>
            <a:r>
              <a:rPr lang="cs-CZ" dirty="0"/>
              <a:t>diagnózu můžeme s jistotou stanovit, přetrvává-li po dobu 3 </a:t>
            </a:r>
            <a:r>
              <a:rPr lang="cs-CZ" dirty="0" smtClean="0"/>
              <a:t>měsíců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některých případech však jde o přechodné stádium úpravy komatózního stavu s příznivou prognózou, kdy je vhodnější označení </a:t>
            </a:r>
            <a:r>
              <a:rPr lang="cs-CZ" dirty="0" err="1"/>
              <a:t>apalický</a:t>
            </a:r>
            <a:r>
              <a:rPr lang="cs-CZ" dirty="0"/>
              <a:t> </a:t>
            </a:r>
            <a:r>
              <a:rPr lang="cs-CZ" dirty="0" smtClean="0"/>
              <a:t>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51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VYŠETŘOVACÍ METODY A SKÓROVACÍ SYSTÉM PŘI PORUCHÁCH VĚDOMÍ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856621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Glasgow </a:t>
            </a:r>
            <a:r>
              <a:rPr lang="cs-CZ" b="1" dirty="0" err="1"/>
              <a:t>Coma</a:t>
            </a:r>
            <a:r>
              <a:rPr lang="cs-CZ" b="1" dirty="0"/>
              <a:t> </a:t>
            </a:r>
            <a:r>
              <a:rPr lang="cs-CZ" b="1" dirty="0" err="1"/>
              <a:t>Scale</a:t>
            </a:r>
            <a:r>
              <a:rPr lang="cs-CZ" b="1" dirty="0"/>
              <a:t> (GCS) </a:t>
            </a:r>
            <a:endParaRPr lang="cs-CZ" b="1" dirty="0" smtClean="0"/>
          </a:p>
          <a:p>
            <a:r>
              <a:rPr lang="cs-CZ" dirty="0" smtClean="0"/>
              <a:t>je </a:t>
            </a:r>
            <a:r>
              <a:rPr lang="cs-CZ" dirty="0"/>
              <a:t>nejznámější a pro praxi nejvýhodnější skórovací systém. Je to nejvíce používaná škála pro rychlé a jednoduché zhodnocení hloubky poruch vědomí. V podstatě jde o aplikaci podnětů, jednak verbálních, jednak bolestivých a sledování odpovědi nemocného, která je buď verbální nebo </a:t>
            </a:r>
            <a:r>
              <a:rPr lang="cs-CZ" dirty="0" smtClean="0"/>
              <a:t>neverbální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b="1" dirty="0"/>
              <a:t>1</a:t>
            </a:r>
            <a:r>
              <a:rPr lang="cs-CZ" b="1" dirty="0" smtClean="0"/>
              <a:t>5 </a:t>
            </a:r>
            <a:r>
              <a:rPr lang="cs-CZ" b="1" dirty="0"/>
              <a:t>bodů </a:t>
            </a:r>
            <a:r>
              <a:rPr lang="cs-CZ" dirty="0"/>
              <a:t>je </a:t>
            </a:r>
            <a:r>
              <a:rPr lang="cs-CZ" b="1" dirty="0"/>
              <a:t>nejvyšší počet </a:t>
            </a:r>
            <a:r>
              <a:rPr lang="cs-CZ" dirty="0"/>
              <a:t>a odpovídá </a:t>
            </a:r>
            <a:r>
              <a:rPr lang="cs-CZ" b="1" dirty="0"/>
              <a:t>stavu plného vědomí </a:t>
            </a:r>
            <a:r>
              <a:rPr lang="cs-CZ" dirty="0"/>
              <a:t>(spontánně otevře oči, normální volní hybnost, adekvátní slovní projev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 </a:t>
            </a:r>
            <a:r>
              <a:rPr lang="cs-CZ" b="1" dirty="0"/>
              <a:t>3 body </a:t>
            </a:r>
            <a:r>
              <a:rPr lang="cs-CZ" dirty="0"/>
              <a:t>jsou </a:t>
            </a:r>
            <a:r>
              <a:rPr lang="cs-CZ" b="1" dirty="0"/>
              <a:t>nejnižší počet </a:t>
            </a:r>
            <a:r>
              <a:rPr lang="cs-CZ" dirty="0"/>
              <a:t>a odpovídá naopak </a:t>
            </a:r>
            <a:r>
              <a:rPr lang="cs-CZ" b="1" dirty="0"/>
              <a:t>hlubokému kómatu</a:t>
            </a:r>
            <a:r>
              <a:rPr lang="cs-CZ" dirty="0"/>
              <a:t>, jedinec nereaguje na slovní ani silné podněty (tlak na sternum, mandibulu, nehtová lůžka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Porucha vědomí v GCS: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lehká </a:t>
            </a:r>
            <a:r>
              <a:rPr lang="cs-CZ" dirty="0"/>
              <a:t>porucha vědomí má 13 a více </a:t>
            </a:r>
            <a:r>
              <a:rPr lang="cs-CZ" dirty="0" smtClean="0"/>
              <a:t>bodů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střední </a:t>
            </a:r>
            <a:r>
              <a:rPr lang="cs-CZ" dirty="0"/>
              <a:t>porucha vědomí 9 – 12 </a:t>
            </a:r>
            <a:r>
              <a:rPr lang="cs-CZ" dirty="0" smtClean="0"/>
              <a:t>bodů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těžká </a:t>
            </a:r>
            <a:r>
              <a:rPr lang="cs-CZ" dirty="0"/>
              <a:t>porucha vědomí méně než 8 </a:t>
            </a:r>
            <a:r>
              <a:rPr lang="cs-CZ" dirty="0" smtClean="0"/>
              <a:t>bodů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U </a:t>
            </a:r>
            <a:r>
              <a:rPr lang="cs-CZ" b="1" dirty="0"/>
              <a:t>nestabilních pacientů je třeba vyšetřovat vědomí každých 5-10 minut, stabilizaci každé 4 hodiny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 </a:t>
            </a:r>
            <a:r>
              <a:rPr lang="cs-CZ" dirty="0"/>
              <a:t>stabilních pacientů sledujte doporučení </a:t>
            </a:r>
            <a:r>
              <a:rPr lang="cs-CZ" dirty="0" smtClean="0"/>
              <a:t>lékaře 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18" t="8421" r="2720" b="6082"/>
          <a:stretch/>
        </p:blipFill>
        <p:spPr>
          <a:xfrm>
            <a:off x="7698817" y="3755744"/>
            <a:ext cx="4493183" cy="30468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8429"/>
          <a:stretch/>
        </p:blipFill>
        <p:spPr>
          <a:xfrm>
            <a:off x="9088595" y="1243262"/>
            <a:ext cx="3001135" cy="2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5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Mini-</a:t>
            </a:r>
            <a:r>
              <a:rPr lang="cs-CZ" b="1" dirty="0" err="1" smtClean="0"/>
              <a:t>Mental</a:t>
            </a:r>
            <a:r>
              <a:rPr lang="cs-CZ" b="1" dirty="0" smtClean="0"/>
              <a:t> </a:t>
            </a:r>
            <a:r>
              <a:rPr lang="cs-CZ" b="1" dirty="0" err="1"/>
              <a:t>states</a:t>
            </a:r>
            <a:r>
              <a:rPr lang="cs-CZ" b="1" dirty="0"/>
              <a:t> </a:t>
            </a:r>
            <a:r>
              <a:rPr lang="cs-CZ" b="1" dirty="0" err="1"/>
              <a:t>Examinations</a:t>
            </a:r>
            <a:r>
              <a:rPr lang="cs-CZ" b="1" dirty="0"/>
              <a:t> (MMSE) </a:t>
            </a:r>
            <a:endParaRPr lang="cs-CZ" b="1" dirty="0" smtClean="0"/>
          </a:p>
          <a:p>
            <a:r>
              <a:rPr lang="cs-CZ" dirty="0" smtClean="0"/>
              <a:t>metoda </a:t>
            </a:r>
            <a:r>
              <a:rPr lang="cs-CZ" dirty="0"/>
              <a:t>testuje, jak nemocný je orientován, místem a časem, zda si dokáže zapamatovat tři slova – hned a po jisté latenci. Nemocný počítá – odečítá od stovky sedmičku, pojmenovává předměty. V testu je též plnění daných úkolů a překreslování obrázku, opakuje </a:t>
            </a:r>
            <a:r>
              <a:rPr lang="cs-CZ" dirty="0" smtClean="0"/>
              <a:t>věty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Wechslerova</a:t>
            </a:r>
            <a:r>
              <a:rPr lang="cs-CZ" b="1" dirty="0" smtClean="0"/>
              <a:t> </a:t>
            </a:r>
            <a:r>
              <a:rPr lang="cs-CZ" b="1" dirty="0"/>
              <a:t>škála paměti </a:t>
            </a:r>
            <a:endParaRPr lang="cs-CZ" b="1" dirty="0" smtClean="0"/>
          </a:p>
          <a:p>
            <a:r>
              <a:rPr lang="cs-CZ" dirty="0" smtClean="0"/>
              <a:t>poskytuje informace </a:t>
            </a:r>
            <a:r>
              <a:rPr lang="cs-CZ" dirty="0"/>
              <a:t>o slovní a zrakové paměti, zvláště testuje okamžité i oddálené vybavení. Testuje orientaci, logickou paměť, zapamatování si dvojce slov a tváří, seznam slov, zrakovou reprodukci, uspořádání čísel a písmen. </a:t>
            </a: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Bender-Gestaltův</a:t>
            </a:r>
            <a:r>
              <a:rPr lang="cs-CZ" b="1" dirty="0" smtClean="0"/>
              <a:t> </a:t>
            </a:r>
            <a:r>
              <a:rPr lang="cs-CZ" b="1" dirty="0"/>
              <a:t>test </a:t>
            </a:r>
            <a:endParaRPr lang="cs-CZ" b="1" dirty="0" smtClean="0"/>
          </a:p>
          <a:p>
            <a:r>
              <a:rPr lang="cs-CZ" dirty="0" smtClean="0"/>
              <a:t>test </a:t>
            </a:r>
            <a:r>
              <a:rPr lang="cs-CZ" dirty="0"/>
              <a:t>testuje schopnost obkreslit obrazce se stoupající </a:t>
            </a:r>
            <a:r>
              <a:rPr lang="cs-CZ" dirty="0" smtClean="0"/>
              <a:t>náročností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err="1" smtClean="0"/>
              <a:t>Stroopův</a:t>
            </a:r>
            <a:r>
              <a:rPr lang="cs-CZ" b="1" dirty="0" smtClean="0"/>
              <a:t> </a:t>
            </a:r>
            <a:r>
              <a:rPr lang="cs-CZ" b="1" dirty="0"/>
              <a:t>test </a:t>
            </a:r>
            <a:endParaRPr lang="cs-CZ" b="1" dirty="0" smtClean="0"/>
          </a:p>
          <a:p>
            <a:r>
              <a:rPr lang="cs-CZ" dirty="0"/>
              <a:t>v</a:t>
            </a:r>
            <a:r>
              <a:rPr lang="cs-CZ" dirty="0" smtClean="0"/>
              <a:t>hodný </a:t>
            </a:r>
            <a:r>
              <a:rPr lang="cs-CZ" dirty="0"/>
              <a:t>k posouzení míry pozornosti, mentální pružnosti, psychomotorického tempa a adaptace na </a:t>
            </a:r>
            <a:r>
              <a:rPr lang="cs-CZ" dirty="0" smtClean="0"/>
              <a:t>zátěž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 </a:t>
            </a:r>
            <a:r>
              <a:rPr lang="cs-CZ" dirty="0"/>
              <a:t>nemocných demencí hodnotíme i nekognitivní projevy, </a:t>
            </a:r>
            <a:r>
              <a:rPr lang="cs-CZ" dirty="0" smtClean="0"/>
              <a:t>jako je chování, míra demence </a:t>
            </a:r>
            <a:r>
              <a:rPr lang="cs-CZ" b="1" dirty="0" smtClean="0"/>
              <a:t>(</a:t>
            </a:r>
            <a:r>
              <a:rPr lang="cs-CZ" b="1" dirty="0" err="1" smtClean="0"/>
              <a:t>Hamiltonova</a:t>
            </a:r>
            <a:r>
              <a:rPr lang="cs-CZ" b="1" dirty="0" smtClean="0"/>
              <a:t> škála</a:t>
            </a:r>
            <a:r>
              <a:rPr lang="cs-CZ" dirty="0" smtClean="0"/>
              <a:t>), stupeň celkové integrity (</a:t>
            </a:r>
            <a:r>
              <a:rPr lang="cs-CZ" b="1" dirty="0" smtClean="0"/>
              <a:t>škála ADL – aktivity denního života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784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Objektivní neurologické vyšetření v bezvědomí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Vlastní </a:t>
            </a:r>
            <a:r>
              <a:rPr lang="cs-CZ" dirty="0"/>
              <a:t>objektivní neurologické vyšetření je limitována a jeho hlavním úkolem je odlišit ložiskovou strukturální mozkovou poruchu (např. nitrolební krvácení, trauma) od difúzní metabolické </a:t>
            </a:r>
            <a:r>
              <a:rPr lang="cs-CZ" dirty="0" smtClean="0"/>
              <a:t>léze</a:t>
            </a:r>
          </a:p>
          <a:p>
            <a:pPr marL="0" indent="0">
              <a:buNone/>
            </a:pPr>
            <a:endParaRPr lang="cs-CZ" dirty="0"/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Na </a:t>
            </a:r>
            <a:r>
              <a:rPr lang="cs-CZ" dirty="0"/>
              <a:t>hlavě sledujeme postavení očních bulbů, tvar a reakci </a:t>
            </a:r>
            <a:r>
              <a:rPr lang="cs-CZ" dirty="0" smtClean="0"/>
              <a:t>zornic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Sledujeme </a:t>
            </a:r>
            <a:r>
              <a:rPr lang="cs-CZ" dirty="0"/>
              <a:t>symetrii obličeje v klidu a grimasu při bolestivé reakci </a:t>
            </a:r>
            <a:r>
              <a:rPr lang="cs-CZ" dirty="0" smtClean="0"/>
              <a:t>zornic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Sledujeme </a:t>
            </a:r>
            <a:r>
              <a:rPr lang="cs-CZ" dirty="0"/>
              <a:t>symetrii obličeje v klidu a grimasu při bolestivé reakci. Jako bolestivý podnět používáme tlak pod úhlem </a:t>
            </a:r>
            <a:r>
              <a:rPr lang="cs-CZ" dirty="0" smtClean="0"/>
              <a:t>mandibuly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smtClean="0"/>
              <a:t>Na </a:t>
            </a:r>
            <a:r>
              <a:rPr lang="cs-CZ" dirty="0"/>
              <a:t>horních a dolních končetinách sledujeme spontánní i provokovanou hybnost, svalový tonus, rychlost poklesu nebo pádu končetiny po jejím zvednutí, ze spastických jevů především reflex </a:t>
            </a:r>
            <a:r>
              <a:rPr lang="cs-CZ" dirty="0" smtClean="0"/>
              <a:t>Babinského </a:t>
            </a:r>
          </a:p>
          <a:p>
            <a:pPr marL="971550" lvl="1" indent="-514350">
              <a:buFont typeface="+mj-lt"/>
              <a:buAutoNum type="arabicPeriod"/>
            </a:pPr>
            <a:endParaRPr lang="cs-CZ" dirty="0" smtClean="0"/>
          </a:p>
          <a:p>
            <a:pPr marL="971550" lvl="1" indent="-514350"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 </a:t>
            </a:r>
            <a:r>
              <a:rPr lang="cs-CZ" dirty="0"/>
              <a:t>pomocných vyšetření je </a:t>
            </a:r>
            <a:r>
              <a:rPr lang="cs-CZ" dirty="0" smtClean="0"/>
              <a:t>důležitý:</a:t>
            </a:r>
          </a:p>
          <a:p>
            <a:pPr marL="0" indent="0">
              <a:buNone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akutní biochemický </a:t>
            </a:r>
            <a:r>
              <a:rPr lang="cs-CZ" dirty="0" err="1" smtClean="0"/>
              <a:t>screeaning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toxikologické </a:t>
            </a:r>
            <a:r>
              <a:rPr lang="cs-CZ" dirty="0" smtClean="0"/>
              <a:t>vyšetření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MR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vyšetření </a:t>
            </a:r>
            <a:r>
              <a:rPr lang="cs-CZ" dirty="0" err="1" smtClean="0"/>
              <a:t>likvoru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26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HLAVNÍ OBLASTI OŠETŘOVATELSKÉ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1/plnění ordinací a pokynů lékaře</a:t>
            </a:r>
            <a:r>
              <a:rPr lang="cs-CZ" dirty="0" smtClean="0"/>
              <a:t>, odběr biologického materiálu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2/měření </a:t>
            </a:r>
            <a:r>
              <a:rPr lang="cs-CZ" dirty="0" smtClean="0"/>
              <a:t>fyziologických funkcí, hodnocení </a:t>
            </a:r>
            <a:r>
              <a:rPr lang="cs-CZ" dirty="0"/>
              <a:t>stavu </a:t>
            </a:r>
            <a:r>
              <a:rPr lang="cs-CZ" dirty="0" smtClean="0"/>
              <a:t>vědomí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3/péče o </a:t>
            </a:r>
            <a:r>
              <a:rPr lang="cs-CZ" dirty="0" smtClean="0"/>
              <a:t>dýchací cesty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4/hygienická péče</a:t>
            </a:r>
            <a:r>
              <a:rPr lang="cs-CZ" dirty="0" smtClean="0"/>
              <a:t>, péče </a:t>
            </a:r>
            <a:r>
              <a:rPr lang="cs-CZ" dirty="0"/>
              <a:t>o sliznice</a:t>
            </a:r>
            <a:r>
              <a:rPr lang="cs-CZ" dirty="0" smtClean="0"/>
              <a:t>, dutinu </a:t>
            </a:r>
            <a:r>
              <a:rPr lang="cs-CZ" dirty="0"/>
              <a:t>ústní a </a:t>
            </a:r>
            <a:r>
              <a:rPr lang="cs-CZ" dirty="0" smtClean="0"/>
              <a:t>oči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5/prevence </a:t>
            </a:r>
            <a:r>
              <a:rPr lang="cs-CZ" dirty="0" smtClean="0"/>
              <a:t>proleženin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6/péče o </a:t>
            </a:r>
            <a:r>
              <a:rPr lang="cs-CZ" dirty="0" smtClean="0"/>
              <a:t>vyprazdňování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7/péče o </a:t>
            </a:r>
            <a:r>
              <a:rPr lang="cs-CZ" dirty="0" smtClean="0"/>
              <a:t>výživu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8/ochrana před </a:t>
            </a:r>
            <a:r>
              <a:rPr lang="cs-CZ" dirty="0" smtClean="0"/>
              <a:t>infekcí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9/rehabilitace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10/péče o permanentní a žilní </a:t>
            </a:r>
            <a:r>
              <a:rPr lang="cs-CZ" dirty="0" smtClean="0"/>
              <a:t>katetr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30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smtClean="0"/>
              <a:t>23. </a:t>
            </a:r>
            <a:r>
              <a:rPr lang="cs-CZ" dirty="0" smtClean="0"/>
              <a:t>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7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Ošetřovatelský proces u pacienta s poruchou vědomí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2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Velmi </a:t>
            </a:r>
            <a:r>
              <a:rPr lang="cs-CZ" dirty="0"/>
              <a:t>stručně a zjednodušeně lze lidské vědomí kvalifikovat jako stav plného uvědomování si vlastního ega i okolí, včetně adekvátních reakcí na vnitřní i vnější </a:t>
            </a:r>
            <a:r>
              <a:rPr lang="cs-CZ" dirty="0" smtClean="0"/>
              <a:t>podněty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/>
              <a:t>popisu stavu vědomí slouží různé skórovací škály a </a:t>
            </a:r>
            <a:r>
              <a:rPr lang="cs-CZ" dirty="0" smtClean="0"/>
              <a:t>vyšetření</a:t>
            </a:r>
          </a:p>
          <a:p>
            <a:endParaRPr lang="cs-CZ" dirty="0"/>
          </a:p>
          <a:p>
            <a:r>
              <a:rPr lang="cs-CZ" dirty="0" smtClean="0"/>
              <a:t> Je </a:t>
            </a:r>
            <a:r>
              <a:rPr lang="cs-CZ" dirty="0"/>
              <a:t>žádoucí, aby alespoň základní z nich sestra znala, protože jednotné a správné zhodnocení stavu vědomí pacienta slouží jako srozumitelná komunikační forma mezi </a:t>
            </a:r>
            <a:r>
              <a:rPr lang="cs-CZ" dirty="0" smtClean="0"/>
              <a:t>zdravotníky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03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ANATOMIE A FYZIOLOGIE CENTRÁLNÍHO NERVOVÉHO SYSTÉMU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86572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Nervový </a:t>
            </a:r>
            <a:r>
              <a:rPr lang="cs-CZ" dirty="0"/>
              <a:t>systém zprostředkovává jednak kontakt se zevním prostředím (somatická soustava), jednak řídí orgánové funkce a tím kontroluje stálost vnitřního prostředí (autonomní neboli vegetativní soustava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 smtClean="0"/>
              <a:t>Tyto </a:t>
            </a:r>
            <a:r>
              <a:rPr lang="cs-CZ" dirty="0"/>
              <a:t>dvě soustavy mají řadu styčných bodů, které umožňují jejich mnohostrannou kooperaci, mají podobný princip a organizaci </a:t>
            </a:r>
            <a:r>
              <a:rPr lang="cs-CZ" dirty="0" smtClean="0"/>
              <a:t>činnosti</a:t>
            </a:r>
          </a:p>
          <a:p>
            <a:r>
              <a:rPr lang="cs-CZ" dirty="0" smtClean="0"/>
              <a:t>Nervová </a:t>
            </a:r>
            <a:r>
              <a:rPr lang="cs-CZ" dirty="0"/>
              <a:t>soustava se skládá z miliard nervových buněk – </a:t>
            </a:r>
            <a:r>
              <a:rPr lang="cs-CZ" dirty="0" smtClean="0"/>
              <a:t>neuronů</a:t>
            </a:r>
          </a:p>
          <a:p>
            <a:r>
              <a:rPr lang="cs-CZ" b="1" dirty="0" smtClean="0"/>
              <a:t>Neuron </a:t>
            </a:r>
            <a:r>
              <a:rPr lang="cs-CZ" b="1" dirty="0"/>
              <a:t>je základní anatomickou a funkční jednotkou </a:t>
            </a:r>
            <a:r>
              <a:rPr lang="cs-CZ" dirty="0"/>
              <a:t>nervového systému na buněčné úrovni. Jeho hlavní funkcí je přenos a zpracování signálu. Každý neuron má čtyři základní morfologické součásti, které hrají odlišnou roli v přenosu </a:t>
            </a:r>
            <a:r>
              <a:rPr lang="cs-CZ" dirty="0" smtClean="0"/>
              <a:t>signálu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Nervový </a:t>
            </a:r>
            <a:r>
              <a:rPr lang="cs-CZ" dirty="0"/>
              <a:t>systém má dvě základní anatomické a funkční součásti: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periferní </a:t>
            </a:r>
            <a:r>
              <a:rPr lang="cs-CZ" dirty="0"/>
              <a:t>nervový systém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centrální </a:t>
            </a:r>
            <a:r>
              <a:rPr lang="cs-CZ" dirty="0"/>
              <a:t>nervový </a:t>
            </a:r>
            <a:r>
              <a:rPr lang="cs-CZ" dirty="0" smtClean="0"/>
              <a:t>systém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Centrální </a:t>
            </a:r>
            <a:r>
              <a:rPr lang="cs-CZ" dirty="0"/>
              <a:t>nervový systém můžeme rozdělit na 7 anatomických oddílů: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</a:t>
            </a:r>
            <a:r>
              <a:rPr lang="cs-CZ" dirty="0" smtClean="0"/>
              <a:t>íchu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prodlouženou míchu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Varolův most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mezimozek </a:t>
            </a:r>
            <a:r>
              <a:rPr lang="cs-CZ" dirty="0"/>
              <a:t>– </a:t>
            </a:r>
            <a:r>
              <a:rPr lang="cs-CZ" dirty="0" err="1" smtClean="0"/>
              <a:t>mezencefalon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mozeček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mezimozek </a:t>
            </a:r>
            <a:r>
              <a:rPr lang="cs-CZ" dirty="0"/>
              <a:t>(diencefalon)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mozkové </a:t>
            </a:r>
            <a:r>
              <a:rPr lang="cs-CZ" dirty="0"/>
              <a:t>hemisféry (telencefalon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81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063" y="1633120"/>
            <a:ext cx="6653463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Užívá </a:t>
            </a:r>
            <a:r>
              <a:rPr lang="cs-CZ" dirty="0"/>
              <a:t>se pro označení stavu, jehož opakem je bezvědomí, spánek nebo hypnóza, ale také dění, které bychom nazvali pracovní pamětí nebo zaměřenou pozorností, také jej však chápeme ve smyslu </a:t>
            </a:r>
            <a:r>
              <a:rPr lang="cs-CZ" dirty="0" smtClean="0"/>
              <a:t>sebeuvědomování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kritéria </a:t>
            </a:r>
            <a:r>
              <a:rPr lang="cs-CZ" dirty="0"/>
              <a:t>pro hodnocení </a:t>
            </a:r>
            <a:r>
              <a:rPr lang="cs-CZ" dirty="0" smtClean="0"/>
              <a:t>poruchy vědomí - GLASGOW </a:t>
            </a:r>
            <a:r>
              <a:rPr lang="cs-CZ" dirty="0"/>
              <a:t>COMA SCALE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Klasifikace </a:t>
            </a:r>
            <a:r>
              <a:rPr lang="cs-CZ" dirty="0"/>
              <a:t>poruch </a:t>
            </a:r>
            <a:r>
              <a:rPr lang="cs-CZ" dirty="0" smtClean="0"/>
              <a:t>vědomí: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Kvalitativní</a:t>
            </a:r>
            <a:r>
              <a:rPr lang="cs-CZ" dirty="0" smtClean="0"/>
              <a:t> - dezorientace</a:t>
            </a:r>
            <a:r>
              <a:rPr lang="cs-CZ" dirty="0"/>
              <a:t>, obnubilace, halucinace sluchové, zrakové i senzitivní, bludy, dále amentní stav, </a:t>
            </a:r>
            <a:r>
              <a:rPr lang="cs-CZ" dirty="0" smtClean="0"/>
              <a:t>delirium, demence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Kvantitativní - </a:t>
            </a:r>
            <a:r>
              <a:rPr lang="cs-CZ" dirty="0"/>
              <a:t>takové, kdy vědomí obrazně řečeno spíše „ubývá“, než že se mění jeho </a:t>
            </a:r>
            <a:r>
              <a:rPr lang="cs-CZ" dirty="0" smtClean="0"/>
              <a:t>obsah: </a:t>
            </a:r>
            <a:r>
              <a:rPr lang="cs-CZ" b="1" dirty="0" smtClean="0"/>
              <a:t>somnolence</a:t>
            </a:r>
            <a:r>
              <a:rPr lang="cs-CZ" b="1" dirty="0"/>
              <a:t>, </a:t>
            </a:r>
            <a:r>
              <a:rPr lang="cs-CZ" b="1" dirty="0" err="1"/>
              <a:t>sopor</a:t>
            </a:r>
            <a:r>
              <a:rPr lang="cs-CZ" b="1" dirty="0"/>
              <a:t> a kóma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Poruchou </a:t>
            </a:r>
            <a:r>
              <a:rPr lang="cs-CZ" dirty="0"/>
              <a:t>vědomí není spánek, který je fyziologickým stavem organismu a může být charakterizován pouze jako jiný stav </a:t>
            </a:r>
            <a:r>
              <a:rPr lang="cs-CZ" dirty="0" smtClean="0"/>
              <a:t>vědomí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8002"/>
          <a:stretch/>
        </p:blipFill>
        <p:spPr>
          <a:xfrm>
            <a:off x="7491663" y="1690688"/>
            <a:ext cx="4495800" cy="3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PORUCHY VĚDOMÍ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Pro </a:t>
            </a:r>
            <a:r>
              <a:rPr lang="cs-CZ" dirty="0"/>
              <a:t>stav plného vědomí je základním anatomickým předpokladem funkční mozková kůra a ascendentní aktivační systém mozkového kmene a thalamu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Nezbytnými </a:t>
            </a:r>
            <a:r>
              <a:rPr lang="cs-CZ" dirty="0"/>
              <a:t>předpoklady pro udržení normálního stavu vědomí jsou: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dostatečný </a:t>
            </a:r>
            <a:r>
              <a:rPr lang="cs-CZ" dirty="0"/>
              <a:t>přívod kyslíku do mozku a do </a:t>
            </a:r>
            <a:r>
              <a:rPr lang="cs-CZ" dirty="0" smtClean="0"/>
              <a:t>organismu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dostatek </a:t>
            </a:r>
            <a:r>
              <a:rPr lang="cs-CZ" dirty="0"/>
              <a:t>energetického zdroje ve formě </a:t>
            </a:r>
            <a:r>
              <a:rPr lang="cs-CZ" dirty="0" smtClean="0"/>
              <a:t>glukózy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dostatečná </a:t>
            </a:r>
            <a:r>
              <a:rPr lang="cs-CZ" dirty="0"/>
              <a:t>zásoba </a:t>
            </a:r>
            <a:r>
              <a:rPr lang="cs-CZ" dirty="0" smtClean="0"/>
              <a:t>ATP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pH </a:t>
            </a:r>
            <a:r>
              <a:rPr lang="cs-CZ" dirty="0"/>
              <a:t>mozkové tkáně a mozkového moku ve fyziologických </a:t>
            </a:r>
            <a:r>
              <a:rPr lang="cs-CZ" dirty="0" smtClean="0"/>
              <a:t>mezí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odpovídající </a:t>
            </a:r>
            <a:r>
              <a:rPr lang="cs-CZ" dirty="0"/>
              <a:t>nitrolební tlak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fyziologická </a:t>
            </a:r>
            <a:r>
              <a:rPr lang="cs-CZ" dirty="0" err="1"/>
              <a:t>perfúze</a:t>
            </a:r>
            <a:r>
              <a:rPr lang="cs-CZ" dirty="0"/>
              <a:t> krve mozkem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/>
              <a:t>Etiologie poruch </a:t>
            </a:r>
            <a:r>
              <a:rPr lang="cs-CZ" b="1" dirty="0" smtClean="0"/>
              <a:t>vědomí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Příčiny způsobující změny vědomí lze rozdělit na tři základní </a:t>
            </a:r>
            <a:r>
              <a:rPr lang="cs-CZ" dirty="0" smtClean="0"/>
              <a:t>skupiny: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strukturální </a:t>
            </a:r>
            <a:r>
              <a:rPr lang="cs-CZ" b="1" dirty="0"/>
              <a:t>poruchy</a:t>
            </a:r>
            <a:r>
              <a:rPr lang="cs-CZ" dirty="0"/>
              <a:t>, které jsou nejčastěji způsobené lézemi vzniklými na základě cévních příhod, nádorových onemocnění, zánětlivých změn nebo traumatu.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metabolické </a:t>
            </a:r>
            <a:r>
              <a:rPr lang="cs-CZ" b="1" dirty="0"/>
              <a:t>a toxické příčiny </a:t>
            </a:r>
            <a:r>
              <a:rPr lang="cs-CZ" dirty="0"/>
              <a:t>způsobují zpravidla difúzní postižení mozku. Toxické látky působící na CNS , mohou způsobit útlum CNS nebo naopak jeho stimulaci. Mohou být také příčinou delirantních stavů, křečí, anticholinergních nebo </a:t>
            </a:r>
            <a:r>
              <a:rPr lang="cs-CZ" dirty="0" err="1"/>
              <a:t>cholinergních</a:t>
            </a:r>
            <a:r>
              <a:rPr lang="cs-CZ" dirty="0"/>
              <a:t> příznaků. Mezi nejčastější neurotoxické látky patří celá řada léků (např. sedativa, anestetika, hypnotika, psychotropní látky) a jedy (některé houby, organofosfáty, oxid uhelnatý, lilkovité rostliny nebo alkohol). 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Difúzní </a:t>
            </a:r>
            <a:r>
              <a:rPr lang="cs-CZ" b="1" dirty="0"/>
              <a:t>poškození mozku může také nastat při jaterním nebo diabetickém selhání, urémii, mozkové hypoxii, acidobazické nerovnováze apod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21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4809"/>
            <a:ext cx="105156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Kvantitativní poruchy </a:t>
            </a:r>
            <a:r>
              <a:rPr lang="cs-CZ" b="1" dirty="0" smtClean="0">
                <a:latin typeface="+mn-lt"/>
              </a:rPr>
              <a:t>vědomí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053" y="1570372"/>
            <a:ext cx="10515600" cy="50710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postihují </a:t>
            </a:r>
            <a:r>
              <a:rPr lang="cs-CZ" dirty="0"/>
              <a:t>bdělý stav, představují snížení bdělosti různého stupně, od ospalosti po lehčí psychomotorický útlum, až po hluboké bezvědomí</a:t>
            </a:r>
            <a:r>
              <a:rPr lang="cs-CZ" dirty="0" smtClean="0"/>
              <a:t>. </a:t>
            </a:r>
            <a:r>
              <a:rPr lang="cs-CZ" dirty="0"/>
              <a:t>Podle intenzity útlumu lze tyto poruchy vědomí dělit na různé </a:t>
            </a:r>
            <a:r>
              <a:rPr lang="cs-CZ" dirty="0" smtClean="0"/>
              <a:t>stupně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1. Somnolence </a:t>
            </a:r>
            <a:r>
              <a:rPr lang="cs-CZ" b="1" dirty="0"/>
              <a:t>(letargie</a:t>
            </a:r>
            <a:r>
              <a:rPr lang="cs-CZ" b="1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Pacient </a:t>
            </a:r>
            <a:r>
              <a:rPr lang="cs-CZ" dirty="0"/>
              <a:t>je ospalý nebo spí, ale je možné jej probudit ze spánku, nevýrazným podnětem, jako je dotek, oslovení, změna okolní teploty (odkrytí). Není-li stimulován podobnými podněty, opět upadá do stavu připomínajícího spánek. Na otázky odpovídá přiléhavě, i když pomaleji. Reflexy jsou </a:t>
            </a:r>
            <a:r>
              <a:rPr lang="cs-CZ" dirty="0" smtClean="0"/>
              <a:t>zachovány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2. </a:t>
            </a:r>
            <a:r>
              <a:rPr lang="cs-CZ" b="1" dirty="0" err="1" smtClean="0"/>
              <a:t>Sopor</a:t>
            </a:r>
            <a:r>
              <a:rPr lang="cs-CZ" b="1" dirty="0" smtClean="0"/>
              <a:t> </a:t>
            </a:r>
            <a:r>
              <a:rPr lang="cs-CZ" b="1" dirty="0"/>
              <a:t>(</a:t>
            </a:r>
            <a:r>
              <a:rPr lang="cs-CZ" b="1" dirty="0" err="1"/>
              <a:t>stupor</a:t>
            </a:r>
            <a:r>
              <a:rPr lang="cs-CZ" b="1" dirty="0"/>
              <a:t>) 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Střední </a:t>
            </a:r>
            <a:r>
              <a:rPr lang="cs-CZ" dirty="0"/>
              <a:t>stupeň poruchy, nemocný reaguje jen na silné, mnohdy jen bolestivé podněty z vnějšího prostředí. Nereaguje většinou na oslovení či hlasitý povel. Je schopen jednoduchých obranných pohybů, které jsou pro poruchu </a:t>
            </a:r>
            <a:r>
              <a:rPr lang="cs-CZ" dirty="0" err="1"/>
              <a:t>exterocepce</a:t>
            </a:r>
            <a:r>
              <a:rPr lang="cs-CZ" dirty="0"/>
              <a:t> a </a:t>
            </a:r>
            <a:r>
              <a:rPr lang="cs-CZ" dirty="0" err="1"/>
              <a:t>propriocepce</a:t>
            </a:r>
            <a:r>
              <a:rPr lang="cs-CZ" dirty="0"/>
              <a:t> necílené. Většinou je přítomna porucha polykacího reflexu, </a:t>
            </a:r>
            <a:r>
              <a:rPr lang="cs-CZ" dirty="0" err="1"/>
              <a:t>kašlací</a:t>
            </a:r>
            <a:r>
              <a:rPr lang="cs-CZ" dirty="0"/>
              <a:t> reflex zůstává zachován a přítomna porucha funkce </a:t>
            </a:r>
            <a:r>
              <a:rPr lang="cs-CZ" dirty="0" smtClean="0"/>
              <a:t>sfinkterů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3. Kóma </a:t>
            </a:r>
            <a:r>
              <a:rPr lang="cs-CZ" b="1" dirty="0"/>
              <a:t>(bezvědomí) 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Kóma </a:t>
            </a:r>
            <a:r>
              <a:rPr lang="cs-CZ" dirty="0"/>
              <a:t>je nejtěžší stupeň poruchy. Nemocný prakticky vůbec nereaguje na žádné vnější podněty. Je přítomna porucha sfinkterů, není přítomen polykací ani </a:t>
            </a:r>
            <a:r>
              <a:rPr lang="cs-CZ" dirty="0" err="1"/>
              <a:t>kašlací</a:t>
            </a:r>
            <a:r>
              <a:rPr lang="cs-CZ" dirty="0"/>
              <a:t> reflex (může dojít snadno k aspiraci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Kóma </a:t>
            </a:r>
            <a:r>
              <a:rPr lang="cs-CZ" dirty="0"/>
              <a:t>dělíme: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 smtClean="0"/>
              <a:t>Mělké</a:t>
            </a:r>
            <a:r>
              <a:rPr lang="cs-CZ" dirty="0" smtClean="0"/>
              <a:t> </a:t>
            </a:r>
            <a:r>
              <a:rPr lang="cs-CZ" dirty="0"/>
              <a:t>– reflexy jsou zachovány, zejména obranné na bolestivé podněty, ale k vědomí se nemocný neprobere ani na bolestivý podnět.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 smtClean="0"/>
              <a:t>Hluboké</a:t>
            </a:r>
            <a:r>
              <a:rPr lang="cs-CZ" dirty="0" smtClean="0"/>
              <a:t> </a:t>
            </a:r>
            <a:r>
              <a:rPr lang="cs-CZ" dirty="0"/>
              <a:t>– reflexy jsou vyhaslé, jsou zachovány pouze fyziologické funkce, ale mohou být poruchy dechu a oběhu, nemocný je inkontinentní (neudrží stolici a moč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936" y="244810"/>
            <a:ext cx="2525127" cy="12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Kvalitativní poruchy vědomí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042" y="1873751"/>
            <a:ext cx="10515600" cy="50724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nepostihují </a:t>
            </a:r>
            <a:r>
              <a:rPr lang="cs-CZ" dirty="0"/>
              <a:t>úroveň bdělosti, ale obsah vědomí, zejména kognitivní a afektivní </a:t>
            </a:r>
            <a:r>
              <a:rPr lang="cs-CZ" dirty="0" smtClean="0"/>
              <a:t>funkce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b="1" dirty="0" smtClean="0"/>
              <a:t>Projevují </a:t>
            </a:r>
            <a:r>
              <a:rPr lang="cs-CZ" b="1" dirty="0"/>
              <a:t>se poruchou orientace (osobou, místem nebo časem), myšlení a jednání</a:t>
            </a:r>
            <a:r>
              <a:rPr lang="cs-CZ" dirty="0"/>
              <a:t>, které je </a:t>
            </a:r>
            <a:r>
              <a:rPr lang="cs-CZ" dirty="0" smtClean="0"/>
              <a:t>neadekvátní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Klinicky </a:t>
            </a:r>
            <a:r>
              <a:rPr lang="cs-CZ" dirty="0"/>
              <a:t>se </a:t>
            </a:r>
            <a:r>
              <a:rPr lang="cs-CZ" dirty="0" smtClean="0"/>
              <a:t>projevuje </a:t>
            </a:r>
            <a:r>
              <a:rPr lang="cs-CZ" b="1" dirty="0" smtClean="0"/>
              <a:t>delirantními </a:t>
            </a:r>
            <a:r>
              <a:rPr lang="cs-CZ" b="1" dirty="0"/>
              <a:t>a amentními </a:t>
            </a:r>
            <a:r>
              <a:rPr lang="cs-CZ" b="1" dirty="0" smtClean="0"/>
              <a:t>stavy, </a:t>
            </a:r>
            <a:r>
              <a:rPr lang="cs-CZ" dirty="0" smtClean="0"/>
              <a:t>které provází </a:t>
            </a:r>
            <a:r>
              <a:rPr lang="cs-CZ" dirty="0"/>
              <a:t>poruchy psychomotoriky a dezorientace, poruchy vnímání s iluzemi a halucinacemi, deficitem pozornosti, poruchami myšlení s produkcí bludů, poruchami chování, emočními reakcemi a náladami, zmatený inherentní slovní projev s </a:t>
            </a:r>
            <a:r>
              <a:rPr lang="cs-CZ" dirty="0" err="1"/>
              <a:t>konfabulací</a:t>
            </a:r>
            <a:r>
              <a:rPr lang="cs-CZ" dirty="0"/>
              <a:t>, změnami reaktivity vegetativního systému a následnou </a:t>
            </a:r>
            <a:r>
              <a:rPr lang="cs-CZ" dirty="0" smtClean="0"/>
              <a:t>amnézií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Dle </a:t>
            </a:r>
            <a:r>
              <a:rPr lang="cs-CZ" dirty="0"/>
              <a:t>množství příznaků se může tento stav projevovat </a:t>
            </a:r>
            <a:r>
              <a:rPr lang="cs-CZ" b="1" dirty="0"/>
              <a:t>lehkou</a:t>
            </a:r>
            <a:r>
              <a:rPr lang="cs-CZ" dirty="0"/>
              <a:t>, snadno přehlédnutelnou formou poruchy až po </a:t>
            </a:r>
            <a:r>
              <a:rPr lang="cs-CZ" b="1" dirty="0"/>
              <a:t>závažnou zmatenost</a:t>
            </a:r>
            <a:r>
              <a:rPr lang="cs-CZ" dirty="0"/>
              <a:t>, nezřídka v závislosti na denní </a:t>
            </a:r>
            <a:r>
              <a:rPr lang="cs-CZ" dirty="0" smtClean="0"/>
              <a:t>době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Podle </a:t>
            </a:r>
            <a:r>
              <a:rPr lang="cs-CZ" dirty="0"/>
              <a:t>převládající symptomatologie se delirantní stavy rozlišují </a:t>
            </a:r>
            <a:r>
              <a:rPr lang="cs-CZ" dirty="0" smtClean="0"/>
              <a:t>na: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stavy </a:t>
            </a:r>
            <a:r>
              <a:rPr lang="cs-CZ" dirty="0"/>
              <a:t>spojené s </a:t>
            </a:r>
            <a:r>
              <a:rPr lang="cs-CZ" b="1" dirty="0"/>
              <a:t>psychomotorickým neklidem až </a:t>
            </a:r>
            <a:r>
              <a:rPr lang="cs-CZ" b="1" dirty="0" smtClean="0"/>
              <a:t>agitovaností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akutní </a:t>
            </a:r>
            <a:r>
              <a:rPr lang="cs-CZ" dirty="0"/>
              <a:t>konfúzní </a:t>
            </a:r>
            <a:r>
              <a:rPr lang="cs-CZ" b="1" dirty="0"/>
              <a:t>stavy doprovázené sníženou psychomotorickou </a:t>
            </a:r>
            <a:r>
              <a:rPr lang="cs-CZ" b="1" dirty="0" smtClean="0"/>
              <a:t>aktivitou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400" b="1" u="sng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37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Delirium 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3926" y="1536866"/>
            <a:ext cx="10515600" cy="50323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řadíme </a:t>
            </a:r>
            <a:r>
              <a:rPr lang="cs-CZ" dirty="0"/>
              <a:t>mezi </a:t>
            </a:r>
            <a:r>
              <a:rPr lang="cs-CZ" b="1" dirty="0"/>
              <a:t>kvalitativní poruchy vědomí a chování charakterizovaná akutní změnou psychického stavu a poruchou pozornosti</a:t>
            </a:r>
          </a:p>
          <a:p>
            <a:r>
              <a:rPr lang="cs-CZ" dirty="0"/>
              <a:t>Jedná se o nespecifickou psychopatologickou reakci na podkladě globální dysfunkce mozku.</a:t>
            </a:r>
          </a:p>
          <a:p>
            <a:r>
              <a:rPr lang="cs-CZ" dirty="0"/>
              <a:t>Může se rozvinout během několika hodin až dnů příznaky během dne kolísají. V průběhu mohou být epizody téměř plné lucidity, zejména během dne (což může vést k přehlédnutí poruchy), v noci dochází typicky ke zhoršení. </a:t>
            </a:r>
          </a:p>
          <a:p>
            <a:r>
              <a:rPr lang="cs-CZ" dirty="0"/>
              <a:t>Nemocní nejsou schopni zaměřit, udržet nebo přesunout pozornost k vnějším podnětům. </a:t>
            </a:r>
          </a:p>
          <a:p>
            <a:r>
              <a:rPr lang="cs-CZ" dirty="0"/>
              <a:t>Tento stav je provázen </a:t>
            </a:r>
            <a:r>
              <a:rPr lang="cs-CZ" b="1" dirty="0"/>
              <a:t>dezorientací v čase</a:t>
            </a:r>
            <a:r>
              <a:rPr lang="cs-CZ" dirty="0"/>
              <a:t>, </a:t>
            </a:r>
            <a:r>
              <a:rPr lang="cs-CZ" b="1" dirty="0"/>
              <a:t>později i v místě</a:t>
            </a:r>
            <a:r>
              <a:rPr lang="cs-CZ" dirty="0"/>
              <a:t>, </a:t>
            </a:r>
            <a:r>
              <a:rPr lang="cs-CZ" b="1" dirty="0"/>
              <a:t>myšlení je inkoherentní </a:t>
            </a:r>
            <a:r>
              <a:rPr lang="cs-CZ" dirty="0"/>
              <a:t>(zmatenost). Dochází k </a:t>
            </a:r>
            <a:r>
              <a:rPr lang="cs-CZ" b="1" dirty="0"/>
              <a:t>poruše spánkového cyklu</a:t>
            </a:r>
            <a:r>
              <a:rPr lang="cs-CZ" dirty="0"/>
              <a:t>, často </a:t>
            </a:r>
            <a:r>
              <a:rPr lang="cs-CZ" b="1" dirty="0"/>
              <a:t>k útlumu a ke spavosti během dne, zatím co v noci je nemocný zmatený </a:t>
            </a:r>
            <a:r>
              <a:rPr lang="cs-CZ" dirty="0"/>
              <a:t>neklidný.</a:t>
            </a:r>
          </a:p>
          <a:p>
            <a:r>
              <a:rPr lang="cs-CZ" dirty="0"/>
              <a:t>Může se manifestovat i pouze v noci</a:t>
            </a:r>
          </a:p>
          <a:p>
            <a:r>
              <a:rPr lang="cs-CZ" dirty="0"/>
              <a:t>Mohou být </a:t>
            </a:r>
            <a:r>
              <a:rPr lang="cs-CZ" b="1" dirty="0"/>
              <a:t>poruchy percepce – iluze a halucinace</a:t>
            </a:r>
            <a:r>
              <a:rPr lang="cs-CZ" dirty="0"/>
              <a:t>, nejčastěji z oblasti zrakové</a:t>
            </a:r>
            <a:r>
              <a:rPr lang="cs-CZ" dirty="0" smtClean="0"/>
              <a:t>. </a:t>
            </a:r>
            <a:r>
              <a:rPr lang="cs-CZ" dirty="0"/>
              <a:t>Halucinace nemají reálný podklad, není vnější podnět (například nemocný vidí na pokrývce brouky, kteří neexistují)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Porucha </a:t>
            </a:r>
            <a:r>
              <a:rPr lang="cs-CZ" dirty="0"/>
              <a:t>psychomotorické aktivity má dva </a:t>
            </a:r>
            <a:r>
              <a:rPr lang="cs-CZ" dirty="0" smtClean="0"/>
              <a:t>subtypy: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 smtClean="0"/>
              <a:t>Hypoaktivní</a:t>
            </a:r>
            <a:r>
              <a:rPr lang="cs-CZ" b="1" dirty="0" smtClean="0"/>
              <a:t> </a:t>
            </a:r>
            <a:r>
              <a:rPr lang="cs-CZ" b="1" dirty="0"/>
              <a:t>typ </a:t>
            </a:r>
            <a:r>
              <a:rPr lang="cs-CZ" dirty="0"/>
              <a:t>je charakterizován zpomalením psychomotorické aktivity a současně i sníženou bdělostí.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Hyperaktivní </a:t>
            </a:r>
            <a:r>
              <a:rPr lang="cs-CZ" b="1" dirty="0"/>
              <a:t>typ </a:t>
            </a:r>
            <a:r>
              <a:rPr lang="cs-CZ" dirty="0"/>
              <a:t>se manifestuje zvýšenou bdělostí, agitovaností a častěji je provázen percepčními poruchami (iluzemi a halucinacemi).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Nejčastější </a:t>
            </a:r>
            <a:r>
              <a:rPr lang="cs-CZ" dirty="0"/>
              <a:t>je ale </a:t>
            </a:r>
            <a:r>
              <a:rPr lang="cs-CZ" b="1" dirty="0"/>
              <a:t>smíšená forma </a:t>
            </a:r>
            <a:r>
              <a:rPr lang="cs-CZ" dirty="0"/>
              <a:t>se střídáním obou typů. U nemocných se vyskytuje úplná či ostrůvková amnézie na proběhlé delirium.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373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2415</Words>
  <Application>Microsoft Office PowerPoint</Application>
  <PresentationFormat>Širokoúhlá obrazovka</PresentationFormat>
  <Paragraphs>221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Motiv Office</vt:lpstr>
      <vt:lpstr>Doc. MUDr. Tomáš Grus, PhD II. Chirurgická klinika  VFN Praha</vt:lpstr>
      <vt:lpstr>Ošetřovatelský proces u pacienta s poruchou vědomí</vt:lpstr>
      <vt:lpstr>Prezentace aplikace PowerPoint</vt:lpstr>
      <vt:lpstr>ANATOMIE A FYZIOLOGIE CENTRÁLNÍHO NERVOVÉHO SYSTÉMU </vt:lpstr>
      <vt:lpstr>VĚDOMÍ</vt:lpstr>
      <vt:lpstr>PORUCHY VĚDOMÍ </vt:lpstr>
      <vt:lpstr>Kvantitativní poruchy vědomí </vt:lpstr>
      <vt:lpstr>Kvalitativní poruchy vědomí </vt:lpstr>
      <vt:lpstr>Delirium </vt:lpstr>
      <vt:lpstr> Demence </vt:lpstr>
      <vt:lpstr>Halucinace</vt:lpstr>
      <vt:lpstr>Amentní stav a obnubilace</vt:lpstr>
      <vt:lpstr>Záchvatovité poruchy vědomí</vt:lpstr>
      <vt:lpstr>Prezentace aplikace PowerPoint</vt:lpstr>
      <vt:lpstr>VYŠETŘOVACÍ METODY A SKÓROVACÍ SYSTÉM PŘI PORUCHÁCH VĚDOMÍ </vt:lpstr>
      <vt:lpstr>Jiné testy</vt:lpstr>
      <vt:lpstr>Objektivní neurologické vyšetření v bezvědomí </vt:lpstr>
      <vt:lpstr>HLAVNÍ OBLASTI OŠETŘOVATELSKÉ PÉČE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u pacienta s poruchou vědomí</dc:title>
  <dc:creator>Tomáš</dc:creator>
  <cp:lastModifiedBy>Tomáš</cp:lastModifiedBy>
  <cp:revision>21</cp:revision>
  <dcterms:created xsi:type="dcterms:W3CDTF">2020-10-23T21:08:07Z</dcterms:created>
  <dcterms:modified xsi:type="dcterms:W3CDTF">2020-10-25T07:08:06Z</dcterms:modified>
</cp:coreProperties>
</file>