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6" r:id="rId3"/>
    <p:sldId id="257" r:id="rId4"/>
    <p:sldId id="284" r:id="rId5"/>
    <p:sldId id="283" r:id="rId6"/>
    <p:sldId id="285" r:id="rId7"/>
    <p:sldId id="286" r:id="rId8"/>
    <p:sldId id="258" r:id="rId9"/>
    <p:sldId id="287" r:id="rId10"/>
    <p:sldId id="288" r:id="rId11"/>
    <p:sldId id="259" r:id="rId12"/>
    <p:sldId id="260" r:id="rId13"/>
    <p:sldId id="289" r:id="rId14"/>
    <p:sldId id="290" r:id="rId15"/>
    <p:sldId id="291" r:id="rId16"/>
    <p:sldId id="261" r:id="rId17"/>
    <p:sldId id="292" r:id="rId18"/>
    <p:sldId id="293" r:id="rId19"/>
    <p:sldId id="294" r:id="rId20"/>
    <p:sldId id="262" r:id="rId21"/>
    <p:sldId id="263" r:id="rId22"/>
    <p:sldId id="264" r:id="rId23"/>
    <p:sldId id="267" r:id="rId24"/>
    <p:sldId id="270" r:id="rId25"/>
    <p:sldId id="297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D368-4524-433F-B97A-7D584CF38B9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FE7F7-5E66-438C-93C3-414A26C3DF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988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D368-4524-433F-B97A-7D584CF38B9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FE7F7-5E66-438C-93C3-414A26C3DF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323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D368-4524-433F-B97A-7D584CF38B9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FE7F7-5E66-438C-93C3-414A26C3DF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81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D368-4524-433F-B97A-7D584CF38B9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FE7F7-5E66-438C-93C3-414A26C3DF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79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D368-4524-433F-B97A-7D584CF38B9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FE7F7-5E66-438C-93C3-414A26C3DF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56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D368-4524-433F-B97A-7D584CF38B9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FE7F7-5E66-438C-93C3-414A26C3DF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639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D368-4524-433F-B97A-7D584CF38B9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FE7F7-5E66-438C-93C3-414A26C3DF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299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D368-4524-433F-B97A-7D584CF38B9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FE7F7-5E66-438C-93C3-414A26C3DF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84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D368-4524-433F-B97A-7D584CF38B9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FE7F7-5E66-438C-93C3-414A26C3DF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59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D368-4524-433F-B97A-7D584CF38B9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FE7F7-5E66-438C-93C3-414A26C3DF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17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D368-4524-433F-B97A-7D584CF38B9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FE7F7-5E66-438C-93C3-414A26C3DF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8985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6D368-4524-433F-B97A-7D584CF38B9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FE7F7-5E66-438C-93C3-414A26C3DF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764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826" y="4773495"/>
            <a:ext cx="10515600" cy="132556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Doc. MUDr. Tomáš Grus, PhD</a:t>
            </a:r>
            <a:br>
              <a:rPr lang="cs-CZ" sz="2800" dirty="0" smtClean="0"/>
            </a:br>
            <a:r>
              <a:rPr lang="cs-CZ" sz="2800" dirty="0" smtClean="0"/>
              <a:t>II. Chirurgická klinika </a:t>
            </a:r>
            <a:br>
              <a:rPr lang="cs-CZ" sz="2800" dirty="0" smtClean="0"/>
            </a:br>
            <a:r>
              <a:rPr lang="cs-CZ" sz="2800" dirty="0" smtClean="0"/>
              <a:t>VFN Praha</a:t>
            </a:r>
            <a:endParaRPr lang="cs-CZ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94" t="9627" r="26961" b="76017"/>
          <a:stretch/>
        </p:blipFill>
        <p:spPr>
          <a:xfrm>
            <a:off x="489284" y="1148492"/>
            <a:ext cx="11232683" cy="210793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694809" y="6099058"/>
            <a:ext cx="1559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Zimní semestr </a:t>
            </a:r>
          </a:p>
          <a:p>
            <a:r>
              <a:rPr lang="cs-CZ" dirty="0" smtClean="0"/>
              <a:t>23. </a:t>
            </a:r>
            <a:r>
              <a:rPr lang="cs-CZ" dirty="0" smtClean="0"/>
              <a:t>října 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593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Obaly mozku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7788853" cy="4687470"/>
          </a:xfrm>
        </p:spPr>
        <p:txBody>
          <a:bodyPr>
            <a:normAutofit fontScale="40000" lnSpcReduction="20000"/>
          </a:bodyPr>
          <a:lstStyle/>
          <a:p>
            <a:r>
              <a:rPr lang="cs-CZ" dirty="0" smtClean="0"/>
              <a:t>Mozek je </a:t>
            </a:r>
            <a:r>
              <a:rPr lang="cs-CZ" dirty="0"/>
              <a:t>chráněn v kostěné schránce – </a:t>
            </a:r>
            <a:r>
              <a:rPr lang="cs-CZ" dirty="0" smtClean="0"/>
              <a:t>lebce</a:t>
            </a:r>
            <a:endParaRPr lang="cs-CZ" dirty="0" smtClean="0"/>
          </a:p>
          <a:p>
            <a:r>
              <a:rPr lang="cs-CZ" dirty="0" smtClean="0"/>
              <a:t>Uvnitř </a:t>
            </a:r>
            <a:r>
              <a:rPr lang="cs-CZ" dirty="0"/>
              <a:t>lebky mozek obalují tři vazivové obaly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tvrdá plena </a:t>
            </a:r>
            <a:r>
              <a:rPr lang="cs-CZ" dirty="0" smtClean="0"/>
              <a:t>(</a:t>
            </a:r>
            <a:r>
              <a:rPr lang="cs-CZ" dirty="0" err="1" smtClean="0"/>
              <a:t>dura</a:t>
            </a:r>
            <a:r>
              <a:rPr lang="cs-CZ" dirty="0" smtClean="0"/>
              <a:t> mater) - tato blána pokrývá celou vnitřní plochu lebky, jsou zde otvory pro průchod hlavových </a:t>
            </a:r>
            <a:r>
              <a:rPr lang="cs-CZ" dirty="0" smtClean="0"/>
              <a:t>nervů, těsně </a:t>
            </a:r>
            <a:r>
              <a:rPr lang="cs-CZ" dirty="0"/>
              <a:t>naléhá na tvrdou plenu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err="1" smtClean="0"/>
              <a:t>pavoučnice</a:t>
            </a:r>
            <a:r>
              <a:rPr lang="cs-CZ" dirty="0" smtClean="0"/>
              <a:t> (</a:t>
            </a:r>
            <a:r>
              <a:rPr lang="cs-CZ" dirty="0" err="1" smtClean="0"/>
              <a:t>arachnoidea</a:t>
            </a:r>
            <a:r>
              <a:rPr lang="cs-CZ" dirty="0"/>
              <a:t>) </a:t>
            </a:r>
            <a:r>
              <a:rPr lang="cs-CZ" dirty="0" smtClean="0"/>
              <a:t>- tenká</a:t>
            </a:r>
            <a:r>
              <a:rPr lang="cs-CZ" dirty="0"/>
              <a:t>, téměř bezcévná blána, která volně obaluje celý mozek, ale přímo na něj nenaléhá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měkká plena </a:t>
            </a:r>
            <a:r>
              <a:rPr lang="cs-CZ" dirty="0" smtClean="0"/>
              <a:t>(pia </a:t>
            </a:r>
            <a:r>
              <a:rPr lang="cs-CZ" dirty="0"/>
              <a:t>mater) </a:t>
            </a:r>
            <a:r>
              <a:rPr lang="cs-CZ" dirty="0" smtClean="0"/>
              <a:t> - těsně </a:t>
            </a:r>
            <a:r>
              <a:rPr lang="cs-CZ" dirty="0"/>
              <a:t>naléhá na mozek a kopíruje jednotlivé struktury a zářezy na </a:t>
            </a:r>
            <a:r>
              <a:rPr lang="cs-CZ" dirty="0" smtClean="0"/>
              <a:t>mozku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Epidurální prostor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cs-CZ" dirty="0" smtClean="0"/>
              <a:t>je p</a:t>
            </a:r>
            <a:r>
              <a:rPr lang="cs-CZ" dirty="0" smtClean="0"/>
              <a:t>rostor </a:t>
            </a:r>
            <a:r>
              <a:rPr lang="cs-CZ" dirty="0"/>
              <a:t>mezi tvrdou plenou a lebečními </a:t>
            </a:r>
            <a:r>
              <a:rPr lang="cs-CZ" dirty="0" smtClean="0"/>
              <a:t>kostmi</a:t>
            </a:r>
          </a:p>
          <a:p>
            <a:pPr lvl="1"/>
            <a:r>
              <a:rPr lang="cs-CZ" dirty="0" smtClean="0"/>
              <a:t>za </a:t>
            </a:r>
            <a:r>
              <a:rPr lang="cs-CZ" dirty="0"/>
              <a:t>běžných okolností není </a:t>
            </a:r>
            <a:r>
              <a:rPr lang="cs-CZ" dirty="0" smtClean="0"/>
              <a:t>vytvořen</a:t>
            </a:r>
          </a:p>
          <a:p>
            <a:pPr lvl="1"/>
            <a:r>
              <a:rPr lang="cs-CZ" dirty="0" smtClean="0"/>
              <a:t>vytvoří </a:t>
            </a:r>
            <a:r>
              <a:rPr lang="cs-CZ" dirty="0"/>
              <a:t>se </a:t>
            </a:r>
            <a:r>
              <a:rPr lang="cs-CZ" dirty="0" smtClean="0"/>
              <a:t>při </a:t>
            </a:r>
            <a:r>
              <a:rPr lang="cs-CZ" dirty="0"/>
              <a:t>poranění lebečních kostí, kdy krvácení odloučí tvrdou plenu mozkovou od </a:t>
            </a:r>
            <a:r>
              <a:rPr lang="cs-CZ" dirty="0" smtClean="0"/>
              <a:t>lebky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Vznikne tak </a:t>
            </a:r>
            <a:r>
              <a:rPr lang="cs-CZ" b="1" dirty="0"/>
              <a:t>epidurální krvácení </a:t>
            </a:r>
            <a:r>
              <a:rPr lang="cs-CZ" dirty="0"/>
              <a:t>nebo </a:t>
            </a:r>
            <a:r>
              <a:rPr lang="cs-CZ" b="1" dirty="0"/>
              <a:t>epidurální </a:t>
            </a:r>
            <a:r>
              <a:rPr lang="cs-CZ" b="1" dirty="0" smtClean="0"/>
              <a:t>hematom - </a:t>
            </a:r>
            <a:r>
              <a:rPr lang="cs-CZ" b="1" dirty="0" smtClean="0">
                <a:solidFill>
                  <a:srgbClr val="FF0000"/>
                </a:solidFill>
              </a:rPr>
              <a:t>oba stavy </a:t>
            </a:r>
            <a:r>
              <a:rPr lang="cs-CZ" b="1" dirty="0">
                <a:solidFill>
                  <a:srgbClr val="FF0000"/>
                </a:solidFill>
              </a:rPr>
              <a:t>musí být co nejrychleji vyřešeny, protože dochází k útlaku </a:t>
            </a:r>
            <a:r>
              <a:rPr lang="cs-CZ" b="1" dirty="0" smtClean="0">
                <a:solidFill>
                  <a:srgbClr val="FF0000"/>
                </a:solidFill>
              </a:rPr>
              <a:t>mozku</a:t>
            </a:r>
            <a:r>
              <a:rPr lang="cs-CZ" dirty="0"/>
              <a:t>!</a:t>
            </a:r>
            <a:r>
              <a:rPr lang="cs-CZ" dirty="0" smtClean="0"/>
              <a:t> 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Subdurální </a:t>
            </a:r>
            <a:r>
              <a:rPr lang="cs-CZ" b="1" dirty="0"/>
              <a:t>prostor </a:t>
            </a:r>
            <a:endParaRPr lang="cs-CZ" b="1" dirty="0" smtClean="0"/>
          </a:p>
          <a:p>
            <a:r>
              <a:rPr lang="cs-CZ" dirty="0" smtClean="0"/>
              <a:t>mezi </a:t>
            </a:r>
            <a:r>
              <a:rPr lang="cs-CZ" dirty="0"/>
              <a:t>tvrdou plenou mozkovou a </a:t>
            </a:r>
            <a:r>
              <a:rPr lang="cs-CZ" dirty="0" smtClean="0"/>
              <a:t>pavučnicí - vzniká až při poranění cév a nahromaděním krve v této oblasti</a:t>
            </a:r>
          </a:p>
          <a:p>
            <a:r>
              <a:rPr lang="cs-CZ" dirty="0" smtClean="0"/>
              <a:t>krvácení subdurální štěrbině se nazývá </a:t>
            </a:r>
            <a:r>
              <a:rPr lang="cs-CZ" b="1" dirty="0" smtClean="0"/>
              <a:t>subdurální krvácení</a:t>
            </a:r>
            <a:r>
              <a:rPr lang="cs-CZ" dirty="0" smtClean="0"/>
              <a:t>. Toto krvácení je nejčastěji žilního původu - </a:t>
            </a:r>
            <a:r>
              <a:rPr lang="cs-CZ" b="1" dirty="0"/>
              <a:t>také nutné časně řešit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b="1" dirty="0" err="1" smtClean="0"/>
              <a:t>Subarachnoideální</a:t>
            </a:r>
            <a:r>
              <a:rPr lang="cs-CZ" b="1" dirty="0" smtClean="0"/>
              <a:t> prostor</a:t>
            </a:r>
          </a:p>
          <a:p>
            <a:pPr lvl="1"/>
            <a:r>
              <a:rPr lang="cs-CZ" dirty="0"/>
              <a:t>m</a:t>
            </a:r>
            <a:r>
              <a:rPr lang="cs-CZ" dirty="0" smtClean="0"/>
              <a:t>ezi </a:t>
            </a:r>
            <a:r>
              <a:rPr lang="cs-CZ" dirty="0"/>
              <a:t>měkkou plenou a </a:t>
            </a:r>
            <a:r>
              <a:rPr lang="cs-CZ" dirty="0" err="1" smtClean="0"/>
              <a:t>arachnoideou</a:t>
            </a:r>
            <a:r>
              <a:rPr lang="cs-CZ" dirty="0" smtClean="0"/>
              <a:t> - je vyplněn </a:t>
            </a:r>
            <a:r>
              <a:rPr lang="cs-CZ" dirty="0"/>
              <a:t>mozkomíšním </a:t>
            </a:r>
            <a:r>
              <a:rPr lang="cs-CZ" dirty="0" smtClean="0"/>
              <a:t>mokem</a:t>
            </a:r>
          </a:p>
          <a:p>
            <a:pPr lvl="1"/>
            <a:r>
              <a:rPr lang="cs-CZ" dirty="0" smtClean="0"/>
              <a:t>na </a:t>
            </a:r>
            <a:r>
              <a:rPr lang="cs-CZ" dirty="0"/>
              <a:t>povrchu měkké pleny probíhají cévy, které jsou připoutány jak k měkké pleně, tak i k </a:t>
            </a:r>
            <a:r>
              <a:rPr lang="cs-CZ" dirty="0" smtClean="0"/>
              <a:t>pavučnici - při </a:t>
            </a:r>
            <a:r>
              <a:rPr lang="cs-CZ" dirty="0"/>
              <a:t>prudkých nárazech může dojít k porušení těchto cév a může </a:t>
            </a:r>
            <a:r>
              <a:rPr lang="cs-CZ" dirty="0" smtClean="0"/>
              <a:t>vzniknout </a:t>
            </a:r>
            <a:r>
              <a:rPr lang="cs-CZ" b="1" dirty="0"/>
              <a:t>subarachnoidální krvácení a </a:t>
            </a:r>
            <a:r>
              <a:rPr lang="cs-CZ" b="1" dirty="0" smtClean="0"/>
              <a:t>hematom – také nutné časně řešit</a:t>
            </a:r>
            <a:endParaRPr lang="cs-CZ" b="1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Šipka dolů 3"/>
          <p:cNvSpPr/>
          <p:nvPr/>
        </p:nvSpPr>
        <p:spPr>
          <a:xfrm>
            <a:off x="3400925" y="3899443"/>
            <a:ext cx="252021" cy="26991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5495" y="1153027"/>
            <a:ext cx="3232573" cy="343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63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1631" y="66925"/>
            <a:ext cx="10515600" cy="1325563"/>
          </a:xfrm>
        </p:spPr>
        <p:txBody>
          <a:bodyPr/>
          <a:lstStyle/>
          <a:p>
            <a:r>
              <a:rPr lang="cs-CZ" b="1" dirty="0">
                <a:latin typeface="+mn-lt"/>
              </a:rPr>
              <a:t>Rozdělení kraniocerebrálních poranění 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5906" y="1392488"/>
            <a:ext cx="10515600" cy="546551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dirty="0" smtClean="0"/>
              <a:t>Kraniocerebrální </a:t>
            </a:r>
            <a:r>
              <a:rPr lang="cs-CZ" dirty="0"/>
              <a:t>poranění je poranění mozku a lebky. </a:t>
            </a:r>
            <a:r>
              <a:rPr lang="cs-CZ" dirty="0"/>
              <a:t>K poranění lebky a mozku dochází působením síly na malou plochu lebky (ostré předměty, střelná poranění, apod.) anebo difúzním působením síly, které má za následek pohyb mozku a pohyb tlakové vlny, šířící se mozkem a </a:t>
            </a:r>
            <a:r>
              <a:rPr lang="cs-CZ" dirty="0" err="1"/>
              <a:t>likvorem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Ve </a:t>
            </a:r>
            <a:r>
              <a:rPr lang="cs-CZ" dirty="0"/>
              <a:t>vyspělých zemích je toto poranění velmi časté a znamená značný </a:t>
            </a:r>
            <a:r>
              <a:rPr lang="cs-CZ" dirty="0" smtClean="0"/>
              <a:t>problém - postihují </a:t>
            </a:r>
            <a:r>
              <a:rPr lang="cs-CZ" dirty="0"/>
              <a:t>čím dál nižší věkové </a:t>
            </a:r>
            <a:r>
              <a:rPr lang="cs-CZ" dirty="0" smtClean="0"/>
              <a:t>skupiny, vyskytují se </a:t>
            </a:r>
            <a:r>
              <a:rPr lang="cs-CZ" dirty="0"/>
              <a:t>jak samostatně, tak i jako součást mnohočetných poranění v podobě </a:t>
            </a:r>
            <a:r>
              <a:rPr lang="cs-CZ" dirty="0" err="1" smtClean="0"/>
              <a:t>polytraumat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Rozdělení na </a:t>
            </a:r>
            <a:r>
              <a:rPr lang="cs-CZ" dirty="0"/>
              <a:t>poranění lebky a zvlášť poranění mozku </a:t>
            </a:r>
            <a:r>
              <a:rPr lang="cs-CZ" dirty="0" smtClean="0"/>
              <a:t>- </a:t>
            </a:r>
            <a:r>
              <a:rPr lang="cs-CZ" dirty="0"/>
              <a:t>i přes to, že se tyto poranění velmi často prolínají. </a:t>
            </a:r>
            <a:endParaRPr lang="cs-CZ" dirty="0" smtClean="0"/>
          </a:p>
          <a:p>
            <a:pPr marL="0" indent="0">
              <a:buNone/>
            </a:pPr>
            <a:r>
              <a:rPr lang="cs-CZ" b="1" u="sng" dirty="0" smtClean="0"/>
              <a:t>Poranění </a:t>
            </a:r>
            <a:r>
              <a:rPr lang="cs-CZ" b="1" u="sng" dirty="0"/>
              <a:t>lebky </a:t>
            </a:r>
            <a:endParaRPr lang="cs-CZ" b="1" u="sng" dirty="0" smtClean="0"/>
          </a:p>
          <a:p>
            <a:pPr marL="0" indent="0">
              <a:buNone/>
            </a:pPr>
            <a:r>
              <a:rPr lang="cs-CZ" dirty="0" smtClean="0"/>
              <a:t>Mezi </a:t>
            </a:r>
            <a:r>
              <a:rPr lang="cs-CZ" dirty="0"/>
              <a:t>poranění lebky řadíme fraktury různých částí lebky a dále střelná poranění, kdy střela pronikne lebkou do mozku a opět lebeční kostí projde ven z hlavy. 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1. Zlomenina </a:t>
            </a:r>
            <a:r>
              <a:rPr lang="cs-CZ" b="1" dirty="0"/>
              <a:t>lebeční klenby </a:t>
            </a:r>
            <a:r>
              <a:rPr lang="cs-CZ" b="1" dirty="0" smtClean="0"/>
              <a:t>- </a:t>
            </a:r>
            <a:r>
              <a:rPr lang="cs-CZ" dirty="0" smtClean="0"/>
              <a:t>dělíme </a:t>
            </a:r>
            <a:r>
              <a:rPr lang="cs-CZ" dirty="0"/>
              <a:t>na:</a:t>
            </a:r>
          </a:p>
          <a:p>
            <a:pPr lvl="1"/>
            <a:r>
              <a:rPr lang="cs-CZ" b="1" dirty="0" smtClean="0"/>
              <a:t>lineární </a:t>
            </a:r>
            <a:r>
              <a:rPr lang="cs-CZ" b="1" dirty="0"/>
              <a:t>fraktury (</a:t>
            </a:r>
            <a:r>
              <a:rPr lang="cs-CZ" b="1" dirty="0" err="1"/>
              <a:t>fissury</a:t>
            </a:r>
            <a:r>
              <a:rPr lang="cs-CZ" b="1" dirty="0"/>
              <a:t>)</a:t>
            </a:r>
            <a:r>
              <a:rPr lang="cs-CZ" dirty="0"/>
              <a:t> </a:t>
            </a:r>
            <a:r>
              <a:rPr lang="cs-CZ" dirty="0" smtClean="0"/>
              <a:t>- prasklina </a:t>
            </a:r>
            <a:r>
              <a:rPr lang="cs-CZ" dirty="0"/>
              <a:t>(</a:t>
            </a:r>
            <a:r>
              <a:rPr lang="cs-CZ" dirty="0" err="1"/>
              <a:t>fissura</a:t>
            </a:r>
            <a:r>
              <a:rPr lang="cs-CZ" dirty="0"/>
              <a:t>) je lineární zlomenina, která může být pouze na jedné lebeční kosti, nebo na více kostech najednou. </a:t>
            </a:r>
            <a:r>
              <a:rPr lang="cs-CZ" dirty="0" smtClean="0"/>
              <a:t>Fisura </a:t>
            </a:r>
            <a:r>
              <a:rPr lang="cs-CZ" dirty="0"/>
              <a:t>se velmi často projevuje bolestivostí v místě </a:t>
            </a:r>
            <a:r>
              <a:rPr lang="cs-CZ" dirty="0" smtClean="0"/>
              <a:t>poranění. M</a:t>
            </a:r>
            <a:r>
              <a:rPr lang="cs-CZ" dirty="0" smtClean="0"/>
              <a:t>ezi základní </a:t>
            </a:r>
            <a:r>
              <a:rPr lang="cs-CZ" dirty="0"/>
              <a:t>diagnostiku patří rentgenový snímek a CT </a:t>
            </a:r>
            <a:r>
              <a:rPr lang="cs-CZ" dirty="0" smtClean="0"/>
              <a:t>vyšetření. </a:t>
            </a:r>
            <a:r>
              <a:rPr lang="cs-CZ" dirty="0" smtClean="0"/>
              <a:t>V</a:t>
            </a:r>
            <a:r>
              <a:rPr lang="cs-CZ" dirty="0" smtClean="0"/>
              <a:t>e </a:t>
            </a:r>
            <a:r>
              <a:rPr lang="cs-CZ" dirty="0"/>
              <a:t>většině případů není třeba provádět žádnou speciální </a:t>
            </a:r>
            <a:r>
              <a:rPr lang="cs-CZ" dirty="0" smtClean="0"/>
              <a:t>léčbu - je důležité </a:t>
            </a:r>
            <a:r>
              <a:rPr lang="cs-CZ" dirty="0"/>
              <a:t>počítat s </a:t>
            </a:r>
            <a:r>
              <a:rPr lang="cs-CZ" dirty="0" smtClean="0"/>
              <a:t>možným </a:t>
            </a:r>
            <a:r>
              <a:rPr lang="cs-CZ" dirty="0"/>
              <a:t>nitrolebním poraněním a z tohoto důvodu je vhodné pacienta hospitalizovat a důkladně sledovat </a:t>
            </a:r>
            <a:endParaRPr lang="cs-CZ" dirty="0" smtClean="0"/>
          </a:p>
          <a:p>
            <a:pPr lvl="1"/>
            <a:r>
              <a:rPr lang="cs-CZ" b="1" dirty="0" smtClean="0"/>
              <a:t> Impresivní zlomeniny </a:t>
            </a:r>
            <a:r>
              <a:rPr lang="cs-CZ" dirty="0" smtClean="0"/>
              <a:t>mohou </a:t>
            </a:r>
            <a:r>
              <a:rPr lang="cs-CZ" dirty="0"/>
              <a:t>vpáčením kosti způsobit poranění mozku, díky kterému vzniká riziko rozvoje poúrazové epilepsie, nitrolebečního krvácení. </a:t>
            </a:r>
            <a:r>
              <a:rPr lang="cs-CZ" dirty="0" smtClean="0"/>
              <a:t>U </a:t>
            </a:r>
            <a:r>
              <a:rPr lang="cs-CZ" dirty="0"/>
              <a:t>těchto zlomenin je také vysoké riziko vzniku infekce, z důvodu porušení celistvosti skalpu. Chirurgické řešení těchto zlomenin je indikováno při posunu úlomku směrem k mozku o celou šířku samotného </a:t>
            </a:r>
            <a:r>
              <a:rPr lang="cs-CZ" dirty="0" smtClean="0"/>
              <a:t>kostního </a:t>
            </a:r>
            <a:r>
              <a:rPr lang="cs-CZ" dirty="0"/>
              <a:t>úlomku </a:t>
            </a:r>
            <a:r>
              <a:rPr lang="cs-CZ" dirty="0" smtClean="0"/>
              <a:t>Je-li </a:t>
            </a:r>
            <a:r>
              <a:rPr lang="cs-CZ" dirty="0"/>
              <a:t>vpáčení menší než šířka úlomku volí se konzervativní </a:t>
            </a:r>
            <a:r>
              <a:rPr lang="cs-CZ" dirty="0" smtClean="0"/>
              <a:t>léčba. Chirurgická </a:t>
            </a:r>
            <a:r>
              <a:rPr lang="cs-CZ" dirty="0"/>
              <a:t>léčba spočívá nejčastěji v provedení kraniotomie okolo vpáčeného úlomku kosti. Kost se fixuje pomocí kostního stehu nebo </a:t>
            </a:r>
            <a:r>
              <a:rPr lang="cs-CZ" dirty="0" err="1" smtClean="0"/>
              <a:t>minidlah</a:t>
            </a:r>
            <a:r>
              <a:rPr lang="cs-CZ" dirty="0" smtClean="0"/>
              <a:t>. „Ztrátové, tříštivé a infikované fraktury řešíme odstraněním kostních fragmentů, obložením 1‰ </a:t>
            </a:r>
            <a:r>
              <a:rPr lang="cs-CZ" dirty="0" err="1" smtClean="0"/>
              <a:t>persterilem</a:t>
            </a:r>
            <a:r>
              <a:rPr lang="cs-CZ" dirty="0" smtClean="0"/>
              <a:t> na 20 minut a dle situace plastikou </a:t>
            </a:r>
            <a:r>
              <a:rPr lang="cs-CZ" dirty="0" err="1" smtClean="0"/>
              <a:t>kalvy</a:t>
            </a:r>
            <a:r>
              <a:rPr lang="cs-CZ" dirty="0" smtClean="0"/>
              <a:t> kostním cementem  nebo kostními náhradami (lopata kosti kyčelní). Cílem plastiky je ochrana mozku a estetika.</a:t>
            </a:r>
          </a:p>
          <a:p>
            <a:pPr marL="0" indent="0">
              <a:buNone/>
            </a:pPr>
            <a:r>
              <a:rPr lang="cs-CZ" b="1" dirty="0" smtClean="0"/>
              <a:t>2.</a:t>
            </a:r>
            <a:r>
              <a:rPr lang="cs-CZ" b="1" dirty="0"/>
              <a:t> Zlomenina spodiny </a:t>
            </a:r>
            <a:r>
              <a:rPr lang="cs-CZ" b="1" dirty="0" smtClean="0"/>
              <a:t>lebeční</a:t>
            </a:r>
          </a:p>
          <a:p>
            <a:pPr lvl="1"/>
            <a:r>
              <a:rPr lang="cs-CZ" dirty="0" smtClean="0"/>
              <a:t>Příčinou </a:t>
            </a:r>
            <a:r>
              <a:rPr lang="cs-CZ" dirty="0"/>
              <a:t>zlomeniny lebeční </a:t>
            </a:r>
            <a:r>
              <a:rPr lang="cs-CZ" dirty="0" err="1"/>
              <a:t>baze</a:t>
            </a:r>
            <a:r>
              <a:rPr lang="cs-CZ" dirty="0"/>
              <a:t> je nejčastěji pád na samotnou lebeční spodinu nebo </a:t>
            </a:r>
            <a:r>
              <a:rPr lang="cs-CZ" dirty="0" smtClean="0"/>
              <a:t>obličej. Zlomeniny </a:t>
            </a:r>
            <a:r>
              <a:rPr lang="cs-CZ" dirty="0"/>
              <a:t>v čelní krajině pokračují na spodinu jámy lebeční, zasahují i strop orbity a vedlejší nosní </a:t>
            </a:r>
            <a:r>
              <a:rPr lang="cs-CZ" dirty="0" smtClean="0"/>
              <a:t>dutiny.</a:t>
            </a:r>
          </a:p>
          <a:p>
            <a:pPr lvl="1"/>
            <a:r>
              <a:rPr lang="cs-CZ" dirty="0" smtClean="0"/>
              <a:t>Zlomenina </a:t>
            </a:r>
            <a:r>
              <a:rPr lang="cs-CZ" dirty="0" err="1"/>
              <a:t>baze</a:t>
            </a:r>
            <a:r>
              <a:rPr lang="cs-CZ" dirty="0"/>
              <a:t> lební se nejčastěji projevuje vznikem brýlového a </a:t>
            </a:r>
            <a:r>
              <a:rPr lang="cs-CZ" dirty="0" err="1"/>
              <a:t>retroaurikálního</a:t>
            </a:r>
            <a:r>
              <a:rPr lang="cs-CZ" dirty="0"/>
              <a:t> hematomu (nejčastěji u fraktur střední jámy lební). </a:t>
            </a:r>
            <a:endParaRPr lang="cs-CZ" dirty="0" smtClean="0"/>
          </a:p>
          <a:p>
            <a:pPr lvl="1"/>
            <a:r>
              <a:rPr lang="cs-CZ" dirty="0" smtClean="0"/>
              <a:t>Často </a:t>
            </a:r>
            <a:r>
              <a:rPr lang="cs-CZ" dirty="0"/>
              <a:t>je přítomen odtok mozkomíšního moku ušima nebo nosem a může dojít ke vzniku </a:t>
            </a:r>
            <a:r>
              <a:rPr lang="cs-CZ" dirty="0" err="1"/>
              <a:t>hemotympanomu</a:t>
            </a:r>
            <a:r>
              <a:rPr lang="cs-CZ" dirty="0"/>
              <a:t>. Dojde-li k poruše tvrdé pleny mozkové a výtoku mozkomíšního moku, je pacient ohrožen vznikem meningitid a abscesu </a:t>
            </a:r>
            <a:r>
              <a:rPr lang="cs-CZ" dirty="0" smtClean="0"/>
              <a:t>mozku. </a:t>
            </a:r>
            <a:r>
              <a:rPr lang="cs-CZ" dirty="0"/>
              <a:t>Průkaz zlomeniny </a:t>
            </a:r>
            <a:r>
              <a:rPr lang="cs-CZ" dirty="0" err="1"/>
              <a:t>baze</a:t>
            </a:r>
            <a:r>
              <a:rPr lang="cs-CZ" dirty="0"/>
              <a:t> lební je velmi obtížný a vyžaduje opakované rentgenové vyšetření ve speciálních </a:t>
            </a:r>
            <a:r>
              <a:rPr lang="cs-CZ" dirty="0" smtClean="0"/>
              <a:t>projekcích.</a:t>
            </a:r>
          </a:p>
          <a:p>
            <a:pPr lvl="1"/>
            <a:r>
              <a:rPr lang="cs-CZ" dirty="0" smtClean="0"/>
              <a:t>Chirurgické </a:t>
            </a:r>
            <a:r>
              <a:rPr lang="cs-CZ" dirty="0"/>
              <a:t>řešení je indikováno v případech neustupující </a:t>
            </a:r>
            <a:r>
              <a:rPr lang="cs-CZ" dirty="0" err="1"/>
              <a:t>likvorey</a:t>
            </a:r>
            <a:r>
              <a:rPr lang="cs-CZ" dirty="0"/>
              <a:t>, při opakovaných meningitidách a při poranění </a:t>
            </a:r>
            <a:r>
              <a:rPr lang="cs-CZ" dirty="0" err="1"/>
              <a:t>baze</a:t>
            </a:r>
            <a:r>
              <a:rPr lang="cs-CZ" dirty="0"/>
              <a:t> lební, ale staršího data. Dále se chirurgicky řeší </a:t>
            </a:r>
            <a:r>
              <a:rPr lang="cs-CZ" dirty="0" err="1"/>
              <a:t>pneumocephalus</a:t>
            </a:r>
            <a:r>
              <a:rPr lang="cs-CZ" dirty="0"/>
              <a:t> (vnik vzduchu do intrakraniální dutiny), zlomeniny orbity s poruchou pohybu oční </a:t>
            </a:r>
            <a:r>
              <a:rPr lang="cs-CZ" dirty="0" smtClean="0"/>
              <a:t>koule </a:t>
            </a:r>
            <a:r>
              <a:rPr lang="cs-CZ" dirty="0"/>
              <a:t>nebo exoftalmem. </a:t>
            </a:r>
            <a:r>
              <a:rPr lang="cs-CZ" dirty="0" smtClean="0"/>
              <a:t>Operace </a:t>
            </a:r>
            <a:r>
              <a:rPr lang="cs-CZ" dirty="0"/>
              <a:t>spočívá v sešití vzniklých otvorů v tvrdé pleně mozkové a dále v plastice zlomené části </a:t>
            </a:r>
            <a:r>
              <a:rPr lang="cs-CZ" dirty="0" err="1"/>
              <a:t>baze</a:t>
            </a:r>
            <a:r>
              <a:rPr lang="cs-CZ" dirty="0"/>
              <a:t> lební 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b="1" dirty="0" smtClean="0"/>
              <a:t>3. Otevřená </a:t>
            </a:r>
            <a:r>
              <a:rPr lang="cs-CZ" b="1" dirty="0"/>
              <a:t>poranění lebky </a:t>
            </a:r>
            <a:endParaRPr lang="cs-CZ" b="1" dirty="0" smtClean="0"/>
          </a:p>
          <a:p>
            <a:pPr lvl="1"/>
            <a:r>
              <a:rPr lang="cs-CZ" dirty="0" smtClean="0"/>
              <a:t>U </a:t>
            </a:r>
            <a:r>
              <a:rPr lang="cs-CZ" dirty="0"/>
              <a:t>penetrujících poranění je poškozena tvrdá plena mozková a vzniká kontakt nitrolební dutiny se zevním </a:t>
            </a:r>
            <a:r>
              <a:rPr lang="cs-CZ" dirty="0" smtClean="0"/>
              <a:t>prostředím. </a:t>
            </a:r>
            <a:r>
              <a:rPr lang="cs-CZ" dirty="0"/>
              <a:t>Mezi otevřená poranění můžeme zařadit i střelné poranění, kdy projektil prochází lebkou. Střelná poranění rozdělujeme jako: postřel (střela narazí na kost a odrazí se), průstřel (projektil do lebky a z lebky ven). Průstřel je nejčastěji pro pacienta smrtelným zraněním. U ostatních případů je vždy třeba provést chirurgické řešení </a:t>
            </a:r>
          </a:p>
        </p:txBody>
      </p:sp>
    </p:spTree>
    <p:extLst>
      <p:ext uri="{BB962C8B-B14F-4D97-AF65-F5344CB8AC3E}">
        <p14:creationId xmlns:p14="http://schemas.microsoft.com/office/powerpoint/2010/main" val="1917910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Poranění mozku </a:t>
            </a:r>
            <a:r>
              <a:rPr lang="cs-CZ" b="1" dirty="0" smtClean="0">
                <a:latin typeface="+mn-lt"/>
              </a:rPr>
              <a:t>- dělení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9863" y="1504782"/>
            <a:ext cx="10515600" cy="529707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Primární poranění</a:t>
            </a:r>
          </a:p>
          <a:p>
            <a:pPr marL="0" indent="0">
              <a:buNone/>
            </a:pPr>
            <a:r>
              <a:rPr lang="cs-CZ" b="1" dirty="0" smtClean="0"/>
              <a:t> </a:t>
            </a:r>
            <a:r>
              <a:rPr lang="cs-CZ" dirty="0" smtClean="0"/>
              <a:t> </a:t>
            </a:r>
            <a:r>
              <a:rPr lang="cs-CZ" dirty="0"/>
              <a:t>je strukturální poškození mozkového parenchymu, které vzniká v okamžiku </a:t>
            </a:r>
            <a:r>
              <a:rPr lang="cs-CZ" dirty="0" smtClean="0"/>
              <a:t>úrazu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 </a:t>
            </a:r>
            <a:r>
              <a:rPr lang="cs-CZ" i="1" dirty="0">
                <a:solidFill>
                  <a:srgbClr val="FF0000"/>
                </a:solidFill>
              </a:rPr>
              <a:t>ve fokální podobě </a:t>
            </a:r>
            <a:r>
              <a:rPr lang="cs-CZ" dirty="0"/>
              <a:t>je například mozková </a:t>
            </a:r>
            <a:r>
              <a:rPr lang="cs-CZ" b="1" dirty="0"/>
              <a:t>kontuze a </a:t>
            </a:r>
            <a:r>
              <a:rPr lang="cs-CZ" b="1" dirty="0" err="1"/>
              <a:t>intracerebrální</a:t>
            </a:r>
            <a:r>
              <a:rPr lang="cs-CZ" b="1" dirty="0"/>
              <a:t> </a:t>
            </a:r>
            <a:r>
              <a:rPr lang="cs-CZ" b="1" dirty="0" smtClean="0"/>
              <a:t>hematom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 </a:t>
            </a:r>
            <a:r>
              <a:rPr lang="cs-CZ" i="1" dirty="0" smtClean="0">
                <a:solidFill>
                  <a:srgbClr val="FF0000"/>
                </a:solidFill>
              </a:rPr>
              <a:t>difúzní </a:t>
            </a:r>
            <a:r>
              <a:rPr lang="cs-CZ" i="1" dirty="0">
                <a:solidFill>
                  <a:srgbClr val="FF0000"/>
                </a:solidFill>
              </a:rPr>
              <a:t>poranění </a:t>
            </a:r>
            <a:r>
              <a:rPr lang="cs-CZ" dirty="0"/>
              <a:t>jsou </a:t>
            </a:r>
            <a:r>
              <a:rPr lang="cs-CZ" b="1" dirty="0"/>
              <a:t>komoce</a:t>
            </a:r>
            <a:r>
              <a:rPr lang="cs-CZ" dirty="0"/>
              <a:t> a </a:t>
            </a:r>
            <a:r>
              <a:rPr lang="cs-CZ" b="1" dirty="0"/>
              <a:t>difúzní </a:t>
            </a:r>
            <a:r>
              <a:rPr lang="cs-CZ" b="1" dirty="0" err="1"/>
              <a:t>axonální</a:t>
            </a:r>
            <a:r>
              <a:rPr lang="cs-CZ" b="1" dirty="0"/>
              <a:t> </a:t>
            </a:r>
            <a:r>
              <a:rPr lang="cs-CZ" b="1" dirty="0" smtClean="0"/>
              <a:t>poranění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Sekundární poškození </a:t>
            </a:r>
          </a:p>
          <a:p>
            <a:pPr marL="0" indent="0">
              <a:buNone/>
            </a:pPr>
            <a:r>
              <a:rPr lang="cs-CZ" dirty="0" smtClean="0"/>
              <a:t>   </a:t>
            </a:r>
            <a:r>
              <a:rPr lang="cs-CZ" dirty="0"/>
              <a:t>je poškození, při kterém dochází k zániku neuronů až po delším časovém horizontu (hodiny, týdny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   vzniká </a:t>
            </a:r>
            <a:r>
              <a:rPr lang="cs-CZ" dirty="0"/>
              <a:t>nejčastěji u intrakraniálních a extrakraniálních </a:t>
            </a:r>
            <a:r>
              <a:rPr lang="cs-CZ" dirty="0" smtClean="0"/>
              <a:t>poškození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Etiologie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i="1" dirty="0" smtClean="0">
                <a:solidFill>
                  <a:srgbClr val="FF0000"/>
                </a:solidFill>
              </a:rPr>
              <a:t>Extrakraniální </a:t>
            </a:r>
            <a:r>
              <a:rPr lang="cs-CZ" i="1" dirty="0">
                <a:solidFill>
                  <a:srgbClr val="FF0000"/>
                </a:solidFill>
              </a:rPr>
              <a:t>příčiny 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-  </a:t>
            </a:r>
            <a:r>
              <a:rPr lang="cs-CZ" b="1" dirty="0"/>
              <a:t>respirační </a:t>
            </a:r>
            <a:r>
              <a:rPr lang="cs-CZ" b="1" dirty="0" smtClean="0"/>
              <a:t>insuficience </a:t>
            </a:r>
            <a:r>
              <a:rPr lang="cs-CZ" dirty="0" smtClean="0"/>
              <a:t>a </a:t>
            </a:r>
            <a:r>
              <a:rPr lang="cs-CZ" b="1" dirty="0" smtClean="0"/>
              <a:t>tepenná hypotenze</a:t>
            </a:r>
            <a:r>
              <a:rPr lang="cs-CZ" dirty="0" smtClean="0"/>
              <a:t>. </a:t>
            </a:r>
            <a:r>
              <a:rPr lang="cs-CZ" dirty="0"/>
              <a:t>Tyto příčiny se objevují zejména u pacientů, kteří jsou </a:t>
            </a:r>
            <a:r>
              <a:rPr lang="cs-CZ" dirty="0" err="1"/>
              <a:t>polytraumatizováni</a:t>
            </a:r>
            <a:r>
              <a:rPr lang="cs-CZ" dirty="0"/>
              <a:t> a jsou zároveň </a:t>
            </a:r>
            <a:r>
              <a:rPr lang="cs-CZ" dirty="0" smtClean="0"/>
              <a:t>v </a:t>
            </a:r>
            <a:r>
              <a:rPr lang="cs-CZ" dirty="0"/>
              <a:t>šoku. V takto těžkém stavu dochází ke snížení </a:t>
            </a:r>
            <a:r>
              <a:rPr lang="cs-CZ" dirty="0" err="1"/>
              <a:t>perfúze</a:t>
            </a:r>
            <a:r>
              <a:rPr lang="cs-CZ" dirty="0"/>
              <a:t> postižené části mozku</a:t>
            </a:r>
            <a:r>
              <a:rPr lang="cs-CZ" dirty="0" smtClean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i="1" dirty="0" smtClean="0">
                <a:solidFill>
                  <a:srgbClr val="FF0000"/>
                </a:solidFill>
              </a:rPr>
              <a:t>Intrakraniální </a:t>
            </a:r>
            <a:r>
              <a:rPr lang="cs-CZ" i="1" dirty="0">
                <a:solidFill>
                  <a:srgbClr val="FF0000"/>
                </a:solidFill>
              </a:rPr>
              <a:t>příčiny </a:t>
            </a:r>
            <a:r>
              <a:rPr lang="cs-CZ" dirty="0"/>
              <a:t>jsou </a:t>
            </a:r>
            <a:r>
              <a:rPr lang="cs-CZ" b="1" dirty="0"/>
              <a:t>intrakraniální krvácení </a:t>
            </a:r>
            <a:r>
              <a:rPr lang="cs-CZ" dirty="0"/>
              <a:t>a </a:t>
            </a:r>
            <a:r>
              <a:rPr lang="cs-CZ" b="1" dirty="0"/>
              <a:t>mozkový edém</a:t>
            </a:r>
            <a:r>
              <a:rPr lang="cs-CZ" dirty="0"/>
              <a:t>. </a:t>
            </a:r>
            <a:endParaRPr lang="cs-CZ" dirty="0"/>
          </a:p>
          <a:p>
            <a:pPr lvl="1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Za </a:t>
            </a:r>
            <a:r>
              <a:rPr lang="cs-CZ" dirty="0"/>
              <a:t>traumatické intrakraniální krvácení </a:t>
            </a:r>
            <a:r>
              <a:rPr lang="cs-CZ" dirty="0" smtClean="0"/>
              <a:t>považujeme: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b="1" dirty="0" smtClean="0"/>
              <a:t>epidurální hematom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b="1" dirty="0" smtClean="0"/>
              <a:t>akutní </a:t>
            </a:r>
            <a:r>
              <a:rPr lang="cs-CZ" b="1" dirty="0"/>
              <a:t>subdurální </a:t>
            </a:r>
            <a:r>
              <a:rPr lang="cs-CZ" b="1" dirty="0" smtClean="0"/>
              <a:t>hematom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b="1" dirty="0" err="1" smtClean="0"/>
              <a:t>intracerebrální</a:t>
            </a:r>
            <a:r>
              <a:rPr lang="cs-CZ" b="1" dirty="0" smtClean="0"/>
              <a:t> krvácení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b="1" dirty="0"/>
              <a:t>k</a:t>
            </a:r>
            <a:r>
              <a:rPr lang="cs-CZ" b="1" dirty="0" smtClean="0"/>
              <a:t>ontuze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b="1" dirty="0" smtClean="0"/>
              <a:t>traumatické </a:t>
            </a:r>
            <a:r>
              <a:rPr lang="cs-CZ" b="1" dirty="0"/>
              <a:t>subarachnoidální krvácení </a:t>
            </a:r>
            <a:endParaRPr lang="cs-CZ" b="1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cs-CZ" b="1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3485" y="525295"/>
            <a:ext cx="237172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26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Mozková komoce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148137" cy="4855912"/>
          </a:xfrm>
        </p:spPr>
        <p:txBody>
          <a:bodyPr>
            <a:normAutofit fontScale="40000" lnSpcReduction="20000"/>
          </a:bodyPr>
          <a:lstStyle/>
          <a:p>
            <a:pPr lvl="1"/>
            <a:r>
              <a:rPr lang="cs-CZ" dirty="0" smtClean="0"/>
              <a:t>lehké </a:t>
            </a:r>
            <a:r>
              <a:rPr lang="cs-CZ" dirty="0"/>
              <a:t>traumatické poranění </a:t>
            </a:r>
            <a:r>
              <a:rPr lang="cs-CZ" dirty="0" smtClean="0"/>
              <a:t>mozku, krátkodobá</a:t>
            </a:r>
            <a:r>
              <a:rPr lang="cs-CZ" dirty="0"/>
              <a:t>, náhlá, reverzibilní porucha </a:t>
            </a:r>
            <a:r>
              <a:rPr lang="cs-CZ" dirty="0" smtClean="0"/>
              <a:t>mozku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tráta </a:t>
            </a:r>
            <a:r>
              <a:rPr lang="cs-CZ" dirty="0"/>
              <a:t>vědomí je krátká, od několika sekund po 30 </a:t>
            </a:r>
            <a:r>
              <a:rPr lang="cs-CZ" dirty="0" smtClean="0"/>
              <a:t>minut</a:t>
            </a:r>
          </a:p>
          <a:p>
            <a:pPr lvl="1"/>
            <a:r>
              <a:rPr lang="cs-CZ" dirty="0"/>
              <a:t>č</a:t>
            </a:r>
            <a:r>
              <a:rPr lang="cs-CZ" dirty="0" smtClean="0"/>
              <a:t>asto </a:t>
            </a:r>
            <a:r>
              <a:rPr lang="cs-CZ" dirty="0"/>
              <a:t>se vyskytuje u tohoto postižení ztráta paměti krátce před úrazem, ale i po </a:t>
            </a:r>
            <a:r>
              <a:rPr lang="cs-CZ" dirty="0" smtClean="0"/>
              <a:t>úraze</a:t>
            </a:r>
          </a:p>
          <a:p>
            <a:pPr lvl="1"/>
            <a:r>
              <a:rPr lang="cs-CZ" dirty="0" smtClean="0"/>
              <a:t>objevuje </a:t>
            </a:r>
            <a:r>
              <a:rPr lang="cs-CZ" dirty="0"/>
              <a:t>i poúrazová zmatenost, která může přetrvávat od několika minut do několika hodin (tolerovatelná zmatenost je do 12 hodin po úraze</a:t>
            </a:r>
            <a:r>
              <a:rPr lang="cs-CZ" dirty="0" smtClean="0"/>
              <a:t>). </a:t>
            </a:r>
          </a:p>
          <a:p>
            <a:pPr lvl="1"/>
            <a:r>
              <a:rPr lang="cs-CZ" dirty="0" smtClean="0"/>
              <a:t>Po </a:t>
            </a:r>
            <a:r>
              <a:rPr lang="cs-CZ" dirty="0"/>
              <a:t>probrání z bezvědomí, pacient často pociťuje </a:t>
            </a:r>
            <a:r>
              <a:rPr lang="cs-CZ" dirty="0" err="1"/>
              <a:t>cephaleu</a:t>
            </a:r>
            <a:r>
              <a:rPr lang="cs-CZ" dirty="0"/>
              <a:t> a </a:t>
            </a:r>
            <a:r>
              <a:rPr lang="cs-CZ" dirty="0" smtClean="0"/>
              <a:t>zvrací, dostavují se </a:t>
            </a:r>
            <a:r>
              <a:rPr lang="cs-CZ" dirty="0"/>
              <a:t>závratě, ortostatická tachykardie a </a:t>
            </a:r>
            <a:r>
              <a:rPr lang="cs-CZ" dirty="0" smtClean="0"/>
              <a:t>hypotenze</a:t>
            </a:r>
          </a:p>
          <a:p>
            <a:pPr lvl="1"/>
            <a:r>
              <a:rPr lang="cs-CZ" dirty="0" smtClean="0"/>
              <a:t>Ložiskový </a:t>
            </a:r>
            <a:r>
              <a:rPr lang="cs-CZ" dirty="0"/>
              <a:t>neurologický nález je u tohoto poškození zcela běžný a </a:t>
            </a:r>
            <a:r>
              <a:rPr lang="cs-CZ" dirty="0" smtClean="0"/>
              <a:t>normální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U </a:t>
            </a:r>
            <a:r>
              <a:rPr lang="cs-CZ" dirty="0"/>
              <a:t>mozkové komoce rozlišujeme tři stupně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 </a:t>
            </a:r>
            <a:r>
              <a:rPr lang="cs-CZ" dirty="0"/>
              <a:t>I. stupeň (bezvědomí do 5 minut</a:t>
            </a:r>
            <a:r>
              <a:rPr lang="cs-CZ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II</a:t>
            </a:r>
            <a:r>
              <a:rPr lang="cs-CZ" dirty="0"/>
              <a:t>. stupeň (bezvědomí do 15 </a:t>
            </a:r>
            <a:r>
              <a:rPr lang="cs-CZ" dirty="0" smtClean="0"/>
              <a:t>minut)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III</a:t>
            </a:r>
            <a:r>
              <a:rPr lang="cs-CZ" dirty="0"/>
              <a:t>. stupeň (bezvědomí nad 15 minut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Po </a:t>
            </a:r>
            <a:r>
              <a:rPr lang="cs-CZ" dirty="0"/>
              <a:t>prodělání mozkové komoce je důležitá hospitalizace postiženého v nemocničním zařízení a jeho důkladné sledování celkového stavu, se zaměřením na vědomí pacienta, stav zornic, hybnosti a neurologického nálezu 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Léčba:</a:t>
            </a:r>
          </a:p>
          <a:p>
            <a:pPr lvl="1"/>
            <a:r>
              <a:rPr lang="cs-CZ" dirty="0" smtClean="0"/>
              <a:t>zajištění </a:t>
            </a:r>
            <a:r>
              <a:rPr lang="cs-CZ" dirty="0"/>
              <a:t>klidu na lůžku s postupným zapojováním do běžného </a:t>
            </a:r>
            <a:r>
              <a:rPr lang="cs-CZ" dirty="0" smtClean="0"/>
              <a:t>života</a:t>
            </a:r>
          </a:p>
          <a:p>
            <a:pPr lvl="1"/>
            <a:r>
              <a:rPr lang="cs-CZ" dirty="0" smtClean="0"/>
              <a:t>farmakologická </a:t>
            </a:r>
            <a:r>
              <a:rPr lang="cs-CZ" dirty="0"/>
              <a:t>léčba probíhá pomocí analgetik a </a:t>
            </a:r>
            <a:r>
              <a:rPr lang="cs-CZ" dirty="0" smtClean="0"/>
              <a:t>antiemetik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Velmi </a:t>
            </a:r>
            <a:r>
              <a:rPr lang="cs-CZ" dirty="0"/>
              <a:t>často (až u poloviny postižených) se objevuje </a:t>
            </a:r>
            <a:r>
              <a:rPr lang="cs-CZ" dirty="0" err="1"/>
              <a:t>postkomoční</a:t>
            </a:r>
            <a:r>
              <a:rPr lang="cs-CZ" dirty="0"/>
              <a:t> syndrom, který navazuje přímo na akutní fázi postižení, nebo se objevuje několik dní po propuštění z nemocnice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Projevuje se </a:t>
            </a:r>
            <a:r>
              <a:rPr lang="cs-CZ" dirty="0"/>
              <a:t>bolestí hlavy, závratě, </a:t>
            </a:r>
            <a:r>
              <a:rPr lang="cs-CZ" dirty="0" smtClean="0"/>
              <a:t>nesoustředěnost</a:t>
            </a:r>
            <a:r>
              <a:rPr lang="cs-CZ" dirty="0"/>
              <a:t>, únava, nevýkonnost a nespavost. Délka trvání </a:t>
            </a:r>
            <a:r>
              <a:rPr lang="cs-CZ" dirty="0" smtClean="0"/>
              <a:t>je </a:t>
            </a:r>
            <a:r>
              <a:rPr lang="cs-CZ" dirty="0"/>
              <a:t>různě dlouhá, od několika dnů, až po týdny, měsíce nebo i rok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785" y="1401931"/>
            <a:ext cx="4066979" cy="477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50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Difúzní </a:t>
            </a:r>
            <a:r>
              <a:rPr lang="cs-CZ" b="1" dirty="0" err="1">
                <a:latin typeface="+mn-lt"/>
              </a:rPr>
              <a:t>axonální</a:t>
            </a:r>
            <a:r>
              <a:rPr lang="cs-CZ" b="1" dirty="0">
                <a:latin typeface="+mn-lt"/>
              </a:rPr>
              <a:t> poranění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5723021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dirty="0" smtClean="0"/>
              <a:t>Jedná </a:t>
            </a:r>
            <a:r>
              <a:rPr lang="cs-CZ" dirty="0"/>
              <a:t>se o úrazové poranění axonů, které tvoří bílou hmotu mozkovou. </a:t>
            </a:r>
            <a:r>
              <a:rPr lang="cs-CZ" dirty="0" smtClean="0"/>
              <a:t>Šedá </a:t>
            </a:r>
            <a:r>
              <a:rPr lang="cs-CZ" dirty="0"/>
              <a:t>a bílá hmota mají rozdílnou specifickou hmotnost, proto při úrazu dochází k jejich vzájemnému střižnému </a:t>
            </a:r>
            <a:r>
              <a:rPr lang="cs-CZ" dirty="0" smtClean="0"/>
              <a:t>pohybu</a:t>
            </a:r>
          </a:p>
          <a:p>
            <a:pPr marL="0" indent="0">
              <a:buNone/>
            </a:pPr>
            <a:r>
              <a:rPr lang="cs-CZ" dirty="0" smtClean="0"/>
              <a:t>Poranění axonů: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pouze funkční - dojde </a:t>
            </a:r>
            <a:r>
              <a:rPr lang="cs-CZ" dirty="0"/>
              <a:t>k natažení axonů, nikoli k jejich </a:t>
            </a:r>
            <a:r>
              <a:rPr lang="cs-CZ" dirty="0" smtClean="0"/>
              <a:t>přetržení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přetržení axonu a drobnému </a:t>
            </a:r>
            <a:r>
              <a:rPr lang="cs-CZ" dirty="0" smtClean="0"/>
              <a:t>krvácení - při </a:t>
            </a:r>
            <a:r>
              <a:rPr lang="cs-CZ" dirty="0"/>
              <a:t>hrubší </a:t>
            </a:r>
            <a:r>
              <a:rPr lang="cs-CZ" dirty="0" smtClean="0"/>
              <a:t>lézi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Po </a:t>
            </a:r>
            <a:r>
              <a:rPr lang="cs-CZ" dirty="0"/>
              <a:t>čtyřech hodinách po úraze lze vidět v bílé hmotě mozkové drobné kuličky, které vznikají z přetržených axonů.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Od </a:t>
            </a:r>
            <a:r>
              <a:rPr lang="cs-CZ" dirty="0"/>
              <a:t>pátého týdne po prodělaném úrazu dochází k ascendentní a descendentní degeneraci </a:t>
            </a:r>
            <a:r>
              <a:rPr lang="cs-CZ" dirty="0" smtClean="0"/>
              <a:t>axonů.</a:t>
            </a:r>
          </a:p>
          <a:p>
            <a:pPr marL="0" indent="0">
              <a:buNone/>
            </a:pPr>
            <a:r>
              <a:rPr lang="cs-CZ" dirty="0" smtClean="0"/>
              <a:t>Po </a:t>
            </a:r>
            <a:r>
              <a:rPr lang="cs-CZ" dirty="0"/>
              <a:t>několika měsících je prokazatelný úbytek bílé hmoty mozkové, který často způsobuje hydrocefalus 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Hlavním </a:t>
            </a:r>
            <a:r>
              <a:rPr lang="cs-CZ" b="1" dirty="0"/>
              <a:t>příznakem </a:t>
            </a:r>
            <a:r>
              <a:rPr lang="cs-CZ" dirty="0" smtClean="0"/>
              <a:t> </a:t>
            </a:r>
            <a:r>
              <a:rPr lang="cs-CZ" dirty="0"/>
              <a:t>je </a:t>
            </a:r>
            <a:r>
              <a:rPr lang="cs-CZ" b="1" dirty="0"/>
              <a:t>ztráta vědomí</a:t>
            </a:r>
            <a:r>
              <a:rPr lang="cs-CZ" dirty="0"/>
              <a:t>, u kterého je důležitá </a:t>
            </a:r>
            <a:r>
              <a:rPr lang="cs-CZ" b="1" dirty="0"/>
              <a:t>délka a </a:t>
            </a:r>
            <a:r>
              <a:rPr lang="cs-CZ" b="1" dirty="0" smtClean="0"/>
              <a:t>hloubka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Diagnostika: </a:t>
            </a:r>
            <a:r>
              <a:rPr lang="cs-CZ" dirty="0"/>
              <a:t>CT nebo magnetická rezonance, kde jsou nálezy dobře </a:t>
            </a:r>
            <a:r>
              <a:rPr lang="cs-CZ" dirty="0" smtClean="0"/>
              <a:t>rozpoznatelné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b="15583"/>
          <a:stretch/>
        </p:blipFill>
        <p:spPr>
          <a:xfrm>
            <a:off x="6561221" y="1971967"/>
            <a:ext cx="5503488" cy="342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96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Mozková kontuze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008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dirty="0" smtClean="0"/>
              <a:t>ohraničené </a:t>
            </a:r>
            <a:r>
              <a:rPr lang="cs-CZ" dirty="0"/>
              <a:t>makroskopické strukturální poškození mozkové </a:t>
            </a:r>
            <a:r>
              <a:rPr lang="cs-CZ" dirty="0" smtClean="0"/>
              <a:t>tkáně v </a:t>
            </a:r>
            <a:r>
              <a:rPr lang="cs-CZ" dirty="0"/>
              <a:t>různé lokalizaci, </a:t>
            </a:r>
            <a:r>
              <a:rPr lang="cs-CZ" dirty="0" smtClean="0"/>
              <a:t>rozsahu</a:t>
            </a:r>
          </a:p>
          <a:p>
            <a:pPr marL="0" indent="0">
              <a:buNone/>
            </a:pPr>
            <a:r>
              <a:rPr lang="cs-CZ" dirty="0"/>
              <a:t>l</a:t>
            </a:r>
            <a:r>
              <a:rPr lang="cs-CZ" dirty="0" smtClean="0"/>
              <a:t>ožiska </a:t>
            </a:r>
            <a:r>
              <a:rPr lang="cs-CZ" dirty="0"/>
              <a:t>mozkové kontuze mohou být v </a:t>
            </a:r>
            <a:r>
              <a:rPr lang="cs-CZ" dirty="0" smtClean="0"/>
              <a:t>bílé, </a:t>
            </a:r>
            <a:r>
              <a:rPr lang="cs-CZ" dirty="0"/>
              <a:t>šedé hmotě mozkové, nebo na jejich </a:t>
            </a:r>
            <a:r>
              <a:rPr lang="cs-CZ" dirty="0" smtClean="0"/>
              <a:t>rozhraní</a:t>
            </a:r>
          </a:p>
          <a:p>
            <a:pPr marL="0" indent="0">
              <a:buNone/>
            </a:pPr>
            <a:r>
              <a:rPr lang="cs-CZ" dirty="0" smtClean="0"/>
              <a:t>samotné </a:t>
            </a:r>
            <a:r>
              <a:rPr lang="cs-CZ" dirty="0"/>
              <a:t>ložisko může být pouze jedno, ale také jich může být několik v různých </a:t>
            </a:r>
            <a:r>
              <a:rPr lang="cs-CZ" dirty="0" smtClean="0"/>
              <a:t>místech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Ložiska vznikají </a:t>
            </a:r>
            <a:r>
              <a:rPr lang="cs-CZ" dirty="0"/>
              <a:t>nejčastěji vznikají na pólech frontálních a temporálních laloků </a:t>
            </a:r>
            <a:r>
              <a:rPr lang="cs-CZ" dirty="0" smtClean="0"/>
              <a:t>a rozdělují se na: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Mikroskopická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Makroskopická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Ložisko, se může samovolně vyhojit bez jakýchkoliv změn. Také může zanechat jizvu nebo </a:t>
            </a:r>
            <a:r>
              <a:rPr lang="cs-CZ" dirty="0" err="1"/>
              <a:t>pseudocystu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r>
              <a:rPr lang="cs-CZ" dirty="0" smtClean="0"/>
              <a:t>Nejlehčí </a:t>
            </a:r>
            <a:r>
              <a:rPr lang="cs-CZ" dirty="0"/>
              <a:t>typ kontuze mozkové je </a:t>
            </a:r>
            <a:r>
              <a:rPr lang="cs-CZ" dirty="0" smtClean="0"/>
              <a:t>edematózní</a:t>
            </a:r>
          </a:p>
          <a:p>
            <a:r>
              <a:rPr lang="cs-CZ" dirty="0" smtClean="0"/>
              <a:t>Totální </a:t>
            </a:r>
            <a:r>
              <a:rPr lang="cs-CZ" dirty="0"/>
              <a:t>rozhmoždění mozkové tkáně je nazýváno jako lacerace mozku </a:t>
            </a:r>
          </a:p>
          <a:p>
            <a:pPr marL="0" indent="0">
              <a:buNone/>
            </a:pPr>
            <a:r>
              <a:rPr lang="cs-CZ" dirty="0" smtClean="0"/>
              <a:t>V </a:t>
            </a:r>
            <a:r>
              <a:rPr lang="cs-CZ" dirty="0"/>
              <a:t>některých případech může dojít ke </a:t>
            </a:r>
            <a:r>
              <a:rPr lang="cs-CZ" dirty="0" smtClean="0"/>
              <a:t>krvácení: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/>
              <a:t>intracerebrální</a:t>
            </a:r>
            <a:r>
              <a:rPr lang="cs-CZ" dirty="0"/>
              <a:t> </a:t>
            </a:r>
            <a:r>
              <a:rPr lang="cs-CZ" dirty="0" smtClean="0"/>
              <a:t>hematom – ohraničené krvácení </a:t>
            </a:r>
            <a:r>
              <a:rPr lang="cs-CZ" dirty="0"/>
              <a:t>do </a:t>
            </a:r>
            <a:r>
              <a:rPr lang="cs-CZ" dirty="0" smtClean="0"/>
              <a:t>mozkové tkáně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krvácení </a:t>
            </a:r>
            <a:r>
              <a:rPr lang="cs-CZ" dirty="0"/>
              <a:t>do mozkových komor (</a:t>
            </a:r>
            <a:r>
              <a:rPr lang="cs-CZ" dirty="0" err="1"/>
              <a:t>hematocefalus</a:t>
            </a:r>
            <a:r>
              <a:rPr lang="cs-CZ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Příznakem</a:t>
            </a:r>
            <a:r>
              <a:rPr lang="cs-CZ" dirty="0" smtClean="0"/>
              <a:t> je </a:t>
            </a:r>
            <a:r>
              <a:rPr lang="cs-CZ" dirty="0"/>
              <a:t>ztráta </a:t>
            </a:r>
            <a:r>
              <a:rPr lang="cs-CZ" dirty="0" smtClean="0"/>
              <a:t>vědomí - u </a:t>
            </a:r>
            <a:r>
              <a:rPr lang="cs-CZ" dirty="0" err="1"/>
              <a:t>víceložiskové</a:t>
            </a:r>
            <a:r>
              <a:rPr lang="cs-CZ" dirty="0"/>
              <a:t> kontuze může být porucha vědomí delší a </a:t>
            </a:r>
            <a:r>
              <a:rPr lang="cs-CZ" dirty="0" smtClean="0"/>
              <a:t>hlubší</a:t>
            </a:r>
          </a:p>
          <a:p>
            <a:pPr marL="0" indent="0">
              <a:buNone/>
            </a:pPr>
            <a:r>
              <a:rPr lang="cs-CZ" dirty="0" smtClean="0"/>
              <a:t>.</a:t>
            </a:r>
            <a:r>
              <a:rPr lang="cs-CZ" b="1" dirty="0" smtClean="0"/>
              <a:t>Velmi </a:t>
            </a:r>
            <a:r>
              <a:rPr lang="cs-CZ" b="1" dirty="0"/>
              <a:t>nebezpečné je, když se pacient po samotném úrazu probere a až po nějakém čase se dostaví porucha vědomí</a:t>
            </a:r>
            <a:r>
              <a:rPr lang="cs-CZ" dirty="0" smtClean="0"/>
              <a:t> -  </a:t>
            </a:r>
            <a:r>
              <a:rPr lang="cs-CZ" dirty="0"/>
              <a:t>porucha vědomí je způsobena edémem mozkové tkáně v okolí postiženého </a:t>
            </a:r>
            <a:r>
              <a:rPr lang="cs-CZ" dirty="0" smtClean="0"/>
              <a:t>ložiska</a:t>
            </a:r>
            <a:r>
              <a:rPr lang="cs-CZ" dirty="0"/>
              <a:t>!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Klinicky </a:t>
            </a:r>
            <a:r>
              <a:rPr lang="cs-CZ" dirty="0"/>
              <a:t>se objevují </a:t>
            </a:r>
            <a:r>
              <a:rPr lang="cs-CZ" b="1" dirty="0"/>
              <a:t>epileptické záchvaty, centrální parézy a psychické změny. </a:t>
            </a:r>
            <a:endParaRPr lang="cs-CZ" b="1" dirty="0" smtClean="0"/>
          </a:p>
          <a:p>
            <a:pPr marL="0" indent="0">
              <a:buNone/>
            </a:pPr>
            <a:r>
              <a:rPr lang="cs-CZ" dirty="0" smtClean="0"/>
              <a:t>K </a:t>
            </a:r>
            <a:r>
              <a:rPr lang="cs-CZ" dirty="0"/>
              <a:t>diagnostice mozkové kontuze se využívá </a:t>
            </a:r>
            <a:r>
              <a:rPr lang="cs-CZ" b="1" dirty="0"/>
              <a:t>CT vyšetření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471" y="1284578"/>
            <a:ext cx="4714764" cy="353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27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Epidurální hematom 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1631" y="1690688"/>
            <a:ext cx="7567863" cy="495216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dirty="0" smtClean="0"/>
              <a:t>vzniká </a:t>
            </a:r>
            <a:r>
              <a:rPr lang="cs-CZ" dirty="0"/>
              <a:t>na podkladě tepenného krvácení mezi kost a tvrdou plenu (nejčastěji v oblasti temporální</a:t>
            </a:r>
            <a:r>
              <a:rPr lang="cs-CZ" dirty="0" smtClean="0"/>
              <a:t>).</a:t>
            </a:r>
          </a:p>
          <a:p>
            <a:r>
              <a:rPr lang="cs-CZ" dirty="0" smtClean="0"/>
              <a:t>zdrojem </a:t>
            </a:r>
            <a:r>
              <a:rPr lang="cs-CZ" dirty="0"/>
              <a:t>krvácení ve většině případů je </a:t>
            </a:r>
            <a:r>
              <a:rPr lang="cs-CZ" b="1" dirty="0" err="1"/>
              <a:t>arteria</a:t>
            </a:r>
            <a:r>
              <a:rPr lang="cs-CZ" b="1" dirty="0"/>
              <a:t> </a:t>
            </a:r>
            <a:r>
              <a:rPr lang="cs-CZ" b="1" dirty="0" err="1"/>
              <a:t>meningica</a:t>
            </a:r>
            <a:r>
              <a:rPr lang="cs-CZ" b="1" dirty="0"/>
              <a:t> media</a:t>
            </a:r>
            <a:r>
              <a:rPr lang="cs-CZ" dirty="0"/>
              <a:t>, která se poraní při fraktuře </a:t>
            </a:r>
            <a:r>
              <a:rPr lang="cs-CZ" dirty="0" err="1"/>
              <a:t>baze</a:t>
            </a:r>
            <a:r>
              <a:rPr lang="cs-CZ" dirty="0"/>
              <a:t> lební. </a:t>
            </a:r>
            <a:endParaRPr lang="cs-CZ" dirty="0" smtClean="0"/>
          </a:p>
          <a:p>
            <a:r>
              <a:rPr lang="cs-CZ" dirty="0" smtClean="0"/>
              <a:t>rozvíjí se velmi </a:t>
            </a:r>
            <a:r>
              <a:rPr lang="cs-CZ" dirty="0"/>
              <a:t>rychle a jeho </a:t>
            </a:r>
            <a:r>
              <a:rPr lang="cs-CZ" b="1" dirty="0"/>
              <a:t>typickým </a:t>
            </a:r>
            <a:r>
              <a:rPr lang="cs-CZ" b="1" dirty="0" smtClean="0"/>
              <a:t>příznakem </a:t>
            </a:r>
            <a:r>
              <a:rPr lang="cs-CZ" b="1" dirty="0"/>
              <a:t>je střídání vědomí s opětovným upadáním do </a:t>
            </a:r>
            <a:r>
              <a:rPr lang="cs-CZ" b="1" dirty="0" smtClean="0"/>
              <a:t>bezvědomí!!</a:t>
            </a:r>
          </a:p>
          <a:p>
            <a:r>
              <a:rPr lang="cs-CZ" dirty="0" smtClean="0"/>
              <a:t>Zvyšující tlak hematomu na mozkovou tkáň </a:t>
            </a:r>
            <a:r>
              <a:rPr lang="cs-CZ" dirty="0"/>
              <a:t>se projevuje zhoršujícím se stavem </a:t>
            </a:r>
            <a:r>
              <a:rPr lang="cs-CZ" dirty="0" smtClean="0"/>
              <a:t>vědomí</a:t>
            </a:r>
          </a:p>
          <a:p>
            <a:r>
              <a:rPr lang="cs-CZ" dirty="0" smtClean="0"/>
              <a:t>Poruchy </a:t>
            </a:r>
            <a:r>
              <a:rPr lang="cs-CZ" dirty="0"/>
              <a:t>vědomí u epidurálního hematomu </a:t>
            </a:r>
            <a:r>
              <a:rPr lang="cs-CZ" b="1" dirty="0">
                <a:solidFill>
                  <a:srgbClr val="FF0000"/>
                </a:solidFill>
              </a:rPr>
              <a:t>lze zaměnit za intoxikaci alkoholem nebo zvyšující se nitrolební hypertenzi. </a:t>
            </a:r>
            <a:r>
              <a:rPr lang="cs-CZ" dirty="0" smtClean="0"/>
              <a:t>Tyto </a:t>
            </a:r>
            <a:r>
              <a:rPr lang="cs-CZ" dirty="0"/>
              <a:t>stavy od sebe nelze klinicky odlišit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Příznaky: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 smtClean="0"/>
              <a:t>Jacksonské</a:t>
            </a:r>
            <a:r>
              <a:rPr lang="cs-CZ" dirty="0" smtClean="0"/>
              <a:t> křeče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 smtClean="0"/>
              <a:t>Hemiparéza</a:t>
            </a:r>
            <a:endParaRPr lang="cs-CZ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Bolest hlavy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Nauzea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Zvracení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Somnolence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/>
              <a:t>A</a:t>
            </a:r>
            <a:r>
              <a:rPr lang="cs-CZ" dirty="0" err="1" smtClean="0"/>
              <a:t>nizokorie</a:t>
            </a:r>
            <a:r>
              <a:rPr lang="cs-CZ" dirty="0" smtClean="0"/>
              <a:t> </a:t>
            </a:r>
            <a:r>
              <a:rPr lang="cs-CZ" dirty="0"/>
              <a:t>(na straně hematomu je přítomna mydriáza, která ze začátku reaguje na osvit, za delší dobu již nereaguje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Hlavní </a:t>
            </a:r>
            <a:r>
              <a:rPr lang="cs-CZ" dirty="0"/>
              <a:t>diagnostickou metodou je CT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Léčba: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Chirurgické </a:t>
            </a:r>
            <a:r>
              <a:rPr lang="cs-CZ" dirty="0"/>
              <a:t>řešení </a:t>
            </a:r>
            <a:r>
              <a:rPr lang="cs-CZ" dirty="0" smtClean="0"/>
              <a:t>je </a:t>
            </a:r>
            <a:r>
              <a:rPr lang="cs-CZ" dirty="0"/>
              <a:t>výkon, který zachraňuje postiženému život. </a:t>
            </a:r>
            <a:r>
              <a:rPr lang="cs-CZ" b="1" dirty="0">
                <a:solidFill>
                  <a:srgbClr val="FF0000"/>
                </a:solidFill>
              </a:rPr>
              <a:t>Jedná se o urgentní výkon, který nesnese odkladu. </a:t>
            </a:r>
            <a:endParaRPr lang="cs-CZ" b="1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Chirurgický </a:t>
            </a:r>
            <a:r>
              <a:rPr lang="cs-CZ" dirty="0"/>
              <a:t>výkon se provádí v podobě návrtu, který se následně rozšiřuje a provádí se kraniotomie.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Vybavení </a:t>
            </a:r>
            <a:r>
              <a:rPr lang="cs-CZ" dirty="0"/>
              <a:t>epidurálního hematomu se provádí odsátím vysavačem, lžičkou, výplachem.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Následně </a:t>
            </a:r>
            <a:r>
              <a:rPr lang="cs-CZ" dirty="0"/>
              <a:t>se zastaví krvácení (elektrokoagulací nebo opichem) a vyšije se </a:t>
            </a:r>
            <a:r>
              <a:rPr lang="cs-CZ" dirty="0" err="1"/>
              <a:t>dura</a:t>
            </a:r>
            <a:r>
              <a:rPr lang="cs-CZ" dirty="0"/>
              <a:t> mater k </a:t>
            </a:r>
            <a:r>
              <a:rPr lang="cs-CZ" dirty="0" err="1"/>
              <a:t>periostu</a:t>
            </a:r>
            <a:r>
              <a:rPr lang="cs-CZ" dirty="0"/>
              <a:t>. Dále se vloží proužek </a:t>
            </a:r>
            <a:r>
              <a:rPr lang="cs-CZ" dirty="0" err="1"/>
              <a:t>spongostanu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Prognóza </a:t>
            </a:r>
            <a:r>
              <a:rPr lang="cs-CZ" dirty="0"/>
              <a:t>u epidurálních hematomů bývá obvykle velmi </a:t>
            </a:r>
            <a:r>
              <a:rPr lang="cs-CZ" dirty="0" smtClean="0"/>
              <a:t>příznivá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738" y="572888"/>
            <a:ext cx="2786062" cy="163002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3904" y="2302042"/>
            <a:ext cx="3437147" cy="439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28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Subdurální hematom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 smtClean="0"/>
              <a:t>vzniká </a:t>
            </a:r>
            <a:r>
              <a:rPr lang="cs-CZ" dirty="0"/>
              <a:t>na podkladě žilního krvácení mezi </a:t>
            </a:r>
            <a:r>
              <a:rPr lang="cs-CZ" dirty="0" err="1"/>
              <a:t>dura</a:t>
            </a:r>
            <a:r>
              <a:rPr lang="cs-CZ" dirty="0"/>
              <a:t> mater a </a:t>
            </a:r>
            <a:r>
              <a:rPr lang="cs-CZ" dirty="0" smtClean="0"/>
              <a:t>pavučnici</a:t>
            </a:r>
          </a:p>
          <a:p>
            <a:pPr marL="0" indent="0">
              <a:buNone/>
            </a:pPr>
            <a:r>
              <a:rPr lang="cs-CZ" dirty="0" smtClean="0"/>
              <a:t>žilní </a:t>
            </a:r>
            <a:r>
              <a:rPr lang="cs-CZ" dirty="0"/>
              <a:t>krvácení bývá častější než epidurální krvácení a je rozdělováno </a:t>
            </a:r>
            <a:r>
              <a:rPr lang="cs-CZ" dirty="0" smtClean="0"/>
              <a:t>na:</a:t>
            </a:r>
          </a:p>
          <a:p>
            <a:pPr marL="0" indent="0">
              <a:buNone/>
            </a:pPr>
            <a:r>
              <a:rPr lang="cs-CZ" dirty="0"/>
              <a:t>subdurální </a:t>
            </a:r>
            <a:r>
              <a:rPr lang="cs-CZ" dirty="0" smtClean="0"/>
              <a:t>hematom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Akutní - </a:t>
            </a:r>
            <a:r>
              <a:rPr lang="cs-CZ" dirty="0" smtClean="0"/>
              <a:t>rozvíjí </a:t>
            </a:r>
            <a:r>
              <a:rPr lang="cs-CZ" dirty="0"/>
              <a:t>od několika hodin do tří dnů po těžkých </a:t>
            </a:r>
            <a:r>
              <a:rPr lang="cs-CZ" dirty="0" err="1" smtClean="0"/>
              <a:t>kraniotraumatech</a:t>
            </a:r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	        - klinický </a:t>
            </a:r>
            <a:r>
              <a:rPr lang="cs-CZ" dirty="0"/>
              <a:t>průběh bývá podobný jako u epidurálního </a:t>
            </a:r>
            <a:r>
              <a:rPr lang="cs-CZ" dirty="0" smtClean="0"/>
              <a:t>hematomu</a:t>
            </a:r>
          </a:p>
          <a:p>
            <a:pPr marL="457200" lvl="1" indent="0">
              <a:buNone/>
            </a:pPr>
            <a:r>
              <a:rPr lang="cs-CZ" dirty="0" smtClean="0"/>
              <a:t>                   - diagnostika-  CT</a:t>
            </a:r>
          </a:p>
          <a:p>
            <a:pPr marL="457200" lvl="1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- léčba spočívá </a:t>
            </a:r>
            <a:r>
              <a:rPr lang="cs-CZ" dirty="0"/>
              <a:t>v odstranění hematomu a postižené mozkové tkáně </a:t>
            </a:r>
            <a:endParaRPr lang="cs-CZ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Subakutní - </a:t>
            </a:r>
            <a:r>
              <a:rPr lang="cs-CZ" dirty="0" smtClean="0"/>
              <a:t>v </a:t>
            </a:r>
            <a:r>
              <a:rPr lang="cs-CZ" dirty="0"/>
              <a:t>období od 3 do 20 dní po úrazu. </a:t>
            </a:r>
            <a:endParaRPr lang="cs-CZ" dirty="0" smtClean="0"/>
          </a:p>
          <a:p>
            <a:pPr marL="457200" lvl="1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- během </a:t>
            </a:r>
            <a:r>
              <a:rPr lang="cs-CZ" dirty="0"/>
              <a:t>této doby přetrvává apatie, somnolence, </a:t>
            </a:r>
            <a:r>
              <a:rPr lang="cs-CZ" dirty="0" err="1"/>
              <a:t>cephalea</a:t>
            </a:r>
            <a:r>
              <a:rPr lang="cs-CZ" dirty="0"/>
              <a:t>, </a:t>
            </a:r>
            <a:r>
              <a:rPr lang="cs-CZ" dirty="0" err="1"/>
              <a:t>vertigo</a:t>
            </a:r>
            <a:r>
              <a:rPr lang="cs-CZ" dirty="0"/>
              <a:t>, centrální paréza VII. hlavového </a:t>
            </a:r>
            <a:r>
              <a:rPr lang="cs-CZ" dirty="0" smtClean="0"/>
              <a:t>nervu, zvyšuje se </a:t>
            </a:r>
            <a:r>
              <a:rPr lang="cs-CZ" dirty="0"/>
              <a:t>nitrolební </a:t>
            </a:r>
            <a:r>
              <a:rPr lang="cs-CZ" dirty="0" smtClean="0"/>
              <a:t>tlak</a:t>
            </a:r>
          </a:p>
          <a:p>
            <a:pPr marL="457200" lvl="1" indent="0">
              <a:buNone/>
            </a:pPr>
            <a:r>
              <a:rPr lang="cs-CZ" dirty="0" smtClean="0"/>
              <a:t>                          - diagnostika - CT</a:t>
            </a:r>
          </a:p>
          <a:p>
            <a:pPr marL="457200" lvl="1" indent="0">
              <a:buNone/>
            </a:pPr>
            <a:r>
              <a:rPr lang="cs-CZ" dirty="0" smtClean="0"/>
              <a:t>                          - Chirurgické odstranění hematomu</a:t>
            </a:r>
          </a:p>
          <a:p>
            <a:pPr marL="457200" lvl="1" indent="0">
              <a:buNone/>
            </a:pPr>
            <a:endParaRPr lang="cs-CZ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Chronický - </a:t>
            </a:r>
            <a:r>
              <a:rPr lang="cs-CZ" dirty="0" smtClean="0"/>
              <a:t>vyvíjí se týdny </a:t>
            </a:r>
            <a:r>
              <a:rPr lang="cs-CZ" dirty="0"/>
              <a:t>až měsíce po traumatu a vyskytuje se nejčastěji u pacientů starších 60 let nebo </a:t>
            </a:r>
            <a:r>
              <a:rPr lang="cs-CZ" dirty="0" smtClean="0"/>
              <a:t>alkoholiků</a:t>
            </a:r>
          </a:p>
          <a:p>
            <a:pPr marL="457200" lvl="1" indent="0">
              <a:buNone/>
            </a:pPr>
            <a:r>
              <a:rPr lang="cs-CZ" dirty="0" smtClean="0"/>
              <a:t>                         - </a:t>
            </a:r>
            <a:r>
              <a:rPr lang="cs-CZ" dirty="0"/>
              <a:t>krvácení nejčastěji pramení u přemosťujících žil, které </a:t>
            </a:r>
            <a:r>
              <a:rPr lang="cs-CZ" dirty="0" smtClean="0"/>
              <a:t>prasknou</a:t>
            </a:r>
            <a:r>
              <a:rPr lang="cs-CZ" dirty="0"/>
              <a:t> </a:t>
            </a:r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 	             - </a:t>
            </a:r>
            <a:r>
              <a:rPr lang="cs-CZ" dirty="0" err="1" smtClean="0"/>
              <a:t>netraumaticky</a:t>
            </a:r>
            <a:r>
              <a:rPr lang="cs-CZ" dirty="0" smtClean="0"/>
              <a:t> </a:t>
            </a:r>
            <a:r>
              <a:rPr lang="cs-CZ" dirty="0"/>
              <a:t>se může chronický subdurální hematom vyvinout během antikoagulační léčby </a:t>
            </a:r>
            <a:endParaRPr lang="cs-CZ" dirty="0" smtClean="0"/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/>
              <a:t>             - traumata</a:t>
            </a:r>
            <a:r>
              <a:rPr lang="cs-CZ" dirty="0"/>
              <a:t>, která nejčastěji způsobují chronické subdurální krvácení jsou malá, zanedbatelná, ale </a:t>
            </a:r>
            <a:r>
              <a:rPr lang="cs-CZ" dirty="0" smtClean="0"/>
              <a:t>častá.</a:t>
            </a:r>
          </a:p>
          <a:p>
            <a:pPr marL="457200" lvl="1" indent="0">
              <a:buNone/>
            </a:pPr>
            <a:endParaRPr lang="cs-CZ" dirty="0" smtClean="0"/>
          </a:p>
          <a:p>
            <a:pPr lvl="1"/>
            <a:r>
              <a:rPr lang="cs-CZ" dirty="0" smtClean="0"/>
              <a:t>Klinické </a:t>
            </a:r>
            <a:r>
              <a:rPr lang="cs-CZ" dirty="0"/>
              <a:t>příznaky nejčastěji začínají vzestupem nitrolebního tlaku (</a:t>
            </a:r>
            <a:r>
              <a:rPr lang="cs-CZ" dirty="0" err="1"/>
              <a:t>cephalea</a:t>
            </a:r>
            <a:r>
              <a:rPr lang="cs-CZ" dirty="0"/>
              <a:t>, </a:t>
            </a:r>
            <a:r>
              <a:rPr lang="cs-CZ" dirty="0" err="1"/>
              <a:t>vertigo</a:t>
            </a:r>
            <a:r>
              <a:rPr lang="cs-CZ" dirty="0" smtClean="0"/>
              <a:t>,…)</a:t>
            </a:r>
          </a:p>
          <a:p>
            <a:pPr lvl="1"/>
            <a:r>
              <a:rPr lang="cs-CZ" dirty="0" smtClean="0"/>
              <a:t>Veškeré </a:t>
            </a:r>
            <a:r>
              <a:rPr lang="cs-CZ" dirty="0"/>
              <a:t>příznaky nastupují pomalu, pozvolně. </a:t>
            </a:r>
            <a:endParaRPr lang="cs-CZ" dirty="0" smtClean="0"/>
          </a:p>
          <a:p>
            <a:pPr lvl="1"/>
            <a:r>
              <a:rPr lang="cs-CZ" dirty="0" smtClean="0"/>
              <a:t>Chirurgické </a:t>
            </a:r>
            <a:r>
              <a:rPr lang="cs-CZ" dirty="0"/>
              <a:t>řešení je zde v podobě návrtu a odsátí </a:t>
            </a:r>
            <a:r>
              <a:rPr lang="cs-CZ" dirty="0" smtClean="0"/>
              <a:t>hematomu</a:t>
            </a:r>
            <a:r>
              <a:rPr lang="cs-CZ" dirty="0"/>
              <a:t>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703" y="265006"/>
            <a:ext cx="2507582" cy="298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69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Subarachnoidální krvácení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586663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 smtClean="0"/>
              <a:t>vzniká </a:t>
            </a:r>
            <a:r>
              <a:rPr lang="cs-CZ" dirty="0"/>
              <a:t>na podkladě traumatu a je přítomno téměř u všech poranění </a:t>
            </a:r>
            <a:r>
              <a:rPr lang="cs-CZ" dirty="0" smtClean="0"/>
              <a:t>mozku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Jedná </a:t>
            </a:r>
            <a:r>
              <a:rPr lang="cs-CZ" dirty="0"/>
              <a:t>se o krvácení do </a:t>
            </a:r>
            <a:r>
              <a:rPr lang="cs-CZ" dirty="0" smtClean="0"/>
              <a:t>likvorových </a:t>
            </a:r>
            <a:r>
              <a:rPr lang="cs-CZ" dirty="0"/>
              <a:t>cest, proto diagnostika tohoto krvácení je pomocí CT a odběru mozkomíšního moku, ve kterém je přítomna </a:t>
            </a:r>
            <a:r>
              <a:rPr lang="cs-CZ" dirty="0" smtClean="0"/>
              <a:t>krev</a:t>
            </a:r>
          </a:p>
          <a:p>
            <a:endParaRPr lang="cs-CZ" dirty="0" smtClean="0"/>
          </a:p>
          <a:p>
            <a:r>
              <a:rPr lang="cs-CZ" dirty="0" smtClean="0"/>
              <a:t>Při </a:t>
            </a:r>
            <a:r>
              <a:rPr lang="cs-CZ" dirty="0"/>
              <a:t>nejasnostech o původu krve v mozkomíšním moku se provádí </a:t>
            </a:r>
            <a:r>
              <a:rPr lang="cs-CZ" dirty="0" smtClean="0"/>
              <a:t>angiografie</a:t>
            </a:r>
          </a:p>
          <a:p>
            <a:endParaRPr lang="cs-CZ" dirty="0" smtClean="0"/>
          </a:p>
          <a:p>
            <a:r>
              <a:rPr lang="cs-CZ" dirty="0" smtClean="0"/>
              <a:t>Přetrvávají-li </a:t>
            </a:r>
            <a:r>
              <a:rPr lang="cs-CZ" dirty="0"/>
              <a:t>nejasnosti nadále, provádí se magnetická </a:t>
            </a:r>
            <a:r>
              <a:rPr lang="cs-CZ" dirty="0" smtClean="0"/>
              <a:t>rezonance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r>
              <a:rPr lang="cs-CZ" dirty="0" smtClean="0"/>
              <a:t>Při lehkých poraněních může subarachnoidální krvácení připomínat velmi lehký meningeální syndrom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795" y="1300622"/>
            <a:ext cx="4434431" cy="443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99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latin typeface="+mn-lt"/>
              </a:rPr>
              <a:t>Intracerebrální</a:t>
            </a:r>
            <a:r>
              <a:rPr lang="cs-CZ" b="1" dirty="0">
                <a:latin typeface="+mn-lt"/>
              </a:rPr>
              <a:t> hematom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485021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 smtClean="0"/>
              <a:t>vzniká </a:t>
            </a:r>
            <a:r>
              <a:rPr lang="cs-CZ" dirty="0"/>
              <a:t>většinou po těžkých poraněních hlavy se zlomeninami lebky, bývá kombinováno s kontuzí a lacerací mozkové tkáně i difúzním </a:t>
            </a:r>
            <a:r>
              <a:rPr lang="cs-CZ" dirty="0" err="1"/>
              <a:t>axonálním</a:t>
            </a:r>
            <a:r>
              <a:rPr lang="cs-CZ" dirty="0"/>
              <a:t> </a:t>
            </a:r>
            <a:r>
              <a:rPr lang="cs-CZ" dirty="0" smtClean="0"/>
              <a:t>poraněním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Nejčastěji </a:t>
            </a:r>
            <a:r>
              <a:rPr lang="cs-CZ" dirty="0"/>
              <a:t>se vyskytuje v čelním a spánkovém </a:t>
            </a:r>
            <a:r>
              <a:rPr lang="cs-CZ" dirty="0" smtClean="0"/>
              <a:t>laloku</a:t>
            </a:r>
          </a:p>
          <a:p>
            <a:pPr marL="0" indent="0">
              <a:buNone/>
            </a:pPr>
            <a:r>
              <a:rPr lang="cs-CZ" dirty="0" smtClean="0"/>
              <a:t>Hematomy </a:t>
            </a:r>
            <a:r>
              <a:rPr lang="cs-CZ" dirty="0"/>
              <a:t>se rozlišují dle polohy umístění na hluboké nebo povrchové a solitérní nebo mnohočetné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Klinické </a:t>
            </a:r>
            <a:r>
              <a:rPr lang="cs-CZ" dirty="0"/>
              <a:t>příznaky se mění dle lokalizace krvácení a hematomu.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Často </a:t>
            </a:r>
            <a:r>
              <a:rPr lang="cs-CZ" dirty="0"/>
              <a:t>se hematomy chovají expanzivně, a proto je nutné je evakuovat. Jindy však jejich expanze nepokračuje, klinický stav se lepší, a pak se obejdeme bez chirurgického </a:t>
            </a:r>
            <a:r>
              <a:rPr lang="cs-CZ" dirty="0" smtClean="0"/>
              <a:t>výkonu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Pro </a:t>
            </a:r>
            <a:r>
              <a:rPr lang="cs-CZ" dirty="0"/>
              <a:t>zjištění </a:t>
            </a:r>
            <a:r>
              <a:rPr lang="cs-CZ" b="1" dirty="0"/>
              <a:t>diagnózy se využívá CT </a:t>
            </a:r>
            <a:r>
              <a:rPr lang="cs-CZ" dirty="0"/>
              <a:t>a je důležité, aby bylo rozeznáno, zda krvácení vzniklo na podkladě pádu, nebo pád vznikl na jiném podkladě (iktus). Z tohoto důvodu je důležité se zaměřit na anamnézu pacienta, mechanismus úrazu a výsledky z CT </a:t>
            </a:r>
            <a:r>
              <a:rPr lang="cs-CZ" dirty="0" smtClean="0"/>
              <a:t>vyšetření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079" y="1226468"/>
            <a:ext cx="4107532" cy="4107532"/>
          </a:xfrm>
          <a:prstGeom prst="rect">
            <a:avLst/>
          </a:prstGeom>
        </p:spPr>
      </p:pic>
      <p:sp>
        <p:nvSpPr>
          <p:cNvPr id="5" name="Šipka dolů 4"/>
          <p:cNvSpPr/>
          <p:nvPr/>
        </p:nvSpPr>
        <p:spPr>
          <a:xfrm>
            <a:off x="8791073" y="2085474"/>
            <a:ext cx="465221" cy="6096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7854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Ošetřovatelský proces u pacienta s úrazem </a:t>
            </a:r>
            <a:r>
              <a:rPr lang="cs-CZ" b="1" dirty="0" smtClean="0"/>
              <a:t>mozku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2049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Edém mozku 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205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dirty="0" smtClean="0"/>
              <a:t>je </a:t>
            </a:r>
            <a:r>
              <a:rPr lang="cs-CZ" dirty="0"/>
              <a:t>projevem porušení mozkové </a:t>
            </a:r>
            <a:r>
              <a:rPr lang="cs-CZ" dirty="0" smtClean="0"/>
              <a:t>homeostázy - narušení </a:t>
            </a:r>
            <a:r>
              <a:rPr lang="cs-CZ" dirty="0"/>
              <a:t>normálního, konstantního metabolismu, prokrvení, vodního a iontového </a:t>
            </a:r>
            <a:r>
              <a:rPr lang="cs-CZ" dirty="0" smtClean="0"/>
              <a:t>prostředí</a:t>
            </a:r>
          </a:p>
          <a:p>
            <a:pPr marL="0" indent="0">
              <a:buNone/>
            </a:pPr>
            <a:r>
              <a:rPr lang="cs-CZ" dirty="0" smtClean="0"/>
              <a:t>Úraz </a:t>
            </a:r>
            <a:r>
              <a:rPr lang="cs-CZ" dirty="0"/>
              <a:t>mozku vyvolá dva druhy mozkového </a:t>
            </a:r>
            <a:r>
              <a:rPr lang="cs-CZ" dirty="0" smtClean="0"/>
              <a:t>edému: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Ložiskový</a:t>
            </a:r>
            <a:r>
              <a:rPr lang="cs-CZ" dirty="0" smtClean="0"/>
              <a:t> - vzniká </a:t>
            </a:r>
            <a:r>
              <a:rPr lang="cs-CZ" dirty="0"/>
              <a:t>pouze okolo postižené mozkové tkáně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Difúzní</a:t>
            </a:r>
            <a:r>
              <a:rPr lang="cs-CZ" dirty="0" smtClean="0"/>
              <a:t> - postihuje celý mozek - značně </a:t>
            </a:r>
            <a:r>
              <a:rPr lang="cs-CZ" dirty="0"/>
              <a:t>závažnější </a:t>
            </a:r>
            <a:r>
              <a:rPr lang="cs-CZ" dirty="0" smtClean="0"/>
              <a:t>stav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Při otoku mozku dochází ke zvýšení nitrolebního tlaku a tím následně snížení mozkové </a:t>
            </a:r>
            <a:r>
              <a:rPr lang="cs-CZ" dirty="0" err="1"/>
              <a:t>perfúze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Etiologie:</a:t>
            </a:r>
          </a:p>
          <a:p>
            <a:pPr lvl="1"/>
            <a:r>
              <a:rPr lang="cs-CZ" b="1" dirty="0" smtClean="0"/>
              <a:t>Trauma</a:t>
            </a:r>
            <a:r>
              <a:rPr lang="cs-CZ" dirty="0" smtClean="0"/>
              <a:t> - kolem </a:t>
            </a:r>
            <a:r>
              <a:rPr lang="cs-CZ" dirty="0"/>
              <a:t>traumaticky postižené mozkové tkáně se velmi rychle rozvíjí </a:t>
            </a:r>
            <a:r>
              <a:rPr lang="cs-CZ" b="1" dirty="0"/>
              <a:t>extracelulární edém </a:t>
            </a:r>
            <a:r>
              <a:rPr lang="cs-CZ" dirty="0"/>
              <a:t>- vzniká téměř ihned po úrazu v bíle hmotě </a:t>
            </a:r>
            <a:r>
              <a:rPr lang="cs-CZ" dirty="0" smtClean="0"/>
              <a:t>mozkové </a:t>
            </a:r>
            <a:r>
              <a:rPr lang="cs-CZ" dirty="0"/>
              <a:t>na podkladě nedostatečné pevnosti kapilár, které se začnou být propustné pro určité bílkoviny, které na sebe vážou vodu </a:t>
            </a:r>
          </a:p>
          <a:p>
            <a:pPr lvl="1"/>
            <a:r>
              <a:rPr lang="cs-CZ" b="1" dirty="0" smtClean="0"/>
              <a:t>Ischemie</a:t>
            </a:r>
            <a:r>
              <a:rPr lang="cs-CZ" dirty="0" smtClean="0"/>
              <a:t> - buněčná </a:t>
            </a:r>
            <a:r>
              <a:rPr lang="cs-CZ" dirty="0"/>
              <a:t>membrána se stává propustná pro </a:t>
            </a:r>
            <a:r>
              <a:rPr lang="cs-CZ" dirty="0" err="1"/>
              <a:t>NaCl</a:t>
            </a:r>
            <a:r>
              <a:rPr lang="cs-CZ" dirty="0"/>
              <a:t>, který na sebe váže vodu, a tak vzniká extracelulární edém. Tento druh otoku vzniká několik hodin po </a:t>
            </a:r>
            <a:r>
              <a:rPr lang="cs-CZ" dirty="0" smtClean="0"/>
              <a:t>traumatu</a:t>
            </a:r>
          </a:p>
          <a:p>
            <a:pPr lvl="1"/>
            <a:r>
              <a:rPr lang="cs-CZ" b="1" dirty="0" err="1" smtClean="0"/>
              <a:t>Vazoparalýza</a:t>
            </a:r>
            <a:r>
              <a:rPr lang="cs-CZ" dirty="0" smtClean="0"/>
              <a:t> po traumatu </a:t>
            </a:r>
            <a:r>
              <a:rPr lang="cs-CZ" b="1" dirty="0" smtClean="0"/>
              <a:t>- edém hydrostatický </a:t>
            </a:r>
            <a:r>
              <a:rPr lang="cs-CZ" dirty="0" smtClean="0"/>
              <a:t>-  </a:t>
            </a:r>
            <a:r>
              <a:rPr lang="cs-CZ" dirty="0"/>
              <a:t>Tlaková vlna dopadá na </a:t>
            </a:r>
            <a:r>
              <a:rPr lang="cs-CZ" dirty="0" err="1"/>
              <a:t>venuly</a:t>
            </a:r>
            <a:r>
              <a:rPr lang="cs-CZ" dirty="0"/>
              <a:t> a arterioly a v těchto místech dochází ke zvýšení hydrostatického tlaku a jako důsledek tohoto mechanismu vzniká vystupňovaná transsudace </a:t>
            </a:r>
            <a:endParaRPr lang="cs-CZ" dirty="0" smtClean="0"/>
          </a:p>
          <a:p>
            <a:pPr lvl="1"/>
            <a:r>
              <a:rPr lang="cs-CZ" b="1" dirty="0" smtClean="0"/>
              <a:t>Poruchy </a:t>
            </a:r>
            <a:r>
              <a:rPr lang="cs-CZ" b="1" dirty="0" smtClean="0"/>
              <a:t>metabolismu </a:t>
            </a:r>
            <a:r>
              <a:rPr lang="cs-CZ" dirty="0" smtClean="0"/>
              <a:t>- </a:t>
            </a:r>
            <a:r>
              <a:rPr lang="cs-CZ" dirty="0" smtClean="0"/>
              <a:t>respirační </a:t>
            </a:r>
            <a:r>
              <a:rPr lang="cs-CZ" dirty="0"/>
              <a:t>nebo metabolická acidóza</a:t>
            </a:r>
            <a:r>
              <a:rPr lang="cs-CZ" dirty="0" smtClean="0"/>
              <a:t>, </a:t>
            </a:r>
            <a:r>
              <a:rPr lang="cs-CZ" dirty="0"/>
              <a:t>hormony, </a:t>
            </a:r>
            <a:r>
              <a:rPr lang="cs-CZ" dirty="0" smtClean="0"/>
              <a:t>hypovolémie</a:t>
            </a:r>
          </a:p>
          <a:p>
            <a:pPr lvl="1"/>
            <a:r>
              <a:rPr lang="cs-CZ" b="1" dirty="0"/>
              <a:t>N</a:t>
            </a:r>
            <a:r>
              <a:rPr lang="cs-CZ" b="1" dirty="0" smtClean="0"/>
              <a:t>ádor</a:t>
            </a:r>
            <a:endParaRPr lang="cs-CZ" b="1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Klinické </a:t>
            </a:r>
            <a:r>
              <a:rPr lang="cs-CZ" dirty="0"/>
              <a:t>příznaky:  bolestí hlavy, poruchou </a:t>
            </a:r>
            <a:r>
              <a:rPr lang="cs-CZ" dirty="0" err="1"/>
              <a:t>vizu</a:t>
            </a:r>
            <a:r>
              <a:rPr lang="cs-CZ" dirty="0"/>
              <a:t>, motorických a senzorických funkcí a změnou stavu vědomí</a:t>
            </a:r>
          </a:p>
          <a:p>
            <a:pPr marL="0" indent="0">
              <a:buNone/>
            </a:pPr>
            <a:r>
              <a:rPr lang="cs-CZ" dirty="0" smtClean="0"/>
              <a:t>Diagnostika:</a:t>
            </a:r>
          </a:p>
          <a:p>
            <a:pPr lvl="1"/>
            <a:r>
              <a:rPr lang="cs-CZ" dirty="0" smtClean="0"/>
              <a:t>CT – ozřejmí útlak </a:t>
            </a:r>
            <a:r>
              <a:rPr lang="cs-CZ" dirty="0"/>
              <a:t>likvorových cest a </a:t>
            </a:r>
            <a:r>
              <a:rPr lang="cs-CZ" dirty="0" err="1"/>
              <a:t>hypodenzita</a:t>
            </a:r>
            <a:r>
              <a:rPr lang="cs-CZ" dirty="0"/>
              <a:t> </a:t>
            </a:r>
            <a:r>
              <a:rPr lang="cs-CZ" dirty="0" smtClean="0"/>
              <a:t>mozkové tkáně </a:t>
            </a:r>
          </a:p>
          <a:p>
            <a:pPr lvl="1"/>
            <a:r>
              <a:rPr lang="cs-CZ" dirty="0" smtClean="0"/>
              <a:t>MR</a:t>
            </a:r>
          </a:p>
          <a:p>
            <a:pPr marL="0" indent="0">
              <a:buNone/>
            </a:pPr>
            <a:r>
              <a:rPr lang="cs-CZ" dirty="0" smtClean="0"/>
              <a:t>Léčba:</a:t>
            </a:r>
          </a:p>
          <a:p>
            <a:pPr lvl="1"/>
            <a:r>
              <a:rPr lang="cs-CZ" dirty="0" smtClean="0"/>
              <a:t>prevence </a:t>
            </a:r>
            <a:r>
              <a:rPr lang="cs-CZ" dirty="0"/>
              <a:t>vzniku otoku mozku je podání manitou již v předoperačním období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udržení </a:t>
            </a:r>
            <a:r>
              <a:rPr lang="cs-CZ" dirty="0" err="1"/>
              <a:t>normotenze</a:t>
            </a:r>
            <a:r>
              <a:rPr lang="cs-CZ" dirty="0"/>
              <a:t> nitrolebního tlaku, normální ventilace a běžného odtoku krve z mozku, který se snažíme zajistit zvýšenou polohou – </a:t>
            </a:r>
            <a:r>
              <a:rPr lang="cs-CZ" dirty="0" err="1"/>
              <a:t>polosed</a:t>
            </a:r>
            <a:r>
              <a:rPr lang="cs-CZ" dirty="0"/>
              <a:t> o 45</a:t>
            </a:r>
            <a:r>
              <a:rPr lang="cs-CZ" dirty="0" smtClean="0"/>
              <a:t>°</a:t>
            </a:r>
          </a:p>
          <a:p>
            <a:pPr lvl="1"/>
            <a:r>
              <a:rPr lang="cs-CZ" dirty="0" smtClean="0"/>
              <a:t>aplikují se </a:t>
            </a:r>
            <a:r>
              <a:rPr lang="cs-CZ" dirty="0"/>
              <a:t>osmoticky účinné léky, jako je </a:t>
            </a:r>
            <a:r>
              <a:rPr lang="cs-CZ" dirty="0" err="1"/>
              <a:t>manitol</a:t>
            </a:r>
            <a:r>
              <a:rPr lang="cs-CZ" dirty="0"/>
              <a:t> nebo hypertonický roztok </a:t>
            </a:r>
            <a:r>
              <a:rPr lang="cs-CZ" dirty="0" err="1"/>
              <a:t>NaCl</a:t>
            </a:r>
            <a:r>
              <a:rPr lang="cs-CZ" dirty="0"/>
              <a:t>. </a:t>
            </a:r>
            <a:endParaRPr lang="cs-CZ" dirty="0" smtClean="0"/>
          </a:p>
          <a:p>
            <a:pPr lvl="1"/>
            <a:r>
              <a:rPr lang="cs-CZ" dirty="0" smtClean="0"/>
              <a:t>drenáž </a:t>
            </a:r>
            <a:r>
              <a:rPr lang="cs-CZ" dirty="0"/>
              <a:t>mozkomíšního moku nebo dekompresní kraniotomie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694" y="71103"/>
            <a:ext cx="2570748" cy="337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59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Vyšetřovací metody 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u="sng" dirty="0" smtClean="0"/>
              <a:t> Anamnéza:</a:t>
            </a:r>
          </a:p>
          <a:p>
            <a:pPr lvl="1"/>
            <a:r>
              <a:rPr lang="cs-CZ" dirty="0" smtClean="0"/>
              <a:t>první </a:t>
            </a:r>
            <a:r>
              <a:rPr lang="cs-CZ" dirty="0"/>
              <a:t>příznaky, jako je i bolest hlavy, porucha vědomí, poruchy řeči a další. Samotný nástup nemoci může být </a:t>
            </a:r>
            <a:r>
              <a:rPr lang="cs-CZ" dirty="0" err="1"/>
              <a:t>peroutní</a:t>
            </a:r>
            <a:r>
              <a:rPr lang="cs-CZ" dirty="0"/>
              <a:t>, akutní (akutní subdurální hematom) a chronický (chronický subdurální </a:t>
            </a:r>
            <a:r>
              <a:rPr lang="cs-CZ" dirty="0" smtClean="0"/>
              <a:t>hematom)</a:t>
            </a:r>
          </a:p>
          <a:p>
            <a:pPr marL="0" indent="0">
              <a:buNone/>
            </a:pPr>
            <a:endParaRPr lang="cs-CZ" b="1" u="sng" dirty="0" smtClean="0"/>
          </a:p>
          <a:p>
            <a:pPr marL="0" indent="0">
              <a:buNone/>
            </a:pPr>
            <a:r>
              <a:rPr lang="cs-CZ" b="1" u="sng" dirty="0" smtClean="0"/>
              <a:t>Klinické vyšetření:</a:t>
            </a:r>
          </a:p>
          <a:p>
            <a:pPr lvl="1"/>
            <a:r>
              <a:rPr lang="cs-CZ" dirty="0" smtClean="0"/>
              <a:t>má </a:t>
            </a:r>
            <a:r>
              <a:rPr lang="cs-CZ" dirty="0"/>
              <a:t>za úkol zjistit lokalizaci, rozsah a typ </a:t>
            </a:r>
            <a:r>
              <a:rPr lang="cs-CZ" dirty="0" smtClean="0"/>
              <a:t>postižení</a:t>
            </a:r>
          </a:p>
          <a:p>
            <a:pPr lvl="1"/>
            <a:r>
              <a:rPr lang="cs-CZ" dirty="0"/>
              <a:t>objektivní </a:t>
            </a:r>
            <a:r>
              <a:rPr lang="cs-CZ" dirty="0" err="1" smtClean="0"/>
              <a:t>příznaky:s</a:t>
            </a:r>
            <a:r>
              <a:rPr lang="cs-CZ" dirty="0" smtClean="0"/>
              <a:t> </a:t>
            </a:r>
            <a:r>
              <a:rPr lang="cs-CZ" dirty="0" err="1" smtClean="0"/>
              <a:t>tranová</a:t>
            </a:r>
            <a:r>
              <a:rPr lang="cs-CZ" dirty="0" smtClean="0"/>
              <a:t> </a:t>
            </a:r>
            <a:r>
              <a:rPr lang="cs-CZ" dirty="0"/>
              <a:t>dominance, poruchy vědomí </a:t>
            </a:r>
            <a:r>
              <a:rPr lang="cs-CZ" dirty="0" smtClean="0"/>
              <a:t>-  </a:t>
            </a:r>
            <a:r>
              <a:rPr lang="cs-CZ" dirty="0"/>
              <a:t>kvantitativní (somnolence, </a:t>
            </a:r>
            <a:r>
              <a:rPr lang="cs-CZ" dirty="0" err="1"/>
              <a:t>sopor</a:t>
            </a:r>
            <a:r>
              <a:rPr lang="cs-CZ" dirty="0"/>
              <a:t>, kóma) a kvalitativní (amence a delirium). </a:t>
            </a:r>
            <a:endParaRPr lang="cs-CZ" dirty="0" smtClean="0"/>
          </a:p>
          <a:p>
            <a:pPr lvl="1"/>
            <a:r>
              <a:rPr lang="cs-CZ" dirty="0"/>
              <a:t>k</a:t>
            </a:r>
            <a:r>
              <a:rPr lang="cs-CZ" dirty="0" smtClean="0"/>
              <a:t>ontrola </a:t>
            </a:r>
            <a:r>
              <a:rPr lang="cs-CZ" dirty="0"/>
              <a:t>orientace pacienta </a:t>
            </a:r>
            <a:r>
              <a:rPr lang="cs-CZ" dirty="0" smtClean="0"/>
              <a:t>v </a:t>
            </a:r>
            <a:r>
              <a:rPr lang="cs-CZ" dirty="0"/>
              <a:t>osobě, místě a čase </a:t>
            </a:r>
            <a:endParaRPr lang="cs-CZ" dirty="0" smtClean="0"/>
          </a:p>
          <a:p>
            <a:pPr lvl="1"/>
            <a:r>
              <a:rPr lang="cs-CZ" dirty="0" smtClean="0"/>
              <a:t>hodnocení </a:t>
            </a:r>
            <a:r>
              <a:rPr lang="cs-CZ" dirty="0"/>
              <a:t>stavu vědomí se využívá Glasgow </a:t>
            </a:r>
            <a:r>
              <a:rPr lang="cs-CZ" dirty="0" err="1"/>
              <a:t>Coma</a:t>
            </a:r>
            <a:r>
              <a:rPr lang="cs-CZ" dirty="0"/>
              <a:t> </a:t>
            </a:r>
            <a:r>
              <a:rPr lang="cs-CZ" dirty="0" err="1"/>
              <a:t>Scale</a:t>
            </a:r>
            <a:r>
              <a:rPr lang="cs-CZ" dirty="0"/>
              <a:t> (</a:t>
            </a:r>
            <a:r>
              <a:rPr lang="cs-CZ" dirty="0" smtClean="0"/>
              <a:t>GCS) – posuzuje se </a:t>
            </a:r>
            <a:r>
              <a:rPr lang="cs-CZ" dirty="0"/>
              <a:t>otevření očí, motorická a slovní </a:t>
            </a:r>
            <a:r>
              <a:rPr lang="cs-CZ" dirty="0" smtClean="0"/>
              <a:t>odpověď</a:t>
            </a:r>
          </a:p>
          <a:p>
            <a:pPr lvl="1"/>
            <a:r>
              <a:rPr lang="cs-CZ" dirty="0" smtClean="0"/>
              <a:t>kmenové reflexy - šířka </a:t>
            </a:r>
            <a:r>
              <a:rPr lang="cs-CZ" dirty="0"/>
              <a:t>a reaktivita </a:t>
            </a:r>
            <a:r>
              <a:rPr lang="cs-CZ" dirty="0" smtClean="0"/>
              <a:t>zornic  - jednostranná </a:t>
            </a:r>
            <a:r>
              <a:rPr lang="cs-CZ" dirty="0"/>
              <a:t>dilatace bez </a:t>
            </a:r>
            <a:r>
              <a:rPr lang="cs-CZ" dirty="0" smtClean="0"/>
              <a:t>fotoreakce, oboustranná </a:t>
            </a:r>
            <a:r>
              <a:rPr lang="cs-CZ" dirty="0"/>
              <a:t>fixovaná </a:t>
            </a:r>
            <a:r>
              <a:rPr lang="cs-CZ" dirty="0" smtClean="0"/>
              <a:t>mydriáza </a:t>
            </a:r>
            <a:r>
              <a:rPr lang="cs-CZ" dirty="0" err="1" smtClean="0"/>
              <a:t>atd</a:t>
            </a:r>
            <a:endParaRPr lang="cs-CZ" dirty="0" smtClean="0"/>
          </a:p>
          <a:p>
            <a:pPr lvl="1"/>
            <a:r>
              <a:rPr lang="cs-CZ" dirty="0" smtClean="0"/>
              <a:t>pozornost </a:t>
            </a:r>
            <a:r>
              <a:rPr lang="cs-CZ" dirty="0"/>
              <a:t>se zaměřuje na vytékající tekutinu, kterou může být krev nebo mozkomíšní </a:t>
            </a:r>
            <a:r>
              <a:rPr lang="cs-CZ" dirty="0" smtClean="0"/>
              <a:t>mok - důležité </a:t>
            </a:r>
            <a:r>
              <a:rPr lang="cs-CZ" dirty="0"/>
              <a:t>je zjistit známky </a:t>
            </a:r>
            <a:r>
              <a:rPr lang="cs-CZ" dirty="0" smtClean="0"/>
              <a:t>úrazu</a:t>
            </a:r>
          </a:p>
          <a:p>
            <a:pPr lvl="1"/>
            <a:r>
              <a:rPr lang="cs-CZ" dirty="0" smtClean="0"/>
              <a:t>u </a:t>
            </a:r>
            <a:r>
              <a:rPr lang="cs-CZ" dirty="0" smtClean="0"/>
              <a:t>některých </a:t>
            </a:r>
            <a:r>
              <a:rPr lang="cs-CZ" dirty="0"/>
              <a:t>poranění je třeba vyšetření očním, zubním a ORL lékařem </a:t>
            </a:r>
          </a:p>
        </p:txBody>
      </p:sp>
    </p:spTree>
    <p:extLst>
      <p:ext uri="{BB962C8B-B14F-4D97-AF65-F5344CB8AC3E}">
        <p14:creationId xmlns:p14="http://schemas.microsoft.com/office/powerpoint/2010/main" val="3970617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Zobrazovací metody 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9659"/>
          </a:xfrm>
        </p:spPr>
        <p:txBody>
          <a:bodyPr>
            <a:normAutofit fontScale="55000" lnSpcReduction="20000"/>
          </a:bodyPr>
          <a:lstStyle/>
          <a:p>
            <a:r>
              <a:rPr lang="cs-CZ" b="1" dirty="0" smtClean="0"/>
              <a:t>RTG</a:t>
            </a:r>
            <a:r>
              <a:rPr lang="cs-CZ" dirty="0" smtClean="0"/>
              <a:t> - diagnostika </a:t>
            </a:r>
            <a:r>
              <a:rPr lang="cs-CZ" dirty="0"/>
              <a:t>zlomenin </a:t>
            </a:r>
            <a:r>
              <a:rPr lang="cs-CZ" dirty="0" smtClean="0"/>
              <a:t>lebky a </a:t>
            </a:r>
            <a:r>
              <a:rPr lang="cs-CZ" dirty="0" err="1" smtClean="0"/>
              <a:t>pneumocephalu</a:t>
            </a:r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CT</a:t>
            </a:r>
            <a:r>
              <a:rPr lang="cs-CZ" dirty="0" smtClean="0"/>
              <a:t> – zlatý standart - CT vyšetření </a:t>
            </a:r>
            <a:r>
              <a:rPr lang="cs-CZ" dirty="0"/>
              <a:t>ihned, jinak po 8 hodinách po úrazu, dále za 24 hodin, a pak dle nitrolebního </a:t>
            </a:r>
            <a:r>
              <a:rPr lang="cs-CZ" dirty="0" smtClean="0"/>
              <a:t>tlaku</a:t>
            </a:r>
          </a:p>
          <a:p>
            <a:endParaRPr lang="cs-CZ" dirty="0" smtClean="0"/>
          </a:p>
          <a:p>
            <a:r>
              <a:rPr lang="cs-CZ" b="1" dirty="0" smtClean="0"/>
              <a:t>MR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překonává </a:t>
            </a:r>
            <a:r>
              <a:rPr lang="cs-CZ" dirty="0"/>
              <a:t>zobrazování CT anatomickou přesností zejména v oblasti kmenových struktur, přesnějším rozlišením struktury tkáně a citlivostí pro nálezy provázející difuzní </a:t>
            </a:r>
            <a:r>
              <a:rPr lang="cs-CZ" dirty="0" err="1"/>
              <a:t>axonální</a:t>
            </a:r>
            <a:r>
              <a:rPr lang="cs-CZ" dirty="0"/>
              <a:t> poranění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umožňuje </a:t>
            </a:r>
            <a:r>
              <a:rPr lang="cs-CZ" dirty="0"/>
              <a:t>navíc časnou a přesnější diagnostiku rozsahu mozkových kontuzí, včetně možnosti predikce jejich expanzivního </a:t>
            </a:r>
            <a:r>
              <a:rPr lang="cs-CZ" dirty="0" smtClean="0"/>
              <a:t>chování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 smtClean="0"/>
          </a:p>
          <a:p>
            <a:r>
              <a:rPr lang="cs-CZ" b="1" dirty="0" smtClean="0"/>
              <a:t>Mozková </a:t>
            </a:r>
            <a:r>
              <a:rPr lang="cs-CZ" b="1" dirty="0"/>
              <a:t>angiografie </a:t>
            </a:r>
            <a:endParaRPr lang="cs-CZ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je </a:t>
            </a:r>
            <a:r>
              <a:rPr lang="cs-CZ" dirty="0"/>
              <a:t>vyšetření karotid a vertebrálních tepen zásobujících </a:t>
            </a:r>
            <a:r>
              <a:rPr lang="cs-CZ" dirty="0" smtClean="0"/>
              <a:t>mozek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používá se </a:t>
            </a:r>
            <a:r>
              <a:rPr lang="cs-CZ" dirty="0"/>
              <a:t>pro zjištění arteriovenózních malformací a mozkových aneuryzmat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cs-CZ" dirty="0" smtClean="0"/>
          </a:p>
          <a:p>
            <a:r>
              <a:rPr lang="cs-CZ" b="1" dirty="0" smtClean="0"/>
              <a:t>Pozitronová </a:t>
            </a:r>
            <a:r>
              <a:rPr lang="cs-CZ" b="1" dirty="0"/>
              <a:t>emisní tomografie (PET) </a:t>
            </a:r>
            <a:endParaRPr lang="cs-CZ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velmi </a:t>
            </a:r>
            <a:r>
              <a:rPr lang="cs-CZ" dirty="0"/>
              <a:t>citlivá vyšetřovací </a:t>
            </a:r>
            <a:r>
              <a:rPr lang="cs-CZ" dirty="0" smtClean="0"/>
              <a:t>metoda </a:t>
            </a:r>
            <a:r>
              <a:rPr lang="cs-CZ" dirty="0"/>
              <a:t>zaměřena na metabolické změny v mozkové </a:t>
            </a:r>
            <a:r>
              <a:rPr lang="cs-CZ" dirty="0" smtClean="0"/>
              <a:t>tkáni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 smtClean="0"/>
          </a:p>
          <a:p>
            <a:r>
              <a:rPr lang="cs-CZ" b="1" dirty="0" err="1" smtClean="0"/>
              <a:t>Transkraniální</a:t>
            </a:r>
            <a:r>
              <a:rPr lang="cs-CZ" b="1" dirty="0" smtClean="0"/>
              <a:t> </a:t>
            </a:r>
            <a:r>
              <a:rPr lang="cs-CZ" b="1" dirty="0"/>
              <a:t>dopplerovská </a:t>
            </a:r>
            <a:r>
              <a:rPr lang="cs-CZ" b="1" dirty="0" smtClean="0"/>
              <a:t>sonografie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zjišťuje </a:t>
            </a:r>
            <a:r>
              <a:rPr lang="cs-CZ" dirty="0"/>
              <a:t>průtok krve magistrálními cévami. Snížený průtok může mít příčinu v subarachnoidálním </a:t>
            </a:r>
            <a:r>
              <a:rPr lang="cs-CZ" dirty="0" smtClean="0"/>
              <a:t>krvácení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3855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Možnosti léčby kraniocerebrálních poranění 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dirty="0" smtClean="0"/>
              <a:t>Ne </a:t>
            </a:r>
            <a:r>
              <a:rPr lang="cs-CZ" dirty="0"/>
              <a:t>všechny kraniocerebrální poranění musí být léčeny </a:t>
            </a:r>
            <a:r>
              <a:rPr lang="cs-CZ" dirty="0" smtClean="0"/>
              <a:t>operačně</a:t>
            </a:r>
          </a:p>
          <a:p>
            <a:pPr marL="0" indent="0">
              <a:buNone/>
            </a:pPr>
            <a:r>
              <a:rPr lang="cs-CZ" dirty="0" smtClean="0"/>
              <a:t>Lehké </a:t>
            </a:r>
            <a:r>
              <a:rPr lang="cs-CZ" dirty="0"/>
              <a:t>poranění mozku je léčeno klidem na lůžku s jednodenní hospitalizací z důvodu monitorace </a:t>
            </a:r>
            <a:r>
              <a:rPr lang="cs-CZ" dirty="0" smtClean="0"/>
              <a:t>pacienta</a:t>
            </a:r>
          </a:p>
          <a:p>
            <a:endParaRPr lang="cs-CZ" dirty="0" smtClean="0"/>
          </a:p>
          <a:p>
            <a:r>
              <a:rPr lang="cs-CZ" dirty="0" smtClean="0"/>
              <a:t>U </a:t>
            </a:r>
            <a:r>
              <a:rPr lang="cs-CZ" dirty="0"/>
              <a:t>pacientů s </a:t>
            </a:r>
            <a:r>
              <a:rPr lang="cs-CZ" b="1" dirty="0"/>
              <a:t>mozkovou komocí </a:t>
            </a:r>
            <a:r>
              <a:rPr lang="cs-CZ" dirty="0"/>
              <a:t>je nařízen klid na lůžku v délce 3 až 5 dní, kde pacient nesmí chodit, sedat, podávají se antiemetika, analgetika a sedativa </a:t>
            </a:r>
            <a:endParaRPr lang="cs-CZ" dirty="0" smtClean="0"/>
          </a:p>
          <a:p>
            <a:r>
              <a:rPr lang="cs-CZ" b="1" dirty="0" smtClean="0"/>
              <a:t>Difúzní </a:t>
            </a:r>
            <a:r>
              <a:rPr lang="cs-CZ" b="1" dirty="0" err="1"/>
              <a:t>axonální</a:t>
            </a:r>
            <a:r>
              <a:rPr lang="cs-CZ" b="1" dirty="0"/>
              <a:t> poranění </a:t>
            </a:r>
            <a:r>
              <a:rPr lang="cs-CZ" dirty="0"/>
              <a:t>se léčí také klidem na lůžku a podáváním </a:t>
            </a:r>
            <a:r>
              <a:rPr lang="cs-CZ" dirty="0" err="1"/>
              <a:t>antiedematózní</a:t>
            </a:r>
            <a:r>
              <a:rPr lang="cs-CZ" dirty="0"/>
              <a:t> léčby v podobě </a:t>
            </a:r>
            <a:r>
              <a:rPr lang="cs-CZ" dirty="0" smtClean="0"/>
              <a:t>manitou</a:t>
            </a:r>
          </a:p>
          <a:p>
            <a:r>
              <a:rPr lang="cs-CZ" dirty="0" smtClean="0"/>
              <a:t>U </a:t>
            </a:r>
            <a:r>
              <a:rPr lang="cs-CZ" b="1" dirty="0"/>
              <a:t>akutního subdurálního hematomu </a:t>
            </a:r>
            <a:r>
              <a:rPr lang="cs-CZ" dirty="0"/>
              <a:t>o léčbě vždy rozhoduje </a:t>
            </a:r>
            <a:r>
              <a:rPr lang="cs-CZ" dirty="0" smtClean="0"/>
              <a:t>neurochirurg: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Akutní </a:t>
            </a:r>
            <a:r>
              <a:rPr lang="cs-CZ" dirty="0"/>
              <a:t>subdurální hematom, který dosahuje tloušťky do 3 mm, nevyžaduje operační řešení, ale musí být důkladně klinicky a pomocí CT vyšetření sledován.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U </a:t>
            </a:r>
            <a:r>
              <a:rPr lang="cs-CZ" dirty="0"/>
              <a:t>akutního subdurální hematomu vyššího jak 3 mm má být provedeno operační řešení, a to v co nejrychleji. Během operačního řešení jsou odstraněna i kontuzní </a:t>
            </a:r>
            <a:r>
              <a:rPr lang="cs-CZ" dirty="0" err="1" smtClean="0"/>
              <a:t>ložiska.Kraniotomie</a:t>
            </a:r>
            <a:r>
              <a:rPr lang="cs-CZ" dirty="0" smtClean="0"/>
              <a:t> </a:t>
            </a:r>
            <a:r>
              <a:rPr lang="cs-CZ" dirty="0"/>
              <a:t>musí být dostatečně veliká, velmi často až přes celou hemisféru, z důvodu nalezení zdroje krvácení. U těchto operací bývá tak velký otok mozku, že se kostní ploténka nevrací (nekompresivní </a:t>
            </a:r>
            <a:r>
              <a:rPr lang="cs-CZ" dirty="0" err="1"/>
              <a:t>kraniektomie</a:t>
            </a:r>
            <a:r>
              <a:rPr lang="cs-CZ" dirty="0"/>
              <a:t>). Kraniotomie musí být velká, aby nedošlo k </a:t>
            </a:r>
            <a:r>
              <a:rPr lang="cs-CZ" dirty="0" err="1"/>
              <a:t>inkarcenaci</a:t>
            </a:r>
            <a:r>
              <a:rPr lang="cs-CZ" dirty="0"/>
              <a:t> o okraj vytvořeného otvoru. Návrat kosti probíhá při poklesu parenchymu pod okraj lebečních kostí, nejčastěji však mezi 3 až 12 </a:t>
            </a:r>
            <a:r>
              <a:rPr lang="cs-CZ" dirty="0" smtClean="0"/>
              <a:t>týdnem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Léčba </a:t>
            </a:r>
            <a:r>
              <a:rPr lang="cs-CZ" dirty="0"/>
              <a:t>subakutního subdurálního hematomu spočívá v chirurgickém odstranění pomocí </a:t>
            </a:r>
            <a:r>
              <a:rPr lang="cs-CZ" dirty="0" err="1"/>
              <a:t>trepanopunkčního</a:t>
            </a:r>
            <a:r>
              <a:rPr lang="cs-CZ" dirty="0"/>
              <a:t> </a:t>
            </a:r>
            <a:r>
              <a:rPr lang="cs-CZ" dirty="0" smtClean="0"/>
              <a:t>otvoru.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cs-CZ" dirty="0" smtClean="0"/>
          </a:p>
          <a:p>
            <a:r>
              <a:rPr lang="cs-CZ" dirty="0" smtClean="0"/>
              <a:t>Léčba</a:t>
            </a:r>
            <a:r>
              <a:rPr lang="cs-CZ" dirty="0" smtClean="0"/>
              <a:t> </a:t>
            </a:r>
            <a:r>
              <a:rPr lang="cs-CZ" b="1" dirty="0"/>
              <a:t>chronického subdurálního hematomu </a:t>
            </a:r>
            <a:r>
              <a:rPr lang="cs-CZ" dirty="0"/>
              <a:t>terapie spočívá v chirurgickém řešení, kdy se provede odstranění </a:t>
            </a:r>
            <a:r>
              <a:rPr lang="cs-CZ" dirty="0" err="1"/>
              <a:t>hematomomu</a:t>
            </a:r>
            <a:r>
              <a:rPr lang="cs-CZ" dirty="0"/>
              <a:t> s jeho vazivovým pouzdrem z </a:t>
            </a:r>
            <a:r>
              <a:rPr lang="cs-CZ" dirty="0" smtClean="0"/>
              <a:t>kraniotomie. Další </a:t>
            </a:r>
            <a:r>
              <a:rPr lang="cs-CZ" dirty="0"/>
              <a:t>možností řešení chronického subdurálního hematomu je trepanace a drenáž, která se ponechává na 3 až 5 dní 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b="1" dirty="0"/>
              <a:t>Epidurální hematom </a:t>
            </a:r>
            <a:r>
              <a:rPr lang="cs-CZ" dirty="0"/>
              <a:t>je stav, který je třeba řešit urgentně, kdy se odstraňuje nejen samotný hematom, ale zároveň probíhá i podvaz krvácející </a:t>
            </a:r>
            <a:r>
              <a:rPr lang="cs-CZ" dirty="0" smtClean="0"/>
              <a:t>tepny</a:t>
            </a:r>
          </a:p>
          <a:p>
            <a:r>
              <a:rPr lang="cs-CZ" dirty="0" smtClean="0"/>
              <a:t>U </a:t>
            </a:r>
            <a:r>
              <a:rPr lang="cs-CZ" dirty="0"/>
              <a:t>krvácení do mozku je doporučen klid na lůžku se zahájením symptomatologické </a:t>
            </a:r>
            <a:r>
              <a:rPr lang="cs-CZ" dirty="0" smtClean="0"/>
              <a:t>léčby</a:t>
            </a:r>
          </a:p>
          <a:p>
            <a:r>
              <a:rPr lang="cs-CZ" dirty="0" smtClean="0"/>
              <a:t>Podávání </a:t>
            </a:r>
            <a:r>
              <a:rPr lang="cs-CZ" dirty="0" err="1"/>
              <a:t>anetiepileptik</a:t>
            </a:r>
            <a:r>
              <a:rPr lang="cs-CZ" dirty="0"/>
              <a:t> bezprostředně po závažných traumatech mozku může snížit výskyt akutních symptomatických záchvatů v prvních 24 hodinách až dnech po traumatu. </a:t>
            </a:r>
          </a:p>
        </p:txBody>
      </p:sp>
    </p:spTree>
    <p:extLst>
      <p:ext uri="{BB962C8B-B14F-4D97-AF65-F5344CB8AC3E}">
        <p14:creationId xmlns:p14="http://schemas.microsoft.com/office/powerpoint/2010/main" val="1841775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Rehabilitace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 smtClean="0"/>
              <a:t>u </a:t>
            </a:r>
            <a:r>
              <a:rPr lang="cs-CZ" dirty="0"/>
              <a:t>pacientů s kraniocerebrálním poraněním </a:t>
            </a:r>
            <a:r>
              <a:rPr lang="cs-CZ" dirty="0" smtClean="0"/>
              <a:t>v </a:t>
            </a:r>
            <a:r>
              <a:rPr lang="cs-CZ" dirty="0"/>
              <a:t>rámci </a:t>
            </a:r>
            <a:r>
              <a:rPr lang="cs-CZ" dirty="0" err="1"/>
              <a:t>neurotraumatu</a:t>
            </a:r>
            <a:r>
              <a:rPr lang="cs-CZ" dirty="0"/>
              <a:t> je velmi důležitá včasná a komplexní rehabilitace </a:t>
            </a:r>
            <a:r>
              <a:rPr lang="cs-CZ" dirty="0" smtClean="0"/>
              <a:t>pacienta</a:t>
            </a:r>
          </a:p>
          <a:p>
            <a:r>
              <a:rPr lang="cs-CZ" dirty="0" smtClean="0"/>
              <a:t>začíná </a:t>
            </a:r>
            <a:r>
              <a:rPr lang="cs-CZ" dirty="0"/>
              <a:t>již ve fázi akutní hospitalizace ve zdravotnickém zařízení a pokračuje až do domácího ošetřování, kde ji provádí rodinní </a:t>
            </a:r>
            <a:r>
              <a:rPr lang="cs-CZ" dirty="0" smtClean="0"/>
              <a:t>příslušníci</a:t>
            </a:r>
          </a:p>
          <a:p>
            <a:r>
              <a:rPr lang="cs-CZ" dirty="0" smtClean="0"/>
              <a:t>rehabilitační </a:t>
            </a:r>
            <a:r>
              <a:rPr lang="cs-CZ" dirty="0"/>
              <a:t>režim je vždy zvolen individuálně každému pacientovi a probíhá již na oddělení JIP a ARO </a:t>
            </a: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b="1" dirty="0" smtClean="0"/>
              <a:t>V </a:t>
            </a:r>
            <a:r>
              <a:rPr lang="cs-CZ" b="1" dirty="0"/>
              <a:t>akutním </a:t>
            </a:r>
            <a:r>
              <a:rPr lang="cs-CZ" b="1" dirty="0" smtClean="0"/>
              <a:t>stádiu </a:t>
            </a:r>
            <a:r>
              <a:rPr lang="cs-CZ" dirty="0" smtClean="0"/>
              <a:t>se zaměřuje </a:t>
            </a:r>
            <a:r>
              <a:rPr lang="cs-CZ" dirty="0"/>
              <a:t>zejména na rehabilitační ošetřovatelství, polohování, prevenci vzniku dekubitů, </a:t>
            </a:r>
            <a:r>
              <a:rPr lang="cs-CZ" dirty="0" err="1"/>
              <a:t>mikropolohování</a:t>
            </a:r>
            <a:r>
              <a:rPr lang="cs-CZ" dirty="0"/>
              <a:t> antispastické polohování a na koncept bazální stimulace </a:t>
            </a:r>
            <a:endParaRPr lang="cs-CZ" dirty="0" smtClean="0"/>
          </a:p>
          <a:p>
            <a:pPr lvl="1"/>
            <a:r>
              <a:rPr lang="cs-CZ" dirty="0" smtClean="0"/>
              <a:t>provádí </a:t>
            </a:r>
            <a:r>
              <a:rPr lang="cs-CZ" dirty="0"/>
              <a:t>se procvičení hlavy a krku, dále hrudníku, břicha a dolních </a:t>
            </a:r>
            <a:r>
              <a:rPr lang="cs-CZ" dirty="0" smtClean="0"/>
              <a:t>končetin</a:t>
            </a:r>
          </a:p>
          <a:p>
            <a:pPr lvl="1"/>
            <a:r>
              <a:rPr lang="cs-CZ" dirty="0" smtClean="0"/>
              <a:t>pasivní </a:t>
            </a:r>
            <a:r>
              <a:rPr lang="cs-CZ" dirty="0"/>
              <a:t>otevírání a zavírání očních </a:t>
            </a:r>
            <a:r>
              <a:rPr lang="cs-CZ" dirty="0" smtClean="0"/>
              <a:t>víček, reflexní </a:t>
            </a:r>
            <a:r>
              <a:rPr lang="cs-CZ" dirty="0"/>
              <a:t>stimulaci </a:t>
            </a:r>
            <a:r>
              <a:rPr lang="cs-CZ" dirty="0" smtClean="0"/>
              <a:t>dýchání</a:t>
            </a:r>
          </a:p>
          <a:p>
            <a:pPr lvl="1"/>
            <a:r>
              <a:rPr lang="cs-CZ" dirty="0" smtClean="0"/>
              <a:t>stimulace </a:t>
            </a:r>
            <a:r>
              <a:rPr lang="cs-CZ" dirty="0"/>
              <a:t>střevní pasáže pomocí </a:t>
            </a:r>
            <a:r>
              <a:rPr lang="cs-CZ" dirty="0" smtClean="0"/>
              <a:t>pohmatu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/>
              <a:t>oblasti horních končetin dochází k procvičení velkých i malých </a:t>
            </a:r>
            <a:r>
              <a:rPr lang="cs-CZ" dirty="0" smtClean="0"/>
              <a:t>kloubů- pronace </a:t>
            </a:r>
            <a:r>
              <a:rPr lang="cs-CZ" dirty="0"/>
              <a:t>ruky, ohýbání prstů, pokrčování horní končetiny v loketních </a:t>
            </a:r>
            <a:r>
              <a:rPr lang="cs-CZ" dirty="0" err="1" smtClean="0"/>
              <a:t>kloubech.Velká</a:t>
            </a:r>
            <a:r>
              <a:rPr lang="cs-CZ" dirty="0" smtClean="0"/>
              <a:t> </a:t>
            </a:r>
            <a:r>
              <a:rPr lang="cs-CZ" dirty="0"/>
              <a:t>pozornost připadá i ramennímu kloubu. Vhodné je provádění masáží ruky a </a:t>
            </a:r>
            <a:r>
              <a:rPr lang="cs-CZ" dirty="0" smtClean="0"/>
              <a:t>předloktí</a:t>
            </a:r>
          </a:p>
          <a:p>
            <a:pPr lvl="1"/>
            <a:r>
              <a:rPr lang="cs-CZ" dirty="0" smtClean="0"/>
              <a:t>na </a:t>
            </a:r>
            <a:r>
              <a:rPr lang="cs-CZ" dirty="0"/>
              <a:t>dolních končetinách se pozornost taktéž zaměřuje na klouby, které se snažíme procvičit ve všech možných směrech, které je kloub schopen vykonat. Důležitá je i masáž chodidel a procvičení kloubů na nohách </a:t>
            </a:r>
            <a:endParaRPr lang="cs-CZ" dirty="0" smtClean="0"/>
          </a:p>
          <a:p>
            <a:pPr lvl="1"/>
            <a:r>
              <a:rPr lang="cs-CZ" dirty="0" smtClean="0"/>
              <a:t>u </a:t>
            </a:r>
            <a:r>
              <a:rPr lang="cs-CZ" dirty="0"/>
              <a:t>pacientů s </a:t>
            </a:r>
            <a:r>
              <a:rPr lang="cs-CZ" dirty="0" err="1"/>
              <a:t>kraniotraumatem</a:t>
            </a:r>
            <a:r>
              <a:rPr lang="cs-CZ" dirty="0"/>
              <a:t> se také využívá </a:t>
            </a:r>
            <a:r>
              <a:rPr lang="cs-CZ" dirty="0" err="1"/>
              <a:t>Bobathova</a:t>
            </a:r>
            <a:r>
              <a:rPr lang="cs-CZ" dirty="0"/>
              <a:t> metoda. Tato metoda se zaměřuje na léčbu </a:t>
            </a:r>
            <a:r>
              <a:rPr lang="cs-CZ" dirty="0" err="1"/>
              <a:t>senzomorických</a:t>
            </a:r>
            <a:r>
              <a:rPr lang="cs-CZ" dirty="0"/>
              <a:t> poruch, nejčastěji u </a:t>
            </a:r>
            <a:r>
              <a:rPr lang="cs-CZ" dirty="0" err="1"/>
              <a:t>hemiplegiků</a:t>
            </a:r>
            <a:r>
              <a:rPr lang="cs-CZ" dirty="0"/>
              <a:t>. Cílem této metody je poskytnutí postižené straně co nejvíce dráždění a impulzů, aby postupně došlo k zapojení postižené strany do celkového tělesného schématu. Postupně dochází k uvolnění křečovitého sevření a polohování do příjemných poloh </a:t>
            </a:r>
            <a:endParaRPr lang="cs-CZ" dirty="0" smtClean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Rehabilitace </a:t>
            </a:r>
            <a:r>
              <a:rPr lang="cs-CZ" b="1" dirty="0"/>
              <a:t>v subakutním a chronickém stádiu </a:t>
            </a:r>
            <a:r>
              <a:rPr lang="cs-CZ" dirty="0"/>
              <a:t>spočívá v nácviku postupné </a:t>
            </a:r>
            <a:r>
              <a:rPr lang="cs-CZ" dirty="0" err="1"/>
              <a:t>vertikalizace</a:t>
            </a:r>
            <a:r>
              <a:rPr lang="cs-CZ" dirty="0"/>
              <a:t> do sedu, stoje, následné udržení stability až postupný nácvik chůze. I v tomto období se také pozornost zaměřuje na dostatečné procvičení všech kloubů a zamezení vzniku svalových kontraktur </a:t>
            </a:r>
            <a:endParaRPr lang="cs-CZ" dirty="0" smtClean="0"/>
          </a:p>
          <a:p>
            <a:r>
              <a:rPr lang="cs-CZ" dirty="0" smtClean="0"/>
              <a:t>Pacienti </a:t>
            </a:r>
            <a:r>
              <a:rPr lang="cs-CZ" dirty="0"/>
              <a:t>po kraniocerebrálních poraněních velmi často mívají problém s řečí. Z tohoto důvodu je důležité, aby v týmu ošetřujících osob byl zároveň i logoped a </a:t>
            </a:r>
            <a:r>
              <a:rPr lang="cs-CZ" dirty="0" smtClean="0"/>
              <a:t>neuropsycholog</a:t>
            </a:r>
          </a:p>
          <a:p>
            <a:r>
              <a:rPr lang="cs-CZ" dirty="0" smtClean="0"/>
              <a:t>V </a:t>
            </a:r>
            <a:r>
              <a:rPr lang="cs-CZ" dirty="0"/>
              <a:t>dlouhodobém výhledu se péče dále poskytuje v podobě ambulantních služeb nebo lázeňské </a:t>
            </a:r>
            <a:r>
              <a:rPr lang="cs-CZ" dirty="0" smtClean="0"/>
              <a:t>péče</a:t>
            </a:r>
          </a:p>
        </p:txBody>
      </p:sp>
    </p:spTree>
    <p:extLst>
      <p:ext uri="{BB962C8B-B14F-4D97-AF65-F5344CB8AC3E}">
        <p14:creationId xmlns:p14="http://schemas.microsoft.com/office/powerpoint/2010/main" val="241301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826" y="4773495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/>
              <a:t>Děkuji za pozornost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94" t="9627" r="26961" b="76017"/>
          <a:stretch/>
        </p:blipFill>
        <p:spPr>
          <a:xfrm>
            <a:off x="489284" y="1148492"/>
            <a:ext cx="11232683" cy="210793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694809" y="6099058"/>
            <a:ext cx="1559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Zimní semestr </a:t>
            </a:r>
          </a:p>
          <a:p>
            <a:r>
              <a:rPr lang="cs-CZ" dirty="0" smtClean="0"/>
              <a:t>23. </a:t>
            </a:r>
            <a:r>
              <a:rPr lang="cs-CZ" dirty="0" smtClean="0"/>
              <a:t>října 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931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Anatomie a fyziologie mozku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4"/>
            <a:ext cx="10704095" cy="503237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 smtClean="0"/>
              <a:t>Základní </a:t>
            </a:r>
            <a:r>
              <a:rPr lang="cs-CZ" dirty="0"/>
              <a:t>funkční a stavební jednotkou nervového systému je </a:t>
            </a:r>
            <a:r>
              <a:rPr lang="cs-CZ" dirty="0" smtClean="0"/>
              <a:t>neuron</a:t>
            </a:r>
          </a:p>
          <a:p>
            <a:pPr marL="0" indent="0">
              <a:buNone/>
            </a:pPr>
            <a:endParaRPr lang="cs-CZ" b="1" u="sng" dirty="0" smtClean="0"/>
          </a:p>
          <a:p>
            <a:pPr marL="0" indent="0">
              <a:buNone/>
            </a:pPr>
            <a:r>
              <a:rPr lang="cs-CZ" b="1" u="sng" dirty="0" smtClean="0"/>
              <a:t>Mozkový kmen </a:t>
            </a:r>
          </a:p>
          <a:p>
            <a:pPr marL="457200" lvl="1" indent="0">
              <a:buNone/>
            </a:pPr>
            <a:r>
              <a:rPr lang="cs-CZ" dirty="0" smtClean="0"/>
              <a:t>je </a:t>
            </a:r>
            <a:r>
              <a:rPr lang="cs-CZ" dirty="0"/>
              <a:t>uložen na </a:t>
            </a:r>
            <a:r>
              <a:rPr lang="cs-CZ" dirty="0" err="1"/>
              <a:t>bazi</a:t>
            </a:r>
            <a:r>
              <a:rPr lang="cs-CZ" dirty="0"/>
              <a:t> v zadní jámě </a:t>
            </a:r>
            <a:r>
              <a:rPr lang="cs-CZ" dirty="0" smtClean="0"/>
              <a:t>lební</a:t>
            </a:r>
            <a:r>
              <a:rPr lang="cs-CZ" dirty="0"/>
              <a:t> </a:t>
            </a:r>
            <a:r>
              <a:rPr lang="cs-CZ" dirty="0" smtClean="0"/>
              <a:t>- má </a:t>
            </a:r>
            <a:r>
              <a:rPr lang="cs-CZ" dirty="0"/>
              <a:t>zodpovědnost za řízení základních fyziologických funkcí těla (dýchání, srdeční frekvence, bdělost, krevní tlak</a:t>
            </a:r>
            <a:r>
              <a:rPr lang="cs-CZ" dirty="0" smtClean="0"/>
              <a:t>)</a:t>
            </a:r>
          </a:p>
          <a:p>
            <a:pPr marL="457200" lvl="1" indent="0">
              <a:buNone/>
            </a:pPr>
            <a:r>
              <a:rPr lang="cs-CZ" dirty="0" smtClean="0"/>
              <a:t>V </a:t>
            </a:r>
            <a:r>
              <a:rPr lang="cs-CZ" dirty="0"/>
              <a:t>mozkovém kmeni rozlišujeme tři části</a:t>
            </a:r>
            <a:r>
              <a:rPr lang="cs-CZ" dirty="0" smtClean="0"/>
              <a:t>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/>
              <a:t>Prodloužená mícha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/>
              <a:t>Varolův most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/>
              <a:t>Střední mozek</a:t>
            </a:r>
          </a:p>
          <a:p>
            <a:pPr marL="457200" lvl="1" indent="0">
              <a:buNone/>
            </a:pPr>
            <a:r>
              <a:rPr lang="cs-CZ" dirty="0" smtClean="0"/>
              <a:t>v </a:t>
            </a:r>
            <a:r>
              <a:rPr lang="cs-CZ" dirty="0"/>
              <a:t>mozkovém kmeni nachází jádra hlavových nervů a probíhají zde ascendentní a descendentní dráhy a přepojuje se tu zraková a sluchová dráha 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b="1" dirty="0" smtClean="0"/>
          </a:p>
          <a:p>
            <a:pPr lvl="1"/>
            <a:r>
              <a:rPr lang="cs-CZ" b="1" dirty="0" smtClean="0"/>
              <a:t>Prodloužená </a:t>
            </a:r>
            <a:r>
              <a:rPr lang="cs-CZ" b="1" dirty="0"/>
              <a:t>mícha </a:t>
            </a:r>
            <a:r>
              <a:rPr lang="cs-CZ" dirty="0"/>
              <a:t>(</a:t>
            </a:r>
            <a:r>
              <a:rPr lang="cs-CZ" dirty="0" err="1"/>
              <a:t>medulla</a:t>
            </a:r>
            <a:r>
              <a:rPr lang="cs-CZ" dirty="0"/>
              <a:t> </a:t>
            </a:r>
            <a:r>
              <a:rPr lang="cs-CZ" dirty="0" err="1"/>
              <a:t>oblongata</a:t>
            </a:r>
            <a:r>
              <a:rPr lang="cs-CZ" dirty="0" smtClean="0"/>
              <a:t>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/>
              <a:t>je </a:t>
            </a:r>
            <a:r>
              <a:rPr lang="cs-CZ" dirty="0"/>
              <a:t>volné pokračování hřbetní míchy, ze které přechází </a:t>
            </a:r>
            <a:r>
              <a:rPr lang="cs-CZ" dirty="0" err="1"/>
              <a:t>canalis</a:t>
            </a:r>
            <a:r>
              <a:rPr lang="cs-CZ" dirty="0"/>
              <a:t> </a:t>
            </a:r>
            <a:r>
              <a:rPr lang="cs-CZ" dirty="0" err="1"/>
              <a:t>centralis</a:t>
            </a:r>
            <a:r>
              <a:rPr lang="cs-CZ" dirty="0"/>
              <a:t> do prodloužené míchy, ve které tvoří spodinu IV. </a:t>
            </a:r>
            <a:r>
              <a:rPr lang="cs-CZ" dirty="0" smtClean="0"/>
              <a:t>komory mozkové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/>
              <a:t>má </a:t>
            </a:r>
            <a:r>
              <a:rPr lang="cs-CZ" dirty="0"/>
              <a:t>tvar kuželu, kdy úzká část směřuje k hřbetní míše a rozšířená část k Varolovu </a:t>
            </a:r>
            <a:r>
              <a:rPr lang="cs-CZ" dirty="0" smtClean="0"/>
              <a:t>mostu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cs-CZ" dirty="0" smtClean="0"/>
              <a:t>Na </a:t>
            </a:r>
            <a:r>
              <a:rPr lang="cs-CZ" dirty="0"/>
              <a:t>ventrální straně prodloužené míchy se nachází dva symetrické valy </a:t>
            </a:r>
            <a:r>
              <a:rPr lang="cs-CZ" dirty="0" err="1"/>
              <a:t>pyramides</a:t>
            </a:r>
            <a:r>
              <a:rPr lang="cs-CZ" dirty="0"/>
              <a:t> </a:t>
            </a:r>
            <a:r>
              <a:rPr lang="cs-CZ" dirty="0" err="1"/>
              <a:t>medulae</a:t>
            </a:r>
            <a:r>
              <a:rPr lang="cs-CZ" dirty="0"/>
              <a:t> </a:t>
            </a:r>
            <a:r>
              <a:rPr lang="cs-CZ" dirty="0" err="1"/>
              <a:t>oblongatae</a:t>
            </a:r>
            <a:r>
              <a:rPr lang="cs-CZ" dirty="0"/>
              <a:t>. Tyto hrboly obsahují bílou hmotu mozkovou (</a:t>
            </a:r>
            <a:r>
              <a:rPr lang="cs-CZ" dirty="0" err="1"/>
              <a:t>substantia</a:t>
            </a:r>
            <a:r>
              <a:rPr lang="cs-CZ" dirty="0"/>
              <a:t> alba), tudíž motorická vlákna tzv. pyramidových </a:t>
            </a:r>
            <a:r>
              <a:rPr lang="cs-CZ" dirty="0" smtClean="0"/>
              <a:t>drah</a:t>
            </a:r>
            <a:endParaRPr lang="cs-CZ" dirty="0"/>
          </a:p>
          <a:p>
            <a:pPr lvl="3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lvl="1"/>
            <a:r>
              <a:rPr lang="cs-CZ" b="1" dirty="0" smtClean="0"/>
              <a:t>Varolův </a:t>
            </a:r>
            <a:r>
              <a:rPr lang="cs-CZ" b="1" dirty="0"/>
              <a:t>most </a:t>
            </a:r>
            <a:r>
              <a:rPr lang="cs-CZ" dirty="0"/>
              <a:t>(pons </a:t>
            </a:r>
            <a:r>
              <a:rPr lang="cs-CZ" dirty="0" err="1"/>
              <a:t>Varoli</a:t>
            </a:r>
            <a:r>
              <a:rPr lang="cs-CZ" dirty="0" smtClean="0"/>
              <a:t>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/>
              <a:t>příčný </a:t>
            </a:r>
            <a:r>
              <a:rPr lang="cs-CZ" dirty="0"/>
              <a:t>val, který je viditelný na bazální straně mozkového kmene. Kraniálním směrem na něj dále navazuje střední mozek. Na </a:t>
            </a:r>
            <a:r>
              <a:rPr lang="cs-CZ" dirty="0" err="1"/>
              <a:t>bazi</a:t>
            </a:r>
            <a:r>
              <a:rPr lang="cs-CZ" dirty="0"/>
              <a:t> Varolova mostu vystupuje VII. a VIII. hlavový nerv. Na dorzální straně se Varolův most směrem kraniálním uzavírá a VI. komora mozková v tomto místě přechází do sulcu, který ji spojuje s III. komorou </a:t>
            </a:r>
            <a:r>
              <a:rPr lang="cs-CZ" dirty="0" smtClean="0"/>
              <a:t>mozkovou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 </a:t>
            </a:r>
            <a:r>
              <a:rPr lang="cs-CZ" b="1" dirty="0"/>
              <a:t>Střední mozek </a:t>
            </a:r>
            <a:r>
              <a:rPr lang="cs-CZ" dirty="0"/>
              <a:t>(</a:t>
            </a:r>
            <a:r>
              <a:rPr lang="cs-CZ" dirty="0" err="1"/>
              <a:t>mesencephalon</a:t>
            </a:r>
            <a:r>
              <a:rPr lang="cs-CZ" dirty="0" smtClean="0"/>
              <a:t>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/>
              <a:t>krátký </a:t>
            </a:r>
            <a:r>
              <a:rPr lang="cs-CZ" dirty="0"/>
              <a:t>úsek, který měří 1,5 až 2 cm a je spojen s Varolovým mostem a kraniálně s mezimozkem. Je kryt pomocí hemisfér koncového mozku, pouze ventrální část je patrná na </a:t>
            </a:r>
            <a:r>
              <a:rPr lang="cs-CZ" dirty="0" err="1"/>
              <a:t>bazi</a:t>
            </a:r>
            <a:r>
              <a:rPr lang="cs-CZ" dirty="0"/>
              <a:t> jako dva silné stvoly (</a:t>
            </a:r>
            <a:r>
              <a:rPr lang="cs-CZ" dirty="0" err="1"/>
              <a:t>crura</a:t>
            </a:r>
            <a:r>
              <a:rPr lang="cs-CZ" dirty="0"/>
              <a:t> </a:t>
            </a:r>
            <a:r>
              <a:rPr lang="cs-CZ" dirty="0" err="1"/>
              <a:t>cerebri</a:t>
            </a:r>
            <a:r>
              <a:rPr lang="cs-CZ" dirty="0"/>
              <a:t>) </a:t>
            </a: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2888" y="243639"/>
            <a:ext cx="203835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01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+mn-lt"/>
              </a:rPr>
              <a:t>Mozeček (cerebellum)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- je </a:t>
            </a:r>
            <a:r>
              <a:rPr lang="cs-CZ" dirty="0"/>
              <a:t>oddělen od mozkového kmene IV. komorou </a:t>
            </a:r>
            <a:r>
              <a:rPr lang="cs-CZ" dirty="0" smtClean="0"/>
              <a:t>mozkovou</a:t>
            </a:r>
          </a:p>
          <a:p>
            <a:pPr marL="0" indent="0">
              <a:buNone/>
            </a:pPr>
            <a:r>
              <a:rPr lang="cs-CZ" dirty="0" smtClean="0"/>
              <a:t>- uložen </a:t>
            </a:r>
            <a:r>
              <a:rPr lang="cs-CZ" dirty="0"/>
              <a:t>v zadní jámě </a:t>
            </a:r>
            <a:r>
              <a:rPr lang="cs-CZ" dirty="0" smtClean="0"/>
              <a:t>lebeční</a:t>
            </a:r>
          </a:p>
          <a:p>
            <a:pPr marL="0" indent="0">
              <a:buNone/>
            </a:pPr>
            <a:r>
              <a:rPr lang="cs-CZ" dirty="0" smtClean="0"/>
              <a:t>- skládá se </a:t>
            </a:r>
            <a:r>
              <a:rPr lang="cs-CZ" dirty="0"/>
              <a:t>ze dvou </a:t>
            </a:r>
            <a:r>
              <a:rPr lang="cs-CZ" dirty="0" smtClean="0"/>
              <a:t>hemisfér, které </a:t>
            </a:r>
            <a:r>
              <a:rPr lang="cs-CZ" dirty="0"/>
              <a:t>spojuje mozečkový červ </a:t>
            </a: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r>
              <a:rPr lang="cs-CZ" dirty="0" smtClean="0"/>
              <a:t>Povrch </a:t>
            </a:r>
            <a:r>
              <a:rPr lang="cs-CZ" dirty="0"/>
              <a:t>mozečku je tvořen šedou hmotou </a:t>
            </a:r>
            <a:r>
              <a:rPr lang="cs-CZ" dirty="0" smtClean="0"/>
              <a:t>mozkovou - ta </a:t>
            </a:r>
            <a:r>
              <a:rPr lang="cs-CZ" dirty="0"/>
              <a:t>při řezu mozečkem vytváří typický strom </a:t>
            </a:r>
            <a:r>
              <a:rPr lang="cs-CZ" dirty="0" smtClean="0"/>
              <a:t>života</a:t>
            </a:r>
          </a:p>
          <a:p>
            <a:r>
              <a:rPr lang="cs-CZ" dirty="0" smtClean="0"/>
              <a:t>Bílá </a:t>
            </a:r>
            <a:r>
              <a:rPr lang="cs-CZ" dirty="0"/>
              <a:t>hmota mozková je uložena uvnitř mozečku a tvoří dřeň (</a:t>
            </a:r>
            <a:r>
              <a:rPr lang="cs-CZ" dirty="0" err="1"/>
              <a:t>substantia</a:t>
            </a:r>
            <a:r>
              <a:rPr lang="cs-CZ" dirty="0"/>
              <a:t> </a:t>
            </a:r>
            <a:r>
              <a:rPr lang="cs-CZ" dirty="0" err="1"/>
              <a:t>medullaris</a:t>
            </a:r>
            <a:r>
              <a:rPr lang="cs-CZ" dirty="0"/>
              <a:t>). V bílé hmotě mozkové jsou uložena jádra mozečku </a:t>
            </a:r>
            <a:endParaRPr lang="cs-CZ" dirty="0" smtClean="0"/>
          </a:p>
          <a:p>
            <a:r>
              <a:rPr lang="cs-CZ" dirty="0" smtClean="0"/>
              <a:t>Mozeček </a:t>
            </a:r>
            <a:r>
              <a:rPr lang="cs-CZ" dirty="0"/>
              <a:t>je rozdělen pomocí podélných rýh na tři laloky 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Cerebellum </a:t>
            </a:r>
            <a:r>
              <a:rPr lang="cs-CZ" dirty="0"/>
              <a:t>se podílí </a:t>
            </a:r>
            <a:r>
              <a:rPr lang="cs-CZ" dirty="0" smtClean="0"/>
              <a:t>na: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řízení </a:t>
            </a:r>
            <a:r>
              <a:rPr lang="cs-CZ" dirty="0"/>
              <a:t>a kontrole pohybu, udržení rovnováhy těla, udržení vzpřímené polohy a řídí svalový </a:t>
            </a:r>
            <a:r>
              <a:rPr lang="cs-CZ" dirty="0" smtClean="0"/>
              <a:t>tonus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rozeznává </a:t>
            </a:r>
            <a:r>
              <a:rPr lang="cs-CZ" dirty="0"/>
              <a:t>to, co je a to, co má být a rozpoznaný rozdíl přeposílá dále, a to do thalamu a odtud dále do mozkové </a:t>
            </a:r>
            <a:r>
              <a:rPr lang="cs-CZ" dirty="0" smtClean="0"/>
              <a:t>kůry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5" y="701341"/>
            <a:ext cx="3217535" cy="211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11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Mezimozek (diencefalon)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uložen </a:t>
            </a:r>
            <a:r>
              <a:rPr lang="cs-CZ" dirty="0"/>
              <a:t>mezi mozkovým kmenem a koncovým mozkem.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je </a:t>
            </a:r>
            <a:r>
              <a:rPr lang="cs-CZ" dirty="0"/>
              <a:t>tvořen z pěti </a:t>
            </a:r>
            <a:r>
              <a:rPr lang="cs-CZ" dirty="0" smtClean="0"/>
              <a:t>částí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err="1" smtClean="0"/>
              <a:t>Epithalamus</a:t>
            </a:r>
            <a:endParaRPr lang="cs-CZ" b="1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cs-CZ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err="1" smtClean="0"/>
              <a:t>Metathalamus</a:t>
            </a:r>
            <a:endParaRPr lang="cs-CZ" b="1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cs-CZ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Thalamus -</a:t>
            </a:r>
            <a:r>
              <a:rPr lang="cs-CZ" dirty="0" smtClean="0"/>
              <a:t> vytváří </a:t>
            </a:r>
            <a:r>
              <a:rPr lang="cs-CZ" dirty="0"/>
              <a:t>postranní stěny pro III. komoru mozkovou. Ve své podstatě zaujímá funkci převodní stanice a filtru. Přijímá signály z nižších stupňů centrální nervové soustavy, které filtruje a přeposílá do mozkové </a:t>
            </a:r>
            <a:r>
              <a:rPr lang="cs-CZ" dirty="0" smtClean="0"/>
              <a:t>kůry. Podílí </a:t>
            </a:r>
            <a:r>
              <a:rPr lang="cs-CZ" dirty="0"/>
              <a:t>se na některých vegetativních reakcích, kterými jsou zblednutí, zčervenání, ale také změna tepové </a:t>
            </a:r>
            <a:r>
              <a:rPr lang="cs-CZ" dirty="0" smtClean="0"/>
              <a:t>frekvence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err="1" smtClean="0"/>
              <a:t>Subthalamus</a:t>
            </a:r>
            <a:endParaRPr lang="cs-CZ" b="1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cs-CZ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Hypotalamus - </a:t>
            </a:r>
            <a:r>
              <a:rPr lang="cs-CZ" dirty="0" smtClean="0"/>
              <a:t>vytváří </a:t>
            </a:r>
            <a:r>
              <a:rPr lang="cs-CZ" dirty="0"/>
              <a:t>přední stěnu, ale také dno II. komory </a:t>
            </a:r>
            <a:r>
              <a:rPr lang="cs-CZ" dirty="0" smtClean="0"/>
              <a:t>mozkové. </a:t>
            </a:r>
            <a:r>
              <a:rPr lang="cs-CZ" dirty="0" err="1"/>
              <a:t>Hypothalamus</a:t>
            </a:r>
            <a:r>
              <a:rPr lang="cs-CZ" dirty="0"/>
              <a:t> ovlivňuje některé životně důležité funkce, neurosekreční funkce, dále ovlivňuje přenos emočních podnětů z limbického systému. </a:t>
            </a:r>
            <a:r>
              <a:rPr lang="cs-CZ" dirty="0" err="1"/>
              <a:t>Hypothamamus</a:t>
            </a:r>
            <a:r>
              <a:rPr lang="cs-CZ" dirty="0"/>
              <a:t> také působí na sexuální chování, reguluje příjem tekutin a potravy a reguluje tělesnou teplotu, a také má vliv na biorytmy. Je nadřízený parasympatiku a sympatiku. Jeho hormony jsou skladovány v zadním laloku hypofýzy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b="1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658" t="5744" b="7556"/>
          <a:stretch/>
        </p:blipFill>
        <p:spPr>
          <a:xfrm>
            <a:off x="6817895" y="222125"/>
            <a:ext cx="4844716" cy="307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44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Hypofýza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8810" y="1552908"/>
            <a:ext cx="5843337" cy="500029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 smtClean="0"/>
              <a:t>rozlišujeme </a:t>
            </a:r>
            <a:r>
              <a:rPr lang="cs-CZ" dirty="0"/>
              <a:t>dva laloky, přední a zadní (</a:t>
            </a:r>
            <a:r>
              <a:rPr lang="cs-CZ" dirty="0" err="1"/>
              <a:t>lobus</a:t>
            </a:r>
            <a:r>
              <a:rPr lang="cs-CZ" dirty="0"/>
              <a:t> </a:t>
            </a:r>
            <a:r>
              <a:rPr lang="cs-CZ" dirty="0" err="1"/>
              <a:t>anterior</a:t>
            </a:r>
            <a:r>
              <a:rPr lang="cs-CZ" dirty="0"/>
              <a:t> a </a:t>
            </a:r>
            <a:r>
              <a:rPr lang="cs-CZ" dirty="0" err="1"/>
              <a:t>posterior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Přední lalok hypofýzy (adenohypofýza</a:t>
            </a:r>
            <a:r>
              <a:rPr lang="cs-CZ" b="1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má </a:t>
            </a:r>
            <a:r>
              <a:rPr lang="cs-CZ" dirty="0"/>
              <a:t>funkci endokrinní žlázy a vytváří velké množství hormonů</a:t>
            </a:r>
            <a:r>
              <a:rPr lang="cs-CZ" dirty="0" smtClean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Luteinizační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 smtClean="0"/>
              <a:t>Folikostimulační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 smtClean="0"/>
              <a:t>Thyreotropní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Somatotropní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A</a:t>
            </a:r>
            <a:r>
              <a:rPr lang="cs-CZ" dirty="0" smtClean="0"/>
              <a:t>drenokortikotropní hormon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M</a:t>
            </a:r>
            <a:r>
              <a:rPr lang="cs-CZ" dirty="0" smtClean="0"/>
              <a:t>elanocyty </a:t>
            </a:r>
            <a:r>
              <a:rPr lang="cs-CZ" dirty="0"/>
              <a:t>stimulující </a:t>
            </a:r>
            <a:r>
              <a:rPr lang="cs-CZ" dirty="0" smtClean="0"/>
              <a:t>hormon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P</a:t>
            </a:r>
            <a:r>
              <a:rPr lang="cs-CZ" dirty="0" smtClean="0"/>
              <a:t>rolaktin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Zadní lalok hypofýzy (neurohypofýza</a:t>
            </a:r>
            <a:r>
              <a:rPr lang="cs-CZ" b="1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má funkci rezervoáru hormonů, které se tvoří v jádrech </a:t>
            </a:r>
            <a:r>
              <a:rPr lang="cs-CZ" dirty="0" smtClean="0"/>
              <a:t>hypotalamu:</a:t>
            </a:r>
          </a:p>
          <a:p>
            <a:pPr marL="0" indent="0">
              <a:buNone/>
            </a:pPr>
            <a:r>
              <a:rPr lang="cs-CZ" dirty="0" smtClean="0"/>
              <a:t>Jedná </a:t>
            </a:r>
            <a:r>
              <a:rPr lang="cs-CZ" dirty="0"/>
              <a:t>se o oxytocin a </a:t>
            </a:r>
            <a:r>
              <a:rPr lang="cs-CZ" dirty="0" smtClean="0"/>
              <a:t>adiuretin </a:t>
            </a:r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798" y="664583"/>
            <a:ext cx="5789781" cy="612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71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Koncový mozek (</a:t>
            </a:r>
            <a:r>
              <a:rPr lang="cs-CZ" b="1" dirty="0" err="1">
                <a:latin typeface="+mn-lt"/>
              </a:rPr>
              <a:t>telencephalon</a:t>
            </a:r>
            <a:r>
              <a:rPr lang="cs-CZ" b="1" dirty="0">
                <a:latin typeface="+mn-lt"/>
              </a:rPr>
              <a:t>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853989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 smtClean="0"/>
              <a:t>největší </a:t>
            </a:r>
            <a:r>
              <a:rPr lang="cs-CZ" dirty="0"/>
              <a:t>a nejrozsáhlejší část </a:t>
            </a:r>
            <a:r>
              <a:rPr lang="cs-CZ" dirty="0" smtClean="0"/>
              <a:t>mozku</a:t>
            </a:r>
          </a:p>
          <a:p>
            <a:r>
              <a:rPr lang="cs-CZ" dirty="0" smtClean="0"/>
              <a:t>Skládá </a:t>
            </a:r>
            <a:r>
              <a:rPr lang="cs-CZ" dirty="0"/>
              <a:t>se ze dvou </a:t>
            </a:r>
            <a:r>
              <a:rPr lang="cs-CZ" dirty="0" smtClean="0"/>
              <a:t>hemisfér, které jsou </a:t>
            </a:r>
            <a:r>
              <a:rPr lang="cs-CZ" dirty="0"/>
              <a:t>od sebe odděleny pomocí sagitální rýhy </a:t>
            </a:r>
            <a:endParaRPr lang="cs-CZ" dirty="0" smtClean="0"/>
          </a:p>
          <a:p>
            <a:r>
              <a:rPr lang="cs-CZ" dirty="0" smtClean="0"/>
              <a:t>Obě </a:t>
            </a:r>
            <a:r>
              <a:rPr lang="cs-CZ" dirty="0"/>
              <a:t>hemisféry jsou spojeny pomocí kalózního tělesa (corpus </a:t>
            </a:r>
            <a:r>
              <a:rPr lang="cs-CZ" dirty="0" err="1"/>
              <a:t>callosum</a:t>
            </a:r>
            <a:r>
              <a:rPr lang="cs-CZ" dirty="0" smtClean="0"/>
              <a:t>)</a:t>
            </a:r>
          </a:p>
          <a:p>
            <a:r>
              <a:rPr lang="cs-CZ" dirty="0" smtClean="0"/>
              <a:t>Na </a:t>
            </a:r>
            <a:r>
              <a:rPr lang="cs-CZ" dirty="0"/>
              <a:t>povrchu každé hemisféry se nachází mozková kůra, kterou tvoří šedá hmota mozková (těla neuronů) a pod ní je uložena bílá hmota mozková. V bílé hmotě mozkové jsou uložena bazální ganglia</a:t>
            </a:r>
            <a:r>
              <a:rPr lang="cs-CZ" dirty="0" smtClean="0"/>
              <a:t>.</a:t>
            </a:r>
          </a:p>
          <a:p>
            <a:r>
              <a:rPr lang="cs-CZ" dirty="0" smtClean="0"/>
              <a:t>Samotná </a:t>
            </a:r>
            <a:r>
              <a:rPr lang="cs-CZ" dirty="0"/>
              <a:t>bílá hmota mozková je tvořena výběžky neuronů, a proto zde probíhají nervové dráhy. </a:t>
            </a:r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/>
              <a:t>každé z hemisfér se nachází mozkové komory </a:t>
            </a:r>
            <a:endParaRPr lang="cs-CZ" dirty="0" smtClean="0"/>
          </a:p>
          <a:p>
            <a:r>
              <a:rPr lang="cs-CZ" dirty="0" smtClean="0"/>
              <a:t>Mozková </a:t>
            </a:r>
            <a:r>
              <a:rPr lang="cs-CZ" dirty="0"/>
              <a:t>kůra (</a:t>
            </a:r>
            <a:r>
              <a:rPr lang="cs-CZ" dirty="0" err="1"/>
              <a:t>cortex</a:t>
            </a:r>
            <a:r>
              <a:rPr lang="cs-CZ" dirty="0"/>
              <a:t> </a:t>
            </a:r>
            <a:r>
              <a:rPr lang="cs-CZ" dirty="0" err="1"/>
              <a:t>cerebri</a:t>
            </a:r>
            <a:r>
              <a:rPr lang="cs-CZ" dirty="0"/>
              <a:t>) je tvořena šedou hmotou </a:t>
            </a:r>
            <a:r>
              <a:rPr lang="cs-CZ" dirty="0" smtClean="0"/>
              <a:t>mozkovou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Na </a:t>
            </a:r>
            <a:r>
              <a:rPr lang="cs-CZ" dirty="0"/>
              <a:t>povrchu hemisfér se nachází mělčí a hlubší </a:t>
            </a:r>
            <a:r>
              <a:rPr lang="cs-CZ" dirty="0" smtClean="0"/>
              <a:t>rýhy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Jednotlivé </a:t>
            </a:r>
            <a:r>
              <a:rPr lang="cs-CZ" dirty="0"/>
              <a:t>laloky se </a:t>
            </a:r>
            <a:r>
              <a:rPr lang="cs-CZ" dirty="0" smtClean="0"/>
              <a:t>jmenují: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čelní </a:t>
            </a:r>
            <a:r>
              <a:rPr lang="cs-CZ" dirty="0"/>
              <a:t>(</a:t>
            </a:r>
            <a:r>
              <a:rPr lang="cs-CZ" dirty="0" err="1"/>
              <a:t>lobus</a:t>
            </a:r>
            <a:r>
              <a:rPr lang="cs-CZ" dirty="0"/>
              <a:t> </a:t>
            </a:r>
            <a:r>
              <a:rPr lang="cs-CZ" dirty="0" err="1"/>
              <a:t>frontalis</a:t>
            </a:r>
            <a:r>
              <a:rPr lang="cs-CZ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temenní </a:t>
            </a:r>
            <a:r>
              <a:rPr lang="cs-CZ" dirty="0"/>
              <a:t>(</a:t>
            </a:r>
            <a:r>
              <a:rPr lang="cs-CZ" dirty="0" err="1"/>
              <a:t>lobus</a:t>
            </a:r>
            <a:r>
              <a:rPr lang="cs-CZ" dirty="0"/>
              <a:t> </a:t>
            </a:r>
            <a:r>
              <a:rPr lang="cs-CZ" dirty="0" err="1"/>
              <a:t>parietalis</a:t>
            </a:r>
            <a:r>
              <a:rPr lang="cs-CZ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týlní </a:t>
            </a:r>
            <a:r>
              <a:rPr lang="cs-CZ" dirty="0"/>
              <a:t>(</a:t>
            </a:r>
            <a:r>
              <a:rPr lang="cs-CZ" dirty="0" err="1"/>
              <a:t>lobus</a:t>
            </a:r>
            <a:r>
              <a:rPr lang="cs-CZ" dirty="0"/>
              <a:t> </a:t>
            </a:r>
            <a:r>
              <a:rPr lang="cs-CZ" dirty="0" err="1" smtClean="0"/>
              <a:t>occipitalis</a:t>
            </a:r>
            <a:r>
              <a:rPr lang="cs-CZ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spánkový </a:t>
            </a:r>
            <a:r>
              <a:rPr lang="cs-CZ" dirty="0"/>
              <a:t>(</a:t>
            </a:r>
            <a:r>
              <a:rPr lang="cs-CZ" dirty="0" err="1"/>
              <a:t>lobus</a:t>
            </a:r>
            <a:r>
              <a:rPr lang="cs-CZ" dirty="0"/>
              <a:t> </a:t>
            </a:r>
            <a:r>
              <a:rPr lang="cs-CZ" dirty="0" err="1" smtClean="0"/>
              <a:t>tempovalis</a:t>
            </a:r>
            <a:r>
              <a:rPr lang="cs-CZ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 smtClean="0"/>
              <a:t>lobus</a:t>
            </a:r>
            <a:r>
              <a:rPr lang="cs-CZ" dirty="0" smtClean="0"/>
              <a:t> </a:t>
            </a:r>
            <a:r>
              <a:rPr lang="cs-CZ" dirty="0" err="1"/>
              <a:t>insularis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3635375"/>
            <a:ext cx="4876800" cy="26765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476" y="1295650"/>
            <a:ext cx="3799472" cy="204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21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Funkční korové oblasti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01035"/>
            <a:ext cx="10515600" cy="4839870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err="1" smtClean="0"/>
              <a:t>Gyrus</a:t>
            </a:r>
            <a:r>
              <a:rPr lang="cs-CZ" b="1" dirty="0" smtClean="0"/>
              <a:t> </a:t>
            </a:r>
            <a:r>
              <a:rPr lang="cs-CZ" b="1" dirty="0" err="1" smtClean="0"/>
              <a:t>precentralis</a:t>
            </a:r>
            <a:r>
              <a:rPr lang="cs-CZ" b="1" dirty="0" smtClean="0"/>
              <a:t> </a:t>
            </a:r>
            <a:r>
              <a:rPr lang="cs-CZ" dirty="0" smtClean="0"/>
              <a:t>-  </a:t>
            </a:r>
            <a:r>
              <a:rPr lang="cs-CZ" dirty="0"/>
              <a:t>motorická oblast </a:t>
            </a:r>
            <a:r>
              <a:rPr lang="cs-CZ" dirty="0" smtClean="0"/>
              <a:t> - Poranění </a:t>
            </a:r>
            <a:r>
              <a:rPr lang="cs-CZ" dirty="0"/>
              <a:t>v této oblasti způsobuje druhostrannou parézu nebo plegii. </a:t>
            </a:r>
            <a:endParaRPr lang="cs-CZ" dirty="0" smtClean="0"/>
          </a:p>
          <a:p>
            <a:endParaRPr lang="cs-CZ" dirty="0" smtClean="0"/>
          </a:p>
          <a:p>
            <a:r>
              <a:rPr lang="cs-CZ" b="1" dirty="0" err="1"/>
              <a:t>G</a:t>
            </a:r>
            <a:r>
              <a:rPr lang="cs-CZ" b="1" dirty="0" err="1" smtClean="0"/>
              <a:t>yrus</a:t>
            </a:r>
            <a:r>
              <a:rPr lang="cs-CZ" b="1" dirty="0" smtClean="0"/>
              <a:t> </a:t>
            </a:r>
            <a:r>
              <a:rPr lang="cs-CZ" b="1" dirty="0" err="1"/>
              <a:t>postcentralis</a:t>
            </a:r>
            <a:r>
              <a:rPr lang="cs-CZ" b="1" dirty="0"/>
              <a:t> </a:t>
            </a:r>
            <a:r>
              <a:rPr lang="cs-CZ" dirty="0" smtClean="0"/>
              <a:t>-  </a:t>
            </a:r>
            <a:r>
              <a:rPr lang="cs-CZ" dirty="0"/>
              <a:t>oblast pro senzitivní </a:t>
            </a:r>
            <a:r>
              <a:rPr lang="cs-CZ" dirty="0" err="1"/>
              <a:t>čité</a:t>
            </a:r>
            <a:r>
              <a:rPr lang="cs-CZ" dirty="0"/>
              <a:t> z druhostranné poloviny </a:t>
            </a:r>
            <a:r>
              <a:rPr lang="cs-CZ" dirty="0" smtClean="0"/>
              <a:t>těla - Poškození </a:t>
            </a:r>
            <a:r>
              <a:rPr lang="cs-CZ" dirty="0"/>
              <a:t>této oblasti vede k druhostranné </a:t>
            </a:r>
            <a:r>
              <a:rPr lang="cs-CZ" dirty="0" err="1"/>
              <a:t>hyperstezii</a:t>
            </a:r>
            <a:r>
              <a:rPr lang="cs-CZ" dirty="0"/>
              <a:t>, její dráždění vyvolává kontralaterální parestezie a </a:t>
            </a:r>
            <a:r>
              <a:rPr lang="cs-CZ" dirty="0" smtClean="0"/>
              <a:t>dysestezie. </a:t>
            </a:r>
          </a:p>
          <a:p>
            <a:endParaRPr lang="cs-CZ" dirty="0" smtClean="0"/>
          </a:p>
          <a:p>
            <a:r>
              <a:rPr lang="cs-CZ" b="1" dirty="0" err="1" smtClean="0"/>
              <a:t>Brocovo</a:t>
            </a:r>
            <a:r>
              <a:rPr lang="cs-CZ" b="1" dirty="0" smtClean="0"/>
              <a:t> </a:t>
            </a:r>
            <a:r>
              <a:rPr lang="cs-CZ" b="1" dirty="0"/>
              <a:t>a </a:t>
            </a:r>
            <a:r>
              <a:rPr lang="cs-CZ" b="1" dirty="0" err="1"/>
              <a:t>Wernickeho</a:t>
            </a:r>
            <a:r>
              <a:rPr lang="cs-CZ" b="1" dirty="0"/>
              <a:t> </a:t>
            </a:r>
            <a:r>
              <a:rPr lang="cs-CZ" b="1" dirty="0" smtClean="0"/>
              <a:t>centrum </a:t>
            </a:r>
            <a:r>
              <a:rPr lang="cs-CZ" dirty="0" smtClean="0"/>
              <a:t>- obě </a:t>
            </a:r>
            <a:r>
              <a:rPr lang="cs-CZ" dirty="0"/>
              <a:t>tyto centra jsou uložena v dominantní </a:t>
            </a:r>
            <a:r>
              <a:rPr lang="cs-CZ" dirty="0" smtClean="0"/>
              <a:t>hemisféře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 smtClean="0"/>
              <a:t>Brocovo</a:t>
            </a:r>
            <a:r>
              <a:rPr lang="cs-CZ" dirty="0" smtClean="0"/>
              <a:t> </a:t>
            </a:r>
            <a:r>
              <a:rPr lang="cs-CZ" dirty="0"/>
              <a:t>centrum je motorické </a:t>
            </a:r>
            <a:r>
              <a:rPr lang="cs-CZ" dirty="0" smtClean="0"/>
              <a:t>centrum -  </a:t>
            </a:r>
            <a:r>
              <a:rPr lang="cs-CZ" dirty="0"/>
              <a:t>Při jeho porušení dochází k expresivní afázii, což znamená, že jedinec rozumí, ale není schopen řeči.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 smtClean="0"/>
              <a:t>Wernickeho</a:t>
            </a:r>
            <a:r>
              <a:rPr lang="cs-CZ" dirty="0" smtClean="0"/>
              <a:t> </a:t>
            </a:r>
            <a:r>
              <a:rPr lang="cs-CZ" dirty="0"/>
              <a:t>centrum je centrum senzorické a při jeho porušení vzniká percepční afázie. Při percepční afázii jedinec nerozumí řeči, ale je schopen hovořit, ale nesrozumitelně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cs-CZ" dirty="0" smtClean="0"/>
          </a:p>
          <a:p>
            <a:r>
              <a:rPr lang="cs-CZ" b="1" dirty="0" smtClean="0"/>
              <a:t> </a:t>
            </a:r>
            <a:r>
              <a:rPr lang="cs-CZ" b="1" dirty="0"/>
              <a:t>Zrakové korové centrum </a:t>
            </a:r>
            <a:r>
              <a:rPr lang="cs-CZ" b="1" dirty="0" smtClean="0"/>
              <a:t>- </a:t>
            </a:r>
            <a:r>
              <a:rPr lang="cs-CZ" dirty="0" smtClean="0"/>
              <a:t>je </a:t>
            </a:r>
            <a:r>
              <a:rPr lang="cs-CZ" dirty="0"/>
              <a:t>paradoxně umístěno na úplně druhé straně, na </a:t>
            </a:r>
            <a:r>
              <a:rPr lang="cs-CZ" dirty="0" err="1"/>
              <a:t>occipitální</a:t>
            </a:r>
            <a:r>
              <a:rPr lang="cs-CZ" dirty="0"/>
              <a:t> části mozku, než zrakový orgán, tedy oko. </a:t>
            </a:r>
            <a:r>
              <a:rPr lang="cs-CZ" dirty="0" smtClean="0"/>
              <a:t>Jednostrannou </a:t>
            </a:r>
            <a:r>
              <a:rPr lang="cs-CZ" dirty="0"/>
              <a:t>lézí vzniká kontralaterální výpadek poloviny zorného pole (</a:t>
            </a:r>
            <a:r>
              <a:rPr lang="cs-CZ" dirty="0" err="1"/>
              <a:t>hemianopsie</a:t>
            </a:r>
            <a:r>
              <a:rPr lang="cs-CZ" dirty="0"/>
              <a:t>). Vzácné oboustranné poškození zrakové kůry vyvolává tzv. korovou slepotu při zachování mrkacího reflexu a fotoreakce zornic (protože zraková dráha není porušena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 </a:t>
            </a:r>
            <a:r>
              <a:rPr lang="cs-CZ" b="1" dirty="0" smtClean="0"/>
              <a:t>Limbický </a:t>
            </a:r>
            <a:r>
              <a:rPr lang="cs-CZ" b="1" dirty="0"/>
              <a:t>systém </a:t>
            </a:r>
            <a:r>
              <a:rPr lang="cs-CZ" b="1" dirty="0" smtClean="0"/>
              <a:t> - </a:t>
            </a:r>
            <a:r>
              <a:rPr lang="cs-CZ" dirty="0" smtClean="0"/>
              <a:t>je </a:t>
            </a:r>
            <a:r>
              <a:rPr lang="cs-CZ" dirty="0"/>
              <a:t>oblast mozkové kůry, kde je sídlo paměti, emocí, motivací a složitých forem chování (sexualita, sociální interakce,…). Odpověď limbického systému je strach, vztek, potěšení a další pocity jako nebezpečí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06721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Hlavové nervy (nervi </a:t>
            </a:r>
            <a:r>
              <a:rPr lang="cs-CZ" dirty="0" err="1"/>
              <a:t>craniales</a:t>
            </a:r>
            <a:r>
              <a:rPr lang="cs-CZ" dirty="0"/>
              <a:t>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3900" y="1801561"/>
            <a:ext cx="5129463" cy="471153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 smtClean="0"/>
              <a:t>jsou </a:t>
            </a:r>
            <a:r>
              <a:rPr lang="cs-CZ" dirty="0"/>
              <a:t>nervy, které vstupují nebo vystupují z mozku, mozkových hemisfér, mezimozku a mozkového </a:t>
            </a:r>
            <a:r>
              <a:rPr lang="cs-CZ" dirty="0" smtClean="0"/>
              <a:t>kmene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Hlavových </a:t>
            </a:r>
            <a:r>
              <a:rPr lang="cs-CZ" dirty="0"/>
              <a:t>nervů je celkem 12 </a:t>
            </a:r>
            <a:r>
              <a:rPr lang="cs-CZ" dirty="0" smtClean="0"/>
              <a:t>párů:</a:t>
            </a:r>
          </a:p>
          <a:p>
            <a:r>
              <a:rPr lang="cs-CZ" b="1" dirty="0" smtClean="0"/>
              <a:t>I</a:t>
            </a:r>
            <a:r>
              <a:rPr lang="cs-CZ" b="1" dirty="0"/>
              <a:t>. </a:t>
            </a:r>
            <a:r>
              <a:rPr lang="cs-CZ" b="1" dirty="0" err="1"/>
              <a:t>nervus</a:t>
            </a:r>
            <a:r>
              <a:rPr lang="cs-CZ" b="1" dirty="0"/>
              <a:t> </a:t>
            </a:r>
            <a:r>
              <a:rPr lang="cs-CZ" b="1" dirty="0" err="1"/>
              <a:t>olfactorius</a:t>
            </a:r>
            <a:r>
              <a:rPr lang="cs-CZ" b="1" dirty="0"/>
              <a:t> (čichový nerv</a:t>
            </a:r>
            <a:r>
              <a:rPr lang="cs-CZ" b="1" dirty="0" smtClean="0"/>
              <a:t>)</a:t>
            </a:r>
          </a:p>
          <a:p>
            <a:r>
              <a:rPr lang="cs-CZ" b="1" dirty="0" smtClean="0"/>
              <a:t>II</a:t>
            </a:r>
            <a:r>
              <a:rPr lang="cs-CZ" b="1" dirty="0"/>
              <a:t>. </a:t>
            </a:r>
            <a:r>
              <a:rPr lang="cs-CZ" b="1" dirty="0" err="1"/>
              <a:t>nervus</a:t>
            </a:r>
            <a:r>
              <a:rPr lang="cs-CZ" b="1" dirty="0"/>
              <a:t> </a:t>
            </a:r>
            <a:r>
              <a:rPr lang="cs-CZ" b="1" dirty="0" err="1"/>
              <a:t>opticus</a:t>
            </a:r>
            <a:r>
              <a:rPr lang="cs-CZ" b="1" dirty="0"/>
              <a:t> (zrakový nerv</a:t>
            </a:r>
            <a:r>
              <a:rPr lang="cs-CZ" b="1" dirty="0" smtClean="0"/>
              <a:t>)</a:t>
            </a:r>
          </a:p>
          <a:p>
            <a:r>
              <a:rPr lang="cs-CZ" b="1" dirty="0" smtClean="0"/>
              <a:t>III</a:t>
            </a:r>
            <a:r>
              <a:rPr lang="cs-CZ" b="1" dirty="0"/>
              <a:t>. </a:t>
            </a:r>
            <a:r>
              <a:rPr lang="cs-CZ" b="1" dirty="0" err="1"/>
              <a:t>nervus</a:t>
            </a:r>
            <a:r>
              <a:rPr lang="cs-CZ" b="1" dirty="0"/>
              <a:t> </a:t>
            </a:r>
            <a:r>
              <a:rPr lang="cs-CZ" b="1" dirty="0" err="1"/>
              <a:t>oculomotorius</a:t>
            </a:r>
            <a:r>
              <a:rPr lang="cs-CZ" b="1" dirty="0"/>
              <a:t> (okohybný nerv</a:t>
            </a:r>
            <a:r>
              <a:rPr lang="cs-CZ" b="1" dirty="0" smtClean="0"/>
              <a:t>)</a:t>
            </a:r>
          </a:p>
          <a:p>
            <a:r>
              <a:rPr lang="cs-CZ" b="1" dirty="0" smtClean="0"/>
              <a:t>IV</a:t>
            </a:r>
            <a:r>
              <a:rPr lang="cs-CZ" b="1" dirty="0"/>
              <a:t>. </a:t>
            </a:r>
            <a:r>
              <a:rPr lang="cs-CZ" b="1" dirty="0" err="1"/>
              <a:t>nervus</a:t>
            </a:r>
            <a:r>
              <a:rPr lang="cs-CZ" b="1" dirty="0"/>
              <a:t> </a:t>
            </a:r>
            <a:r>
              <a:rPr lang="cs-CZ" b="1" dirty="0" err="1"/>
              <a:t>trochlearis</a:t>
            </a:r>
            <a:r>
              <a:rPr lang="cs-CZ" b="1" dirty="0"/>
              <a:t> (kladkový nerv</a:t>
            </a:r>
            <a:r>
              <a:rPr lang="cs-CZ" b="1" dirty="0" smtClean="0"/>
              <a:t>),</a:t>
            </a:r>
          </a:p>
          <a:p>
            <a:r>
              <a:rPr lang="cs-CZ" b="1" dirty="0" smtClean="0"/>
              <a:t>V</a:t>
            </a:r>
            <a:r>
              <a:rPr lang="cs-CZ" b="1" dirty="0"/>
              <a:t>. </a:t>
            </a:r>
            <a:r>
              <a:rPr lang="cs-CZ" b="1" dirty="0" err="1"/>
              <a:t>nervus</a:t>
            </a:r>
            <a:r>
              <a:rPr lang="cs-CZ" b="1" dirty="0"/>
              <a:t> trigeminus (trojklaný nerv</a:t>
            </a:r>
            <a:r>
              <a:rPr lang="cs-CZ" b="1" dirty="0" smtClean="0"/>
              <a:t>)</a:t>
            </a:r>
          </a:p>
          <a:p>
            <a:r>
              <a:rPr lang="cs-CZ" b="1" dirty="0" smtClean="0"/>
              <a:t>VI</a:t>
            </a:r>
            <a:r>
              <a:rPr lang="cs-CZ" b="1" dirty="0"/>
              <a:t>. </a:t>
            </a:r>
            <a:r>
              <a:rPr lang="cs-CZ" b="1" dirty="0" err="1"/>
              <a:t>Nervus</a:t>
            </a:r>
            <a:r>
              <a:rPr lang="cs-CZ" b="1" dirty="0"/>
              <a:t> </a:t>
            </a:r>
            <a:r>
              <a:rPr lang="cs-CZ" b="1" dirty="0" err="1"/>
              <a:t>abducens</a:t>
            </a:r>
            <a:r>
              <a:rPr lang="cs-CZ" b="1" dirty="0"/>
              <a:t> (odtahovací nerv</a:t>
            </a:r>
            <a:r>
              <a:rPr lang="cs-CZ" b="1" dirty="0" smtClean="0"/>
              <a:t>)</a:t>
            </a:r>
          </a:p>
          <a:p>
            <a:r>
              <a:rPr lang="cs-CZ" b="1" dirty="0" smtClean="0"/>
              <a:t>VII</a:t>
            </a:r>
            <a:r>
              <a:rPr lang="cs-CZ" b="1" dirty="0"/>
              <a:t>. </a:t>
            </a:r>
            <a:r>
              <a:rPr lang="cs-CZ" b="1" dirty="0" err="1"/>
              <a:t>nervus</a:t>
            </a:r>
            <a:r>
              <a:rPr lang="cs-CZ" b="1" dirty="0"/>
              <a:t> </a:t>
            </a:r>
            <a:r>
              <a:rPr lang="cs-CZ" b="1" dirty="0" err="1"/>
              <a:t>facialis</a:t>
            </a:r>
            <a:r>
              <a:rPr lang="cs-CZ" b="1" dirty="0"/>
              <a:t> (lícní nerv</a:t>
            </a:r>
            <a:r>
              <a:rPr lang="cs-CZ" b="1" dirty="0" smtClean="0"/>
              <a:t>)</a:t>
            </a:r>
          </a:p>
          <a:p>
            <a:r>
              <a:rPr lang="cs-CZ" b="1" dirty="0" smtClean="0"/>
              <a:t>VIII</a:t>
            </a:r>
            <a:r>
              <a:rPr lang="cs-CZ" b="1" dirty="0"/>
              <a:t>. </a:t>
            </a:r>
            <a:r>
              <a:rPr lang="cs-CZ" b="1" dirty="0" err="1"/>
              <a:t>nervus</a:t>
            </a:r>
            <a:r>
              <a:rPr lang="cs-CZ" b="1" dirty="0"/>
              <a:t> </a:t>
            </a:r>
            <a:r>
              <a:rPr lang="cs-CZ" b="1" dirty="0" err="1"/>
              <a:t>vestibulocochlearis</a:t>
            </a:r>
            <a:r>
              <a:rPr lang="cs-CZ" b="1" dirty="0"/>
              <a:t> (sluchově rovnovážný nerv</a:t>
            </a:r>
            <a:r>
              <a:rPr lang="cs-CZ" b="1" dirty="0" smtClean="0"/>
              <a:t>)</a:t>
            </a:r>
          </a:p>
          <a:p>
            <a:r>
              <a:rPr lang="cs-CZ" b="1" dirty="0" smtClean="0"/>
              <a:t>IX</a:t>
            </a:r>
            <a:r>
              <a:rPr lang="cs-CZ" b="1" dirty="0"/>
              <a:t>. </a:t>
            </a:r>
            <a:r>
              <a:rPr lang="cs-CZ" b="1" dirty="0" err="1"/>
              <a:t>nervus</a:t>
            </a:r>
            <a:r>
              <a:rPr lang="cs-CZ" b="1" dirty="0"/>
              <a:t> </a:t>
            </a:r>
            <a:r>
              <a:rPr lang="cs-CZ" b="1" dirty="0" err="1"/>
              <a:t>glossopharyngeus</a:t>
            </a:r>
            <a:r>
              <a:rPr lang="cs-CZ" b="1" dirty="0"/>
              <a:t> (jazykohltanový nerv</a:t>
            </a:r>
            <a:r>
              <a:rPr lang="cs-CZ" b="1" dirty="0" smtClean="0"/>
              <a:t>) </a:t>
            </a:r>
          </a:p>
          <a:p>
            <a:r>
              <a:rPr lang="cs-CZ" b="1" dirty="0" smtClean="0"/>
              <a:t>X</a:t>
            </a:r>
            <a:r>
              <a:rPr lang="cs-CZ" b="1" dirty="0"/>
              <a:t>. </a:t>
            </a:r>
            <a:r>
              <a:rPr lang="cs-CZ" b="1" dirty="0" err="1"/>
              <a:t>nervus</a:t>
            </a:r>
            <a:r>
              <a:rPr lang="cs-CZ" b="1" dirty="0"/>
              <a:t> vagus (bloudivý nerv</a:t>
            </a:r>
            <a:r>
              <a:rPr lang="cs-CZ" b="1" dirty="0" smtClean="0"/>
              <a:t>)</a:t>
            </a:r>
          </a:p>
          <a:p>
            <a:r>
              <a:rPr lang="cs-CZ" b="1" dirty="0" smtClean="0"/>
              <a:t>XI</a:t>
            </a:r>
            <a:r>
              <a:rPr lang="cs-CZ" b="1" dirty="0"/>
              <a:t>. </a:t>
            </a:r>
            <a:r>
              <a:rPr lang="cs-CZ" b="1" dirty="0" err="1"/>
              <a:t>nervus</a:t>
            </a:r>
            <a:r>
              <a:rPr lang="cs-CZ" b="1" dirty="0"/>
              <a:t> </a:t>
            </a:r>
            <a:r>
              <a:rPr lang="cs-CZ" b="1" dirty="0" err="1"/>
              <a:t>accessorius</a:t>
            </a:r>
            <a:r>
              <a:rPr lang="cs-CZ" b="1" dirty="0"/>
              <a:t> (přídatný nerv</a:t>
            </a:r>
            <a:r>
              <a:rPr lang="cs-CZ" b="1" dirty="0" smtClean="0"/>
              <a:t>)</a:t>
            </a:r>
          </a:p>
          <a:p>
            <a:r>
              <a:rPr lang="cs-CZ" b="1" dirty="0" smtClean="0"/>
              <a:t>XII</a:t>
            </a:r>
            <a:r>
              <a:rPr lang="cs-CZ" b="1" dirty="0"/>
              <a:t>. </a:t>
            </a:r>
            <a:r>
              <a:rPr lang="cs-CZ" b="1" dirty="0" err="1"/>
              <a:t>nervus</a:t>
            </a:r>
            <a:r>
              <a:rPr lang="cs-CZ" b="1" dirty="0"/>
              <a:t> </a:t>
            </a:r>
            <a:r>
              <a:rPr lang="cs-CZ" b="1" dirty="0" err="1"/>
              <a:t>hypoglossus</a:t>
            </a:r>
            <a:r>
              <a:rPr lang="cs-CZ" b="1" dirty="0"/>
              <a:t> (podjazykový nerv) 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14474" t="14971" r="27046" b="12515"/>
          <a:stretch/>
        </p:blipFill>
        <p:spPr>
          <a:xfrm>
            <a:off x="5698957" y="1483894"/>
            <a:ext cx="6416843" cy="497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421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2447</TotalTime>
  <Words>4300</Words>
  <Application>Microsoft Office PowerPoint</Application>
  <PresentationFormat>Širokoúhlá obrazovka</PresentationFormat>
  <Paragraphs>374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Motiv Office</vt:lpstr>
      <vt:lpstr>Doc. MUDr. Tomáš Grus, PhD II. Chirurgická klinika  VFN Praha</vt:lpstr>
      <vt:lpstr>Ošetřovatelský proces u pacienta s úrazem mozku</vt:lpstr>
      <vt:lpstr>Anatomie a fyziologie mozku </vt:lpstr>
      <vt:lpstr>Mozeček (cerebellum)</vt:lpstr>
      <vt:lpstr>Mezimozek (diencefalon) </vt:lpstr>
      <vt:lpstr>Hypofýza</vt:lpstr>
      <vt:lpstr>Koncový mozek (telencephalon) </vt:lpstr>
      <vt:lpstr>Funkční korové oblasti </vt:lpstr>
      <vt:lpstr>Hlavové nervy (nervi craniales) </vt:lpstr>
      <vt:lpstr>Obaly mozku </vt:lpstr>
      <vt:lpstr>Rozdělení kraniocerebrálních poranění </vt:lpstr>
      <vt:lpstr>Poranění mozku - dělení</vt:lpstr>
      <vt:lpstr>Mozková komoce </vt:lpstr>
      <vt:lpstr>Difúzní axonální poranění </vt:lpstr>
      <vt:lpstr>Mozková kontuze </vt:lpstr>
      <vt:lpstr>Epidurální hematom </vt:lpstr>
      <vt:lpstr>Subdurální hematom </vt:lpstr>
      <vt:lpstr>Subarachnoidální krvácení </vt:lpstr>
      <vt:lpstr>Intracerebrální hematom </vt:lpstr>
      <vt:lpstr>Edém mozku </vt:lpstr>
      <vt:lpstr>Vyšetřovací metody </vt:lpstr>
      <vt:lpstr>Zobrazovací metody </vt:lpstr>
      <vt:lpstr>Možnosti léčby kraniocerebrálních poranění </vt:lpstr>
      <vt:lpstr>Rehabilitace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Ošetřovatelský proces u pacienta s úrazem mozku a míchy</dc:title>
  <dc:creator>Tomáš</dc:creator>
  <cp:lastModifiedBy>Tomáš</cp:lastModifiedBy>
  <cp:revision>41</cp:revision>
  <dcterms:created xsi:type="dcterms:W3CDTF">2020-10-23T21:07:37Z</dcterms:created>
  <dcterms:modified xsi:type="dcterms:W3CDTF">2020-10-27T20:10:36Z</dcterms:modified>
</cp:coreProperties>
</file>