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57" r:id="rId4"/>
    <p:sldId id="258" r:id="rId5"/>
    <p:sldId id="260" r:id="rId6"/>
    <p:sldId id="261" r:id="rId7"/>
    <p:sldId id="262" r:id="rId8"/>
    <p:sldId id="263" r:id="rId9"/>
    <p:sldId id="289" r:id="rId10"/>
    <p:sldId id="290" r:id="rId11"/>
    <p:sldId id="288" r:id="rId12"/>
    <p:sldId id="264" r:id="rId13"/>
    <p:sldId id="292" r:id="rId14"/>
    <p:sldId id="293" r:id="rId15"/>
    <p:sldId id="291" r:id="rId16"/>
    <p:sldId id="294" r:id="rId17"/>
    <p:sldId id="295" r:id="rId18"/>
    <p:sldId id="29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C85CB12-EB1B-4448-887E-916CF67E7D9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195867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85CB12-EB1B-4448-887E-916CF67E7D9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231887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85CB12-EB1B-4448-887E-916CF67E7D9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26033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C85CB12-EB1B-4448-887E-916CF67E7D9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254855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C85CB12-EB1B-4448-887E-916CF67E7D99}" type="datetimeFigureOut">
              <a:rPr lang="cs-CZ" smtClean="0"/>
              <a:t>27.10.2020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14119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C85CB12-EB1B-4448-887E-916CF67E7D99}"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222028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C85CB12-EB1B-4448-887E-916CF67E7D99}" type="datetimeFigureOut">
              <a:rPr lang="cs-CZ" smtClean="0"/>
              <a:t>27.10.2020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5168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C85CB12-EB1B-4448-887E-916CF67E7D99}" type="datetimeFigureOut">
              <a:rPr lang="cs-CZ" smtClean="0"/>
              <a:t>27.10.2020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3606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C85CB12-EB1B-4448-887E-916CF67E7D99}" type="datetimeFigureOut">
              <a:rPr lang="cs-CZ" smtClean="0"/>
              <a:t>27.10.2020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243627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C85CB12-EB1B-4448-887E-916CF67E7D99}"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133752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C85CB12-EB1B-4448-887E-916CF67E7D99}" type="datetimeFigureOut">
              <a:rPr lang="cs-CZ" smtClean="0"/>
              <a:t>27.10.2020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11E1A31-D753-456B-AB8A-946B8012C8B9}" type="slidenum">
              <a:rPr lang="cs-CZ" smtClean="0"/>
              <a:t>‹#›</a:t>
            </a:fld>
            <a:endParaRPr lang="cs-CZ"/>
          </a:p>
        </p:txBody>
      </p:sp>
    </p:spTree>
    <p:extLst>
      <p:ext uri="{BB962C8B-B14F-4D97-AF65-F5344CB8AC3E}">
        <p14:creationId xmlns:p14="http://schemas.microsoft.com/office/powerpoint/2010/main" val="213859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5CB12-EB1B-4448-887E-916CF67E7D99}" type="datetimeFigureOut">
              <a:rPr lang="cs-CZ" smtClean="0"/>
              <a:t>27.10.2020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1A31-D753-456B-AB8A-946B8012C8B9}" type="slidenum">
              <a:rPr lang="cs-CZ" smtClean="0"/>
              <a:t>‹#›</a:t>
            </a:fld>
            <a:endParaRPr lang="cs-CZ"/>
          </a:p>
        </p:txBody>
      </p:sp>
    </p:spTree>
    <p:extLst>
      <p:ext uri="{BB962C8B-B14F-4D97-AF65-F5344CB8AC3E}">
        <p14:creationId xmlns:p14="http://schemas.microsoft.com/office/powerpoint/2010/main" val="295811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a:t>
            </a:r>
            <a:r>
              <a:rPr lang="cs-CZ" dirty="0" smtClean="0"/>
              <a:t>října 2020</a:t>
            </a:r>
            <a:endParaRPr lang="cs-CZ" dirty="0"/>
          </a:p>
        </p:txBody>
      </p:sp>
    </p:spTree>
    <p:extLst>
      <p:ext uri="{BB962C8B-B14F-4D97-AF65-F5344CB8AC3E}">
        <p14:creationId xmlns:p14="http://schemas.microsoft.com/office/powerpoint/2010/main" val="379914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Luxace kyčelního kloubu a zavřená repozice </a:t>
            </a:r>
          </a:p>
        </p:txBody>
      </p:sp>
      <p:sp>
        <p:nvSpPr>
          <p:cNvPr id="3" name="Zástupný symbol pro obsah 2"/>
          <p:cNvSpPr>
            <a:spLocks noGrp="1"/>
          </p:cNvSpPr>
          <p:nvPr>
            <p:ph idx="1"/>
          </p:nvPr>
        </p:nvSpPr>
        <p:spPr>
          <a:xfrm>
            <a:off x="838200" y="1825625"/>
            <a:ext cx="8651789" cy="4351338"/>
          </a:xfrm>
        </p:spPr>
        <p:txBody>
          <a:bodyPr>
            <a:normAutofit fontScale="55000" lnSpcReduction="20000"/>
          </a:bodyPr>
          <a:lstStyle/>
          <a:p>
            <a:r>
              <a:rPr lang="cs-CZ" dirty="0" smtClean="0"/>
              <a:t>Při </a:t>
            </a:r>
            <a:r>
              <a:rPr lang="cs-CZ" dirty="0"/>
              <a:t>přítomnosti </a:t>
            </a:r>
            <a:r>
              <a:rPr lang="cs-CZ" dirty="0" smtClean="0"/>
              <a:t>luxace </a:t>
            </a:r>
            <a:r>
              <a:rPr lang="cs-CZ" dirty="0"/>
              <a:t>kyčelního kloubu je nutné </a:t>
            </a:r>
            <a:r>
              <a:rPr lang="cs-CZ" dirty="0" smtClean="0"/>
              <a:t>provést </a:t>
            </a:r>
            <a:r>
              <a:rPr lang="cs-CZ" b="1" dirty="0" smtClean="0"/>
              <a:t>repozici </a:t>
            </a:r>
            <a:r>
              <a:rPr lang="cs-CZ" b="1" dirty="0"/>
              <a:t>hlavice do jamky</a:t>
            </a:r>
            <a:r>
              <a:rPr lang="cs-CZ" dirty="0"/>
              <a:t>. </a:t>
            </a:r>
            <a:endParaRPr lang="cs-CZ" dirty="0" smtClean="0"/>
          </a:p>
          <a:p>
            <a:r>
              <a:rPr lang="cs-CZ" dirty="0" smtClean="0"/>
              <a:t>Přibližně </a:t>
            </a:r>
            <a:r>
              <a:rPr lang="cs-CZ" dirty="0"/>
              <a:t>do jednoho měsíce od porodu je většinou možné bez většího násilí reponovat hlavici zpět použitím </a:t>
            </a:r>
            <a:r>
              <a:rPr lang="cs-CZ" dirty="0" err="1"/>
              <a:t>Ortolaniho</a:t>
            </a:r>
            <a:r>
              <a:rPr lang="cs-CZ" dirty="0"/>
              <a:t> </a:t>
            </a:r>
            <a:r>
              <a:rPr lang="cs-CZ" dirty="0" smtClean="0"/>
              <a:t>manévru</a:t>
            </a:r>
          </a:p>
          <a:p>
            <a:r>
              <a:rPr lang="cs-CZ" dirty="0"/>
              <a:t>K</a:t>
            </a:r>
            <a:r>
              <a:rPr lang="cs-CZ" dirty="0" smtClean="0"/>
              <a:t>yčel </a:t>
            </a:r>
            <a:r>
              <a:rPr lang="cs-CZ" dirty="0"/>
              <a:t>je poté nutné v reponovaném stavu nějakým způsobem udržovat. Používá se </a:t>
            </a:r>
            <a:r>
              <a:rPr lang="cs-CZ" dirty="0" smtClean="0"/>
              <a:t>k tomu </a:t>
            </a:r>
            <a:r>
              <a:rPr lang="cs-CZ" dirty="0"/>
              <a:t>opět aplikace Pavlíkových </a:t>
            </a:r>
            <a:r>
              <a:rPr lang="cs-CZ" dirty="0" smtClean="0"/>
              <a:t>třmenů se </a:t>
            </a:r>
            <a:r>
              <a:rPr lang="cs-CZ" dirty="0"/>
              <a:t>snahou, aby byl kyčelní kloub v takovém postavení, aby nedocházelo k subluxaci nebo recidivě </a:t>
            </a:r>
            <a:r>
              <a:rPr lang="cs-CZ" dirty="0" smtClean="0"/>
              <a:t>luxace</a:t>
            </a:r>
          </a:p>
          <a:p>
            <a:r>
              <a:rPr lang="cs-CZ" dirty="0" smtClean="0"/>
              <a:t>Zároveň </a:t>
            </a:r>
            <a:r>
              <a:rPr lang="cs-CZ" dirty="0"/>
              <a:t>se postavení kyčlí musí udržovat v tzv. bezpečné zóně, tedy v takovém postavení, </a:t>
            </a:r>
            <a:r>
              <a:rPr lang="cs-CZ" dirty="0" smtClean="0"/>
              <a:t>které neohrožuje </a:t>
            </a:r>
            <a:r>
              <a:rPr lang="cs-CZ" dirty="0"/>
              <a:t>cévy zásobující epifýzu femuru a zároveň nevede k nadměrnému tlaku na hlavici s rizikem avaskulární nekrózy. </a:t>
            </a:r>
            <a:endParaRPr lang="cs-CZ" dirty="0" smtClean="0"/>
          </a:p>
          <a:p>
            <a:r>
              <a:rPr lang="cs-CZ" b="1" dirty="0"/>
              <a:t>Při delší době luxace</a:t>
            </a:r>
            <a:r>
              <a:rPr lang="cs-CZ" dirty="0" smtClean="0"/>
              <a:t>, než </a:t>
            </a:r>
            <a:r>
              <a:rPr lang="cs-CZ" dirty="0"/>
              <a:t>je přibližně jeden </a:t>
            </a:r>
            <a:r>
              <a:rPr lang="cs-CZ" dirty="0" err="1"/>
              <a:t>měsíc,dochází</a:t>
            </a:r>
            <a:r>
              <a:rPr lang="cs-CZ" dirty="0"/>
              <a:t> k </a:t>
            </a:r>
            <a:r>
              <a:rPr lang="cs-CZ" b="1" dirty="0"/>
              <a:t>rozvoji druhotných adaptačních </a:t>
            </a:r>
            <a:r>
              <a:rPr lang="cs-CZ" b="1" dirty="0" smtClean="0"/>
              <a:t>změn -vznikají </a:t>
            </a:r>
            <a:r>
              <a:rPr lang="cs-CZ" b="1" dirty="0"/>
              <a:t>překážky repozice </a:t>
            </a:r>
            <a:r>
              <a:rPr lang="cs-CZ" dirty="0"/>
              <a:t>z měkkých tkání, zejména zkrácení šlachy m. </a:t>
            </a:r>
            <a:r>
              <a:rPr lang="cs-CZ" dirty="0" err="1"/>
              <a:t>iliopsoas</a:t>
            </a:r>
            <a:r>
              <a:rPr lang="cs-CZ" dirty="0"/>
              <a:t>, zúžení kloubního pouzdra kyčelního kloubu, vznik struktury zvané </a:t>
            </a:r>
            <a:r>
              <a:rPr lang="cs-CZ" dirty="0" smtClean="0"/>
              <a:t>limbus</a:t>
            </a:r>
            <a:r>
              <a:rPr lang="cs-CZ" dirty="0"/>
              <a:t>, tedy zbytnění labra. Je </a:t>
            </a:r>
            <a:r>
              <a:rPr lang="cs-CZ" b="1" dirty="0"/>
              <a:t>nutné zavést distrakční režim </a:t>
            </a:r>
            <a:r>
              <a:rPr lang="cs-CZ" dirty="0" smtClean="0"/>
              <a:t>– 14 </a:t>
            </a:r>
            <a:r>
              <a:rPr lang="cs-CZ" dirty="0"/>
              <a:t>dní horizontální trakci a poté 4 týdny trvající </a:t>
            </a:r>
            <a:r>
              <a:rPr lang="cs-CZ" b="1" dirty="0"/>
              <a:t>vertikální (</a:t>
            </a:r>
            <a:r>
              <a:rPr lang="cs-CZ" b="1" dirty="0" err="1"/>
              <a:t>over-head</a:t>
            </a:r>
            <a:r>
              <a:rPr lang="cs-CZ" b="1" dirty="0"/>
              <a:t>) trakci s postupně se zvyšující abdukcí kyčlí</a:t>
            </a:r>
            <a:r>
              <a:rPr lang="cs-CZ" dirty="0" smtClean="0"/>
              <a:t>.</a:t>
            </a:r>
          </a:p>
          <a:p>
            <a:r>
              <a:rPr lang="cs-CZ" dirty="0" smtClean="0"/>
              <a:t>Takováto </a:t>
            </a:r>
            <a:r>
              <a:rPr lang="cs-CZ" dirty="0" err="1"/>
              <a:t>over-head</a:t>
            </a:r>
            <a:r>
              <a:rPr lang="cs-CZ" dirty="0"/>
              <a:t> trakce bývá aplikována přibližně 6 týdnů buď za hospitalizace</a:t>
            </a:r>
            <a:r>
              <a:rPr lang="cs-CZ" dirty="0" smtClean="0"/>
              <a:t>, nebo </a:t>
            </a:r>
            <a:r>
              <a:rPr lang="cs-CZ" dirty="0"/>
              <a:t>v domácím prostředí. </a:t>
            </a:r>
            <a:endParaRPr lang="cs-CZ" dirty="0" smtClean="0"/>
          </a:p>
          <a:p>
            <a:r>
              <a:rPr lang="cs-CZ" dirty="0" smtClean="0"/>
              <a:t>Při </a:t>
            </a:r>
            <a:r>
              <a:rPr lang="cs-CZ" dirty="0"/>
              <a:t>nálezu stabilní a centrované kyčle po ověření </a:t>
            </a:r>
            <a:r>
              <a:rPr lang="cs-CZ" dirty="0" err="1" smtClean="0"/>
              <a:t>artrografií</a:t>
            </a:r>
            <a:r>
              <a:rPr lang="cs-CZ" dirty="0" smtClean="0"/>
              <a:t> </a:t>
            </a:r>
            <a:r>
              <a:rPr lang="cs-CZ" dirty="0"/>
              <a:t>bývá aplikována </a:t>
            </a:r>
            <a:r>
              <a:rPr lang="cs-CZ" b="1" dirty="0"/>
              <a:t>sádrová </a:t>
            </a:r>
            <a:r>
              <a:rPr lang="cs-CZ" b="1" dirty="0" err="1"/>
              <a:t>spika</a:t>
            </a:r>
            <a:r>
              <a:rPr lang="cs-CZ" b="1" dirty="0"/>
              <a:t> </a:t>
            </a:r>
            <a:r>
              <a:rPr lang="cs-CZ" dirty="0"/>
              <a:t>k imobilizaci kloubu v optimálním postavení. </a:t>
            </a:r>
            <a:r>
              <a:rPr lang="cs-CZ" dirty="0" err="1"/>
              <a:t>Spika</a:t>
            </a:r>
            <a:r>
              <a:rPr lang="cs-CZ" dirty="0"/>
              <a:t> obaluje dítě od pasu až po kotníky nebo prsty nohou, s otvory v </a:t>
            </a:r>
            <a:r>
              <a:rPr lang="cs-CZ" dirty="0" err="1"/>
              <a:t>genitofemorální</a:t>
            </a:r>
            <a:r>
              <a:rPr lang="cs-CZ" dirty="0"/>
              <a:t> oblasti a oblasti břicha, s přiměřenou volností v oblasti břicha. Nutná je častá změna polohy, podpora </a:t>
            </a:r>
            <a:r>
              <a:rPr lang="cs-CZ" dirty="0" smtClean="0"/>
              <a:t>zakřivených </a:t>
            </a:r>
            <a:r>
              <a:rPr lang="cs-CZ" dirty="0" err="1"/>
              <a:t>částí,fixace</a:t>
            </a:r>
            <a:r>
              <a:rPr lang="cs-CZ" dirty="0"/>
              <a:t> polštáři. Poměrně velkým problémem bývá svědění pod </a:t>
            </a:r>
            <a:r>
              <a:rPr lang="cs-CZ" dirty="0" err="1"/>
              <a:t>spikou</a:t>
            </a:r>
            <a:r>
              <a:rPr lang="cs-CZ" dirty="0"/>
              <a:t>, které je potlačeno pohybem gázou pod </a:t>
            </a:r>
            <a:r>
              <a:rPr lang="cs-CZ" dirty="0" err="1" smtClean="0"/>
              <a:t>spikou</a:t>
            </a:r>
            <a:endParaRPr lang="cs-CZ" dirty="0"/>
          </a:p>
        </p:txBody>
      </p:sp>
      <p:pic>
        <p:nvPicPr>
          <p:cNvPr id="4" name="Obrázek 3"/>
          <p:cNvPicPr>
            <a:picLocks noChangeAspect="1"/>
          </p:cNvPicPr>
          <p:nvPr/>
        </p:nvPicPr>
        <p:blipFill>
          <a:blip r:embed="rId2"/>
          <a:stretch>
            <a:fillRect/>
          </a:stretch>
        </p:blipFill>
        <p:spPr>
          <a:xfrm>
            <a:off x="9603517" y="2633920"/>
            <a:ext cx="2343150" cy="1952625"/>
          </a:xfrm>
          <a:prstGeom prst="rect">
            <a:avLst/>
          </a:prstGeom>
        </p:spPr>
      </p:pic>
    </p:spTree>
    <p:extLst>
      <p:ext uri="{BB962C8B-B14F-4D97-AF65-F5344CB8AC3E}">
        <p14:creationId xmlns:p14="http://schemas.microsoft.com/office/powerpoint/2010/main" val="178574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Operační řešení vývojové dysplazie kyčlí </a:t>
            </a:r>
          </a:p>
        </p:txBody>
      </p:sp>
      <p:sp>
        <p:nvSpPr>
          <p:cNvPr id="3" name="Zástupný symbol pro obsah 2"/>
          <p:cNvSpPr>
            <a:spLocks noGrp="1"/>
          </p:cNvSpPr>
          <p:nvPr>
            <p:ph idx="1"/>
          </p:nvPr>
        </p:nvSpPr>
        <p:spPr/>
        <p:txBody>
          <a:bodyPr>
            <a:normAutofit fontScale="62500" lnSpcReduction="20000"/>
          </a:bodyPr>
          <a:lstStyle/>
          <a:p>
            <a:r>
              <a:rPr lang="cs-CZ" dirty="0" smtClean="0"/>
              <a:t>používané </a:t>
            </a:r>
            <a:r>
              <a:rPr lang="cs-CZ" dirty="0"/>
              <a:t>při korekci samotné vývojové dysplazie i patologických změn, které vznikají následkem </a:t>
            </a:r>
            <a:r>
              <a:rPr lang="cs-CZ" dirty="0" smtClean="0"/>
              <a:t>dysplazie</a:t>
            </a:r>
          </a:p>
          <a:p>
            <a:pPr lvl="1">
              <a:buFont typeface="Wingdings" panose="05000000000000000000" pitchFamily="2" charset="2"/>
              <a:buChar char="q"/>
            </a:pPr>
            <a:r>
              <a:rPr lang="cs-CZ" dirty="0" smtClean="0"/>
              <a:t>repozičních operace</a:t>
            </a:r>
          </a:p>
          <a:p>
            <a:pPr lvl="1">
              <a:buFont typeface="Wingdings" panose="05000000000000000000" pitchFamily="2" charset="2"/>
              <a:buChar char="q"/>
            </a:pPr>
            <a:r>
              <a:rPr lang="cs-CZ" dirty="0" smtClean="0"/>
              <a:t>výkony </a:t>
            </a:r>
            <a:r>
              <a:rPr lang="cs-CZ" dirty="0"/>
              <a:t>na proximálním </a:t>
            </a:r>
            <a:r>
              <a:rPr lang="cs-CZ" dirty="0" smtClean="0"/>
              <a:t>femuru</a:t>
            </a:r>
          </a:p>
          <a:p>
            <a:pPr lvl="1">
              <a:buFont typeface="Wingdings" panose="05000000000000000000" pitchFamily="2" charset="2"/>
              <a:buChar char="q"/>
            </a:pPr>
            <a:r>
              <a:rPr lang="cs-CZ" dirty="0" smtClean="0"/>
              <a:t>zastřešující operace</a:t>
            </a:r>
          </a:p>
          <a:p>
            <a:endParaRPr lang="cs-CZ" dirty="0" smtClean="0"/>
          </a:p>
          <a:p>
            <a:r>
              <a:rPr lang="cs-CZ" b="1" dirty="0" smtClean="0"/>
              <a:t>Otevřená repozice </a:t>
            </a:r>
            <a:r>
              <a:rPr lang="cs-CZ" dirty="0"/>
              <a:t>bývá prováděna ze tří hlavních </a:t>
            </a:r>
            <a:r>
              <a:rPr lang="cs-CZ" dirty="0" smtClean="0"/>
              <a:t>indikací</a:t>
            </a:r>
          </a:p>
          <a:p>
            <a:pPr lvl="1">
              <a:buFont typeface="Wingdings" panose="05000000000000000000" pitchFamily="2" charset="2"/>
              <a:buChar char="ü"/>
            </a:pPr>
            <a:r>
              <a:rPr lang="cs-CZ" dirty="0" smtClean="0"/>
              <a:t>nezdar </a:t>
            </a:r>
            <a:r>
              <a:rPr lang="cs-CZ" dirty="0"/>
              <a:t>zavřené </a:t>
            </a:r>
            <a:r>
              <a:rPr lang="cs-CZ" dirty="0" smtClean="0"/>
              <a:t>repozice</a:t>
            </a:r>
          </a:p>
          <a:p>
            <a:pPr lvl="1">
              <a:buFont typeface="Wingdings" panose="05000000000000000000" pitchFamily="2" charset="2"/>
              <a:buChar char="ü"/>
            </a:pPr>
            <a:r>
              <a:rPr lang="cs-CZ" dirty="0" err="1" smtClean="0"/>
              <a:t>ilická</a:t>
            </a:r>
            <a:r>
              <a:rPr lang="cs-CZ" dirty="0" smtClean="0"/>
              <a:t> </a:t>
            </a:r>
            <a:r>
              <a:rPr lang="cs-CZ" dirty="0"/>
              <a:t>luxace u dětí </a:t>
            </a:r>
            <a:r>
              <a:rPr lang="cs-CZ" dirty="0" smtClean="0"/>
              <a:t>starších jednoho roku</a:t>
            </a:r>
          </a:p>
          <a:p>
            <a:pPr lvl="1">
              <a:buFont typeface="Wingdings" panose="05000000000000000000" pitchFamily="2" charset="2"/>
              <a:buChar char="ü"/>
            </a:pPr>
            <a:r>
              <a:rPr lang="cs-CZ" dirty="0" smtClean="0"/>
              <a:t>nezdar </a:t>
            </a:r>
            <a:r>
              <a:rPr lang="cs-CZ" dirty="0"/>
              <a:t>předchozí otevřené </a:t>
            </a:r>
            <a:r>
              <a:rPr lang="cs-CZ" dirty="0" smtClean="0"/>
              <a:t>repozice</a:t>
            </a:r>
          </a:p>
          <a:p>
            <a:pPr marL="457200" lvl="1" indent="0">
              <a:buNone/>
            </a:pPr>
            <a:r>
              <a:rPr lang="cs-CZ" dirty="0" smtClean="0"/>
              <a:t>Po </a:t>
            </a:r>
            <a:r>
              <a:rPr lang="cs-CZ" dirty="0"/>
              <a:t>dosažení repozice hlavice a </a:t>
            </a:r>
            <a:r>
              <a:rPr lang="cs-CZ" dirty="0" smtClean="0"/>
              <a:t>centraci </a:t>
            </a:r>
            <a:r>
              <a:rPr lang="cs-CZ" dirty="0"/>
              <a:t>kloubu bývá přikládána oboustranná sádrová </a:t>
            </a:r>
            <a:r>
              <a:rPr lang="cs-CZ" dirty="0" err="1"/>
              <a:t>spika</a:t>
            </a:r>
            <a:r>
              <a:rPr lang="cs-CZ" dirty="0"/>
              <a:t> a po přibližně 8 týdnech ještě Pavlíkovy třmeny na 2-3 měsíce. </a:t>
            </a:r>
            <a:endParaRPr lang="cs-CZ" dirty="0" smtClean="0"/>
          </a:p>
          <a:p>
            <a:r>
              <a:rPr lang="cs-CZ" b="1" dirty="0" smtClean="0"/>
              <a:t>Operace </a:t>
            </a:r>
            <a:r>
              <a:rPr lang="cs-CZ" b="1" dirty="0"/>
              <a:t>na proximálním femuru </a:t>
            </a:r>
            <a:r>
              <a:rPr lang="cs-CZ" dirty="0"/>
              <a:t>se snaží změnit zatížení hlavice a změnit biomechanické poměry v oblasti kyčelního </a:t>
            </a:r>
            <a:r>
              <a:rPr lang="cs-CZ" dirty="0" smtClean="0"/>
              <a:t>kloubu</a:t>
            </a:r>
            <a:r>
              <a:rPr lang="cs-CZ" dirty="0"/>
              <a:t> </a:t>
            </a:r>
            <a:endParaRPr lang="cs-CZ" dirty="0" smtClean="0"/>
          </a:p>
          <a:p>
            <a:endParaRPr lang="cs-CZ" dirty="0" smtClean="0"/>
          </a:p>
          <a:p>
            <a:r>
              <a:rPr lang="cs-CZ" b="1" dirty="0"/>
              <a:t>Z</a:t>
            </a:r>
            <a:r>
              <a:rPr lang="cs-CZ" b="1" dirty="0" smtClean="0"/>
              <a:t>astřešující operace </a:t>
            </a:r>
            <a:r>
              <a:rPr lang="cs-CZ" dirty="0" smtClean="0"/>
              <a:t>- zahrnují </a:t>
            </a:r>
            <a:r>
              <a:rPr lang="cs-CZ" dirty="0"/>
              <a:t>operace stříšky, </a:t>
            </a:r>
            <a:r>
              <a:rPr lang="cs-CZ" dirty="0" err="1"/>
              <a:t>acetabuloplastiky</a:t>
            </a:r>
            <a:r>
              <a:rPr lang="cs-CZ" dirty="0"/>
              <a:t>, </a:t>
            </a:r>
            <a:r>
              <a:rPr lang="cs-CZ" dirty="0" err="1"/>
              <a:t>Chiariho</a:t>
            </a:r>
            <a:r>
              <a:rPr lang="cs-CZ" dirty="0"/>
              <a:t> osteotomii. Mají za cíl zvětšit rozsah nebo prostorovou orientaci kloubní jamky nebo modelovat kloubní jamku a dosáhnout tak centrace hlavice v pravené kloubní jamce a zabránit opakované luxaci </a:t>
            </a:r>
            <a:r>
              <a:rPr lang="cs-CZ" dirty="0" smtClean="0"/>
              <a:t>hlavice</a:t>
            </a:r>
            <a:endParaRPr lang="cs-CZ" dirty="0"/>
          </a:p>
          <a:p>
            <a:endParaRPr lang="cs-CZ" dirty="0"/>
          </a:p>
        </p:txBody>
      </p:sp>
    </p:spTree>
    <p:extLst>
      <p:ext uri="{BB962C8B-B14F-4D97-AF65-F5344CB8AC3E}">
        <p14:creationId xmlns:p14="http://schemas.microsoft.com/office/powerpoint/2010/main" val="139775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Ošetřovatelská péče o dítě s vývojovou dysplazií kyčelního kloubu</a:t>
            </a:r>
            <a:endParaRPr lang="cs-CZ" b="1" dirty="0">
              <a:latin typeface="+mn-lt"/>
            </a:endParaRPr>
          </a:p>
        </p:txBody>
      </p:sp>
      <p:sp>
        <p:nvSpPr>
          <p:cNvPr id="3" name="Zástupný symbol pro obsah 2"/>
          <p:cNvSpPr>
            <a:spLocks noGrp="1"/>
          </p:cNvSpPr>
          <p:nvPr>
            <p:ph idx="1"/>
          </p:nvPr>
        </p:nvSpPr>
        <p:spPr>
          <a:xfrm>
            <a:off x="838200" y="1825625"/>
            <a:ext cx="10515600" cy="4896451"/>
          </a:xfrm>
        </p:spPr>
        <p:txBody>
          <a:bodyPr>
            <a:normAutofit fontScale="55000" lnSpcReduction="20000"/>
          </a:bodyPr>
          <a:lstStyle/>
          <a:p>
            <a:pPr marL="0" indent="0">
              <a:buNone/>
            </a:pPr>
            <a:r>
              <a:rPr lang="cs-CZ" dirty="0" smtClean="0"/>
              <a:t>V </a:t>
            </a:r>
            <a:r>
              <a:rPr lang="cs-CZ" dirty="0"/>
              <a:t>našich </a:t>
            </a:r>
            <a:r>
              <a:rPr lang="cs-CZ" dirty="0" smtClean="0"/>
              <a:t>podmínkách se týká zejména </a:t>
            </a:r>
            <a:r>
              <a:rPr lang="cs-CZ" dirty="0"/>
              <a:t>dětí ve věkové skupině novorozenecké, </a:t>
            </a:r>
            <a:r>
              <a:rPr lang="cs-CZ" dirty="0" smtClean="0"/>
              <a:t>kojenecké </a:t>
            </a:r>
            <a:r>
              <a:rPr lang="cs-CZ" dirty="0"/>
              <a:t>a </a:t>
            </a:r>
            <a:r>
              <a:rPr lang="cs-CZ" dirty="0" smtClean="0"/>
              <a:t>batolecí.</a:t>
            </a:r>
          </a:p>
          <a:p>
            <a:pPr marL="0" indent="0">
              <a:buNone/>
            </a:pPr>
            <a:r>
              <a:rPr lang="cs-CZ" dirty="0" smtClean="0"/>
              <a:t>Z </a:t>
            </a:r>
            <a:r>
              <a:rPr lang="cs-CZ" dirty="0"/>
              <a:t>hlediska místa </a:t>
            </a:r>
            <a:r>
              <a:rPr lang="cs-CZ" dirty="0" smtClean="0"/>
              <a:t>poskytované </a:t>
            </a:r>
            <a:r>
              <a:rPr lang="cs-CZ" dirty="0"/>
              <a:t>péče může diagnostika a léčba </a:t>
            </a:r>
            <a:r>
              <a:rPr lang="cs-CZ" dirty="0" smtClean="0"/>
              <a:t>probíhat </a:t>
            </a:r>
            <a:r>
              <a:rPr lang="cs-CZ" dirty="0"/>
              <a:t>za hospitalizace, zejména na dětském nebo ortopedickém oddělení, </a:t>
            </a:r>
            <a:r>
              <a:rPr lang="cs-CZ" dirty="0" smtClean="0"/>
              <a:t>ambulantně nebo </a:t>
            </a:r>
            <a:r>
              <a:rPr lang="cs-CZ" dirty="0"/>
              <a:t>v domácím prostředí. </a:t>
            </a:r>
            <a:endParaRPr lang="cs-CZ" dirty="0" smtClean="0"/>
          </a:p>
          <a:p>
            <a:endParaRPr lang="cs-CZ" dirty="0" smtClean="0"/>
          </a:p>
          <a:p>
            <a:r>
              <a:rPr lang="cs-CZ" b="1" dirty="0" smtClean="0"/>
              <a:t>Ošetřovatelská </a:t>
            </a:r>
            <a:r>
              <a:rPr lang="cs-CZ" b="1" dirty="0"/>
              <a:t>péče o dítě při diagnostice </a:t>
            </a:r>
            <a:endParaRPr lang="cs-CZ" b="1" dirty="0" smtClean="0"/>
          </a:p>
          <a:p>
            <a:r>
              <a:rPr lang="cs-CZ" dirty="0" smtClean="0"/>
              <a:t>Pomáhá při </a:t>
            </a:r>
            <a:r>
              <a:rPr lang="cs-CZ" dirty="0"/>
              <a:t>klinickém vyšetření, </a:t>
            </a:r>
            <a:r>
              <a:rPr lang="cs-CZ" dirty="0" smtClean="0"/>
              <a:t>kdy </a:t>
            </a:r>
            <a:r>
              <a:rPr lang="cs-CZ" dirty="0"/>
              <a:t>novorozence svléká a připravuje, tak </a:t>
            </a:r>
            <a:r>
              <a:rPr lang="cs-CZ" dirty="0" smtClean="0"/>
              <a:t>poté </a:t>
            </a:r>
            <a:r>
              <a:rPr lang="cs-CZ" dirty="0"/>
              <a:t>polohuje dítě při ultrazvukovém </a:t>
            </a:r>
            <a:r>
              <a:rPr lang="cs-CZ" dirty="0" smtClean="0"/>
              <a:t>vyšetření</a:t>
            </a:r>
            <a:r>
              <a:rPr lang="cs-CZ" dirty="0" smtClean="0"/>
              <a:t>.</a:t>
            </a:r>
          </a:p>
          <a:p>
            <a:r>
              <a:rPr lang="cs-CZ" dirty="0" smtClean="0"/>
              <a:t>příprava </a:t>
            </a:r>
            <a:r>
              <a:rPr lang="cs-CZ" dirty="0" smtClean="0"/>
              <a:t>dokumentace </a:t>
            </a:r>
            <a:endParaRPr lang="cs-CZ" dirty="0" smtClean="0"/>
          </a:p>
          <a:p>
            <a:r>
              <a:rPr lang="cs-CZ" dirty="0" smtClean="0"/>
              <a:t>věnuje </a:t>
            </a:r>
            <a:r>
              <a:rPr lang="cs-CZ" dirty="0"/>
              <a:t>pozornost stavu </a:t>
            </a:r>
            <a:r>
              <a:rPr lang="cs-CZ" dirty="0" smtClean="0"/>
              <a:t>prostředí</a:t>
            </a:r>
            <a:r>
              <a:rPr lang="cs-CZ" dirty="0"/>
              <a:t>, kde dochází </a:t>
            </a:r>
            <a:r>
              <a:rPr lang="cs-CZ" dirty="0" smtClean="0"/>
              <a:t>k vyšetřování</a:t>
            </a:r>
            <a:r>
              <a:rPr lang="cs-CZ" dirty="0"/>
              <a:t>, zejména </a:t>
            </a:r>
            <a:r>
              <a:rPr lang="cs-CZ" dirty="0" smtClean="0"/>
              <a:t>teplotě</a:t>
            </a:r>
          </a:p>
          <a:p>
            <a:r>
              <a:rPr lang="cs-CZ" dirty="0"/>
              <a:t>p</a:t>
            </a:r>
            <a:r>
              <a:rPr lang="cs-CZ" dirty="0" smtClean="0"/>
              <a:t>o </a:t>
            </a:r>
            <a:r>
              <a:rPr lang="cs-CZ" dirty="0"/>
              <a:t>svléknutí dítěte do košilky věnuje pozornost péči o </a:t>
            </a:r>
            <a:r>
              <a:rPr lang="cs-CZ" dirty="0" smtClean="0"/>
              <a:t>hygienu</a:t>
            </a:r>
            <a:r>
              <a:rPr lang="cs-CZ" dirty="0"/>
              <a:t>, ubrousky nebo látkovou plenou očistí dítě od případného znečištění močí nebo </a:t>
            </a:r>
            <a:r>
              <a:rPr lang="cs-CZ" dirty="0" smtClean="0"/>
              <a:t>stoličkou</a:t>
            </a:r>
            <a:r>
              <a:rPr lang="cs-CZ" dirty="0"/>
              <a:t>. </a:t>
            </a:r>
            <a:endParaRPr lang="cs-CZ" dirty="0" smtClean="0"/>
          </a:p>
          <a:p>
            <a:r>
              <a:rPr lang="cs-CZ" dirty="0" smtClean="0"/>
              <a:t>pokládá </a:t>
            </a:r>
            <a:r>
              <a:rPr lang="cs-CZ" dirty="0"/>
              <a:t>na připravenou manipulační plochu, </a:t>
            </a:r>
            <a:r>
              <a:rPr lang="cs-CZ" dirty="0" smtClean="0"/>
              <a:t>často </a:t>
            </a:r>
            <a:r>
              <a:rPr lang="cs-CZ" dirty="0"/>
              <a:t>je to </a:t>
            </a:r>
            <a:r>
              <a:rPr lang="cs-CZ" dirty="0" smtClean="0"/>
              <a:t>přebalovací </a:t>
            </a:r>
            <a:r>
              <a:rPr lang="cs-CZ" dirty="0"/>
              <a:t>podložka, a polohuje dítě při vyšetření</a:t>
            </a:r>
            <a:r>
              <a:rPr lang="cs-CZ" dirty="0" smtClean="0"/>
              <a:t>.</a:t>
            </a:r>
          </a:p>
          <a:p>
            <a:r>
              <a:rPr lang="cs-CZ" dirty="0" smtClean="0"/>
              <a:t>pokud </a:t>
            </a:r>
            <a:r>
              <a:rPr lang="cs-CZ" dirty="0"/>
              <a:t>je dítě neklidné, tiší jej </a:t>
            </a:r>
            <a:r>
              <a:rPr lang="cs-CZ" dirty="0" smtClean="0"/>
              <a:t>jemným </a:t>
            </a:r>
            <a:r>
              <a:rPr lang="cs-CZ" dirty="0"/>
              <a:t>fyzickým a slovním </a:t>
            </a:r>
            <a:r>
              <a:rPr lang="cs-CZ" dirty="0" smtClean="0"/>
              <a:t>kontaktem</a:t>
            </a:r>
          </a:p>
          <a:p>
            <a:r>
              <a:rPr lang="cs-CZ" dirty="0" smtClean="0"/>
              <a:t>po </a:t>
            </a:r>
            <a:r>
              <a:rPr lang="cs-CZ" dirty="0"/>
              <a:t>provedení vyšetření dítě případně přebalí, </a:t>
            </a:r>
            <a:r>
              <a:rPr lang="cs-CZ" dirty="0" smtClean="0"/>
              <a:t>ukládá </a:t>
            </a:r>
            <a:r>
              <a:rPr lang="cs-CZ" dirty="0"/>
              <a:t>jej bezpečným způsobem před jeho odnesením </a:t>
            </a:r>
            <a:r>
              <a:rPr lang="cs-CZ" dirty="0" smtClean="0"/>
              <a:t>pět </a:t>
            </a:r>
            <a:r>
              <a:rPr lang="cs-CZ" dirty="0" smtClean="0"/>
              <a:t>matce</a:t>
            </a:r>
          </a:p>
          <a:p>
            <a:r>
              <a:rPr lang="cs-CZ" dirty="0"/>
              <a:t>s</a:t>
            </a:r>
            <a:r>
              <a:rPr lang="cs-CZ" dirty="0" smtClean="0"/>
              <a:t>estra </a:t>
            </a:r>
            <a:r>
              <a:rPr lang="cs-CZ" dirty="0"/>
              <a:t>při péči o dítě a manipulaci s ním sleduje klinické známky dysplazie </a:t>
            </a:r>
            <a:r>
              <a:rPr lang="cs-CZ" dirty="0" smtClean="0"/>
              <a:t>-symetrii </a:t>
            </a:r>
            <a:r>
              <a:rPr lang="cs-CZ" dirty="0"/>
              <a:t>a délku dolních končetin, symetrii </a:t>
            </a:r>
            <a:r>
              <a:rPr lang="cs-CZ" dirty="0" smtClean="0"/>
              <a:t>hýždí </a:t>
            </a:r>
            <a:r>
              <a:rPr lang="cs-CZ" dirty="0"/>
              <a:t>a kožních záhybů, </a:t>
            </a:r>
            <a:r>
              <a:rPr lang="cs-CZ" dirty="0" smtClean="0"/>
              <a:t>limitaci abdukce </a:t>
            </a:r>
            <a:r>
              <a:rPr lang="cs-CZ" dirty="0"/>
              <a:t>v </a:t>
            </a:r>
            <a:r>
              <a:rPr lang="cs-CZ" dirty="0" smtClean="0"/>
              <a:t>kyčli nebo </a:t>
            </a:r>
            <a:r>
              <a:rPr lang="cs-CZ" dirty="0" smtClean="0"/>
              <a:t>nesprávný </a:t>
            </a:r>
            <a:r>
              <a:rPr lang="cs-CZ" dirty="0"/>
              <a:t>způsob balení nebo zavinování novorozence a upozornit na ně. </a:t>
            </a:r>
            <a:endParaRPr lang="cs-CZ" dirty="0" smtClean="0"/>
          </a:p>
          <a:p>
            <a:r>
              <a:rPr lang="cs-CZ" dirty="0" smtClean="0"/>
              <a:t>důležitá </a:t>
            </a:r>
            <a:r>
              <a:rPr lang="cs-CZ" dirty="0"/>
              <a:t>je </a:t>
            </a:r>
            <a:r>
              <a:rPr lang="cs-CZ" dirty="0" smtClean="0"/>
              <a:t>jejich </a:t>
            </a:r>
            <a:r>
              <a:rPr lang="cs-CZ" dirty="0"/>
              <a:t>edukační činnost, kdy správným způsobem balení a zavinování je </a:t>
            </a:r>
            <a:r>
              <a:rPr lang="cs-CZ" dirty="0" smtClean="0"/>
              <a:t>předcházeno rozvoji </a:t>
            </a:r>
            <a:r>
              <a:rPr lang="cs-CZ" dirty="0"/>
              <a:t>dysplazie kyčlí a </a:t>
            </a:r>
            <a:r>
              <a:rPr lang="cs-CZ" dirty="0" smtClean="0"/>
              <a:t>jejím </a:t>
            </a:r>
            <a:r>
              <a:rPr lang="cs-CZ" dirty="0"/>
              <a:t>následkům. </a:t>
            </a:r>
            <a:endParaRPr lang="cs-CZ" dirty="0" smtClean="0"/>
          </a:p>
          <a:p>
            <a:r>
              <a:rPr lang="cs-CZ" dirty="0" smtClean="0"/>
              <a:t> asistuje </a:t>
            </a:r>
            <a:r>
              <a:rPr lang="cs-CZ" dirty="0" smtClean="0"/>
              <a:t>lékaři </a:t>
            </a:r>
            <a:r>
              <a:rPr lang="cs-CZ" dirty="0" smtClean="0"/>
              <a:t>při provádění </a:t>
            </a:r>
            <a:r>
              <a:rPr lang="cs-CZ" dirty="0"/>
              <a:t>klinického </a:t>
            </a:r>
            <a:r>
              <a:rPr lang="cs-CZ" dirty="0" smtClean="0"/>
              <a:t>vyšetření </a:t>
            </a:r>
            <a:r>
              <a:rPr lang="cs-CZ" dirty="0"/>
              <a:t>a jednotlivých posturálních </a:t>
            </a:r>
            <a:r>
              <a:rPr lang="cs-CZ" dirty="0" smtClean="0"/>
              <a:t>testech</a:t>
            </a:r>
          </a:p>
        </p:txBody>
      </p:sp>
    </p:spTree>
    <p:extLst>
      <p:ext uri="{BB962C8B-B14F-4D97-AF65-F5344CB8AC3E}">
        <p14:creationId xmlns:p14="http://schemas.microsoft.com/office/powerpoint/2010/main" val="305152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latin typeface="+mn-lt"/>
              </a:rPr>
              <a:t>Ošetřovatelská péče o dítě při aplikaci ortopedických </a:t>
            </a:r>
            <a:r>
              <a:rPr lang="cs-CZ" b="1" dirty="0" smtClean="0">
                <a:latin typeface="+mn-lt"/>
              </a:rPr>
              <a:t>pomůcek</a:t>
            </a:r>
            <a:endParaRPr lang="cs-CZ" dirty="0">
              <a:latin typeface="+mn-lt"/>
            </a:endParaRPr>
          </a:p>
        </p:txBody>
      </p:sp>
      <p:sp>
        <p:nvSpPr>
          <p:cNvPr id="3" name="Zástupný symbol pro obsah 2"/>
          <p:cNvSpPr>
            <a:spLocks noGrp="1"/>
          </p:cNvSpPr>
          <p:nvPr>
            <p:ph idx="1"/>
          </p:nvPr>
        </p:nvSpPr>
        <p:spPr>
          <a:xfrm>
            <a:off x="780535" y="2122187"/>
            <a:ext cx="10515600" cy="4351338"/>
          </a:xfrm>
        </p:spPr>
        <p:txBody>
          <a:bodyPr>
            <a:normAutofit fontScale="55000" lnSpcReduction="20000"/>
          </a:bodyPr>
          <a:lstStyle/>
          <a:p>
            <a:r>
              <a:rPr lang="cs-CZ" dirty="0" smtClean="0"/>
              <a:t>U </a:t>
            </a:r>
            <a:r>
              <a:rPr lang="cs-CZ" dirty="0"/>
              <a:t>obou nejčastějších ortopedických pomůcek -</a:t>
            </a:r>
            <a:r>
              <a:rPr lang="cs-CZ" dirty="0" err="1"/>
              <a:t>Frejkovy</a:t>
            </a:r>
            <a:r>
              <a:rPr lang="cs-CZ" dirty="0"/>
              <a:t> peřinky i Pavlíkových třmenů je velmi důležitá péče o hygienu. </a:t>
            </a:r>
            <a:endParaRPr lang="cs-CZ" dirty="0" smtClean="0"/>
          </a:p>
          <a:p>
            <a:r>
              <a:rPr lang="cs-CZ" dirty="0" smtClean="0"/>
              <a:t>Novorozenec </a:t>
            </a:r>
            <a:r>
              <a:rPr lang="cs-CZ" dirty="0"/>
              <a:t>a kojenec jsou </a:t>
            </a:r>
            <a:r>
              <a:rPr lang="cs-CZ" dirty="0" smtClean="0"/>
              <a:t>v této </a:t>
            </a:r>
            <a:r>
              <a:rPr lang="cs-CZ" dirty="0"/>
              <a:t>oblasti zcela závislí na pečující osobě, začínají se ale již také vytvářet </a:t>
            </a:r>
            <a:r>
              <a:rPr lang="cs-CZ" dirty="0" smtClean="0"/>
              <a:t>v tomto </a:t>
            </a:r>
            <a:r>
              <a:rPr lang="cs-CZ" dirty="0"/>
              <a:t>období hygienické návyky. </a:t>
            </a:r>
            <a:r>
              <a:rPr lang="cs-CZ" dirty="0" smtClean="0"/>
              <a:t>Kůže </a:t>
            </a:r>
            <a:r>
              <a:rPr lang="cs-CZ" dirty="0"/>
              <a:t>dítěte se liší od kůže dospělého, je tedy náchylnější na poškození jak při horší hygieně, tak nesprávným používáním pomůcek. Kůže dítěte je oproti dospělému tenčí, méně odolná vůči mechanickým, chemickým i biologickým vlivům, obsahuje více vody, ale i lipidů. </a:t>
            </a:r>
            <a:endParaRPr lang="cs-CZ" dirty="0" smtClean="0"/>
          </a:p>
          <a:p>
            <a:r>
              <a:rPr lang="cs-CZ" dirty="0" smtClean="0"/>
              <a:t>K základní </a:t>
            </a:r>
            <a:r>
              <a:rPr lang="cs-CZ" dirty="0"/>
              <a:t>ošetřovatelské péči o zdraví kůže patří </a:t>
            </a:r>
            <a:r>
              <a:rPr lang="cs-CZ" b="1" dirty="0"/>
              <a:t>koupání a přebalování dítěte</a:t>
            </a:r>
            <a:r>
              <a:rPr lang="cs-CZ" dirty="0" smtClean="0"/>
              <a:t>.</a:t>
            </a:r>
          </a:p>
          <a:p>
            <a:r>
              <a:rPr lang="cs-CZ" dirty="0" smtClean="0"/>
              <a:t>Při </a:t>
            </a:r>
            <a:r>
              <a:rPr lang="cs-CZ" dirty="0"/>
              <a:t>koupání je možné a </a:t>
            </a:r>
            <a:r>
              <a:rPr lang="cs-CZ" dirty="0" smtClean="0"/>
              <a:t>v podstatě </a:t>
            </a:r>
            <a:r>
              <a:rPr lang="cs-CZ" dirty="0"/>
              <a:t>i nezbytné ortopedické pomůcky sejmout. </a:t>
            </a:r>
            <a:endParaRPr lang="cs-CZ" dirty="0" smtClean="0"/>
          </a:p>
          <a:p>
            <a:r>
              <a:rPr lang="cs-CZ" dirty="0" smtClean="0"/>
              <a:t>V současné </a:t>
            </a:r>
            <a:r>
              <a:rPr lang="cs-CZ" dirty="0"/>
              <a:t>době není doporučováno koupat dítě denně, protože nadměrné používání mycích prostředků vede </a:t>
            </a:r>
            <a:r>
              <a:rPr lang="cs-CZ" dirty="0" smtClean="0"/>
              <a:t>k porušení </a:t>
            </a:r>
            <a:r>
              <a:rPr lang="cs-CZ" dirty="0"/>
              <a:t>ochranné vrstvy kůže. Nutné však bývá každodenně alespoň omytí hýždí, genitálu, míst vlhké zapářky. Dítě je možné sprchovat nebo koupat. Koupel bývá prováděna ve vaničce nebo speciálním koupacím kbelíku. Věnujeme pozornost správné teplotě vody, bezpečnosti </a:t>
            </a:r>
            <a:r>
              <a:rPr lang="cs-CZ" dirty="0" smtClean="0"/>
              <a:t>při koupání </a:t>
            </a:r>
            <a:r>
              <a:rPr lang="cs-CZ" dirty="0"/>
              <a:t>a přenášení dítěte. Po koupání dítě pečlivě osušíme a dítě oblečeme. Při koupání </a:t>
            </a:r>
            <a:r>
              <a:rPr lang="cs-CZ" dirty="0" smtClean="0"/>
              <a:t>v nemocnici </a:t>
            </a:r>
            <a:r>
              <a:rPr lang="cs-CZ" dirty="0"/>
              <a:t>je nutná dezinfekce pultu a vaničky </a:t>
            </a:r>
            <a:r>
              <a:rPr lang="cs-CZ" dirty="0" smtClean="0"/>
              <a:t>k prevenci </a:t>
            </a:r>
            <a:r>
              <a:rPr lang="cs-CZ" dirty="0"/>
              <a:t>šíření </a:t>
            </a:r>
            <a:r>
              <a:rPr lang="cs-CZ" dirty="0" err="1"/>
              <a:t>nozokomiálních</a:t>
            </a:r>
            <a:r>
              <a:rPr lang="cs-CZ" dirty="0"/>
              <a:t> nákaz. </a:t>
            </a:r>
            <a:endParaRPr lang="cs-CZ" dirty="0" smtClean="0"/>
          </a:p>
          <a:p>
            <a:r>
              <a:rPr lang="cs-CZ" dirty="0" smtClean="0"/>
              <a:t>V případě </a:t>
            </a:r>
            <a:r>
              <a:rPr lang="cs-CZ" dirty="0"/>
              <a:t>nutnosti ošetření kůže po koupeli jsou doporučovány neparfemované </a:t>
            </a:r>
            <a:r>
              <a:rPr lang="cs-CZ" dirty="0" smtClean="0"/>
              <a:t>přípravky</a:t>
            </a:r>
          </a:p>
          <a:p>
            <a:r>
              <a:rPr lang="cs-CZ" dirty="0" smtClean="0"/>
              <a:t>U </a:t>
            </a:r>
            <a:r>
              <a:rPr lang="cs-CZ" dirty="0"/>
              <a:t>dětí </a:t>
            </a:r>
            <a:r>
              <a:rPr lang="cs-CZ" dirty="0" smtClean="0"/>
              <a:t>v novorozeneckém</a:t>
            </a:r>
            <a:r>
              <a:rPr lang="cs-CZ" dirty="0"/>
              <a:t>, kojeneckém a batolecím věku je nutné věnovat velkou péči kůži </a:t>
            </a:r>
            <a:r>
              <a:rPr lang="cs-CZ" dirty="0" smtClean="0"/>
              <a:t>v oblasti </a:t>
            </a:r>
            <a:r>
              <a:rPr lang="cs-CZ" dirty="0"/>
              <a:t>zadečku, mohou zde vznikat opruzeniny, plenkové dermatitidy. </a:t>
            </a:r>
            <a:r>
              <a:rPr lang="cs-CZ" dirty="0" smtClean="0"/>
              <a:t>V současné </a:t>
            </a:r>
            <a:r>
              <a:rPr lang="cs-CZ" dirty="0"/>
              <a:t>době jsou používány zejména jednorázové absorpční pleny, je nutné pleny měnit přibližně 7-8 x </a:t>
            </a:r>
            <a:r>
              <a:rPr lang="cs-CZ" dirty="0" smtClean="0"/>
              <a:t>denně</a:t>
            </a:r>
            <a:r>
              <a:rPr lang="cs-CZ" dirty="0"/>
              <a:t>, někdy i častěji, abychom zabránili znečištění ortopedických pomůcek. Nutný je výběr optimální velikosti pleny, </a:t>
            </a:r>
            <a:r>
              <a:rPr lang="cs-CZ" dirty="0" smtClean="0"/>
              <a:t>s nedráždivým </a:t>
            </a:r>
            <a:r>
              <a:rPr lang="cs-CZ" dirty="0"/>
              <a:t>povrchem. Při přebalování je nutné nejprve očistit kůži od zbytků stolice, buď </a:t>
            </a:r>
            <a:r>
              <a:rPr lang="cs-CZ" dirty="0" smtClean="0"/>
              <a:t>s mýdlem </a:t>
            </a:r>
            <a:r>
              <a:rPr lang="cs-CZ" dirty="0"/>
              <a:t>a vodou nebo čistícími ubrousky, pěnou. Při ošetřování </a:t>
            </a:r>
            <a:r>
              <a:rPr lang="cs-CZ" dirty="0" smtClean="0"/>
              <a:t>genitálu </a:t>
            </a:r>
            <a:r>
              <a:rPr lang="cs-CZ" dirty="0"/>
              <a:t>u dívek postupujeme vždy zepředu dozadu, abychom nezanesli </a:t>
            </a:r>
            <a:r>
              <a:rPr lang="cs-CZ" dirty="0" err="1"/>
              <a:t>infekt</a:t>
            </a:r>
            <a:r>
              <a:rPr lang="cs-CZ" dirty="0"/>
              <a:t> do pochvy a močové trubice. U chlapců očistíme i oblast šourku a penisu. Po omytí zadečku ošetříme kůži krémem nebo mastí </a:t>
            </a:r>
            <a:r>
              <a:rPr lang="cs-CZ" dirty="0" smtClean="0"/>
              <a:t>k tomu </a:t>
            </a:r>
            <a:r>
              <a:rPr lang="cs-CZ" dirty="0"/>
              <a:t>určenou</a:t>
            </a:r>
            <a:r>
              <a:rPr lang="cs-CZ" dirty="0" smtClean="0"/>
              <a:t>.</a:t>
            </a:r>
            <a:endParaRPr lang="cs-CZ" dirty="0"/>
          </a:p>
          <a:p>
            <a:endParaRPr lang="cs-CZ" dirty="0"/>
          </a:p>
        </p:txBody>
      </p:sp>
    </p:spTree>
    <p:extLst>
      <p:ext uri="{BB962C8B-B14F-4D97-AF65-F5344CB8AC3E}">
        <p14:creationId xmlns:p14="http://schemas.microsoft.com/office/powerpoint/2010/main" val="421026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89839"/>
            <a:ext cx="10515600" cy="1325563"/>
          </a:xfrm>
        </p:spPr>
        <p:txBody>
          <a:bodyPr>
            <a:normAutofit/>
          </a:bodyPr>
          <a:lstStyle/>
          <a:p>
            <a:r>
              <a:rPr lang="cs-CZ" b="1" dirty="0">
                <a:latin typeface="+mn-lt"/>
              </a:rPr>
              <a:t>Ošetřovatelská péče o dítě při aplikaci </a:t>
            </a:r>
            <a:r>
              <a:rPr lang="cs-CZ" b="1" dirty="0" err="1">
                <a:latin typeface="+mn-lt"/>
              </a:rPr>
              <a:t>Frejkovy</a:t>
            </a:r>
            <a:r>
              <a:rPr lang="cs-CZ" b="1" dirty="0">
                <a:latin typeface="+mn-lt"/>
              </a:rPr>
              <a:t> peřinky </a:t>
            </a:r>
            <a:endParaRPr lang="cs-CZ" dirty="0">
              <a:latin typeface="+mn-lt"/>
            </a:endParaRPr>
          </a:p>
        </p:txBody>
      </p:sp>
      <p:sp>
        <p:nvSpPr>
          <p:cNvPr id="3" name="Zástupný symbol pro obsah 2"/>
          <p:cNvSpPr>
            <a:spLocks noGrp="1"/>
          </p:cNvSpPr>
          <p:nvPr>
            <p:ph idx="1"/>
          </p:nvPr>
        </p:nvSpPr>
        <p:spPr>
          <a:xfrm>
            <a:off x="780535" y="2217813"/>
            <a:ext cx="7737389" cy="4351338"/>
          </a:xfrm>
        </p:spPr>
        <p:txBody>
          <a:bodyPr>
            <a:normAutofit fontScale="55000" lnSpcReduction="20000"/>
          </a:bodyPr>
          <a:lstStyle/>
          <a:p>
            <a:r>
              <a:rPr lang="cs-CZ" dirty="0" err="1" smtClean="0"/>
              <a:t>Frejkova</a:t>
            </a:r>
            <a:r>
              <a:rPr lang="cs-CZ" dirty="0" smtClean="0"/>
              <a:t> </a:t>
            </a:r>
            <a:r>
              <a:rPr lang="cs-CZ" dirty="0"/>
              <a:t>peřinka je ortopedická pomůcka přikládána novorozencům a kojencům při s cílem udržet v kyčelních kloubech správné </a:t>
            </a:r>
            <a:r>
              <a:rPr lang="cs-CZ" dirty="0" smtClean="0"/>
              <a:t>postavení - aby </a:t>
            </a:r>
            <a:r>
              <a:rPr lang="cs-CZ" dirty="0"/>
              <a:t>byla hlavice správně centrovaná do jamky </a:t>
            </a:r>
            <a:r>
              <a:rPr lang="cs-CZ" dirty="0" smtClean="0"/>
              <a:t>acetabula</a:t>
            </a:r>
            <a:endParaRPr lang="cs-CZ" dirty="0"/>
          </a:p>
          <a:p>
            <a:endParaRPr lang="cs-CZ" dirty="0" smtClean="0"/>
          </a:p>
          <a:p>
            <a:r>
              <a:rPr lang="cs-CZ" dirty="0" smtClean="0"/>
              <a:t>Skládá </a:t>
            </a:r>
            <a:r>
              <a:rPr lang="cs-CZ" dirty="0"/>
              <a:t>se z měkkého polštáře, který je upevněn popruhy jdoucími přes ramena dítěte a bederní </a:t>
            </a:r>
            <a:r>
              <a:rPr lang="cs-CZ" dirty="0" smtClean="0"/>
              <a:t>oblast</a:t>
            </a:r>
            <a:endParaRPr lang="cs-CZ" dirty="0"/>
          </a:p>
          <a:p>
            <a:endParaRPr lang="cs-CZ" dirty="0" smtClean="0"/>
          </a:p>
          <a:p>
            <a:r>
              <a:rPr lang="cs-CZ" dirty="0" smtClean="0"/>
              <a:t>Díky </a:t>
            </a:r>
            <a:r>
              <a:rPr lang="cs-CZ" dirty="0" err="1"/>
              <a:t>Frejkově</a:t>
            </a:r>
            <a:r>
              <a:rPr lang="cs-CZ" dirty="0"/>
              <a:t> peřince jsou dolní končetiny udržovány ve flexi a abdukci v kyčelních </a:t>
            </a:r>
            <a:r>
              <a:rPr lang="cs-CZ" dirty="0" smtClean="0"/>
              <a:t>kloubech</a:t>
            </a:r>
            <a:endParaRPr lang="cs-CZ" dirty="0"/>
          </a:p>
          <a:p>
            <a:endParaRPr lang="cs-CZ" dirty="0" smtClean="0"/>
          </a:p>
          <a:p>
            <a:r>
              <a:rPr lang="cs-CZ" dirty="0" smtClean="0"/>
              <a:t>Před </a:t>
            </a:r>
            <a:r>
              <a:rPr lang="cs-CZ" dirty="0"/>
              <a:t>nasazením </a:t>
            </a:r>
            <a:r>
              <a:rPr lang="cs-CZ" dirty="0" err="1"/>
              <a:t>Frejkovy</a:t>
            </a:r>
            <a:r>
              <a:rPr lang="cs-CZ" dirty="0"/>
              <a:t> peřinky dítě je dítě přebaleno, pokud má znečištěnou plenu. Je nutné pečlivě zkontrolovat stehna, hýždě, </a:t>
            </a:r>
            <a:r>
              <a:rPr lang="cs-CZ" dirty="0" smtClean="0"/>
              <a:t>genitál</a:t>
            </a:r>
            <a:r>
              <a:rPr lang="cs-CZ" dirty="0"/>
              <a:t>, zda nejsou </a:t>
            </a:r>
            <a:r>
              <a:rPr lang="cs-CZ" dirty="0" smtClean="0"/>
              <a:t>známky podráždění </a:t>
            </a:r>
            <a:r>
              <a:rPr lang="cs-CZ" dirty="0"/>
              <a:t>nebo poranění kůže</a:t>
            </a:r>
            <a:r>
              <a:rPr lang="cs-CZ" dirty="0" smtClean="0"/>
              <a:t>. Rozvinutá </a:t>
            </a:r>
            <a:r>
              <a:rPr lang="cs-CZ" dirty="0" err="1" smtClean="0"/>
              <a:t>Frejkova</a:t>
            </a:r>
            <a:r>
              <a:rPr lang="cs-CZ" dirty="0" smtClean="0"/>
              <a:t> peřinka </a:t>
            </a:r>
            <a:r>
              <a:rPr lang="cs-CZ" dirty="0"/>
              <a:t>se přichystána rovnou podložku</a:t>
            </a:r>
            <a:r>
              <a:rPr lang="cs-CZ" dirty="0" smtClean="0"/>
              <a:t>. Po </a:t>
            </a:r>
            <a:r>
              <a:rPr lang="cs-CZ" dirty="0"/>
              <a:t>srovnání </a:t>
            </a:r>
            <a:r>
              <a:rPr lang="cs-CZ" dirty="0" smtClean="0"/>
              <a:t>popruhů je </a:t>
            </a:r>
            <a:r>
              <a:rPr lang="cs-CZ" dirty="0"/>
              <a:t>dítě na peřinku </a:t>
            </a:r>
            <a:r>
              <a:rPr lang="cs-CZ" dirty="0" smtClean="0"/>
              <a:t>položeno tak</a:t>
            </a:r>
            <a:r>
              <a:rPr lang="cs-CZ" dirty="0"/>
              <a:t>, aby se zadeček nacházel </a:t>
            </a:r>
            <a:r>
              <a:rPr lang="cs-CZ" dirty="0" smtClean="0"/>
              <a:t>přibližně uprostřed </a:t>
            </a:r>
            <a:r>
              <a:rPr lang="cs-CZ" dirty="0"/>
              <a:t>polštářku a bederní popruhy byly v úrovni beder</a:t>
            </a:r>
            <a:r>
              <a:rPr lang="cs-CZ" dirty="0" smtClean="0"/>
              <a:t>. Popruhy </a:t>
            </a:r>
            <a:r>
              <a:rPr lang="cs-CZ" dirty="0"/>
              <a:t>jsou </a:t>
            </a:r>
            <a:r>
              <a:rPr lang="cs-CZ" dirty="0" smtClean="0"/>
              <a:t>poté přitaženy tak</a:t>
            </a:r>
            <a:r>
              <a:rPr lang="cs-CZ" dirty="0"/>
              <a:t>, aby nebyly příliš utažené (lze pod ně </a:t>
            </a:r>
            <a:r>
              <a:rPr lang="cs-CZ" dirty="0" smtClean="0"/>
              <a:t>vsunout bez </a:t>
            </a:r>
            <a:r>
              <a:rPr lang="cs-CZ" dirty="0"/>
              <a:t>problému prst), ale zároveň také peřinku držely dobře na svém místě</a:t>
            </a:r>
            <a:r>
              <a:rPr lang="cs-CZ" dirty="0" smtClean="0"/>
              <a:t>. Je </a:t>
            </a:r>
            <a:r>
              <a:rPr lang="cs-CZ" dirty="0"/>
              <a:t>zdůrazněna nutnost nepřetržitosti </a:t>
            </a:r>
            <a:r>
              <a:rPr lang="cs-CZ" dirty="0" smtClean="0"/>
              <a:t>léčby</a:t>
            </a:r>
            <a:endParaRPr lang="cs-CZ" dirty="0"/>
          </a:p>
          <a:p>
            <a:endParaRPr lang="cs-CZ" dirty="0" smtClean="0"/>
          </a:p>
          <a:p>
            <a:r>
              <a:rPr lang="cs-CZ" dirty="0" smtClean="0"/>
              <a:t> </a:t>
            </a:r>
            <a:r>
              <a:rPr lang="cs-CZ" dirty="0"/>
              <a:t>Sledování a kontroly jsou obdobné Pavlíkovým </a:t>
            </a:r>
            <a:r>
              <a:rPr lang="cs-CZ" dirty="0" smtClean="0"/>
              <a:t>třmenům</a:t>
            </a:r>
            <a:endParaRPr lang="cs-CZ" dirty="0"/>
          </a:p>
        </p:txBody>
      </p:sp>
      <p:pic>
        <p:nvPicPr>
          <p:cNvPr id="4" name="Obrázek 3"/>
          <p:cNvPicPr>
            <a:picLocks noChangeAspect="1"/>
          </p:cNvPicPr>
          <p:nvPr/>
        </p:nvPicPr>
        <p:blipFill>
          <a:blip r:embed="rId2"/>
          <a:stretch>
            <a:fillRect/>
          </a:stretch>
        </p:blipFill>
        <p:spPr>
          <a:xfrm>
            <a:off x="10018394" y="584886"/>
            <a:ext cx="2027385" cy="3265854"/>
          </a:xfrm>
          <a:prstGeom prst="rect">
            <a:avLst/>
          </a:prstGeom>
        </p:spPr>
      </p:pic>
      <p:pic>
        <p:nvPicPr>
          <p:cNvPr id="5" name="Obrázek 4"/>
          <p:cNvPicPr>
            <a:picLocks noChangeAspect="1"/>
          </p:cNvPicPr>
          <p:nvPr/>
        </p:nvPicPr>
        <p:blipFill rotWithShape="1">
          <a:blip r:embed="rId3"/>
          <a:srcRect l="19256" t="-476" r="14743" b="357"/>
          <a:stretch/>
        </p:blipFill>
        <p:spPr>
          <a:xfrm>
            <a:off x="9448800" y="4045787"/>
            <a:ext cx="1828800" cy="2793076"/>
          </a:xfrm>
          <a:prstGeom prst="rect">
            <a:avLst/>
          </a:prstGeom>
        </p:spPr>
      </p:pic>
    </p:spTree>
    <p:extLst>
      <p:ext uri="{BB962C8B-B14F-4D97-AF65-F5344CB8AC3E}">
        <p14:creationId xmlns:p14="http://schemas.microsoft.com/office/powerpoint/2010/main" val="388726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1022" y="389839"/>
            <a:ext cx="4936524" cy="1325563"/>
          </a:xfrm>
        </p:spPr>
        <p:txBody>
          <a:bodyPr>
            <a:normAutofit fontScale="90000"/>
          </a:bodyPr>
          <a:lstStyle/>
          <a:p>
            <a:r>
              <a:rPr lang="cs-CZ" b="1" dirty="0">
                <a:latin typeface="+mn-lt"/>
              </a:rPr>
              <a:t>Ošetřovatelská péče o dítě při aplikaci Pavlíkových </a:t>
            </a:r>
            <a:r>
              <a:rPr lang="cs-CZ" b="1" dirty="0" smtClean="0">
                <a:latin typeface="+mn-lt"/>
              </a:rPr>
              <a:t>třmenů </a:t>
            </a:r>
            <a:endParaRPr lang="cs-CZ" b="1" dirty="0">
              <a:latin typeface="+mn-lt"/>
            </a:endParaRPr>
          </a:p>
        </p:txBody>
      </p:sp>
      <p:sp>
        <p:nvSpPr>
          <p:cNvPr id="3" name="Zástupný symbol pro obsah 2"/>
          <p:cNvSpPr>
            <a:spLocks noGrp="1"/>
          </p:cNvSpPr>
          <p:nvPr>
            <p:ph idx="1"/>
          </p:nvPr>
        </p:nvSpPr>
        <p:spPr>
          <a:xfrm>
            <a:off x="451022" y="2561967"/>
            <a:ext cx="11090190" cy="4184821"/>
          </a:xfrm>
        </p:spPr>
        <p:txBody>
          <a:bodyPr>
            <a:normAutofit fontScale="40000" lnSpcReduction="20000"/>
          </a:bodyPr>
          <a:lstStyle/>
          <a:p>
            <a:r>
              <a:rPr lang="cs-CZ" dirty="0" smtClean="0"/>
              <a:t>Třmeny se </a:t>
            </a:r>
            <a:r>
              <a:rPr lang="cs-CZ" dirty="0"/>
              <a:t>nakládají ve flexi </a:t>
            </a:r>
            <a:r>
              <a:rPr lang="cs-CZ" dirty="0" smtClean="0"/>
              <a:t>v kyčelních </a:t>
            </a:r>
            <a:r>
              <a:rPr lang="cs-CZ" dirty="0"/>
              <a:t>kloubech </a:t>
            </a:r>
            <a:r>
              <a:rPr lang="cs-CZ" dirty="0" smtClean="0"/>
              <a:t>90-110 stupňů </a:t>
            </a:r>
            <a:r>
              <a:rPr lang="cs-CZ" dirty="0"/>
              <a:t>a </a:t>
            </a:r>
            <a:r>
              <a:rPr lang="cs-CZ" dirty="0" smtClean="0"/>
              <a:t>v abdukci </a:t>
            </a:r>
            <a:r>
              <a:rPr lang="cs-CZ" dirty="0"/>
              <a:t>do 70 stupňů a používají se od narození do </a:t>
            </a:r>
            <a:r>
              <a:rPr lang="cs-CZ" dirty="0" smtClean="0"/>
              <a:t>devíti měsíců</a:t>
            </a:r>
            <a:r>
              <a:rPr lang="cs-CZ" dirty="0"/>
              <a:t>. </a:t>
            </a:r>
            <a:endParaRPr lang="cs-CZ" dirty="0" smtClean="0"/>
          </a:p>
          <a:p>
            <a:r>
              <a:rPr lang="cs-CZ" dirty="0" smtClean="0"/>
              <a:t>Správné </a:t>
            </a:r>
            <a:r>
              <a:rPr lang="cs-CZ" dirty="0"/>
              <a:t>naložení třmínků dítě dobře </a:t>
            </a:r>
            <a:r>
              <a:rPr lang="cs-CZ" dirty="0" smtClean="0"/>
              <a:t>toleruje</a:t>
            </a:r>
          </a:p>
          <a:p>
            <a:r>
              <a:rPr lang="cs-CZ" b="1" dirty="0" smtClean="0"/>
              <a:t>Rodiče </a:t>
            </a:r>
            <a:r>
              <a:rPr lang="cs-CZ" b="1" dirty="0"/>
              <a:t>musí být velice </a:t>
            </a:r>
            <a:r>
              <a:rPr lang="cs-CZ" b="1" dirty="0" smtClean="0"/>
              <a:t>dobře informování </a:t>
            </a:r>
            <a:r>
              <a:rPr lang="cs-CZ" b="1" dirty="0"/>
              <a:t>o správném nasazování třmínků, aby věnovali pozornost neklidnému chování dítěte, bolesti kyčlí. V takovém případě musí být poučeni o návštěvě ortopeda</a:t>
            </a:r>
            <a:r>
              <a:rPr lang="cs-CZ" dirty="0" smtClean="0"/>
              <a:t>.</a:t>
            </a:r>
          </a:p>
          <a:p>
            <a:r>
              <a:rPr lang="cs-CZ" dirty="0" smtClean="0"/>
              <a:t>Třmeny </a:t>
            </a:r>
            <a:r>
              <a:rPr lang="cs-CZ" dirty="0"/>
              <a:t>se musí kontrolovat týden po </a:t>
            </a:r>
            <a:r>
              <a:rPr lang="cs-CZ" dirty="0" smtClean="0"/>
              <a:t>naložení</a:t>
            </a:r>
          </a:p>
          <a:p>
            <a:r>
              <a:rPr lang="cs-CZ" dirty="0" smtClean="0"/>
              <a:t>Pokud </a:t>
            </a:r>
            <a:r>
              <a:rPr lang="cs-CZ" dirty="0"/>
              <a:t>to matka doma nezvládá bezpečně při koupání, může se důkladně provést až </a:t>
            </a:r>
            <a:r>
              <a:rPr lang="cs-CZ" dirty="0" smtClean="0"/>
              <a:t>v ordinaci </a:t>
            </a:r>
            <a:r>
              <a:rPr lang="cs-CZ" dirty="0"/>
              <a:t>při kontrole třmenů s následnou opakovanou edukací matky. </a:t>
            </a:r>
            <a:endParaRPr lang="cs-CZ" dirty="0" smtClean="0"/>
          </a:p>
          <a:p>
            <a:r>
              <a:rPr lang="cs-CZ" dirty="0" smtClean="0"/>
              <a:t>Následná </a:t>
            </a:r>
            <a:r>
              <a:rPr lang="cs-CZ" dirty="0"/>
              <a:t>kontrola probíhá </a:t>
            </a:r>
            <a:r>
              <a:rPr lang="cs-CZ" dirty="0" smtClean="0"/>
              <a:t>v třítýdenních </a:t>
            </a:r>
            <a:r>
              <a:rPr lang="cs-CZ" dirty="0"/>
              <a:t>intervalech. </a:t>
            </a:r>
            <a:endParaRPr lang="cs-CZ" dirty="0" smtClean="0"/>
          </a:p>
          <a:p>
            <a:r>
              <a:rPr lang="cs-CZ" dirty="0" smtClean="0"/>
              <a:t>K </a:t>
            </a:r>
            <a:r>
              <a:rPr lang="cs-CZ" dirty="0"/>
              <a:t>ukončení terapie dochází nejdříve až za 6 týdnů po ultrazvukové kontrole. </a:t>
            </a:r>
            <a:endParaRPr lang="cs-CZ" dirty="0" smtClean="0"/>
          </a:p>
          <a:p>
            <a:r>
              <a:rPr lang="cs-CZ" dirty="0" smtClean="0"/>
              <a:t>Zažité bylo </a:t>
            </a:r>
            <a:r>
              <a:rPr lang="cs-CZ" dirty="0"/>
              <a:t>schéma, že třmeny mají být užívány tolik </a:t>
            </a:r>
            <a:r>
              <a:rPr lang="cs-CZ" dirty="0" smtClean="0"/>
              <a:t>měsíců</a:t>
            </a:r>
            <a:r>
              <a:rPr lang="cs-CZ" dirty="0"/>
              <a:t>, </a:t>
            </a:r>
            <a:r>
              <a:rPr lang="cs-CZ" dirty="0" smtClean="0"/>
              <a:t>kolik </a:t>
            </a:r>
            <a:r>
              <a:rPr lang="cs-CZ" dirty="0"/>
              <a:t>činil dvojnásobek věku </a:t>
            </a:r>
            <a:r>
              <a:rPr lang="cs-CZ" dirty="0" smtClean="0"/>
              <a:t>v měsících v době </a:t>
            </a:r>
            <a:r>
              <a:rPr lang="cs-CZ" dirty="0"/>
              <a:t>naložení </a:t>
            </a:r>
            <a:r>
              <a:rPr lang="cs-CZ" dirty="0" smtClean="0"/>
              <a:t>pomůcky</a:t>
            </a:r>
          </a:p>
          <a:p>
            <a:pPr marL="0" indent="0">
              <a:buNone/>
            </a:pPr>
            <a:endParaRPr lang="cs-CZ" dirty="0" smtClean="0"/>
          </a:p>
          <a:p>
            <a:pPr marL="0" indent="0">
              <a:buNone/>
            </a:pPr>
            <a:r>
              <a:rPr lang="cs-CZ" dirty="0" smtClean="0"/>
              <a:t>Z hlediska </a:t>
            </a:r>
            <a:r>
              <a:rPr lang="cs-CZ" dirty="0"/>
              <a:t>ošetřovatelské </a:t>
            </a:r>
            <a:r>
              <a:rPr lang="cs-CZ" dirty="0" smtClean="0"/>
              <a:t>péče:</a:t>
            </a:r>
          </a:p>
          <a:p>
            <a:r>
              <a:rPr lang="cs-CZ" b="1" dirty="0" smtClean="0"/>
              <a:t>edukační </a:t>
            </a:r>
            <a:r>
              <a:rPr lang="cs-CZ" b="1" dirty="0"/>
              <a:t>role </a:t>
            </a:r>
            <a:r>
              <a:rPr lang="cs-CZ" b="1" dirty="0" smtClean="0"/>
              <a:t>sestry - </a:t>
            </a:r>
            <a:r>
              <a:rPr lang="cs-CZ" dirty="0" smtClean="0"/>
              <a:t>nutné </a:t>
            </a:r>
            <a:r>
              <a:rPr lang="cs-CZ" dirty="0"/>
              <a:t>důkladné poučení rodičů  </a:t>
            </a:r>
            <a:r>
              <a:rPr lang="cs-CZ" dirty="0" smtClean="0"/>
              <a:t>nezbytnosti </a:t>
            </a:r>
            <a:r>
              <a:rPr lang="cs-CZ" dirty="0"/>
              <a:t>nepřetržitého trvání léčby třmeny, bez přestávek </a:t>
            </a:r>
            <a:r>
              <a:rPr lang="cs-CZ" dirty="0" smtClean="0"/>
              <a:t> v podobě </a:t>
            </a:r>
            <a:r>
              <a:rPr lang="cs-CZ" dirty="0"/>
              <a:t>snímání pomůcky, kromě koupání. Neměli by bez konzultace </a:t>
            </a:r>
            <a:r>
              <a:rPr lang="cs-CZ" dirty="0" smtClean="0"/>
              <a:t>s lékařem </a:t>
            </a:r>
            <a:r>
              <a:rPr lang="cs-CZ" dirty="0"/>
              <a:t>měnit nastavení třmenů. Další důležitou oblastí je hygienická péče, pravidelné umývání, důsledná kontrola možných otlaků a vzhledu kůže. </a:t>
            </a:r>
            <a:r>
              <a:rPr lang="cs-CZ" dirty="0" smtClean="0"/>
              <a:t>Poučíme </a:t>
            </a:r>
            <a:r>
              <a:rPr lang="cs-CZ" dirty="0"/>
              <a:t>rodiče o nejdůležitějších zásadách ošetřování dítěte, patří mezi ně zejména doporučení o manipulaci se třmeny -neměly by být sundávány, měněno jejich nastavení. Oblečení je možné nosit pod třmeny, je nutné udržovat je čisté, stejně jako oblečení, je nutné častější přebalování. Je nutná důsledná péče o kůži, předcházení jejímu podráždění nebo poranění. Je třeba ji udržovat suchou a </a:t>
            </a:r>
            <a:r>
              <a:rPr lang="cs-CZ" dirty="0" smtClean="0"/>
              <a:t>čistou</a:t>
            </a:r>
            <a:endParaRPr lang="cs-CZ" b="1" dirty="0" smtClean="0"/>
          </a:p>
          <a:p>
            <a:r>
              <a:rPr lang="cs-CZ" b="1" dirty="0" smtClean="0"/>
              <a:t>důležitá </a:t>
            </a:r>
            <a:r>
              <a:rPr lang="cs-CZ" b="1" dirty="0"/>
              <a:t>správná </a:t>
            </a:r>
            <a:r>
              <a:rPr lang="cs-CZ" b="1" dirty="0" smtClean="0"/>
              <a:t>aplikace třmenů  </a:t>
            </a:r>
            <a:r>
              <a:rPr lang="cs-CZ" dirty="0" smtClean="0"/>
              <a:t>- </a:t>
            </a:r>
            <a:r>
              <a:rPr lang="cs-CZ" dirty="0"/>
              <a:t>Dítě je položeno po svléknutí oblečení na záda na vrchní část třmenů. Poté jsou zapnuty a dotaženy ramenní a hrudní řemeny. Jsou naloženy a dotaženy popruhy na dolní končetiny. Optimální pozice kyčlí ve třmenech je </a:t>
            </a:r>
            <a:r>
              <a:rPr lang="cs-CZ" dirty="0" smtClean="0"/>
              <a:t>v přibližně </a:t>
            </a:r>
            <a:r>
              <a:rPr lang="cs-CZ" dirty="0"/>
              <a:t>90 </a:t>
            </a:r>
            <a:r>
              <a:rPr lang="cs-CZ" dirty="0" smtClean="0"/>
              <a:t>stupňovém flexi </a:t>
            </a:r>
            <a:r>
              <a:rPr lang="cs-CZ" dirty="0"/>
              <a:t>a </a:t>
            </a:r>
            <a:r>
              <a:rPr lang="cs-CZ" dirty="0" smtClean="0"/>
              <a:t>abdukci alespoň </a:t>
            </a:r>
            <a:r>
              <a:rPr lang="cs-CZ" dirty="0"/>
              <a:t>0 stupňů. Po dosažení optimální pozice je provedena kontrola, zda nedošlo </a:t>
            </a:r>
            <a:r>
              <a:rPr lang="cs-CZ" dirty="0" smtClean="0"/>
              <a:t>k přílišnému </a:t>
            </a:r>
            <a:r>
              <a:rPr lang="cs-CZ" dirty="0"/>
              <a:t>dotažení, popruhy musí být volnější, tak aby umožnily zastrčení prstu pod ně. Dítě je poté znovu oblečeno. Třmeny by měly být nasazeny po celou dobu léčby, alespoň 23 </a:t>
            </a:r>
            <a:r>
              <a:rPr lang="cs-CZ" dirty="0" smtClean="0"/>
              <a:t>hodin denně</a:t>
            </a:r>
            <a:r>
              <a:rPr lang="cs-CZ" dirty="0"/>
              <a:t>, s týdenním intervalem sejmutí třmenů, pouze na koupání dítěte bez nich</a:t>
            </a:r>
            <a:r>
              <a:rPr lang="cs-CZ" dirty="0" smtClean="0"/>
              <a:t>. </a:t>
            </a:r>
            <a:r>
              <a:rPr lang="cs-CZ" dirty="0"/>
              <a:t>Pro případné očištění třmenů je smí rodič sejmout a poté znovu nasadit. Při každé takové kontrole je nutná kontrola integrity a vzhledu kůže vdané oblasti. </a:t>
            </a:r>
            <a:endParaRPr lang="cs-CZ" dirty="0" smtClean="0"/>
          </a:p>
        </p:txBody>
      </p:sp>
      <p:pic>
        <p:nvPicPr>
          <p:cNvPr id="4" name="Obrázek 3"/>
          <p:cNvPicPr>
            <a:picLocks noChangeAspect="1"/>
          </p:cNvPicPr>
          <p:nvPr/>
        </p:nvPicPr>
        <p:blipFill>
          <a:blip r:embed="rId2"/>
          <a:stretch>
            <a:fillRect/>
          </a:stretch>
        </p:blipFill>
        <p:spPr>
          <a:xfrm>
            <a:off x="6153665" y="356695"/>
            <a:ext cx="4876800" cy="2028825"/>
          </a:xfrm>
          <a:prstGeom prst="rect">
            <a:avLst/>
          </a:prstGeom>
        </p:spPr>
      </p:pic>
    </p:spTree>
    <p:extLst>
      <p:ext uri="{BB962C8B-B14F-4D97-AF65-F5344CB8AC3E}">
        <p14:creationId xmlns:p14="http://schemas.microsoft.com/office/powerpoint/2010/main" val="281769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Ošetřovatelská péče o dítě při léčbě zavřenou repozicí a při aplikaci </a:t>
            </a:r>
            <a:r>
              <a:rPr lang="cs-CZ" b="1" dirty="0" err="1" smtClean="0">
                <a:latin typeface="+mn-lt"/>
              </a:rPr>
              <a:t>spiky</a:t>
            </a:r>
            <a:r>
              <a:rPr lang="cs-CZ" b="1" dirty="0" smtClean="0">
                <a:latin typeface="+mn-lt"/>
              </a:rPr>
              <a:t> </a:t>
            </a:r>
            <a:endParaRPr lang="cs-CZ" b="1" dirty="0">
              <a:latin typeface="+mn-lt"/>
            </a:endParaRPr>
          </a:p>
        </p:txBody>
      </p:sp>
      <p:sp>
        <p:nvSpPr>
          <p:cNvPr id="3" name="Zástupný symbol pro obsah 2"/>
          <p:cNvSpPr>
            <a:spLocks noGrp="1"/>
          </p:cNvSpPr>
          <p:nvPr>
            <p:ph idx="1"/>
          </p:nvPr>
        </p:nvSpPr>
        <p:spPr>
          <a:xfrm>
            <a:off x="665205" y="2196328"/>
            <a:ext cx="6238103" cy="4351338"/>
          </a:xfrm>
        </p:spPr>
        <p:txBody>
          <a:bodyPr>
            <a:normAutofit fontScale="55000" lnSpcReduction="20000"/>
          </a:bodyPr>
          <a:lstStyle/>
          <a:p>
            <a:r>
              <a:rPr lang="cs-CZ" dirty="0" smtClean="0"/>
              <a:t>při </a:t>
            </a:r>
            <a:r>
              <a:rPr lang="cs-CZ" dirty="0"/>
              <a:t>aplikaci extenzní léčby nutná bedlivá péče o kůži, sledování prokrvení periferie, přítomnosti otoků, prevence </a:t>
            </a:r>
            <a:r>
              <a:rPr lang="cs-CZ" dirty="0" smtClean="0"/>
              <a:t>dekubitů v </a:t>
            </a:r>
            <a:r>
              <a:rPr lang="cs-CZ" dirty="0"/>
              <a:t>oblasti </a:t>
            </a:r>
            <a:r>
              <a:rPr lang="cs-CZ" dirty="0" smtClean="0"/>
              <a:t>kotníků a </a:t>
            </a:r>
            <a:r>
              <a:rPr lang="cs-CZ" dirty="0" err="1" smtClean="0"/>
              <a:t>achillovy</a:t>
            </a:r>
            <a:r>
              <a:rPr lang="cs-CZ" dirty="0" smtClean="0"/>
              <a:t> šlachy</a:t>
            </a:r>
            <a:r>
              <a:rPr lang="cs-CZ" dirty="0"/>
              <a:t>. </a:t>
            </a:r>
            <a:endParaRPr lang="cs-CZ" dirty="0" smtClean="0"/>
          </a:p>
          <a:p>
            <a:r>
              <a:rPr lang="cs-CZ" dirty="0" smtClean="0"/>
              <a:t>Role </a:t>
            </a:r>
            <a:r>
              <a:rPr lang="cs-CZ" dirty="0"/>
              <a:t>sestry spočívá v samotném naložení extenze, kdy lékař dbá na správné nastavení trakce. Provádí edukaci rodičů o správném postavení, hygienické péči, způsobu kojení, kontaktu dítěte s matkou. </a:t>
            </a:r>
            <a:endParaRPr lang="cs-CZ" dirty="0" smtClean="0"/>
          </a:p>
          <a:p>
            <a:r>
              <a:rPr lang="cs-CZ" dirty="0" smtClean="0"/>
              <a:t>Pravidelně </a:t>
            </a:r>
            <a:r>
              <a:rPr lang="cs-CZ" dirty="0"/>
              <a:t>kontroluje </a:t>
            </a:r>
            <a:r>
              <a:rPr lang="cs-CZ" dirty="0" smtClean="0"/>
              <a:t>funkčnost </a:t>
            </a:r>
            <a:r>
              <a:rPr lang="cs-CZ" dirty="0"/>
              <a:t>extenze, přičemž bývají prováděny </a:t>
            </a:r>
            <a:r>
              <a:rPr lang="cs-CZ" dirty="0" smtClean="0"/>
              <a:t>denně </a:t>
            </a:r>
            <a:r>
              <a:rPr lang="cs-CZ" dirty="0"/>
              <a:t>převazy. </a:t>
            </a:r>
            <a:endParaRPr lang="cs-CZ" dirty="0" smtClean="0"/>
          </a:p>
          <a:p>
            <a:r>
              <a:rPr lang="cs-CZ" dirty="0" smtClean="0"/>
              <a:t>Po </a:t>
            </a:r>
            <a:r>
              <a:rPr lang="cs-CZ" dirty="0"/>
              <a:t>přiložení </a:t>
            </a:r>
            <a:r>
              <a:rPr lang="cs-CZ" dirty="0" err="1"/>
              <a:t>spiky</a:t>
            </a:r>
            <a:r>
              <a:rPr lang="cs-CZ" dirty="0"/>
              <a:t> je nutná pečlivá péče o kůži, sledování prokrvení periferie, přítomnosti otoků, známky podráždění kůže. U dítěte ve </a:t>
            </a:r>
            <a:r>
              <a:rPr lang="cs-CZ" dirty="0" err="1"/>
              <a:t>spice</a:t>
            </a:r>
            <a:r>
              <a:rPr lang="cs-CZ" dirty="0"/>
              <a:t> je nutnost vystupňované péče o hygienu. Provádíme </a:t>
            </a:r>
            <a:r>
              <a:rPr lang="cs-CZ" dirty="0" smtClean="0"/>
              <a:t>částečnou </a:t>
            </a:r>
            <a:r>
              <a:rPr lang="cs-CZ" dirty="0"/>
              <a:t>koupel, kdy je omývána oblast obličeje</a:t>
            </a:r>
            <a:r>
              <a:rPr lang="cs-CZ" dirty="0" smtClean="0"/>
              <a:t>, krku</a:t>
            </a:r>
            <a:r>
              <a:rPr lang="cs-CZ" dirty="0"/>
              <a:t>, končetin a poté i přístupná oblast genitálu. </a:t>
            </a:r>
            <a:endParaRPr lang="cs-CZ" dirty="0" smtClean="0"/>
          </a:p>
          <a:p>
            <a:r>
              <a:rPr lang="cs-CZ" dirty="0" smtClean="0"/>
              <a:t>Po </a:t>
            </a:r>
            <a:r>
              <a:rPr lang="cs-CZ" dirty="0"/>
              <a:t>koupání dítě pečlivě osušíme, věnujeme se zejména místům vlhké zapářky a dítě oblečeme. Aplikujeme zvláčňující a zvlhčující prostředky. </a:t>
            </a:r>
            <a:endParaRPr lang="cs-CZ" dirty="0" smtClean="0"/>
          </a:p>
          <a:p>
            <a:r>
              <a:rPr lang="cs-CZ" dirty="0" smtClean="0"/>
              <a:t>Při </a:t>
            </a:r>
            <a:r>
              <a:rPr lang="cs-CZ" dirty="0"/>
              <a:t>přebalování je nutné pleny měnit </a:t>
            </a:r>
            <a:r>
              <a:rPr lang="cs-CZ" dirty="0" smtClean="0"/>
              <a:t>přibližně </a:t>
            </a:r>
            <a:r>
              <a:rPr lang="cs-CZ" dirty="0"/>
              <a:t>10 a vícekrát denně, okraje plen šetrně zakládáme pod okraj </a:t>
            </a:r>
            <a:r>
              <a:rPr lang="cs-CZ" dirty="0" err="1"/>
              <a:t>spiky</a:t>
            </a:r>
            <a:r>
              <a:rPr lang="cs-CZ" dirty="0"/>
              <a:t>, abychom zabránili znečištění okrajů </a:t>
            </a:r>
            <a:r>
              <a:rPr lang="cs-CZ" dirty="0" err="1"/>
              <a:t>spiky</a:t>
            </a:r>
            <a:r>
              <a:rPr lang="cs-CZ" dirty="0"/>
              <a:t> a nutnosti její výměny</a:t>
            </a:r>
            <a:r>
              <a:rPr lang="cs-CZ" dirty="0" smtClean="0"/>
              <a:t>.</a:t>
            </a:r>
            <a:endParaRPr lang="cs-CZ" dirty="0"/>
          </a:p>
        </p:txBody>
      </p:sp>
      <p:pic>
        <p:nvPicPr>
          <p:cNvPr id="4" name="Obrázek 3"/>
          <p:cNvPicPr>
            <a:picLocks noChangeAspect="1"/>
          </p:cNvPicPr>
          <p:nvPr/>
        </p:nvPicPr>
        <p:blipFill rotWithShape="1">
          <a:blip r:embed="rId2"/>
          <a:srcRect l="90" t="28344" b="12331"/>
          <a:stretch/>
        </p:blipFill>
        <p:spPr>
          <a:xfrm>
            <a:off x="7076303" y="2257167"/>
            <a:ext cx="4567881" cy="3616411"/>
          </a:xfrm>
          <a:prstGeom prst="rect">
            <a:avLst/>
          </a:prstGeom>
        </p:spPr>
      </p:pic>
    </p:spTree>
    <p:extLst>
      <p:ext uri="{BB962C8B-B14F-4D97-AF65-F5344CB8AC3E}">
        <p14:creationId xmlns:p14="http://schemas.microsoft.com/office/powerpoint/2010/main" val="394164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latin typeface="+mn-lt"/>
              </a:rPr>
              <a:t>Ošetřovatelská péče o dítě při operační </a:t>
            </a:r>
            <a:r>
              <a:rPr lang="cs-CZ" b="1" dirty="0" smtClean="0">
                <a:latin typeface="+mn-lt"/>
              </a:rPr>
              <a:t>korekci</a:t>
            </a:r>
            <a:endParaRPr lang="cs-CZ" b="1" dirty="0">
              <a:latin typeface="+mn-lt"/>
            </a:endParaRPr>
          </a:p>
        </p:txBody>
      </p:sp>
      <p:sp>
        <p:nvSpPr>
          <p:cNvPr id="3" name="Zástupný symbol pro obsah 2"/>
          <p:cNvSpPr>
            <a:spLocks noGrp="1"/>
          </p:cNvSpPr>
          <p:nvPr>
            <p:ph idx="1"/>
          </p:nvPr>
        </p:nvSpPr>
        <p:spPr/>
        <p:txBody>
          <a:bodyPr>
            <a:normAutofit fontScale="47500" lnSpcReduction="20000"/>
          </a:bodyPr>
          <a:lstStyle/>
          <a:p>
            <a:endParaRPr lang="cs-CZ" dirty="0" smtClean="0"/>
          </a:p>
          <a:p>
            <a:r>
              <a:rPr lang="cs-CZ" b="1" dirty="0" smtClean="0"/>
              <a:t>Předoperační - </a:t>
            </a:r>
            <a:r>
              <a:rPr lang="cs-CZ" dirty="0" smtClean="0"/>
              <a:t>provedena </a:t>
            </a:r>
            <a:r>
              <a:rPr lang="cs-CZ" dirty="0"/>
              <a:t>předoperační vyšetření dětským lékařem. Děti jsou hrou seznamovány s procedurami a pomůckami, se kterými se budou setkávat. </a:t>
            </a:r>
            <a:r>
              <a:rPr lang="cs-CZ" dirty="0" smtClean="0"/>
              <a:t>Krátkodobá </a:t>
            </a:r>
            <a:r>
              <a:rPr lang="cs-CZ" dirty="0"/>
              <a:t>předoperační příprava </a:t>
            </a:r>
            <a:r>
              <a:rPr lang="cs-CZ" dirty="0" smtClean="0"/>
              <a:t>zahrnuje </a:t>
            </a:r>
            <a:r>
              <a:rPr lang="cs-CZ" dirty="0"/>
              <a:t>péči o výživu a tekutiny, je restrikce 6-8 hodin před operací. Dítě večeří, poslední tekutiny může přijmout cca ve 4 hodiny ráno. Kojení je dětem umožněno naposledy v 1 hodinu ráno. Je provedena hygiena dítěte a koupel s důrazem na místo operace a možná místa infekce. Obvykle bývá anesteziologem v rámci premedikace naordinována večerní a ranní medikace. Před operací sestra na výzvu dopraví bezpečně malého pacienta na operační sál, kde jej předá s kompletní zdravotnickou dokumentací </a:t>
            </a:r>
            <a:r>
              <a:rPr lang="cs-CZ" dirty="0" smtClean="0"/>
              <a:t>anesteziologovi</a:t>
            </a:r>
          </a:p>
          <a:p>
            <a:endParaRPr lang="cs-CZ" b="1" dirty="0" smtClean="0"/>
          </a:p>
          <a:p>
            <a:r>
              <a:rPr lang="cs-CZ" b="1" dirty="0" err="1" smtClean="0"/>
              <a:t>Intraoperační</a:t>
            </a:r>
            <a:r>
              <a:rPr lang="cs-CZ" b="1" dirty="0" smtClean="0"/>
              <a:t> - </a:t>
            </a:r>
            <a:r>
              <a:rPr lang="cs-CZ" dirty="0" smtClean="0"/>
              <a:t>spočívá </a:t>
            </a:r>
            <a:r>
              <a:rPr lang="cs-CZ" dirty="0"/>
              <a:t>hlavně v péči anesteziologa a anesteziologické sestry, která v průběhu operace dbá na správné zahřátí podložky pod pacientem a vykonává ordinace dle anesteziologa. Průběh operace, chování pacienta, aplikace </a:t>
            </a:r>
            <a:r>
              <a:rPr lang="cs-CZ" dirty="0" err="1"/>
              <a:t>i.v</a:t>
            </a:r>
            <a:r>
              <a:rPr lang="cs-CZ" dirty="0"/>
              <a:t>. vstupu, zapisuje do </a:t>
            </a:r>
            <a:r>
              <a:rPr lang="cs-CZ" dirty="0" err="1"/>
              <a:t>šetřovatelské</a:t>
            </a:r>
            <a:r>
              <a:rPr lang="cs-CZ" dirty="0"/>
              <a:t> </a:t>
            </a:r>
            <a:r>
              <a:rPr lang="cs-CZ" dirty="0" smtClean="0"/>
              <a:t>dokumentace</a:t>
            </a:r>
          </a:p>
          <a:p>
            <a:endParaRPr lang="cs-CZ" b="1" dirty="0" smtClean="0"/>
          </a:p>
          <a:p>
            <a:r>
              <a:rPr lang="cs-CZ" b="1" dirty="0"/>
              <a:t>P</a:t>
            </a:r>
            <a:r>
              <a:rPr lang="cs-CZ" b="1" dirty="0" smtClean="0"/>
              <a:t>ooperační část  - </a:t>
            </a:r>
            <a:r>
              <a:rPr lang="cs-CZ" dirty="0" smtClean="0"/>
              <a:t>Po </a:t>
            </a:r>
            <a:r>
              <a:rPr lang="cs-CZ" dirty="0"/>
              <a:t>ukončení operace se malý pacient překládá na jednotku intenzivní péče, ke </a:t>
            </a:r>
            <a:r>
              <a:rPr lang="cs-CZ" dirty="0" smtClean="0"/>
              <a:t>stabilizaci oběhu</a:t>
            </a:r>
            <a:r>
              <a:rPr lang="cs-CZ" dirty="0"/>
              <a:t>, dokud dostatečně spontánně nedýchá a nejsou u něho patrné obranné </a:t>
            </a:r>
            <a:r>
              <a:rPr lang="cs-CZ" dirty="0" smtClean="0"/>
              <a:t>reflexy-kašel </a:t>
            </a:r>
            <a:r>
              <a:rPr lang="cs-CZ" dirty="0"/>
              <a:t>a polykání. Pacient zaujímá polohu na </a:t>
            </a:r>
            <a:r>
              <a:rPr lang="cs-CZ" dirty="0" smtClean="0"/>
              <a:t>zádech</a:t>
            </a:r>
            <a:r>
              <a:rPr lang="cs-CZ" dirty="0"/>
              <a:t>. Sestra u pacienta sleduje stav vědomí, tepu, dechu, tělesné teploty a krevního tlaku a to vše provádí v pravidelných intervalech dle ordinace lékaře. Všechny údaje zapisuje do dokumentace. Hlavní důraz se klade na sledování </a:t>
            </a:r>
            <a:r>
              <a:rPr lang="cs-CZ" dirty="0" smtClean="0"/>
              <a:t>operační rány</a:t>
            </a:r>
            <a:r>
              <a:rPr lang="cs-CZ" dirty="0"/>
              <a:t>, krvácivost, bolest, </a:t>
            </a:r>
            <a:r>
              <a:rPr lang="cs-CZ" dirty="0" smtClean="0"/>
              <a:t>barvu kůže </a:t>
            </a:r>
            <a:r>
              <a:rPr lang="cs-CZ" dirty="0"/>
              <a:t>a sliznic. O všem informuje lékaře. </a:t>
            </a:r>
            <a:endParaRPr lang="cs-CZ" dirty="0" smtClean="0"/>
          </a:p>
          <a:p>
            <a:endParaRPr lang="cs-CZ" dirty="0" smtClean="0"/>
          </a:p>
          <a:p>
            <a:pPr marL="0" indent="0">
              <a:buNone/>
            </a:pPr>
            <a:r>
              <a:rPr lang="cs-CZ" b="1" dirty="0" smtClean="0"/>
              <a:t>Pokud </a:t>
            </a:r>
            <a:r>
              <a:rPr lang="cs-CZ" b="1" dirty="0"/>
              <a:t>dojde k aspiraci zvratků</a:t>
            </a:r>
            <a:r>
              <a:rPr lang="cs-CZ" dirty="0"/>
              <a:t>, odsáváme katétrem z dutiny ústní a pacienta polohujeme mírně na bok. Po operaci často dochází k zástavě odchodu plynů a stolice. </a:t>
            </a:r>
            <a:r>
              <a:rPr lang="cs-CZ" dirty="0" smtClean="0"/>
              <a:t>Mezi příznaky </a:t>
            </a:r>
            <a:r>
              <a:rPr lang="cs-CZ" dirty="0"/>
              <a:t>patří vzedmuté bříško, nevolnost, bolest břicha. Zavádíme rektální </a:t>
            </a:r>
            <a:r>
              <a:rPr lang="cs-CZ" dirty="0" smtClean="0"/>
              <a:t>rourku </a:t>
            </a:r>
            <a:r>
              <a:rPr lang="cs-CZ" dirty="0"/>
              <a:t>do konečníku</a:t>
            </a:r>
            <a:r>
              <a:rPr lang="cs-CZ" dirty="0" smtClean="0"/>
              <a:t>, plyny pak mohou </a:t>
            </a:r>
            <a:r>
              <a:rPr lang="cs-CZ" dirty="0"/>
              <a:t>volně odcházet. Důležité je sledování příjmu a výdeje tekutin. </a:t>
            </a:r>
            <a:endParaRPr lang="cs-CZ" dirty="0" smtClean="0"/>
          </a:p>
          <a:p>
            <a:pPr marL="0" indent="0">
              <a:buNone/>
            </a:pPr>
            <a:r>
              <a:rPr lang="cs-CZ" dirty="0" smtClean="0"/>
              <a:t>Velký </a:t>
            </a:r>
            <a:r>
              <a:rPr lang="cs-CZ" dirty="0"/>
              <a:t>důraz se klade na upravené vypnuté lůžko, aby nedocházelo k proleženinám. </a:t>
            </a:r>
          </a:p>
          <a:p>
            <a:endParaRPr lang="cs-CZ" dirty="0"/>
          </a:p>
        </p:txBody>
      </p:sp>
    </p:spTree>
    <p:extLst>
      <p:ext uri="{BB962C8B-B14F-4D97-AF65-F5344CB8AC3E}">
        <p14:creationId xmlns:p14="http://schemas.microsoft.com/office/powerpoint/2010/main" val="267791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a:t>
            </a:r>
            <a:r>
              <a:rPr lang="cs-CZ" dirty="0" smtClean="0"/>
              <a:t>října 2020</a:t>
            </a:r>
            <a:endParaRPr lang="cs-CZ" dirty="0"/>
          </a:p>
        </p:txBody>
      </p:sp>
    </p:spTree>
    <p:extLst>
      <p:ext uri="{BB962C8B-B14F-4D97-AF65-F5344CB8AC3E}">
        <p14:creationId xmlns:p14="http://schemas.microsoft.com/office/powerpoint/2010/main" val="386660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smtClean="0"/>
              <a:t>Ošetřovatelský proces u pacienta s vrozeným vykloubením kyčelního kloubu</a:t>
            </a:r>
            <a:endParaRPr lang="cs-CZ"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46988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a:t>Termín „dysplazie“ označuje vývojovou </a:t>
            </a:r>
            <a:r>
              <a:rPr lang="cs-CZ" dirty="0" smtClean="0"/>
              <a:t>poruchu a vzhledem </a:t>
            </a:r>
            <a:r>
              <a:rPr lang="cs-CZ" dirty="0"/>
              <a:t>k tomu, že se </a:t>
            </a:r>
            <a:r>
              <a:rPr lang="cs-CZ" dirty="0" smtClean="0"/>
              <a:t>vyskytuje </a:t>
            </a:r>
            <a:r>
              <a:rPr lang="cs-CZ" dirty="0"/>
              <a:t>až u </a:t>
            </a:r>
            <a:r>
              <a:rPr lang="cs-CZ" dirty="0" smtClean="0"/>
              <a:t>3 -5 </a:t>
            </a:r>
            <a:r>
              <a:rPr lang="cs-CZ" dirty="0"/>
              <a:t>% novorozenců, jde o nejčastější vrozenou vývojovou vadu </a:t>
            </a:r>
            <a:r>
              <a:rPr lang="cs-CZ" dirty="0" smtClean="0"/>
              <a:t>pohybového </a:t>
            </a:r>
            <a:r>
              <a:rPr lang="cs-CZ" dirty="0" smtClean="0"/>
              <a:t>aparátu</a:t>
            </a:r>
            <a:endParaRPr lang="cs-CZ" dirty="0"/>
          </a:p>
          <a:p>
            <a:pPr marL="0" indent="0">
              <a:buNone/>
            </a:pPr>
            <a:endParaRPr lang="cs-CZ" dirty="0" smtClean="0"/>
          </a:p>
          <a:p>
            <a:pPr lvl="1"/>
            <a:r>
              <a:rPr lang="cs-CZ" dirty="0" smtClean="0"/>
              <a:t>V </a:t>
            </a:r>
            <a:r>
              <a:rPr lang="cs-CZ" dirty="0"/>
              <a:t>případě dysplazie kyčlí se může jednat o poruchu kyčelní </a:t>
            </a:r>
            <a:r>
              <a:rPr lang="cs-CZ" dirty="0" smtClean="0"/>
              <a:t>jamky</a:t>
            </a:r>
            <a:r>
              <a:rPr lang="cs-CZ" dirty="0"/>
              <a:t>, stehenní kosti </a:t>
            </a:r>
            <a:r>
              <a:rPr lang="cs-CZ" dirty="0" smtClean="0"/>
              <a:t>nebo </a:t>
            </a:r>
            <a:r>
              <a:rPr lang="cs-CZ" dirty="0"/>
              <a:t>celé </a:t>
            </a:r>
            <a:r>
              <a:rPr lang="cs-CZ" dirty="0" smtClean="0"/>
              <a:t>kyčle</a:t>
            </a:r>
            <a:endParaRPr lang="cs-CZ" dirty="0"/>
          </a:p>
          <a:p>
            <a:pPr lvl="1"/>
            <a:r>
              <a:rPr lang="cs-CZ" dirty="0" smtClean="0"/>
              <a:t>Vývojová </a:t>
            </a:r>
            <a:r>
              <a:rPr lang="cs-CZ" dirty="0"/>
              <a:t>dysplazie predisponuje jedince k </a:t>
            </a:r>
            <a:r>
              <a:rPr lang="cs-CZ" dirty="0" smtClean="0"/>
              <a:t>předčasnému </a:t>
            </a:r>
            <a:r>
              <a:rPr lang="cs-CZ" dirty="0"/>
              <a:t>rozvoji degenerativních změn kloubu a zánětům </a:t>
            </a:r>
            <a:r>
              <a:rPr lang="cs-CZ" dirty="0" smtClean="0"/>
              <a:t>kloubu</a:t>
            </a:r>
          </a:p>
          <a:p>
            <a:pPr lvl="1"/>
            <a:r>
              <a:rPr lang="cs-CZ" dirty="0" smtClean="0"/>
              <a:t>V </a:t>
            </a:r>
            <a:r>
              <a:rPr lang="cs-CZ" dirty="0"/>
              <a:t>rámci prevence </a:t>
            </a:r>
            <a:r>
              <a:rPr lang="cs-CZ" dirty="0" smtClean="0"/>
              <a:t>rozvoje </a:t>
            </a:r>
            <a:r>
              <a:rPr lang="cs-CZ" dirty="0"/>
              <a:t>těchto následků je prováděn ortopedický </a:t>
            </a:r>
            <a:r>
              <a:rPr lang="cs-CZ" dirty="0" err="1"/>
              <a:t>screening</a:t>
            </a:r>
            <a:r>
              <a:rPr lang="cs-CZ" dirty="0"/>
              <a:t>, prováděna léčba </a:t>
            </a:r>
            <a:r>
              <a:rPr lang="cs-CZ" dirty="0" smtClean="0"/>
              <a:t>ortopedickými </a:t>
            </a:r>
            <a:r>
              <a:rPr lang="cs-CZ" dirty="0"/>
              <a:t>pomůckami i operační léčba</a:t>
            </a:r>
            <a:r>
              <a:rPr lang="cs-CZ" dirty="0" smtClean="0"/>
              <a:t>. </a:t>
            </a:r>
            <a:endParaRPr lang="cs-CZ" dirty="0" smtClean="0"/>
          </a:p>
          <a:p>
            <a:endParaRPr lang="cs-CZ" dirty="0"/>
          </a:p>
          <a:p>
            <a:r>
              <a:rPr lang="cs-CZ" dirty="0" smtClean="0"/>
              <a:t>Sestra </a:t>
            </a:r>
            <a:r>
              <a:rPr lang="cs-CZ" dirty="0"/>
              <a:t>se významně podílí na diagnostice a zejména na </a:t>
            </a:r>
            <a:r>
              <a:rPr lang="cs-CZ" dirty="0" smtClean="0"/>
              <a:t>ošetřovatelské </a:t>
            </a:r>
            <a:r>
              <a:rPr lang="cs-CZ" dirty="0"/>
              <a:t>péči o tyto </a:t>
            </a:r>
            <a:r>
              <a:rPr lang="cs-CZ" dirty="0" smtClean="0"/>
              <a:t>děti, má </a:t>
            </a:r>
            <a:r>
              <a:rPr lang="cs-CZ" dirty="0"/>
              <a:t>nejčastější a nejdelší kontakt s </a:t>
            </a:r>
            <a:r>
              <a:rPr lang="cs-CZ" dirty="0" smtClean="0"/>
              <a:t>novorozencem </a:t>
            </a:r>
            <a:r>
              <a:rPr lang="cs-CZ" dirty="0"/>
              <a:t>jak za hospitalizace, tak v ambulanci. Zasahuje tak i do diagnostiky, kdy </a:t>
            </a:r>
            <a:r>
              <a:rPr lang="cs-CZ" dirty="0" smtClean="0"/>
              <a:t>při </a:t>
            </a:r>
            <a:r>
              <a:rPr lang="cs-CZ" dirty="0"/>
              <a:t>péči o dítě a manipulaci s ním sleduje klinické známky </a:t>
            </a:r>
            <a:r>
              <a:rPr lang="cs-CZ" dirty="0" smtClean="0"/>
              <a:t>dysplazie</a:t>
            </a:r>
          </a:p>
          <a:p>
            <a:endParaRPr lang="cs-CZ" dirty="0" smtClean="0"/>
          </a:p>
          <a:p>
            <a:r>
              <a:rPr lang="cs-CZ" dirty="0" smtClean="0"/>
              <a:t>Nezastupitelná </a:t>
            </a:r>
            <a:r>
              <a:rPr lang="cs-CZ" dirty="0"/>
              <a:t>je edukační činnost </a:t>
            </a:r>
            <a:r>
              <a:rPr lang="cs-CZ" dirty="0" smtClean="0"/>
              <a:t>sestry - </a:t>
            </a:r>
            <a:r>
              <a:rPr lang="cs-CZ" dirty="0"/>
              <a:t>je nutná edukace rodičů o možných následcích neléčené </a:t>
            </a:r>
            <a:r>
              <a:rPr lang="cs-CZ" dirty="0" smtClean="0"/>
              <a:t>vývojové </a:t>
            </a:r>
            <a:r>
              <a:rPr lang="cs-CZ" dirty="0"/>
              <a:t>dysplazie, detailní a praktický návod o doporučeném způsobu balení dítěte, </a:t>
            </a:r>
            <a:r>
              <a:rPr lang="cs-CZ" dirty="0" smtClean="0"/>
              <a:t>používání </a:t>
            </a:r>
            <a:r>
              <a:rPr lang="cs-CZ" dirty="0"/>
              <a:t>léčebných pomůcek </a:t>
            </a:r>
            <a:r>
              <a:rPr lang="cs-CZ" dirty="0" smtClean="0"/>
              <a:t>-zejména </a:t>
            </a:r>
            <a:r>
              <a:rPr lang="cs-CZ" dirty="0" err="1"/>
              <a:t>Frejkovy</a:t>
            </a:r>
            <a:r>
              <a:rPr lang="cs-CZ" dirty="0"/>
              <a:t> </a:t>
            </a:r>
            <a:r>
              <a:rPr lang="cs-CZ" dirty="0" smtClean="0"/>
              <a:t>peřinky, </a:t>
            </a:r>
            <a:r>
              <a:rPr lang="cs-CZ" dirty="0"/>
              <a:t>Pavlíkových </a:t>
            </a:r>
            <a:r>
              <a:rPr lang="cs-CZ" dirty="0" smtClean="0"/>
              <a:t>třmenů nebo </a:t>
            </a:r>
            <a:r>
              <a:rPr lang="cs-CZ" dirty="0"/>
              <a:t>dalších podpůrných </a:t>
            </a:r>
            <a:r>
              <a:rPr lang="cs-CZ" dirty="0" smtClean="0"/>
              <a:t>pomůcek</a:t>
            </a:r>
          </a:p>
          <a:p>
            <a:endParaRPr lang="cs-CZ" dirty="0" smtClean="0"/>
          </a:p>
          <a:p>
            <a:r>
              <a:rPr lang="cs-CZ" dirty="0" smtClean="0"/>
              <a:t>Nároky </a:t>
            </a:r>
            <a:r>
              <a:rPr lang="cs-CZ" dirty="0"/>
              <a:t>na rozsah a trvání ošetřovatelské péče při léčbě za hospitalizace </a:t>
            </a:r>
            <a:r>
              <a:rPr lang="cs-CZ" dirty="0" smtClean="0"/>
              <a:t>trakčními </a:t>
            </a:r>
            <a:r>
              <a:rPr lang="cs-CZ" dirty="0"/>
              <a:t>metodami, ve </a:t>
            </a:r>
            <a:r>
              <a:rPr lang="cs-CZ" dirty="0" err="1"/>
              <a:t>spice</a:t>
            </a:r>
            <a:r>
              <a:rPr lang="cs-CZ" dirty="0"/>
              <a:t> nebo při operačním řešení dysplazie jsou </a:t>
            </a:r>
            <a:r>
              <a:rPr lang="cs-CZ" dirty="0" smtClean="0"/>
              <a:t>veliké a zahrnují:</a:t>
            </a:r>
            <a:endParaRPr lang="cs-CZ" dirty="0"/>
          </a:p>
          <a:p>
            <a:pPr lvl="1">
              <a:buFont typeface="Wingdings" panose="05000000000000000000" pitchFamily="2" charset="2"/>
              <a:buChar char="q"/>
            </a:pPr>
            <a:r>
              <a:rPr lang="cs-CZ" dirty="0"/>
              <a:t>hygienickou </a:t>
            </a:r>
            <a:r>
              <a:rPr lang="cs-CZ" dirty="0" smtClean="0"/>
              <a:t>péči</a:t>
            </a:r>
          </a:p>
          <a:p>
            <a:pPr lvl="1">
              <a:buFont typeface="Wingdings" panose="05000000000000000000" pitchFamily="2" charset="2"/>
              <a:buChar char="q"/>
            </a:pPr>
            <a:r>
              <a:rPr lang="cs-CZ" dirty="0" smtClean="0"/>
              <a:t>prevenci </a:t>
            </a:r>
            <a:r>
              <a:rPr lang="cs-CZ" dirty="0" smtClean="0"/>
              <a:t>komplikací </a:t>
            </a:r>
            <a:r>
              <a:rPr lang="cs-CZ" dirty="0" smtClean="0"/>
              <a:t>léčby</a:t>
            </a:r>
          </a:p>
          <a:p>
            <a:pPr lvl="1">
              <a:buFont typeface="Wingdings" panose="05000000000000000000" pitchFamily="2" charset="2"/>
              <a:buChar char="q"/>
            </a:pPr>
            <a:r>
              <a:rPr lang="cs-CZ" dirty="0" smtClean="0"/>
              <a:t>psychickou </a:t>
            </a:r>
            <a:r>
              <a:rPr lang="cs-CZ" dirty="0" smtClean="0"/>
              <a:t>podporu dítěte </a:t>
            </a:r>
            <a:r>
              <a:rPr lang="cs-CZ" dirty="0"/>
              <a:t>a </a:t>
            </a:r>
            <a:r>
              <a:rPr lang="cs-CZ" dirty="0" smtClean="0"/>
              <a:t>rodičů</a:t>
            </a:r>
            <a:endParaRPr lang="cs-CZ" dirty="0"/>
          </a:p>
          <a:p>
            <a:pPr lvl="1">
              <a:buFont typeface="Wingdings" panose="05000000000000000000" pitchFamily="2" charset="2"/>
              <a:buChar char="q"/>
            </a:pPr>
            <a:r>
              <a:rPr lang="cs-CZ" dirty="0"/>
              <a:t>tlumení strachu, úzkosti a </a:t>
            </a:r>
            <a:r>
              <a:rPr lang="cs-CZ" dirty="0" smtClean="0"/>
              <a:t>bolestí</a:t>
            </a:r>
            <a:endParaRPr lang="cs-CZ" dirty="0"/>
          </a:p>
          <a:p>
            <a:endParaRPr lang="cs-CZ" dirty="0"/>
          </a:p>
          <a:p>
            <a:endParaRPr lang="cs-CZ" dirty="0"/>
          </a:p>
        </p:txBody>
      </p:sp>
    </p:spTree>
    <p:extLst>
      <p:ext uri="{BB962C8B-B14F-4D97-AF65-F5344CB8AC3E}">
        <p14:creationId xmlns:p14="http://schemas.microsoft.com/office/powerpoint/2010/main" val="146984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Anatomie </a:t>
            </a:r>
            <a:r>
              <a:rPr lang="cs-CZ" b="1" dirty="0" smtClean="0">
                <a:latin typeface="+mn-lt"/>
              </a:rPr>
              <a:t>kyčelního </a:t>
            </a:r>
            <a:r>
              <a:rPr lang="cs-CZ" b="1" dirty="0">
                <a:latin typeface="+mn-lt"/>
              </a:rPr>
              <a:t>kloubu</a:t>
            </a:r>
            <a:endParaRPr lang="cs-CZ" b="1" dirty="0">
              <a:latin typeface="+mn-lt"/>
            </a:endParaRPr>
          </a:p>
        </p:txBody>
      </p:sp>
      <p:sp>
        <p:nvSpPr>
          <p:cNvPr id="3" name="Zástupný symbol pro obsah 2"/>
          <p:cNvSpPr>
            <a:spLocks noGrp="1"/>
          </p:cNvSpPr>
          <p:nvPr>
            <p:ph idx="1"/>
          </p:nvPr>
        </p:nvSpPr>
        <p:spPr>
          <a:xfrm>
            <a:off x="591065" y="1416908"/>
            <a:ext cx="6954795" cy="5354595"/>
          </a:xfrm>
        </p:spPr>
        <p:txBody>
          <a:bodyPr>
            <a:normAutofit fontScale="55000" lnSpcReduction="20000"/>
          </a:bodyPr>
          <a:lstStyle/>
          <a:p>
            <a:pPr marL="0" indent="0">
              <a:buNone/>
            </a:pPr>
            <a:r>
              <a:rPr lang="cs-CZ" dirty="0" smtClean="0"/>
              <a:t>Kloub kyčelní je </a:t>
            </a:r>
            <a:r>
              <a:rPr lang="cs-CZ" dirty="0"/>
              <a:t>omezený kulovitý kloub, který má </a:t>
            </a:r>
            <a:r>
              <a:rPr lang="cs-CZ" dirty="0" smtClean="0"/>
              <a:t>hlubokou </a:t>
            </a:r>
            <a:r>
              <a:rPr lang="cs-CZ" dirty="0"/>
              <a:t>jamku, o jejíž okraje se kloubní pohyby </a:t>
            </a:r>
            <a:r>
              <a:rPr lang="cs-CZ" dirty="0" smtClean="0"/>
              <a:t>zastavují</a:t>
            </a:r>
          </a:p>
          <a:p>
            <a:pPr marL="0" indent="0">
              <a:buNone/>
            </a:pPr>
            <a:endParaRPr lang="cs-CZ" dirty="0" smtClean="0"/>
          </a:p>
          <a:p>
            <a:pPr lvl="1"/>
            <a:r>
              <a:rPr lang="cs-CZ" b="1" dirty="0" smtClean="0"/>
              <a:t>Hlavici </a:t>
            </a:r>
            <a:r>
              <a:rPr lang="cs-CZ" b="1" dirty="0"/>
              <a:t>kloubu </a:t>
            </a:r>
            <a:r>
              <a:rPr lang="cs-CZ" dirty="0"/>
              <a:t>tvoří </a:t>
            </a:r>
            <a:r>
              <a:rPr lang="cs-CZ" dirty="0" err="1"/>
              <a:t>caput</a:t>
            </a:r>
            <a:r>
              <a:rPr lang="cs-CZ" dirty="0"/>
              <a:t> </a:t>
            </a:r>
            <a:r>
              <a:rPr lang="cs-CZ" dirty="0" err="1" smtClean="0"/>
              <a:t>femoris</a:t>
            </a:r>
            <a:r>
              <a:rPr lang="cs-CZ" dirty="0" smtClean="0"/>
              <a:t> </a:t>
            </a:r>
            <a:r>
              <a:rPr lang="cs-CZ" dirty="0"/>
              <a:t>spolu s kloubní chrupavkou, dohromady spolu dávají </a:t>
            </a:r>
            <a:r>
              <a:rPr lang="cs-CZ" dirty="0" smtClean="0"/>
              <a:t>kloubní </a:t>
            </a:r>
            <a:r>
              <a:rPr lang="cs-CZ" dirty="0"/>
              <a:t>plochu </a:t>
            </a:r>
            <a:r>
              <a:rPr lang="cs-CZ" dirty="0" smtClean="0"/>
              <a:t>odpovídající </a:t>
            </a:r>
            <a:r>
              <a:rPr lang="cs-CZ" dirty="0"/>
              <a:t>třem čtvrtinám povrchu </a:t>
            </a:r>
            <a:r>
              <a:rPr lang="cs-CZ" dirty="0" smtClean="0"/>
              <a:t>koule</a:t>
            </a:r>
          </a:p>
          <a:p>
            <a:pPr lvl="1"/>
            <a:r>
              <a:rPr lang="cs-CZ" b="1" dirty="0" smtClean="0"/>
              <a:t>Jamkou </a:t>
            </a:r>
            <a:r>
              <a:rPr lang="cs-CZ" b="1" dirty="0"/>
              <a:t>kyčelního kloubu </a:t>
            </a:r>
            <a:r>
              <a:rPr lang="cs-CZ" dirty="0"/>
              <a:t>je acetabulum. </a:t>
            </a:r>
            <a:r>
              <a:rPr lang="cs-CZ" dirty="0" smtClean="0"/>
              <a:t>Acetabulum </a:t>
            </a:r>
            <a:r>
              <a:rPr lang="cs-CZ" dirty="0"/>
              <a:t>lze popsat jako okrouhlý útvar na zevní straně pánevní kosti, který má </a:t>
            </a:r>
            <a:r>
              <a:rPr lang="cs-CZ" dirty="0" smtClean="0"/>
              <a:t>přibližně </a:t>
            </a:r>
            <a:r>
              <a:rPr lang="cs-CZ" dirty="0"/>
              <a:t>5 cm v průměru. Na jeho formování se podílejí všechny tři složky </a:t>
            </a:r>
            <a:r>
              <a:rPr lang="cs-CZ" dirty="0" smtClean="0"/>
              <a:t>pánevní kosti </a:t>
            </a:r>
            <a:r>
              <a:rPr lang="cs-CZ" dirty="0" smtClean="0"/>
              <a:t>–kost stydká</a:t>
            </a:r>
            <a:r>
              <a:rPr lang="cs-CZ" dirty="0"/>
              <a:t>, sedací a </a:t>
            </a:r>
            <a:r>
              <a:rPr lang="cs-CZ" dirty="0" smtClean="0"/>
              <a:t>kyčelní</a:t>
            </a:r>
          </a:p>
          <a:p>
            <a:pPr lvl="1"/>
            <a:r>
              <a:rPr lang="cs-CZ" dirty="0" smtClean="0"/>
              <a:t>Na </a:t>
            </a:r>
            <a:r>
              <a:rPr lang="cs-CZ" dirty="0"/>
              <a:t>okraji acetabula je jamka doplněna </a:t>
            </a:r>
            <a:r>
              <a:rPr lang="cs-CZ" b="1" dirty="0"/>
              <a:t>labrum </a:t>
            </a:r>
            <a:r>
              <a:rPr lang="cs-CZ" b="1" dirty="0" err="1"/>
              <a:t>acetabuli</a:t>
            </a:r>
            <a:r>
              <a:rPr lang="cs-CZ" dirty="0"/>
              <a:t>, tedy lemem vazivové </a:t>
            </a:r>
            <a:r>
              <a:rPr lang="cs-CZ" dirty="0" smtClean="0"/>
              <a:t>chrupavky</a:t>
            </a:r>
            <a:r>
              <a:rPr lang="cs-CZ" dirty="0"/>
              <a:t>, která dále zvyšuje okraje </a:t>
            </a:r>
            <a:r>
              <a:rPr lang="cs-CZ" dirty="0" smtClean="0"/>
              <a:t>acetabula</a:t>
            </a:r>
          </a:p>
          <a:p>
            <a:pPr lvl="1"/>
            <a:r>
              <a:rPr lang="cs-CZ" dirty="0" smtClean="0"/>
              <a:t>Po </a:t>
            </a:r>
            <a:r>
              <a:rPr lang="cs-CZ" dirty="0"/>
              <a:t>obvodu acetabula začíná </a:t>
            </a:r>
            <a:r>
              <a:rPr lang="cs-CZ" b="1" dirty="0"/>
              <a:t>kloubní </a:t>
            </a:r>
            <a:r>
              <a:rPr lang="cs-CZ" b="1" dirty="0" smtClean="0"/>
              <a:t>pouzdro </a:t>
            </a:r>
            <a:r>
              <a:rPr lang="cs-CZ" dirty="0"/>
              <a:t>a upíná se na </a:t>
            </a:r>
            <a:r>
              <a:rPr lang="cs-CZ" dirty="0" smtClean="0"/>
              <a:t> </a:t>
            </a:r>
            <a:r>
              <a:rPr lang="cs-CZ" b="1" dirty="0"/>
              <a:t>krček kosti </a:t>
            </a:r>
            <a:r>
              <a:rPr lang="cs-CZ" b="1" dirty="0" smtClean="0"/>
              <a:t>stehenní</a:t>
            </a:r>
          </a:p>
          <a:p>
            <a:pPr lvl="1"/>
            <a:r>
              <a:rPr lang="cs-CZ" dirty="0" smtClean="0"/>
              <a:t>kloubní </a:t>
            </a:r>
            <a:r>
              <a:rPr lang="cs-CZ" dirty="0"/>
              <a:t>pouzdro je dále </a:t>
            </a:r>
            <a:r>
              <a:rPr lang="cs-CZ" dirty="0" smtClean="0"/>
              <a:t>doplněno </a:t>
            </a:r>
            <a:r>
              <a:rPr lang="cs-CZ" dirty="0"/>
              <a:t>a </a:t>
            </a:r>
            <a:r>
              <a:rPr lang="cs-CZ" b="1" dirty="0"/>
              <a:t>zesíleno kloubními </a:t>
            </a:r>
            <a:r>
              <a:rPr lang="cs-CZ" b="1" dirty="0" smtClean="0"/>
              <a:t>vazy</a:t>
            </a:r>
          </a:p>
          <a:p>
            <a:endParaRPr lang="cs-CZ" dirty="0"/>
          </a:p>
          <a:p>
            <a:pPr marL="0" indent="0">
              <a:buNone/>
            </a:pPr>
            <a:r>
              <a:rPr lang="cs-CZ" dirty="0" smtClean="0"/>
              <a:t>Oba </a:t>
            </a:r>
            <a:r>
              <a:rPr lang="cs-CZ" dirty="0"/>
              <a:t>kyčelní klouby nesou trup a přispívají k udržení jeho </a:t>
            </a:r>
            <a:r>
              <a:rPr lang="cs-CZ" dirty="0" smtClean="0"/>
              <a:t>rovnováhy</a:t>
            </a:r>
          </a:p>
          <a:p>
            <a:endParaRPr lang="cs-CZ" dirty="0" smtClean="0"/>
          </a:p>
          <a:p>
            <a:r>
              <a:rPr lang="cs-CZ" dirty="0" smtClean="0"/>
              <a:t>Vlastní </a:t>
            </a:r>
            <a:r>
              <a:rPr lang="cs-CZ" dirty="0" smtClean="0"/>
              <a:t>pohyb </a:t>
            </a:r>
            <a:r>
              <a:rPr lang="cs-CZ" dirty="0"/>
              <a:t>kloubu je otáčivý pohyb hlavice </a:t>
            </a:r>
            <a:r>
              <a:rPr lang="cs-CZ" dirty="0" smtClean="0"/>
              <a:t>v jamce</a:t>
            </a:r>
            <a:r>
              <a:rPr lang="cs-CZ" dirty="0"/>
              <a:t>, v základním postavení ve stoji jsou </a:t>
            </a:r>
            <a:r>
              <a:rPr lang="cs-CZ" dirty="0" smtClean="0"/>
              <a:t>možné </a:t>
            </a:r>
            <a:r>
              <a:rPr lang="cs-CZ" dirty="0" smtClean="0"/>
              <a:t>pohyby:</a:t>
            </a:r>
          </a:p>
          <a:p>
            <a:pPr lvl="1">
              <a:buFont typeface="Wingdings" panose="05000000000000000000" pitchFamily="2" charset="2"/>
              <a:buChar char="ü"/>
            </a:pPr>
            <a:r>
              <a:rPr lang="cs-CZ" dirty="0"/>
              <a:t>F</a:t>
            </a:r>
            <a:r>
              <a:rPr lang="cs-CZ" dirty="0" smtClean="0"/>
              <a:t>lexe  </a:t>
            </a:r>
          </a:p>
          <a:p>
            <a:pPr lvl="1">
              <a:buFont typeface="Wingdings" panose="05000000000000000000" pitchFamily="2" charset="2"/>
              <a:buChar char="ü"/>
            </a:pPr>
            <a:r>
              <a:rPr lang="cs-CZ" dirty="0" smtClean="0"/>
              <a:t>Extenze</a:t>
            </a:r>
          </a:p>
          <a:p>
            <a:pPr lvl="1">
              <a:buFont typeface="Wingdings" panose="05000000000000000000" pitchFamily="2" charset="2"/>
              <a:buChar char="ü"/>
            </a:pPr>
            <a:r>
              <a:rPr lang="cs-CZ" dirty="0" smtClean="0"/>
              <a:t>Abdukce </a:t>
            </a:r>
          </a:p>
          <a:p>
            <a:pPr lvl="1">
              <a:buFont typeface="Wingdings" panose="05000000000000000000" pitchFamily="2" charset="2"/>
              <a:buChar char="ü"/>
            </a:pPr>
            <a:r>
              <a:rPr lang="cs-CZ" dirty="0" smtClean="0"/>
              <a:t>Addukce</a:t>
            </a:r>
          </a:p>
          <a:p>
            <a:pPr lvl="1">
              <a:buFont typeface="Wingdings" panose="05000000000000000000" pitchFamily="2" charset="2"/>
              <a:buChar char="ü"/>
            </a:pPr>
            <a:r>
              <a:rPr lang="cs-CZ" dirty="0" smtClean="0"/>
              <a:t>Rotace </a:t>
            </a:r>
          </a:p>
          <a:p>
            <a:pPr marL="0" indent="0">
              <a:buNone/>
            </a:pPr>
            <a:r>
              <a:rPr lang="cs-CZ" dirty="0" smtClean="0"/>
              <a:t> </a:t>
            </a:r>
            <a:r>
              <a:rPr lang="cs-CZ" dirty="0"/>
              <a:t>Tepenné zásobení kloubu vychází z cévní sítě kolem </a:t>
            </a:r>
            <a:r>
              <a:rPr lang="cs-CZ" dirty="0" smtClean="0"/>
              <a:t>kloubu</a:t>
            </a:r>
            <a:endParaRPr lang="cs-CZ" dirty="0"/>
          </a:p>
          <a:p>
            <a:endParaRPr lang="cs-CZ" dirty="0"/>
          </a:p>
        </p:txBody>
      </p:sp>
      <p:pic>
        <p:nvPicPr>
          <p:cNvPr id="4" name="Obrázek 3"/>
          <p:cNvPicPr>
            <a:picLocks noChangeAspect="1"/>
          </p:cNvPicPr>
          <p:nvPr/>
        </p:nvPicPr>
        <p:blipFill>
          <a:blip r:embed="rId2"/>
          <a:stretch>
            <a:fillRect/>
          </a:stretch>
        </p:blipFill>
        <p:spPr>
          <a:xfrm>
            <a:off x="7545860" y="1914138"/>
            <a:ext cx="4143632" cy="3705225"/>
          </a:xfrm>
          <a:prstGeom prst="rect">
            <a:avLst/>
          </a:prstGeom>
        </p:spPr>
      </p:pic>
    </p:spTree>
    <p:extLst>
      <p:ext uri="{BB962C8B-B14F-4D97-AF65-F5344CB8AC3E}">
        <p14:creationId xmlns:p14="http://schemas.microsoft.com/office/powerpoint/2010/main" val="39766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Příčina vzniku vývojové dysplazie </a:t>
            </a:r>
            <a:r>
              <a:rPr lang="cs-CZ" b="1" dirty="0" smtClean="0">
                <a:latin typeface="+mn-lt"/>
              </a:rPr>
              <a:t>kyčlí</a:t>
            </a:r>
            <a:endParaRPr lang="cs-CZ" b="1" dirty="0">
              <a:latin typeface="+mn-lt"/>
            </a:endParaRPr>
          </a:p>
        </p:txBody>
      </p:sp>
      <p:sp>
        <p:nvSpPr>
          <p:cNvPr id="3" name="Zástupný symbol pro obsah 2"/>
          <p:cNvSpPr>
            <a:spLocks noGrp="1"/>
          </p:cNvSpPr>
          <p:nvPr>
            <p:ph idx="1"/>
          </p:nvPr>
        </p:nvSpPr>
        <p:spPr>
          <a:xfrm>
            <a:off x="838200" y="1825625"/>
            <a:ext cx="10515600" cy="4945878"/>
          </a:xfrm>
        </p:spPr>
        <p:txBody>
          <a:bodyPr>
            <a:normAutofit fontScale="40000" lnSpcReduction="20000"/>
          </a:bodyPr>
          <a:lstStyle/>
          <a:p>
            <a:endParaRPr lang="cs-CZ" dirty="0" smtClean="0"/>
          </a:p>
          <a:p>
            <a:pPr marL="0" indent="0">
              <a:buNone/>
            </a:pPr>
            <a:r>
              <a:rPr lang="cs-CZ" dirty="0" smtClean="0"/>
              <a:t>Příčiny </a:t>
            </a:r>
            <a:r>
              <a:rPr lang="cs-CZ" dirty="0"/>
              <a:t>vzniku vývojové dysplazie bývají popisovány jako </a:t>
            </a:r>
            <a:r>
              <a:rPr lang="cs-CZ" dirty="0" smtClean="0"/>
              <a:t>multifaktoriální</a:t>
            </a:r>
          </a:p>
          <a:p>
            <a:pPr marL="0" indent="0">
              <a:buNone/>
            </a:pPr>
            <a:r>
              <a:rPr lang="cs-CZ" dirty="0" smtClean="0"/>
              <a:t>Kombinují </a:t>
            </a:r>
            <a:r>
              <a:rPr lang="cs-CZ" dirty="0"/>
              <a:t>se vlivy genetické, hormonální a fyziologické, mechanické i </a:t>
            </a:r>
            <a:r>
              <a:rPr lang="cs-CZ" dirty="0" smtClean="0"/>
              <a:t>rasové</a:t>
            </a:r>
          </a:p>
          <a:p>
            <a:pPr marL="0" indent="0">
              <a:buNone/>
            </a:pPr>
            <a:r>
              <a:rPr lang="cs-CZ" dirty="0" smtClean="0"/>
              <a:t>Luxaci </a:t>
            </a:r>
            <a:r>
              <a:rPr lang="cs-CZ" dirty="0"/>
              <a:t>kyčle pomáhá </a:t>
            </a:r>
            <a:r>
              <a:rPr lang="cs-CZ" dirty="0" smtClean="0"/>
              <a:t>oválná</a:t>
            </a:r>
            <a:r>
              <a:rPr lang="cs-CZ" dirty="0"/>
              <a:t>, mělká, dopředu natočená jamka a </a:t>
            </a:r>
            <a:r>
              <a:rPr lang="cs-CZ" dirty="0" err="1"/>
              <a:t>anteverze</a:t>
            </a:r>
            <a:r>
              <a:rPr lang="cs-CZ" dirty="0"/>
              <a:t> krčku </a:t>
            </a:r>
            <a:r>
              <a:rPr lang="cs-CZ" dirty="0" smtClean="0"/>
              <a:t>femuru</a:t>
            </a:r>
          </a:p>
          <a:p>
            <a:pPr marL="0" indent="0">
              <a:buNone/>
            </a:pPr>
            <a:r>
              <a:rPr lang="cs-CZ" dirty="0" smtClean="0"/>
              <a:t>Dalším </a:t>
            </a:r>
            <a:r>
              <a:rPr lang="cs-CZ" dirty="0"/>
              <a:t>faktorem na pomezí genetických a fyziologických </a:t>
            </a:r>
            <a:r>
              <a:rPr lang="cs-CZ" dirty="0" smtClean="0"/>
              <a:t>faktorů </a:t>
            </a:r>
            <a:r>
              <a:rPr lang="cs-CZ" dirty="0"/>
              <a:t>je </a:t>
            </a:r>
            <a:r>
              <a:rPr lang="cs-CZ" b="1" dirty="0"/>
              <a:t>pevnost </a:t>
            </a:r>
            <a:r>
              <a:rPr lang="cs-CZ" b="1" dirty="0" smtClean="0"/>
              <a:t>vaziva </a:t>
            </a:r>
            <a:r>
              <a:rPr lang="cs-CZ" b="1" dirty="0" smtClean="0"/>
              <a:t>jedince - p</a:t>
            </a:r>
            <a:r>
              <a:rPr lang="cs-CZ" dirty="0" smtClean="0"/>
              <a:t>o </a:t>
            </a:r>
            <a:r>
              <a:rPr lang="cs-CZ" dirty="0"/>
              <a:t>porodu je vlivem hormonu relaxinu a mateřských estrogenů </a:t>
            </a:r>
            <a:r>
              <a:rPr lang="cs-CZ" dirty="0" smtClean="0"/>
              <a:t>snížena. Hormon </a:t>
            </a:r>
            <a:r>
              <a:rPr lang="cs-CZ" dirty="0"/>
              <a:t>relaxin, který rozvolňuje vazivové a chrupavčité spoje pánve matky před porodem, prostupuje přes placentární bariéru i do organismu plodu. Plody ženského pohlaví jsou na tento hormon více senzitivní, vinou toho také náchylnější k vývoji vývojové </a:t>
            </a:r>
            <a:r>
              <a:rPr lang="cs-CZ" dirty="0" smtClean="0"/>
              <a:t>dysplazie</a:t>
            </a:r>
          </a:p>
          <a:p>
            <a:pPr marL="0" indent="0">
              <a:buNone/>
            </a:pPr>
            <a:endParaRPr lang="cs-CZ" b="1" dirty="0" smtClean="0"/>
          </a:p>
          <a:p>
            <a:pPr marL="0" indent="0">
              <a:buNone/>
            </a:pPr>
            <a:r>
              <a:rPr lang="cs-CZ" b="1" dirty="0" smtClean="0"/>
              <a:t>Genetická predispozice:</a:t>
            </a:r>
          </a:p>
          <a:p>
            <a:pPr lvl="1"/>
            <a:r>
              <a:rPr lang="cs-CZ" dirty="0" smtClean="0"/>
              <a:t>rodinná </a:t>
            </a:r>
            <a:r>
              <a:rPr lang="cs-CZ" dirty="0" smtClean="0"/>
              <a:t>predispozice </a:t>
            </a:r>
            <a:r>
              <a:rPr lang="cs-CZ" dirty="0"/>
              <a:t>pro </a:t>
            </a:r>
            <a:r>
              <a:rPr lang="cs-CZ" dirty="0" smtClean="0"/>
              <a:t>nízkou pevnost vaziva</a:t>
            </a:r>
            <a:r>
              <a:rPr lang="cs-CZ" dirty="0" smtClean="0"/>
              <a:t> </a:t>
            </a:r>
            <a:r>
              <a:rPr lang="cs-CZ" dirty="0"/>
              <a:t>u části </a:t>
            </a:r>
            <a:r>
              <a:rPr lang="cs-CZ" dirty="0" smtClean="0"/>
              <a:t>populace</a:t>
            </a:r>
          </a:p>
          <a:p>
            <a:pPr lvl="1"/>
            <a:r>
              <a:rPr lang="cs-CZ" dirty="0" smtClean="0"/>
              <a:t>dispozice </a:t>
            </a:r>
            <a:r>
              <a:rPr lang="cs-CZ" dirty="0"/>
              <a:t>pro nedostatečný vývoj acetabula </a:t>
            </a:r>
            <a:r>
              <a:rPr lang="cs-CZ" dirty="0" smtClean="0"/>
              <a:t>-tzv</a:t>
            </a:r>
            <a:r>
              <a:rPr lang="cs-CZ" dirty="0"/>
              <a:t>. acetabulární </a:t>
            </a:r>
            <a:r>
              <a:rPr lang="cs-CZ" dirty="0" smtClean="0"/>
              <a:t>dysplazie </a:t>
            </a:r>
          </a:p>
          <a:p>
            <a:pPr marL="0" indent="0">
              <a:buNone/>
            </a:pPr>
            <a:r>
              <a:rPr lang="cs-CZ" b="1" dirty="0" smtClean="0"/>
              <a:t>Mechanické </a:t>
            </a:r>
            <a:r>
              <a:rPr lang="cs-CZ" b="1" dirty="0"/>
              <a:t>faktory </a:t>
            </a:r>
            <a:r>
              <a:rPr lang="cs-CZ" dirty="0"/>
              <a:t>se uplatňují jak během prenatálního života, tak i </a:t>
            </a:r>
            <a:r>
              <a:rPr lang="cs-CZ" dirty="0" smtClean="0"/>
              <a:t>postnatálně</a:t>
            </a:r>
            <a:r>
              <a:rPr lang="cs-CZ" dirty="0"/>
              <a:t>. V děloze na kyčelní kloub plodu </a:t>
            </a:r>
            <a:r>
              <a:rPr lang="cs-CZ" dirty="0" smtClean="0"/>
              <a:t>může </a:t>
            </a:r>
            <a:r>
              <a:rPr lang="cs-CZ" dirty="0"/>
              <a:t>negativně působit jak poloha plodu, </a:t>
            </a:r>
            <a:r>
              <a:rPr lang="cs-CZ" dirty="0" smtClean="0"/>
              <a:t>nedostatek </a:t>
            </a:r>
            <a:r>
              <a:rPr lang="cs-CZ" dirty="0"/>
              <a:t>prostoru daný </a:t>
            </a:r>
            <a:r>
              <a:rPr lang="cs-CZ" dirty="0" err="1" smtClean="0"/>
              <a:t>oligohydramniem</a:t>
            </a:r>
            <a:r>
              <a:rPr lang="cs-CZ" dirty="0" smtClean="0"/>
              <a:t>, </a:t>
            </a:r>
            <a:r>
              <a:rPr lang="cs-CZ" dirty="0" smtClean="0"/>
              <a:t>tak pevná </a:t>
            </a:r>
            <a:r>
              <a:rPr lang="cs-CZ" dirty="0"/>
              <a:t>břišní a děložní stěna u </a:t>
            </a:r>
            <a:r>
              <a:rPr lang="cs-CZ" dirty="0" smtClean="0"/>
              <a:t>prvorodiček</a:t>
            </a:r>
            <a:r>
              <a:rPr lang="cs-CZ" dirty="0"/>
              <a:t>. </a:t>
            </a:r>
            <a:endParaRPr lang="cs-CZ" dirty="0" smtClean="0"/>
          </a:p>
          <a:p>
            <a:pPr marL="0" indent="0">
              <a:buNone/>
            </a:pPr>
            <a:r>
              <a:rPr lang="cs-CZ" b="1" dirty="0" smtClean="0"/>
              <a:t>Levý </a:t>
            </a:r>
            <a:r>
              <a:rPr lang="cs-CZ" b="1" dirty="0"/>
              <a:t>kyčelní kloub bývá postižen u přibližně 60 %</a:t>
            </a:r>
            <a:r>
              <a:rPr lang="cs-CZ" dirty="0"/>
              <a:t> dětí, pravá kyčel u asi </a:t>
            </a:r>
            <a:r>
              <a:rPr lang="cs-CZ" dirty="0" smtClean="0"/>
              <a:t>20 </a:t>
            </a:r>
            <a:r>
              <a:rPr lang="cs-CZ" dirty="0"/>
              <a:t>%, obě </a:t>
            </a:r>
            <a:r>
              <a:rPr lang="cs-CZ" dirty="0" smtClean="0"/>
              <a:t>kyčle </a:t>
            </a:r>
            <a:r>
              <a:rPr lang="cs-CZ" dirty="0"/>
              <a:t>pak ve 20 %. Častější postižení levé kyčle je způsobeno </a:t>
            </a:r>
            <a:r>
              <a:rPr lang="cs-CZ" dirty="0" smtClean="0"/>
              <a:t>addukčním </a:t>
            </a:r>
            <a:r>
              <a:rPr lang="cs-CZ" dirty="0" smtClean="0"/>
              <a:t>postavením </a:t>
            </a:r>
            <a:r>
              <a:rPr lang="cs-CZ" dirty="0"/>
              <a:t>v kyčelním kloubu během nitroděložního vývoje, kdy při levém předním </a:t>
            </a:r>
            <a:r>
              <a:rPr lang="cs-CZ" dirty="0" smtClean="0"/>
              <a:t>postavení </a:t>
            </a:r>
            <a:r>
              <a:rPr lang="cs-CZ" dirty="0"/>
              <a:t>plodu je levá dolní končetina omezena v pohybu vystupující lumbosakrální </a:t>
            </a:r>
            <a:r>
              <a:rPr lang="cs-CZ" dirty="0" smtClean="0"/>
              <a:t>páteří</a:t>
            </a:r>
            <a:r>
              <a:rPr lang="cs-CZ" dirty="0"/>
              <a:t>. </a:t>
            </a:r>
            <a:endParaRPr lang="cs-CZ" dirty="0" smtClean="0"/>
          </a:p>
          <a:p>
            <a:pPr marL="0" indent="0">
              <a:buNone/>
            </a:pPr>
            <a:r>
              <a:rPr lang="cs-CZ" dirty="0" smtClean="0"/>
              <a:t>Vývojová </a:t>
            </a:r>
            <a:r>
              <a:rPr lang="cs-CZ" dirty="0"/>
              <a:t>dysplazie kyčelního kloubu se objevuje často u plodů, které </a:t>
            </a:r>
            <a:r>
              <a:rPr lang="cs-CZ" dirty="0" smtClean="0"/>
              <a:t>se  </a:t>
            </a:r>
            <a:r>
              <a:rPr lang="cs-CZ" dirty="0" smtClean="0"/>
              <a:t>děloze nacházejí v </a:t>
            </a:r>
            <a:r>
              <a:rPr lang="cs-CZ" dirty="0"/>
              <a:t>poloze koncem </a:t>
            </a:r>
            <a:r>
              <a:rPr lang="cs-CZ" dirty="0" smtClean="0"/>
              <a:t>pánevníma </a:t>
            </a:r>
            <a:r>
              <a:rPr lang="cs-CZ" dirty="0"/>
              <a:t>rodí se </a:t>
            </a:r>
            <a:r>
              <a:rPr lang="cs-CZ" dirty="0" smtClean="0"/>
              <a:t>tak. </a:t>
            </a:r>
            <a:r>
              <a:rPr lang="cs-CZ" dirty="0"/>
              <a:t>Při nejčastější poloze řitní </a:t>
            </a:r>
            <a:r>
              <a:rPr lang="cs-CZ" dirty="0" smtClean="0"/>
              <a:t>jsou </a:t>
            </a:r>
            <a:r>
              <a:rPr lang="cs-CZ" dirty="0"/>
              <a:t>dolní končetiny </a:t>
            </a:r>
            <a:r>
              <a:rPr lang="cs-CZ" dirty="0" err="1"/>
              <a:t>extendovány</a:t>
            </a:r>
            <a:r>
              <a:rPr lang="cs-CZ" dirty="0"/>
              <a:t>, kvůli tomu jsou svaly náležející k zadním </a:t>
            </a:r>
            <a:r>
              <a:rPr lang="cs-CZ" dirty="0" smtClean="0"/>
              <a:t>stehenním   svalům </a:t>
            </a:r>
            <a:r>
              <a:rPr lang="cs-CZ" dirty="0"/>
              <a:t>příliš protaženy. V poporodním období je pak jejich tah nedostatečný a vzniklá </a:t>
            </a:r>
            <a:r>
              <a:rPr lang="cs-CZ" dirty="0" smtClean="0"/>
              <a:t>svalová </a:t>
            </a:r>
            <a:r>
              <a:rPr lang="cs-CZ" dirty="0" err="1"/>
              <a:t>dysbalance</a:t>
            </a:r>
            <a:r>
              <a:rPr lang="cs-CZ" dirty="0"/>
              <a:t> </a:t>
            </a:r>
            <a:r>
              <a:rPr lang="cs-CZ" dirty="0" smtClean="0"/>
              <a:t>proti </a:t>
            </a:r>
            <a:r>
              <a:rPr lang="cs-CZ" dirty="0"/>
              <a:t>normálně konstituovaným ostatním svalovým skupinám </a:t>
            </a:r>
            <a:r>
              <a:rPr lang="cs-CZ" dirty="0" smtClean="0"/>
              <a:t>resultuje </a:t>
            </a:r>
            <a:r>
              <a:rPr lang="cs-CZ" dirty="0"/>
              <a:t>ve sníženou stabilitu kyčelního </a:t>
            </a:r>
            <a:r>
              <a:rPr lang="cs-CZ" dirty="0" smtClean="0"/>
              <a:t>kloubu</a:t>
            </a:r>
          </a:p>
          <a:p>
            <a:pPr marL="0" indent="0">
              <a:buNone/>
            </a:pPr>
            <a:r>
              <a:rPr lang="cs-CZ" dirty="0" smtClean="0"/>
              <a:t>Dalším mechanickým faktorem </a:t>
            </a:r>
            <a:r>
              <a:rPr lang="cs-CZ" dirty="0"/>
              <a:t>v nitroděložním období je celkový tonus a tlak </a:t>
            </a:r>
            <a:r>
              <a:rPr lang="cs-CZ" dirty="0" smtClean="0"/>
              <a:t>prostředí</a:t>
            </a:r>
            <a:r>
              <a:rPr lang="cs-CZ" dirty="0"/>
              <a:t>, ve kterém se plod vyvíjí. Zejména při </a:t>
            </a:r>
            <a:r>
              <a:rPr lang="cs-CZ" dirty="0" err="1"/>
              <a:t>oligohydramniu</a:t>
            </a:r>
            <a:r>
              <a:rPr lang="cs-CZ" dirty="0"/>
              <a:t>, tedy </a:t>
            </a:r>
            <a:r>
              <a:rPr lang="cs-CZ" dirty="0" err="1" smtClean="0"/>
              <a:t>tavu</a:t>
            </a:r>
            <a:r>
              <a:rPr lang="cs-CZ" dirty="0" smtClean="0"/>
              <a:t> </a:t>
            </a:r>
            <a:r>
              <a:rPr lang="cs-CZ" dirty="0"/>
              <a:t>se </a:t>
            </a:r>
            <a:r>
              <a:rPr lang="cs-CZ" dirty="0" smtClean="0"/>
              <a:t>sníženým </a:t>
            </a:r>
            <a:r>
              <a:rPr lang="cs-CZ" dirty="0"/>
              <a:t>množstvím plodové vody, jsou omezeny pohyby plodu, může vzniknout </a:t>
            </a:r>
            <a:r>
              <a:rPr lang="cs-CZ" dirty="0" smtClean="0"/>
              <a:t>nepříznivá </a:t>
            </a:r>
            <a:r>
              <a:rPr lang="cs-CZ" dirty="0"/>
              <a:t>fixace polohy plodu. Mohou </a:t>
            </a:r>
            <a:r>
              <a:rPr lang="cs-CZ" dirty="0" smtClean="0"/>
              <a:t>působiti </a:t>
            </a:r>
            <a:r>
              <a:rPr lang="cs-CZ" dirty="0"/>
              <a:t>další nitroděložní překážky volného </a:t>
            </a:r>
            <a:r>
              <a:rPr lang="cs-CZ" dirty="0" smtClean="0"/>
              <a:t>pohybu </a:t>
            </a:r>
            <a:r>
              <a:rPr lang="cs-CZ" dirty="0"/>
              <a:t>plodu </a:t>
            </a:r>
            <a:r>
              <a:rPr lang="cs-CZ" dirty="0" smtClean="0"/>
              <a:t>-amniální </a:t>
            </a:r>
            <a:r>
              <a:rPr lang="cs-CZ" dirty="0"/>
              <a:t>pruhy, vývojové vady dělohy, </a:t>
            </a:r>
            <a:r>
              <a:rPr lang="cs-CZ" dirty="0" smtClean="0"/>
              <a:t>myomy.</a:t>
            </a:r>
          </a:p>
          <a:p>
            <a:pPr marL="0" indent="0">
              <a:buNone/>
            </a:pPr>
            <a:r>
              <a:rPr lang="cs-CZ" dirty="0" smtClean="0"/>
              <a:t>V </a:t>
            </a:r>
            <a:r>
              <a:rPr lang="cs-CZ" dirty="0"/>
              <a:t>postnatálním životě se uplatňuje vliv </a:t>
            </a:r>
            <a:r>
              <a:rPr lang="cs-CZ" dirty="0" smtClean="0"/>
              <a:t>prostředí - vysoký </a:t>
            </a:r>
            <a:r>
              <a:rPr lang="cs-CZ" dirty="0"/>
              <a:t>výskyt vývojové dysplazie kyčlí u </a:t>
            </a:r>
            <a:r>
              <a:rPr lang="cs-CZ" dirty="0" err="1" smtClean="0"/>
              <a:t>etnik,které</a:t>
            </a:r>
            <a:r>
              <a:rPr lang="cs-CZ" dirty="0" smtClean="0"/>
              <a:t> </a:t>
            </a:r>
            <a:r>
              <a:rPr lang="cs-CZ" dirty="0"/>
              <a:t>dle jejich zvyklostí při </a:t>
            </a:r>
            <a:r>
              <a:rPr lang="cs-CZ" dirty="0" smtClean="0"/>
              <a:t>balení </a:t>
            </a:r>
            <a:r>
              <a:rPr lang="cs-CZ" dirty="0"/>
              <a:t>a zavinování </a:t>
            </a:r>
            <a:r>
              <a:rPr lang="cs-CZ" dirty="0" err="1" smtClean="0"/>
              <a:t>lodu</a:t>
            </a:r>
            <a:r>
              <a:rPr lang="cs-CZ" dirty="0" smtClean="0"/>
              <a:t> </a:t>
            </a:r>
            <a:r>
              <a:rPr lang="cs-CZ" dirty="0"/>
              <a:t>fixují extenzi a addukci v kyčelním kloubu. Pevné balení </a:t>
            </a:r>
            <a:r>
              <a:rPr lang="cs-CZ" dirty="0" smtClean="0"/>
              <a:t>plodu</a:t>
            </a:r>
            <a:r>
              <a:rPr lang="cs-CZ" dirty="0"/>
              <a:t>, které omezuje jeho pohyby, simuluje podmínky </a:t>
            </a:r>
            <a:r>
              <a:rPr lang="cs-CZ" dirty="0" smtClean="0"/>
              <a:t>v děloze</a:t>
            </a:r>
            <a:r>
              <a:rPr lang="cs-CZ" dirty="0"/>
              <a:t>. Dítě je tak klidnější, </a:t>
            </a:r>
            <a:r>
              <a:rPr lang="cs-CZ" dirty="0" smtClean="0"/>
              <a:t>lépe </a:t>
            </a:r>
            <a:r>
              <a:rPr lang="cs-CZ" dirty="0"/>
              <a:t>spí. Nevhodný způsob balení však zvyšuje výskyt </a:t>
            </a:r>
            <a:r>
              <a:rPr lang="cs-CZ" dirty="0" smtClean="0"/>
              <a:t>vývojové </a:t>
            </a:r>
            <a:r>
              <a:rPr lang="cs-CZ" dirty="0"/>
              <a:t>dysplazie. Negativním </a:t>
            </a:r>
            <a:r>
              <a:rPr lang="cs-CZ" dirty="0" smtClean="0"/>
              <a:t>vlivem </a:t>
            </a:r>
            <a:r>
              <a:rPr lang="cs-CZ" dirty="0"/>
              <a:t>může být i násilná extenze při měření </a:t>
            </a:r>
            <a:r>
              <a:rPr lang="cs-CZ" dirty="0" smtClean="0"/>
              <a:t>délky </a:t>
            </a:r>
            <a:r>
              <a:rPr lang="cs-CZ" dirty="0"/>
              <a:t>plodu bezprostředně po porodu. </a:t>
            </a:r>
          </a:p>
        </p:txBody>
      </p:sp>
    </p:spTree>
    <p:extLst>
      <p:ext uri="{BB962C8B-B14F-4D97-AF65-F5344CB8AC3E}">
        <p14:creationId xmlns:p14="http://schemas.microsoft.com/office/powerpoint/2010/main" val="204274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Projevy </a:t>
            </a:r>
            <a:r>
              <a:rPr lang="cs-CZ" b="1" dirty="0">
                <a:latin typeface="+mn-lt"/>
              </a:rPr>
              <a:t>dysplazie kyčelního </a:t>
            </a:r>
            <a:r>
              <a:rPr lang="cs-CZ" b="1" dirty="0" smtClean="0">
                <a:latin typeface="+mn-lt"/>
              </a:rPr>
              <a:t>kloubu</a:t>
            </a:r>
            <a:endParaRPr lang="cs-CZ" b="1" dirty="0">
              <a:latin typeface="+mn-lt"/>
            </a:endParaRPr>
          </a:p>
        </p:txBody>
      </p:sp>
      <p:sp>
        <p:nvSpPr>
          <p:cNvPr id="3" name="Zástupný symbol pro obsah 2"/>
          <p:cNvSpPr>
            <a:spLocks noGrp="1"/>
          </p:cNvSpPr>
          <p:nvPr>
            <p:ph idx="1"/>
          </p:nvPr>
        </p:nvSpPr>
        <p:spPr/>
        <p:txBody>
          <a:bodyPr>
            <a:normAutofit fontScale="62500" lnSpcReduction="20000"/>
          </a:bodyPr>
          <a:lstStyle/>
          <a:p>
            <a:r>
              <a:rPr lang="cs-CZ" dirty="0" smtClean="0"/>
              <a:t>Vývojová dysplazie </a:t>
            </a:r>
            <a:r>
              <a:rPr lang="cs-CZ" dirty="0"/>
              <a:t>kyčelního kloubu </a:t>
            </a:r>
            <a:r>
              <a:rPr lang="cs-CZ" dirty="0" smtClean="0"/>
              <a:t>zahrnuje řadu </a:t>
            </a:r>
            <a:r>
              <a:rPr lang="cs-CZ" dirty="0"/>
              <a:t>abnormalit nezralého </a:t>
            </a:r>
            <a:r>
              <a:rPr lang="cs-CZ" dirty="0" smtClean="0"/>
              <a:t>dětského kyčelního </a:t>
            </a:r>
            <a:r>
              <a:rPr lang="cs-CZ" dirty="0"/>
              <a:t>kloubu, které můžeme rozdělit do tří základních jednotek </a:t>
            </a:r>
            <a:endParaRPr lang="cs-CZ" dirty="0" smtClean="0"/>
          </a:p>
          <a:p>
            <a:pPr lvl="1">
              <a:buFont typeface="Wingdings" panose="05000000000000000000" pitchFamily="2" charset="2"/>
              <a:buChar char="Ø"/>
            </a:pPr>
            <a:r>
              <a:rPr lang="cs-CZ" dirty="0" smtClean="0"/>
              <a:t>acetabulární dysplazii</a:t>
            </a:r>
          </a:p>
          <a:p>
            <a:pPr lvl="1">
              <a:buFont typeface="Wingdings" panose="05000000000000000000" pitchFamily="2" charset="2"/>
              <a:buChar char="Ø"/>
            </a:pPr>
            <a:r>
              <a:rPr lang="cs-CZ" dirty="0" smtClean="0"/>
              <a:t>subluxaci (na </a:t>
            </a:r>
            <a:r>
              <a:rPr lang="cs-CZ" dirty="0"/>
              <a:t>základě změn </a:t>
            </a:r>
            <a:r>
              <a:rPr lang="cs-CZ" dirty="0" err="1"/>
              <a:t>kolodiafyzárního</a:t>
            </a:r>
            <a:r>
              <a:rPr lang="cs-CZ" dirty="0"/>
              <a:t> úhlu a úhlu </a:t>
            </a:r>
            <a:r>
              <a:rPr lang="cs-CZ" dirty="0" err="1" smtClean="0"/>
              <a:t>anteverze</a:t>
            </a:r>
            <a:r>
              <a:rPr lang="cs-CZ" dirty="0" smtClean="0"/>
              <a:t>)</a:t>
            </a:r>
            <a:endParaRPr lang="cs-CZ" dirty="0"/>
          </a:p>
          <a:p>
            <a:pPr lvl="1">
              <a:buFont typeface="Wingdings" panose="05000000000000000000" pitchFamily="2" charset="2"/>
              <a:buChar char="Ø"/>
            </a:pPr>
            <a:r>
              <a:rPr lang="cs-CZ" dirty="0"/>
              <a:t>l</a:t>
            </a:r>
            <a:r>
              <a:rPr lang="cs-CZ" dirty="0" smtClean="0"/>
              <a:t>uxaci</a:t>
            </a:r>
          </a:p>
          <a:p>
            <a:pPr marL="0" indent="0">
              <a:buNone/>
            </a:pPr>
            <a:r>
              <a:rPr lang="cs-CZ" dirty="0" smtClean="0"/>
              <a:t>Klinická nález: </a:t>
            </a:r>
          </a:p>
          <a:p>
            <a:r>
              <a:rPr lang="cs-CZ" dirty="0" smtClean="0"/>
              <a:t>od </a:t>
            </a:r>
            <a:r>
              <a:rPr lang="cs-CZ" dirty="0"/>
              <a:t>mírné </a:t>
            </a:r>
            <a:r>
              <a:rPr lang="cs-CZ" dirty="0" smtClean="0"/>
              <a:t>dysplazie po </a:t>
            </a:r>
            <a:r>
              <a:rPr lang="cs-CZ" dirty="0"/>
              <a:t>úplnou dislokaci hlavice femuru z </a:t>
            </a:r>
            <a:r>
              <a:rPr lang="cs-CZ" dirty="0" smtClean="0"/>
              <a:t>kloubu</a:t>
            </a:r>
          </a:p>
          <a:p>
            <a:r>
              <a:rPr lang="cs-CZ" dirty="0" smtClean="0"/>
              <a:t>I </a:t>
            </a:r>
            <a:r>
              <a:rPr lang="cs-CZ" dirty="0"/>
              <a:t>lehká forma </a:t>
            </a:r>
            <a:r>
              <a:rPr lang="cs-CZ" dirty="0" smtClean="0"/>
              <a:t>postižení </a:t>
            </a:r>
            <a:r>
              <a:rPr lang="cs-CZ" dirty="0"/>
              <a:t>může vést v dospělém věku k těžkému a nezvratnému poškození kyčelního </a:t>
            </a:r>
            <a:r>
              <a:rPr lang="cs-CZ" dirty="0" smtClean="0"/>
              <a:t>kloubu </a:t>
            </a:r>
            <a:r>
              <a:rPr lang="cs-CZ" dirty="0"/>
              <a:t>a vzniku </a:t>
            </a:r>
            <a:r>
              <a:rPr lang="cs-CZ" dirty="0" smtClean="0"/>
              <a:t>artrózy</a:t>
            </a:r>
          </a:p>
          <a:p>
            <a:endParaRPr lang="cs-CZ" dirty="0"/>
          </a:p>
          <a:p>
            <a:r>
              <a:rPr lang="cs-CZ" dirty="0" smtClean="0"/>
              <a:t>Vývojová </a:t>
            </a:r>
            <a:r>
              <a:rPr lang="cs-CZ" dirty="0"/>
              <a:t>dysplazie kyčle může vést ke spektru morfologických a funkčních </a:t>
            </a:r>
            <a:r>
              <a:rPr lang="cs-CZ" dirty="0" smtClean="0"/>
              <a:t>změn </a:t>
            </a:r>
            <a:r>
              <a:rPr lang="cs-CZ" dirty="0"/>
              <a:t>kyčelního kloubu, pokud není adekvátně </a:t>
            </a:r>
            <a:r>
              <a:rPr lang="cs-CZ" dirty="0" smtClean="0"/>
              <a:t>léčena - zejména subluxace </a:t>
            </a:r>
            <a:r>
              <a:rPr lang="cs-CZ" dirty="0"/>
              <a:t>i </a:t>
            </a:r>
            <a:r>
              <a:rPr lang="cs-CZ" dirty="0" smtClean="0"/>
              <a:t>následná </a:t>
            </a:r>
            <a:r>
              <a:rPr lang="cs-CZ" dirty="0"/>
              <a:t>luxace kyčelního kloubu. </a:t>
            </a:r>
            <a:endParaRPr lang="cs-CZ" dirty="0" smtClean="0"/>
          </a:p>
          <a:p>
            <a:r>
              <a:rPr lang="cs-CZ" dirty="0" smtClean="0"/>
              <a:t>V prvém </a:t>
            </a:r>
            <a:r>
              <a:rPr lang="cs-CZ" dirty="0"/>
              <a:t>roce života má kyčel postižená vývojovou dysplazií, pokud je </a:t>
            </a:r>
            <a:r>
              <a:rPr lang="cs-CZ" dirty="0" smtClean="0"/>
              <a:t>léčena </a:t>
            </a:r>
            <a:r>
              <a:rPr lang="cs-CZ" dirty="0" smtClean="0"/>
              <a:t>abdukčně-flekční </a:t>
            </a:r>
            <a:r>
              <a:rPr lang="cs-CZ" dirty="0"/>
              <a:t>polohou, tendenci </a:t>
            </a:r>
            <a:r>
              <a:rPr lang="cs-CZ" dirty="0" smtClean="0"/>
              <a:t>k prakticky </a:t>
            </a:r>
            <a:r>
              <a:rPr lang="cs-CZ" dirty="0"/>
              <a:t>normálnímu vývoji</a:t>
            </a:r>
            <a:r>
              <a:rPr lang="cs-CZ" dirty="0" smtClean="0"/>
              <a:t>.</a:t>
            </a:r>
          </a:p>
          <a:p>
            <a:r>
              <a:rPr lang="cs-CZ" dirty="0" smtClean="0"/>
              <a:t>Č</a:t>
            </a:r>
            <a:r>
              <a:rPr lang="cs-CZ" dirty="0" smtClean="0"/>
              <a:t>ím </a:t>
            </a:r>
            <a:r>
              <a:rPr lang="cs-CZ" dirty="0" smtClean="0"/>
              <a:t>později </a:t>
            </a:r>
            <a:r>
              <a:rPr lang="cs-CZ" dirty="0"/>
              <a:t>je adekvátní léčba užita, tím menší je </a:t>
            </a:r>
            <a:r>
              <a:rPr lang="cs-CZ" dirty="0" smtClean="0"/>
              <a:t>šance k normálnímu </a:t>
            </a:r>
            <a:r>
              <a:rPr lang="cs-CZ" dirty="0"/>
              <a:t>vývoji kloubu</a:t>
            </a:r>
            <a:r>
              <a:rPr lang="cs-CZ" dirty="0" smtClean="0"/>
              <a:t>.</a:t>
            </a:r>
          </a:p>
          <a:p>
            <a:pPr marL="0" indent="0">
              <a:buNone/>
            </a:pPr>
            <a:r>
              <a:rPr lang="cs-CZ" dirty="0" smtClean="0"/>
              <a:t> </a:t>
            </a:r>
            <a:endParaRPr lang="cs-CZ" dirty="0"/>
          </a:p>
        </p:txBody>
      </p:sp>
    </p:spTree>
    <p:extLst>
      <p:ext uri="{BB962C8B-B14F-4D97-AF65-F5344CB8AC3E}">
        <p14:creationId xmlns:p14="http://schemas.microsoft.com/office/powerpoint/2010/main" val="354302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6481" y="-156519"/>
            <a:ext cx="10515600" cy="1325563"/>
          </a:xfrm>
        </p:spPr>
        <p:txBody>
          <a:bodyPr/>
          <a:lstStyle/>
          <a:p>
            <a:r>
              <a:rPr lang="cs-CZ" b="1" dirty="0" smtClean="0">
                <a:latin typeface="+mn-lt"/>
              </a:rPr>
              <a:t>Vyšetření </a:t>
            </a:r>
            <a:r>
              <a:rPr lang="cs-CZ" b="1" dirty="0">
                <a:latin typeface="+mn-lt"/>
              </a:rPr>
              <a:t>novorozence</a:t>
            </a:r>
            <a:endParaRPr lang="cs-CZ" b="1" dirty="0">
              <a:latin typeface="+mn-lt"/>
            </a:endParaRPr>
          </a:p>
        </p:txBody>
      </p:sp>
      <p:sp>
        <p:nvSpPr>
          <p:cNvPr id="3" name="Zástupný symbol pro obsah 2"/>
          <p:cNvSpPr>
            <a:spLocks noGrp="1"/>
          </p:cNvSpPr>
          <p:nvPr>
            <p:ph idx="1"/>
          </p:nvPr>
        </p:nvSpPr>
        <p:spPr>
          <a:xfrm>
            <a:off x="582827" y="804132"/>
            <a:ext cx="10515600" cy="6296883"/>
          </a:xfrm>
        </p:spPr>
        <p:txBody>
          <a:bodyPr>
            <a:normAutofit fontScale="47500" lnSpcReduction="20000"/>
          </a:bodyPr>
          <a:lstStyle/>
          <a:p>
            <a:pPr marL="0" indent="0">
              <a:buNone/>
            </a:pPr>
            <a:r>
              <a:rPr lang="cs-CZ" dirty="0" smtClean="0"/>
              <a:t>Vyšetřuje se:</a:t>
            </a:r>
          </a:p>
          <a:p>
            <a:pPr lvl="1">
              <a:buFont typeface="Wingdings" panose="05000000000000000000" pitchFamily="2" charset="2"/>
              <a:buChar char="ü"/>
            </a:pPr>
            <a:r>
              <a:rPr lang="cs-CZ" dirty="0" smtClean="0"/>
              <a:t>konfigurace pánve</a:t>
            </a:r>
          </a:p>
          <a:p>
            <a:pPr lvl="1">
              <a:buFont typeface="Wingdings" panose="05000000000000000000" pitchFamily="2" charset="2"/>
              <a:buChar char="ü"/>
            </a:pPr>
            <a:r>
              <a:rPr lang="cs-CZ" dirty="0" smtClean="0"/>
              <a:t>rozsah </a:t>
            </a:r>
            <a:r>
              <a:rPr lang="cs-CZ" dirty="0"/>
              <a:t>pohybu v </a:t>
            </a:r>
            <a:r>
              <a:rPr lang="cs-CZ" dirty="0" smtClean="0"/>
              <a:t>kyčelních </a:t>
            </a:r>
            <a:r>
              <a:rPr lang="cs-CZ" dirty="0" smtClean="0"/>
              <a:t>kloubech</a:t>
            </a:r>
          </a:p>
          <a:p>
            <a:pPr lvl="1">
              <a:buFont typeface="Wingdings" panose="05000000000000000000" pitchFamily="2" charset="2"/>
              <a:buChar char="ü"/>
            </a:pPr>
            <a:r>
              <a:rPr lang="cs-CZ" dirty="0" smtClean="0"/>
              <a:t>spontánní pohyblivost</a:t>
            </a:r>
          </a:p>
          <a:p>
            <a:pPr lvl="1">
              <a:buFont typeface="Wingdings" panose="05000000000000000000" pitchFamily="2" charset="2"/>
              <a:buChar char="ü"/>
            </a:pPr>
            <a:r>
              <a:rPr lang="cs-CZ" dirty="0" smtClean="0"/>
              <a:t>stabilita </a:t>
            </a:r>
            <a:r>
              <a:rPr lang="cs-CZ" dirty="0"/>
              <a:t>kyčelního </a:t>
            </a:r>
            <a:r>
              <a:rPr lang="cs-CZ" dirty="0" smtClean="0"/>
              <a:t>kloubu</a:t>
            </a:r>
            <a:r>
              <a:rPr lang="cs-CZ" dirty="0" smtClean="0"/>
              <a:t>.</a:t>
            </a:r>
          </a:p>
          <a:p>
            <a:pPr marL="0" indent="0">
              <a:buNone/>
            </a:pPr>
            <a:endParaRPr lang="cs-CZ" b="1" dirty="0" smtClean="0"/>
          </a:p>
          <a:p>
            <a:pPr marL="0" indent="0">
              <a:buNone/>
            </a:pPr>
            <a:r>
              <a:rPr lang="cs-CZ" b="1" dirty="0" smtClean="0"/>
              <a:t>Každá </a:t>
            </a:r>
            <a:r>
              <a:rPr lang="cs-CZ" b="1" dirty="0"/>
              <a:t>asymetrie, ať již při </a:t>
            </a:r>
            <a:r>
              <a:rPr lang="cs-CZ" b="1" dirty="0" err="1"/>
              <a:t>aspekci</a:t>
            </a:r>
            <a:r>
              <a:rPr lang="cs-CZ" b="1" dirty="0"/>
              <a:t> nebo </a:t>
            </a:r>
            <a:r>
              <a:rPr lang="cs-CZ" b="1" dirty="0" smtClean="0"/>
              <a:t>klinickém </a:t>
            </a:r>
            <a:r>
              <a:rPr lang="cs-CZ" b="1" dirty="0"/>
              <a:t>vyšetření je vždy spojena s </a:t>
            </a:r>
            <a:r>
              <a:rPr lang="cs-CZ" b="1" dirty="0" smtClean="0"/>
              <a:t>podezřením </a:t>
            </a:r>
            <a:r>
              <a:rPr lang="cs-CZ" b="1" dirty="0"/>
              <a:t>na </a:t>
            </a:r>
            <a:r>
              <a:rPr lang="cs-CZ" b="1" dirty="0" smtClean="0"/>
              <a:t>vývojovou </a:t>
            </a:r>
            <a:r>
              <a:rPr lang="cs-CZ" b="1" dirty="0"/>
              <a:t>dysplazii </a:t>
            </a:r>
            <a:r>
              <a:rPr lang="cs-CZ" b="1" dirty="0" smtClean="0"/>
              <a:t>kyčlí</a:t>
            </a:r>
          </a:p>
          <a:p>
            <a:pPr marL="0" indent="0">
              <a:buNone/>
            </a:pPr>
            <a:endParaRPr lang="cs-CZ" dirty="0" smtClean="0"/>
          </a:p>
          <a:p>
            <a:pPr marL="0" indent="0">
              <a:buNone/>
            </a:pPr>
            <a:r>
              <a:rPr lang="cs-CZ" b="1" dirty="0" smtClean="0"/>
              <a:t>Základní klinická vyšetření:</a:t>
            </a:r>
          </a:p>
          <a:p>
            <a:pPr lvl="1">
              <a:buFont typeface="Wingdings" panose="05000000000000000000" pitchFamily="2" charset="2"/>
              <a:buChar char="ü"/>
            </a:pPr>
            <a:r>
              <a:rPr lang="cs-CZ" dirty="0" err="1" smtClean="0"/>
              <a:t>Ortolaniho</a:t>
            </a:r>
            <a:r>
              <a:rPr lang="cs-CZ" dirty="0" smtClean="0"/>
              <a:t> příznak - lze </a:t>
            </a:r>
            <a:r>
              <a:rPr lang="cs-CZ" dirty="0" smtClean="0"/>
              <a:t>vybavit </a:t>
            </a:r>
            <a:r>
              <a:rPr lang="cs-CZ" dirty="0"/>
              <a:t>při převádění luxované kyčle do abdukce. </a:t>
            </a:r>
            <a:endParaRPr lang="cs-CZ" dirty="0" smtClean="0"/>
          </a:p>
          <a:p>
            <a:pPr lvl="1">
              <a:buFont typeface="Wingdings" panose="05000000000000000000" pitchFamily="2" charset="2"/>
              <a:buChar char="ü"/>
            </a:pPr>
            <a:r>
              <a:rPr lang="cs-CZ" dirty="0" smtClean="0"/>
              <a:t>Dalšími </a:t>
            </a:r>
            <a:r>
              <a:rPr lang="cs-CZ" dirty="0" smtClean="0"/>
              <a:t>vyšetřovacími </a:t>
            </a:r>
            <a:r>
              <a:rPr lang="cs-CZ" dirty="0"/>
              <a:t>manévry se testuje stabilita kyčelního kloubu </a:t>
            </a:r>
            <a:endParaRPr lang="cs-CZ" dirty="0" smtClean="0"/>
          </a:p>
          <a:p>
            <a:pPr lvl="1">
              <a:buFont typeface="Wingdings" panose="05000000000000000000" pitchFamily="2" charset="2"/>
              <a:buChar char="ü"/>
            </a:pPr>
            <a:r>
              <a:rPr lang="cs-CZ" dirty="0" smtClean="0"/>
              <a:t>Velmi </a:t>
            </a:r>
            <a:r>
              <a:rPr lang="cs-CZ" dirty="0"/>
              <a:t>důležitým klinickým příznakem je </a:t>
            </a:r>
            <a:r>
              <a:rPr lang="cs-CZ" dirty="0" smtClean="0"/>
              <a:t>asymetrie </a:t>
            </a:r>
            <a:r>
              <a:rPr lang="cs-CZ" dirty="0" err="1"/>
              <a:t>gluteálních</a:t>
            </a:r>
            <a:r>
              <a:rPr lang="cs-CZ" dirty="0"/>
              <a:t> rýh, </a:t>
            </a:r>
            <a:r>
              <a:rPr lang="cs-CZ" dirty="0" smtClean="0"/>
              <a:t>asymetrie vulvy </a:t>
            </a:r>
            <a:r>
              <a:rPr lang="cs-CZ" dirty="0"/>
              <a:t>a </a:t>
            </a:r>
            <a:r>
              <a:rPr lang="cs-CZ" dirty="0" smtClean="0"/>
              <a:t>zkrácení končetiny</a:t>
            </a:r>
            <a:r>
              <a:rPr lang="cs-CZ" dirty="0"/>
              <a:t>. </a:t>
            </a:r>
            <a:endParaRPr lang="cs-CZ" dirty="0" smtClean="0"/>
          </a:p>
          <a:p>
            <a:pPr lvl="1">
              <a:buFont typeface="Wingdings" panose="05000000000000000000" pitchFamily="2" charset="2"/>
              <a:buChar char="ü"/>
            </a:pPr>
            <a:r>
              <a:rPr lang="cs-CZ" dirty="0" smtClean="0"/>
              <a:t>Alarmujícím </a:t>
            </a:r>
            <a:r>
              <a:rPr lang="cs-CZ" dirty="0"/>
              <a:t>příznakem je omezení pohybu </a:t>
            </a:r>
            <a:r>
              <a:rPr lang="cs-CZ" dirty="0" smtClean="0"/>
              <a:t>kyčelního </a:t>
            </a:r>
            <a:r>
              <a:rPr lang="cs-CZ" dirty="0" smtClean="0"/>
              <a:t>kloubu</a:t>
            </a:r>
          </a:p>
          <a:p>
            <a:pPr marL="0" indent="0">
              <a:buNone/>
            </a:pPr>
            <a:r>
              <a:rPr lang="cs-CZ" dirty="0" smtClean="0"/>
              <a:t>	Traumatická </a:t>
            </a:r>
            <a:r>
              <a:rPr lang="cs-CZ" dirty="0"/>
              <a:t>luxace </a:t>
            </a:r>
            <a:r>
              <a:rPr lang="cs-CZ" dirty="0" smtClean="0"/>
              <a:t>novorozenecké </a:t>
            </a:r>
            <a:r>
              <a:rPr lang="cs-CZ" dirty="0"/>
              <a:t>kyčle se považuje za nemožnou, porodní zlomeniny femuru jsou </a:t>
            </a:r>
            <a:r>
              <a:rPr lang="cs-CZ" dirty="0" smtClean="0"/>
              <a:t>vzácné</a:t>
            </a:r>
          </a:p>
          <a:p>
            <a:pPr marL="0" indent="0">
              <a:buNone/>
            </a:pPr>
            <a:r>
              <a:rPr lang="cs-CZ" b="1" dirty="0" smtClean="0"/>
              <a:t>Diagnostika:</a:t>
            </a:r>
          </a:p>
          <a:p>
            <a:r>
              <a:rPr lang="cs-CZ" b="1" dirty="0" smtClean="0"/>
              <a:t>Ultrazvukové </a:t>
            </a:r>
            <a:r>
              <a:rPr lang="cs-CZ" b="1" dirty="0"/>
              <a:t>vyšetření </a:t>
            </a:r>
            <a:r>
              <a:rPr lang="cs-CZ" dirty="0"/>
              <a:t>kyčelních </a:t>
            </a:r>
            <a:r>
              <a:rPr lang="cs-CZ" dirty="0" smtClean="0"/>
              <a:t>kloubů - základní </a:t>
            </a:r>
            <a:r>
              <a:rPr lang="cs-CZ" dirty="0"/>
              <a:t>vyšetřovací </a:t>
            </a:r>
            <a:r>
              <a:rPr lang="cs-CZ" dirty="0" smtClean="0"/>
              <a:t>metoda - ihned </a:t>
            </a:r>
            <a:r>
              <a:rPr lang="cs-CZ" dirty="0"/>
              <a:t>po </a:t>
            </a:r>
            <a:r>
              <a:rPr lang="cs-CZ" dirty="0" smtClean="0"/>
              <a:t>narození</a:t>
            </a:r>
            <a:r>
              <a:rPr lang="cs-CZ" dirty="0"/>
              <a:t> - nejpozději však do 3 týdnů věku dítěte</a:t>
            </a:r>
            <a:r>
              <a:rPr lang="cs-CZ" dirty="0" smtClean="0"/>
              <a:t>, kontrolní za 6 týdnů po prvním vyšetření, třetí </a:t>
            </a:r>
            <a:r>
              <a:rPr lang="cs-CZ" dirty="0"/>
              <a:t>sonografické vyšetření pak provádíme do 2 měsíců od </a:t>
            </a:r>
            <a:r>
              <a:rPr lang="cs-CZ" dirty="0" smtClean="0"/>
              <a:t>předchozího. </a:t>
            </a:r>
            <a:r>
              <a:rPr lang="cs-CZ" dirty="0"/>
              <a:t>Další vyšetření pak následuje v tříměsíčních intervalech pouze tehdy, nejsou-li přítomna jádra </a:t>
            </a:r>
            <a:r>
              <a:rPr lang="cs-CZ" dirty="0" smtClean="0"/>
              <a:t>- osifikované </a:t>
            </a:r>
            <a:r>
              <a:rPr lang="cs-CZ" dirty="0"/>
              <a:t>epifýzy proximálních femurů. Opakované vyšetření </a:t>
            </a:r>
            <a:r>
              <a:rPr lang="cs-CZ" dirty="0" smtClean="0"/>
              <a:t>je </a:t>
            </a:r>
            <a:r>
              <a:rPr lang="cs-CZ" dirty="0"/>
              <a:t>důležité zejména tehdy, trvá-li při normálním sonografickém nálezu patologický klinický nález (addukční kontraktura, asymetrický polohový syndrom). </a:t>
            </a:r>
            <a:endParaRPr lang="cs-CZ" dirty="0" smtClean="0"/>
          </a:p>
          <a:p>
            <a:pPr lvl="1">
              <a:buFont typeface="Wingdings" panose="05000000000000000000" pitchFamily="2" charset="2"/>
              <a:buChar char="ü"/>
            </a:pPr>
            <a:r>
              <a:rPr lang="cs-CZ" dirty="0" smtClean="0"/>
              <a:t>zhodnocení vývoje acetabula</a:t>
            </a:r>
          </a:p>
          <a:p>
            <a:pPr lvl="1">
              <a:buFont typeface="Wingdings" panose="05000000000000000000" pitchFamily="2" charset="2"/>
              <a:buChar char="ü"/>
            </a:pPr>
            <a:r>
              <a:rPr lang="cs-CZ" dirty="0" smtClean="0"/>
              <a:t>kvality kostěného  chrupavčitého </a:t>
            </a:r>
            <a:r>
              <a:rPr lang="cs-CZ" dirty="0"/>
              <a:t>okraje </a:t>
            </a:r>
            <a:r>
              <a:rPr lang="cs-CZ" dirty="0" smtClean="0"/>
              <a:t>stříšky</a:t>
            </a:r>
          </a:p>
          <a:p>
            <a:pPr lvl="1">
              <a:buFont typeface="Wingdings" panose="05000000000000000000" pitchFamily="2" charset="2"/>
              <a:buChar char="ü"/>
            </a:pPr>
            <a:r>
              <a:rPr lang="cs-CZ" dirty="0" smtClean="0"/>
              <a:t>u </a:t>
            </a:r>
            <a:r>
              <a:rPr lang="cs-CZ" dirty="0" err="1" smtClean="0"/>
              <a:t>patogických</a:t>
            </a:r>
            <a:r>
              <a:rPr lang="cs-CZ" dirty="0" smtClean="0"/>
              <a:t> </a:t>
            </a:r>
            <a:r>
              <a:rPr lang="cs-CZ" dirty="0"/>
              <a:t>nálezů pak zhodnocení stability</a:t>
            </a:r>
            <a:endParaRPr lang="cs-CZ" dirty="0" smtClean="0"/>
          </a:p>
          <a:p>
            <a:pPr marL="457200" lvl="1" indent="0">
              <a:buNone/>
            </a:pPr>
            <a:endParaRPr lang="cs-CZ" dirty="0" smtClean="0"/>
          </a:p>
          <a:p>
            <a:pPr marL="457200" lvl="1" indent="0">
              <a:buNone/>
            </a:pPr>
            <a:r>
              <a:rPr lang="cs-CZ" dirty="0" smtClean="0"/>
              <a:t>V </a:t>
            </a:r>
            <a:r>
              <a:rPr lang="cs-CZ" dirty="0" smtClean="0"/>
              <a:t>případě </a:t>
            </a:r>
            <a:r>
              <a:rPr lang="cs-CZ" dirty="0"/>
              <a:t>záchytu vývojové dysplazie </a:t>
            </a:r>
            <a:r>
              <a:rPr lang="cs-CZ" dirty="0" smtClean="0"/>
              <a:t>kyčlí </a:t>
            </a:r>
            <a:r>
              <a:rPr lang="cs-CZ" dirty="0"/>
              <a:t>jsou intervaly mezi sonografickými </a:t>
            </a:r>
            <a:r>
              <a:rPr lang="cs-CZ" dirty="0" smtClean="0"/>
              <a:t>kontrolami </a:t>
            </a:r>
            <a:r>
              <a:rPr lang="cs-CZ" dirty="0"/>
              <a:t>individuální a zpravidla se shodují s </a:t>
            </a:r>
            <a:r>
              <a:rPr lang="cs-CZ" dirty="0" smtClean="0"/>
              <a:t>klinickými </a:t>
            </a:r>
            <a:r>
              <a:rPr lang="cs-CZ" dirty="0"/>
              <a:t>kontrolami pacienta v </a:t>
            </a:r>
            <a:r>
              <a:rPr lang="cs-CZ" dirty="0" smtClean="0"/>
              <a:t>léčebné </a:t>
            </a:r>
            <a:r>
              <a:rPr lang="cs-CZ" dirty="0" smtClean="0"/>
              <a:t>pomůcce - ty </a:t>
            </a:r>
            <a:r>
              <a:rPr lang="cs-CZ" dirty="0"/>
              <a:t>jsou v případě lehčích dysplazií (léčba </a:t>
            </a:r>
            <a:r>
              <a:rPr lang="cs-CZ" dirty="0" err="1"/>
              <a:t>Frejkovou</a:t>
            </a:r>
            <a:r>
              <a:rPr lang="cs-CZ" dirty="0"/>
              <a:t> abdukční </a:t>
            </a:r>
            <a:r>
              <a:rPr lang="cs-CZ" dirty="0" smtClean="0"/>
              <a:t>peřinkou </a:t>
            </a:r>
            <a:r>
              <a:rPr lang="cs-CZ" dirty="0"/>
              <a:t>apod.) </a:t>
            </a:r>
            <a:r>
              <a:rPr lang="cs-CZ" dirty="0" smtClean="0"/>
              <a:t>6-8 </a:t>
            </a:r>
            <a:r>
              <a:rPr lang="cs-CZ" dirty="0"/>
              <a:t>týdnů, u těžších dysplazií (léčba </a:t>
            </a:r>
            <a:r>
              <a:rPr lang="cs-CZ" dirty="0" smtClean="0"/>
              <a:t>Pavlíkovými </a:t>
            </a:r>
            <a:r>
              <a:rPr lang="cs-CZ" dirty="0"/>
              <a:t>třmeny atd.) 4 týdny i </a:t>
            </a:r>
            <a:r>
              <a:rPr lang="cs-CZ" dirty="0" smtClean="0"/>
              <a:t>méně</a:t>
            </a:r>
          </a:p>
          <a:p>
            <a:r>
              <a:rPr lang="cs-CZ" dirty="0" smtClean="0"/>
              <a:t> </a:t>
            </a:r>
            <a:r>
              <a:rPr lang="cs-CZ" b="1" dirty="0"/>
              <a:t>Rentgenové vyšetření </a:t>
            </a:r>
            <a:r>
              <a:rPr lang="cs-CZ" b="1" dirty="0" smtClean="0"/>
              <a:t> - </a:t>
            </a:r>
            <a:r>
              <a:rPr lang="cs-CZ" dirty="0" smtClean="0"/>
              <a:t>provádíme </a:t>
            </a:r>
            <a:r>
              <a:rPr lang="cs-CZ" dirty="0"/>
              <a:t>pouze tehdy, </a:t>
            </a:r>
            <a:r>
              <a:rPr lang="cs-CZ" dirty="0" smtClean="0"/>
              <a:t>nedaří-li </a:t>
            </a:r>
            <a:r>
              <a:rPr lang="cs-CZ" dirty="0"/>
              <a:t>se konzervativní </a:t>
            </a:r>
            <a:r>
              <a:rPr lang="cs-CZ" dirty="0" smtClean="0"/>
              <a:t>léčba </a:t>
            </a:r>
            <a:r>
              <a:rPr lang="cs-CZ" dirty="0" smtClean="0"/>
              <a:t>nebo plánujeme-li </a:t>
            </a:r>
            <a:r>
              <a:rPr lang="cs-CZ" dirty="0"/>
              <a:t>zásadní změnu léčby, vzácněji pak u obtížně interpretovatelných </a:t>
            </a:r>
            <a:r>
              <a:rPr lang="cs-CZ" dirty="0" smtClean="0"/>
              <a:t>sonografických </a:t>
            </a:r>
            <a:r>
              <a:rPr lang="cs-CZ" dirty="0"/>
              <a:t>nálezů (teratologické luxace, kostní </a:t>
            </a:r>
            <a:r>
              <a:rPr lang="cs-CZ" dirty="0" smtClean="0"/>
              <a:t>dysplazie </a:t>
            </a:r>
            <a:r>
              <a:rPr lang="cs-CZ" dirty="0"/>
              <a:t>apod</a:t>
            </a:r>
            <a:r>
              <a:rPr lang="cs-CZ" dirty="0" smtClean="0"/>
              <a:t>.)</a:t>
            </a:r>
          </a:p>
          <a:p>
            <a:pPr marL="457200" lvl="1" indent="0">
              <a:buNone/>
            </a:pPr>
            <a:r>
              <a:rPr lang="cs-CZ" dirty="0" smtClean="0"/>
              <a:t>RTG vyšetření v prvních </a:t>
            </a:r>
            <a:r>
              <a:rPr lang="cs-CZ" dirty="0"/>
              <a:t>měsících života zpravidla nemá větší přínos </a:t>
            </a:r>
            <a:r>
              <a:rPr lang="cs-CZ" dirty="0" smtClean="0"/>
              <a:t>k diagnostice </a:t>
            </a:r>
            <a:r>
              <a:rPr lang="cs-CZ" dirty="0"/>
              <a:t>vývojové </a:t>
            </a:r>
            <a:r>
              <a:rPr lang="cs-CZ" dirty="0" smtClean="0"/>
              <a:t>dysplazie</a:t>
            </a:r>
            <a:r>
              <a:rPr lang="cs-CZ" dirty="0"/>
              <a:t> </a:t>
            </a:r>
            <a:r>
              <a:rPr lang="cs-CZ" dirty="0" smtClean="0"/>
              <a:t>- </a:t>
            </a:r>
            <a:r>
              <a:rPr lang="cs-CZ" dirty="0" smtClean="0"/>
              <a:t> struktury </a:t>
            </a:r>
            <a:r>
              <a:rPr lang="cs-CZ" dirty="0"/>
              <a:t>hlavice a acetabula jsou </a:t>
            </a:r>
            <a:r>
              <a:rPr lang="cs-CZ" dirty="0" smtClean="0"/>
              <a:t>zvětší </a:t>
            </a:r>
            <a:r>
              <a:rPr lang="cs-CZ" dirty="0"/>
              <a:t>části </a:t>
            </a:r>
            <a:r>
              <a:rPr lang="cs-CZ" dirty="0" smtClean="0"/>
              <a:t>tvořeny </a:t>
            </a:r>
            <a:r>
              <a:rPr lang="cs-CZ" dirty="0"/>
              <a:t>ještě chrupavčitou tkání, zobrazení kloubu je tudíž </a:t>
            </a:r>
            <a:r>
              <a:rPr lang="cs-CZ" dirty="0" smtClean="0"/>
              <a:t>nedostatečné</a:t>
            </a:r>
            <a:r>
              <a:rPr lang="cs-CZ" dirty="0"/>
              <a:t>. Navíc jsou </a:t>
            </a:r>
            <a:r>
              <a:rPr lang="cs-CZ" dirty="0" smtClean="0"/>
              <a:t>v této </a:t>
            </a:r>
            <a:r>
              <a:rPr lang="cs-CZ" dirty="0"/>
              <a:t>oblasti přítomny pohlavní orgány. </a:t>
            </a:r>
            <a:r>
              <a:rPr lang="cs-CZ" dirty="0" smtClean="0"/>
              <a:t>V rozmezí </a:t>
            </a:r>
            <a:r>
              <a:rPr lang="cs-CZ" dirty="0"/>
              <a:t>4. </a:t>
            </a:r>
            <a:r>
              <a:rPr lang="cs-CZ" dirty="0" smtClean="0"/>
              <a:t>–6</a:t>
            </a:r>
            <a:r>
              <a:rPr lang="cs-CZ" dirty="0"/>
              <a:t>. měsíce života se </a:t>
            </a:r>
            <a:r>
              <a:rPr lang="cs-CZ" dirty="0" smtClean="0"/>
              <a:t>rentgenologické </a:t>
            </a:r>
            <a:r>
              <a:rPr lang="cs-CZ" dirty="0"/>
              <a:t>vyšetření stává validnějším, protože dochází </a:t>
            </a:r>
            <a:r>
              <a:rPr lang="cs-CZ" dirty="0" smtClean="0"/>
              <a:t>k osifikaci </a:t>
            </a:r>
            <a:r>
              <a:rPr lang="cs-CZ" dirty="0"/>
              <a:t>jádra femorální </a:t>
            </a:r>
            <a:r>
              <a:rPr lang="cs-CZ" dirty="0" smtClean="0"/>
              <a:t>hlavice</a:t>
            </a:r>
            <a:r>
              <a:rPr lang="cs-CZ" dirty="0"/>
              <a:t>. </a:t>
            </a:r>
            <a:endParaRPr lang="cs-CZ" dirty="0" smtClean="0"/>
          </a:p>
          <a:p>
            <a:r>
              <a:rPr lang="cs-CZ" dirty="0" smtClean="0"/>
              <a:t>Dále </a:t>
            </a:r>
            <a:r>
              <a:rPr lang="cs-CZ" dirty="0"/>
              <a:t>mohou být použity </a:t>
            </a:r>
            <a:r>
              <a:rPr lang="cs-CZ" dirty="0" smtClean="0"/>
              <a:t>doplňující </a:t>
            </a:r>
            <a:r>
              <a:rPr lang="cs-CZ" dirty="0"/>
              <a:t>metody </a:t>
            </a:r>
            <a:r>
              <a:rPr lang="cs-CZ" dirty="0" smtClean="0"/>
              <a:t>- </a:t>
            </a:r>
            <a:r>
              <a:rPr lang="cs-CZ" b="1" dirty="0" err="1" smtClean="0"/>
              <a:t>artrografické</a:t>
            </a:r>
            <a:r>
              <a:rPr lang="cs-CZ" b="1" dirty="0" smtClean="0"/>
              <a:t> </a:t>
            </a:r>
            <a:r>
              <a:rPr lang="cs-CZ" b="1" dirty="0"/>
              <a:t>vyšetření, počítačová tomografie, magnetická </a:t>
            </a:r>
            <a:r>
              <a:rPr lang="cs-CZ" b="1" dirty="0" smtClean="0"/>
              <a:t>rezonance</a:t>
            </a:r>
            <a:r>
              <a:rPr lang="cs-CZ" dirty="0"/>
              <a:t/>
            </a:r>
            <a:br>
              <a:rPr lang="cs-CZ" dirty="0"/>
            </a:br>
            <a:endParaRPr lang="cs-CZ" dirty="0"/>
          </a:p>
        </p:txBody>
      </p:sp>
    </p:spTree>
    <p:extLst>
      <p:ext uri="{BB962C8B-B14F-4D97-AF65-F5344CB8AC3E}">
        <p14:creationId xmlns:p14="http://schemas.microsoft.com/office/powerpoint/2010/main" val="404115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Terapie dysplazie kyčelního </a:t>
            </a:r>
            <a:r>
              <a:rPr lang="cs-CZ" b="1" dirty="0" smtClean="0">
                <a:latin typeface="+mn-lt"/>
              </a:rPr>
              <a:t>kloubu</a:t>
            </a:r>
            <a:endParaRPr lang="cs-CZ" b="1" dirty="0">
              <a:latin typeface="+mn-lt"/>
            </a:endParaRPr>
          </a:p>
        </p:txBody>
      </p:sp>
      <p:sp>
        <p:nvSpPr>
          <p:cNvPr id="3" name="Zástupný symbol pro obsah 2"/>
          <p:cNvSpPr>
            <a:spLocks noGrp="1"/>
          </p:cNvSpPr>
          <p:nvPr>
            <p:ph idx="1"/>
          </p:nvPr>
        </p:nvSpPr>
        <p:spPr>
          <a:xfrm>
            <a:off x="838200" y="1380781"/>
            <a:ext cx="7655011" cy="6165078"/>
          </a:xfrm>
        </p:spPr>
        <p:txBody>
          <a:bodyPr>
            <a:normAutofit fontScale="55000" lnSpcReduction="20000"/>
          </a:bodyPr>
          <a:lstStyle/>
          <a:p>
            <a:pPr marL="0" indent="0">
              <a:buNone/>
            </a:pPr>
            <a:r>
              <a:rPr lang="cs-CZ" dirty="0" smtClean="0"/>
              <a:t>Jakmile </a:t>
            </a:r>
            <a:r>
              <a:rPr lang="cs-CZ" dirty="0"/>
              <a:t>je stanovena </a:t>
            </a:r>
            <a:r>
              <a:rPr lang="cs-CZ" dirty="0" smtClean="0"/>
              <a:t>diagnóza </a:t>
            </a:r>
            <a:r>
              <a:rPr lang="cs-CZ" dirty="0"/>
              <a:t>vývojová dysplazie kyčle, je </a:t>
            </a:r>
            <a:r>
              <a:rPr lang="cs-CZ" dirty="0" smtClean="0"/>
              <a:t>nutné </a:t>
            </a:r>
            <a:r>
              <a:rPr lang="cs-CZ" dirty="0" smtClean="0"/>
              <a:t>zahájit </a:t>
            </a:r>
            <a:r>
              <a:rPr lang="cs-CZ" dirty="0"/>
              <a:t>léčbu vždy bez ohledu na věk </a:t>
            </a:r>
            <a:r>
              <a:rPr lang="cs-CZ" dirty="0" smtClean="0"/>
              <a:t>dítěte. </a:t>
            </a:r>
            <a:endParaRPr lang="cs-CZ" dirty="0" smtClean="0"/>
          </a:p>
          <a:p>
            <a:pPr marL="0" indent="0">
              <a:buNone/>
            </a:pPr>
            <a:endParaRPr lang="cs-CZ" b="1" dirty="0" smtClean="0"/>
          </a:p>
          <a:p>
            <a:pPr marL="0" indent="0">
              <a:buNone/>
            </a:pPr>
            <a:r>
              <a:rPr lang="cs-CZ" b="1" dirty="0" smtClean="0"/>
              <a:t>Konzervativní</a:t>
            </a:r>
            <a:r>
              <a:rPr lang="cs-CZ" dirty="0" smtClean="0"/>
              <a:t> </a:t>
            </a:r>
          </a:p>
          <a:p>
            <a:pPr lvl="1"/>
            <a:r>
              <a:rPr lang="cs-CZ" dirty="0" smtClean="0"/>
              <a:t>snahou </a:t>
            </a:r>
            <a:r>
              <a:rPr lang="cs-CZ" dirty="0"/>
              <a:t>je získat z decentrovaného kyčelního kloubu centrovaný a stabilní kloub do věku, kdy začíná dítě </a:t>
            </a:r>
            <a:r>
              <a:rPr lang="cs-CZ" dirty="0" smtClean="0"/>
              <a:t>chodit</a:t>
            </a:r>
          </a:p>
          <a:p>
            <a:pPr lvl="1"/>
            <a:r>
              <a:rPr lang="cs-CZ" dirty="0"/>
              <a:t>ve stadiu subluxace a </a:t>
            </a:r>
            <a:r>
              <a:rPr lang="cs-CZ" dirty="0" err="1"/>
              <a:t>preluxace</a:t>
            </a:r>
            <a:r>
              <a:rPr lang="cs-CZ" dirty="0"/>
              <a:t> využitím abdukčních pomůcek -širokého balení, </a:t>
            </a:r>
            <a:r>
              <a:rPr lang="cs-CZ" dirty="0" err="1"/>
              <a:t>Frejkovy</a:t>
            </a:r>
            <a:r>
              <a:rPr lang="cs-CZ" dirty="0"/>
              <a:t> peřinky a Pavlíkových </a:t>
            </a:r>
            <a:r>
              <a:rPr lang="cs-CZ" dirty="0" smtClean="0"/>
              <a:t>třmenů-  </a:t>
            </a:r>
            <a:r>
              <a:rPr lang="cs-CZ" dirty="0"/>
              <a:t>jsou velmi efektivní v léčbě dysplastických kyčlí</a:t>
            </a:r>
            <a:endParaRPr lang="cs-CZ" dirty="0" smtClean="0"/>
          </a:p>
          <a:p>
            <a:pPr lvl="1"/>
            <a:r>
              <a:rPr lang="cs-CZ" dirty="0" smtClean="0"/>
              <a:t>při </a:t>
            </a:r>
            <a:r>
              <a:rPr lang="cs-CZ" dirty="0"/>
              <a:t>luxaci kyčle po její repozici ve formě Pavlíkových třmenů nebo distrakčním režimu</a:t>
            </a:r>
            <a:endParaRPr lang="cs-CZ" dirty="0" smtClean="0"/>
          </a:p>
          <a:p>
            <a:pPr marL="0" indent="0">
              <a:buNone/>
            </a:pPr>
            <a:r>
              <a:rPr lang="cs-CZ" b="1" dirty="0" smtClean="0"/>
              <a:t>Operační</a:t>
            </a:r>
          </a:p>
          <a:p>
            <a:pPr lvl="1"/>
            <a:r>
              <a:rPr lang="cs-CZ" dirty="0" smtClean="0"/>
              <a:t>Při </a:t>
            </a:r>
            <a:r>
              <a:rPr lang="cs-CZ" dirty="0"/>
              <a:t>selhání léčby a přetrvávající </a:t>
            </a:r>
            <a:r>
              <a:rPr lang="cs-CZ" dirty="0" smtClean="0"/>
              <a:t>luxaci kyčlí</a:t>
            </a:r>
            <a:endParaRPr lang="cs-CZ" b="1" dirty="0" smtClean="0"/>
          </a:p>
          <a:p>
            <a:endParaRPr lang="cs-CZ" dirty="0" smtClean="0"/>
          </a:p>
          <a:p>
            <a:pPr marL="0" indent="0">
              <a:buNone/>
            </a:pPr>
            <a:r>
              <a:rPr lang="cs-CZ" b="1" dirty="0" smtClean="0"/>
              <a:t>preventivní </a:t>
            </a:r>
            <a:r>
              <a:rPr lang="cs-CZ" b="1" dirty="0"/>
              <a:t>opatření a správný způsob péče o </a:t>
            </a:r>
            <a:r>
              <a:rPr lang="cs-CZ" b="1" dirty="0" smtClean="0"/>
              <a:t>novorozence </a:t>
            </a:r>
            <a:r>
              <a:rPr lang="cs-CZ" b="1" dirty="0" smtClean="0"/>
              <a:t>- </a:t>
            </a:r>
            <a:r>
              <a:rPr lang="cs-CZ" dirty="0" smtClean="0"/>
              <a:t>abdukční </a:t>
            </a:r>
            <a:r>
              <a:rPr lang="cs-CZ" dirty="0"/>
              <a:t>balení, masáže adduktorů a cvičení </a:t>
            </a:r>
            <a:r>
              <a:rPr lang="cs-CZ" dirty="0" smtClean="0"/>
              <a:t>s kyčelními klouby</a:t>
            </a:r>
          </a:p>
          <a:p>
            <a:pPr marL="457200" lvl="1" indent="0">
              <a:buNone/>
            </a:pPr>
            <a:r>
              <a:rPr lang="cs-CZ" dirty="0" smtClean="0"/>
              <a:t>Ve </a:t>
            </a:r>
            <a:r>
              <a:rPr lang="cs-CZ" dirty="0"/>
              <a:t>své době </a:t>
            </a:r>
            <a:r>
              <a:rPr lang="cs-CZ" dirty="0" smtClean="0"/>
              <a:t>představovalo </a:t>
            </a:r>
            <a:r>
              <a:rPr lang="cs-CZ" dirty="0"/>
              <a:t>abdukční balení se třemi látkovými plenami oproti extenčnímu a </a:t>
            </a:r>
            <a:r>
              <a:rPr lang="cs-CZ" dirty="0" smtClean="0"/>
              <a:t>addukčnímu </a:t>
            </a:r>
            <a:r>
              <a:rPr lang="cs-CZ" dirty="0"/>
              <a:t>balení do povijanu značný </a:t>
            </a:r>
            <a:r>
              <a:rPr lang="cs-CZ" dirty="0" smtClean="0"/>
              <a:t>pokrok</a:t>
            </a:r>
          </a:p>
          <a:p>
            <a:pPr marL="457200" lvl="1" indent="0">
              <a:buNone/>
            </a:pPr>
            <a:r>
              <a:rPr lang="cs-CZ" dirty="0" smtClean="0"/>
              <a:t>Volnou </a:t>
            </a:r>
            <a:r>
              <a:rPr lang="cs-CZ" dirty="0"/>
              <a:t>abdukci </a:t>
            </a:r>
            <a:r>
              <a:rPr lang="cs-CZ" dirty="0" smtClean="0"/>
              <a:t>s flexí </a:t>
            </a:r>
            <a:r>
              <a:rPr lang="cs-CZ" dirty="0"/>
              <a:t>u novorozenců splňují plenkové </a:t>
            </a:r>
            <a:r>
              <a:rPr lang="cs-CZ" dirty="0" smtClean="0"/>
              <a:t>kalhotky </a:t>
            </a:r>
          </a:p>
          <a:p>
            <a:r>
              <a:rPr lang="cs-CZ" dirty="0" smtClean="0"/>
              <a:t>K </a:t>
            </a:r>
            <a:r>
              <a:rPr lang="cs-CZ" dirty="0"/>
              <a:t>takzvanému „zakládání“ se </a:t>
            </a:r>
            <a:r>
              <a:rPr lang="cs-CZ" dirty="0" smtClean="0"/>
              <a:t>v našich </a:t>
            </a:r>
            <a:r>
              <a:rPr lang="cs-CZ" dirty="0"/>
              <a:t>podmínkách používá modifikovaná </a:t>
            </a:r>
            <a:r>
              <a:rPr lang="cs-CZ" b="1" dirty="0" err="1" smtClean="0"/>
              <a:t>Frejkova</a:t>
            </a:r>
            <a:r>
              <a:rPr lang="cs-CZ" b="1" dirty="0" smtClean="0"/>
              <a:t> </a:t>
            </a:r>
            <a:r>
              <a:rPr lang="cs-CZ" b="1" dirty="0"/>
              <a:t>peřinka</a:t>
            </a:r>
            <a:r>
              <a:rPr lang="cs-CZ" dirty="0" smtClean="0"/>
              <a:t>. V minulosti </a:t>
            </a:r>
            <a:r>
              <a:rPr lang="cs-CZ" dirty="0"/>
              <a:t>si ji </a:t>
            </a:r>
            <a:r>
              <a:rPr lang="cs-CZ" dirty="0" smtClean="0"/>
              <a:t>matky </a:t>
            </a:r>
            <a:r>
              <a:rPr lang="cs-CZ" dirty="0"/>
              <a:t>zhotovovaly samy podle </a:t>
            </a:r>
            <a:r>
              <a:rPr lang="cs-CZ" dirty="0" smtClean="0"/>
              <a:t>instruktáže -,,</a:t>
            </a:r>
            <a:r>
              <a:rPr lang="cs-CZ" dirty="0"/>
              <a:t>Šlo o látkový </a:t>
            </a:r>
            <a:r>
              <a:rPr lang="cs-CZ" dirty="0" smtClean="0"/>
              <a:t>pruh </a:t>
            </a:r>
            <a:r>
              <a:rPr lang="cs-CZ" dirty="0"/>
              <a:t>široký jako distance mezi flektovanými koleny ve flexi a plné abdukci kyčlí, </a:t>
            </a:r>
            <a:r>
              <a:rPr lang="cs-CZ" dirty="0" smtClean="0"/>
              <a:t>opatřený </a:t>
            </a:r>
            <a:r>
              <a:rPr lang="cs-CZ" dirty="0"/>
              <a:t>tkanicemi přes ramínka a po stranách, do kterého se vkládaly na třetinu </a:t>
            </a:r>
            <a:r>
              <a:rPr lang="cs-CZ" dirty="0" smtClean="0"/>
              <a:t>složené </a:t>
            </a:r>
            <a:r>
              <a:rPr lang="cs-CZ" dirty="0"/>
              <a:t>látkové pleny</a:t>
            </a:r>
            <a:r>
              <a:rPr lang="cs-CZ" dirty="0"/>
              <a:t>.‘‘</a:t>
            </a:r>
            <a:r>
              <a:rPr lang="cs-CZ" dirty="0" err="1"/>
              <a:t>Frejkova</a:t>
            </a:r>
            <a:r>
              <a:rPr lang="cs-CZ" dirty="0"/>
              <a:t> peřinka </a:t>
            </a:r>
            <a:r>
              <a:rPr lang="cs-CZ" b="1" dirty="0"/>
              <a:t>je efektivnější v léčbě dysplazie kyčlí u lehčích </a:t>
            </a:r>
            <a:r>
              <a:rPr lang="cs-CZ" b="1" dirty="0" err="1"/>
              <a:t>dysplázií</a:t>
            </a:r>
            <a:r>
              <a:rPr lang="cs-CZ" b="1" dirty="0"/>
              <a:t> a mladších dětí. </a:t>
            </a:r>
          </a:p>
          <a:p>
            <a:endParaRPr lang="cs-CZ" dirty="0" smtClean="0"/>
          </a:p>
          <a:p>
            <a:r>
              <a:rPr lang="cs-CZ" b="1" dirty="0" smtClean="0"/>
              <a:t>Pavlíkovy </a:t>
            </a:r>
            <a:r>
              <a:rPr lang="cs-CZ" b="1" dirty="0"/>
              <a:t>třmeny </a:t>
            </a:r>
            <a:r>
              <a:rPr lang="cs-CZ" dirty="0"/>
              <a:t>jsou výhodnější z </a:t>
            </a:r>
            <a:r>
              <a:rPr lang="cs-CZ" dirty="0" smtClean="0"/>
              <a:t>hygienických </a:t>
            </a:r>
            <a:r>
              <a:rPr lang="cs-CZ" dirty="0" smtClean="0"/>
              <a:t>důvodů -  </a:t>
            </a:r>
            <a:r>
              <a:rPr lang="cs-CZ" dirty="0"/>
              <a:t>je </a:t>
            </a:r>
            <a:r>
              <a:rPr lang="cs-CZ" dirty="0" smtClean="0"/>
              <a:t>snazší </a:t>
            </a:r>
            <a:r>
              <a:rPr lang="cs-CZ" dirty="0"/>
              <a:t>ošetřovatelská péče o </a:t>
            </a:r>
            <a:r>
              <a:rPr lang="cs-CZ" dirty="0" smtClean="0"/>
              <a:t>dítě </a:t>
            </a:r>
            <a:r>
              <a:rPr lang="cs-CZ" dirty="0"/>
              <a:t>a přebalování, </a:t>
            </a:r>
            <a:r>
              <a:rPr lang="cs-CZ" dirty="0" smtClean="0"/>
              <a:t>ale je zde větší </a:t>
            </a:r>
            <a:r>
              <a:rPr lang="cs-CZ" dirty="0"/>
              <a:t>riziko avaskulární </a:t>
            </a:r>
            <a:r>
              <a:rPr lang="cs-CZ" dirty="0" smtClean="0"/>
              <a:t>nekrózy </a:t>
            </a:r>
            <a:r>
              <a:rPr lang="cs-CZ" dirty="0"/>
              <a:t>léčeného kyčelního kloubu</a:t>
            </a:r>
            <a:r>
              <a:rPr lang="cs-CZ" dirty="0" smtClean="0"/>
              <a:t>.</a:t>
            </a:r>
          </a:p>
          <a:p>
            <a:pPr marL="0" indent="0">
              <a:buNone/>
            </a:pPr>
            <a:r>
              <a:rPr lang="cs-CZ" dirty="0" smtClean="0"/>
              <a:t> </a:t>
            </a:r>
            <a:endParaRPr lang="cs-CZ" dirty="0"/>
          </a:p>
        </p:txBody>
      </p:sp>
      <p:pic>
        <p:nvPicPr>
          <p:cNvPr id="4" name="Obrázek 3"/>
          <p:cNvPicPr>
            <a:picLocks noChangeAspect="1"/>
          </p:cNvPicPr>
          <p:nvPr/>
        </p:nvPicPr>
        <p:blipFill>
          <a:blip r:embed="rId2"/>
          <a:stretch>
            <a:fillRect/>
          </a:stretch>
        </p:blipFill>
        <p:spPr>
          <a:xfrm>
            <a:off x="9462187" y="1918901"/>
            <a:ext cx="2202592" cy="2202592"/>
          </a:xfrm>
          <a:prstGeom prst="rect">
            <a:avLst/>
          </a:prstGeom>
        </p:spPr>
      </p:pic>
      <p:pic>
        <p:nvPicPr>
          <p:cNvPr id="5" name="Obrázek 4"/>
          <p:cNvPicPr>
            <a:picLocks noChangeAspect="1"/>
          </p:cNvPicPr>
          <p:nvPr/>
        </p:nvPicPr>
        <p:blipFill>
          <a:blip r:embed="rId3"/>
          <a:stretch>
            <a:fillRect/>
          </a:stretch>
        </p:blipFill>
        <p:spPr>
          <a:xfrm>
            <a:off x="9462187" y="4349706"/>
            <a:ext cx="1987618" cy="2421280"/>
          </a:xfrm>
          <a:prstGeom prst="rect">
            <a:avLst/>
          </a:prstGeom>
        </p:spPr>
      </p:pic>
      <p:cxnSp>
        <p:nvCxnSpPr>
          <p:cNvPr id="7" name="Přímá spojnice se šipkou 6"/>
          <p:cNvCxnSpPr/>
          <p:nvPr/>
        </p:nvCxnSpPr>
        <p:spPr>
          <a:xfrm flipV="1">
            <a:off x="8287265" y="6252519"/>
            <a:ext cx="1037967" cy="18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8078744" y="4161137"/>
            <a:ext cx="1314965" cy="914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13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Vrozená subluxace kyčelního kloubu</a:t>
            </a:r>
          </a:p>
        </p:txBody>
      </p:sp>
      <p:sp>
        <p:nvSpPr>
          <p:cNvPr id="3" name="Zástupný symbol pro obsah 2"/>
          <p:cNvSpPr>
            <a:spLocks noGrp="1"/>
          </p:cNvSpPr>
          <p:nvPr>
            <p:ph idx="1"/>
          </p:nvPr>
        </p:nvSpPr>
        <p:spPr>
          <a:xfrm>
            <a:off x="838200" y="1825625"/>
            <a:ext cx="6262816" cy="4351338"/>
          </a:xfrm>
        </p:spPr>
        <p:txBody>
          <a:bodyPr>
            <a:normAutofit fontScale="62500" lnSpcReduction="20000"/>
          </a:bodyPr>
          <a:lstStyle/>
          <a:p>
            <a:pPr marL="0" indent="0">
              <a:buNone/>
            </a:pPr>
            <a:r>
              <a:rPr lang="cs-CZ" dirty="0" smtClean="0"/>
              <a:t>Mezi </a:t>
            </a:r>
            <a:r>
              <a:rPr lang="cs-CZ" dirty="0"/>
              <a:t>základní pomůcky </a:t>
            </a:r>
            <a:r>
              <a:rPr lang="cs-CZ" dirty="0" smtClean="0"/>
              <a:t>k léčbě subluxace</a:t>
            </a:r>
            <a:r>
              <a:rPr lang="cs-CZ" dirty="0"/>
              <a:t>, pokud není vyvinuta addukční kontraktura, patří Pavlíkovy třmeny. </a:t>
            </a:r>
            <a:endParaRPr lang="cs-CZ" dirty="0" smtClean="0"/>
          </a:p>
          <a:p>
            <a:pPr marL="0" indent="0">
              <a:buNone/>
            </a:pPr>
            <a:endParaRPr lang="cs-CZ" dirty="0" smtClean="0"/>
          </a:p>
          <a:p>
            <a:pPr marL="0" indent="0">
              <a:buNone/>
            </a:pPr>
            <a:r>
              <a:rPr lang="cs-CZ" dirty="0" smtClean="0"/>
              <a:t>K </a:t>
            </a:r>
            <a:r>
              <a:rPr lang="cs-CZ" dirty="0"/>
              <a:t>distrakční terapii a následnému abdukčnímu léčení jsou indikovány děti </a:t>
            </a:r>
            <a:r>
              <a:rPr lang="cs-CZ" dirty="0" smtClean="0"/>
              <a:t>s odpovídajícím </a:t>
            </a:r>
            <a:r>
              <a:rPr lang="cs-CZ" dirty="0"/>
              <a:t>ultrazvukovým </a:t>
            </a:r>
            <a:r>
              <a:rPr lang="cs-CZ" dirty="0" smtClean="0"/>
              <a:t>nálezem</a:t>
            </a:r>
          </a:p>
          <a:p>
            <a:pPr marL="0" indent="0">
              <a:buNone/>
            </a:pPr>
            <a:endParaRPr lang="cs-CZ" dirty="0" smtClean="0"/>
          </a:p>
          <a:p>
            <a:r>
              <a:rPr lang="cs-CZ" dirty="0" smtClean="0"/>
              <a:t>Pro </a:t>
            </a:r>
            <a:r>
              <a:rPr lang="cs-CZ" dirty="0"/>
              <a:t>snížení rizika vzniku nekróz je velmi důležité jejich správné </a:t>
            </a:r>
            <a:r>
              <a:rPr lang="cs-CZ" dirty="0" smtClean="0"/>
              <a:t>nasazení</a:t>
            </a:r>
            <a:endParaRPr lang="cs-CZ" dirty="0"/>
          </a:p>
          <a:p>
            <a:endParaRPr lang="cs-CZ" dirty="0" smtClean="0"/>
          </a:p>
          <a:p>
            <a:r>
              <a:rPr lang="cs-CZ" dirty="0" smtClean="0"/>
              <a:t>Při </a:t>
            </a:r>
            <a:r>
              <a:rPr lang="cs-CZ" dirty="0"/>
              <a:t>používání Pavlíkových třmenů mohou nastat i </a:t>
            </a:r>
            <a:r>
              <a:rPr lang="cs-CZ" dirty="0" smtClean="0"/>
              <a:t>komplikace:</a:t>
            </a:r>
          </a:p>
          <a:p>
            <a:pPr lvl="1">
              <a:buFont typeface="Wingdings" panose="05000000000000000000" pitchFamily="2" charset="2"/>
              <a:buChar char="q"/>
            </a:pPr>
            <a:r>
              <a:rPr lang="cs-CZ" dirty="0" smtClean="0"/>
              <a:t>selhání repozice</a:t>
            </a:r>
          </a:p>
          <a:p>
            <a:pPr lvl="1">
              <a:buFont typeface="Wingdings" panose="05000000000000000000" pitchFamily="2" charset="2"/>
              <a:buChar char="q"/>
            </a:pPr>
            <a:r>
              <a:rPr lang="cs-CZ" dirty="0" smtClean="0"/>
              <a:t>paréza </a:t>
            </a:r>
            <a:r>
              <a:rPr lang="cs-CZ" dirty="0" err="1"/>
              <a:t>nervus</a:t>
            </a:r>
            <a:r>
              <a:rPr lang="cs-CZ" dirty="0"/>
              <a:t> </a:t>
            </a:r>
            <a:r>
              <a:rPr lang="cs-CZ" dirty="0" err="1"/>
              <a:t>femoralis</a:t>
            </a:r>
            <a:r>
              <a:rPr lang="cs-CZ" dirty="0"/>
              <a:t> při </a:t>
            </a:r>
            <a:r>
              <a:rPr lang="cs-CZ" dirty="0" smtClean="0"/>
              <a:t>nadměrné přílišné flexi</a:t>
            </a:r>
          </a:p>
          <a:p>
            <a:pPr lvl="1">
              <a:buFont typeface="Wingdings" panose="05000000000000000000" pitchFamily="2" charset="2"/>
              <a:buChar char="q"/>
            </a:pPr>
            <a:r>
              <a:rPr lang="cs-CZ" dirty="0" smtClean="0"/>
              <a:t>avaskulární </a:t>
            </a:r>
            <a:r>
              <a:rPr lang="cs-CZ" dirty="0"/>
              <a:t>nekróza hlavice femuru při nadměrné </a:t>
            </a:r>
            <a:r>
              <a:rPr lang="cs-CZ" dirty="0" smtClean="0"/>
              <a:t>abdukci</a:t>
            </a:r>
          </a:p>
          <a:p>
            <a:endParaRPr lang="cs-CZ" dirty="0" smtClean="0"/>
          </a:p>
          <a:p>
            <a:pPr marL="0" indent="0">
              <a:buNone/>
            </a:pPr>
            <a:r>
              <a:rPr lang="cs-CZ" dirty="0" smtClean="0"/>
              <a:t>Úspěšnost </a:t>
            </a:r>
            <a:r>
              <a:rPr lang="cs-CZ" dirty="0"/>
              <a:t>léčby samotnými Pavlíkovými třmeny se </a:t>
            </a:r>
            <a:r>
              <a:rPr lang="cs-CZ" dirty="0" smtClean="0"/>
              <a:t>pohybuje okolo </a:t>
            </a:r>
            <a:r>
              <a:rPr lang="cs-CZ" dirty="0"/>
              <a:t>90 -95 </a:t>
            </a:r>
            <a:r>
              <a:rPr lang="cs-CZ" dirty="0" smtClean="0"/>
              <a:t>%.</a:t>
            </a:r>
          </a:p>
        </p:txBody>
      </p:sp>
      <p:pic>
        <p:nvPicPr>
          <p:cNvPr id="4" name="Obrázek 3"/>
          <p:cNvPicPr>
            <a:picLocks noChangeAspect="1"/>
          </p:cNvPicPr>
          <p:nvPr/>
        </p:nvPicPr>
        <p:blipFill>
          <a:blip r:embed="rId2"/>
          <a:stretch>
            <a:fillRect/>
          </a:stretch>
        </p:blipFill>
        <p:spPr>
          <a:xfrm>
            <a:off x="8562845" y="1300163"/>
            <a:ext cx="2200275" cy="4876800"/>
          </a:xfrm>
          <a:prstGeom prst="rect">
            <a:avLst/>
          </a:prstGeom>
        </p:spPr>
      </p:pic>
    </p:spTree>
    <p:extLst>
      <p:ext uri="{BB962C8B-B14F-4D97-AF65-F5344CB8AC3E}">
        <p14:creationId xmlns:p14="http://schemas.microsoft.com/office/powerpoint/2010/main" val="386122669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3474</Words>
  <Application>Microsoft Office PowerPoint</Application>
  <PresentationFormat>Širokoúhlá obrazovka</PresentationFormat>
  <Paragraphs>208</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Calibri</vt:lpstr>
      <vt:lpstr>Calibri Light</vt:lpstr>
      <vt:lpstr>Wingdings</vt:lpstr>
      <vt:lpstr>Motiv Office</vt:lpstr>
      <vt:lpstr>Doc. MUDr. Tomáš Grus, PhD II. Chirurgická klinika  VFN Praha</vt:lpstr>
      <vt:lpstr>Ošetřovatelský proces u pacienta s vrozeným vykloubením kyčelního kloubu</vt:lpstr>
      <vt:lpstr>Prezentace aplikace PowerPoint</vt:lpstr>
      <vt:lpstr>Anatomie kyčelního kloubu</vt:lpstr>
      <vt:lpstr>Příčina vzniku vývojové dysplazie kyčlí</vt:lpstr>
      <vt:lpstr>Projevy dysplazie kyčelního kloubu</vt:lpstr>
      <vt:lpstr>Vyšetření novorozence</vt:lpstr>
      <vt:lpstr>Terapie dysplazie kyčelního kloubu</vt:lpstr>
      <vt:lpstr>Vrozená subluxace kyčelního kloubu</vt:lpstr>
      <vt:lpstr>Luxace kyčelního kloubu a zavřená repozice </vt:lpstr>
      <vt:lpstr>Operační řešení vývojové dysplazie kyčlí </vt:lpstr>
      <vt:lpstr>Ošetřovatelská péče o dítě s vývojovou dysplazií kyčelního kloubu</vt:lpstr>
      <vt:lpstr>Ošetřovatelská péče o dítě při aplikaci ortopedických pomůcek</vt:lpstr>
      <vt:lpstr>Ošetřovatelská péče o dítě při aplikaci Frejkovy peřinky </vt:lpstr>
      <vt:lpstr>Ošetřovatelská péče o dítě při aplikaci Pavlíkových třmenů </vt:lpstr>
      <vt:lpstr>Ošetřovatelská péče o dítě při léčbě zavřenou repozicí a při aplikaci spiky </vt:lpstr>
      <vt:lpstr>Ošetřovatelská péče o dítě při operační korekci</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Ošetřovatelský proces u pacienta s vrozeným vykloubením kyčelního kloubu</dc:title>
  <dc:creator>Tomáš</dc:creator>
  <cp:lastModifiedBy>Tomáš</cp:lastModifiedBy>
  <cp:revision>28</cp:revision>
  <dcterms:created xsi:type="dcterms:W3CDTF">2020-10-17T11:01:58Z</dcterms:created>
  <dcterms:modified xsi:type="dcterms:W3CDTF">2020-10-28T08:35:55Z</dcterms:modified>
</cp:coreProperties>
</file>