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56" r:id="rId3"/>
    <p:sldId id="257" r:id="rId4"/>
    <p:sldId id="258" r:id="rId5"/>
    <p:sldId id="303" r:id="rId6"/>
    <p:sldId id="259" r:id="rId7"/>
    <p:sldId id="260" r:id="rId8"/>
    <p:sldId id="261" r:id="rId9"/>
    <p:sldId id="262" r:id="rId10"/>
    <p:sldId id="263" r:id="rId11"/>
    <p:sldId id="304" r:id="rId12"/>
    <p:sldId id="264" r:id="rId13"/>
    <p:sldId id="266" r:id="rId14"/>
    <p:sldId id="267" r:id="rId15"/>
    <p:sldId id="305" r:id="rId16"/>
    <p:sldId id="269" r:id="rId17"/>
    <p:sldId id="272" r:id="rId18"/>
    <p:sldId id="273" r:id="rId19"/>
    <p:sldId id="274" r:id="rId20"/>
    <p:sldId id="275" r:id="rId21"/>
    <p:sldId id="276" r:id="rId22"/>
    <p:sldId id="306" r:id="rId23"/>
    <p:sldId id="277" r:id="rId24"/>
    <p:sldId id="278" r:id="rId25"/>
    <p:sldId id="307" r:id="rId26"/>
    <p:sldId id="279" r:id="rId27"/>
    <p:sldId id="280" r:id="rId28"/>
    <p:sldId id="281" r:id="rId29"/>
    <p:sldId id="282" r:id="rId30"/>
    <p:sldId id="283" r:id="rId31"/>
    <p:sldId id="308" r:id="rId32"/>
    <p:sldId id="284" r:id="rId33"/>
    <p:sldId id="285" r:id="rId34"/>
    <p:sldId id="288" r:id="rId35"/>
    <p:sldId id="309" r:id="rId36"/>
    <p:sldId id="289" r:id="rId37"/>
    <p:sldId id="291" r:id="rId38"/>
    <p:sldId id="292" r:id="rId39"/>
    <p:sldId id="293" r:id="rId40"/>
    <p:sldId id="310" r:id="rId41"/>
    <p:sldId id="294" r:id="rId42"/>
    <p:sldId id="295" r:id="rId43"/>
    <p:sldId id="296" r:id="rId44"/>
    <p:sldId id="297" r:id="rId45"/>
    <p:sldId id="287" r:id="rId4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09B23125-9638-461C-B279-3FDC2ECA3F08}" type="datetimeFigureOut">
              <a:rPr lang="cs-CZ" smtClean="0"/>
              <a:t>05.12.2020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73BE4F4-1513-4D7D-9084-6F17AC7F469B}" type="slidenum">
              <a:rPr lang="cs-CZ" smtClean="0"/>
              <a:t>‹#›</a:t>
            </a:fld>
            <a:endParaRPr lang="cs-CZ"/>
          </a:p>
        </p:txBody>
      </p:sp>
    </p:spTree>
    <p:extLst>
      <p:ext uri="{BB962C8B-B14F-4D97-AF65-F5344CB8AC3E}">
        <p14:creationId xmlns:p14="http://schemas.microsoft.com/office/powerpoint/2010/main" val="2129211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9B23125-9638-461C-B279-3FDC2ECA3F08}" type="datetimeFigureOut">
              <a:rPr lang="cs-CZ" smtClean="0"/>
              <a:t>05.12.2020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73BE4F4-1513-4D7D-9084-6F17AC7F469B}" type="slidenum">
              <a:rPr lang="cs-CZ" smtClean="0"/>
              <a:t>‹#›</a:t>
            </a:fld>
            <a:endParaRPr lang="cs-CZ"/>
          </a:p>
        </p:txBody>
      </p:sp>
    </p:spTree>
    <p:extLst>
      <p:ext uri="{BB962C8B-B14F-4D97-AF65-F5344CB8AC3E}">
        <p14:creationId xmlns:p14="http://schemas.microsoft.com/office/powerpoint/2010/main" val="2579158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9B23125-9638-461C-B279-3FDC2ECA3F08}" type="datetimeFigureOut">
              <a:rPr lang="cs-CZ" smtClean="0"/>
              <a:t>05.12.2020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73BE4F4-1513-4D7D-9084-6F17AC7F469B}" type="slidenum">
              <a:rPr lang="cs-CZ" smtClean="0"/>
              <a:t>‹#›</a:t>
            </a:fld>
            <a:endParaRPr lang="cs-CZ"/>
          </a:p>
        </p:txBody>
      </p:sp>
    </p:spTree>
    <p:extLst>
      <p:ext uri="{BB962C8B-B14F-4D97-AF65-F5344CB8AC3E}">
        <p14:creationId xmlns:p14="http://schemas.microsoft.com/office/powerpoint/2010/main" val="2341226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9B23125-9638-461C-B279-3FDC2ECA3F08}" type="datetimeFigureOut">
              <a:rPr lang="cs-CZ" smtClean="0"/>
              <a:t>05.12.2020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73BE4F4-1513-4D7D-9084-6F17AC7F469B}" type="slidenum">
              <a:rPr lang="cs-CZ" smtClean="0"/>
              <a:t>‹#›</a:t>
            </a:fld>
            <a:endParaRPr lang="cs-CZ"/>
          </a:p>
        </p:txBody>
      </p:sp>
    </p:spTree>
    <p:extLst>
      <p:ext uri="{BB962C8B-B14F-4D97-AF65-F5344CB8AC3E}">
        <p14:creationId xmlns:p14="http://schemas.microsoft.com/office/powerpoint/2010/main" val="3326849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09B23125-9638-461C-B279-3FDC2ECA3F08}" type="datetimeFigureOut">
              <a:rPr lang="cs-CZ" smtClean="0"/>
              <a:t>05.12.2020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73BE4F4-1513-4D7D-9084-6F17AC7F469B}" type="slidenum">
              <a:rPr lang="cs-CZ" smtClean="0"/>
              <a:t>‹#›</a:t>
            </a:fld>
            <a:endParaRPr lang="cs-CZ"/>
          </a:p>
        </p:txBody>
      </p:sp>
    </p:spTree>
    <p:extLst>
      <p:ext uri="{BB962C8B-B14F-4D97-AF65-F5344CB8AC3E}">
        <p14:creationId xmlns:p14="http://schemas.microsoft.com/office/powerpoint/2010/main" val="1109661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9B23125-9638-461C-B279-3FDC2ECA3F08}" type="datetimeFigureOut">
              <a:rPr lang="cs-CZ" smtClean="0"/>
              <a:t>05.12.2020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73BE4F4-1513-4D7D-9084-6F17AC7F469B}" type="slidenum">
              <a:rPr lang="cs-CZ" smtClean="0"/>
              <a:t>‹#›</a:t>
            </a:fld>
            <a:endParaRPr lang="cs-CZ"/>
          </a:p>
        </p:txBody>
      </p:sp>
    </p:spTree>
    <p:extLst>
      <p:ext uri="{BB962C8B-B14F-4D97-AF65-F5344CB8AC3E}">
        <p14:creationId xmlns:p14="http://schemas.microsoft.com/office/powerpoint/2010/main" val="1704598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9B23125-9638-461C-B279-3FDC2ECA3F08}" type="datetimeFigureOut">
              <a:rPr lang="cs-CZ" smtClean="0"/>
              <a:t>05.12.2020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73BE4F4-1513-4D7D-9084-6F17AC7F469B}" type="slidenum">
              <a:rPr lang="cs-CZ" smtClean="0"/>
              <a:t>‹#›</a:t>
            </a:fld>
            <a:endParaRPr lang="cs-CZ"/>
          </a:p>
        </p:txBody>
      </p:sp>
    </p:spTree>
    <p:extLst>
      <p:ext uri="{BB962C8B-B14F-4D97-AF65-F5344CB8AC3E}">
        <p14:creationId xmlns:p14="http://schemas.microsoft.com/office/powerpoint/2010/main" val="741157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9B23125-9638-461C-B279-3FDC2ECA3F08}" type="datetimeFigureOut">
              <a:rPr lang="cs-CZ" smtClean="0"/>
              <a:t>05.12.2020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73BE4F4-1513-4D7D-9084-6F17AC7F469B}" type="slidenum">
              <a:rPr lang="cs-CZ" smtClean="0"/>
              <a:t>‹#›</a:t>
            </a:fld>
            <a:endParaRPr lang="cs-CZ"/>
          </a:p>
        </p:txBody>
      </p:sp>
    </p:spTree>
    <p:extLst>
      <p:ext uri="{BB962C8B-B14F-4D97-AF65-F5344CB8AC3E}">
        <p14:creationId xmlns:p14="http://schemas.microsoft.com/office/powerpoint/2010/main" val="3257201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9B23125-9638-461C-B279-3FDC2ECA3F08}" type="datetimeFigureOut">
              <a:rPr lang="cs-CZ" smtClean="0"/>
              <a:t>05.12.2020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73BE4F4-1513-4D7D-9084-6F17AC7F469B}" type="slidenum">
              <a:rPr lang="cs-CZ" smtClean="0"/>
              <a:t>‹#›</a:t>
            </a:fld>
            <a:endParaRPr lang="cs-CZ"/>
          </a:p>
        </p:txBody>
      </p:sp>
    </p:spTree>
    <p:extLst>
      <p:ext uri="{BB962C8B-B14F-4D97-AF65-F5344CB8AC3E}">
        <p14:creationId xmlns:p14="http://schemas.microsoft.com/office/powerpoint/2010/main" val="345964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9B23125-9638-461C-B279-3FDC2ECA3F08}" type="datetimeFigureOut">
              <a:rPr lang="cs-CZ" smtClean="0"/>
              <a:t>05.12.2020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73BE4F4-1513-4D7D-9084-6F17AC7F469B}" type="slidenum">
              <a:rPr lang="cs-CZ" smtClean="0"/>
              <a:t>‹#›</a:t>
            </a:fld>
            <a:endParaRPr lang="cs-CZ"/>
          </a:p>
        </p:txBody>
      </p:sp>
    </p:spTree>
    <p:extLst>
      <p:ext uri="{BB962C8B-B14F-4D97-AF65-F5344CB8AC3E}">
        <p14:creationId xmlns:p14="http://schemas.microsoft.com/office/powerpoint/2010/main" val="78958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9B23125-9638-461C-B279-3FDC2ECA3F08}" type="datetimeFigureOut">
              <a:rPr lang="cs-CZ" smtClean="0"/>
              <a:t>05.12.2020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73BE4F4-1513-4D7D-9084-6F17AC7F469B}" type="slidenum">
              <a:rPr lang="cs-CZ" smtClean="0"/>
              <a:t>‹#›</a:t>
            </a:fld>
            <a:endParaRPr lang="cs-CZ"/>
          </a:p>
        </p:txBody>
      </p:sp>
    </p:spTree>
    <p:extLst>
      <p:ext uri="{BB962C8B-B14F-4D97-AF65-F5344CB8AC3E}">
        <p14:creationId xmlns:p14="http://schemas.microsoft.com/office/powerpoint/2010/main" val="2954741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23125-9638-461C-B279-3FDC2ECA3F08}" type="datetimeFigureOut">
              <a:rPr lang="cs-CZ" smtClean="0"/>
              <a:t>05.12.2020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3BE4F4-1513-4D7D-9084-6F17AC7F469B}" type="slidenum">
              <a:rPr lang="cs-CZ" smtClean="0"/>
              <a:t>‹#›</a:t>
            </a:fld>
            <a:endParaRPr lang="cs-CZ"/>
          </a:p>
        </p:txBody>
      </p:sp>
    </p:spTree>
    <p:extLst>
      <p:ext uri="{BB962C8B-B14F-4D97-AF65-F5344CB8AC3E}">
        <p14:creationId xmlns:p14="http://schemas.microsoft.com/office/powerpoint/2010/main" val="727388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7826" y="4773495"/>
            <a:ext cx="10515600" cy="1325563"/>
          </a:xfrm>
        </p:spPr>
        <p:txBody>
          <a:bodyPr>
            <a:normAutofit/>
          </a:bodyPr>
          <a:lstStyle/>
          <a:p>
            <a:r>
              <a:rPr lang="cs-CZ" sz="2800" dirty="0" smtClean="0"/>
              <a:t>Doc. MUDr. Tomáš Grus, PhD</a:t>
            </a:r>
            <a:br>
              <a:rPr lang="cs-CZ" sz="2800" dirty="0" smtClean="0"/>
            </a:br>
            <a:r>
              <a:rPr lang="cs-CZ" sz="2800" dirty="0" smtClean="0"/>
              <a:t>II. Chirurgická klinika </a:t>
            </a:r>
            <a:br>
              <a:rPr lang="cs-CZ" sz="2800" dirty="0" smtClean="0"/>
            </a:br>
            <a:r>
              <a:rPr lang="cs-CZ" sz="2800" dirty="0" smtClean="0"/>
              <a:t>VFN Praha</a:t>
            </a:r>
            <a:endParaRPr lang="cs-CZ" sz="2800" dirty="0"/>
          </a:p>
        </p:txBody>
      </p:sp>
      <p:pic>
        <p:nvPicPr>
          <p:cNvPr id="4" name="Zástupný symbol pro obsah 3"/>
          <p:cNvPicPr>
            <a:picLocks noGrp="1" noChangeAspect="1"/>
          </p:cNvPicPr>
          <p:nvPr>
            <p:ph idx="1"/>
          </p:nvPr>
        </p:nvPicPr>
        <p:blipFill rotWithShape="1">
          <a:blip r:embed="rId2"/>
          <a:srcRect l="23894" t="9627" r="26961" b="76017"/>
          <a:stretch/>
        </p:blipFill>
        <p:spPr>
          <a:xfrm>
            <a:off x="489284" y="1148492"/>
            <a:ext cx="11232683" cy="2107932"/>
          </a:xfrm>
          <a:prstGeom prst="rect">
            <a:avLst/>
          </a:prstGeom>
        </p:spPr>
      </p:pic>
      <p:sp>
        <p:nvSpPr>
          <p:cNvPr id="6" name="TextovéPole 5"/>
          <p:cNvSpPr txBox="1"/>
          <p:nvPr/>
        </p:nvSpPr>
        <p:spPr>
          <a:xfrm>
            <a:off x="9694809" y="6099058"/>
            <a:ext cx="1915909" cy="646331"/>
          </a:xfrm>
          <a:prstGeom prst="rect">
            <a:avLst/>
          </a:prstGeom>
          <a:noFill/>
        </p:spPr>
        <p:txBody>
          <a:bodyPr wrap="none" rtlCol="0">
            <a:spAutoFit/>
          </a:bodyPr>
          <a:lstStyle/>
          <a:p>
            <a:r>
              <a:rPr lang="cs-CZ" dirty="0" smtClean="0"/>
              <a:t>Zimní semestr </a:t>
            </a:r>
          </a:p>
          <a:p>
            <a:r>
              <a:rPr lang="cs-CZ" dirty="0" smtClean="0"/>
              <a:t>20. listopadu 2020</a:t>
            </a:r>
            <a:endParaRPr lang="cs-CZ" dirty="0"/>
          </a:p>
        </p:txBody>
      </p:sp>
    </p:spTree>
    <p:extLst>
      <p:ext uri="{BB962C8B-B14F-4D97-AF65-F5344CB8AC3E}">
        <p14:creationId xmlns:p14="http://schemas.microsoft.com/office/powerpoint/2010/main" val="325762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Funkční anatomie </a:t>
            </a:r>
            <a:r>
              <a:rPr lang="cs-CZ" b="1" dirty="0" smtClean="0">
                <a:latin typeface="+mn-lt"/>
              </a:rPr>
              <a:t/>
            </a:r>
            <a:br>
              <a:rPr lang="cs-CZ" b="1" dirty="0" smtClean="0">
                <a:latin typeface="+mn-lt"/>
              </a:rPr>
            </a:br>
            <a:r>
              <a:rPr lang="cs-CZ" b="1" dirty="0" smtClean="0">
                <a:latin typeface="+mn-lt"/>
              </a:rPr>
              <a:t>axiálního </a:t>
            </a:r>
            <a:r>
              <a:rPr lang="cs-CZ" b="1" dirty="0">
                <a:latin typeface="+mn-lt"/>
              </a:rPr>
              <a:t>skeletu </a:t>
            </a:r>
          </a:p>
        </p:txBody>
      </p:sp>
      <p:sp>
        <p:nvSpPr>
          <p:cNvPr id="3" name="Zástupný symbol pro obsah 2"/>
          <p:cNvSpPr>
            <a:spLocks noGrp="1"/>
          </p:cNvSpPr>
          <p:nvPr>
            <p:ph idx="1"/>
          </p:nvPr>
        </p:nvSpPr>
        <p:spPr>
          <a:xfrm>
            <a:off x="838200" y="1825625"/>
            <a:ext cx="5321968" cy="4976228"/>
          </a:xfrm>
        </p:spPr>
        <p:txBody>
          <a:bodyPr>
            <a:normAutofit fontScale="55000" lnSpcReduction="20000"/>
          </a:bodyPr>
          <a:lstStyle/>
          <a:p>
            <a:pPr marL="0" indent="0">
              <a:buNone/>
            </a:pPr>
            <a:r>
              <a:rPr lang="cs-CZ" dirty="0" smtClean="0"/>
              <a:t>Stavba páteře </a:t>
            </a:r>
          </a:p>
          <a:p>
            <a:pPr marL="0" indent="0">
              <a:buNone/>
            </a:pPr>
            <a:r>
              <a:rPr lang="cs-CZ" dirty="0" smtClean="0"/>
              <a:t>skládá se z 33–34 základů kostěných obratlů</a:t>
            </a:r>
          </a:p>
          <a:p>
            <a:pPr marL="457200" lvl="1" indent="0">
              <a:buNone/>
            </a:pPr>
            <a:r>
              <a:rPr lang="cs-CZ" dirty="0" smtClean="0"/>
              <a:t> 7 krčních (C)</a:t>
            </a:r>
          </a:p>
          <a:p>
            <a:pPr marL="457200" lvl="1" indent="0">
              <a:buNone/>
            </a:pPr>
            <a:r>
              <a:rPr lang="cs-CZ" dirty="0" smtClean="0"/>
              <a:t> 12 hrudních (</a:t>
            </a:r>
            <a:r>
              <a:rPr lang="cs-CZ" dirty="0" err="1" smtClean="0"/>
              <a:t>Th</a:t>
            </a:r>
            <a:r>
              <a:rPr lang="cs-CZ" dirty="0" smtClean="0"/>
              <a:t>)</a:t>
            </a:r>
          </a:p>
          <a:p>
            <a:pPr marL="457200" lvl="1" indent="0">
              <a:buNone/>
            </a:pPr>
            <a:r>
              <a:rPr lang="cs-CZ" dirty="0" smtClean="0"/>
              <a:t> 5 bederních (L)</a:t>
            </a:r>
          </a:p>
          <a:p>
            <a:pPr marL="457200" lvl="1" indent="0">
              <a:buNone/>
            </a:pPr>
            <a:r>
              <a:rPr lang="cs-CZ" dirty="0" smtClean="0"/>
              <a:t> 5 křížových (S)</a:t>
            </a:r>
          </a:p>
          <a:p>
            <a:pPr marL="457200" lvl="1" indent="0">
              <a:buNone/>
            </a:pPr>
            <a:r>
              <a:rPr lang="cs-CZ" dirty="0" smtClean="0"/>
              <a:t>4–5 kostrčních (Co)</a:t>
            </a:r>
          </a:p>
          <a:p>
            <a:pPr marL="0" indent="0">
              <a:buNone/>
            </a:pPr>
            <a:endParaRPr lang="cs-CZ" dirty="0"/>
          </a:p>
          <a:p>
            <a:pPr marL="0" indent="0">
              <a:buNone/>
            </a:pPr>
            <a:r>
              <a:rPr lang="cs-CZ" dirty="0" smtClean="0"/>
              <a:t>V dospělosti křížové a kostrční obratle srůstají v kost křížovou (os </a:t>
            </a:r>
            <a:r>
              <a:rPr lang="cs-CZ" dirty="0" err="1" smtClean="0"/>
              <a:t>sacrum</a:t>
            </a:r>
            <a:r>
              <a:rPr lang="cs-CZ" dirty="0" smtClean="0"/>
              <a:t>) a kost kostrční (os </a:t>
            </a:r>
            <a:r>
              <a:rPr lang="cs-CZ" dirty="0" err="1" smtClean="0"/>
              <a:t>coccygis</a:t>
            </a:r>
            <a:r>
              <a:rPr lang="cs-CZ" dirty="0" smtClean="0"/>
              <a:t>) a volné zůstávají pouze obratle krční, hrudní a bederní</a:t>
            </a:r>
          </a:p>
          <a:p>
            <a:pPr marL="0" indent="0">
              <a:buNone/>
            </a:pPr>
            <a:endParaRPr lang="cs-CZ" dirty="0" smtClean="0"/>
          </a:p>
          <a:p>
            <a:pPr marL="0" indent="0">
              <a:buNone/>
            </a:pPr>
            <a:r>
              <a:rPr lang="cs-CZ" dirty="0" smtClean="0"/>
              <a:t>Všechny jsou uspořádány tak, že tvoří sloupec (</a:t>
            </a:r>
            <a:r>
              <a:rPr lang="cs-CZ" dirty="0" err="1" smtClean="0"/>
              <a:t>columna</a:t>
            </a:r>
            <a:r>
              <a:rPr lang="cs-CZ" dirty="0" smtClean="0"/>
              <a:t> </a:t>
            </a:r>
            <a:r>
              <a:rPr lang="cs-CZ" dirty="0" err="1" smtClean="0"/>
              <a:t>vertebrae</a:t>
            </a:r>
            <a:r>
              <a:rPr lang="cs-CZ" dirty="0" smtClean="0"/>
              <a:t>).</a:t>
            </a:r>
          </a:p>
          <a:p>
            <a:pPr marL="0" indent="0">
              <a:buNone/>
            </a:pPr>
            <a:endParaRPr lang="cs-CZ" dirty="0" smtClean="0"/>
          </a:p>
          <a:p>
            <a:pPr marL="0" indent="0">
              <a:buNone/>
            </a:pPr>
            <a:r>
              <a:rPr lang="cs-CZ" dirty="0" smtClean="0"/>
              <a:t>Mezi obratli je vloženo celkem 23 meziobratlových plotének, představující spojení typu synchondrózy.</a:t>
            </a:r>
          </a:p>
          <a:p>
            <a:pPr marL="0" indent="0">
              <a:buNone/>
            </a:pPr>
            <a:r>
              <a:rPr lang="cs-CZ" dirty="0" smtClean="0"/>
              <a:t>První ploténka se nachází mezi druhým a třetím krčním obratlem, poslední mezi pátým bederním a prvním křížovým obratlem. </a:t>
            </a:r>
          </a:p>
        </p:txBody>
      </p:sp>
      <p:pic>
        <p:nvPicPr>
          <p:cNvPr id="4" name="Obrázek 3"/>
          <p:cNvPicPr>
            <a:picLocks noChangeAspect="1"/>
          </p:cNvPicPr>
          <p:nvPr/>
        </p:nvPicPr>
        <p:blipFill>
          <a:blip r:embed="rId2"/>
          <a:stretch>
            <a:fillRect/>
          </a:stretch>
        </p:blipFill>
        <p:spPr>
          <a:xfrm>
            <a:off x="6408284" y="0"/>
            <a:ext cx="5712062" cy="6858000"/>
          </a:xfrm>
          <a:prstGeom prst="rect">
            <a:avLst/>
          </a:prstGeom>
        </p:spPr>
      </p:pic>
    </p:spTree>
    <p:extLst>
      <p:ext uri="{BB962C8B-B14F-4D97-AF65-F5344CB8AC3E}">
        <p14:creationId xmlns:p14="http://schemas.microsoft.com/office/powerpoint/2010/main" val="1435171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1825625"/>
            <a:ext cx="6348663" cy="4351338"/>
          </a:xfrm>
        </p:spPr>
        <p:txBody>
          <a:bodyPr>
            <a:normAutofit fontScale="92500" lnSpcReduction="10000"/>
          </a:bodyPr>
          <a:lstStyle/>
          <a:p>
            <a:pPr marL="0" indent="0">
              <a:buNone/>
            </a:pPr>
            <a:r>
              <a:rPr lang="cs-CZ" dirty="0"/>
              <a:t>Na páteři jsou patrná 4 zakřivení. </a:t>
            </a:r>
          </a:p>
          <a:p>
            <a:pPr marL="0" indent="0">
              <a:buNone/>
            </a:pPr>
            <a:r>
              <a:rPr lang="cs-CZ" dirty="0"/>
              <a:t>V rovině sagitální označujeme obloukovité </a:t>
            </a:r>
            <a:r>
              <a:rPr lang="cs-CZ" b="1" dirty="0"/>
              <a:t>vyklenutí směrem ventrálním jako lordózu</a:t>
            </a:r>
            <a:r>
              <a:rPr lang="cs-CZ" dirty="0"/>
              <a:t> (lordóza krční a bederní), </a:t>
            </a:r>
            <a:r>
              <a:rPr lang="cs-CZ" b="1" dirty="0"/>
              <a:t>vyklenutí směrem dorzálním jako kyfózu </a:t>
            </a:r>
            <a:r>
              <a:rPr lang="cs-CZ" dirty="0"/>
              <a:t>(kyfóza hrudní a křížová</a:t>
            </a:r>
            <a:r>
              <a:rPr lang="cs-CZ" dirty="0" smtClean="0"/>
              <a:t>)</a:t>
            </a:r>
          </a:p>
          <a:p>
            <a:pPr marL="0" indent="0">
              <a:buNone/>
            </a:pPr>
            <a:endParaRPr lang="cs-CZ" dirty="0"/>
          </a:p>
          <a:p>
            <a:pPr marL="0" indent="0">
              <a:buNone/>
            </a:pPr>
            <a:r>
              <a:rPr lang="cs-CZ" dirty="0"/>
              <a:t>Tyto zakřivení poskytují páteři pružnost. </a:t>
            </a:r>
            <a:endParaRPr lang="cs-CZ" dirty="0" smtClean="0"/>
          </a:p>
          <a:p>
            <a:pPr marL="0" indent="0">
              <a:buNone/>
            </a:pPr>
            <a:endParaRPr lang="cs-CZ" dirty="0"/>
          </a:p>
          <a:p>
            <a:pPr marL="0" indent="0">
              <a:buNone/>
            </a:pPr>
            <a:r>
              <a:rPr lang="cs-CZ" b="1" dirty="0" smtClean="0"/>
              <a:t>Patologické </a:t>
            </a:r>
            <a:r>
              <a:rPr lang="cs-CZ" b="1" dirty="0"/>
              <a:t>vybočení </a:t>
            </a:r>
            <a:r>
              <a:rPr lang="cs-CZ" dirty="0"/>
              <a:t>těl obratlů v rovině frontální označuje pojem </a:t>
            </a:r>
            <a:r>
              <a:rPr lang="cs-CZ" b="1" dirty="0"/>
              <a:t>skolióza</a:t>
            </a:r>
            <a:r>
              <a:rPr lang="cs-CZ" dirty="0"/>
              <a:t> </a:t>
            </a:r>
            <a:endParaRPr lang="cs-CZ" dirty="0" smtClean="0"/>
          </a:p>
          <a:p>
            <a:pPr marL="0" indent="0">
              <a:buNone/>
            </a:pPr>
            <a:endParaRPr lang="cs-CZ" dirty="0"/>
          </a:p>
        </p:txBody>
      </p:sp>
      <p:sp>
        <p:nvSpPr>
          <p:cNvPr id="4" name="Šipka dolů 3"/>
          <p:cNvSpPr/>
          <p:nvPr/>
        </p:nvSpPr>
        <p:spPr>
          <a:xfrm rot="10800000">
            <a:off x="2831431" y="3637192"/>
            <a:ext cx="484632" cy="83053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Obrázek 4"/>
          <p:cNvPicPr>
            <a:picLocks noChangeAspect="1"/>
          </p:cNvPicPr>
          <p:nvPr/>
        </p:nvPicPr>
        <p:blipFill>
          <a:blip r:embed="rId2"/>
          <a:stretch>
            <a:fillRect/>
          </a:stretch>
        </p:blipFill>
        <p:spPr>
          <a:xfrm>
            <a:off x="6865018" y="2020596"/>
            <a:ext cx="5132054" cy="3233194"/>
          </a:xfrm>
          <a:prstGeom prst="rect">
            <a:avLst/>
          </a:prstGeom>
        </p:spPr>
      </p:pic>
    </p:spTree>
    <p:extLst>
      <p:ext uri="{BB962C8B-B14F-4D97-AF65-F5344CB8AC3E}">
        <p14:creationId xmlns:p14="http://schemas.microsoft.com/office/powerpoint/2010/main" val="1641795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
            <a:ext cx="10515600" cy="771210"/>
          </a:xfrm>
        </p:spPr>
        <p:txBody>
          <a:bodyPr/>
          <a:lstStyle/>
          <a:p>
            <a:r>
              <a:rPr lang="cs-CZ" b="1" dirty="0">
                <a:latin typeface="+mn-lt"/>
              </a:rPr>
              <a:t>Anatomie</a:t>
            </a:r>
          </a:p>
        </p:txBody>
      </p:sp>
      <p:sp>
        <p:nvSpPr>
          <p:cNvPr id="3" name="Zástupný symbol pro obsah 2"/>
          <p:cNvSpPr>
            <a:spLocks noGrp="1"/>
          </p:cNvSpPr>
          <p:nvPr>
            <p:ph idx="1"/>
          </p:nvPr>
        </p:nvSpPr>
        <p:spPr>
          <a:xfrm>
            <a:off x="661736" y="771210"/>
            <a:ext cx="6894095" cy="6248400"/>
          </a:xfrm>
        </p:spPr>
        <p:txBody>
          <a:bodyPr>
            <a:normAutofit fontScale="47500" lnSpcReduction="20000"/>
          </a:bodyPr>
          <a:lstStyle/>
          <a:p>
            <a:pPr marL="0" indent="0">
              <a:buNone/>
            </a:pPr>
            <a:r>
              <a:rPr lang="cs-CZ" b="1" dirty="0" smtClean="0"/>
              <a:t>Obratel (</a:t>
            </a:r>
            <a:r>
              <a:rPr lang="cs-CZ" b="1" dirty="0" err="1" smtClean="0"/>
              <a:t>vertebra</a:t>
            </a:r>
            <a:r>
              <a:rPr lang="cs-CZ" b="1" dirty="0" smtClean="0"/>
              <a:t>) </a:t>
            </a:r>
            <a:r>
              <a:rPr lang="cs-CZ" dirty="0" smtClean="0"/>
              <a:t>je základním stavebním článkem </a:t>
            </a:r>
            <a:r>
              <a:rPr lang="cs-CZ" dirty="0" smtClean="0"/>
              <a:t>páteře</a:t>
            </a:r>
            <a:endParaRPr lang="cs-CZ" dirty="0" smtClean="0"/>
          </a:p>
          <a:p>
            <a:r>
              <a:rPr lang="cs-CZ" dirty="0" smtClean="0"/>
              <a:t> Na obratli rozlišujeme </a:t>
            </a:r>
            <a:r>
              <a:rPr lang="cs-CZ" b="1" dirty="0" smtClean="0"/>
              <a:t>tělo</a:t>
            </a:r>
            <a:r>
              <a:rPr lang="cs-CZ" dirty="0" smtClean="0"/>
              <a:t> </a:t>
            </a:r>
            <a:r>
              <a:rPr lang="cs-CZ" dirty="0" smtClean="0"/>
              <a:t>obratle, </a:t>
            </a:r>
            <a:r>
              <a:rPr lang="cs-CZ" b="1" dirty="0" smtClean="0"/>
              <a:t>obratlový oblouk </a:t>
            </a:r>
            <a:r>
              <a:rPr lang="cs-CZ" dirty="0" smtClean="0"/>
              <a:t> </a:t>
            </a:r>
            <a:r>
              <a:rPr lang="cs-CZ" b="1" dirty="0" smtClean="0"/>
              <a:t>a kloubní výběžky </a:t>
            </a:r>
            <a:endParaRPr lang="cs-CZ" dirty="0" smtClean="0"/>
          </a:p>
          <a:p>
            <a:r>
              <a:rPr lang="cs-CZ" dirty="0" smtClean="0"/>
              <a:t> Tělo obratle je jeho největší částí. Jeho horní a dolní část </a:t>
            </a:r>
            <a:r>
              <a:rPr lang="cs-CZ" dirty="0" smtClean="0"/>
              <a:t>slouží </a:t>
            </a:r>
            <a:r>
              <a:rPr lang="cs-CZ" dirty="0" smtClean="0"/>
              <a:t>ke spojení s meziobratlovými destičkami. Dorzální část těla obratle společně s jeho obloukem tvoří obratlový </a:t>
            </a:r>
            <a:r>
              <a:rPr lang="cs-CZ" dirty="0" smtClean="0"/>
              <a:t>otvor. </a:t>
            </a:r>
            <a:r>
              <a:rPr lang="cs-CZ" dirty="0" smtClean="0"/>
              <a:t>Soubor těchto otvorů dává </a:t>
            </a:r>
            <a:r>
              <a:rPr lang="cs-CZ" b="1" dirty="0" smtClean="0"/>
              <a:t>vznik páteřnímu </a:t>
            </a:r>
            <a:r>
              <a:rPr lang="cs-CZ" b="1" dirty="0" smtClean="0"/>
              <a:t>kanálu</a:t>
            </a:r>
            <a:r>
              <a:rPr lang="cs-CZ" dirty="0" smtClean="0"/>
              <a:t>, </a:t>
            </a:r>
            <a:r>
              <a:rPr lang="cs-CZ" dirty="0" smtClean="0"/>
              <a:t>kterým </a:t>
            </a:r>
            <a:r>
              <a:rPr lang="cs-CZ" b="1" dirty="0" smtClean="0"/>
              <a:t>prochází mícha </a:t>
            </a:r>
            <a:r>
              <a:rPr lang="cs-CZ" dirty="0" smtClean="0"/>
              <a:t>. </a:t>
            </a:r>
            <a:r>
              <a:rPr lang="cs-CZ" b="1" dirty="0" smtClean="0"/>
              <a:t>Jediný obratel bez těla je první krční obratel (atlas</a:t>
            </a:r>
            <a:r>
              <a:rPr lang="cs-CZ" dirty="0" smtClean="0"/>
              <a:t>). Namísto toho se skládá ze dvou oblouků a je kloubně spojen s lebkou a druhým krčním obratlem (axis), jehož tělo vytváří tzv. zub </a:t>
            </a:r>
            <a:r>
              <a:rPr lang="cs-CZ" dirty="0" smtClean="0"/>
              <a:t>čepovce. </a:t>
            </a:r>
            <a:r>
              <a:rPr lang="cs-CZ" dirty="0" smtClean="0"/>
              <a:t>Obratlový oblouk je připevněn dorzálně k tělu obratle. Začíná zúženou </a:t>
            </a:r>
            <a:r>
              <a:rPr lang="cs-CZ" dirty="0" smtClean="0"/>
              <a:t>částí, </a:t>
            </a:r>
            <a:r>
              <a:rPr lang="cs-CZ" dirty="0" smtClean="0"/>
              <a:t>na které se jak z horní, tak dolní strany nacházejí </a:t>
            </a:r>
            <a:r>
              <a:rPr lang="cs-CZ" dirty="0" smtClean="0"/>
              <a:t>zářezy. </a:t>
            </a:r>
            <a:r>
              <a:rPr lang="cs-CZ" dirty="0" smtClean="0"/>
              <a:t>Spojení horních zářezů jednoho a dolních zářezů druhého obratle, společně s dorzální plochou meziobratlové destičky a kloubními výběžky, dává vznik meziobratlovému </a:t>
            </a:r>
            <a:r>
              <a:rPr lang="cs-CZ" dirty="0" smtClean="0"/>
              <a:t>otvoru. </a:t>
            </a:r>
            <a:r>
              <a:rPr lang="cs-CZ" dirty="0" smtClean="0"/>
              <a:t>Tyto otvory slouží jako výstupy míšního nervu, nacházíme je na krční, hrudní i bederní páteři. Obratlové výběžky vycházejí z oblouku obratle, zahrnují jeden výběžek nepárový a dva typy výběžků párových.</a:t>
            </a:r>
          </a:p>
          <a:p>
            <a:r>
              <a:rPr lang="cs-CZ" dirty="0" smtClean="0"/>
              <a:t> </a:t>
            </a:r>
            <a:r>
              <a:rPr lang="cs-CZ" b="1" dirty="0" smtClean="0"/>
              <a:t>Trnový výběžek </a:t>
            </a:r>
            <a:r>
              <a:rPr lang="cs-CZ" b="1" dirty="0" smtClean="0"/>
              <a:t>- </a:t>
            </a:r>
            <a:r>
              <a:rPr lang="cs-CZ" dirty="0" smtClean="0"/>
              <a:t>Je </a:t>
            </a:r>
            <a:r>
              <a:rPr lang="cs-CZ" dirty="0" smtClean="0"/>
              <a:t>nepárový a dozadu směřující. Rozdvojené je nacházíme u krčních obratlů (s výjimkou 𝐶1 a 𝐶2). Obratel 𝐶7 se označuje jako </a:t>
            </a:r>
            <a:r>
              <a:rPr lang="cs-CZ" dirty="0" err="1" smtClean="0"/>
              <a:t>vertebra</a:t>
            </a:r>
            <a:r>
              <a:rPr lang="cs-CZ" dirty="0" smtClean="0"/>
              <a:t> </a:t>
            </a:r>
            <a:r>
              <a:rPr lang="cs-CZ" dirty="0" err="1" smtClean="0"/>
              <a:t>prominens</a:t>
            </a:r>
            <a:r>
              <a:rPr lang="cs-CZ" dirty="0" smtClean="0"/>
              <a:t> díky svému dobře hmatnému a atypicky velkému trnu. Lze ho využít pro orientaci při palpaci struktur páteře. U středních hrudních obratlů se jejich dlouhé trnové výběžky skládají přes sebe (jako došky na střeše), u dolních se zkracují a míří více dorzálně. </a:t>
            </a:r>
          </a:p>
          <a:p>
            <a:r>
              <a:rPr lang="cs-CZ" dirty="0" smtClean="0"/>
              <a:t> </a:t>
            </a:r>
            <a:r>
              <a:rPr lang="cs-CZ" b="1" dirty="0" smtClean="0"/>
              <a:t>Kloubní výběžky </a:t>
            </a:r>
            <a:r>
              <a:rPr lang="cs-CZ" b="1" dirty="0" smtClean="0"/>
              <a:t>-</a:t>
            </a:r>
            <a:r>
              <a:rPr lang="cs-CZ" dirty="0" smtClean="0"/>
              <a:t> </a:t>
            </a:r>
            <a:r>
              <a:rPr lang="cs-CZ" dirty="0" smtClean="0"/>
              <a:t>Nacházejí se těsně za počátečním zúžením oblouku. Jsou vždy párové, horní výběžky </a:t>
            </a:r>
            <a:r>
              <a:rPr lang="cs-CZ" dirty="0" err="1" smtClean="0"/>
              <a:t>kaudálnějšího</a:t>
            </a:r>
            <a:r>
              <a:rPr lang="cs-CZ" dirty="0" smtClean="0"/>
              <a:t> obratle se kloubně pojí (artikulují) s dolními výběžky </a:t>
            </a:r>
            <a:r>
              <a:rPr lang="cs-CZ" dirty="0" err="1" smtClean="0"/>
              <a:t>kraniálnějšího</a:t>
            </a:r>
            <a:r>
              <a:rPr lang="cs-CZ" dirty="0" smtClean="0"/>
              <a:t> obratle. </a:t>
            </a:r>
            <a:endParaRPr lang="cs-CZ" dirty="0"/>
          </a:p>
          <a:p>
            <a:r>
              <a:rPr lang="cs-CZ" b="1" dirty="0" smtClean="0"/>
              <a:t>Příčné výběžky </a:t>
            </a:r>
            <a:r>
              <a:rPr lang="cs-CZ" b="1" dirty="0" smtClean="0"/>
              <a:t>- </a:t>
            </a:r>
            <a:r>
              <a:rPr lang="cs-CZ" dirty="0" smtClean="0"/>
              <a:t> </a:t>
            </a:r>
            <a:r>
              <a:rPr lang="cs-CZ" dirty="0" smtClean="0"/>
              <a:t>Odstupují zevně od oblouků. Příčné výběžky krčních obratlů obsahují otvor pro prostup páteřní tepny a žíly. Výběžky hrudních obratlů jsou poměrně mohutné a u výběžků obratlůTh1 − Th10obsahují drobné kloubní </a:t>
            </a:r>
            <a:r>
              <a:rPr lang="cs-CZ" dirty="0" smtClean="0"/>
              <a:t>plošky. </a:t>
            </a:r>
            <a:r>
              <a:rPr lang="cs-CZ" dirty="0" smtClean="0"/>
              <a:t>Tyto slouží pro artikulaci s kloubními plochami výběžku krčku příslušného žebra. U obratlů bederních představují původní, nyní redukovaná </a:t>
            </a:r>
            <a:r>
              <a:rPr lang="cs-CZ" dirty="0" smtClean="0"/>
              <a:t>žebra. </a:t>
            </a:r>
            <a:endParaRPr lang="cs-CZ" dirty="0" smtClean="0"/>
          </a:p>
          <a:p>
            <a:r>
              <a:rPr lang="cs-CZ" b="1" dirty="0" smtClean="0"/>
              <a:t>Kost křížová </a:t>
            </a:r>
            <a:r>
              <a:rPr lang="cs-CZ" dirty="0" smtClean="0"/>
              <a:t>(os </a:t>
            </a:r>
            <a:r>
              <a:rPr lang="cs-CZ" dirty="0" err="1" smtClean="0"/>
              <a:t>sacrum</a:t>
            </a:r>
            <a:r>
              <a:rPr lang="cs-CZ" dirty="0" smtClean="0"/>
              <a:t>) vzniká kostěným srůstem nejčastěji pěti křížových obratlů. Má trojúhelníkový tvar, popisujeme na ni kraniálně umístěnou, širokou </a:t>
            </a:r>
            <a:r>
              <a:rPr lang="cs-CZ" dirty="0" smtClean="0"/>
              <a:t>bázi. </a:t>
            </a:r>
            <a:r>
              <a:rPr lang="cs-CZ" dirty="0" smtClean="0"/>
              <a:t>Kontaktní plochu tvoří původní obratel S1, na nějž naléhá poslední meziobratlová destička (L5/S1). Kaudálně nacházíme zužující se </a:t>
            </a:r>
            <a:r>
              <a:rPr lang="cs-CZ" dirty="0" smtClean="0"/>
              <a:t>hrot, </a:t>
            </a:r>
            <a:r>
              <a:rPr lang="cs-CZ" dirty="0" smtClean="0"/>
              <a:t>který se chrupavčitě pojí s kostrčí. Ventrální, mírně konkávně prohnutá</a:t>
            </a:r>
            <a:r>
              <a:rPr lang="cs-CZ" dirty="0" smtClean="0"/>
              <a:t>, plocha </a:t>
            </a:r>
            <a:r>
              <a:rPr lang="cs-CZ" dirty="0" smtClean="0"/>
              <a:t>kosti </a:t>
            </a:r>
            <a:r>
              <a:rPr lang="cs-CZ" dirty="0" smtClean="0"/>
              <a:t>směřuje </a:t>
            </a:r>
            <a:r>
              <a:rPr lang="cs-CZ" dirty="0" smtClean="0"/>
              <a:t>do malé pánve. Při bázi tvoří </a:t>
            </a:r>
            <a:r>
              <a:rPr lang="cs-CZ" dirty="0" err="1" smtClean="0"/>
              <a:t>prominující</a:t>
            </a:r>
            <a:r>
              <a:rPr lang="cs-CZ" dirty="0" smtClean="0"/>
              <a:t> předhoří </a:t>
            </a:r>
            <a:endParaRPr lang="cs-CZ" dirty="0"/>
          </a:p>
          <a:p>
            <a:r>
              <a:rPr lang="cs-CZ" b="1" dirty="0" smtClean="0"/>
              <a:t>Kost </a:t>
            </a:r>
            <a:r>
              <a:rPr lang="cs-CZ" b="1" dirty="0" smtClean="0"/>
              <a:t>kostrční </a:t>
            </a:r>
            <a:r>
              <a:rPr lang="cs-CZ" dirty="0" smtClean="0"/>
              <a:t>(os </a:t>
            </a:r>
            <a:r>
              <a:rPr lang="cs-CZ" dirty="0" err="1" smtClean="0"/>
              <a:t>coccygis</a:t>
            </a:r>
            <a:r>
              <a:rPr lang="cs-CZ" dirty="0" smtClean="0"/>
              <a:t>) je tvořena srostlými kostrčními obratli. Jejich počet je lehce variabilní, nejčastěji srůstá z 3–5 (vzácně více) původních kostrčních obratlů. Oválná báze kosti je tvořena kloubní ploškou, která artikuluje s apexem kosti křížové – </a:t>
            </a:r>
            <a:r>
              <a:rPr lang="cs-CZ" dirty="0" err="1" smtClean="0"/>
              <a:t>synchondrosis</a:t>
            </a:r>
            <a:r>
              <a:rPr lang="cs-CZ" dirty="0" smtClean="0"/>
              <a:t> </a:t>
            </a:r>
            <a:r>
              <a:rPr lang="cs-CZ" dirty="0" err="1" smtClean="0"/>
              <a:t>sacrococcygea</a:t>
            </a:r>
            <a:r>
              <a:rPr lang="cs-CZ" dirty="0" smtClean="0"/>
              <a:t>. Ta je po celém svém obvodu zesílena pomocí </a:t>
            </a:r>
            <a:r>
              <a:rPr lang="cs-CZ" dirty="0" err="1" smtClean="0"/>
              <a:t>ligamenta</a:t>
            </a:r>
            <a:r>
              <a:rPr lang="cs-CZ" dirty="0" smtClean="0"/>
              <a:t> </a:t>
            </a:r>
            <a:r>
              <a:rPr lang="cs-CZ" dirty="0" err="1" smtClean="0"/>
              <a:t>sacrococcygea</a:t>
            </a:r>
            <a:r>
              <a:rPr lang="cs-CZ" dirty="0" smtClean="0"/>
              <a:t>. Kostrč slouží k odstupu vazů a svalů spoluvytvářející svalové dno </a:t>
            </a:r>
            <a:r>
              <a:rPr lang="cs-CZ" dirty="0" smtClean="0"/>
              <a:t>pánevní.</a:t>
            </a:r>
            <a:endParaRPr lang="cs-CZ" dirty="0"/>
          </a:p>
        </p:txBody>
      </p:sp>
      <p:pic>
        <p:nvPicPr>
          <p:cNvPr id="4" name="Obrázek 3"/>
          <p:cNvPicPr>
            <a:picLocks noChangeAspect="1"/>
          </p:cNvPicPr>
          <p:nvPr/>
        </p:nvPicPr>
        <p:blipFill>
          <a:blip r:embed="rId2"/>
          <a:stretch>
            <a:fillRect/>
          </a:stretch>
        </p:blipFill>
        <p:spPr>
          <a:xfrm>
            <a:off x="7555831" y="771210"/>
            <a:ext cx="4539916" cy="2535969"/>
          </a:xfrm>
          <a:prstGeom prst="rect">
            <a:avLst/>
          </a:prstGeom>
        </p:spPr>
      </p:pic>
      <p:pic>
        <p:nvPicPr>
          <p:cNvPr id="5" name="Obrázek 4"/>
          <p:cNvPicPr>
            <a:picLocks noChangeAspect="1"/>
          </p:cNvPicPr>
          <p:nvPr/>
        </p:nvPicPr>
        <p:blipFill>
          <a:blip r:embed="rId3"/>
          <a:stretch>
            <a:fillRect/>
          </a:stretch>
        </p:blipFill>
        <p:spPr>
          <a:xfrm>
            <a:off x="8596312" y="3742572"/>
            <a:ext cx="2408572" cy="2728193"/>
          </a:xfrm>
          <a:prstGeom prst="rect">
            <a:avLst/>
          </a:prstGeom>
        </p:spPr>
      </p:pic>
    </p:spTree>
    <p:extLst>
      <p:ext uri="{BB962C8B-B14F-4D97-AF65-F5344CB8AC3E}">
        <p14:creationId xmlns:p14="http://schemas.microsoft.com/office/powerpoint/2010/main" val="786367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Fixační komponenty páteře </a:t>
            </a:r>
          </a:p>
        </p:txBody>
      </p:sp>
      <p:sp>
        <p:nvSpPr>
          <p:cNvPr id="3" name="Zástupný symbol pro obsah 2"/>
          <p:cNvSpPr>
            <a:spLocks noGrp="1"/>
          </p:cNvSpPr>
          <p:nvPr>
            <p:ph idx="1"/>
          </p:nvPr>
        </p:nvSpPr>
        <p:spPr>
          <a:xfrm>
            <a:off x="838200" y="1496761"/>
            <a:ext cx="6533147" cy="5361239"/>
          </a:xfrm>
        </p:spPr>
        <p:txBody>
          <a:bodyPr>
            <a:normAutofit fontScale="40000" lnSpcReduction="20000"/>
          </a:bodyPr>
          <a:lstStyle/>
          <a:p>
            <a:r>
              <a:rPr lang="cs-CZ" dirty="0" smtClean="0"/>
              <a:t>Vazy (spolu se svaly) fixují nosné komponenty pohybových segmentů páteře. Anatomicky rozlišujeme krátké a dlouhé vazy, které představují spojení typu syndesmóz. Kromě pasivní fixační funkce mají </a:t>
            </a:r>
            <a:r>
              <a:rPr lang="cs-CZ" dirty="0" err="1" smtClean="0"/>
              <a:t>ligamenta</a:t>
            </a:r>
            <a:r>
              <a:rPr lang="cs-CZ" dirty="0" smtClean="0"/>
              <a:t> (</a:t>
            </a:r>
            <a:r>
              <a:rPr lang="cs-CZ" dirty="0" err="1" smtClean="0"/>
              <a:t>ligg</a:t>
            </a:r>
            <a:r>
              <a:rPr lang="cs-CZ" dirty="0" smtClean="0"/>
              <a:t>.) díky bohaté inervaci také signálně informační funkci. </a:t>
            </a:r>
          </a:p>
          <a:p>
            <a:endParaRPr lang="cs-CZ" dirty="0" smtClean="0"/>
          </a:p>
          <a:p>
            <a:pPr marL="0" indent="0">
              <a:buNone/>
            </a:pPr>
            <a:r>
              <a:rPr lang="cs-CZ" b="1" u="sng" dirty="0" smtClean="0"/>
              <a:t>Krátké vazy jsou:</a:t>
            </a:r>
          </a:p>
          <a:p>
            <a:r>
              <a:rPr lang="cs-CZ" dirty="0" smtClean="0"/>
              <a:t> </a:t>
            </a:r>
            <a:r>
              <a:rPr lang="cs-CZ" b="1" dirty="0" smtClean="0"/>
              <a:t>Žluté vazy </a:t>
            </a:r>
            <a:r>
              <a:rPr lang="cs-CZ" dirty="0" smtClean="0"/>
              <a:t>(</a:t>
            </a:r>
            <a:r>
              <a:rPr lang="cs-CZ" dirty="0" err="1" smtClean="0"/>
              <a:t>ligg</a:t>
            </a:r>
            <a:r>
              <a:rPr lang="cs-CZ" dirty="0" smtClean="0"/>
              <a:t>. </a:t>
            </a:r>
            <a:r>
              <a:rPr lang="cs-CZ" dirty="0" err="1" smtClean="0"/>
              <a:t>flava</a:t>
            </a:r>
            <a:r>
              <a:rPr lang="cs-CZ" dirty="0" smtClean="0"/>
              <a:t>) Jsou žluté vazivové snopce, které spojují oblouky sousedních obratlů. Vazy uzavírají páteřní kanál a doplňují meziobratlové prostory. Stabilizují pohybové segmenty páteře při předklonu (anteflexi), při které se pružně napínají, čímž podporují návrat segmentu do výchozí polohy. </a:t>
            </a:r>
          </a:p>
          <a:p>
            <a:r>
              <a:rPr lang="cs-CZ" b="1" dirty="0" err="1" smtClean="0"/>
              <a:t>Ligg</a:t>
            </a:r>
            <a:r>
              <a:rPr lang="cs-CZ" b="1" dirty="0" smtClean="0"/>
              <a:t>. </a:t>
            </a:r>
            <a:r>
              <a:rPr lang="cs-CZ" b="1" dirty="0" err="1" smtClean="0"/>
              <a:t>intertransversaria</a:t>
            </a:r>
            <a:r>
              <a:rPr lang="cs-CZ" b="1" dirty="0" smtClean="0"/>
              <a:t>  - </a:t>
            </a:r>
            <a:r>
              <a:rPr lang="cs-CZ" dirty="0" smtClean="0"/>
              <a:t>mezi příčnými výběžky obratlů spolu se stejnojmennými krátkými svaly. Mezi příčnými výběžky krční páteře tvoří poměrně slabé vazivové svazky. V oblasti hrudní páteře se pojí se svalovými snopci, což je zesiluje. V bederním úseku jde opět o slabé svazky vaziva, slabší než v krční oblasti. Jejich funkce spočívá v limitaci rozsahu anteflexe a úklonu (</a:t>
            </a:r>
            <a:r>
              <a:rPr lang="cs-CZ" dirty="0" err="1" smtClean="0"/>
              <a:t>lateroflexe</a:t>
            </a:r>
            <a:r>
              <a:rPr lang="cs-CZ" dirty="0" smtClean="0"/>
              <a:t>) na kontralaterální straně. Velmi důležité jsou jako součást elastického komplexu vaziva plic, který kumuluje energii vznikající při nádechu. Výdech by bez elasticity plic, mezihrudí a vazivových spojů nebyl možný</a:t>
            </a:r>
          </a:p>
          <a:p>
            <a:r>
              <a:rPr lang="cs-CZ" dirty="0" smtClean="0"/>
              <a:t> </a:t>
            </a:r>
            <a:r>
              <a:rPr lang="cs-CZ" b="1" dirty="0" err="1" smtClean="0"/>
              <a:t>Ligg</a:t>
            </a:r>
            <a:r>
              <a:rPr lang="cs-CZ" b="1" dirty="0" smtClean="0"/>
              <a:t>. </a:t>
            </a:r>
            <a:r>
              <a:rPr lang="cs-CZ" b="1" dirty="0" err="1" smtClean="0"/>
              <a:t>interspinalia</a:t>
            </a:r>
            <a:r>
              <a:rPr lang="cs-CZ" b="1" dirty="0" smtClean="0"/>
              <a:t> </a:t>
            </a:r>
            <a:r>
              <a:rPr lang="cs-CZ" dirty="0" smtClean="0"/>
              <a:t>Spojují trnové výběžky obratlů. Pojí se paralelně s </a:t>
            </a:r>
            <a:r>
              <a:rPr lang="cs-CZ" dirty="0" err="1" smtClean="0"/>
              <a:t>interspinálními</a:t>
            </a:r>
            <a:r>
              <a:rPr lang="cs-CZ" dirty="0" smtClean="0"/>
              <a:t> svaly. Stavbou jde o silné svazky kolagenních vláken, tvarem se přizpůsobují tvaru trnových výběžků. V krční a hrudní oblasti páteře tvoří </a:t>
            </a:r>
            <a:r>
              <a:rPr lang="cs-CZ" dirty="0" err="1" smtClean="0"/>
              <a:t>interspinální</a:t>
            </a:r>
            <a:r>
              <a:rPr lang="cs-CZ" dirty="0" smtClean="0"/>
              <a:t> vazy pruhy přesahující hroty trnů tzv. </a:t>
            </a:r>
            <a:r>
              <a:rPr lang="cs-CZ" dirty="0" err="1" smtClean="0"/>
              <a:t>ligg</a:t>
            </a:r>
            <a:r>
              <a:rPr lang="cs-CZ" dirty="0" smtClean="0"/>
              <a:t>. </a:t>
            </a:r>
            <a:r>
              <a:rPr lang="cs-CZ" dirty="0" err="1" smtClean="0"/>
              <a:t>supraspinalia</a:t>
            </a:r>
            <a:r>
              <a:rPr lang="cs-CZ" dirty="0" smtClean="0"/>
              <a:t>. V krční oblasti se táhnou až k týlní kosti, kde vytvářejí septum </a:t>
            </a:r>
            <a:r>
              <a:rPr lang="cs-CZ" dirty="0" err="1" smtClean="0"/>
              <a:t>nuchae</a:t>
            </a:r>
            <a:r>
              <a:rPr lang="cs-CZ" dirty="0" smtClean="0"/>
              <a:t>, jedno 18 z úponových míst svalu trapézového. Jejich funkce je díky vysokému obsahu kolagenu omezovací (nejsou pružná). Limitují rozevírání trnových výběžků při anteflexi (tím limitují celý rozsah předklonu).</a:t>
            </a:r>
          </a:p>
          <a:p>
            <a:pPr marL="0" indent="0">
              <a:buNone/>
            </a:pPr>
            <a:endParaRPr lang="cs-CZ" b="1" u="sng" dirty="0" smtClean="0"/>
          </a:p>
          <a:p>
            <a:pPr marL="0" indent="0">
              <a:buNone/>
            </a:pPr>
            <a:r>
              <a:rPr lang="cs-CZ" b="1" u="sng" dirty="0" smtClean="0"/>
              <a:t>Dlouhé vazy páteře: </a:t>
            </a:r>
          </a:p>
          <a:p>
            <a:r>
              <a:rPr lang="cs-CZ" b="1" dirty="0" smtClean="0"/>
              <a:t>Přední podélný vaz </a:t>
            </a:r>
            <a:r>
              <a:rPr lang="cs-CZ" dirty="0" smtClean="0"/>
              <a:t>(lig. </a:t>
            </a:r>
            <a:r>
              <a:rPr lang="cs-CZ" dirty="0" err="1" smtClean="0"/>
              <a:t>longitudinale</a:t>
            </a:r>
            <a:r>
              <a:rPr lang="cs-CZ" dirty="0" smtClean="0"/>
              <a:t> </a:t>
            </a:r>
            <a:r>
              <a:rPr lang="cs-CZ" dirty="0" err="1" smtClean="0"/>
              <a:t>anterius</a:t>
            </a:r>
            <a:r>
              <a:rPr lang="cs-CZ" dirty="0" smtClean="0"/>
              <a:t>) Tento vaz se táhne po přední ploše obratlových těl od atlasu po přední plochu křížové kosti. Je to zhruba 20–25 mm široký pruh kolagenního vaziva, pevněji je připevněn vždy k hornímu okraji obratlového těla. Jeho funkce spočívá v provázání a zpevnění páteře v celé její délce. Při retroflexi se natahuje a zabraňuje ventrálnímu vysunutí meziobratlových destiček. </a:t>
            </a:r>
          </a:p>
          <a:p>
            <a:r>
              <a:rPr lang="cs-CZ" b="1" dirty="0" smtClean="0"/>
              <a:t>Zadní podélný vaz </a:t>
            </a:r>
            <a:r>
              <a:rPr lang="cs-CZ" dirty="0" smtClean="0"/>
              <a:t>(lig. </a:t>
            </a:r>
            <a:r>
              <a:rPr lang="cs-CZ" dirty="0" err="1" smtClean="0"/>
              <a:t>longitudinale</a:t>
            </a:r>
            <a:r>
              <a:rPr lang="cs-CZ" dirty="0" smtClean="0"/>
              <a:t> </a:t>
            </a:r>
            <a:r>
              <a:rPr lang="cs-CZ" dirty="0" err="1" smtClean="0"/>
              <a:t>posterius</a:t>
            </a:r>
            <a:r>
              <a:rPr lang="cs-CZ" dirty="0" smtClean="0"/>
              <a:t>) Zadní podélný vaz probíhá po přední stěně páteřního kanálu od kosti týlní (os </a:t>
            </a:r>
            <a:r>
              <a:rPr lang="cs-CZ" dirty="0" err="1" smtClean="0"/>
              <a:t>occipitale</a:t>
            </a:r>
            <a:r>
              <a:rPr lang="cs-CZ" dirty="0" smtClean="0"/>
              <a:t>) až na kost křížovou. Stavbou je zadní podélný vaz užší než přední, v bederní oblasti je zredukován pouze na několik úzkých vazivových proužků (představuje jeden z „</a:t>
            </a:r>
            <a:r>
              <a:rPr lang="cs-CZ" dirty="0" err="1" smtClean="0"/>
              <a:t>locus</a:t>
            </a:r>
            <a:r>
              <a:rPr lang="cs-CZ" dirty="0" smtClean="0"/>
              <a:t> </a:t>
            </a:r>
            <a:r>
              <a:rPr lang="cs-CZ" dirty="0" err="1" smtClean="0"/>
              <a:t>minoris</a:t>
            </a:r>
            <a:r>
              <a:rPr lang="cs-CZ" dirty="0" smtClean="0"/>
              <a:t> </a:t>
            </a:r>
            <a:r>
              <a:rPr lang="cs-CZ" dirty="0" err="1" smtClean="0"/>
              <a:t>resistentae</a:t>
            </a:r>
            <a:r>
              <a:rPr lang="cs-CZ" dirty="0" smtClean="0"/>
              <a:t>“ axiálního skeletu). V tomto místě je také spíše fixován k obloukům obratlů než k jejich tělu či meziobratlové destičce. Natahuje se při anteflexi a brání vysunutí destičky do páteřního kanálu (opačně než přední podélný vaz). Kvůli již zmíněnému zúžení vazu na bederní páteři se nejvíce výhřezů destiček (viz Příloha 1) odehraje právě v bederních segmentech páteře</a:t>
            </a:r>
            <a:endParaRPr lang="cs-CZ" dirty="0"/>
          </a:p>
        </p:txBody>
      </p:sp>
      <p:pic>
        <p:nvPicPr>
          <p:cNvPr id="5" name="Obrázek 4"/>
          <p:cNvPicPr>
            <a:picLocks noChangeAspect="1"/>
          </p:cNvPicPr>
          <p:nvPr/>
        </p:nvPicPr>
        <p:blipFill rotWithShape="1">
          <a:blip r:embed="rId2"/>
          <a:srcRect l="20760" t="13099" r="21565" b="14502"/>
          <a:stretch/>
        </p:blipFill>
        <p:spPr>
          <a:xfrm>
            <a:off x="7371347" y="1851329"/>
            <a:ext cx="4050631" cy="3177871"/>
          </a:xfrm>
          <a:prstGeom prst="rect">
            <a:avLst/>
          </a:prstGeom>
        </p:spPr>
      </p:pic>
    </p:spTree>
    <p:extLst>
      <p:ext uri="{BB962C8B-B14F-4D97-AF65-F5344CB8AC3E}">
        <p14:creationId xmlns:p14="http://schemas.microsoft.com/office/powerpoint/2010/main" val="465304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Cévní systém páteře </a:t>
            </a:r>
          </a:p>
        </p:txBody>
      </p:sp>
      <p:sp>
        <p:nvSpPr>
          <p:cNvPr id="3" name="Zástupný symbol pro obsah 2"/>
          <p:cNvSpPr>
            <a:spLocks noGrp="1"/>
          </p:cNvSpPr>
          <p:nvPr>
            <p:ph idx="1"/>
          </p:nvPr>
        </p:nvSpPr>
        <p:spPr>
          <a:xfrm>
            <a:off x="838200" y="1825625"/>
            <a:ext cx="6428874" cy="4351338"/>
          </a:xfrm>
        </p:spPr>
        <p:txBody>
          <a:bodyPr>
            <a:normAutofit fontScale="55000" lnSpcReduction="20000"/>
          </a:bodyPr>
          <a:lstStyle/>
          <a:p>
            <a:r>
              <a:rPr lang="cs-CZ" dirty="0" smtClean="0"/>
              <a:t>Krev k páteři přivádějí parietální větve hrudní a břišní aorty.</a:t>
            </a:r>
          </a:p>
          <a:p>
            <a:r>
              <a:rPr lang="cs-CZ" dirty="0" smtClean="0"/>
              <a:t>Hrudní aorta vydává 10 párů mezižeberních </a:t>
            </a:r>
            <a:r>
              <a:rPr lang="cs-CZ" dirty="0" smtClean="0"/>
              <a:t>tepen. </a:t>
            </a:r>
            <a:r>
              <a:rPr lang="cs-CZ" dirty="0" smtClean="0"/>
              <a:t>Poslední </a:t>
            </a:r>
            <a:r>
              <a:rPr lang="cs-CZ" dirty="0" smtClean="0"/>
              <a:t>pár </a:t>
            </a:r>
            <a:r>
              <a:rPr lang="cs-CZ" dirty="0" smtClean="0"/>
              <a:t>prochází pod posledním žebrem, proto je označován </a:t>
            </a:r>
            <a:r>
              <a:rPr lang="cs-CZ" dirty="0" err="1" smtClean="0"/>
              <a:t>aa</a:t>
            </a:r>
            <a:r>
              <a:rPr lang="cs-CZ" dirty="0" smtClean="0"/>
              <a:t>. </a:t>
            </a:r>
            <a:r>
              <a:rPr lang="cs-CZ" dirty="0" err="1" smtClean="0"/>
              <a:t>subcostales</a:t>
            </a:r>
            <a:r>
              <a:rPr lang="cs-CZ" dirty="0" smtClean="0"/>
              <a:t>. Z každé z těchto tepen odstupuje také slabší </a:t>
            </a:r>
            <a:r>
              <a:rPr lang="cs-CZ" dirty="0" err="1" smtClean="0"/>
              <a:t>ramus</a:t>
            </a:r>
            <a:r>
              <a:rPr lang="cs-CZ" dirty="0" smtClean="0"/>
              <a:t> (r.) dorsalis. R. dorsalis přivádí krev obratlům, obalům míšním a také z něj vychází r. </a:t>
            </a:r>
            <a:r>
              <a:rPr lang="cs-CZ" dirty="0" err="1" smtClean="0"/>
              <a:t>spinalis</a:t>
            </a:r>
            <a:r>
              <a:rPr lang="cs-CZ" dirty="0" smtClean="0"/>
              <a:t>. </a:t>
            </a:r>
            <a:r>
              <a:rPr lang="cs-CZ" dirty="0" smtClean="0"/>
              <a:t>Kolem míchy tak vznikají arteriální prstence. Z břišní tepny vystupují </a:t>
            </a:r>
            <a:r>
              <a:rPr lang="cs-CZ" dirty="0" err="1" smtClean="0"/>
              <a:t>aa</a:t>
            </a:r>
            <a:r>
              <a:rPr lang="cs-CZ" dirty="0" smtClean="0"/>
              <a:t>. </a:t>
            </a:r>
            <a:r>
              <a:rPr lang="cs-CZ" dirty="0" err="1" smtClean="0"/>
              <a:t>lumbales</a:t>
            </a:r>
            <a:r>
              <a:rPr lang="cs-CZ" dirty="0" smtClean="0"/>
              <a:t>. R. dorsalis jsou větve z nich odstupující, které krevně zásobují zádové svaly a kůži v bederní oblasti. Vystupuje z něj také r. </a:t>
            </a:r>
            <a:r>
              <a:rPr lang="cs-CZ" dirty="0" err="1" smtClean="0"/>
              <a:t>spinalis</a:t>
            </a:r>
            <a:r>
              <a:rPr lang="cs-CZ" dirty="0" smtClean="0"/>
              <a:t>, který prochází </a:t>
            </a:r>
            <a:r>
              <a:rPr lang="cs-CZ" dirty="0" err="1" smtClean="0"/>
              <a:t>foramen</a:t>
            </a:r>
            <a:r>
              <a:rPr lang="cs-CZ" dirty="0" smtClean="0"/>
              <a:t> </a:t>
            </a:r>
            <a:r>
              <a:rPr lang="cs-CZ" dirty="0" err="1" smtClean="0"/>
              <a:t>intervertebrale</a:t>
            </a:r>
            <a:r>
              <a:rPr lang="cs-CZ" dirty="0" smtClean="0"/>
              <a:t> do páteřního kanálu, ve kterém zásobuje míchu a míšní obaly. </a:t>
            </a:r>
          </a:p>
          <a:p>
            <a:endParaRPr lang="cs-CZ" dirty="0" smtClean="0"/>
          </a:p>
          <a:p>
            <a:r>
              <a:rPr lang="cs-CZ" dirty="0" smtClean="0"/>
              <a:t>Nepárová a. </a:t>
            </a:r>
            <a:r>
              <a:rPr lang="cs-CZ" dirty="0" err="1" smtClean="0"/>
              <a:t>sacralis</a:t>
            </a:r>
            <a:r>
              <a:rPr lang="cs-CZ" dirty="0" smtClean="0"/>
              <a:t> </a:t>
            </a:r>
            <a:r>
              <a:rPr lang="cs-CZ" dirty="0" err="1" smtClean="0"/>
              <a:t>mediana</a:t>
            </a:r>
            <a:r>
              <a:rPr lang="cs-CZ" dirty="0" smtClean="0"/>
              <a:t>, vycházející z bifurkace aorty, se podílí na cévním zásobení kosti křížové a kostrční.</a:t>
            </a:r>
          </a:p>
          <a:p>
            <a:endParaRPr lang="cs-CZ" dirty="0" smtClean="0"/>
          </a:p>
          <a:p>
            <a:r>
              <a:rPr lang="cs-CZ" dirty="0" smtClean="0"/>
              <a:t>Žilní pleteně páteře sahají od báze lebky až ke kosti křížové</a:t>
            </a:r>
            <a:r>
              <a:rPr lang="cs-CZ" dirty="0" smtClean="0"/>
              <a:t>. </a:t>
            </a:r>
            <a:r>
              <a:rPr lang="cs-CZ" dirty="0" smtClean="0"/>
              <a:t>Tyto pleteně spolu </a:t>
            </a:r>
            <a:r>
              <a:rPr lang="cs-CZ" dirty="0" err="1" smtClean="0"/>
              <a:t>anastomozují</a:t>
            </a:r>
            <a:r>
              <a:rPr lang="cs-CZ" dirty="0" smtClean="0"/>
              <a:t>, čímž vzniká v úrovni každého obratle žilní kruh. </a:t>
            </a:r>
            <a:r>
              <a:rPr lang="cs-CZ" dirty="0" smtClean="0"/>
              <a:t>Žíly </a:t>
            </a:r>
            <a:r>
              <a:rPr lang="cs-CZ" dirty="0" smtClean="0"/>
              <a:t>těchto pletení neobsahují chlopně a tvoří rozsáhlé anastomózy také s žilami hlavy a pánve. V pleteních je tak nízký tlak krve, že vleže mohou být prakticky prázdné až kolabované </a:t>
            </a:r>
          </a:p>
          <a:p>
            <a:pPr marL="0" indent="0">
              <a:buNone/>
            </a:pPr>
            <a:endParaRPr lang="cs-CZ" dirty="0"/>
          </a:p>
          <a:p>
            <a:endParaRPr lang="cs-CZ" dirty="0" smtClean="0"/>
          </a:p>
          <a:p>
            <a:pPr marL="0" indent="0">
              <a:buNone/>
            </a:pPr>
            <a:endParaRPr lang="cs-CZ" dirty="0"/>
          </a:p>
        </p:txBody>
      </p:sp>
      <p:pic>
        <p:nvPicPr>
          <p:cNvPr id="4" name="Obrázek 3"/>
          <p:cNvPicPr>
            <a:picLocks noChangeAspect="1"/>
          </p:cNvPicPr>
          <p:nvPr/>
        </p:nvPicPr>
        <p:blipFill rotWithShape="1">
          <a:blip r:embed="rId2"/>
          <a:srcRect l="52158" t="3138"/>
          <a:stretch/>
        </p:blipFill>
        <p:spPr>
          <a:xfrm>
            <a:off x="8373978" y="673767"/>
            <a:ext cx="3200399" cy="5005137"/>
          </a:xfrm>
          <a:prstGeom prst="rect">
            <a:avLst/>
          </a:prstGeom>
        </p:spPr>
      </p:pic>
    </p:spTree>
    <p:extLst>
      <p:ext uri="{BB962C8B-B14F-4D97-AF65-F5344CB8AC3E}">
        <p14:creationId xmlns:p14="http://schemas.microsoft.com/office/powerpoint/2010/main" val="1819109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mn-lt"/>
              </a:rPr>
              <a:t>Meziobratlové destičky</a:t>
            </a:r>
            <a:endParaRPr lang="cs-CZ" b="1" dirty="0">
              <a:latin typeface="+mn-lt"/>
            </a:endParaRPr>
          </a:p>
        </p:txBody>
      </p:sp>
      <p:sp>
        <p:nvSpPr>
          <p:cNvPr id="3" name="Zástupný symbol pro obsah 2"/>
          <p:cNvSpPr>
            <a:spLocks noGrp="1"/>
          </p:cNvSpPr>
          <p:nvPr>
            <p:ph idx="1"/>
          </p:nvPr>
        </p:nvSpPr>
        <p:spPr>
          <a:xfrm>
            <a:off x="613610" y="1448634"/>
            <a:ext cx="7431505" cy="5321133"/>
          </a:xfrm>
        </p:spPr>
        <p:txBody>
          <a:bodyPr>
            <a:normAutofit fontScale="55000" lnSpcReduction="20000"/>
          </a:bodyPr>
          <a:lstStyle/>
          <a:p>
            <a:r>
              <a:rPr lang="cs-CZ" dirty="0" smtClean="0"/>
              <a:t>jsou </a:t>
            </a:r>
            <a:r>
              <a:rPr lang="cs-CZ" dirty="0"/>
              <a:t>stavebně vzato vazivové chrupavky obalené kolagenním </a:t>
            </a:r>
            <a:r>
              <a:rPr lang="cs-CZ" dirty="0" smtClean="0"/>
              <a:t>vazivem</a:t>
            </a:r>
          </a:p>
          <a:p>
            <a:r>
              <a:rPr lang="cs-CZ" dirty="0" smtClean="0"/>
              <a:t>spojují </a:t>
            </a:r>
            <a:r>
              <a:rPr lang="cs-CZ" dirty="0"/>
              <a:t>vždy dva sousední obratle. V místě, kde ploténka sousedí s </a:t>
            </a:r>
            <a:r>
              <a:rPr lang="cs-CZ" dirty="0" err="1"/>
              <a:t>kompaktou</a:t>
            </a:r>
            <a:r>
              <a:rPr lang="cs-CZ" dirty="0"/>
              <a:t> těla obratle, je hyalinní </a:t>
            </a:r>
            <a:r>
              <a:rPr lang="cs-CZ" dirty="0" smtClean="0"/>
              <a:t>vazivo</a:t>
            </a:r>
          </a:p>
          <a:p>
            <a:r>
              <a:rPr lang="cs-CZ" dirty="0" smtClean="0"/>
              <a:t>destička </a:t>
            </a:r>
            <a:r>
              <a:rPr lang="cs-CZ" dirty="0"/>
              <a:t>je tvořena systémem cirkulárních vazivových prstenců (</a:t>
            </a:r>
            <a:r>
              <a:rPr lang="cs-CZ" dirty="0" err="1"/>
              <a:t>anulus</a:t>
            </a:r>
            <a:r>
              <a:rPr lang="cs-CZ" dirty="0"/>
              <a:t> </a:t>
            </a:r>
            <a:r>
              <a:rPr lang="cs-CZ" dirty="0" err="1"/>
              <a:t>fibrosus</a:t>
            </a:r>
            <a:r>
              <a:rPr lang="cs-CZ" dirty="0"/>
              <a:t>), které obalují kulovité dřeňové jádro (</a:t>
            </a:r>
            <a:r>
              <a:rPr lang="cs-CZ" dirty="0" err="1"/>
              <a:t>nucleus</a:t>
            </a:r>
            <a:r>
              <a:rPr lang="cs-CZ" dirty="0"/>
              <a:t> </a:t>
            </a:r>
            <a:r>
              <a:rPr lang="cs-CZ" dirty="0" err="1" smtClean="0"/>
              <a:t>pulposus</a:t>
            </a:r>
            <a:r>
              <a:rPr lang="cs-CZ" dirty="0" smtClean="0"/>
              <a:t>) - na </a:t>
            </a:r>
            <a:r>
              <a:rPr lang="cs-CZ" dirty="0"/>
              <a:t>jeho povrchu je pevný vazivový obal tvořený jednou z lamel </a:t>
            </a:r>
            <a:r>
              <a:rPr lang="cs-CZ" dirty="0" err="1"/>
              <a:t>anulus</a:t>
            </a:r>
            <a:r>
              <a:rPr lang="cs-CZ" dirty="0"/>
              <a:t> </a:t>
            </a:r>
            <a:r>
              <a:rPr lang="cs-CZ" dirty="0" err="1" smtClean="0"/>
              <a:t>fibrosus</a:t>
            </a:r>
            <a:endParaRPr lang="cs-CZ" dirty="0" smtClean="0"/>
          </a:p>
          <a:p>
            <a:r>
              <a:rPr lang="cs-CZ" dirty="0" smtClean="0"/>
              <a:t>celkem </a:t>
            </a:r>
            <a:r>
              <a:rPr lang="cs-CZ" dirty="0"/>
              <a:t>je na páteři 23 </a:t>
            </a:r>
            <a:r>
              <a:rPr lang="cs-CZ" dirty="0" smtClean="0"/>
              <a:t>destiček - tvoří </a:t>
            </a:r>
            <a:r>
              <a:rPr lang="cs-CZ" dirty="0"/>
              <a:t>tak asi čtvrtinu celkové délky </a:t>
            </a:r>
            <a:r>
              <a:rPr lang="cs-CZ" dirty="0" smtClean="0"/>
              <a:t>páteře</a:t>
            </a:r>
          </a:p>
          <a:p>
            <a:r>
              <a:rPr lang="cs-CZ" dirty="0" smtClean="0"/>
              <a:t>meziobratlové </a:t>
            </a:r>
            <a:r>
              <a:rPr lang="cs-CZ" dirty="0"/>
              <a:t>destičky fungují především jako nárazníky vertikálně působícího tlaku, vůči kterému jsou velice odolné. Daleko hůře snášejí smykové síly – torzní rotace bez poškození snášejí asi do 5°. Při rotaci mezi 10–30° dochází k jejich poškození. </a:t>
            </a:r>
            <a:endParaRPr lang="cs-CZ" dirty="0" smtClean="0"/>
          </a:p>
          <a:p>
            <a:r>
              <a:rPr lang="cs-CZ" dirty="0" smtClean="0"/>
              <a:t>výživu </a:t>
            </a:r>
            <a:r>
              <a:rPr lang="cs-CZ" dirty="0"/>
              <a:t>meziobratlových plotének zajišťuje cévní </a:t>
            </a:r>
            <a:r>
              <a:rPr lang="cs-CZ" dirty="0" smtClean="0"/>
              <a:t>systém. Ačkoliv je tlak v disku proměnlivý (dle polohy těla a zatížení), je vždy podstatně vyšší (o tisíce N) než v okolí. To zapříčiňuje spontánní odtékání </a:t>
            </a:r>
            <a:r>
              <a:rPr lang="cs-CZ" dirty="0"/>
              <a:t>tkáňové tekutiny do cévního (především žilního) systému okolních struktur</a:t>
            </a:r>
            <a:r>
              <a:rPr lang="cs-CZ" dirty="0" smtClean="0"/>
              <a:t>.</a:t>
            </a:r>
          </a:p>
          <a:p>
            <a:r>
              <a:rPr lang="cs-CZ" dirty="0" smtClean="0"/>
              <a:t>disky </a:t>
            </a:r>
            <a:r>
              <a:rPr lang="cs-CZ" dirty="0"/>
              <a:t>slouží jako hydrodynamické tlumiče, které absorbují jak statické, tak dynamické síly působící na páteř. </a:t>
            </a:r>
            <a:endParaRPr lang="cs-CZ" dirty="0" smtClean="0"/>
          </a:p>
          <a:p>
            <a:r>
              <a:rPr lang="cs-CZ" dirty="0" smtClean="0"/>
              <a:t>spolu </a:t>
            </a:r>
            <a:r>
              <a:rPr lang="cs-CZ" dirty="0"/>
              <a:t>s těly obratlů, vazivem a cévami tvoří osmotický systém, ve kterém se při zatížení a odlehčení velmi intenzivně přesouvá voda a v ní rozpuštěné látky. </a:t>
            </a:r>
            <a:endParaRPr lang="cs-CZ" dirty="0" smtClean="0"/>
          </a:p>
          <a:p>
            <a:endParaRPr lang="cs-CZ" dirty="0"/>
          </a:p>
          <a:p>
            <a:r>
              <a:rPr lang="cs-CZ" dirty="0" smtClean="0"/>
              <a:t>při </a:t>
            </a:r>
            <a:r>
              <a:rPr lang="cs-CZ" dirty="0"/>
              <a:t>každém zatížení pohybového segmentu roste tendence vytlačovat tekutinu z meziobratlové ploténky ven a bez jiné úpravy by destička přestala tlumit nárazy a došlo by k poškození obratlů. </a:t>
            </a:r>
            <a:endParaRPr lang="cs-CZ" dirty="0" smtClean="0"/>
          </a:p>
          <a:p>
            <a:r>
              <a:rPr lang="cs-CZ" dirty="0" smtClean="0"/>
              <a:t>celý </a:t>
            </a:r>
            <a:r>
              <a:rPr lang="cs-CZ" dirty="0"/>
              <a:t>tento proces lze vypozorovat na snížení tělesné výšky v průběhu dne (večer naměříme o 1–2 cm nižší výšku než ráno</a:t>
            </a:r>
            <a:r>
              <a:rPr lang="cs-CZ" dirty="0" smtClean="0"/>
              <a:t>)</a:t>
            </a:r>
            <a:endParaRPr lang="cs-CZ" dirty="0"/>
          </a:p>
        </p:txBody>
      </p:sp>
      <p:pic>
        <p:nvPicPr>
          <p:cNvPr id="4" name="Obrázek 3"/>
          <p:cNvPicPr>
            <a:picLocks noChangeAspect="1"/>
          </p:cNvPicPr>
          <p:nvPr/>
        </p:nvPicPr>
        <p:blipFill rotWithShape="1">
          <a:blip r:embed="rId2"/>
          <a:srcRect l="2387" t="825" r="8480"/>
          <a:stretch/>
        </p:blipFill>
        <p:spPr>
          <a:xfrm>
            <a:off x="8045115" y="1027906"/>
            <a:ext cx="3962401" cy="2828715"/>
          </a:xfrm>
          <a:prstGeom prst="rect">
            <a:avLst/>
          </a:prstGeom>
        </p:spPr>
      </p:pic>
      <p:pic>
        <p:nvPicPr>
          <p:cNvPr id="5" name="Obrázek 4"/>
          <p:cNvPicPr>
            <a:picLocks noChangeAspect="1"/>
          </p:cNvPicPr>
          <p:nvPr/>
        </p:nvPicPr>
        <p:blipFill>
          <a:blip r:embed="rId3"/>
          <a:stretch>
            <a:fillRect/>
          </a:stretch>
        </p:blipFill>
        <p:spPr>
          <a:xfrm>
            <a:off x="8395292" y="4222623"/>
            <a:ext cx="3429243" cy="2232818"/>
          </a:xfrm>
          <a:prstGeom prst="rect">
            <a:avLst/>
          </a:prstGeom>
        </p:spPr>
      </p:pic>
    </p:spTree>
    <p:extLst>
      <p:ext uri="{BB962C8B-B14F-4D97-AF65-F5344CB8AC3E}">
        <p14:creationId xmlns:p14="http://schemas.microsoft.com/office/powerpoint/2010/main" val="1790885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mn-lt"/>
              </a:rPr>
              <a:t>Hřbetní mícha</a:t>
            </a:r>
            <a:endParaRPr lang="cs-CZ" b="1" dirty="0">
              <a:latin typeface="+mn-lt"/>
            </a:endParaRPr>
          </a:p>
        </p:txBody>
      </p:sp>
      <p:sp>
        <p:nvSpPr>
          <p:cNvPr id="3" name="Zástupný symbol pro obsah 2"/>
          <p:cNvSpPr>
            <a:spLocks noGrp="1"/>
          </p:cNvSpPr>
          <p:nvPr>
            <p:ph idx="1"/>
          </p:nvPr>
        </p:nvSpPr>
        <p:spPr>
          <a:xfrm>
            <a:off x="838200" y="1825625"/>
            <a:ext cx="7455568" cy="4351338"/>
          </a:xfrm>
        </p:spPr>
        <p:txBody>
          <a:bodyPr>
            <a:normAutofit fontScale="55000" lnSpcReduction="20000"/>
          </a:bodyPr>
          <a:lstStyle/>
          <a:p>
            <a:r>
              <a:rPr lang="cs-CZ" dirty="0" smtClean="0"/>
              <a:t>uložená </a:t>
            </a:r>
            <a:r>
              <a:rPr lang="cs-CZ" dirty="0" smtClean="0"/>
              <a:t>v páteřním kanálu, je předozadně oploštěný sloupec provazovitě uspořádané nervové </a:t>
            </a:r>
            <a:r>
              <a:rPr lang="cs-CZ" dirty="0" smtClean="0"/>
              <a:t>tkáně</a:t>
            </a:r>
          </a:p>
          <a:p>
            <a:r>
              <a:rPr lang="cs-CZ" dirty="0" smtClean="0"/>
              <a:t>mícha </a:t>
            </a:r>
            <a:r>
              <a:rPr lang="cs-CZ" dirty="0" smtClean="0"/>
              <a:t>samotná je kratší než páteřní kanál, dosahuje délky zhruba 45 </a:t>
            </a:r>
            <a:r>
              <a:rPr lang="cs-CZ" dirty="0" smtClean="0"/>
              <a:t>cm</a:t>
            </a:r>
          </a:p>
          <a:p>
            <a:r>
              <a:rPr lang="cs-CZ" dirty="0" smtClean="0"/>
              <a:t>začátek </a:t>
            </a:r>
            <a:r>
              <a:rPr lang="cs-CZ" dirty="0" smtClean="0"/>
              <a:t>míchy navazuje na prodlouženou míchu (</a:t>
            </a:r>
            <a:r>
              <a:rPr lang="cs-CZ" dirty="0" err="1" smtClean="0"/>
              <a:t>medulla</a:t>
            </a:r>
            <a:r>
              <a:rPr lang="cs-CZ" dirty="0" smtClean="0"/>
              <a:t> </a:t>
            </a:r>
            <a:r>
              <a:rPr lang="cs-CZ" dirty="0" err="1" smtClean="0"/>
              <a:t>oblongata</a:t>
            </a:r>
            <a:r>
              <a:rPr lang="cs-CZ" dirty="0" smtClean="0"/>
              <a:t>) a začíná zhruba od týlního otvoru týlní kosti (</a:t>
            </a:r>
            <a:r>
              <a:rPr lang="cs-CZ" dirty="0" err="1" smtClean="0"/>
              <a:t>foramen</a:t>
            </a:r>
            <a:r>
              <a:rPr lang="cs-CZ" dirty="0" smtClean="0"/>
              <a:t> </a:t>
            </a:r>
            <a:r>
              <a:rPr lang="cs-CZ" dirty="0" err="1" smtClean="0"/>
              <a:t>occipitale</a:t>
            </a:r>
            <a:r>
              <a:rPr lang="cs-CZ" dirty="0" smtClean="0"/>
              <a:t>). Kaudální konec míchy se postupně zužuje a končí v oblasti druhého bederního obratle. Pokračování tvoří koňský ohon (</a:t>
            </a:r>
            <a:r>
              <a:rPr lang="cs-CZ" dirty="0" err="1" smtClean="0"/>
              <a:t>cauda</a:t>
            </a:r>
            <a:r>
              <a:rPr lang="cs-CZ" dirty="0" smtClean="0"/>
              <a:t> </a:t>
            </a:r>
            <a:r>
              <a:rPr lang="cs-CZ" dirty="0" err="1" smtClean="0"/>
              <a:t>equina</a:t>
            </a:r>
            <a:r>
              <a:rPr lang="cs-CZ" dirty="0" smtClean="0"/>
              <a:t>). Jedná se o míšní nervy 𝐿2 až 𝐶𝑜1</a:t>
            </a:r>
            <a:r>
              <a:rPr lang="cs-CZ" dirty="0" smtClean="0"/>
              <a:t>.</a:t>
            </a:r>
          </a:p>
          <a:p>
            <a:r>
              <a:rPr lang="cs-CZ" dirty="0" smtClean="0"/>
              <a:t>na </a:t>
            </a:r>
            <a:r>
              <a:rPr lang="cs-CZ" dirty="0" smtClean="0"/>
              <a:t>míše jsou patrná dvě vřetenovitá ztluštění (</a:t>
            </a:r>
            <a:r>
              <a:rPr lang="cs-CZ" dirty="0" err="1" smtClean="0"/>
              <a:t>intumescentia</a:t>
            </a:r>
            <a:r>
              <a:rPr lang="cs-CZ" dirty="0" smtClean="0"/>
              <a:t> </a:t>
            </a:r>
            <a:r>
              <a:rPr lang="cs-CZ" dirty="0" err="1" smtClean="0"/>
              <a:t>cervicalis</a:t>
            </a:r>
            <a:r>
              <a:rPr lang="cs-CZ" dirty="0" smtClean="0"/>
              <a:t> et </a:t>
            </a:r>
            <a:r>
              <a:rPr lang="cs-CZ" dirty="0" err="1" smtClean="0"/>
              <a:t>lumbalis</a:t>
            </a:r>
            <a:r>
              <a:rPr lang="cs-CZ" dirty="0" smtClean="0"/>
              <a:t>), která souvisí s odstupem nervových svazků. Mícha při svém průběhu páteřním kanálem vydává míšní nervy (nervi </a:t>
            </a:r>
            <a:r>
              <a:rPr lang="cs-CZ" dirty="0" err="1" smtClean="0"/>
              <a:t>spinales</a:t>
            </a:r>
            <a:r>
              <a:rPr lang="cs-CZ" dirty="0" smtClean="0"/>
              <a:t>), které kvůli rozdílné délce páteřní míchy a kanálu ne vždy odpovídají příslušným obratlům. </a:t>
            </a:r>
            <a:endParaRPr lang="cs-CZ" dirty="0" smtClean="0"/>
          </a:p>
          <a:p>
            <a:r>
              <a:rPr lang="cs-CZ" dirty="0" smtClean="0"/>
              <a:t>každý </a:t>
            </a:r>
            <a:r>
              <a:rPr lang="cs-CZ" dirty="0" smtClean="0"/>
              <a:t>nerv se po odstupu z </a:t>
            </a:r>
            <a:r>
              <a:rPr lang="cs-CZ" dirty="0" err="1" smtClean="0"/>
              <a:t>foramen</a:t>
            </a:r>
            <a:r>
              <a:rPr lang="cs-CZ" dirty="0" smtClean="0"/>
              <a:t> </a:t>
            </a:r>
            <a:r>
              <a:rPr lang="cs-CZ" dirty="0" err="1" smtClean="0"/>
              <a:t>intervertebrale</a:t>
            </a:r>
            <a:r>
              <a:rPr lang="cs-CZ" dirty="0" smtClean="0"/>
              <a:t> rozděluje na slabší </a:t>
            </a:r>
            <a:r>
              <a:rPr lang="cs-CZ" dirty="0" err="1" smtClean="0"/>
              <a:t>ramus</a:t>
            </a:r>
            <a:r>
              <a:rPr lang="cs-CZ" dirty="0" smtClean="0"/>
              <a:t> dorsalis a větší </a:t>
            </a:r>
            <a:r>
              <a:rPr lang="cs-CZ" dirty="0" err="1" smtClean="0"/>
              <a:t>ramus</a:t>
            </a:r>
            <a:r>
              <a:rPr lang="cs-CZ" dirty="0" smtClean="0"/>
              <a:t> </a:t>
            </a:r>
            <a:r>
              <a:rPr lang="cs-CZ" dirty="0" err="1" smtClean="0"/>
              <a:t>ventralis</a:t>
            </a:r>
            <a:r>
              <a:rPr lang="cs-CZ" dirty="0" smtClean="0"/>
              <a:t>. Míšní nervy jako takové jsou nervy smíšené, obsahují tři typy </a:t>
            </a:r>
            <a:r>
              <a:rPr lang="cs-CZ" dirty="0" smtClean="0"/>
              <a:t>vláken: </a:t>
            </a:r>
          </a:p>
          <a:p>
            <a:pPr lvl="1"/>
            <a:r>
              <a:rPr lang="cs-CZ" dirty="0" smtClean="0"/>
              <a:t>První</a:t>
            </a:r>
            <a:r>
              <a:rPr lang="cs-CZ" dirty="0" smtClean="0"/>
              <a:t>, motorická, tvoří přední rohy míšní (</a:t>
            </a:r>
            <a:r>
              <a:rPr lang="cs-CZ" dirty="0" err="1" smtClean="0"/>
              <a:t>radices</a:t>
            </a:r>
            <a:r>
              <a:rPr lang="cs-CZ" dirty="0" smtClean="0"/>
              <a:t> </a:t>
            </a:r>
            <a:r>
              <a:rPr lang="cs-CZ" dirty="0" err="1" smtClean="0"/>
              <a:t>anteriores</a:t>
            </a:r>
            <a:r>
              <a:rPr lang="cs-CZ" dirty="0" smtClean="0"/>
              <a:t>). </a:t>
            </a:r>
            <a:endParaRPr lang="cs-CZ" dirty="0" smtClean="0"/>
          </a:p>
          <a:p>
            <a:pPr lvl="1"/>
            <a:r>
              <a:rPr lang="cs-CZ" dirty="0" smtClean="0"/>
              <a:t>Senzitivní </a:t>
            </a:r>
            <a:r>
              <a:rPr lang="cs-CZ" dirty="0" smtClean="0"/>
              <a:t>vlákna dávají vznik zadním rohům míšním (</a:t>
            </a:r>
            <a:r>
              <a:rPr lang="cs-CZ" dirty="0" err="1" smtClean="0"/>
              <a:t>radices</a:t>
            </a:r>
            <a:r>
              <a:rPr lang="cs-CZ" dirty="0" smtClean="0"/>
              <a:t> </a:t>
            </a:r>
            <a:r>
              <a:rPr lang="cs-CZ" dirty="0" err="1" smtClean="0"/>
              <a:t>posteriores</a:t>
            </a:r>
            <a:r>
              <a:rPr lang="cs-CZ" dirty="0" smtClean="0"/>
              <a:t>). </a:t>
            </a:r>
            <a:endParaRPr lang="cs-CZ" dirty="0" smtClean="0"/>
          </a:p>
          <a:p>
            <a:pPr lvl="1"/>
            <a:r>
              <a:rPr lang="cs-CZ" dirty="0" smtClean="0"/>
              <a:t>Poslední</a:t>
            </a:r>
            <a:r>
              <a:rPr lang="cs-CZ" dirty="0" smtClean="0"/>
              <a:t>, sympatická vlákna, vystupují spolu s motorickými vlákny, jejich jádra leží v postranních úsecích šedé hmoty míšní. Tato vlákna motoricky inervují hladké svaly a žlázy. </a:t>
            </a:r>
            <a:endParaRPr lang="cs-CZ" dirty="0" smtClean="0"/>
          </a:p>
          <a:p>
            <a:r>
              <a:rPr lang="cs-CZ" dirty="0" smtClean="0"/>
              <a:t>Celkem </a:t>
            </a:r>
            <a:r>
              <a:rPr lang="cs-CZ" dirty="0" smtClean="0"/>
              <a:t>najdeme 31 párů míšních nervů, které dělíme na: - krční nervy (8 párů) – 𝐶1 − 𝐶7, první odstupuje mezi os </a:t>
            </a:r>
            <a:r>
              <a:rPr lang="cs-CZ" dirty="0" err="1" smtClean="0"/>
              <a:t>occipitale</a:t>
            </a:r>
            <a:r>
              <a:rPr lang="cs-CZ" dirty="0" smtClean="0"/>
              <a:t> a atlasem - hrudní nervy (12 párů) – 𝑇ℎ1 − 𝑇ℎ12 - bederní nervy (5 párů) – 𝐿1 − 𝐿5 - křížové nervy (5 párů) –𝑆1 − 𝑆5 - kostrční nerv (1 pár) </a:t>
            </a:r>
            <a:endParaRPr lang="cs-CZ" dirty="0"/>
          </a:p>
        </p:txBody>
      </p:sp>
      <p:pic>
        <p:nvPicPr>
          <p:cNvPr id="4" name="Obrázek 3"/>
          <p:cNvPicPr>
            <a:picLocks noChangeAspect="1"/>
          </p:cNvPicPr>
          <p:nvPr/>
        </p:nvPicPr>
        <p:blipFill>
          <a:blip r:embed="rId2"/>
          <a:stretch>
            <a:fillRect/>
          </a:stretch>
        </p:blipFill>
        <p:spPr>
          <a:xfrm>
            <a:off x="8160497" y="417973"/>
            <a:ext cx="3216973" cy="2545430"/>
          </a:xfrm>
          <a:prstGeom prst="rect">
            <a:avLst/>
          </a:prstGeom>
        </p:spPr>
      </p:pic>
      <p:pic>
        <p:nvPicPr>
          <p:cNvPr id="5" name="Obrázek 4"/>
          <p:cNvPicPr>
            <a:picLocks noChangeAspect="1"/>
          </p:cNvPicPr>
          <p:nvPr/>
        </p:nvPicPr>
        <p:blipFill rotWithShape="1">
          <a:blip r:embed="rId3"/>
          <a:srcRect l="8711" t="3604" r="10482" b="4036"/>
          <a:stretch/>
        </p:blipFill>
        <p:spPr>
          <a:xfrm>
            <a:off x="9768984" y="2783305"/>
            <a:ext cx="2261937" cy="4074695"/>
          </a:xfrm>
          <a:prstGeom prst="rect">
            <a:avLst/>
          </a:prstGeom>
        </p:spPr>
      </p:pic>
    </p:spTree>
    <p:extLst>
      <p:ext uri="{BB962C8B-B14F-4D97-AF65-F5344CB8AC3E}">
        <p14:creationId xmlns:p14="http://schemas.microsoft.com/office/powerpoint/2010/main" val="517037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Stabilita páteře </a:t>
            </a:r>
            <a:endParaRPr lang="cs-CZ" b="1" dirty="0">
              <a:latin typeface="+mn-lt"/>
            </a:endParaRPr>
          </a:p>
        </p:txBody>
      </p:sp>
      <p:sp>
        <p:nvSpPr>
          <p:cNvPr id="3" name="Zástupný symbol pro obsah 2"/>
          <p:cNvSpPr>
            <a:spLocks noGrp="1"/>
          </p:cNvSpPr>
          <p:nvPr>
            <p:ph idx="1"/>
          </p:nvPr>
        </p:nvSpPr>
        <p:spPr>
          <a:xfrm>
            <a:off x="613610" y="1601036"/>
            <a:ext cx="10515600" cy="5256964"/>
          </a:xfrm>
        </p:spPr>
        <p:txBody>
          <a:bodyPr>
            <a:normAutofit fontScale="40000" lnSpcReduction="20000"/>
          </a:bodyPr>
          <a:lstStyle/>
          <a:p>
            <a:pPr marL="0" indent="0">
              <a:buNone/>
            </a:pPr>
            <a:r>
              <a:rPr lang="cs-CZ" dirty="0" smtClean="0"/>
              <a:t>znamená </a:t>
            </a:r>
            <a:r>
              <a:rPr lang="cs-CZ" dirty="0" smtClean="0"/>
              <a:t>schopnost fixovat klidovou konfiguraci páteře danou tvarem obratlů a zakřivením páteře jako celku a toto postavení udržet při pohybu ve fyziologickém </a:t>
            </a:r>
            <a:r>
              <a:rPr lang="cs-CZ" dirty="0" smtClean="0"/>
              <a:t>rozsahu</a:t>
            </a:r>
          </a:p>
          <a:p>
            <a:endParaRPr lang="cs-CZ" dirty="0" smtClean="0"/>
          </a:p>
          <a:p>
            <a:pPr marL="0" indent="0">
              <a:buNone/>
            </a:pPr>
            <a:r>
              <a:rPr lang="cs-CZ" dirty="0" smtClean="0"/>
              <a:t>Statická </a:t>
            </a:r>
            <a:r>
              <a:rPr lang="cs-CZ" dirty="0" smtClean="0"/>
              <a:t>stabilita páteře je podmíněna třemi stabilizačními pilíři páteře</a:t>
            </a:r>
            <a:r>
              <a:rPr lang="cs-CZ" dirty="0" smtClean="0"/>
              <a:t>.</a:t>
            </a:r>
          </a:p>
          <a:p>
            <a:pPr lvl="1"/>
            <a:r>
              <a:rPr lang="cs-CZ" dirty="0" smtClean="0"/>
              <a:t>Přední </a:t>
            </a:r>
            <a:r>
              <a:rPr lang="cs-CZ" dirty="0" smtClean="0"/>
              <a:t>pilíř je tvořen těly obratlů s meziobratlovými ploténkami spolu s podélnými </a:t>
            </a:r>
            <a:r>
              <a:rPr lang="cs-CZ" dirty="0" smtClean="0"/>
              <a:t>vazy</a:t>
            </a:r>
          </a:p>
          <a:p>
            <a:pPr lvl="1"/>
            <a:r>
              <a:rPr lang="cs-CZ" dirty="0" smtClean="0"/>
              <a:t>Dva </a:t>
            </a:r>
            <a:r>
              <a:rPr lang="cs-CZ" dirty="0" smtClean="0"/>
              <a:t>postranní pilíře jsou tvořené kloubními výběžky, pouzdry IV kloubů a vazy stabilizující sousední obratle. </a:t>
            </a:r>
            <a:endParaRPr lang="cs-CZ" dirty="0" smtClean="0"/>
          </a:p>
          <a:p>
            <a:r>
              <a:rPr lang="cs-CZ" dirty="0" smtClean="0"/>
              <a:t>Nezbytnou </a:t>
            </a:r>
            <a:r>
              <a:rPr lang="cs-CZ" dirty="0" smtClean="0"/>
              <a:t>součástí systému </a:t>
            </a:r>
            <a:r>
              <a:rPr lang="cs-CZ" b="1" dirty="0" smtClean="0"/>
              <a:t>statické stabilizace páteře </a:t>
            </a:r>
            <a:r>
              <a:rPr lang="cs-CZ" dirty="0" smtClean="0"/>
              <a:t>jsou také pletence horních a dolních končetin spolu s kostrou hrudníku. </a:t>
            </a:r>
            <a:endParaRPr lang="cs-CZ" dirty="0" smtClean="0"/>
          </a:p>
          <a:p>
            <a:r>
              <a:rPr lang="cs-CZ" b="1" dirty="0" smtClean="0"/>
              <a:t>Dynamická </a:t>
            </a:r>
            <a:r>
              <a:rPr lang="cs-CZ" b="1" dirty="0" smtClean="0"/>
              <a:t>stabilita </a:t>
            </a:r>
            <a:r>
              <a:rPr lang="cs-CZ" dirty="0" smtClean="0"/>
              <a:t>páteře je zajištována svaly a pružností osových vazivových struktur. Vazivo okolo svalů tvoří obaly a úponové šlachy. Akumuluje se v něm část energie, kterou při své práci generují svaly. Z funkčního hlediska celý tento systém představuje ochranu míšních struktur a zajišťuje pružný přenos nárazů na struktury CNS vznikajících při chůzi, skocích apod. Umožňuje přenos síly svalového stahu i na vzdálené struktury. Mohutné, ploché fascie fungují jako místa mechanické opory svalových řetězců. </a:t>
            </a:r>
            <a:endParaRPr lang="cs-CZ" dirty="0" smtClean="0"/>
          </a:p>
          <a:p>
            <a:r>
              <a:rPr lang="cs-CZ" dirty="0" smtClean="0"/>
              <a:t>Další </a:t>
            </a:r>
            <a:r>
              <a:rPr lang="cs-CZ" dirty="0" smtClean="0"/>
              <a:t>důležitou funkcí vaziva je </a:t>
            </a:r>
            <a:r>
              <a:rPr lang="cs-CZ" dirty="0" err="1" smtClean="0"/>
              <a:t>aferentace</a:t>
            </a:r>
            <a:r>
              <a:rPr lang="cs-CZ" dirty="0" smtClean="0"/>
              <a:t>. Informace se sbírají v CNS a po jejich vyhodnocení zajišťuje dynamickou stabilitu příslušných segmentů a sektorů páteře. Dysfunkce svalu (zapříčiněná bolestivým podnětem) může zapříčinit nevhodné nastavení pohybového segmentu a následnou funkční poruchu – pohybový blok </a:t>
            </a:r>
            <a:endParaRPr lang="cs-CZ" dirty="0" smtClean="0"/>
          </a:p>
          <a:p>
            <a:endParaRPr lang="cs-CZ" dirty="0" smtClean="0"/>
          </a:p>
          <a:p>
            <a:pPr marL="0" indent="0">
              <a:buNone/>
            </a:pPr>
            <a:r>
              <a:rPr lang="cs-CZ" b="1" dirty="0" smtClean="0"/>
              <a:t>Hluboký </a:t>
            </a:r>
            <a:r>
              <a:rPr lang="cs-CZ" b="1" dirty="0" smtClean="0"/>
              <a:t>stabilizační systém </a:t>
            </a:r>
            <a:r>
              <a:rPr lang="cs-CZ" b="1" dirty="0" smtClean="0"/>
              <a:t>páteře</a:t>
            </a:r>
          </a:p>
          <a:p>
            <a:r>
              <a:rPr lang="cs-CZ" b="1" dirty="0" smtClean="0"/>
              <a:t>Hluboký </a:t>
            </a:r>
            <a:r>
              <a:rPr lang="cs-CZ" b="1" dirty="0" smtClean="0"/>
              <a:t>stabilizační </a:t>
            </a:r>
            <a:r>
              <a:rPr lang="cs-CZ" dirty="0" smtClean="0"/>
              <a:t>systém páteře (HSSP) se stará o zpevnění páteře a jejích segmentů skrze správnou svalovou souhru během všech vykonávaných pohybů a statického zatížení jedince. Automatické zapojení svalů pro stabilizaci páteře zabezpečuje její ochranu. Při dysfunkci systému mohou vznikat funkční </a:t>
            </a:r>
            <a:r>
              <a:rPr lang="cs-CZ" dirty="0" err="1" smtClean="0"/>
              <a:t>vertebrogenní</a:t>
            </a:r>
            <a:r>
              <a:rPr lang="cs-CZ" dirty="0" smtClean="0"/>
              <a:t> poruchy. Prevencí vzniku těchto dysfunkcí je vytvoření správné svalové souhry tvořící hluboký stabilizační systém. U HSSP rozlišujeme lokální a globální svalový systém </a:t>
            </a:r>
            <a:endParaRPr lang="cs-CZ" dirty="0"/>
          </a:p>
          <a:p>
            <a:r>
              <a:rPr lang="cs-CZ" b="1" dirty="0" smtClean="0"/>
              <a:t>Lokální </a:t>
            </a:r>
            <a:r>
              <a:rPr lang="cs-CZ" b="1" dirty="0" smtClean="0"/>
              <a:t>svalový </a:t>
            </a:r>
            <a:r>
              <a:rPr lang="cs-CZ" dirty="0" smtClean="0"/>
              <a:t>systém </a:t>
            </a:r>
            <a:r>
              <a:rPr lang="cs-CZ" dirty="0" smtClean="0"/>
              <a:t>- k </a:t>
            </a:r>
            <a:r>
              <a:rPr lang="cs-CZ" dirty="0" smtClean="0"/>
              <a:t>hlavním svalům tvořící lokální hluboký stabilizační systém řadíme bránici, mm. </a:t>
            </a:r>
            <a:r>
              <a:rPr lang="cs-CZ" dirty="0" err="1" smtClean="0"/>
              <a:t>multifidi</a:t>
            </a:r>
            <a:r>
              <a:rPr lang="cs-CZ" dirty="0" smtClean="0"/>
              <a:t> (tyto svaly se aktivují již při představě pohybu a tím snižují tlak na meziobratlové destičky), m. </a:t>
            </a:r>
            <a:r>
              <a:rPr lang="cs-CZ" dirty="0" err="1" smtClean="0"/>
              <a:t>transversus</a:t>
            </a:r>
            <a:r>
              <a:rPr lang="cs-CZ" dirty="0" smtClean="0"/>
              <a:t> </a:t>
            </a:r>
            <a:r>
              <a:rPr lang="cs-CZ" dirty="0" err="1" smtClean="0"/>
              <a:t>abdominis</a:t>
            </a:r>
            <a:r>
              <a:rPr lang="cs-CZ" dirty="0" smtClean="0"/>
              <a:t> a svaly pánevního dna, zejména m. levator ani a m. </a:t>
            </a:r>
            <a:r>
              <a:rPr lang="cs-CZ" dirty="0" err="1" smtClean="0"/>
              <a:t>coccygeus</a:t>
            </a:r>
            <a:r>
              <a:rPr lang="cs-CZ" dirty="0" smtClean="0"/>
              <a:t>. Tento systém je oproti systému globálnímu ontogeneticky starší. Svaly tvořící tento systém většinou probíhají </a:t>
            </a:r>
            <a:r>
              <a:rPr lang="cs-CZ" dirty="0" err="1" smtClean="0"/>
              <a:t>intersegmentálně</a:t>
            </a:r>
            <a:r>
              <a:rPr lang="cs-CZ" dirty="0" smtClean="0"/>
              <a:t>, což zajišťuje vnitřní stabilitu axiálního systému. Ta je stěžejní pro vytvoření stability vnější, ze které vychází řízený pohyb. Jejich délka se při aktivaci téměř nemění, jsou to většinou svaly s převažující funkcí posturální. Důležitou funkcí je vytvoření </a:t>
            </a:r>
            <a:r>
              <a:rPr lang="cs-CZ" dirty="0" err="1" smtClean="0"/>
              <a:t>punctum</a:t>
            </a:r>
            <a:r>
              <a:rPr lang="cs-CZ" dirty="0" smtClean="0"/>
              <a:t> </a:t>
            </a:r>
            <a:r>
              <a:rPr lang="cs-CZ" dirty="0" err="1" smtClean="0"/>
              <a:t>fixum</a:t>
            </a:r>
            <a:r>
              <a:rPr lang="cs-CZ" dirty="0" smtClean="0"/>
              <a:t> svalům patřících do skupiny globálních stabilizátorů páteře </a:t>
            </a:r>
            <a:endParaRPr lang="cs-CZ" dirty="0"/>
          </a:p>
          <a:p>
            <a:r>
              <a:rPr lang="cs-CZ" b="1" dirty="0" smtClean="0"/>
              <a:t>Globální </a:t>
            </a:r>
            <a:r>
              <a:rPr lang="cs-CZ" b="1" dirty="0" smtClean="0"/>
              <a:t>svalový </a:t>
            </a:r>
            <a:r>
              <a:rPr lang="cs-CZ" dirty="0" smtClean="0"/>
              <a:t>systém </a:t>
            </a:r>
            <a:r>
              <a:rPr lang="cs-CZ" dirty="0" smtClean="0"/>
              <a:t> - zahrnuje </a:t>
            </a:r>
            <a:r>
              <a:rPr lang="cs-CZ" dirty="0" smtClean="0"/>
              <a:t>svaly s </a:t>
            </a:r>
            <a:r>
              <a:rPr lang="cs-CZ" dirty="0" err="1" smtClean="0"/>
              <a:t>vícekloubovým</a:t>
            </a:r>
            <a:r>
              <a:rPr lang="cs-CZ" dirty="0" smtClean="0"/>
              <a:t> průběhem (nepřemosťují pouze sousední klouby, ale i vzdálenější klouby). V případě správné funkce lokálního systému zodpovídají za vnější stabilizaci trupu, aniž by přímo ovlivňovaly osový orgán. V případě insuficience lokálního </a:t>
            </a:r>
            <a:r>
              <a:rPr lang="cs-CZ" dirty="0" smtClean="0"/>
              <a:t>stabilizačního </a:t>
            </a:r>
            <a:r>
              <a:rPr lang="cs-CZ" dirty="0" smtClean="0"/>
              <a:t>systému není globální systém schopen zajistit stabilitu páteře. Minimalizuje však osové zatížení páteře díky převodu vnějších sil a zatížení mezi trupem a končetinami. Svaly patřící do skupiny globálních stabilizátorů jsou: m. </a:t>
            </a:r>
            <a:r>
              <a:rPr lang="cs-CZ" dirty="0" err="1" smtClean="0"/>
              <a:t>rectus</a:t>
            </a:r>
            <a:r>
              <a:rPr lang="cs-CZ" dirty="0" smtClean="0"/>
              <a:t> </a:t>
            </a:r>
            <a:r>
              <a:rPr lang="cs-CZ" dirty="0" err="1" smtClean="0"/>
              <a:t>abdominis</a:t>
            </a:r>
            <a:r>
              <a:rPr lang="cs-CZ" dirty="0" smtClean="0"/>
              <a:t>, m. </a:t>
            </a:r>
            <a:r>
              <a:rPr lang="cs-CZ" dirty="0" err="1" smtClean="0"/>
              <a:t>obliquus</a:t>
            </a:r>
            <a:r>
              <a:rPr lang="cs-CZ" dirty="0" smtClean="0"/>
              <a:t> </a:t>
            </a:r>
            <a:r>
              <a:rPr lang="cs-CZ" dirty="0" err="1" smtClean="0"/>
              <a:t>abdominis</a:t>
            </a:r>
            <a:r>
              <a:rPr lang="cs-CZ" dirty="0" smtClean="0"/>
              <a:t> </a:t>
            </a:r>
            <a:r>
              <a:rPr lang="cs-CZ" dirty="0" err="1" smtClean="0"/>
              <a:t>externus</a:t>
            </a:r>
            <a:r>
              <a:rPr lang="cs-CZ" dirty="0" smtClean="0"/>
              <a:t> et </a:t>
            </a:r>
            <a:r>
              <a:rPr lang="cs-CZ" dirty="0" err="1" smtClean="0"/>
              <a:t>internus</a:t>
            </a:r>
            <a:r>
              <a:rPr lang="cs-CZ" dirty="0" smtClean="0"/>
              <a:t>, m. </a:t>
            </a:r>
            <a:r>
              <a:rPr lang="cs-CZ" dirty="0" err="1" smtClean="0"/>
              <a:t>longissimus</a:t>
            </a:r>
            <a:r>
              <a:rPr lang="cs-CZ" dirty="0" smtClean="0"/>
              <a:t> </a:t>
            </a:r>
            <a:r>
              <a:rPr lang="cs-CZ" dirty="0" err="1" smtClean="0"/>
              <a:t>thoracis</a:t>
            </a:r>
            <a:r>
              <a:rPr lang="cs-CZ" dirty="0" smtClean="0"/>
              <a:t>, m. </a:t>
            </a:r>
            <a:r>
              <a:rPr lang="cs-CZ" dirty="0" err="1" smtClean="0"/>
              <a:t>iliocostalis</a:t>
            </a:r>
            <a:r>
              <a:rPr lang="cs-CZ" dirty="0" smtClean="0"/>
              <a:t> </a:t>
            </a:r>
            <a:r>
              <a:rPr lang="cs-CZ" dirty="0" err="1" smtClean="0"/>
              <a:t>thoracis</a:t>
            </a:r>
            <a:r>
              <a:rPr lang="cs-CZ" dirty="0" smtClean="0"/>
              <a:t>, m. </a:t>
            </a:r>
            <a:r>
              <a:rPr lang="cs-CZ" dirty="0" err="1" smtClean="0"/>
              <a:t>iliopsoas</a:t>
            </a:r>
            <a:r>
              <a:rPr lang="cs-CZ" dirty="0" smtClean="0"/>
              <a:t>, </a:t>
            </a:r>
            <a:r>
              <a:rPr lang="cs-CZ" dirty="0" err="1" smtClean="0"/>
              <a:t>iliocostální</a:t>
            </a:r>
            <a:r>
              <a:rPr lang="cs-CZ" dirty="0" smtClean="0"/>
              <a:t> část m. </a:t>
            </a:r>
            <a:r>
              <a:rPr lang="cs-CZ" dirty="0" err="1" smtClean="0"/>
              <a:t>quadratus</a:t>
            </a:r>
            <a:r>
              <a:rPr lang="cs-CZ" dirty="0" smtClean="0"/>
              <a:t> </a:t>
            </a:r>
            <a:r>
              <a:rPr lang="cs-CZ" dirty="0" err="1" smtClean="0"/>
              <a:t>lumborum</a:t>
            </a:r>
            <a:r>
              <a:rPr lang="cs-CZ" dirty="0" smtClean="0"/>
              <a:t>, m. </a:t>
            </a:r>
            <a:r>
              <a:rPr lang="cs-CZ" dirty="0" err="1" smtClean="0"/>
              <a:t>erector</a:t>
            </a:r>
            <a:r>
              <a:rPr lang="cs-CZ" dirty="0" smtClean="0"/>
              <a:t> </a:t>
            </a:r>
            <a:r>
              <a:rPr lang="cs-CZ" dirty="0" err="1" smtClean="0"/>
              <a:t>spinae</a:t>
            </a:r>
            <a:r>
              <a:rPr lang="cs-CZ" dirty="0" smtClean="0"/>
              <a:t>, m. </a:t>
            </a:r>
            <a:r>
              <a:rPr lang="cs-CZ" dirty="0" err="1" smtClean="0"/>
              <a:t>latissimus</a:t>
            </a:r>
            <a:r>
              <a:rPr lang="cs-CZ" dirty="0" smtClean="0"/>
              <a:t> </a:t>
            </a:r>
            <a:r>
              <a:rPr lang="cs-CZ" dirty="0" err="1" smtClean="0"/>
              <a:t>dorsi</a:t>
            </a:r>
            <a:r>
              <a:rPr lang="cs-CZ" dirty="0" smtClean="0"/>
              <a:t>, m. </a:t>
            </a:r>
            <a:r>
              <a:rPr lang="cs-CZ" dirty="0" err="1" smtClean="0"/>
              <a:t>gluteus</a:t>
            </a:r>
            <a:r>
              <a:rPr lang="cs-CZ" dirty="0" smtClean="0"/>
              <a:t> </a:t>
            </a:r>
            <a:r>
              <a:rPr lang="cs-CZ" dirty="0" err="1" smtClean="0"/>
              <a:t>maximus</a:t>
            </a:r>
            <a:r>
              <a:rPr lang="cs-CZ" dirty="0" smtClean="0"/>
              <a:t>, m. biceps </a:t>
            </a:r>
            <a:r>
              <a:rPr lang="cs-CZ" dirty="0" err="1" smtClean="0"/>
              <a:t>femoris</a:t>
            </a:r>
            <a:r>
              <a:rPr lang="cs-CZ" dirty="0" smtClean="0"/>
              <a:t> </a:t>
            </a:r>
            <a:endParaRPr lang="cs-CZ" dirty="0" smtClean="0"/>
          </a:p>
          <a:p>
            <a:r>
              <a:rPr lang="cs-CZ" b="1" dirty="0" smtClean="0"/>
              <a:t>Vliv </a:t>
            </a:r>
            <a:r>
              <a:rPr lang="cs-CZ" b="1" dirty="0" smtClean="0"/>
              <a:t>dýchání na správnou funkci hlubokého stabilizačního systému </a:t>
            </a:r>
            <a:r>
              <a:rPr lang="cs-CZ" b="1" dirty="0" smtClean="0"/>
              <a:t>páteře - </a:t>
            </a:r>
            <a:r>
              <a:rPr lang="cs-CZ" dirty="0" smtClean="0"/>
              <a:t>hlavní </a:t>
            </a:r>
            <a:r>
              <a:rPr lang="cs-CZ" dirty="0" smtClean="0"/>
              <a:t>inspirační sval je bránice, která se při nádechu oplošťuje a dochází ke zvýšení nitrobřišního tlaku. Současně se vyklenuje břišní stěna a rozšiřuje dolní hrudní apertura. Během dýchání je důležitá souhra bránice, která pracuje koncentricky a svalu m. </a:t>
            </a:r>
            <a:r>
              <a:rPr lang="cs-CZ" dirty="0" err="1" smtClean="0"/>
              <a:t>transversus</a:t>
            </a:r>
            <a:r>
              <a:rPr lang="cs-CZ" dirty="0" smtClean="0"/>
              <a:t> </a:t>
            </a:r>
            <a:r>
              <a:rPr lang="cs-CZ" dirty="0" err="1" smtClean="0"/>
              <a:t>abdominis</a:t>
            </a:r>
            <a:r>
              <a:rPr lang="cs-CZ" dirty="0" smtClean="0"/>
              <a:t>, který vykonává excentrickou kontrakci. Typy kontrakcí se při výdechu mezi těmito svaly vymění. Před aktivací bránice musí dojít k aktivaci břišních svalů. V případě opačného sledu zapojení svalů se ve zvýšené míře zapojí </a:t>
            </a:r>
            <a:r>
              <a:rPr lang="cs-CZ" dirty="0" err="1" smtClean="0"/>
              <a:t>paravertebrální</a:t>
            </a:r>
            <a:r>
              <a:rPr lang="cs-CZ" dirty="0" smtClean="0"/>
              <a:t> svalstvo, hlavně v oblasti </a:t>
            </a:r>
            <a:r>
              <a:rPr lang="cs-CZ" dirty="0" err="1" smtClean="0"/>
              <a:t>thorakolumbální</a:t>
            </a:r>
            <a:r>
              <a:rPr lang="cs-CZ" dirty="0" smtClean="0"/>
              <a:t> páteře, což vyústí v nedostatečnou stabilitu páteře. Pro stabilizaci páteře má zásadní roli vytvořený nitrobřišní tlak. K jeho regulaci přispívají také svaly pánevního dna, při čemž je důležité správné postavení pánve</a:t>
            </a:r>
            <a:endParaRPr lang="cs-CZ" dirty="0"/>
          </a:p>
        </p:txBody>
      </p:sp>
    </p:spTree>
    <p:extLst>
      <p:ext uri="{BB962C8B-B14F-4D97-AF65-F5344CB8AC3E}">
        <p14:creationId xmlns:p14="http://schemas.microsoft.com/office/powerpoint/2010/main" val="205750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Funkční změny u </a:t>
            </a:r>
            <a:r>
              <a:rPr lang="cs-CZ" b="1" dirty="0" err="1">
                <a:latin typeface="+mn-lt"/>
              </a:rPr>
              <a:t>vertebrogenních</a:t>
            </a:r>
            <a:r>
              <a:rPr lang="cs-CZ" b="1" dirty="0">
                <a:latin typeface="+mn-lt"/>
              </a:rPr>
              <a:t> syndromů </a:t>
            </a:r>
            <a:endParaRPr lang="cs-CZ" b="1" dirty="0">
              <a:latin typeface="+mn-lt"/>
            </a:endParaRPr>
          </a:p>
        </p:txBody>
      </p:sp>
      <p:sp>
        <p:nvSpPr>
          <p:cNvPr id="3" name="Zástupný symbol pro obsah 2"/>
          <p:cNvSpPr>
            <a:spLocks noGrp="1"/>
          </p:cNvSpPr>
          <p:nvPr>
            <p:ph idx="1"/>
          </p:nvPr>
        </p:nvSpPr>
        <p:spPr>
          <a:xfrm>
            <a:off x="838200" y="1825624"/>
            <a:ext cx="10515600" cy="4904039"/>
          </a:xfrm>
        </p:spPr>
        <p:txBody>
          <a:bodyPr>
            <a:normAutofit fontScale="47500" lnSpcReduction="20000"/>
          </a:bodyPr>
          <a:lstStyle/>
          <a:p>
            <a:pPr marL="0" indent="0">
              <a:buNone/>
            </a:pPr>
            <a:r>
              <a:rPr lang="cs-CZ" dirty="0" smtClean="0"/>
              <a:t>Složitost </a:t>
            </a:r>
            <a:r>
              <a:rPr lang="cs-CZ" dirty="0" smtClean="0"/>
              <a:t>úkolů pohybového systému jako pohyb nebo udržení polohy vyžaduje dokonalou souhru svalů těla. Komplexní pohyby a rovnováha jsou realizovány svalovými řetězci. Pokud se v systému vyskytne dysfunkce, kterou může být spazmus, zkrácení nebo přetížení svalu, musí zákonitě nastat kompenzace a dojde k reorganizaci funkce řetězce. Právě tahle skutečnost je příčinou přetěžování jiných svalů, vazů a kloubů </a:t>
            </a:r>
            <a:endParaRPr lang="cs-CZ" dirty="0" smtClean="0"/>
          </a:p>
          <a:p>
            <a:pPr marL="0" indent="0">
              <a:buNone/>
            </a:pPr>
            <a:r>
              <a:rPr lang="cs-CZ" b="1" dirty="0" smtClean="0"/>
              <a:t>Reflexní </a:t>
            </a:r>
            <a:r>
              <a:rPr lang="cs-CZ" b="1" dirty="0" smtClean="0"/>
              <a:t>změny </a:t>
            </a:r>
            <a:r>
              <a:rPr lang="cs-CZ" b="1" dirty="0" smtClean="0"/>
              <a:t> </a:t>
            </a:r>
          </a:p>
          <a:p>
            <a:pPr marL="0" indent="0">
              <a:buNone/>
            </a:pPr>
            <a:r>
              <a:rPr lang="cs-CZ" dirty="0" smtClean="0"/>
              <a:t>Příčinou </a:t>
            </a:r>
            <a:r>
              <a:rPr lang="cs-CZ" dirty="0" smtClean="0"/>
              <a:t>jejich vzniku bývá ve valné většině </a:t>
            </a:r>
            <a:r>
              <a:rPr lang="cs-CZ" dirty="0" err="1" smtClean="0"/>
              <a:t>vertebrogenní</a:t>
            </a:r>
            <a:r>
              <a:rPr lang="cs-CZ" dirty="0" smtClean="0"/>
              <a:t> porucha nebo dysfunkce pohybového systému. </a:t>
            </a:r>
            <a:r>
              <a:rPr lang="cs-CZ" dirty="0" err="1" smtClean="0"/>
              <a:t>Nocicepce</a:t>
            </a:r>
            <a:r>
              <a:rPr lang="cs-CZ" dirty="0" smtClean="0"/>
              <a:t> vyvolá reflexní změny, které nemusí doprovázet bolest. Samotné změny mohou ale vyvolat nový </a:t>
            </a:r>
            <a:r>
              <a:rPr lang="cs-CZ" dirty="0" err="1" smtClean="0"/>
              <a:t>nocicepční</a:t>
            </a:r>
            <a:r>
              <a:rPr lang="cs-CZ" dirty="0" smtClean="0"/>
              <a:t> podnět a způsobit tak bolestivý vjem. Intenzita a rozsah těchto změn závisí na reaktivitě vegetativního systému. Reflexní změny představují </a:t>
            </a:r>
            <a:r>
              <a:rPr lang="cs-CZ" dirty="0" err="1" smtClean="0"/>
              <a:t>hyperalgické</a:t>
            </a:r>
            <a:r>
              <a:rPr lang="cs-CZ" dirty="0" smtClean="0"/>
              <a:t> kožní zóny (HAZ), svalové spazmy, přenesenou bolest (</a:t>
            </a:r>
            <a:r>
              <a:rPr lang="cs-CZ" dirty="0" err="1" smtClean="0"/>
              <a:t>referred</a:t>
            </a:r>
            <a:r>
              <a:rPr lang="cs-CZ" dirty="0" smtClean="0"/>
              <a:t> </a:t>
            </a:r>
            <a:r>
              <a:rPr lang="cs-CZ" dirty="0" err="1" smtClean="0"/>
              <a:t>pain</a:t>
            </a:r>
            <a:r>
              <a:rPr lang="cs-CZ" dirty="0" smtClean="0"/>
              <a:t>), </a:t>
            </a:r>
            <a:r>
              <a:rPr lang="cs-CZ" dirty="0" err="1" smtClean="0"/>
              <a:t>myofasciální</a:t>
            </a:r>
            <a:r>
              <a:rPr lang="cs-CZ" dirty="0" smtClean="0"/>
              <a:t> bolestivost nebo spoušťové body </a:t>
            </a:r>
            <a:endParaRPr lang="cs-CZ" dirty="0" smtClean="0"/>
          </a:p>
          <a:p>
            <a:pPr marL="0" indent="0">
              <a:buNone/>
            </a:pPr>
            <a:r>
              <a:rPr lang="cs-CZ" b="1" dirty="0" smtClean="0"/>
              <a:t>• </a:t>
            </a:r>
            <a:r>
              <a:rPr lang="cs-CZ" b="1" dirty="0" err="1" smtClean="0"/>
              <a:t>Hyperalgická</a:t>
            </a:r>
            <a:r>
              <a:rPr lang="cs-CZ" b="1" dirty="0" smtClean="0"/>
              <a:t> kožní zóna </a:t>
            </a:r>
            <a:r>
              <a:rPr lang="cs-CZ" dirty="0" smtClean="0"/>
              <a:t>(HAZ) </a:t>
            </a:r>
            <a:r>
              <a:rPr lang="cs-CZ" dirty="0" smtClean="0"/>
              <a:t>- </a:t>
            </a:r>
            <a:r>
              <a:rPr lang="cs-CZ" dirty="0" smtClean="0"/>
              <a:t>je oblast kůže se zvýšenou citlivostí pro dotek. Dotek způsobí nepříjemný pocit, pacient udává palčivý pocit až štípavou bolest. Kůže i podkoží jsou prosáklé, při vyšetření </a:t>
            </a:r>
            <a:r>
              <a:rPr lang="cs-CZ" dirty="0" err="1" smtClean="0"/>
              <a:t>Kiblerovou</a:t>
            </a:r>
            <a:r>
              <a:rPr lang="cs-CZ" dirty="0" smtClean="0"/>
              <a:t> řasou se po sobě jednotlivé vrstvy špatně posouvají, řasa se tvoří hůře. Oblast je také lokálně teplejší, </a:t>
            </a:r>
            <a:r>
              <a:rPr lang="cs-CZ" dirty="0" err="1" smtClean="0"/>
              <a:t>potivější</a:t>
            </a:r>
            <a:r>
              <a:rPr lang="cs-CZ" dirty="0" smtClean="0"/>
              <a:t> a je přítomný dermografismus</a:t>
            </a:r>
            <a:r>
              <a:rPr lang="cs-CZ" dirty="0" smtClean="0"/>
              <a:t>.</a:t>
            </a:r>
          </a:p>
          <a:p>
            <a:pPr marL="0" indent="0">
              <a:buNone/>
            </a:pPr>
            <a:r>
              <a:rPr lang="cs-CZ" dirty="0" smtClean="0"/>
              <a:t> </a:t>
            </a:r>
            <a:r>
              <a:rPr lang="cs-CZ" b="1" dirty="0" smtClean="0"/>
              <a:t>• Svalový spazmus </a:t>
            </a:r>
            <a:r>
              <a:rPr lang="cs-CZ" dirty="0" smtClean="0"/>
              <a:t>- </a:t>
            </a:r>
            <a:r>
              <a:rPr lang="cs-CZ" dirty="0" smtClean="0"/>
              <a:t>zvýšené klidové </a:t>
            </a:r>
            <a:r>
              <a:rPr lang="cs-CZ" dirty="0" smtClean="0"/>
              <a:t>napětí svalu. Zvýšené napětí je zapříčiněné reflexními mechanismy. Spazmus může vyvolat celá škála stavů, při </a:t>
            </a:r>
            <a:r>
              <a:rPr lang="cs-CZ" dirty="0" err="1" smtClean="0"/>
              <a:t>vertebrogenních</a:t>
            </a:r>
            <a:r>
              <a:rPr lang="cs-CZ" dirty="0" smtClean="0"/>
              <a:t> onemocněních je nejčastější příčinou funkční blokáda. Blokáda vzniká ve stejném dermatomu (místu se stejnou kořenovou inervací), v kterém leží také spastický sval. Zvýšené napětí nemusí postihnout sval v celé jeho délce, často postihuje pouze jeho část, nejčastěji svalový úpon. Ve svalu palpujeme </a:t>
            </a:r>
            <a:r>
              <a:rPr lang="cs-CZ" dirty="0" err="1" smtClean="0"/>
              <a:t>myogelózy</a:t>
            </a:r>
            <a:r>
              <a:rPr lang="cs-CZ" dirty="0" smtClean="0"/>
              <a:t> (bolestivé a tužší části svalu), celkově je svalové bříško zvětšené, tuhé a bolestivé. </a:t>
            </a:r>
            <a:r>
              <a:rPr lang="cs-CZ" dirty="0" err="1" smtClean="0"/>
              <a:t>Myogelózy</a:t>
            </a:r>
            <a:r>
              <a:rPr lang="cs-CZ" dirty="0" smtClean="0"/>
              <a:t> lze odstranit působením jemného tlaku. Při delším trvání spazmu se sval zkracuje, což se projeví zmenšením rozsahu pohybu </a:t>
            </a:r>
            <a:endParaRPr lang="cs-CZ" dirty="0" smtClean="0"/>
          </a:p>
          <a:p>
            <a:pPr marL="0" indent="0">
              <a:buNone/>
            </a:pPr>
            <a:r>
              <a:rPr lang="cs-CZ" dirty="0" smtClean="0"/>
              <a:t>• </a:t>
            </a:r>
            <a:r>
              <a:rPr lang="cs-CZ" b="1" dirty="0" smtClean="0"/>
              <a:t>Bolestivé body </a:t>
            </a:r>
            <a:r>
              <a:rPr lang="cs-CZ" b="1" dirty="0" smtClean="0"/>
              <a:t>-</a:t>
            </a:r>
            <a:r>
              <a:rPr lang="cs-CZ" dirty="0" smtClean="0"/>
              <a:t> </a:t>
            </a:r>
            <a:r>
              <a:rPr lang="cs-CZ" dirty="0" smtClean="0"/>
              <a:t>mohou být různě velké plochy těla, které jsou zvýšeně citlivé oproti normálním tkáním. K vyvolání bolestivého vjemu stačí jen mírný tlak. Často můžeme takové body najít na okostici, pak je označujeme jako </a:t>
            </a:r>
            <a:r>
              <a:rPr lang="cs-CZ" dirty="0" err="1" smtClean="0"/>
              <a:t>periostové</a:t>
            </a:r>
            <a:r>
              <a:rPr lang="cs-CZ" dirty="0" smtClean="0"/>
              <a:t> body. Jsou </a:t>
            </a:r>
            <a:r>
              <a:rPr lang="cs-CZ" dirty="0" err="1" smtClean="0"/>
              <a:t>palpovatelné</a:t>
            </a:r>
            <a:r>
              <a:rPr lang="cs-CZ" dirty="0" smtClean="0"/>
              <a:t> za použití jemného tlaku, větší tlak vyvolává na okostici bolest i v místě fyziologického stavu, díky bohaté inervaci okostice</a:t>
            </a:r>
            <a:r>
              <a:rPr lang="cs-CZ" dirty="0" smtClean="0"/>
              <a:t>.</a:t>
            </a:r>
          </a:p>
          <a:p>
            <a:pPr marL="0" indent="0">
              <a:buNone/>
            </a:pPr>
            <a:r>
              <a:rPr lang="cs-CZ" dirty="0" smtClean="0"/>
              <a:t> </a:t>
            </a:r>
            <a:r>
              <a:rPr lang="cs-CZ" dirty="0" smtClean="0"/>
              <a:t>• </a:t>
            </a:r>
            <a:r>
              <a:rPr lang="cs-CZ" b="1" dirty="0" err="1" smtClean="0"/>
              <a:t>Myofasciální</a:t>
            </a:r>
            <a:r>
              <a:rPr lang="cs-CZ" b="1" dirty="0" smtClean="0"/>
              <a:t> bolestivý syndrom </a:t>
            </a:r>
            <a:r>
              <a:rPr lang="cs-CZ" dirty="0" smtClean="0"/>
              <a:t>- </a:t>
            </a:r>
            <a:r>
              <a:rPr lang="cs-CZ" dirty="0" smtClean="0"/>
              <a:t> </a:t>
            </a:r>
            <a:r>
              <a:rPr lang="cs-CZ" dirty="0" smtClean="0"/>
              <a:t>bolest pohybového aparátu, která vyzařuje z citlivějších oblastí </a:t>
            </a:r>
            <a:r>
              <a:rPr lang="cs-CZ" dirty="0" smtClean="0"/>
              <a:t>do </a:t>
            </a:r>
            <a:r>
              <a:rPr lang="cs-CZ" dirty="0" smtClean="0"/>
              <a:t>svrchnějších částí těla. Tyto body rozdělujeme na aktivní a latentní. Aktivní </a:t>
            </a:r>
            <a:r>
              <a:rPr lang="cs-CZ" dirty="0" smtClean="0"/>
              <a:t> </a:t>
            </a:r>
            <a:r>
              <a:rPr lang="cs-CZ" dirty="0" smtClean="0"/>
              <a:t>vyvolávají přenesenou bolest i ve vzdálenějších strukturách bez vnějšího působení, latentní </a:t>
            </a:r>
            <a:r>
              <a:rPr lang="cs-CZ" dirty="0" smtClean="0"/>
              <a:t>tuto </a:t>
            </a:r>
            <a:r>
              <a:rPr lang="cs-CZ" dirty="0" smtClean="0"/>
              <a:t>bolest vyvolají až při působení tlaku. Pokud nedojde k nápravě a odstranění těchto bodů (nebo jsou léčeny chybně), dají za vznik novým </a:t>
            </a:r>
            <a:r>
              <a:rPr lang="cs-CZ" dirty="0" smtClean="0"/>
              <a:t>. </a:t>
            </a:r>
            <a:r>
              <a:rPr lang="cs-CZ" dirty="0" smtClean="0"/>
              <a:t>Takovou situaci označujeme jako </a:t>
            </a:r>
            <a:r>
              <a:rPr lang="cs-CZ" dirty="0" err="1" smtClean="0"/>
              <a:t>myofasciální</a:t>
            </a:r>
            <a:r>
              <a:rPr lang="cs-CZ" dirty="0" smtClean="0"/>
              <a:t> bolestivý </a:t>
            </a:r>
            <a:r>
              <a:rPr lang="cs-CZ" dirty="0" smtClean="0"/>
              <a:t>syndrom</a:t>
            </a:r>
          </a:p>
          <a:p>
            <a:pPr marL="0" indent="0">
              <a:buNone/>
            </a:pPr>
            <a:endParaRPr lang="cs-CZ" dirty="0"/>
          </a:p>
          <a:p>
            <a:pPr marL="0" indent="0">
              <a:buNone/>
            </a:pPr>
            <a:r>
              <a:rPr lang="cs-CZ" dirty="0" smtClean="0"/>
              <a:t> </a:t>
            </a:r>
            <a:r>
              <a:rPr lang="cs-CZ" dirty="0" smtClean="0"/>
              <a:t>Reflexní změny a kloubní blokády mohou vyvolat klinické příznaky symptomatologicky projevující se daleko od místa jejich vzniku. Označujeme je jako zdroj přenesené bolesti </a:t>
            </a:r>
            <a:r>
              <a:rPr lang="cs-CZ" dirty="0" smtClean="0"/>
              <a:t>. </a:t>
            </a:r>
            <a:r>
              <a:rPr lang="cs-CZ" dirty="0" smtClean="0"/>
              <a:t>Ta může ale vznikat i opačným působením při onemocnění viscerálních orgánů. </a:t>
            </a:r>
            <a:endParaRPr lang="cs-CZ" dirty="0" smtClean="0"/>
          </a:p>
          <a:p>
            <a:pPr marL="0" indent="0">
              <a:buNone/>
            </a:pPr>
            <a:endParaRPr lang="cs-CZ" dirty="0"/>
          </a:p>
        </p:txBody>
      </p:sp>
    </p:spTree>
    <p:extLst>
      <p:ext uri="{BB962C8B-B14F-4D97-AF65-F5344CB8AC3E}">
        <p14:creationId xmlns:p14="http://schemas.microsoft.com/office/powerpoint/2010/main" val="3299724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Poruchy svalového tonu </a:t>
            </a:r>
            <a:endParaRPr lang="cs-CZ" b="1" dirty="0">
              <a:latin typeface="+mn-lt"/>
            </a:endParaRPr>
          </a:p>
        </p:txBody>
      </p:sp>
      <p:sp>
        <p:nvSpPr>
          <p:cNvPr id="3" name="Zástupný symbol pro obsah 2"/>
          <p:cNvSpPr>
            <a:spLocks noGrp="1"/>
          </p:cNvSpPr>
          <p:nvPr>
            <p:ph idx="1"/>
          </p:nvPr>
        </p:nvSpPr>
        <p:spPr/>
        <p:txBody>
          <a:bodyPr>
            <a:normAutofit fontScale="47500" lnSpcReduction="20000"/>
          </a:bodyPr>
          <a:lstStyle/>
          <a:p>
            <a:r>
              <a:rPr lang="cs-CZ" dirty="0" smtClean="0"/>
              <a:t>skupina </a:t>
            </a:r>
            <a:r>
              <a:rPr lang="cs-CZ" dirty="0" smtClean="0"/>
              <a:t>svalů, které ve své posturální funkci zřetelně tíhnou k útlumu (oslabení, hypotonie), oproti druhé skupině, u kterých </a:t>
            </a:r>
            <a:r>
              <a:rPr lang="cs-CZ" dirty="0" smtClean="0"/>
              <a:t>je tendence </a:t>
            </a:r>
            <a:r>
              <a:rPr lang="cs-CZ" dirty="0" smtClean="0"/>
              <a:t>ke svalovému zkrácení (hypertonii), které může v konečném důsledku vést až ke kontraktuře</a:t>
            </a:r>
            <a:r>
              <a:rPr lang="cs-CZ" dirty="0" smtClean="0"/>
              <a:t>.</a:t>
            </a:r>
          </a:p>
          <a:p>
            <a:endParaRPr lang="cs-CZ" dirty="0" smtClean="0"/>
          </a:p>
          <a:p>
            <a:pPr marL="0" indent="0">
              <a:buNone/>
            </a:pPr>
            <a:r>
              <a:rPr lang="cs-CZ" dirty="0" smtClean="0"/>
              <a:t> </a:t>
            </a:r>
            <a:r>
              <a:rPr lang="cs-CZ" dirty="0" smtClean="0"/>
              <a:t>• </a:t>
            </a:r>
            <a:r>
              <a:rPr lang="cs-CZ" b="1" dirty="0" smtClean="0"/>
              <a:t>Horní zkřížený </a:t>
            </a:r>
            <a:r>
              <a:rPr lang="cs-CZ" b="1" dirty="0" smtClean="0"/>
              <a:t>syndrom</a:t>
            </a:r>
          </a:p>
          <a:p>
            <a:pPr marL="0" indent="0">
              <a:buNone/>
            </a:pPr>
            <a:r>
              <a:rPr lang="cs-CZ" dirty="0" smtClean="0"/>
              <a:t> </a:t>
            </a:r>
            <a:r>
              <a:rPr lang="cs-CZ" dirty="0" smtClean="0"/>
              <a:t>Jde o typickou </a:t>
            </a:r>
            <a:r>
              <a:rPr lang="cs-CZ" dirty="0" err="1" smtClean="0"/>
              <a:t>dysbalanci</a:t>
            </a:r>
            <a:r>
              <a:rPr lang="cs-CZ" dirty="0" smtClean="0"/>
              <a:t> svalů v oblasti ramenního pletence, jmenovitě zkrácení horní části m. </a:t>
            </a:r>
            <a:r>
              <a:rPr lang="cs-CZ" dirty="0" err="1" smtClean="0"/>
              <a:t>trapezius</a:t>
            </a:r>
            <a:r>
              <a:rPr lang="cs-CZ" dirty="0" smtClean="0"/>
              <a:t>, m. </a:t>
            </a:r>
            <a:r>
              <a:rPr lang="cs-CZ" dirty="0" err="1" smtClean="0"/>
              <a:t>sternocleidomastoideus</a:t>
            </a:r>
            <a:r>
              <a:rPr lang="cs-CZ" dirty="0" smtClean="0"/>
              <a:t>, m. levator </a:t>
            </a:r>
            <a:r>
              <a:rPr lang="cs-CZ" dirty="0" err="1" smtClean="0"/>
              <a:t>scapulae</a:t>
            </a:r>
            <a:r>
              <a:rPr lang="cs-CZ" dirty="0" smtClean="0"/>
              <a:t> a m. </a:t>
            </a:r>
            <a:r>
              <a:rPr lang="cs-CZ" dirty="0" err="1" smtClean="0"/>
              <a:t>pectoralis</a:t>
            </a:r>
            <a:r>
              <a:rPr lang="cs-CZ" dirty="0" smtClean="0"/>
              <a:t> major. Oslabeny jsou hluboké krční flexory a také dolní fixátory lopatek. V důsledku toho nacházíme ramena v protrakci, kvůli narušení dynamiky krční páteře je hlava v předsunutém držení. Nesprávná funkční stabilizace lopatky může vyústit k přetížení svalů, nejčastěji m. </a:t>
            </a:r>
            <a:r>
              <a:rPr lang="cs-CZ" dirty="0" err="1" smtClean="0"/>
              <a:t>supraspinatus</a:t>
            </a:r>
            <a:r>
              <a:rPr lang="cs-CZ" dirty="0" smtClean="0"/>
              <a:t> a m. levator </a:t>
            </a:r>
            <a:r>
              <a:rPr lang="cs-CZ" dirty="0" err="1" smtClean="0"/>
              <a:t>scapulae</a:t>
            </a:r>
            <a:endParaRPr lang="cs-CZ" dirty="0" smtClean="0"/>
          </a:p>
          <a:p>
            <a:pPr marL="0" indent="0">
              <a:buNone/>
            </a:pPr>
            <a:endParaRPr lang="cs-CZ" dirty="0" smtClean="0"/>
          </a:p>
          <a:p>
            <a:pPr marL="0" indent="0">
              <a:buNone/>
            </a:pPr>
            <a:r>
              <a:rPr lang="cs-CZ" dirty="0" smtClean="0"/>
              <a:t>• </a:t>
            </a:r>
            <a:r>
              <a:rPr lang="cs-CZ" b="1" dirty="0" smtClean="0"/>
              <a:t>Dolní zkřížený syndrom </a:t>
            </a:r>
            <a:endParaRPr lang="cs-CZ" b="1" dirty="0" smtClean="0"/>
          </a:p>
          <a:p>
            <a:pPr marL="0" indent="0">
              <a:buNone/>
            </a:pPr>
            <a:r>
              <a:rPr lang="cs-CZ" dirty="0" smtClean="0"/>
              <a:t>Nacházíme </a:t>
            </a:r>
            <a:r>
              <a:rPr lang="cs-CZ" dirty="0" smtClean="0"/>
              <a:t>zkrácený m. </a:t>
            </a:r>
            <a:r>
              <a:rPr lang="cs-CZ" dirty="0" err="1" smtClean="0"/>
              <a:t>rectus</a:t>
            </a:r>
            <a:r>
              <a:rPr lang="cs-CZ" dirty="0" smtClean="0"/>
              <a:t> </a:t>
            </a:r>
            <a:r>
              <a:rPr lang="cs-CZ" dirty="0" err="1" smtClean="0"/>
              <a:t>femoris</a:t>
            </a:r>
            <a:r>
              <a:rPr lang="cs-CZ" dirty="0" smtClean="0"/>
              <a:t>, m. tensor </a:t>
            </a:r>
            <a:r>
              <a:rPr lang="cs-CZ" dirty="0" err="1" smtClean="0"/>
              <a:t>fasciae</a:t>
            </a:r>
            <a:r>
              <a:rPr lang="cs-CZ" dirty="0" smtClean="0"/>
              <a:t> </a:t>
            </a:r>
            <a:r>
              <a:rPr lang="cs-CZ" dirty="0" err="1" smtClean="0"/>
              <a:t>latae</a:t>
            </a:r>
            <a:r>
              <a:rPr lang="cs-CZ" dirty="0" smtClean="0"/>
              <a:t> a m. </a:t>
            </a:r>
            <a:r>
              <a:rPr lang="cs-CZ" dirty="0" err="1" smtClean="0"/>
              <a:t>iliopsoas</a:t>
            </a:r>
            <a:r>
              <a:rPr lang="cs-CZ" dirty="0" smtClean="0"/>
              <a:t> spolu s lumbosakrálními erektory páteře. Na druhé straně oslabené bývají </a:t>
            </a:r>
            <a:r>
              <a:rPr lang="cs-CZ" dirty="0" err="1" smtClean="0"/>
              <a:t>gluteální</a:t>
            </a:r>
            <a:r>
              <a:rPr lang="cs-CZ" dirty="0" smtClean="0"/>
              <a:t> a břišní svaly. Postupným působením této </a:t>
            </a:r>
            <a:r>
              <a:rPr lang="cs-CZ" dirty="0" err="1" smtClean="0"/>
              <a:t>dysbalance</a:t>
            </a:r>
            <a:r>
              <a:rPr lang="cs-CZ" dirty="0" smtClean="0"/>
              <a:t> dochází k </a:t>
            </a:r>
            <a:r>
              <a:rPr lang="cs-CZ" dirty="0" err="1" smtClean="0"/>
              <a:t>anteverznímu</a:t>
            </a:r>
            <a:r>
              <a:rPr lang="cs-CZ" dirty="0" smtClean="0"/>
              <a:t> postavení pánve a zvětšení lordózy bederní v místě LS přechodu. To znemožňuje správnou a dostatečnou extenzi pánve, kyčel je nerovnoměrně zatěžována, </a:t>
            </a:r>
            <a:r>
              <a:rPr lang="cs-CZ" dirty="0" err="1" smtClean="0"/>
              <a:t>anteverze</a:t>
            </a:r>
            <a:r>
              <a:rPr lang="cs-CZ" dirty="0" smtClean="0"/>
              <a:t> pánve se dále prohlubuje, zvyšuje se přetížení lumbosakrálního přechodu a také dorzálních okrajů meziobratlových destiček. Adaptací dochází k přestavbě – mění se směr kloubních plošek IV kloubů, v konečném důsledku vznikají </a:t>
            </a:r>
            <a:r>
              <a:rPr lang="cs-CZ" dirty="0" err="1" smtClean="0"/>
              <a:t>paravertebrální</a:t>
            </a:r>
            <a:r>
              <a:rPr lang="cs-CZ" dirty="0" smtClean="0"/>
              <a:t> kontraktury. Kombinací těchto dvou syndromů je stav označovaný jako </a:t>
            </a:r>
            <a:r>
              <a:rPr lang="cs-CZ" dirty="0" err="1" smtClean="0"/>
              <a:t>instabilní</a:t>
            </a:r>
            <a:r>
              <a:rPr lang="cs-CZ" dirty="0" smtClean="0"/>
              <a:t> kříž. LS přechod ztrácí svou pevnost a místem fixace páteře při chůzi se stává </a:t>
            </a:r>
            <a:r>
              <a:rPr lang="cs-CZ" dirty="0" err="1" smtClean="0"/>
              <a:t>Th</a:t>
            </a:r>
            <a:r>
              <a:rPr lang="cs-CZ" dirty="0" smtClean="0"/>
              <a:t>–L </a:t>
            </a:r>
            <a:r>
              <a:rPr lang="cs-CZ" dirty="0" smtClean="0"/>
              <a:t>přechod</a:t>
            </a:r>
          </a:p>
          <a:p>
            <a:pPr marL="0" indent="0">
              <a:buNone/>
            </a:pPr>
            <a:endParaRPr lang="cs-CZ" dirty="0" smtClean="0"/>
          </a:p>
          <a:p>
            <a:pPr marL="0" indent="0">
              <a:buNone/>
            </a:pPr>
            <a:r>
              <a:rPr lang="cs-CZ" dirty="0" smtClean="0"/>
              <a:t>• </a:t>
            </a:r>
            <a:r>
              <a:rPr lang="cs-CZ" b="1" dirty="0" smtClean="0"/>
              <a:t>Vrstvový syndrom </a:t>
            </a:r>
            <a:endParaRPr lang="cs-CZ" b="1" dirty="0" smtClean="0"/>
          </a:p>
          <a:p>
            <a:pPr marL="0" indent="0">
              <a:buNone/>
            </a:pPr>
            <a:r>
              <a:rPr lang="cs-CZ" dirty="0" smtClean="0"/>
              <a:t>Popisuje </a:t>
            </a:r>
            <a:r>
              <a:rPr lang="cs-CZ" dirty="0" smtClean="0"/>
              <a:t>vrstvové střídání hypertonických a hypotonických svalových skupin na ventrální a dorzální straně těla. Na dorzální straně těla nacházíme nejprve hypertonické </a:t>
            </a:r>
            <a:r>
              <a:rPr lang="cs-CZ" dirty="0" err="1" smtClean="0"/>
              <a:t>ischiokrurální</a:t>
            </a:r>
            <a:r>
              <a:rPr lang="cs-CZ" dirty="0" smtClean="0"/>
              <a:t> svaly, hypotrofické </a:t>
            </a:r>
            <a:r>
              <a:rPr lang="cs-CZ" dirty="0" err="1" smtClean="0"/>
              <a:t>gluteální</a:t>
            </a:r>
            <a:r>
              <a:rPr lang="cs-CZ" dirty="0" smtClean="0"/>
              <a:t> svalstvo a lumbosakrální segmenty páteřních vzpřimovačů v oblasti </a:t>
            </a:r>
            <a:r>
              <a:rPr lang="cs-CZ" dirty="0" err="1" smtClean="0"/>
              <a:t>Th</a:t>
            </a:r>
            <a:r>
              <a:rPr lang="cs-CZ" dirty="0" smtClean="0"/>
              <a:t>–L přechodu, kraniálně leží vrstva hypotonických </a:t>
            </a:r>
            <a:r>
              <a:rPr lang="cs-CZ" dirty="0" err="1" smtClean="0"/>
              <a:t>mezilopatkových</a:t>
            </a:r>
            <a:r>
              <a:rPr lang="cs-CZ" dirty="0" smtClean="0"/>
              <a:t> svalů, a nakonec hypertonická horní vlákna m. </a:t>
            </a:r>
            <a:r>
              <a:rPr lang="cs-CZ" dirty="0" err="1" smtClean="0"/>
              <a:t>trapezius</a:t>
            </a:r>
            <a:r>
              <a:rPr lang="cs-CZ" dirty="0" smtClean="0"/>
              <a:t>. Při pohledu z ventrální strany pozorujeme po vrstvách hypertonii v oblasti m. </a:t>
            </a:r>
            <a:r>
              <a:rPr lang="cs-CZ" dirty="0" err="1" smtClean="0"/>
              <a:t>iliopsoas</a:t>
            </a:r>
            <a:r>
              <a:rPr lang="cs-CZ" dirty="0" smtClean="0"/>
              <a:t> a m. </a:t>
            </a:r>
            <a:r>
              <a:rPr lang="cs-CZ" dirty="0" err="1" smtClean="0"/>
              <a:t>rectus</a:t>
            </a:r>
            <a:r>
              <a:rPr lang="cs-CZ" dirty="0" smtClean="0"/>
              <a:t> </a:t>
            </a:r>
            <a:r>
              <a:rPr lang="cs-CZ" dirty="0" err="1" smtClean="0"/>
              <a:t>femoris</a:t>
            </a:r>
            <a:r>
              <a:rPr lang="cs-CZ" dirty="0" smtClean="0"/>
              <a:t>, oslabené břišní svalstvo a </a:t>
            </a:r>
            <a:r>
              <a:rPr lang="cs-CZ" dirty="0" err="1" smtClean="0"/>
              <a:t>hypertonus</a:t>
            </a:r>
            <a:r>
              <a:rPr lang="cs-CZ" dirty="0" smtClean="0"/>
              <a:t> v m. </a:t>
            </a:r>
            <a:r>
              <a:rPr lang="cs-CZ" dirty="0" err="1" smtClean="0"/>
              <a:t>pectoralis</a:t>
            </a:r>
            <a:r>
              <a:rPr lang="cs-CZ" dirty="0" smtClean="0"/>
              <a:t> major a m. </a:t>
            </a:r>
            <a:r>
              <a:rPr lang="cs-CZ" dirty="0" err="1" smtClean="0"/>
              <a:t>sternocleidomastoideus</a:t>
            </a:r>
            <a:endParaRPr lang="cs-CZ" dirty="0"/>
          </a:p>
        </p:txBody>
      </p:sp>
    </p:spTree>
    <p:extLst>
      <p:ext uri="{BB962C8B-B14F-4D97-AF65-F5344CB8AC3E}">
        <p14:creationId xmlns:p14="http://schemas.microsoft.com/office/powerpoint/2010/main" val="4162966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2042319"/>
            <a:ext cx="9144000" cy="2387600"/>
          </a:xfrm>
        </p:spPr>
        <p:txBody>
          <a:bodyPr>
            <a:noAutofit/>
          </a:bodyPr>
          <a:lstStyle/>
          <a:p>
            <a:r>
              <a:rPr lang="cs-CZ" b="1" dirty="0" smtClean="0">
                <a:latin typeface="+mn-lt"/>
              </a:rPr>
              <a:t>Ošetřovatelský proces u pacienta s </a:t>
            </a:r>
            <a:r>
              <a:rPr lang="cs-CZ" b="1" dirty="0" err="1" smtClean="0">
                <a:latin typeface="+mn-lt"/>
              </a:rPr>
              <a:t>vertebrogenním</a:t>
            </a:r>
            <a:r>
              <a:rPr lang="cs-CZ" b="1" dirty="0" smtClean="0">
                <a:latin typeface="+mn-lt"/>
              </a:rPr>
              <a:t> algickým syndromem</a:t>
            </a:r>
            <a:endParaRPr lang="cs-CZ" b="1" dirty="0">
              <a:latin typeface="+mn-lt"/>
            </a:endParaRP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558176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Funkční kloubní blokáda </a:t>
            </a:r>
            <a:endParaRPr lang="cs-CZ" b="1" dirty="0">
              <a:latin typeface="+mn-lt"/>
            </a:endParaRPr>
          </a:p>
        </p:txBody>
      </p:sp>
      <p:sp>
        <p:nvSpPr>
          <p:cNvPr id="3" name="Zástupný symbol pro obsah 2"/>
          <p:cNvSpPr>
            <a:spLocks noGrp="1"/>
          </p:cNvSpPr>
          <p:nvPr>
            <p:ph idx="1"/>
          </p:nvPr>
        </p:nvSpPr>
        <p:spPr/>
        <p:txBody>
          <a:bodyPr>
            <a:normAutofit fontScale="62500" lnSpcReduction="20000"/>
          </a:bodyPr>
          <a:lstStyle/>
          <a:p>
            <a:r>
              <a:rPr lang="cs-CZ" dirty="0" smtClean="0"/>
              <a:t>Pojem </a:t>
            </a:r>
            <a:r>
              <a:rPr lang="cs-CZ" dirty="0" smtClean="0"/>
              <a:t>funkční kloubní blokáda označuje uskřinutí </a:t>
            </a:r>
            <a:r>
              <a:rPr lang="cs-CZ" dirty="0" err="1" smtClean="0"/>
              <a:t>meniskoidu</a:t>
            </a:r>
            <a:endParaRPr lang="cs-CZ" dirty="0" smtClean="0"/>
          </a:p>
          <a:p>
            <a:r>
              <a:rPr lang="cs-CZ" b="1" dirty="0" err="1" smtClean="0"/>
              <a:t>Meniskoid</a:t>
            </a:r>
            <a:r>
              <a:rPr lang="cs-CZ" b="1" dirty="0" smtClean="0"/>
              <a:t> </a:t>
            </a:r>
            <a:r>
              <a:rPr lang="cs-CZ" dirty="0" smtClean="0"/>
              <a:t>je tenká struktura, která jedním koncem vyčnívá z kloubního pouzdra, druhý konec (tvořený z chrupavčitého vaziva) se fyziologicky volně pohybuje v kloubní štěrbině intervertebrálních kloubů. </a:t>
            </a:r>
            <a:endParaRPr lang="cs-CZ" dirty="0" smtClean="0"/>
          </a:p>
          <a:p>
            <a:r>
              <a:rPr lang="cs-CZ" dirty="0" err="1" smtClean="0"/>
              <a:t>Meniskoid</a:t>
            </a:r>
            <a:r>
              <a:rPr lang="cs-CZ" dirty="0" smtClean="0"/>
              <a:t> </a:t>
            </a:r>
            <a:r>
              <a:rPr lang="cs-CZ" dirty="0" smtClean="0"/>
              <a:t>je mechanicky </a:t>
            </a:r>
            <a:r>
              <a:rPr lang="cs-CZ" dirty="0" err="1" smtClean="0"/>
              <a:t>uskříplý</a:t>
            </a:r>
            <a:r>
              <a:rPr lang="cs-CZ" dirty="0" smtClean="0"/>
              <a:t> mezi kloubními ploškami </a:t>
            </a:r>
            <a:r>
              <a:rPr lang="cs-CZ" dirty="0" smtClean="0"/>
              <a:t>intervertebrálního </a:t>
            </a:r>
            <a:r>
              <a:rPr lang="cs-CZ" dirty="0" smtClean="0"/>
              <a:t>kloubu, vtlačuje se proti chrupavce, postupně se do ní zanořuje a tvoří překážku v pohybu. Postupně vzniká lokální edém, hromadí se kyselé metabolity, které způsobují </a:t>
            </a:r>
            <a:r>
              <a:rPr lang="cs-CZ" dirty="0" err="1" smtClean="0"/>
              <a:t>nocicepční</a:t>
            </a:r>
            <a:r>
              <a:rPr lang="cs-CZ" dirty="0" smtClean="0"/>
              <a:t> </a:t>
            </a:r>
            <a:r>
              <a:rPr lang="cs-CZ" dirty="0" smtClean="0"/>
              <a:t>dráždění.</a:t>
            </a:r>
          </a:p>
          <a:p>
            <a:r>
              <a:rPr lang="cs-CZ" dirty="0" smtClean="0"/>
              <a:t>Stěžejní </a:t>
            </a:r>
            <a:r>
              <a:rPr lang="cs-CZ" dirty="0" smtClean="0"/>
              <a:t>význam pro diagnostiku kloubní blokády má </a:t>
            </a:r>
            <a:r>
              <a:rPr lang="cs-CZ" b="1" dirty="0" smtClean="0"/>
              <a:t>fenomén bariéry</a:t>
            </a:r>
            <a:r>
              <a:rPr lang="cs-CZ" dirty="0" smtClean="0"/>
              <a:t>, který se kromě vlastní funkční pohyblivosti týká i kloubní </a:t>
            </a:r>
            <a:r>
              <a:rPr lang="cs-CZ" dirty="0" smtClean="0"/>
              <a:t>vůle. </a:t>
            </a:r>
            <a:r>
              <a:rPr lang="cs-CZ" dirty="0" smtClean="0"/>
              <a:t>Jedná se o část pasivního kloubního pohybu, která je nezbytná pro správný funkční pohyb. Nelze ji vyvolat jinak než pasivně. Podstatou kloubní vůle je posunování sousedních kloubních plošek po sobě v různých směrech a s malým rozsahem </a:t>
            </a:r>
            <a:r>
              <a:rPr lang="cs-CZ" dirty="0" smtClean="0"/>
              <a:t>pohybu.</a:t>
            </a:r>
          </a:p>
          <a:p>
            <a:r>
              <a:rPr lang="cs-CZ" dirty="0" smtClean="0"/>
              <a:t> </a:t>
            </a:r>
            <a:r>
              <a:rPr lang="cs-CZ" dirty="0" smtClean="0"/>
              <a:t>Příčinou </a:t>
            </a:r>
            <a:r>
              <a:rPr lang="cs-CZ" b="1" dirty="0" smtClean="0"/>
              <a:t>uskřinutí </a:t>
            </a:r>
            <a:r>
              <a:rPr lang="cs-CZ" b="1" dirty="0" err="1" smtClean="0"/>
              <a:t>meniskoidu</a:t>
            </a:r>
            <a:r>
              <a:rPr lang="cs-CZ" b="1" dirty="0" smtClean="0"/>
              <a:t> </a:t>
            </a:r>
            <a:r>
              <a:rPr lang="cs-CZ" dirty="0" smtClean="0"/>
              <a:t>je nejčastěji nadměrné zatížení segmentu nad rámec jeho odolnosti – přetížení. Přetížení může vyvolat dlouhodobé jednostranné zatěžování, dysfunkce hybného stereotypu, chybná a neekonomická </a:t>
            </a:r>
            <a:r>
              <a:rPr lang="cs-CZ" dirty="0" err="1" smtClean="0"/>
              <a:t>postura</a:t>
            </a:r>
            <a:r>
              <a:rPr lang="cs-CZ" dirty="0" smtClean="0"/>
              <a:t>, </a:t>
            </a:r>
            <a:r>
              <a:rPr lang="cs-CZ" dirty="0" err="1" smtClean="0"/>
              <a:t>hypermobilita</a:t>
            </a:r>
            <a:r>
              <a:rPr lang="cs-CZ" dirty="0" smtClean="0"/>
              <a:t>. Důvodem může být také trauma (trauma jednoho kloubu může způsobit funkční poruchu jiného kloubu). Je vhodné mít na paměti také reflexní působení v rámci </a:t>
            </a:r>
            <a:r>
              <a:rPr lang="cs-CZ" dirty="0" err="1" smtClean="0"/>
              <a:t>vertebro</a:t>
            </a:r>
            <a:r>
              <a:rPr lang="cs-CZ" dirty="0" smtClean="0"/>
              <a:t>–viscerálních vztahů. Funkční blokádu doprovází změny ve všech okolních tkáních. Mohou se objevit změny segmentu, reflexní svalové kontraktury v zablokovaném meziobratlovém prostoru a jiné výše popsané reflexní změny. Objevují se také změny vegetativního tonu, dochází k řetězení funkčních poruch</a:t>
            </a:r>
            <a:endParaRPr lang="cs-CZ" dirty="0"/>
          </a:p>
        </p:txBody>
      </p:sp>
    </p:spTree>
    <p:extLst>
      <p:ext uri="{BB962C8B-B14F-4D97-AF65-F5344CB8AC3E}">
        <p14:creationId xmlns:p14="http://schemas.microsoft.com/office/powerpoint/2010/main" val="336383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9758" y="68347"/>
            <a:ext cx="10515600" cy="1325563"/>
          </a:xfrm>
        </p:spPr>
        <p:txBody>
          <a:bodyPr/>
          <a:lstStyle/>
          <a:p>
            <a:r>
              <a:rPr lang="cs-CZ" b="1" dirty="0">
                <a:latin typeface="+mn-lt"/>
              </a:rPr>
              <a:t>Klinické projevy </a:t>
            </a:r>
            <a:endParaRPr lang="cs-CZ" b="1" dirty="0">
              <a:latin typeface="+mn-lt"/>
            </a:endParaRPr>
          </a:p>
        </p:txBody>
      </p:sp>
      <p:sp>
        <p:nvSpPr>
          <p:cNvPr id="3" name="Zástupný symbol pro obsah 2"/>
          <p:cNvSpPr>
            <a:spLocks noGrp="1"/>
          </p:cNvSpPr>
          <p:nvPr>
            <p:ph idx="1"/>
          </p:nvPr>
        </p:nvSpPr>
        <p:spPr>
          <a:xfrm>
            <a:off x="525379" y="1127793"/>
            <a:ext cx="10515600" cy="5730208"/>
          </a:xfrm>
        </p:spPr>
        <p:txBody>
          <a:bodyPr>
            <a:normAutofit fontScale="55000" lnSpcReduction="20000"/>
          </a:bodyPr>
          <a:lstStyle/>
          <a:p>
            <a:r>
              <a:rPr lang="cs-CZ" b="1" dirty="0" smtClean="0"/>
              <a:t>Nejčastějším </a:t>
            </a:r>
            <a:r>
              <a:rPr lang="cs-CZ" b="1" dirty="0" smtClean="0"/>
              <a:t>projevem VAS je bolest</a:t>
            </a:r>
            <a:r>
              <a:rPr lang="cs-CZ" dirty="0" smtClean="0"/>
              <a:t>. </a:t>
            </a:r>
            <a:endParaRPr lang="cs-CZ" dirty="0" smtClean="0"/>
          </a:p>
          <a:p>
            <a:r>
              <a:rPr lang="cs-CZ" dirty="0" smtClean="0"/>
              <a:t>Bolest </a:t>
            </a:r>
            <a:r>
              <a:rPr lang="cs-CZ" dirty="0" smtClean="0"/>
              <a:t>má ochranný charakter, signalizuje vznik funkční poruchy, které postupně způsobují degenerativní změny tkáně. Je potřeba hledat příčinu vzniku bolesti už od jejích počátečních stádií. </a:t>
            </a:r>
            <a:endParaRPr lang="cs-CZ" dirty="0" smtClean="0"/>
          </a:p>
          <a:p>
            <a:r>
              <a:rPr lang="cs-CZ" dirty="0" smtClean="0"/>
              <a:t>Problém </a:t>
            </a:r>
            <a:r>
              <a:rPr lang="cs-CZ" dirty="0" smtClean="0"/>
              <a:t>dnešní doby je nadužívání analgetik, které neřeší kauzální příčinu, ale pouze tlumí signalizační funkci bolesti. Porucha se takto prohlubuje a její neléčení z dlouhodobého hlediska způsobí patologickou strukturální přestavbu. </a:t>
            </a:r>
            <a:endParaRPr lang="cs-CZ" dirty="0" smtClean="0"/>
          </a:p>
          <a:p>
            <a:pPr marL="0" indent="0">
              <a:buNone/>
            </a:pPr>
            <a:r>
              <a:rPr lang="cs-CZ" b="1" dirty="0" smtClean="0"/>
              <a:t>Bolest </a:t>
            </a:r>
          </a:p>
          <a:p>
            <a:pPr lvl="1"/>
            <a:r>
              <a:rPr lang="cs-CZ" dirty="0" smtClean="0"/>
              <a:t>je </a:t>
            </a:r>
            <a:r>
              <a:rPr lang="cs-CZ" dirty="0" smtClean="0"/>
              <a:t>nepříjemná senzorická a emocionální zkušenost spojená s akutním nebo potenciálním poškozením tkání, nebo je popisována výrazy takového poškození. Bolest je vždy </a:t>
            </a:r>
            <a:r>
              <a:rPr lang="cs-CZ" dirty="0" smtClean="0"/>
              <a:t>subjektivní.</a:t>
            </a:r>
          </a:p>
          <a:p>
            <a:pPr lvl="1"/>
            <a:r>
              <a:rPr lang="cs-CZ" dirty="0" smtClean="0"/>
              <a:t>Bolest </a:t>
            </a:r>
            <a:r>
              <a:rPr lang="cs-CZ" dirty="0" smtClean="0"/>
              <a:t>má důležitý signální charakter, pokud ale bolest chronicky přetrvává, tento charakter časem ztrácí a nahlížíme na ni jako na nemoc. </a:t>
            </a:r>
            <a:endParaRPr lang="cs-CZ" dirty="0" smtClean="0"/>
          </a:p>
          <a:p>
            <a:pPr lvl="1"/>
            <a:r>
              <a:rPr lang="cs-CZ" dirty="0" smtClean="0"/>
              <a:t>Reakce </a:t>
            </a:r>
            <a:r>
              <a:rPr lang="cs-CZ" dirty="0" smtClean="0"/>
              <a:t>organismu na bolest má komplexní charakter. Reaguje na ni jak stránka somatická, tak psychická. </a:t>
            </a:r>
            <a:endParaRPr lang="cs-CZ" dirty="0" smtClean="0"/>
          </a:p>
          <a:p>
            <a:pPr lvl="1"/>
            <a:r>
              <a:rPr lang="cs-CZ" dirty="0" smtClean="0"/>
              <a:t>Psychický </a:t>
            </a:r>
            <a:r>
              <a:rPr lang="cs-CZ" dirty="0" smtClean="0"/>
              <a:t>stav jedince je vysoce zodpovědný za míru prožívání bolesti a její intenzitu. Podstatou příčiny chronické bolesti velice často bývá špatné psychické nastavení pacienta </a:t>
            </a:r>
            <a:endParaRPr lang="cs-CZ" dirty="0" smtClean="0"/>
          </a:p>
          <a:p>
            <a:pPr lvl="1"/>
            <a:r>
              <a:rPr lang="cs-CZ" dirty="0" smtClean="0"/>
              <a:t>Bolest </a:t>
            </a:r>
            <a:r>
              <a:rPr lang="cs-CZ" dirty="0" smtClean="0"/>
              <a:t>je složitý jev, vyvolává nervovou reakci, při které se uplatňují mechanismy </a:t>
            </a:r>
            <a:r>
              <a:rPr lang="cs-CZ" dirty="0" smtClean="0"/>
              <a:t>sekrece - to </a:t>
            </a:r>
            <a:r>
              <a:rPr lang="cs-CZ" dirty="0" smtClean="0"/>
              <a:t>vede k vyvolání dalších reakcí, např. pohybových, kardiovaskulárních a vegetativních, dochází i k psychickým změnám. </a:t>
            </a:r>
            <a:endParaRPr lang="cs-CZ" dirty="0" smtClean="0"/>
          </a:p>
          <a:p>
            <a:pPr marL="0" indent="0">
              <a:buNone/>
            </a:pPr>
            <a:endParaRPr lang="cs-CZ" dirty="0" smtClean="0"/>
          </a:p>
          <a:p>
            <a:pPr marL="0" indent="0">
              <a:buNone/>
            </a:pPr>
            <a:r>
              <a:rPr lang="cs-CZ" dirty="0" smtClean="0"/>
              <a:t>Vznik </a:t>
            </a:r>
            <a:r>
              <a:rPr lang="cs-CZ" dirty="0" smtClean="0"/>
              <a:t>bolesti se podle nejnovějších poznatků přiznává přímému nebo nepřímému účinku. </a:t>
            </a:r>
            <a:endParaRPr lang="cs-CZ" dirty="0" smtClean="0"/>
          </a:p>
          <a:p>
            <a:pPr lvl="1"/>
            <a:r>
              <a:rPr lang="cs-CZ" b="1" dirty="0" smtClean="0"/>
              <a:t>Přímý </a:t>
            </a:r>
            <a:r>
              <a:rPr lang="cs-CZ" b="1" dirty="0" smtClean="0"/>
              <a:t>mechanismus </a:t>
            </a:r>
            <a:r>
              <a:rPr lang="cs-CZ" dirty="0" smtClean="0"/>
              <a:t>popisuje bolestivou stimulaci receptorů bolesti (</a:t>
            </a:r>
            <a:r>
              <a:rPr lang="cs-CZ" dirty="0" err="1" smtClean="0"/>
              <a:t>nociceptory</a:t>
            </a:r>
            <a:r>
              <a:rPr lang="cs-CZ" dirty="0" smtClean="0"/>
              <a:t>). </a:t>
            </a:r>
            <a:endParaRPr lang="cs-CZ" dirty="0" smtClean="0"/>
          </a:p>
          <a:p>
            <a:pPr lvl="1"/>
            <a:r>
              <a:rPr lang="cs-CZ" b="1" dirty="0" smtClean="0"/>
              <a:t>Nepřímý </a:t>
            </a:r>
            <a:r>
              <a:rPr lang="cs-CZ" b="1" dirty="0" smtClean="0"/>
              <a:t>účinek </a:t>
            </a:r>
            <a:r>
              <a:rPr lang="cs-CZ" dirty="0" smtClean="0"/>
              <a:t>je realizován látkami uvolňovanými během zánětlivého procesu (tzv. tkáňové </a:t>
            </a:r>
            <a:r>
              <a:rPr lang="cs-CZ" dirty="0" err="1" smtClean="0"/>
              <a:t>působky</a:t>
            </a:r>
            <a:r>
              <a:rPr lang="cs-CZ" dirty="0" smtClean="0"/>
              <a:t>), které opět dráždí </a:t>
            </a:r>
            <a:r>
              <a:rPr lang="cs-CZ" dirty="0" err="1" smtClean="0"/>
              <a:t>nociceptory</a:t>
            </a:r>
            <a:r>
              <a:rPr lang="cs-CZ" dirty="0" smtClean="0"/>
              <a:t>. Ty informaci o bolesti zachytí a ve změněné podobě ji vedou k zadním rohům </a:t>
            </a:r>
            <a:r>
              <a:rPr lang="cs-CZ" dirty="0" smtClean="0"/>
              <a:t>míšním</a:t>
            </a:r>
          </a:p>
          <a:p>
            <a:pPr lvl="1"/>
            <a:endParaRPr lang="cs-CZ" dirty="0" smtClean="0"/>
          </a:p>
          <a:p>
            <a:r>
              <a:rPr lang="cs-CZ" dirty="0" smtClean="0"/>
              <a:t> </a:t>
            </a:r>
            <a:r>
              <a:rPr lang="cs-CZ" dirty="0" smtClean="0"/>
              <a:t>K zadním rohům míšní je bolestivá informace vedena pomocí </a:t>
            </a:r>
            <a:r>
              <a:rPr lang="cs-CZ" dirty="0" smtClean="0"/>
              <a:t>C a </a:t>
            </a:r>
            <a:r>
              <a:rPr lang="cs-CZ" dirty="0" err="1" smtClean="0"/>
              <a:t>A</a:t>
            </a:r>
            <a:r>
              <a:rPr lang="cs-CZ" dirty="0" smtClean="0"/>
              <a:t> vláken. C vlákna </a:t>
            </a:r>
            <a:r>
              <a:rPr lang="cs-CZ" dirty="0" smtClean="0"/>
              <a:t>jsou velice slabě </a:t>
            </a:r>
            <a:r>
              <a:rPr lang="cs-CZ" dirty="0" err="1" smtClean="0"/>
              <a:t>myelinizovaná</a:t>
            </a:r>
            <a:r>
              <a:rPr lang="cs-CZ" dirty="0" smtClean="0"/>
              <a:t>, proto vedou bolest </a:t>
            </a:r>
            <a:r>
              <a:rPr lang="cs-CZ" dirty="0" smtClean="0"/>
              <a:t>pomalu a jsou </a:t>
            </a:r>
            <a:r>
              <a:rPr lang="cs-CZ" dirty="0" smtClean="0"/>
              <a:t>zodpovědná za neurčitou (difuzní) bolest, přítomnou při chronických onemocněních. </a:t>
            </a:r>
            <a:endParaRPr lang="cs-CZ" dirty="0" smtClean="0"/>
          </a:p>
          <a:p>
            <a:r>
              <a:rPr lang="cs-CZ" dirty="0" smtClean="0"/>
              <a:t>A</a:t>
            </a:r>
            <a:r>
              <a:rPr lang="el-GR" dirty="0" smtClean="0"/>
              <a:t> </a:t>
            </a:r>
            <a:r>
              <a:rPr lang="cs-CZ" dirty="0" smtClean="0"/>
              <a:t>vlákna jsou mnohem lépe </a:t>
            </a:r>
            <a:r>
              <a:rPr lang="cs-CZ" dirty="0" err="1" smtClean="0"/>
              <a:t>myelinizovaná</a:t>
            </a:r>
            <a:r>
              <a:rPr lang="cs-CZ" dirty="0" smtClean="0"/>
              <a:t> a jsou schopna rychlejšího vedení vzruchů. Starají se o rychlou </a:t>
            </a:r>
            <a:r>
              <a:rPr lang="cs-CZ" dirty="0" smtClean="0"/>
              <a:t>a </a:t>
            </a:r>
            <a:r>
              <a:rPr lang="cs-CZ" dirty="0" smtClean="0"/>
              <a:t>lokalizovanou bolest. </a:t>
            </a:r>
            <a:endParaRPr lang="cs-CZ" dirty="0" smtClean="0"/>
          </a:p>
          <a:p>
            <a:r>
              <a:rPr lang="cs-CZ" dirty="0" smtClean="0"/>
              <a:t>V </a:t>
            </a:r>
            <a:r>
              <a:rPr lang="cs-CZ" dirty="0" smtClean="0"/>
              <a:t>mechanismu působení bolesti se uplatňují nejen ascendentní, ale také descendentní dráhy. Ty mají tlumivou funkci, působí skrze látky jako endorfiny a enkefaliny, které působí jako kompetitivní antagonisté receptorů bolesti. </a:t>
            </a:r>
            <a:endParaRPr lang="cs-CZ" dirty="0" smtClean="0"/>
          </a:p>
        </p:txBody>
      </p:sp>
    </p:spTree>
    <p:extLst>
      <p:ext uri="{BB962C8B-B14F-4D97-AF65-F5344CB8AC3E}">
        <p14:creationId xmlns:p14="http://schemas.microsoft.com/office/powerpoint/2010/main" val="4093785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fontScale="92500"/>
          </a:bodyPr>
          <a:lstStyle/>
          <a:p>
            <a:pPr marL="0" indent="0">
              <a:buNone/>
            </a:pPr>
            <a:r>
              <a:rPr lang="cs-CZ" dirty="0"/>
              <a:t>Bolest má tyto čtyři složky: </a:t>
            </a:r>
            <a:endParaRPr lang="cs-CZ" dirty="0" smtClean="0"/>
          </a:p>
          <a:p>
            <a:pPr lvl="1">
              <a:buFont typeface="Wingdings" panose="05000000000000000000" pitchFamily="2" charset="2"/>
              <a:buChar char="Ø"/>
            </a:pPr>
            <a:r>
              <a:rPr lang="cs-CZ" b="1" dirty="0" smtClean="0"/>
              <a:t>racionální</a:t>
            </a:r>
            <a:r>
              <a:rPr lang="cs-CZ" dirty="0" smtClean="0"/>
              <a:t> </a:t>
            </a:r>
            <a:r>
              <a:rPr lang="cs-CZ" dirty="0"/>
              <a:t>– srovnáváni bolesti s předchozími bolestivými zkušenostmi </a:t>
            </a:r>
            <a:endParaRPr lang="cs-CZ" dirty="0" smtClean="0"/>
          </a:p>
          <a:p>
            <a:pPr lvl="1">
              <a:buFont typeface="Wingdings" panose="05000000000000000000" pitchFamily="2" charset="2"/>
              <a:buChar char="Ø"/>
            </a:pPr>
            <a:r>
              <a:rPr lang="cs-CZ" b="1" dirty="0" smtClean="0"/>
              <a:t>behaviorální </a:t>
            </a:r>
            <a:r>
              <a:rPr lang="cs-CZ" dirty="0"/>
              <a:t>– změna chování, specifická mimika a </a:t>
            </a:r>
            <a:r>
              <a:rPr lang="cs-CZ" dirty="0" smtClean="0"/>
              <a:t>gestikulace</a:t>
            </a:r>
          </a:p>
          <a:p>
            <a:pPr lvl="1">
              <a:buFont typeface="Wingdings" panose="05000000000000000000" pitchFamily="2" charset="2"/>
              <a:buChar char="Ø"/>
            </a:pPr>
            <a:r>
              <a:rPr lang="cs-CZ" b="1" dirty="0" smtClean="0"/>
              <a:t>emoční</a:t>
            </a:r>
            <a:r>
              <a:rPr lang="cs-CZ" dirty="0" smtClean="0"/>
              <a:t> </a:t>
            </a:r>
            <a:r>
              <a:rPr lang="cs-CZ" dirty="0"/>
              <a:t>– emoční chování jedince v bolesti, subjektivní psychické prožitky </a:t>
            </a:r>
            <a:endParaRPr lang="cs-CZ" dirty="0" smtClean="0"/>
          </a:p>
          <a:p>
            <a:pPr lvl="1">
              <a:buFont typeface="Wingdings" panose="05000000000000000000" pitchFamily="2" charset="2"/>
              <a:buChar char="Ø"/>
            </a:pPr>
            <a:r>
              <a:rPr lang="cs-CZ" b="1" dirty="0" err="1" smtClean="0"/>
              <a:t>senzoricko</a:t>
            </a:r>
            <a:r>
              <a:rPr lang="cs-CZ" b="1" dirty="0" smtClean="0"/>
              <a:t>–diskriminační</a:t>
            </a:r>
            <a:r>
              <a:rPr lang="cs-CZ" dirty="0" smtClean="0"/>
              <a:t> </a:t>
            </a:r>
            <a:r>
              <a:rPr lang="cs-CZ" dirty="0"/>
              <a:t>– lokalizace bolesti, její kvalitativní a kvantitativní charakter </a:t>
            </a:r>
            <a:endParaRPr lang="cs-CZ" dirty="0" smtClean="0"/>
          </a:p>
          <a:p>
            <a:pPr lvl="1">
              <a:buFont typeface="Wingdings" panose="05000000000000000000" pitchFamily="2" charset="2"/>
              <a:buChar char="Ø"/>
            </a:pPr>
            <a:endParaRPr lang="cs-CZ" dirty="0"/>
          </a:p>
          <a:p>
            <a:pPr marL="0" indent="0">
              <a:buNone/>
            </a:pPr>
            <a:r>
              <a:rPr lang="cs-CZ" dirty="0"/>
              <a:t>Bolest může vznikat také na neuropatickém nebo psychogenním </a:t>
            </a:r>
            <a:r>
              <a:rPr lang="cs-CZ" dirty="0" smtClean="0"/>
              <a:t>podkladě</a:t>
            </a:r>
          </a:p>
          <a:p>
            <a:pPr lvl="1">
              <a:buFont typeface="Wingdings" panose="05000000000000000000" pitchFamily="2" charset="2"/>
              <a:buChar char="Ø"/>
            </a:pPr>
            <a:r>
              <a:rPr lang="cs-CZ" b="1" dirty="0" smtClean="0"/>
              <a:t>Neuropatický </a:t>
            </a:r>
            <a:r>
              <a:rPr lang="cs-CZ" b="1" dirty="0"/>
              <a:t>typ bolesti </a:t>
            </a:r>
            <a:r>
              <a:rPr lang="cs-CZ" dirty="0"/>
              <a:t>vzniká přímým drážděním periferních nervových struktur, bolest vyzařuje typicky v </a:t>
            </a:r>
            <a:r>
              <a:rPr lang="cs-CZ" dirty="0" smtClean="0"/>
              <a:t>dermatomech</a:t>
            </a:r>
          </a:p>
          <a:p>
            <a:pPr lvl="1">
              <a:buFont typeface="Wingdings" panose="05000000000000000000" pitchFamily="2" charset="2"/>
              <a:buChar char="Ø"/>
            </a:pPr>
            <a:r>
              <a:rPr lang="cs-CZ" b="1" dirty="0" smtClean="0"/>
              <a:t>Psychogenně </a:t>
            </a:r>
            <a:r>
              <a:rPr lang="cs-CZ" b="1" dirty="0"/>
              <a:t>vyvolaná bolest </a:t>
            </a:r>
            <a:r>
              <a:rPr lang="cs-CZ" dirty="0"/>
              <a:t>je velice obtížná pro diagnostiku, neboť vzniká bez jakéhokoli organického podkladu </a:t>
            </a:r>
          </a:p>
          <a:p>
            <a:endParaRPr lang="cs-CZ" dirty="0"/>
          </a:p>
        </p:txBody>
      </p:sp>
    </p:spTree>
    <p:extLst>
      <p:ext uri="{BB962C8B-B14F-4D97-AF65-F5344CB8AC3E}">
        <p14:creationId xmlns:p14="http://schemas.microsoft.com/office/powerpoint/2010/main" val="804451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Klasifikace dle průběhu onemocnění</a:t>
            </a:r>
            <a:endParaRPr lang="cs-CZ" b="1" dirty="0">
              <a:latin typeface="+mn-lt"/>
            </a:endParaRPr>
          </a:p>
        </p:txBody>
      </p:sp>
      <p:sp>
        <p:nvSpPr>
          <p:cNvPr id="3" name="Zástupný symbol pro obsah 2"/>
          <p:cNvSpPr>
            <a:spLocks noGrp="1"/>
          </p:cNvSpPr>
          <p:nvPr>
            <p:ph idx="1"/>
          </p:nvPr>
        </p:nvSpPr>
        <p:spPr/>
        <p:txBody>
          <a:bodyPr/>
          <a:lstStyle/>
          <a:p>
            <a:pPr marL="0" indent="0">
              <a:buNone/>
            </a:pPr>
            <a:r>
              <a:rPr lang="cs-CZ" dirty="0" smtClean="0"/>
              <a:t>Bolest </a:t>
            </a:r>
            <a:r>
              <a:rPr lang="cs-CZ" dirty="0" smtClean="0"/>
              <a:t>můžeme dále rozdělit podle lokalizace a šíření</a:t>
            </a:r>
            <a:r>
              <a:rPr lang="cs-CZ" dirty="0" smtClean="0"/>
              <a:t>:</a:t>
            </a:r>
          </a:p>
          <a:p>
            <a:pPr lvl="1"/>
            <a:r>
              <a:rPr lang="cs-CZ" b="1" dirty="0" smtClean="0"/>
              <a:t>lokální </a:t>
            </a:r>
            <a:r>
              <a:rPr lang="cs-CZ" dirty="0" smtClean="0"/>
              <a:t>– bez šíření, vjem je v přesně lokalizovaný, často vzniká místním přetížením svalového korzetu </a:t>
            </a:r>
            <a:r>
              <a:rPr lang="cs-CZ" dirty="0" smtClean="0"/>
              <a:t>páteře</a:t>
            </a:r>
          </a:p>
          <a:p>
            <a:pPr lvl="1"/>
            <a:endParaRPr lang="cs-CZ" dirty="0" smtClean="0"/>
          </a:p>
          <a:p>
            <a:pPr lvl="1"/>
            <a:r>
              <a:rPr lang="cs-CZ" b="1" dirty="0" err="1" smtClean="0"/>
              <a:t>radikulární</a:t>
            </a:r>
            <a:r>
              <a:rPr lang="cs-CZ" dirty="0" smtClean="0"/>
              <a:t> </a:t>
            </a:r>
            <a:r>
              <a:rPr lang="cs-CZ" dirty="0" smtClean="0"/>
              <a:t>– bolest se šíří v celém dermatomu příslušného míšního kořene, který je poškozen (utlačován) například </a:t>
            </a:r>
            <a:r>
              <a:rPr lang="cs-CZ" dirty="0" err="1" smtClean="0"/>
              <a:t>herniací</a:t>
            </a:r>
            <a:r>
              <a:rPr lang="cs-CZ" dirty="0" smtClean="0"/>
              <a:t> meziobratlového disku </a:t>
            </a:r>
            <a:endParaRPr lang="cs-CZ" dirty="0" smtClean="0"/>
          </a:p>
          <a:p>
            <a:pPr lvl="1"/>
            <a:endParaRPr lang="cs-CZ" dirty="0" smtClean="0"/>
          </a:p>
          <a:p>
            <a:pPr lvl="1"/>
            <a:r>
              <a:rPr lang="cs-CZ" b="1" dirty="0" err="1" smtClean="0"/>
              <a:t>pseudoradikulární</a:t>
            </a:r>
            <a:r>
              <a:rPr lang="cs-CZ" dirty="0" smtClean="0"/>
              <a:t> </a:t>
            </a:r>
            <a:r>
              <a:rPr lang="cs-CZ" dirty="0" smtClean="0"/>
              <a:t>– vzniká v periferních somatických tkáních, vyzařuje do příslušných kořenových zón. Oproti </a:t>
            </a:r>
            <a:r>
              <a:rPr lang="cs-CZ" dirty="0" err="1" smtClean="0"/>
              <a:t>radikulární</a:t>
            </a:r>
            <a:r>
              <a:rPr lang="cs-CZ" dirty="0" smtClean="0"/>
              <a:t> bolesti se ale šíří neúplně a prolíná se i do sousedních dermatomů, také nevykazuje neurologické příznaky </a:t>
            </a:r>
            <a:endParaRPr lang="cs-CZ" dirty="0"/>
          </a:p>
        </p:txBody>
      </p:sp>
    </p:spTree>
    <p:extLst>
      <p:ext uri="{BB962C8B-B14F-4D97-AF65-F5344CB8AC3E}">
        <p14:creationId xmlns:p14="http://schemas.microsoft.com/office/powerpoint/2010/main" val="298447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39113"/>
            <a:ext cx="10515600" cy="1325563"/>
          </a:xfrm>
        </p:spPr>
        <p:txBody>
          <a:bodyPr/>
          <a:lstStyle/>
          <a:p>
            <a:r>
              <a:rPr lang="cs-CZ" b="1" dirty="0">
                <a:latin typeface="+mn-lt"/>
              </a:rPr>
              <a:t>Klinické formy VAS podle postižené oblasti </a:t>
            </a:r>
            <a:endParaRPr lang="cs-CZ" b="1" dirty="0">
              <a:latin typeface="+mn-lt"/>
            </a:endParaRPr>
          </a:p>
        </p:txBody>
      </p:sp>
      <p:sp>
        <p:nvSpPr>
          <p:cNvPr id="3" name="Zástupný symbol pro obsah 2"/>
          <p:cNvSpPr>
            <a:spLocks noGrp="1"/>
          </p:cNvSpPr>
          <p:nvPr>
            <p:ph idx="1"/>
          </p:nvPr>
        </p:nvSpPr>
        <p:spPr>
          <a:xfrm>
            <a:off x="838200" y="1464676"/>
            <a:ext cx="10515600" cy="5337177"/>
          </a:xfrm>
        </p:spPr>
        <p:txBody>
          <a:bodyPr>
            <a:normAutofit fontScale="77500" lnSpcReduction="20000"/>
          </a:bodyPr>
          <a:lstStyle/>
          <a:p>
            <a:pPr marL="0" indent="0">
              <a:buNone/>
            </a:pPr>
            <a:r>
              <a:rPr lang="cs-CZ" dirty="0" err="1" smtClean="0"/>
              <a:t>Vertebrogenní</a:t>
            </a:r>
            <a:r>
              <a:rPr lang="cs-CZ" dirty="0" smtClean="0"/>
              <a:t> </a:t>
            </a:r>
            <a:r>
              <a:rPr lang="cs-CZ" dirty="0" smtClean="0"/>
              <a:t>obtíže postihují v poměru 4:2:1 bederní, krční a hrudní </a:t>
            </a:r>
            <a:r>
              <a:rPr lang="cs-CZ" dirty="0" smtClean="0"/>
              <a:t>páteř</a:t>
            </a:r>
          </a:p>
          <a:p>
            <a:pPr marL="0" indent="0">
              <a:buNone/>
            </a:pPr>
            <a:endParaRPr lang="cs-CZ" dirty="0" smtClean="0"/>
          </a:p>
          <a:p>
            <a:pPr marL="0" indent="0">
              <a:buNone/>
            </a:pPr>
            <a:r>
              <a:rPr lang="cs-CZ" sz="4600" b="1" u="sng" dirty="0" smtClean="0"/>
              <a:t>Bederní páteř: </a:t>
            </a:r>
          </a:p>
          <a:p>
            <a:pPr lvl="1">
              <a:buFont typeface="Wingdings" panose="05000000000000000000" pitchFamily="2" charset="2"/>
              <a:buChar char="ü"/>
            </a:pPr>
            <a:r>
              <a:rPr lang="cs-CZ" dirty="0" smtClean="0"/>
              <a:t>Segmentová algický syndrom</a:t>
            </a:r>
          </a:p>
          <a:p>
            <a:pPr lvl="1">
              <a:buFont typeface="Wingdings" panose="05000000000000000000" pitchFamily="2" charset="2"/>
              <a:buChar char="ü"/>
            </a:pPr>
            <a:r>
              <a:rPr lang="cs-CZ" dirty="0" smtClean="0"/>
              <a:t>Lumbosakrální kořenové syndromy</a:t>
            </a:r>
          </a:p>
          <a:p>
            <a:pPr lvl="1">
              <a:buFont typeface="Wingdings" panose="05000000000000000000" pitchFamily="2" charset="2"/>
              <a:buChar char="ü"/>
            </a:pPr>
            <a:r>
              <a:rPr lang="cs-CZ" dirty="0" smtClean="0"/>
              <a:t>Neurogenní klaudikace</a:t>
            </a:r>
          </a:p>
          <a:p>
            <a:pPr lvl="1">
              <a:buFont typeface="Wingdings" panose="05000000000000000000" pitchFamily="2" charset="2"/>
              <a:buChar char="ü"/>
            </a:pPr>
            <a:r>
              <a:rPr lang="cs-CZ" dirty="0" smtClean="0"/>
              <a:t>Lumbální spinální stenóza</a:t>
            </a:r>
          </a:p>
          <a:p>
            <a:endParaRPr lang="cs-CZ" b="1" dirty="0" smtClean="0"/>
          </a:p>
          <a:p>
            <a:r>
              <a:rPr lang="cs-CZ" b="1" dirty="0" smtClean="0"/>
              <a:t>Segmentový </a:t>
            </a:r>
            <a:r>
              <a:rPr lang="cs-CZ" b="1" dirty="0" smtClean="0"/>
              <a:t>algický syndrom (lumbago) </a:t>
            </a:r>
            <a:endParaRPr lang="cs-CZ" b="1" dirty="0" smtClean="0"/>
          </a:p>
          <a:p>
            <a:pPr marL="457200" lvl="1" indent="0">
              <a:buNone/>
            </a:pPr>
            <a:endParaRPr lang="cs-CZ" b="1" dirty="0" smtClean="0"/>
          </a:p>
          <a:p>
            <a:pPr marL="457200" lvl="1" indent="0">
              <a:buNone/>
            </a:pPr>
            <a:r>
              <a:rPr lang="cs-CZ" b="1" dirty="0" smtClean="0"/>
              <a:t>Akutní </a:t>
            </a:r>
            <a:r>
              <a:rPr lang="cs-CZ" b="1" dirty="0" smtClean="0"/>
              <a:t>lumbago </a:t>
            </a:r>
            <a:r>
              <a:rPr lang="cs-CZ" dirty="0" smtClean="0"/>
              <a:t>- vzniká </a:t>
            </a:r>
            <a:r>
              <a:rPr lang="cs-CZ" dirty="0" smtClean="0"/>
              <a:t>při zvedání těžšího předmětu, pohyb je často vykonán s mírně rotovanou páteří. Bolest vzniká pro signalizaci nebezpečí poškození svalu nebo jeho úponu, také může signalizovat poškození meziobratlových plotének, </a:t>
            </a:r>
            <a:r>
              <a:rPr lang="cs-CZ" dirty="0" smtClean="0"/>
              <a:t>intervertebrálních </a:t>
            </a:r>
            <a:r>
              <a:rPr lang="cs-CZ" dirty="0" smtClean="0"/>
              <a:t>kloubů či vazů páteře. </a:t>
            </a:r>
            <a:endParaRPr lang="cs-CZ" dirty="0" smtClean="0"/>
          </a:p>
          <a:p>
            <a:pPr marL="457200" lvl="1" indent="0">
              <a:buNone/>
            </a:pPr>
            <a:endParaRPr lang="cs-CZ" dirty="0"/>
          </a:p>
          <a:p>
            <a:pPr marL="457200" lvl="1" indent="0">
              <a:buNone/>
            </a:pPr>
            <a:r>
              <a:rPr lang="cs-CZ" b="1" dirty="0" smtClean="0"/>
              <a:t>Chronické </a:t>
            </a:r>
            <a:r>
              <a:rPr lang="cs-CZ" b="1" dirty="0" smtClean="0"/>
              <a:t>lumbago </a:t>
            </a:r>
            <a:r>
              <a:rPr lang="cs-CZ" dirty="0" smtClean="0"/>
              <a:t>- bolest </a:t>
            </a:r>
            <a:r>
              <a:rPr lang="cs-CZ" dirty="0" smtClean="0"/>
              <a:t>se dostavuje po delším sezení nebo stání. Páteř nevykazuje žádné organické změny, přítomná je většinou nevhodná </a:t>
            </a:r>
            <a:r>
              <a:rPr lang="cs-CZ" dirty="0" err="1" smtClean="0"/>
              <a:t>postura</a:t>
            </a:r>
            <a:r>
              <a:rPr lang="cs-CZ" dirty="0" smtClean="0"/>
              <a:t> nebo </a:t>
            </a:r>
            <a:r>
              <a:rPr lang="cs-CZ" dirty="0" err="1" smtClean="0"/>
              <a:t>hypermobilita</a:t>
            </a:r>
            <a:r>
              <a:rPr lang="cs-CZ" dirty="0" smtClean="0"/>
              <a:t> páteře a jejích spojů. Pacientům se doporučuje pohybová aktivita, kondiční cvičení. Často vzniká v důsledku </a:t>
            </a:r>
            <a:r>
              <a:rPr lang="cs-CZ" dirty="0" err="1" smtClean="0"/>
              <a:t>hypomobilního</a:t>
            </a:r>
            <a:r>
              <a:rPr lang="cs-CZ" dirty="0" smtClean="0"/>
              <a:t> životního stylu </a:t>
            </a:r>
            <a:endParaRPr lang="cs-CZ" dirty="0" smtClean="0"/>
          </a:p>
          <a:p>
            <a:endParaRPr lang="cs-CZ" b="1" dirty="0" smtClean="0"/>
          </a:p>
        </p:txBody>
      </p:sp>
    </p:spTree>
    <p:extLst>
      <p:ext uri="{BB962C8B-B14F-4D97-AF65-F5344CB8AC3E}">
        <p14:creationId xmlns:p14="http://schemas.microsoft.com/office/powerpoint/2010/main" val="1549011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09863" y="509503"/>
            <a:ext cx="10515600" cy="6492875"/>
          </a:xfrm>
        </p:spPr>
        <p:txBody>
          <a:bodyPr>
            <a:normAutofit fontScale="62500" lnSpcReduction="20000"/>
          </a:bodyPr>
          <a:lstStyle/>
          <a:p>
            <a:r>
              <a:rPr lang="cs-CZ" dirty="0" smtClean="0"/>
              <a:t> </a:t>
            </a:r>
            <a:r>
              <a:rPr lang="cs-CZ" b="1" dirty="0"/>
              <a:t>Lumbosakrální kořenové syndromy </a:t>
            </a:r>
            <a:endParaRPr lang="cs-CZ" b="1" dirty="0" smtClean="0"/>
          </a:p>
          <a:p>
            <a:pPr marL="457200" lvl="1" indent="0">
              <a:buNone/>
            </a:pPr>
            <a:r>
              <a:rPr lang="cs-CZ" dirty="0" smtClean="0"/>
              <a:t>podkladem </a:t>
            </a:r>
            <a:r>
              <a:rPr lang="cs-CZ" dirty="0"/>
              <a:t>vzniku je dysfunkce páteře doprovázena bolestí, která „vystřeluje“ do dolní končetiny. Ta vzniká při dlouhém sezení a pacienti popisují úlevu v lehu. Dostavuje se svalová slabost provázená reflexními změnami</a:t>
            </a:r>
          </a:p>
          <a:p>
            <a:pPr marL="0" indent="0">
              <a:buNone/>
            </a:pPr>
            <a:endParaRPr lang="cs-CZ" dirty="0"/>
          </a:p>
          <a:p>
            <a:pPr marL="457200" lvl="1" indent="0">
              <a:buNone/>
            </a:pPr>
            <a:r>
              <a:rPr lang="cs-CZ" b="1" dirty="0"/>
              <a:t>Kořenové syndromy 𝐿1, 𝐿2, 𝐿3  </a:t>
            </a:r>
            <a:r>
              <a:rPr lang="cs-CZ" dirty="0"/>
              <a:t>- vyskytují se vzácně. Bolest vyzařuje od lig. </a:t>
            </a:r>
            <a:r>
              <a:rPr lang="cs-CZ" dirty="0" err="1"/>
              <a:t>inguinale</a:t>
            </a:r>
            <a:r>
              <a:rPr lang="cs-CZ" dirty="0"/>
              <a:t> kaudálně po ventrální ploše stehna. Diagnostický test flexe v kyčelním kloubu odhalí poruchy kořenů 𝐿1 a 𝐿2, které motoricky inervují m. </a:t>
            </a:r>
            <a:r>
              <a:rPr lang="cs-CZ" dirty="0" err="1"/>
              <a:t>iliopsoas</a:t>
            </a:r>
            <a:r>
              <a:rPr lang="cs-CZ" dirty="0"/>
              <a:t>. Test extenze v koleni, cílený na m. </a:t>
            </a:r>
            <a:r>
              <a:rPr lang="cs-CZ" dirty="0" err="1"/>
              <a:t>quadriceps</a:t>
            </a:r>
            <a:r>
              <a:rPr lang="cs-CZ" dirty="0"/>
              <a:t> </a:t>
            </a:r>
            <a:r>
              <a:rPr lang="cs-CZ" dirty="0" err="1"/>
              <a:t>femoris</a:t>
            </a:r>
            <a:r>
              <a:rPr lang="cs-CZ" dirty="0"/>
              <a:t>, testuje kořenové dráždění 𝐿2–𝐿4.</a:t>
            </a:r>
          </a:p>
          <a:p>
            <a:pPr marL="457200" lvl="1" indent="0">
              <a:buNone/>
            </a:pPr>
            <a:endParaRPr lang="cs-CZ" dirty="0"/>
          </a:p>
          <a:p>
            <a:pPr marL="457200" lvl="1" indent="0">
              <a:buNone/>
            </a:pPr>
            <a:r>
              <a:rPr lang="cs-CZ" b="1" dirty="0"/>
              <a:t>Kořenový syndrom 𝐿4 </a:t>
            </a:r>
            <a:r>
              <a:rPr lang="cs-CZ" dirty="0"/>
              <a:t>- příčinou vzniku je </a:t>
            </a:r>
            <a:r>
              <a:rPr lang="cs-CZ" dirty="0" err="1"/>
              <a:t>herniace</a:t>
            </a:r>
            <a:r>
              <a:rPr lang="cs-CZ" dirty="0"/>
              <a:t> meziobratlové destičky 𝐿3/𝐿4. Dochází k bolestivé iradiaci a výpadku senzitivity na ventrální ploše stehna, přes koleno na mediální stranu bérce, mediální kotník a plantárně až k prvnímu </a:t>
            </a:r>
            <a:r>
              <a:rPr lang="cs-CZ" dirty="0" err="1"/>
              <a:t>metatarzofalangeálnímu</a:t>
            </a:r>
            <a:r>
              <a:rPr lang="cs-CZ" dirty="0"/>
              <a:t> kloubu (v celém dermatomu). Motorický deficit nacházíme především u svalů m. </a:t>
            </a:r>
            <a:r>
              <a:rPr lang="cs-CZ" dirty="0" err="1"/>
              <a:t>tibialis</a:t>
            </a:r>
            <a:r>
              <a:rPr lang="cs-CZ" dirty="0"/>
              <a:t> </a:t>
            </a:r>
            <a:r>
              <a:rPr lang="cs-CZ" dirty="0" err="1"/>
              <a:t>anterior</a:t>
            </a:r>
            <a:r>
              <a:rPr lang="cs-CZ" dirty="0"/>
              <a:t> a m. </a:t>
            </a:r>
            <a:r>
              <a:rPr lang="cs-CZ" dirty="0" err="1"/>
              <a:t>quadriceps</a:t>
            </a:r>
            <a:r>
              <a:rPr lang="cs-CZ" dirty="0"/>
              <a:t> </a:t>
            </a:r>
            <a:r>
              <a:rPr lang="cs-CZ" dirty="0" err="1"/>
              <a:t>femoris</a:t>
            </a:r>
            <a:r>
              <a:rPr lang="cs-CZ" dirty="0"/>
              <a:t>. Pro pacienta je obtížná chůze do schodů. Pro diagnózu kořenového dráždění 𝐿4 slouží napínací reflex, tzv. obrácená </a:t>
            </a:r>
            <a:r>
              <a:rPr lang="cs-CZ" dirty="0" err="1"/>
              <a:t>Lasségueova</a:t>
            </a:r>
            <a:r>
              <a:rPr lang="cs-CZ" dirty="0"/>
              <a:t> zkouška. Bývá také porušená výbavnost patelárního reflexu</a:t>
            </a:r>
          </a:p>
          <a:p>
            <a:pPr marL="457200" lvl="1" indent="0">
              <a:buNone/>
            </a:pPr>
            <a:endParaRPr lang="cs-CZ" dirty="0"/>
          </a:p>
          <a:p>
            <a:pPr marL="457200" lvl="1" indent="0">
              <a:buNone/>
            </a:pPr>
            <a:r>
              <a:rPr lang="cs-CZ" b="1" dirty="0"/>
              <a:t>Kořenový syndrom 𝐿5 </a:t>
            </a:r>
            <a:r>
              <a:rPr lang="cs-CZ" dirty="0"/>
              <a:t>- bolest a dysestezie střílí po dorzální ploše stehna, dále přes vnější stranu lýtka na hřbet nohy a končí na palci. Porucha je nejčastěji zaviněná </a:t>
            </a:r>
            <a:r>
              <a:rPr lang="cs-CZ" dirty="0" err="1"/>
              <a:t>herniací</a:t>
            </a:r>
            <a:r>
              <a:rPr lang="cs-CZ" dirty="0"/>
              <a:t> ploténky 𝐿4/𝐿5, lokalizace potíží odpovídá dermatomu 𝐿5. Motorickým deficitem jsou postiženy svaly m. extensor </a:t>
            </a:r>
            <a:r>
              <a:rPr lang="cs-CZ" dirty="0" err="1"/>
              <a:t>hallucis</a:t>
            </a:r>
            <a:r>
              <a:rPr lang="cs-CZ" dirty="0"/>
              <a:t> </a:t>
            </a:r>
            <a:r>
              <a:rPr lang="cs-CZ" dirty="0" err="1"/>
              <a:t>longus</a:t>
            </a:r>
            <a:r>
              <a:rPr lang="cs-CZ" dirty="0"/>
              <a:t>, m. extensor </a:t>
            </a:r>
            <a:r>
              <a:rPr lang="cs-CZ" dirty="0" err="1"/>
              <a:t>digitorum</a:t>
            </a:r>
            <a:r>
              <a:rPr lang="cs-CZ" dirty="0"/>
              <a:t> </a:t>
            </a:r>
            <a:r>
              <a:rPr lang="cs-CZ" dirty="0" err="1"/>
              <a:t>longus</a:t>
            </a:r>
            <a:r>
              <a:rPr lang="cs-CZ" dirty="0"/>
              <a:t>, z části i m. </a:t>
            </a:r>
            <a:r>
              <a:rPr lang="cs-CZ" dirty="0" err="1"/>
              <a:t>tibialis</a:t>
            </a:r>
            <a:r>
              <a:rPr lang="cs-CZ" dirty="0"/>
              <a:t> </a:t>
            </a:r>
            <a:r>
              <a:rPr lang="cs-CZ" dirty="0" err="1"/>
              <a:t>anterior</a:t>
            </a:r>
            <a:r>
              <a:rPr lang="cs-CZ" dirty="0"/>
              <a:t> a abduktory kyčle. Pacient nezvládá zkoušku stání na patách. Sílu kyčelních abduktorů můžeme ověřit </a:t>
            </a:r>
            <a:r>
              <a:rPr lang="cs-CZ" dirty="0" err="1"/>
              <a:t>Trendelenburgovou</a:t>
            </a:r>
            <a:r>
              <a:rPr lang="cs-CZ" dirty="0"/>
              <a:t> zkouškou. Pozitivita testu může ovšem kromě léze kořene znamenat i primární postižení kyčle (nebo i obyčejnou svalovou slabost). Pozitivní bude také napínací manévr v podobě </a:t>
            </a:r>
            <a:r>
              <a:rPr lang="cs-CZ" dirty="0" err="1"/>
              <a:t>Lasségueovy</a:t>
            </a:r>
            <a:r>
              <a:rPr lang="cs-CZ" dirty="0"/>
              <a:t> zkoušky</a:t>
            </a:r>
          </a:p>
          <a:p>
            <a:pPr marL="457200" lvl="1" indent="0">
              <a:buNone/>
            </a:pPr>
            <a:r>
              <a:rPr lang="cs-CZ" dirty="0"/>
              <a:t> </a:t>
            </a:r>
          </a:p>
          <a:p>
            <a:pPr marL="457200" lvl="1" indent="0">
              <a:buNone/>
            </a:pPr>
            <a:r>
              <a:rPr lang="cs-CZ" b="1" dirty="0"/>
              <a:t>Kořenový syndrom 𝑆1 </a:t>
            </a:r>
            <a:r>
              <a:rPr lang="cs-CZ" dirty="0"/>
              <a:t>- potíže způsobuje postižení ploténky 𝐿5/𝑆1. Senzitivní deficit společně s bolestí nalézáme v průběhu celého dermatomu, tj. po zadní straně hýždě, dorzální straně stehna a lýtka, dále po vnějším okraji planty až k malíku. Motorický deficit postihuje svaly m. triceps </a:t>
            </a:r>
            <a:r>
              <a:rPr lang="cs-CZ" dirty="0" err="1"/>
              <a:t>surae</a:t>
            </a:r>
            <a:r>
              <a:rPr lang="cs-CZ" dirty="0"/>
              <a:t> a mm. </a:t>
            </a:r>
            <a:r>
              <a:rPr lang="cs-CZ" dirty="0" err="1"/>
              <a:t>fibulares</a:t>
            </a:r>
            <a:r>
              <a:rPr lang="cs-CZ" dirty="0"/>
              <a:t>, což se projeví oslabenou plantární flexí nohy – pacient se nemůže postavit na špičky, chodidlo padá do pronačního postavení. Postižen bývá také m. </a:t>
            </a:r>
            <a:r>
              <a:rPr lang="cs-CZ" dirty="0" err="1"/>
              <a:t>gluteus</a:t>
            </a:r>
            <a:r>
              <a:rPr lang="cs-CZ" dirty="0"/>
              <a:t> </a:t>
            </a:r>
            <a:r>
              <a:rPr lang="cs-CZ" dirty="0" err="1"/>
              <a:t>maximus</a:t>
            </a:r>
            <a:r>
              <a:rPr lang="cs-CZ" dirty="0"/>
              <a:t>, což se projeví oslabením extenze kyčle. Stejně jako u kořene 𝐿5 je výbavný </a:t>
            </a:r>
            <a:r>
              <a:rPr lang="cs-CZ" dirty="0" err="1"/>
              <a:t>Lasségův</a:t>
            </a:r>
            <a:r>
              <a:rPr lang="cs-CZ" dirty="0"/>
              <a:t> manévr. Dále je snížena výbavnost reflexu Achillovy šlachy</a:t>
            </a:r>
          </a:p>
          <a:p>
            <a:pPr marL="457200" lvl="1" indent="0">
              <a:buNone/>
            </a:pPr>
            <a:endParaRPr lang="cs-CZ" dirty="0"/>
          </a:p>
          <a:p>
            <a:pPr marL="457200" lvl="1" indent="0">
              <a:buNone/>
            </a:pPr>
            <a:r>
              <a:rPr lang="cs-CZ" b="1" dirty="0"/>
              <a:t>Syndrom </a:t>
            </a:r>
            <a:r>
              <a:rPr lang="cs-CZ" b="1" dirty="0" err="1"/>
              <a:t>caudy</a:t>
            </a:r>
            <a:r>
              <a:rPr lang="cs-CZ" b="1" dirty="0"/>
              <a:t> </a:t>
            </a:r>
            <a:r>
              <a:rPr lang="cs-CZ" b="1" dirty="0" err="1"/>
              <a:t>equiny</a:t>
            </a:r>
            <a:r>
              <a:rPr lang="cs-CZ" b="1" dirty="0"/>
              <a:t>  </a:t>
            </a:r>
            <a:r>
              <a:rPr lang="cs-CZ" dirty="0"/>
              <a:t>- závažný stav vyžadující neodkladné chirurgické řešení. Jedná se o těžkou periferní kořenovou lézi, jejíž příčinou může být vzniklá masivní mediální </a:t>
            </a:r>
            <a:r>
              <a:rPr lang="cs-CZ" dirty="0" err="1"/>
              <a:t>herniace</a:t>
            </a:r>
            <a:r>
              <a:rPr lang="cs-CZ" dirty="0"/>
              <a:t> ploténky (nejčastěji 𝐿4/𝐿5), stenóza páteřního kanálu nebo těžké trauma. Příznaky vznikají náhle (během hodin). Mohou se rozvinout i bez předchozích symptomů, pacienti často ale popisují v předchorobí </a:t>
            </a:r>
            <a:r>
              <a:rPr lang="cs-CZ" dirty="0" err="1"/>
              <a:t>lumbalgie</a:t>
            </a:r>
            <a:r>
              <a:rPr lang="cs-CZ" dirty="0"/>
              <a:t>. Ačkoli to není pravidlem, bývají symetrické. Bolest vychází z páteře a šíří se do pánevní oblasti (i do dolních končetin) a slabin. Dochází k dysfunkcím vylučovacích orgánů (ztráta volní kontroly mikce, defekace) a také k sexuálním dysfunkcím </a:t>
            </a:r>
          </a:p>
          <a:p>
            <a:endParaRPr lang="cs-CZ" dirty="0"/>
          </a:p>
        </p:txBody>
      </p:sp>
    </p:spTree>
    <p:extLst>
      <p:ext uri="{BB962C8B-B14F-4D97-AF65-F5344CB8AC3E}">
        <p14:creationId xmlns:p14="http://schemas.microsoft.com/office/powerpoint/2010/main" val="3736192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1488741"/>
            <a:ext cx="10515600" cy="4351338"/>
          </a:xfrm>
        </p:spPr>
        <p:txBody>
          <a:bodyPr>
            <a:normAutofit fontScale="92500" lnSpcReduction="20000"/>
          </a:bodyPr>
          <a:lstStyle/>
          <a:p>
            <a:r>
              <a:rPr lang="cs-CZ" b="1" dirty="0" smtClean="0"/>
              <a:t>Neurogenní klaudikace </a:t>
            </a:r>
            <a:endParaRPr lang="cs-CZ" b="1" dirty="0" smtClean="0"/>
          </a:p>
          <a:p>
            <a:pPr marL="457200" lvl="1" indent="0">
              <a:buNone/>
            </a:pPr>
            <a:r>
              <a:rPr lang="cs-CZ" dirty="0" smtClean="0"/>
              <a:t>Podkladem </a:t>
            </a:r>
            <a:r>
              <a:rPr lang="cs-CZ" dirty="0" smtClean="0"/>
              <a:t>neurogenních klaudikací je nejčastěji stenóza páteřního kanálu. Vedoucí symptomy jsou parestezie, bolesti a slabost na celé dolní končetině. Obtíže nastupují při chůzi nebo při stoji. Pacienti jsou ve snaze dosáhnout úlevy nuceni zastavit, předklonit se, pomáhá také opření o stěnu. Zhoršení problémů je patrné při chůze z kopce, kdy je páteř ve větší </a:t>
            </a:r>
            <a:r>
              <a:rPr lang="cs-CZ" dirty="0" smtClean="0"/>
              <a:t>extenzi</a:t>
            </a:r>
            <a:r>
              <a:rPr lang="cs-CZ" dirty="0" smtClean="0"/>
              <a:t>. Popisujeme typický postoj se </a:t>
            </a:r>
            <a:r>
              <a:rPr lang="cs-CZ" dirty="0" err="1" smtClean="0"/>
              <a:t>semiflexí</a:t>
            </a:r>
            <a:r>
              <a:rPr lang="cs-CZ" dirty="0" smtClean="0"/>
              <a:t> v kolenních kloubech </a:t>
            </a:r>
            <a:endParaRPr lang="cs-CZ" dirty="0" smtClean="0"/>
          </a:p>
          <a:p>
            <a:endParaRPr lang="cs-CZ" dirty="0" smtClean="0"/>
          </a:p>
          <a:p>
            <a:r>
              <a:rPr lang="cs-CZ" b="1" dirty="0" smtClean="0"/>
              <a:t>Lumbální </a:t>
            </a:r>
            <a:r>
              <a:rPr lang="cs-CZ" b="1" dirty="0" smtClean="0"/>
              <a:t>spinální stenóza </a:t>
            </a:r>
            <a:endParaRPr lang="cs-CZ" b="1" dirty="0" smtClean="0"/>
          </a:p>
          <a:p>
            <a:pPr marL="457200" lvl="1" indent="0">
              <a:buNone/>
            </a:pPr>
            <a:r>
              <a:rPr lang="cs-CZ" dirty="0" smtClean="0"/>
              <a:t>Termín </a:t>
            </a:r>
            <a:r>
              <a:rPr lang="cs-CZ" dirty="0" smtClean="0"/>
              <a:t>označuje zúžení páteřního kanálu. Toto zúžení může být primární (kongenitální) nebo sekundární, vzniklé působením degenerativních změn páteřních struktur. Ve vyšším věku je typicky doprovázena </a:t>
            </a:r>
            <a:r>
              <a:rPr lang="cs-CZ" dirty="0" err="1" smtClean="0"/>
              <a:t>spondylolistézou</a:t>
            </a:r>
            <a:r>
              <a:rPr lang="cs-CZ" dirty="0" smtClean="0"/>
              <a:t> obratlového těla. Dostavují se různé potíže jako neurogenní klaudikace, lumbago a kořenové syndromy. Problémy se zhoršují při chůzi a retroflexi, pacienti nacházejí úlevu v sedu nebo anteflexi</a:t>
            </a:r>
            <a:endParaRPr lang="cs-CZ" dirty="0"/>
          </a:p>
        </p:txBody>
      </p:sp>
    </p:spTree>
    <p:extLst>
      <p:ext uri="{BB962C8B-B14F-4D97-AF65-F5344CB8AC3E}">
        <p14:creationId xmlns:p14="http://schemas.microsoft.com/office/powerpoint/2010/main" val="244457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74031" y="0"/>
            <a:ext cx="10515600" cy="1325563"/>
          </a:xfrm>
        </p:spPr>
        <p:txBody>
          <a:bodyPr>
            <a:normAutofit/>
          </a:bodyPr>
          <a:lstStyle/>
          <a:p>
            <a:r>
              <a:rPr lang="cs-CZ" sz="3600" b="1" u="sng" dirty="0">
                <a:latin typeface="+mn-lt"/>
              </a:rPr>
              <a:t>Krční páteř </a:t>
            </a:r>
            <a:endParaRPr lang="cs-CZ" sz="3600" b="1" u="sng" dirty="0">
              <a:latin typeface="+mn-lt"/>
            </a:endParaRPr>
          </a:p>
        </p:txBody>
      </p:sp>
      <p:sp>
        <p:nvSpPr>
          <p:cNvPr id="3" name="Zástupný symbol pro obsah 2"/>
          <p:cNvSpPr>
            <a:spLocks noGrp="1"/>
          </p:cNvSpPr>
          <p:nvPr>
            <p:ph idx="1"/>
          </p:nvPr>
        </p:nvSpPr>
        <p:spPr>
          <a:xfrm>
            <a:off x="717884" y="1232067"/>
            <a:ext cx="10515600" cy="5545722"/>
          </a:xfrm>
        </p:spPr>
        <p:txBody>
          <a:bodyPr>
            <a:normAutofit fontScale="55000" lnSpcReduction="20000"/>
          </a:bodyPr>
          <a:lstStyle/>
          <a:p>
            <a:r>
              <a:rPr lang="cs-CZ" b="1" dirty="0" smtClean="0"/>
              <a:t>Krční </a:t>
            </a:r>
            <a:r>
              <a:rPr lang="cs-CZ" b="1" dirty="0" smtClean="0"/>
              <a:t>segmentový syndrom </a:t>
            </a:r>
            <a:r>
              <a:rPr lang="cs-CZ" dirty="0" smtClean="0"/>
              <a:t>(KSS</a:t>
            </a:r>
            <a:r>
              <a:rPr lang="cs-CZ" dirty="0" smtClean="0"/>
              <a:t>)</a:t>
            </a:r>
          </a:p>
          <a:p>
            <a:pPr marL="457200" lvl="1" indent="0">
              <a:buNone/>
            </a:pPr>
            <a:r>
              <a:rPr lang="cs-CZ" dirty="0" smtClean="0"/>
              <a:t> V rámci těchto stavů může docházet k útlakům a. </a:t>
            </a:r>
            <a:r>
              <a:rPr lang="cs-CZ" dirty="0" err="1" smtClean="0"/>
              <a:t>vertebralis</a:t>
            </a:r>
            <a:r>
              <a:rPr lang="cs-CZ" dirty="0" smtClean="0"/>
              <a:t>, který se projeví vegetativními změnami, nauzeou až </a:t>
            </a:r>
            <a:r>
              <a:rPr lang="cs-CZ" dirty="0" err="1" smtClean="0"/>
              <a:t>vertigem</a:t>
            </a:r>
            <a:r>
              <a:rPr lang="cs-CZ" dirty="0" smtClean="0"/>
              <a:t>. Rozlišujeme opět akutní a chronický krční syndrom. </a:t>
            </a:r>
          </a:p>
          <a:p>
            <a:pPr marL="457200" lvl="1" indent="0">
              <a:buNone/>
            </a:pPr>
            <a:endParaRPr lang="cs-CZ" dirty="0" smtClean="0"/>
          </a:p>
          <a:p>
            <a:pPr lvl="1">
              <a:buFont typeface="Wingdings" panose="05000000000000000000" pitchFamily="2" charset="2"/>
              <a:buChar char="Ø"/>
            </a:pPr>
            <a:r>
              <a:rPr lang="cs-CZ" b="1" dirty="0" smtClean="0"/>
              <a:t>Akutní </a:t>
            </a:r>
            <a:r>
              <a:rPr lang="cs-CZ" b="1" dirty="0" smtClean="0"/>
              <a:t>krční segmentový </a:t>
            </a:r>
            <a:r>
              <a:rPr lang="cs-CZ" b="1" dirty="0" smtClean="0"/>
              <a:t>syndrom  -</a:t>
            </a:r>
            <a:r>
              <a:rPr lang="cs-CZ" dirty="0" smtClean="0"/>
              <a:t>pr</a:t>
            </a:r>
            <a:r>
              <a:rPr lang="cs-CZ" dirty="0" smtClean="0"/>
              <a:t>ojeví </a:t>
            </a:r>
            <a:r>
              <a:rPr lang="cs-CZ" dirty="0" smtClean="0"/>
              <a:t>se atypickým držením hlavy, např. rotací nebo </a:t>
            </a:r>
            <a:r>
              <a:rPr lang="cs-CZ" dirty="0" err="1" smtClean="0"/>
              <a:t>aplanací</a:t>
            </a:r>
            <a:r>
              <a:rPr lang="cs-CZ" dirty="0" smtClean="0"/>
              <a:t> krční lordózy. Toto postavení způsobí vznik reflexních změn, které vedou ke snížení pohyblivosti krční páteře. Může je vyvolat špatná poloha při spánku, prochladnutí nebo náhlé rychlé trhnutí hlavy. Ačkoli je to nepříjemný stav, obyčejně se sám upraví během několika </a:t>
            </a:r>
            <a:r>
              <a:rPr lang="cs-CZ" dirty="0" smtClean="0"/>
              <a:t>dní</a:t>
            </a:r>
          </a:p>
          <a:p>
            <a:pPr lvl="1">
              <a:buFont typeface="Wingdings" panose="05000000000000000000" pitchFamily="2" charset="2"/>
              <a:buChar char="Ø"/>
            </a:pPr>
            <a:r>
              <a:rPr lang="cs-CZ" b="1" dirty="0" smtClean="0"/>
              <a:t>Chronický </a:t>
            </a:r>
            <a:r>
              <a:rPr lang="cs-CZ" b="1" dirty="0" smtClean="0"/>
              <a:t>krční segmentový syndrom </a:t>
            </a:r>
            <a:r>
              <a:rPr lang="cs-CZ" dirty="0" smtClean="0"/>
              <a:t>- nastupuje </a:t>
            </a:r>
            <a:r>
              <a:rPr lang="cs-CZ" dirty="0" smtClean="0"/>
              <a:t>delší dobu, ale také jeho léčba trvá déle (v řádech týdnů až měsíců), klinický obraz je také mírnějšího charakteru než u akutního KSS. Někdy dochází k iradiaci bolesti až do oblasti 𝑇ℎ2 </a:t>
            </a:r>
            <a:endParaRPr lang="cs-CZ" dirty="0" smtClean="0"/>
          </a:p>
          <a:p>
            <a:pPr marL="457200" lvl="1" indent="0">
              <a:buNone/>
            </a:pPr>
            <a:endParaRPr lang="cs-CZ" dirty="0" smtClean="0"/>
          </a:p>
          <a:p>
            <a:r>
              <a:rPr lang="cs-CZ" b="1" dirty="0" err="1" smtClean="0"/>
              <a:t>Pseudoradikulární</a:t>
            </a:r>
            <a:r>
              <a:rPr lang="cs-CZ" b="1" dirty="0" smtClean="0"/>
              <a:t> </a:t>
            </a:r>
            <a:r>
              <a:rPr lang="cs-CZ" b="1" dirty="0" smtClean="0"/>
              <a:t>cervikální </a:t>
            </a:r>
            <a:r>
              <a:rPr lang="cs-CZ" b="1" dirty="0" smtClean="0"/>
              <a:t>syndromy</a:t>
            </a:r>
          </a:p>
          <a:p>
            <a:pPr marL="457200" lvl="1" indent="0">
              <a:buNone/>
            </a:pPr>
            <a:r>
              <a:rPr lang="cs-CZ" dirty="0" smtClean="0"/>
              <a:t>Příčinou cervikální </a:t>
            </a:r>
            <a:r>
              <a:rPr lang="cs-CZ" dirty="0" err="1" smtClean="0"/>
              <a:t>pseudoradikulopatie</a:t>
            </a:r>
            <a:r>
              <a:rPr lang="cs-CZ" dirty="0" smtClean="0"/>
              <a:t> nebývá přímé mechanické dráždění kořenů, na vině jsou především funkční poruchy pohybového systému, především svalů a intervertebrálních kloubů. Dysfunkční mohou být také tkáně s nimi sousedící a související. Problémy může vyvolat i stenóza páteřního kanálu. Dominují parestezie a bolestivé pocity v oblasti příslušných dermatomů. Pacienti popisují bolest paže šířící se </a:t>
            </a:r>
            <a:r>
              <a:rPr lang="cs-CZ" dirty="0" err="1" smtClean="0"/>
              <a:t>proximo</a:t>
            </a:r>
            <a:r>
              <a:rPr lang="cs-CZ" dirty="0" smtClean="0"/>
              <a:t>–distálním směrem. Motorické příznaky bývají menšího rázu než u komprese bederních kořenů </a:t>
            </a:r>
          </a:p>
          <a:p>
            <a:pPr lvl="1">
              <a:buFont typeface="Wingdings" panose="05000000000000000000" pitchFamily="2" charset="2"/>
              <a:buChar char="Ø"/>
            </a:pPr>
            <a:r>
              <a:rPr lang="cs-CZ" b="1" dirty="0" smtClean="0"/>
              <a:t>Cervikokraniální </a:t>
            </a:r>
            <a:r>
              <a:rPr lang="cs-CZ" b="1" dirty="0" smtClean="0"/>
              <a:t>syndrom </a:t>
            </a:r>
            <a:r>
              <a:rPr lang="cs-CZ" dirty="0" smtClean="0"/>
              <a:t>(CC syndrom) Vzniká při blokádě kraniálních krčních segmentů (AO kloub/C1 nebo C1/C2). Bolest má paroxysmální charakter, tj. střídá období intenzivních a menších obtíží. Vyzařuje zejména do oblasti hlavy, často jednostranně. Syndrom může doprovázet vegetativní symptomatologie, nutno pamatovat také na vlivy psychické a hormonální. </a:t>
            </a:r>
            <a:endParaRPr lang="cs-CZ" dirty="0" smtClean="0"/>
          </a:p>
          <a:p>
            <a:pPr lvl="1">
              <a:buFont typeface="Wingdings" panose="05000000000000000000" pitchFamily="2" charset="2"/>
              <a:buChar char="Ø"/>
            </a:pPr>
            <a:r>
              <a:rPr lang="cs-CZ" b="1" dirty="0" smtClean="0"/>
              <a:t>Cervikobrachiální </a:t>
            </a:r>
            <a:r>
              <a:rPr lang="cs-CZ" b="1" dirty="0" smtClean="0"/>
              <a:t>syndrom </a:t>
            </a:r>
            <a:r>
              <a:rPr lang="cs-CZ" dirty="0" smtClean="0"/>
              <a:t>(CB syndrom) Charakterizuje blokáda středních a dolních krčních segmentů. Bolest vyzařuje z ramenního pletence </a:t>
            </a:r>
            <a:r>
              <a:rPr lang="cs-CZ" dirty="0" err="1" smtClean="0"/>
              <a:t>proximo</a:t>
            </a:r>
            <a:r>
              <a:rPr lang="cs-CZ" dirty="0" smtClean="0"/>
              <a:t>–distálně do celé horní končetiny. Není lokalizovaná v oblasti jednoho dermatomu, ale prosakuje také do dermatomů sousedních, má difuzní charakter. Nacházíme zde také vegetativní doprovod. Bolest a svalový </a:t>
            </a:r>
            <a:r>
              <a:rPr lang="cs-CZ" dirty="0" err="1" smtClean="0"/>
              <a:t>hypertonus</a:t>
            </a:r>
            <a:r>
              <a:rPr lang="cs-CZ" dirty="0" smtClean="0"/>
              <a:t> nutí pacienty držet hlavu v jednom postavení, ROM krční páteře je omezen</a:t>
            </a:r>
            <a:r>
              <a:rPr lang="cs-CZ" dirty="0" smtClean="0"/>
              <a:t>.</a:t>
            </a:r>
          </a:p>
          <a:p>
            <a:pPr lvl="1">
              <a:buFont typeface="Wingdings" panose="05000000000000000000" pitchFamily="2" charset="2"/>
              <a:buChar char="Ø"/>
            </a:pPr>
            <a:r>
              <a:rPr lang="cs-CZ" b="1" dirty="0" err="1" smtClean="0"/>
              <a:t>Cervikovestibulární</a:t>
            </a:r>
            <a:r>
              <a:rPr lang="cs-CZ" b="1" dirty="0" smtClean="0"/>
              <a:t> </a:t>
            </a:r>
            <a:r>
              <a:rPr lang="cs-CZ" b="1" dirty="0" smtClean="0"/>
              <a:t>syndrom </a:t>
            </a:r>
            <a:r>
              <a:rPr lang="cs-CZ" dirty="0" smtClean="0"/>
              <a:t>(CV syndrom, syndrom arterie </a:t>
            </a:r>
            <a:r>
              <a:rPr lang="cs-CZ" dirty="0" err="1" smtClean="0"/>
              <a:t>vertebralis</a:t>
            </a:r>
            <a:r>
              <a:rPr lang="cs-CZ" dirty="0" smtClean="0"/>
              <a:t>) Označuje blokádu krční páteře spojenou s poruchou prokrvení a. </a:t>
            </a:r>
            <a:r>
              <a:rPr lang="cs-CZ" dirty="0" err="1" smtClean="0"/>
              <a:t>vertebralis</a:t>
            </a:r>
            <a:r>
              <a:rPr lang="cs-CZ" dirty="0" smtClean="0"/>
              <a:t>. Porucha je závislá na poloze hlavy, zhoršuje ji retroflexe a také rotace hlavy, které vyvolávají tzv. polohové </a:t>
            </a:r>
            <a:r>
              <a:rPr lang="cs-CZ" dirty="0" err="1" smtClean="0"/>
              <a:t>vertigo</a:t>
            </a:r>
            <a:r>
              <a:rPr lang="cs-CZ" dirty="0" smtClean="0"/>
              <a:t> (</a:t>
            </a:r>
            <a:r>
              <a:rPr lang="cs-CZ" dirty="0" err="1" smtClean="0"/>
              <a:t>DeKleynova</a:t>
            </a:r>
            <a:r>
              <a:rPr lang="cs-CZ" dirty="0" smtClean="0"/>
              <a:t> zkouška – neprovádět u starších lidí, hrozí riziko uvolnění aterosklerotického plátu). Pacienti popisují bolesti hlavy a vykazují známky vestibulárního syndromu, který můžeme ověřit </a:t>
            </a:r>
            <a:r>
              <a:rPr lang="cs-CZ" dirty="0" err="1" smtClean="0"/>
              <a:t>Bracht</a:t>
            </a:r>
            <a:r>
              <a:rPr lang="cs-CZ" dirty="0" smtClean="0"/>
              <a:t>–</a:t>
            </a:r>
            <a:r>
              <a:rPr lang="cs-CZ" dirty="0" err="1" smtClean="0"/>
              <a:t>Rombergovými</a:t>
            </a:r>
            <a:r>
              <a:rPr lang="cs-CZ" dirty="0" smtClean="0"/>
              <a:t> zkouškami </a:t>
            </a:r>
            <a:endParaRPr lang="cs-CZ" dirty="0" smtClean="0"/>
          </a:p>
          <a:p>
            <a:endParaRPr lang="cs-CZ" b="1" dirty="0"/>
          </a:p>
          <a:p>
            <a:r>
              <a:rPr lang="cs-CZ" b="1" dirty="0" smtClean="0"/>
              <a:t>Krční </a:t>
            </a:r>
            <a:r>
              <a:rPr lang="cs-CZ" b="1" dirty="0" err="1" smtClean="0"/>
              <a:t>myelopatie</a:t>
            </a:r>
            <a:r>
              <a:rPr lang="cs-CZ" b="1" dirty="0" smtClean="0"/>
              <a:t> </a:t>
            </a:r>
            <a:r>
              <a:rPr lang="cs-CZ" b="1" dirty="0" smtClean="0"/>
              <a:t> </a:t>
            </a:r>
          </a:p>
          <a:p>
            <a:pPr marL="457200" lvl="1" indent="0">
              <a:buNone/>
            </a:pPr>
            <a:r>
              <a:rPr lang="cs-CZ" dirty="0" smtClean="0"/>
              <a:t>je </a:t>
            </a:r>
            <a:r>
              <a:rPr lang="cs-CZ" dirty="0" smtClean="0"/>
              <a:t>způsobena rozvojem krční </a:t>
            </a:r>
            <a:r>
              <a:rPr lang="cs-CZ" dirty="0" err="1" smtClean="0"/>
              <a:t>spondylózy</a:t>
            </a:r>
            <a:r>
              <a:rPr lang="cs-CZ" dirty="0" smtClean="0"/>
              <a:t>, která způsobí patologickou přestavbu struktur páteře. Manifestuje se poruchou chůze, zhoršenou jemnou motorikou ruky a senzitivní poruchou trupu i končetin. Bolest krční páteře je nespolehlivým ukazatelem, neboť až třetina nemocných bolest neudává. Často se vyskytují parestezie pouze v akrální části končetiny</a:t>
            </a:r>
            <a:endParaRPr lang="cs-CZ" dirty="0"/>
          </a:p>
        </p:txBody>
      </p:sp>
    </p:spTree>
    <p:extLst>
      <p:ext uri="{BB962C8B-B14F-4D97-AF65-F5344CB8AC3E}">
        <p14:creationId xmlns:p14="http://schemas.microsoft.com/office/powerpoint/2010/main" val="3663868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b="1" u="sng" dirty="0">
                <a:latin typeface="+mn-lt"/>
              </a:rPr>
              <a:t>Hrudní páteř </a:t>
            </a:r>
            <a:endParaRPr lang="cs-CZ" sz="3600" b="1" u="sng" dirty="0">
              <a:latin typeface="+mn-lt"/>
            </a:endParaRPr>
          </a:p>
        </p:txBody>
      </p:sp>
      <p:sp>
        <p:nvSpPr>
          <p:cNvPr id="3" name="Zástupný symbol pro obsah 2"/>
          <p:cNvSpPr>
            <a:spLocks noGrp="1"/>
          </p:cNvSpPr>
          <p:nvPr>
            <p:ph idx="1"/>
          </p:nvPr>
        </p:nvSpPr>
        <p:spPr/>
        <p:txBody>
          <a:bodyPr>
            <a:normAutofit fontScale="77500" lnSpcReduction="20000"/>
          </a:bodyPr>
          <a:lstStyle/>
          <a:p>
            <a:r>
              <a:rPr lang="cs-CZ" b="1" dirty="0" smtClean="0"/>
              <a:t>Hrudní </a:t>
            </a:r>
            <a:r>
              <a:rPr lang="cs-CZ" b="1" dirty="0" smtClean="0"/>
              <a:t>algický segmentový syndrom </a:t>
            </a:r>
            <a:r>
              <a:rPr lang="cs-CZ" b="1" dirty="0" smtClean="0"/>
              <a:t> - </a:t>
            </a:r>
            <a:r>
              <a:rPr lang="cs-CZ" dirty="0" smtClean="0"/>
              <a:t>označovaný </a:t>
            </a:r>
            <a:r>
              <a:rPr lang="cs-CZ" dirty="0" smtClean="0"/>
              <a:t>pojmem </a:t>
            </a:r>
            <a:r>
              <a:rPr lang="cs-CZ" dirty="0" err="1" smtClean="0"/>
              <a:t>thorakodorsalgie</a:t>
            </a:r>
            <a:r>
              <a:rPr lang="cs-CZ" dirty="0" smtClean="0"/>
              <a:t>. Nacházíme omezení pohybu hrudní páteře, pohyby způsobují bolest, působením těchto faktorů vznikají reflexní změny. Příčinou vzniku obtíží může být jak funkční porucha, tak strukturální přestavba, časté jsou degenerativní změny. Nutno pamatovat na přenesenou bolest v rámci </a:t>
            </a:r>
            <a:r>
              <a:rPr lang="cs-CZ" dirty="0" err="1" smtClean="0"/>
              <a:t>viscero</a:t>
            </a:r>
            <a:r>
              <a:rPr lang="cs-CZ" dirty="0" smtClean="0"/>
              <a:t>–vertebrálních vztahů, </a:t>
            </a:r>
            <a:r>
              <a:rPr lang="cs-CZ" dirty="0" smtClean="0"/>
              <a:t>obzvláště </a:t>
            </a:r>
            <a:r>
              <a:rPr lang="cs-CZ" dirty="0" smtClean="0"/>
              <a:t>pokud nejsou svaly palpačně bolestivé. Úpravou funkce orgánu se upraví také bolest hrudní </a:t>
            </a:r>
            <a:r>
              <a:rPr lang="cs-CZ" dirty="0" smtClean="0"/>
              <a:t>páteře</a:t>
            </a:r>
          </a:p>
          <a:p>
            <a:pPr marL="0" indent="0">
              <a:buNone/>
            </a:pPr>
            <a:r>
              <a:rPr lang="cs-CZ" dirty="0" smtClean="0"/>
              <a:t> </a:t>
            </a:r>
            <a:endParaRPr lang="cs-CZ" dirty="0"/>
          </a:p>
          <a:p>
            <a:r>
              <a:rPr lang="cs-CZ" b="1" dirty="0" smtClean="0"/>
              <a:t>Hrudní </a:t>
            </a:r>
            <a:r>
              <a:rPr lang="cs-CZ" b="1" dirty="0" smtClean="0"/>
              <a:t>kořenové syndromy </a:t>
            </a:r>
            <a:r>
              <a:rPr lang="cs-CZ" b="1" dirty="0" smtClean="0"/>
              <a:t>- </a:t>
            </a:r>
            <a:r>
              <a:rPr lang="cs-CZ" dirty="0" smtClean="0"/>
              <a:t> </a:t>
            </a:r>
            <a:r>
              <a:rPr lang="cs-CZ" dirty="0" smtClean="0"/>
              <a:t>jsou vzácné, projeví se jako oslabení či paréza mezižeberních a břišních svalů až při poruše více kořenů (</a:t>
            </a:r>
            <a:r>
              <a:rPr lang="cs-CZ" dirty="0" err="1" smtClean="0"/>
              <a:t>polyradikulopatie</a:t>
            </a:r>
            <a:r>
              <a:rPr lang="cs-CZ" dirty="0" smtClean="0"/>
              <a:t>). Častěji se projevuje přenesená bolest z vnitřních orgánů </a:t>
            </a:r>
            <a:endParaRPr lang="cs-CZ" dirty="0" smtClean="0"/>
          </a:p>
          <a:p>
            <a:endParaRPr lang="cs-CZ" dirty="0" smtClean="0"/>
          </a:p>
          <a:p>
            <a:r>
              <a:rPr lang="cs-CZ" b="1" dirty="0" smtClean="0"/>
              <a:t>Hrudní </a:t>
            </a:r>
            <a:r>
              <a:rPr lang="cs-CZ" b="1" dirty="0" err="1" smtClean="0"/>
              <a:t>myelopatie</a:t>
            </a:r>
            <a:r>
              <a:rPr lang="cs-CZ" b="1" dirty="0" smtClean="0"/>
              <a:t> </a:t>
            </a:r>
            <a:r>
              <a:rPr lang="cs-CZ" dirty="0" smtClean="0"/>
              <a:t>- p</a:t>
            </a:r>
            <a:r>
              <a:rPr lang="cs-CZ" dirty="0" smtClean="0"/>
              <a:t>rvním </a:t>
            </a:r>
            <a:r>
              <a:rPr lang="cs-CZ" dirty="0" smtClean="0"/>
              <a:t>příznakem je porucha chůze a cítivosti DKK, která se může rozvinout až v jejich parézu s doprovodnou dysfunkcí sfinkterů. Může také docházet ke kombinaci výše uvedených syndromů </a:t>
            </a:r>
            <a:endParaRPr lang="cs-CZ" dirty="0"/>
          </a:p>
        </p:txBody>
      </p:sp>
    </p:spTree>
    <p:extLst>
      <p:ext uri="{BB962C8B-B14F-4D97-AF65-F5344CB8AC3E}">
        <p14:creationId xmlns:p14="http://schemas.microsoft.com/office/powerpoint/2010/main" val="3559338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32515"/>
            <a:ext cx="10515600" cy="1325563"/>
          </a:xfrm>
        </p:spPr>
        <p:txBody>
          <a:bodyPr/>
          <a:lstStyle/>
          <a:p>
            <a:r>
              <a:rPr lang="cs-CZ" b="1" dirty="0">
                <a:latin typeface="+mn-lt"/>
              </a:rPr>
              <a:t>Diagnostické postupy </a:t>
            </a:r>
            <a:endParaRPr lang="cs-CZ" b="1" dirty="0">
              <a:latin typeface="+mn-lt"/>
            </a:endParaRPr>
          </a:p>
        </p:txBody>
      </p:sp>
      <p:sp>
        <p:nvSpPr>
          <p:cNvPr id="3" name="Zástupný symbol pro obsah 2"/>
          <p:cNvSpPr>
            <a:spLocks noGrp="1"/>
          </p:cNvSpPr>
          <p:nvPr>
            <p:ph idx="1"/>
          </p:nvPr>
        </p:nvSpPr>
        <p:spPr>
          <a:xfrm>
            <a:off x="838200" y="1584991"/>
            <a:ext cx="10515600" cy="5417387"/>
          </a:xfrm>
        </p:spPr>
        <p:txBody>
          <a:bodyPr>
            <a:normAutofit fontScale="55000" lnSpcReduction="20000"/>
          </a:bodyPr>
          <a:lstStyle/>
          <a:p>
            <a:r>
              <a:rPr lang="cs-CZ" b="1" u="sng" dirty="0" smtClean="0"/>
              <a:t>Anamnéza</a:t>
            </a:r>
          </a:p>
          <a:p>
            <a:pPr lvl="1">
              <a:buFont typeface="Wingdings" panose="05000000000000000000" pitchFamily="2" charset="2"/>
              <a:buChar char="ü"/>
            </a:pPr>
            <a:r>
              <a:rPr lang="cs-CZ" dirty="0" smtClean="0"/>
              <a:t>osobní </a:t>
            </a:r>
            <a:r>
              <a:rPr lang="cs-CZ" dirty="0"/>
              <a:t>údaje (nacionále) – ptáme se na titul, jméno a příjmení </a:t>
            </a:r>
            <a:r>
              <a:rPr lang="cs-CZ" dirty="0" smtClean="0"/>
              <a:t>pacienta</a:t>
            </a:r>
          </a:p>
          <a:p>
            <a:pPr lvl="1">
              <a:buFont typeface="Wingdings" panose="05000000000000000000" pitchFamily="2" charset="2"/>
              <a:buChar char="ü"/>
            </a:pPr>
            <a:r>
              <a:rPr lang="cs-CZ" dirty="0" smtClean="0"/>
              <a:t>osobní </a:t>
            </a:r>
            <a:r>
              <a:rPr lang="cs-CZ" dirty="0"/>
              <a:t>anamnéza – chronologicky zaznamenáváme všechna onemocnění a traumata od narození včetně porodu samotného, které by mohly mít spojitost s nynější nemocí </a:t>
            </a:r>
            <a:endParaRPr lang="cs-CZ" dirty="0" smtClean="0"/>
          </a:p>
          <a:p>
            <a:pPr lvl="1">
              <a:buFont typeface="Wingdings" panose="05000000000000000000" pitchFamily="2" charset="2"/>
              <a:buChar char="ü"/>
            </a:pPr>
            <a:r>
              <a:rPr lang="cs-CZ" dirty="0" smtClean="0"/>
              <a:t>rodinná </a:t>
            </a:r>
            <a:r>
              <a:rPr lang="cs-CZ" dirty="0"/>
              <a:t>anamnéza – zjišťujeme přítomnost chorob s dědičnými predispozicemi, výskyt genetických nebo infekčních chorob u pokrevních příbuzných jak </a:t>
            </a:r>
            <a:r>
              <a:rPr lang="cs-CZ" dirty="0" err="1"/>
              <a:t>antero</a:t>
            </a:r>
            <a:r>
              <a:rPr lang="cs-CZ" dirty="0"/>
              <a:t> tak </a:t>
            </a:r>
            <a:r>
              <a:rPr lang="cs-CZ" dirty="0" smtClean="0"/>
              <a:t>retrográdních</a:t>
            </a:r>
          </a:p>
          <a:p>
            <a:pPr lvl="1">
              <a:buFont typeface="Wingdings" panose="05000000000000000000" pitchFamily="2" charset="2"/>
              <a:buChar char="ü"/>
            </a:pPr>
            <a:r>
              <a:rPr lang="cs-CZ" dirty="0" smtClean="0"/>
              <a:t>sociální </a:t>
            </a:r>
            <a:r>
              <a:rPr lang="cs-CZ" dirty="0"/>
              <a:t>anamnéza – zjišťujeme bytové poměry, architektonické bariéry domu a jeho blízkého okolí, dosah služeb - pracovní anamnéza – zajímáme se o pacientovy pracovní poměry, jak náplň a místo výkonu profese může ovlivnit jeho </a:t>
            </a:r>
            <a:r>
              <a:rPr lang="cs-CZ" dirty="0" smtClean="0"/>
              <a:t>stav</a:t>
            </a:r>
          </a:p>
          <a:p>
            <a:pPr lvl="1">
              <a:buFont typeface="Wingdings" panose="05000000000000000000" pitchFamily="2" charset="2"/>
              <a:buChar char="ü"/>
            </a:pPr>
            <a:r>
              <a:rPr lang="cs-CZ" dirty="0" smtClean="0"/>
              <a:t>sportovní </a:t>
            </a:r>
            <a:r>
              <a:rPr lang="cs-CZ" dirty="0"/>
              <a:t>anamnéza – cílem je zjistit typ pohybové aktivity, její intenzitu (vrcholový sportovec nebo amatér), také se ptáme na sportovní úrazy </a:t>
            </a:r>
            <a:endParaRPr lang="cs-CZ" dirty="0" smtClean="0"/>
          </a:p>
          <a:p>
            <a:pPr lvl="1">
              <a:buFont typeface="Wingdings" panose="05000000000000000000" pitchFamily="2" charset="2"/>
              <a:buChar char="ü"/>
            </a:pPr>
            <a:r>
              <a:rPr lang="cs-CZ" dirty="0" smtClean="0"/>
              <a:t>gynekologická </a:t>
            </a:r>
            <a:r>
              <a:rPr lang="cs-CZ" dirty="0"/>
              <a:t>anamnéza – žen se ptáme na pravidelnost a průběh menstruace, počet porodů včetně jejich průběhu a komplikací </a:t>
            </a:r>
            <a:endParaRPr lang="cs-CZ" dirty="0" smtClean="0"/>
          </a:p>
          <a:p>
            <a:pPr lvl="1">
              <a:buFont typeface="Wingdings" panose="05000000000000000000" pitchFamily="2" charset="2"/>
              <a:buChar char="ü"/>
            </a:pPr>
            <a:r>
              <a:rPr lang="cs-CZ" dirty="0" smtClean="0"/>
              <a:t>rehabilitační </a:t>
            </a:r>
            <a:r>
              <a:rPr lang="cs-CZ" dirty="0"/>
              <a:t>anamnéza – zjišťujeme pacientovy dosavadní zkušenosti s rehabilitací, jejich průběh a výsledky. Měli bychom si také opatřit data z měření předchozích rehabilitací </a:t>
            </a:r>
            <a:endParaRPr lang="cs-CZ" dirty="0" smtClean="0"/>
          </a:p>
          <a:p>
            <a:pPr lvl="1">
              <a:buFont typeface="Wingdings" panose="05000000000000000000" pitchFamily="2" charset="2"/>
              <a:buChar char="ü"/>
            </a:pPr>
            <a:r>
              <a:rPr lang="cs-CZ" dirty="0" smtClean="0"/>
              <a:t>alergická </a:t>
            </a:r>
            <a:r>
              <a:rPr lang="cs-CZ" dirty="0"/>
              <a:t>anamnéza – zjišťujeme pacientovy alergie, ať už lékové, potravinové, alergii na dezinfekční prostředky atd</a:t>
            </a:r>
            <a:r>
              <a:rPr lang="cs-CZ" dirty="0" smtClean="0"/>
              <a:t>.</a:t>
            </a:r>
          </a:p>
          <a:p>
            <a:pPr lvl="1">
              <a:buFont typeface="Wingdings" panose="05000000000000000000" pitchFamily="2" charset="2"/>
              <a:buChar char="ü"/>
            </a:pPr>
            <a:r>
              <a:rPr lang="cs-CZ" dirty="0" smtClean="0"/>
              <a:t>fyziologické </a:t>
            </a:r>
            <a:r>
              <a:rPr lang="cs-CZ" dirty="0"/>
              <a:t>funkce – ptáme se na apetit nebo jeho absenci, mikci a defekaci, kvalitu spánku </a:t>
            </a:r>
            <a:endParaRPr lang="cs-CZ" dirty="0" smtClean="0"/>
          </a:p>
          <a:p>
            <a:pPr lvl="1">
              <a:buFont typeface="Wingdings" panose="05000000000000000000" pitchFamily="2" charset="2"/>
              <a:buChar char="ü"/>
            </a:pPr>
            <a:r>
              <a:rPr lang="cs-CZ" dirty="0" smtClean="0"/>
              <a:t>abusus </a:t>
            </a:r>
            <a:r>
              <a:rPr lang="cs-CZ" dirty="0"/>
              <a:t>– užívání návykových látek (alkohol, tabák, drogy) - nynější onemocnění – začátek a průběh onemocnění, kvůli kterému pacient vyhledal lékařskou pomoc</a:t>
            </a:r>
            <a:endParaRPr lang="cs-CZ" b="1" dirty="0" smtClean="0"/>
          </a:p>
          <a:p>
            <a:endParaRPr lang="cs-CZ" b="1" u="sng" dirty="0" smtClean="0"/>
          </a:p>
          <a:p>
            <a:r>
              <a:rPr lang="cs-CZ" b="1" u="sng" dirty="0" smtClean="0"/>
              <a:t>Fyzikální vyšetření - </a:t>
            </a:r>
            <a:r>
              <a:rPr lang="cs-CZ" b="1" u="sng" dirty="0" smtClean="0"/>
              <a:t> </a:t>
            </a:r>
            <a:r>
              <a:rPr lang="cs-CZ" b="1" u="sng" dirty="0" smtClean="0"/>
              <a:t>palpací, </a:t>
            </a:r>
            <a:r>
              <a:rPr lang="cs-CZ" b="1" u="sng" dirty="0" err="1" smtClean="0"/>
              <a:t>aspekcí</a:t>
            </a:r>
            <a:r>
              <a:rPr lang="cs-CZ" b="1" u="sng" dirty="0" smtClean="0"/>
              <a:t>, auskultací a antropometrickým </a:t>
            </a:r>
            <a:r>
              <a:rPr lang="cs-CZ" b="1" u="sng" dirty="0" smtClean="0"/>
              <a:t>vyšetřením</a:t>
            </a:r>
            <a:endParaRPr lang="cs-CZ" b="1" u="sng" dirty="0"/>
          </a:p>
          <a:p>
            <a:endParaRPr lang="cs-CZ" b="1" u="sng" dirty="0" smtClean="0"/>
          </a:p>
          <a:p>
            <a:r>
              <a:rPr lang="cs-CZ" b="1" u="sng" dirty="0" smtClean="0"/>
              <a:t>Pomocné vyšetřovací metody - RTG</a:t>
            </a:r>
            <a:r>
              <a:rPr lang="cs-CZ" b="1" u="sng" dirty="0" smtClean="0"/>
              <a:t>, CT, EMG, evokované potenciály (EP), MRI </a:t>
            </a:r>
            <a:r>
              <a:rPr lang="cs-CZ" u="sng" dirty="0"/>
              <a:t> </a:t>
            </a:r>
            <a:endParaRPr lang="cs-CZ" u="sng" dirty="0" smtClean="0"/>
          </a:p>
          <a:p>
            <a:pPr marL="457200" lvl="1" indent="0">
              <a:buNone/>
            </a:pPr>
            <a:r>
              <a:rPr lang="cs-CZ" dirty="0" smtClean="0"/>
              <a:t>Nejvyužívanější </a:t>
            </a:r>
            <a:r>
              <a:rPr lang="cs-CZ" dirty="0"/>
              <a:t>je radiologické rentgenové (RTG) vyšetření. Využívá se i jiných metod, např. při podezření na kompresi míšních nervů nebo závažný organický proces páteře bez degenerativních změn se doporučuje počítačová tomografie (CT), magnetická rezonance (MRI), scintigrafie nebo elektromyografické vyšetření (EMG). Laboratorní vyšetření </a:t>
            </a:r>
            <a:r>
              <a:rPr lang="cs-CZ" dirty="0" err="1"/>
              <a:t>markerů</a:t>
            </a:r>
            <a:r>
              <a:rPr lang="cs-CZ" dirty="0"/>
              <a:t> zánětu, krevní obraz a biochemické vyšetření se používají při podezření na infekční a nádorové onemocnění. Vyšetření mozkomíšního moku se využívá pro potvrzení přítomnosti infekční choroby</a:t>
            </a:r>
          </a:p>
          <a:p>
            <a:endParaRPr lang="cs-CZ" b="1" dirty="0" smtClean="0"/>
          </a:p>
          <a:p>
            <a:pPr marL="0" indent="0">
              <a:buNone/>
            </a:pPr>
            <a:r>
              <a:rPr lang="cs-CZ" dirty="0" smtClean="0"/>
              <a:t> </a:t>
            </a:r>
            <a:endParaRPr lang="cs-CZ" dirty="0"/>
          </a:p>
        </p:txBody>
      </p:sp>
    </p:spTree>
    <p:extLst>
      <p:ext uri="{BB962C8B-B14F-4D97-AF65-F5344CB8AC3E}">
        <p14:creationId xmlns:p14="http://schemas.microsoft.com/office/powerpoint/2010/main" val="4252751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latin typeface="+mn-lt"/>
              </a:rPr>
              <a:t>Vertebrogenní</a:t>
            </a:r>
            <a:r>
              <a:rPr lang="cs-CZ" b="1" dirty="0" smtClean="0">
                <a:latin typeface="+mn-lt"/>
              </a:rPr>
              <a:t> algický syndrom - VAS</a:t>
            </a:r>
            <a:endParaRPr lang="cs-CZ" b="1" dirty="0">
              <a:latin typeface="+mn-lt"/>
            </a:endParaRPr>
          </a:p>
        </p:txBody>
      </p:sp>
      <p:sp>
        <p:nvSpPr>
          <p:cNvPr id="3" name="Zástupný symbol pro obsah 2"/>
          <p:cNvSpPr>
            <a:spLocks noGrp="1"/>
          </p:cNvSpPr>
          <p:nvPr>
            <p:ph idx="1"/>
          </p:nvPr>
        </p:nvSpPr>
        <p:spPr>
          <a:xfrm>
            <a:off x="838200" y="1825625"/>
            <a:ext cx="7287126" cy="4351338"/>
          </a:xfrm>
        </p:spPr>
        <p:txBody>
          <a:bodyPr>
            <a:normAutofit fontScale="92500" lnSpcReduction="20000"/>
          </a:bodyPr>
          <a:lstStyle/>
          <a:p>
            <a:r>
              <a:rPr lang="cs-CZ" dirty="0" smtClean="0"/>
              <a:t>bolesti zad spojené s páteří jsou narůstajícím problémem v celospolečenském měřítku</a:t>
            </a:r>
          </a:p>
          <a:p>
            <a:r>
              <a:rPr lang="cs-CZ" dirty="0" smtClean="0"/>
              <a:t>incidence stoupá a snižuje se i věk, při kterém se potíže dostaví</a:t>
            </a:r>
          </a:p>
          <a:p>
            <a:r>
              <a:rPr lang="cs-CZ" dirty="0" smtClean="0"/>
              <a:t>současný životní styl ve vyspělých zemích - následek snížení fyzických požadavků na život</a:t>
            </a:r>
          </a:p>
          <a:p>
            <a:r>
              <a:rPr lang="cs-CZ" dirty="0" smtClean="0"/>
              <a:t>fyzická aktivita je nejlepší prevencí bolestí celé pohybové soustavy </a:t>
            </a:r>
          </a:p>
          <a:p>
            <a:r>
              <a:rPr lang="cs-CZ" dirty="0" smtClean="0"/>
              <a:t>bolesti zad jednou z hlavních příčin pracovní neschopnosti a návštěvy lékaře</a:t>
            </a:r>
          </a:p>
          <a:p>
            <a:r>
              <a:rPr lang="cs-CZ" dirty="0" smtClean="0"/>
              <a:t>VAS</a:t>
            </a:r>
            <a:r>
              <a:rPr lang="cs-CZ" dirty="0"/>
              <a:t> </a:t>
            </a:r>
            <a:r>
              <a:rPr lang="cs-CZ" dirty="0" smtClean="0"/>
              <a:t>- závažný socioekonomický problému -každý pátý nemocný trpí bolestmi zad déle než dvacet let</a:t>
            </a:r>
            <a:endParaRPr lang="cs-CZ" dirty="0"/>
          </a:p>
        </p:txBody>
      </p:sp>
      <p:pic>
        <p:nvPicPr>
          <p:cNvPr id="4" name="Obrázek 3"/>
          <p:cNvPicPr>
            <a:picLocks noChangeAspect="1"/>
          </p:cNvPicPr>
          <p:nvPr/>
        </p:nvPicPr>
        <p:blipFill>
          <a:blip r:embed="rId2"/>
          <a:stretch>
            <a:fillRect/>
          </a:stretch>
        </p:blipFill>
        <p:spPr>
          <a:xfrm>
            <a:off x="8125326" y="2269499"/>
            <a:ext cx="3808936" cy="2567195"/>
          </a:xfrm>
          <a:prstGeom prst="rect">
            <a:avLst/>
          </a:prstGeom>
        </p:spPr>
      </p:pic>
    </p:spTree>
    <p:extLst>
      <p:ext uri="{BB962C8B-B14F-4D97-AF65-F5344CB8AC3E}">
        <p14:creationId xmlns:p14="http://schemas.microsoft.com/office/powerpoint/2010/main" val="3949829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mn-lt"/>
              </a:rPr>
              <a:t>Fyzikální vyšetření</a:t>
            </a:r>
            <a:r>
              <a:rPr lang="cs-CZ" b="1" dirty="0" smtClean="0"/>
              <a:t>- </a:t>
            </a:r>
            <a:r>
              <a:rPr lang="cs-CZ" b="1" dirty="0" smtClean="0">
                <a:latin typeface="+mn-lt"/>
              </a:rPr>
              <a:t>Kineziologický </a:t>
            </a:r>
            <a:r>
              <a:rPr lang="cs-CZ" b="1" dirty="0">
                <a:latin typeface="+mn-lt"/>
              </a:rPr>
              <a:t>rozbor </a:t>
            </a:r>
            <a:endParaRPr lang="cs-CZ" b="1" dirty="0">
              <a:latin typeface="+mn-lt"/>
            </a:endParaRPr>
          </a:p>
        </p:txBody>
      </p:sp>
      <p:sp>
        <p:nvSpPr>
          <p:cNvPr id="3" name="Zástupný symbol pro obsah 2"/>
          <p:cNvSpPr>
            <a:spLocks noGrp="1"/>
          </p:cNvSpPr>
          <p:nvPr>
            <p:ph idx="1"/>
          </p:nvPr>
        </p:nvSpPr>
        <p:spPr>
          <a:xfrm>
            <a:off x="749969" y="1690688"/>
            <a:ext cx="10515600" cy="5329154"/>
          </a:xfrm>
        </p:spPr>
        <p:txBody>
          <a:bodyPr>
            <a:normAutofit fontScale="47500" lnSpcReduction="20000"/>
          </a:bodyPr>
          <a:lstStyle/>
          <a:p>
            <a:pPr marL="0" indent="0">
              <a:buNone/>
            </a:pPr>
            <a:r>
              <a:rPr lang="cs-CZ" dirty="0" smtClean="0"/>
              <a:t>Hodnotíme </a:t>
            </a:r>
            <a:r>
              <a:rPr lang="cs-CZ" dirty="0" smtClean="0"/>
              <a:t>chůzi, stoj, případné </a:t>
            </a:r>
            <a:r>
              <a:rPr lang="cs-CZ" dirty="0" err="1" smtClean="0"/>
              <a:t>antalgické</a:t>
            </a:r>
            <a:r>
              <a:rPr lang="cs-CZ" dirty="0" smtClean="0"/>
              <a:t> postavení, </a:t>
            </a:r>
            <a:r>
              <a:rPr lang="cs-CZ" dirty="0" err="1" smtClean="0"/>
              <a:t>posturu</a:t>
            </a:r>
            <a:r>
              <a:rPr lang="cs-CZ" dirty="0" smtClean="0"/>
              <a:t>, a viditelné emoční naladění</a:t>
            </a:r>
            <a:r>
              <a:rPr lang="cs-CZ" dirty="0" smtClean="0"/>
              <a:t>. Pacient by </a:t>
            </a:r>
            <a:r>
              <a:rPr lang="cs-CZ" dirty="0" smtClean="0"/>
              <a:t>měl </a:t>
            </a:r>
            <a:r>
              <a:rPr lang="cs-CZ" dirty="0" smtClean="0"/>
              <a:t>být </a:t>
            </a:r>
            <a:r>
              <a:rPr lang="cs-CZ" dirty="0" smtClean="0"/>
              <a:t>svlečen do spodního </a:t>
            </a:r>
            <a:r>
              <a:rPr lang="cs-CZ" dirty="0" smtClean="0"/>
              <a:t>prádla - </a:t>
            </a:r>
            <a:r>
              <a:rPr lang="cs-CZ" dirty="0" smtClean="0"/>
              <a:t>odchylky by mohly být skryty, pokud by pacient nebyl téměř svlečen. </a:t>
            </a:r>
            <a:endParaRPr lang="cs-CZ" dirty="0" smtClean="0"/>
          </a:p>
          <a:p>
            <a:pPr marL="0" indent="0">
              <a:buNone/>
            </a:pPr>
            <a:r>
              <a:rPr lang="cs-CZ" dirty="0" smtClean="0"/>
              <a:t>Používáme </a:t>
            </a:r>
            <a:r>
              <a:rPr lang="cs-CZ" dirty="0" smtClean="0"/>
              <a:t>fyzikální </a:t>
            </a:r>
            <a:r>
              <a:rPr lang="cs-CZ" dirty="0" smtClean="0"/>
              <a:t>vyšetření - </a:t>
            </a:r>
            <a:r>
              <a:rPr lang="cs-CZ" dirty="0" err="1" smtClean="0"/>
              <a:t>aspekci</a:t>
            </a:r>
            <a:r>
              <a:rPr lang="cs-CZ" dirty="0" smtClean="0"/>
              <a:t>, perkusi, palpaci a auskultaci. </a:t>
            </a:r>
            <a:endParaRPr lang="cs-CZ" dirty="0" smtClean="0"/>
          </a:p>
          <a:p>
            <a:pPr marL="0" indent="0">
              <a:buNone/>
            </a:pPr>
            <a:endParaRPr lang="cs-CZ" b="1" dirty="0" smtClean="0"/>
          </a:p>
          <a:p>
            <a:pPr marL="0" indent="0">
              <a:buNone/>
            </a:pPr>
            <a:r>
              <a:rPr lang="cs-CZ" b="1" dirty="0" smtClean="0"/>
              <a:t>ASPEKCE</a:t>
            </a:r>
            <a:r>
              <a:rPr lang="cs-CZ" dirty="0" smtClean="0"/>
              <a:t>:  </a:t>
            </a:r>
            <a:r>
              <a:rPr lang="cs-CZ" dirty="0" smtClean="0"/>
              <a:t>vyšetřujeme stoj a konfiguraci končetin, měříme délky a obvody končetin, vyšetřujeme rozsah pasivního a aktivního pohybu, všímáme si reflexních změn, vyšetřujeme hlavní svalové skupiny těla. Základním neurologickým vyšetřením zjišťujeme vybavitelnost reflexů </a:t>
            </a:r>
            <a:endParaRPr lang="cs-CZ" dirty="0" smtClean="0"/>
          </a:p>
          <a:p>
            <a:pPr marL="0" indent="0">
              <a:buNone/>
            </a:pPr>
            <a:endParaRPr lang="cs-CZ" dirty="0" smtClean="0"/>
          </a:p>
          <a:p>
            <a:pPr marL="0" indent="0">
              <a:buNone/>
            </a:pPr>
            <a:r>
              <a:rPr lang="cs-CZ" dirty="0" smtClean="0"/>
              <a:t> </a:t>
            </a:r>
            <a:r>
              <a:rPr lang="cs-CZ" b="1" dirty="0" smtClean="0"/>
              <a:t>• Vyšetření </a:t>
            </a:r>
            <a:r>
              <a:rPr lang="cs-CZ" b="1" dirty="0" smtClean="0"/>
              <a:t>stoje</a:t>
            </a:r>
          </a:p>
          <a:p>
            <a:pPr marL="457200" lvl="1" indent="0">
              <a:buNone/>
            </a:pPr>
            <a:r>
              <a:rPr lang="cs-CZ" dirty="0" smtClean="0"/>
              <a:t>Pacienta </a:t>
            </a:r>
            <a:r>
              <a:rPr lang="cs-CZ" dirty="0" smtClean="0"/>
              <a:t>necháme zaujmout jeho typický postoj, nijak ho nekorigujeme. Stoj vyšetřujeme pohledem zepředu, z boku a zezadu. Všímáme si a zaznamenáváme jakékoli odchylky od fyziologického stavu na těla pacienta. </a:t>
            </a:r>
            <a:r>
              <a:rPr lang="cs-CZ" dirty="0" smtClean="0"/>
              <a:t>Při </a:t>
            </a:r>
            <a:r>
              <a:rPr lang="cs-CZ" dirty="0" smtClean="0"/>
              <a:t>pohledu z každé strany začínáme naši </a:t>
            </a:r>
            <a:r>
              <a:rPr lang="cs-CZ" dirty="0" err="1" smtClean="0"/>
              <a:t>aspekci</a:t>
            </a:r>
            <a:r>
              <a:rPr lang="cs-CZ" dirty="0" smtClean="0"/>
              <a:t> pohledem od chodidel (lze postupovat také od shora), dále postupujeme přes lýtka na stehna až k pánvi. Pozorně vyšetřujeme pánev, všímáme si postavení jejích hlavních orientačních bodů a zaměřujeme se na asymetrie. Pokračujeme pohledem na hrudník, horní končetiny, krk a nakonec hlavu. Hodnotíme symetrii, osové postavení kloubů a svalový tonus. Při </a:t>
            </a:r>
            <a:r>
              <a:rPr lang="cs-CZ" dirty="0" err="1" smtClean="0"/>
              <a:t>aspekci</a:t>
            </a:r>
            <a:r>
              <a:rPr lang="cs-CZ" dirty="0" smtClean="0"/>
              <a:t> zezadu je třeba věnovat speciální pozornost podkolenním jamkám, kontrolujeme jejich vzájemnou výšku, všímáme si symetrie </a:t>
            </a:r>
            <a:r>
              <a:rPr lang="cs-CZ" dirty="0" err="1" smtClean="0"/>
              <a:t>gluteální</a:t>
            </a:r>
            <a:r>
              <a:rPr lang="cs-CZ" dirty="0" smtClean="0"/>
              <a:t> rýhy. Odchylky v postavení pánve s velkou pravděpodobností ovlivní postavení zad a páteře, pokud nějaké zjistíme, zaznamenáváme je. Tonus hýžďového svalstva můžeme vyšetřit poklepem. Všímáme si průběhu a konfigurace svalových valů páteře od bederní až po krční oblast. Přitom je vyšetřujeme nejen </a:t>
            </a:r>
            <a:r>
              <a:rPr lang="cs-CZ" dirty="0" err="1" smtClean="0"/>
              <a:t>aspekcí</a:t>
            </a:r>
            <a:r>
              <a:rPr lang="cs-CZ" dirty="0" smtClean="0"/>
              <a:t>, ale i palpací. Hodnotíme zakřivení páteře. Všímáme si postavení hrudního koše, uložení lopatek a jejich případné odstávání od hrudníku. Lopatky určují postavení ramen, všímáme si stranové symetrie a jejich postavení. Hlava je často od fyziologického postavení více či méně předsunutá, ukloněná nebo v </a:t>
            </a:r>
            <a:r>
              <a:rPr lang="cs-CZ" dirty="0" smtClean="0"/>
              <a:t>rotaci.</a:t>
            </a:r>
          </a:p>
          <a:p>
            <a:pPr marL="457200" lvl="1" indent="0">
              <a:buNone/>
            </a:pPr>
            <a:r>
              <a:rPr lang="cs-CZ" dirty="0" smtClean="0"/>
              <a:t>Pohled </a:t>
            </a:r>
            <a:r>
              <a:rPr lang="cs-CZ" dirty="0" smtClean="0"/>
              <a:t>z boku nám pomůže lépe zhodnotit postavení pánve a s ním související zakřivení páteře v sagitální rovině. Všímáme si břišní stěny a postavení hrudníku, zhodnotíme postavení ramen a hlavy vůči ideální ose těla. Pohled zepředu nám kromě výše uvedených bodů dovolí zhodnotit postavení žeber, klíčních kostí, reliéf krku, tvář a její symetrii. Vyšetření stoje vždy doplňuje také vyšetření stoje na dvou oddělených váhách, které nám ozřejmí zatížení jednotlivých stran těla. Rozdíl na vahách by neměl být vyšší než 3 kg. Také je vhodné použít vyšetření pomocí olovnice. Ta nám pomůže zhodnotit celkové osové postavení, popřípadě ukáže na skoliotické či jinak patologické držení těla </a:t>
            </a:r>
            <a:endParaRPr lang="cs-CZ" dirty="0" smtClean="0"/>
          </a:p>
          <a:p>
            <a:pPr marL="0" indent="0">
              <a:buNone/>
            </a:pPr>
            <a:endParaRPr lang="cs-CZ" b="1" dirty="0" smtClean="0"/>
          </a:p>
          <a:p>
            <a:pPr marL="0" indent="0">
              <a:buNone/>
            </a:pPr>
            <a:r>
              <a:rPr lang="cs-CZ" b="1" dirty="0" smtClean="0"/>
              <a:t>• </a:t>
            </a:r>
            <a:r>
              <a:rPr lang="cs-CZ" b="1" dirty="0" smtClean="0"/>
              <a:t>Vyšetření </a:t>
            </a:r>
            <a:r>
              <a:rPr lang="cs-CZ" b="1" dirty="0" smtClean="0"/>
              <a:t>chůze</a:t>
            </a:r>
          </a:p>
          <a:p>
            <a:pPr marL="457200" lvl="1" indent="0">
              <a:buNone/>
            </a:pPr>
            <a:r>
              <a:rPr lang="cs-CZ" dirty="0" smtClean="0"/>
              <a:t>Chůze </a:t>
            </a:r>
            <a:r>
              <a:rPr lang="cs-CZ" dirty="0" smtClean="0"/>
              <a:t>může odhalit problémy, které nemusely být na pacientovi při vyšetřování ve stoje patrné. Pro správné provedení je nutné pacienta úplně vyzout, aby boty nebo ponožky nebránily správnému vyšetření. Kontrolujeme délku kroků, rytmus střídání nohou, stabilitu při chůzi. Všímáme si odvíjení chodidla od podložky, na které navazuje pohyb kolenního a kyčelního kloubu. S chůzí úzce souvisí pohyb a postavení pánve spolu s LS a </a:t>
            </a:r>
            <a:r>
              <a:rPr lang="cs-CZ" dirty="0" err="1" smtClean="0"/>
              <a:t>ThL</a:t>
            </a:r>
            <a:r>
              <a:rPr lang="cs-CZ" dirty="0" smtClean="0"/>
              <a:t> přechodem. Vyšetřujeme chůzi vpřed, vzad, do boku a chůzi po špičkách a patách. </a:t>
            </a:r>
            <a:r>
              <a:rPr lang="cs-CZ" dirty="0" smtClean="0"/>
              <a:t>Pokud </a:t>
            </a:r>
            <a:r>
              <a:rPr lang="cs-CZ" dirty="0" smtClean="0"/>
              <a:t>má pacient s chůzi problém a využívá některou kompenzační pomůcku, hodnotíme správnost jejich používání, držení </a:t>
            </a:r>
            <a:r>
              <a:rPr lang="cs-CZ" dirty="0" err="1" smtClean="0"/>
              <a:t>postury</a:t>
            </a:r>
            <a:r>
              <a:rPr lang="cs-CZ" dirty="0" smtClean="0"/>
              <a:t> a osové kloubní zatížení </a:t>
            </a:r>
            <a:endParaRPr lang="cs-CZ" dirty="0" smtClean="0"/>
          </a:p>
        </p:txBody>
      </p:sp>
    </p:spTree>
    <p:extLst>
      <p:ext uri="{BB962C8B-B14F-4D97-AF65-F5344CB8AC3E}">
        <p14:creationId xmlns:p14="http://schemas.microsoft.com/office/powerpoint/2010/main" val="3212426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06115" y="325687"/>
            <a:ext cx="10515600" cy="6532313"/>
          </a:xfrm>
        </p:spPr>
        <p:txBody>
          <a:bodyPr>
            <a:normAutofit fontScale="62500" lnSpcReduction="20000"/>
          </a:bodyPr>
          <a:lstStyle/>
          <a:p>
            <a:pPr marL="0" indent="0">
              <a:buNone/>
            </a:pPr>
            <a:r>
              <a:rPr lang="cs-CZ" dirty="0"/>
              <a:t>• </a:t>
            </a:r>
            <a:r>
              <a:rPr lang="cs-CZ" b="1" dirty="0"/>
              <a:t>Aktivní a pasivní pohyb </a:t>
            </a:r>
          </a:p>
          <a:p>
            <a:pPr marL="0" indent="0">
              <a:buNone/>
            </a:pPr>
            <a:r>
              <a:rPr lang="cs-CZ" dirty="0"/>
              <a:t>Aktivní pohyb je takový, který pacient vykoná sám s použitím vlastní síly. Zjišťujeme vlastní schopnost pohyb vykonat, jeho rozsah, případné omezení nebo bolestivost. Při vyšetřování aktivního pohybu se pacientův zrak upíná směrem, ve kterém vykonává pohyb. Stejnostranný pohled zaručí zvětšení rozsahu pohybu. Kloubní rozsah pohybu nemusí být pouze zmenšený, nadměrná pohyblivost je označována jako </a:t>
            </a:r>
            <a:r>
              <a:rPr lang="cs-CZ" dirty="0" err="1"/>
              <a:t>hypermobilita</a:t>
            </a:r>
            <a:r>
              <a:rPr lang="cs-CZ" dirty="0"/>
              <a:t>. Ta může být ve více segmentech (popř. globální), nebo pouze lokální, v jednom segmentu. </a:t>
            </a:r>
            <a:r>
              <a:rPr lang="cs-CZ" dirty="0" err="1"/>
              <a:t>Hypermobilitu</a:t>
            </a:r>
            <a:r>
              <a:rPr lang="cs-CZ" dirty="0"/>
              <a:t> jediného segmentu zpravidla způsobuje </a:t>
            </a:r>
            <a:r>
              <a:rPr lang="cs-CZ" dirty="0" err="1"/>
              <a:t>hypomobilita</a:t>
            </a:r>
            <a:r>
              <a:rPr lang="cs-CZ" dirty="0"/>
              <a:t> segmentu sousedního. Odstraněním této </a:t>
            </a:r>
            <a:r>
              <a:rPr lang="cs-CZ" dirty="0" err="1"/>
              <a:t>hypomobility</a:t>
            </a:r>
            <a:r>
              <a:rPr lang="cs-CZ" dirty="0"/>
              <a:t> se zkoriguje i </a:t>
            </a:r>
            <a:r>
              <a:rPr lang="cs-CZ" dirty="0" err="1"/>
              <a:t>hypermobilita</a:t>
            </a:r>
            <a:r>
              <a:rPr lang="cs-CZ" dirty="0"/>
              <a:t> vyvolaná adaptací </a:t>
            </a:r>
            <a:r>
              <a:rPr lang="cs-CZ" dirty="0" smtClean="0"/>
              <a:t> </a:t>
            </a:r>
            <a:endParaRPr lang="cs-CZ" dirty="0"/>
          </a:p>
          <a:p>
            <a:pPr marL="0" indent="0">
              <a:buNone/>
            </a:pPr>
            <a:endParaRPr lang="cs-CZ" dirty="0" smtClean="0"/>
          </a:p>
          <a:p>
            <a:pPr marL="0" indent="0">
              <a:buNone/>
            </a:pPr>
            <a:r>
              <a:rPr lang="cs-CZ" dirty="0" smtClean="0"/>
              <a:t>• </a:t>
            </a:r>
            <a:r>
              <a:rPr lang="cs-CZ" b="1" dirty="0"/>
              <a:t>Vyšetření pánve </a:t>
            </a:r>
            <a:endParaRPr lang="cs-CZ" b="1" dirty="0" smtClean="0"/>
          </a:p>
          <a:p>
            <a:pPr marL="0" indent="0">
              <a:buNone/>
            </a:pPr>
            <a:r>
              <a:rPr lang="cs-CZ" dirty="0" smtClean="0"/>
              <a:t>Nejprve </a:t>
            </a:r>
            <a:r>
              <a:rPr lang="cs-CZ" dirty="0"/>
              <a:t>je třeba se zaměřit na DKK, jejich případné odchylky mohou změnit postavení celé pánve. V případě zkratu rozlišujeme mezi zkratem absolutním, daným rozdílnou anatomickou délkou končetin a zkratem relativním způsobeným spazmem svalových skupin DKK (zejména adduktorů). Deviace pánve ovlivňují statiku celé páteře. Zaměřujeme se na symetrické výškové postavení hřebenů kyčelních kostí, stejně hodnotíme i postavení horních předních (spina </a:t>
            </a:r>
            <a:r>
              <a:rPr lang="cs-CZ" dirty="0" err="1"/>
              <a:t>iliaca</a:t>
            </a:r>
            <a:r>
              <a:rPr lang="cs-CZ" dirty="0"/>
              <a:t> </a:t>
            </a:r>
            <a:r>
              <a:rPr lang="cs-CZ" dirty="0" err="1"/>
              <a:t>anterior</a:t>
            </a:r>
            <a:r>
              <a:rPr lang="cs-CZ" dirty="0"/>
              <a:t> superior – SIAS) a zadních horních trnů kyčelních (spina </a:t>
            </a:r>
            <a:r>
              <a:rPr lang="cs-CZ" dirty="0" err="1"/>
              <a:t>iliaca</a:t>
            </a:r>
            <a:r>
              <a:rPr lang="cs-CZ" dirty="0"/>
              <a:t> </a:t>
            </a:r>
            <a:r>
              <a:rPr lang="cs-CZ" dirty="0" err="1"/>
              <a:t>posterior</a:t>
            </a:r>
            <a:r>
              <a:rPr lang="cs-CZ" dirty="0"/>
              <a:t> superior – SIPS). Pánev celkově hodnotíme ve smyslu odchylek od fyziologického postavení, ať už ve smyslu </a:t>
            </a:r>
            <a:r>
              <a:rPr lang="cs-CZ" dirty="0" err="1"/>
              <a:t>anteverze</a:t>
            </a:r>
            <a:r>
              <a:rPr lang="cs-CZ" dirty="0"/>
              <a:t>, retroverze, sešikmení, laterálního posunu, rotace nebo torze. Při vyšetřování používáme dynamické testy, které mohou odhalit anomálie pánve i SI skloubení. Mezi takové testy patří </a:t>
            </a:r>
            <a:r>
              <a:rPr lang="cs-CZ" dirty="0" err="1"/>
              <a:t>Trendelenburgova</a:t>
            </a:r>
            <a:r>
              <a:rPr lang="cs-CZ" dirty="0"/>
              <a:t> zkouška, fenomén předbíhání, spine sign. Vhodné je také palpačně otestovat pružení SI </a:t>
            </a:r>
            <a:r>
              <a:rPr lang="cs-CZ" dirty="0" smtClean="0"/>
              <a:t>skloubení</a:t>
            </a:r>
            <a:endParaRPr lang="cs-CZ" dirty="0"/>
          </a:p>
          <a:p>
            <a:pPr marL="0" indent="0">
              <a:buNone/>
            </a:pPr>
            <a:r>
              <a:rPr lang="cs-CZ" dirty="0"/>
              <a:t> </a:t>
            </a:r>
            <a:endParaRPr lang="cs-CZ" dirty="0" smtClean="0"/>
          </a:p>
          <a:p>
            <a:pPr marL="0" indent="0">
              <a:buNone/>
            </a:pPr>
            <a:r>
              <a:rPr lang="cs-CZ" dirty="0" smtClean="0"/>
              <a:t>• </a:t>
            </a:r>
            <a:r>
              <a:rPr lang="cs-CZ" b="1" dirty="0"/>
              <a:t>Vyšetření </a:t>
            </a:r>
            <a:r>
              <a:rPr lang="cs-CZ" b="1" dirty="0" smtClean="0"/>
              <a:t>páteře</a:t>
            </a:r>
          </a:p>
          <a:p>
            <a:pPr marL="0" indent="0">
              <a:buNone/>
            </a:pPr>
            <a:r>
              <a:rPr lang="cs-CZ" dirty="0" smtClean="0"/>
              <a:t> </a:t>
            </a:r>
            <a:r>
              <a:rPr lang="cs-CZ" dirty="0"/>
              <a:t>Páteře si všímáme už při vyšetřování stoje a aktivního pohybu, následně pokračujeme vyšetřováním reflexních změn a bolestivých bodů. Samostatně vyšetřujeme každý páteřní segment. Vyšetřovat začínáme od nejsvrchnějších vrstev, tedy kůže, podkoží, svalů a svalových skupin, zkoušíme palpační bolestivost obratlových trnů. 42 Aktivní pohyb páteře vyšetřujeme ve směru předklonu, záklonu a úklonů. Všímáme si postupného rozvíjení páteře v každém segmentu a rotačních synkinéz pánve. Následně vyšetřujeme dynamickými testy a zjištěné údaje porovnáváme s fyziologickými hodnotami. Mezi tyto zkoušky patří např. Stiborova zkouška, Thomayerova zkouška nebo Ottova inklinační a </a:t>
            </a:r>
            <a:r>
              <a:rPr lang="cs-CZ" dirty="0" err="1"/>
              <a:t>reklinační</a:t>
            </a:r>
            <a:r>
              <a:rPr lang="cs-CZ" dirty="0"/>
              <a:t> vzdálenost</a:t>
            </a:r>
          </a:p>
          <a:p>
            <a:endParaRPr lang="cs-CZ" dirty="0"/>
          </a:p>
        </p:txBody>
      </p:sp>
    </p:spTree>
    <p:extLst>
      <p:ext uri="{BB962C8B-B14F-4D97-AF65-F5344CB8AC3E}">
        <p14:creationId xmlns:p14="http://schemas.microsoft.com/office/powerpoint/2010/main" val="3181745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90074" y="686634"/>
            <a:ext cx="10515600" cy="5778333"/>
          </a:xfrm>
        </p:spPr>
        <p:txBody>
          <a:bodyPr>
            <a:normAutofit fontScale="55000" lnSpcReduction="20000"/>
          </a:bodyPr>
          <a:lstStyle/>
          <a:p>
            <a:r>
              <a:rPr lang="cs-CZ" b="1" dirty="0" smtClean="0"/>
              <a:t>Vyšetření </a:t>
            </a:r>
            <a:r>
              <a:rPr lang="cs-CZ" b="1" dirty="0"/>
              <a:t>zkrácených a oslabených </a:t>
            </a:r>
            <a:r>
              <a:rPr lang="cs-CZ" b="1" dirty="0" smtClean="0"/>
              <a:t>svalů</a:t>
            </a:r>
          </a:p>
          <a:p>
            <a:pPr marL="0" indent="0">
              <a:buNone/>
            </a:pPr>
            <a:r>
              <a:rPr lang="cs-CZ" dirty="0" smtClean="0"/>
              <a:t>Porucha </a:t>
            </a:r>
            <a:r>
              <a:rPr lang="cs-CZ" dirty="0" smtClean="0"/>
              <a:t>funkce ať už ve smyslu zkrácení nebo oslabení může být zapříčiněna </a:t>
            </a:r>
            <a:r>
              <a:rPr lang="cs-CZ" dirty="0" err="1" smtClean="0"/>
              <a:t>vertebrogenní</a:t>
            </a:r>
            <a:r>
              <a:rPr lang="cs-CZ" dirty="0" smtClean="0"/>
              <a:t> poruchou. Svaly rozdělujeme podle převažující funkce na posturální a </a:t>
            </a:r>
            <a:r>
              <a:rPr lang="cs-CZ" dirty="0" err="1" smtClean="0"/>
              <a:t>fázické</a:t>
            </a:r>
            <a:r>
              <a:rPr lang="cs-CZ" dirty="0" smtClean="0"/>
              <a:t>, za optimálních podmínek se ve své funkci doplňují. Jednostranné přetížení může vyvolávat svalové </a:t>
            </a:r>
            <a:r>
              <a:rPr lang="cs-CZ" dirty="0" err="1" smtClean="0"/>
              <a:t>dysbalance</a:t>
            </a:r>
            <a:r>
              <a:rPr lang="cs-CZ" dirty="0" smtClean="0"/>
              <a:t> – posturální svaly mají tendenci ke zkracování, </a:t>
            </a:r>
            <a:r>
              <a:rPr lang="cs-CZ" dirty="0" err="1" smtClean="0"/>
              <a:t>fázické</a:t>
            </a:r>
            <a:r>
              <a:rPr lang="cs-CZ" dirty="0" smtClean="0"/>
              <a:t> svaly naopak k ochabnutí a hypotonii. </a:t>
            </a:r>
            <a:endParaRPr lang="cs-CZ" dirty="0" smtClean="0"/>
          </a:p>
          <a:p>
            <a:pPr marL="0" indent="0">
              <a:buNone/>
            </a:pPr>
            <a:endParaRPr lang="cs-CZ" dirty="0" smtClean="0"/>
          </a:p>
          <a:p>
            <a:r>
              <a:rPr lang="cs-CZ" b="1" dirty="0" smtClean="0"/>
              <a:t>Vyšetření </a:t>
            </a:r>
            <a:r>
              <a:rPr lang="cs-CZ" b="1" dirty="0" smtClean="0"/>
              <a:t>posturální stabilizace páteře </a:t>
            </a:r>
            <a:endParaRPr lang="cs-CZ" b="1" dirty="0" smtClean="0"/>
          </a:p>
          <a:p>
            <a:pPr marL="0" indent="0">
              <a:buNone/>
            </a:pPr>
            <a:r>
              <a:rPr lang="cs-CZ" dirty="0" smtClean="0"/>
              <a:t>Ačkoli </a:t>
            </a:r>
            <a:r>
              <a:rPr lang="cs-CZ" dirty="0" smtClean="0"/>
              <a:t>sval dosáhl maxima bodů (5/5) při testování dle Jandova svalového testu, může být tento sval nedostatečně zapojen ve své konkrétní posturální situaci. Proto se osvědčilo testovat kvalitu jeho zapojení při stabilizaci. Test hodnotí vychýlení kloubů z neutrálního postavení při stabilizaci, sleduje poměr zapojování povrchových a hlubokých svalů. Všímáme si také pro daný pohyb nadměrného zapojování svalů, sledujeme tzv. </a:t>
            </a:r>
            <a:r>
              <a:rPr lang="cs-CZ" dirty="0" err="1" smtClean="0"/>
              <a:t>timing</a:t>
            </a:r>
            <a:r>
              <a:rPr lang="cs-CZ" dirty="0" smtClean="0"/>
              <a:t> (postupné správné zapojování svalů). </a:t>
            </a:r>
            <a:endParaRPr lang="cs-CZ" dirty="0" smtClean="0"/>
          </a:p>
          <a:p>
            <a:pPr marL="0" indent="0">
              <a:buNone/>
            </a:pPr>
            <a:r>
              <a:rPr lang="cs-CZ" dirty="0" smtClean="0"/>
              <a:t>	Tes</a:t>
            </a:r>
            <a:r>
              <a:rPr lang="cs-CZ" dirty="0" smtClean="0"/>
              <a:t>ty </a:t>
            </a:r>
            <a:r>
              <a:rPr lang="cs-CZ" dirty="0" smtClean="0"/>
              <a:t>posturálních funkcí: </a:t>
            </a:r>
            <a:endParaRPr lang="cs-CZ" dirty="0" smtClean="0"/>
          </a:p>
          <a:p>
            <a:pPr lvl="2">
              <a:buFont typeface="Wingdings" panose="05000000000000000000" pitchFamily="2" charset="2"/>
              <a:buChar char="ü"/>
            </a:pPr>
            <a:r>
              <a:rPr lang="cs-CZ" dirty="0" smtClean="0"/>
              <a:t>extenční test</a:t>
            </a:r>
          </a:p>
          <a:p>
            <a:pPr lvl="2">
              <a:buFont typeface="Wingdings" panose="05000000000000000000" pitchFamily="2" charset="2"/>
              <a:buChar char="ü"/>
            </a:pPr>
            <a:r>
              <a:rPr lang="cs-CZ" dirty="0" smtClean="0"/>
              <a:t>test </a:t>
            </a:r>
            <a:r>
              <a:rPr lang="cs-CZ" dirty="0" smtClean="0"/>
              <a:t>flexe </a:t>
            </a:r>
            <a:r>
              <a:rPr lang="cs-CZ" dirty="0" smtClean="0"/>
              <a:t>trupu</a:t>
            </a:r>
          </a:p>
          <a:p>
            <a:pPr lvl="2">
              <a:buFont typeface="Wingdings" panose="05000000000000000000" pitchFamily="2" charset="2"/>
              <a:buChar char="ü"/>
            </a:pPr>
            <a:r>
              <a:rPr lang="cs-CZ" dirty="0" smtClean="0"/>
              <a:t>test </a:t>
            </a:r>
            <a:r>
              <a:rPr lang="cs-CZ" dirty="0" smtClean="0"/>
              <a:t>extenze </a:t>
            </a:r>
            <a:r>
              <a:rPr lang="cs-CZ" dirty="0" smtClean="0"/>
              <a:t>a </a:t>
            </a:r>
            <a:r>
              <a:rPr lang="cs-CZ" dirty="0" smtClean="0"/>
              <a:t>flexe kyčelního kloubu </a:t>
            </a:r>
            <a:endParaRPr lang="cs-CZ" dirty="0" smtClean="0"/>
          </a:p>
          <a:p>
            <a:pPr lvl="2">
              <a:buFont typeface="Wingdings" panose="05000000000000000000" pitchFamily="2" charset="2"/>
              <a:buChar char="ü"/>
            </a:pPr>
            <a:r>
              <a:rPr lang="cs-CZ" dirty="0" smtClean="0"/>
              <a:t>test </a:t>
            </a:r>
            <a:r>
              <a:rPr lang="cs-CZ" dirty="0" smtClean="0"/>
              <a:t>nitrobřišního </a:t>
            </a:r>
            <a:r>
              <a:rPr lang="cs-CZ" dirty="0" smtClean="0"/>
              <a:t>tlaku</a:t>
            </a:r>
          </a:p>
          <a:p>
            <a:pPr lvl="2">
              <a:buFont typeface="Wingdings" panose="05000000000000000000" pitchFamily="2" charset="2"/>
              <a:buChar char="ü"/>
            </a:pPr>
            <a:r>
              <a:rPr lang="cs-CZ" dirty="0" smtClean="0"/>
              <a:t>test </a:t>
            </a:r>
            <a:r>
              <a:rPr lang="cs-CZ" dirty="0" smtClean="0"/>
              <a:t>polohy na čtyřech </a:t>
            </a:r>
            <a:endParaRPr lang="cs-CZ" dirty="0" smtClean="0"/>
          </a:p>
          <a:p>
            <a:pPr lvl="2">
              <a:buFont typeface="Wingdings" panose="05000000000000000000" pitchFamily="2" charset="2"/>
              <a:buChar char="ü"/>
            </a:pPr>
            <a:r>
              <a:rPr lang="cs-CZ" dirty="0" smtClean="0"/>
              <a:t>test </a:t>
            </a:r>
            <a:r>
              <a:rPr lang="cs-CZ" dirty="0" smtClean="0"/>
              <a:t>hlubokého dřepu </a:t>
            </a:r>
            <a:endParaRPr lang="cs-CZ" dirty="0"/>
          </a:p>
          <a:p>
            <a:pPr lvl="2">
              <a:buFont typeface="Wingdings" panose="05000000000000000000" pitchFamily="2" charset="2"/>
              <a:buChar char="ü"/>
            </a:pPr>
            <a:r>
              <a:rPr lang="cs-CZ" dirty="0" smtClean="0"/>
              <a:t>vyšetření </a:t>
            </a:r>
            <a:r>
              <a:rPr lang="cs-CZ" dirty="0" smtClean="0"/>
              <a:t>dechového stereotypu </a:t>
            </a:r>
            <a:endParaRPr lang="cs-CZ" dirty="0" smtClean="0"/>
          </a:p>
          <a:p>
            <a:pPr marL="0" indent="0">
              <a:buNone/>
            </a:pPr>
            <a:endParaRPr lang="cs-CZ" dirty="0" smtClean="0"/>
          </a:p>
          <a:p>
            <a:r>
              <a:rPr lang="cs-CZ" b="1" dirty="0" smtClean="0"/>
              <a:t>Neurologické </a:t>
            </a:r>
            <a:r>
              <a:rPr lang="cs-CZ" b="1" dirty="0" smtClean="0"/>
              <a:t>vyšetření </a:t>
            </a:r>
            <a:endParaRPr lang="cs-CZ" b="1" dirty="0" smtClean="0"/>
          </a:p>
          <a:p>
            <a:pPr marL="0" indent="0">
              <a:buNone/>
            </a:pPr>
            <a:r>
              <a:rPr lang="cs-CZ" dirty="0" smtClean="0"/>
              <a:t>Tento </a:t>
            </a:r>
            <a:r>
              <a:rPr lang="cs-CZ" dirty="0" smtClean="0"/>
              <a:t>druh vyšetření se používá při neurologických poruchách s možnou kořenovou iritací. Přináší nám informace o stupni poškození, lokalizaci a dynamice patologického procesu. Tyto informace jsou velice prospěšné pro další určení diagnostických postupů, metod léčby a prognózy </a:t>
            </a:r>
            <a:r>
              <a:rPr lang="cs-CZ" dirty="0" smtClean="0"/>
              <a:t>onemocnění. </a:t>
            </a:r>
            <a:r>
              <a:rPr lang="cs-CZ" dirty="0" smtClean="0"/>
              <a:t>Vyšetřujeme příslušné reflexy, hodnotíme kvalitu odpovědi na příslušný podnět. Při podezření na kořenové syndrom si všímáme známek rozvíjejících se motorických nebo senzitivních patologií. Pro doplnění vyšetření a odlišení mezi </a:t>
            </a:r>
            <a:r>
              <a:rPr lang="cs-CZ" dirty="0" err="1" smtClean="0"/>
              <a:t>radikulárními</a:t>
            </a:r>
            <a:r>
              <a:rPr lang="cs-CZ" dirty="0" smtClean="0"/>
              <a:t> a </a:t>
            </a:r>
            <a:r>
              <a:rPr lang="cs-CZ" dirty="0" err="1" smtClean="0"/>
              <a:t>pseudoradikulárními</a:t>
            </a:r>
            <a:r>
              <a:rPr lang="cs-CZ" dirty="0" smtClean="0"/>
              <a:t> syndromy nám pomohou tzv. napínací manévry, mezi které patří </a:t>
            </a:r>
            <a:r>
              <a:rPr lang="cs-CZ" dirty="0" err="1" smtClean="0"/>
              <a:t>Lassegueův</a:t>
            </a:r>
            <a:r>
              <a:rPr lang="cs-CZ" dirty="0" smtClean="0"/>
              <a:t> příznak, obrácený </a:t>
            </a:r>
            <a:r>
              <a:rPr lang="cs-CZ" dirty="0" err="1" smtClean="0"/>
              <a:t>Lassegueův</a:t>
            </a:r>
            <a:r>
              <a:rPr lang="cs-CZ" dirty="0" smtClean="0"/>
              <a:t> příznak, </a:t>
            </a:r>
            <a:r>
              <a:rPr lang="cs-CZ" dirty="0" err="1" smtClean="0"/>
              <a:t>Bragardova</a:t>
            </a:r>
            <a:r>
              <a:rPr lang="cs-CZ" dirty="0" smtClean="0"/>
              <a:t> zkouška atd. </a:t>
            </a:r>
            <a:endParaRPr lang="cs-CZ" dirty="0" smtClean="0"/>
          </a:p>
          <a:p>
            <a:endParaRPr lang="cs-CZ" dirty="0"/>
          </a:p>
          <a:p>
            <a:pPr marL="0" indent="0">
              <a:buNone/>
            </a:pPr>
            <a:endParaRPr lang="cs-CZ" dirty="0"/>
          </a:p>
        </p:txBody>
      </p:sp>
    </p:spTree>
    <p:extLst>
      <p:ext uri="{BB962C8B-B14F-4D97-AF65-F5344CB8AC3E}">
        <p14:creationId xmlns:p14="http://schemas.microsoft.com/office/powerpoint/2010/main" val="3256486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Prognóza onemocnění </a:t>
            </a:r>
            <a:endParaRPr lang="cs-CZ" b="1" dirty="0">
              <a:latin typeface="+mn-lt"/>
            </a:endParaRPr>
          </a:p>
        </p:txBody>
      </p:sp>
      <p:sp>
        <p:nvSpPr>
          <p:cNvPr id="3" name="Zástupný symbol pro obsah 2"/>
          <p:cNvSpPr>
            <a:spLocks noGrp="1"/>
          </p:cNvSpPr>
          <p:nvPr>
            <p:ph idx="1"/>
          </p:nvPr>
        </p:nvSpPr>
        <p:spPr/>
        <p:txBody>
          <a:bodyPr>
            <a:normAutofit fontScale="92500"/>
          </a:bodyPr>
          <a:lstStyle/>
          <a:p>
            <a:r>
              <a:rPr lang="cs-CZ" dirty="0" smtClean="0"/>
              <a:t>Pacienti </a:t>
            </a:r>
            <a:r>
              <a:rPr lang="cs-CZ" dirty="0" smtClean="0"/>
              <a:t>s bolestí zad nespecifického charakteru v podobě </a:t>
            </a:r>
            <a:r>
              <a:rPr lang="cs-CZ" b="1" dirty="0" smtClean="0"/>
              <a:t>segmentového nebo </a:t>
            </a:r>
            <a:r>
              <a:rPr lang="cs-CZ" b="1" dirty="0" err="1" smtClean="0"/>
              <a:t>pseudoradikulárního</a:t>
            </a:r>
            <a:r>
              <a:rPr lang="cs-CZ" b="1" dirty="0" smtClean="0"/>
              <a:t> syndromu </a:t>
            </a:r>
            <a:r>
              <a:rPr lang="cs-CZ" dirty="0" smtClean="0"/>
              <a:t>mají velice příznivou prognózu. </a:t>
            </a:r>
            <a:r>
              <a:rPr lang="cs-CZ" dirty="0" smtClean="0"/>
              <a:t>Naprostá </a:t>
            </a:r>
            <a:r>
              <a:rPr lang="cs-CZ" dirty="0" smtClean="0"/>
              <a:t>většina pacientů (až 90 %) se uzdraví během šesti týdnů. </a:t>
            </a:r>
            <a:endParaRPr lang="cs-CZ" dirty="0" smtClean="0"/>
          </a:p>
          <a:p>
            <a:endParaRPr lang="cs-CZ" dirty="0" smtClean="0"/>
          </a:p>
          <a:p>
            <a:r>
              <a:rPr lang="cs-CZ" dirty="0" smtClean="0"/>
              <a:t>Prognóza </a:t>
            </a:r>
            <a:r>
              <a:rPr lang="cs-CZ" dirty="0" smtClean="0"/>
              <a:t>pacientů postižených </a:t>
            </a:r>
            <a:r>
              <a:rPr lang="cs-CZ" b="1" dirty="0" smtClean="0"/>
              <a:t>kořenovým syndromem </a:t>
            </a:r>
            <a:r>
              <a:rPr lang="cs-CZ" dirty="0" smtClean="0"/>
              <a:t>je horší, během prvních šesti týdnů se jich uzdraví zhruba polovina. </a:t>
            </a:r>
            <a:endParaRPr lang="cs-CZ" dirty="0" smtClean="0"/>
          </a:p>
          <a:p>
            <a:endParaRPr lang="cs-CZ" dirty="0" smtClean="0"/>
          </a:p>
          <a:p>
            <a:r>
              <a:rPr lang="cs-CZ" dirty="0" smtClean="0"/>
              <a:t>U </a:t>
            </a:r>
            <a:r>
              <a:rPr lang="cs-CZ" dirty="0" smtClean="0"/>
              <a:t>pacientů se závažným </a:t>
            </a:r>
            <a:r>
              <a:rPr lang="cs-CZ" b="1" dirty="0" smtClean="0"/>
              <a:t>organickým onemocněním páteře </a:t>
            </a:r>
            <a:r>
              <a:rPr lang="cs-CZ" dirty="0" smtClean="0"/>
              <a:t>nevyvolaným degenerativními změnami je prognóza uzdravení velice závislá na včasné diagnostice a dostupných možnostech léčby</a:t>
            </a:r>
            <a:endParaRPr lang="cs-CZ" dirty="0"/>
          </a:p>
        </p:txBody>
      </p:sp>
    </p:spTree>
    <p:extLst>
      <p:ext uri="{BB962C8B-B14F-4D97-AF65-F5344CB8AC3E}">
        <p14:creationId xmlns:p14="http://schemas.microsoft.com/office/powerpoint/2010/main" val="4055575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98095" y="0"/>
            <a:ext cx="10515600" cy="1325563"/>
          </a:xfrm>
        </p:spPr>
        <p:txBody>
          <a:bodyPr/>
          <a:lstStyle/>
          <a:p>
            <a:r>
              <a:rPr lang="cs-CZ" b="1" dirty="0">
                <a:latin typeface="+mn-lt"/>
              </a:rPr>
              <a:t>Komplexní léčebná rehabilitace </a:t>
            </a:r>
            <a:endParaRPr lang="cs-CZ" b="1" dirty="0">
              <a:latin typeface="+mn-lt"/>
            </a:endParaRPr>
          </a:p>
        </p:txBody>
      </p:sp>
      <p:sp>
        <p:nvSpPr>
          <p:cNvPr id="3" name="Zástupný symbol pro obsah 2"/>
          <p:cNvSpPr>
            <a:spLocks noGrp="1"/>
          </p:cNvSpPr>
          <p:nvPr>
            <p:ph idx="1"/>
          </p:nvPr>
        </p:nvSpPr>
        <p:spPr>
          <a:xfrm>
            <a:off x="709863" y="1424572"/>
            <a:ext cx="10515600" cy="5433428"/>
          </a:xfrm>
        </p:spPr>
        <p:txBody>
          <a:bodyPr>
            <a:normAutofit fontScale="47500" lnSpcReduction="20000"/>
          </a:bodyPr>
          <a:lstStyle/>
          <a:p>
            <a:r>
              <a:rPr lang="cs-CZ" dirty="0" smtClean="0"/>
              <a:t>Rehabilitace </a:t>
            </a:r>
            <a:r>
              <a:rPr lang="cs-CZ" dirty="0" smtClean="0"/>
              <a:t>je cílevědomý proces u pacientů se zdravotním postižením, kteří se snaží znovu vrátit do společnosti s minimálními následky tohoto postižení. </a:t>
            </a:r>
            <a:endParaRPr lang="cs-CZ" dirty="0" smtClean="0"/>
          </a:p>
          <a:p>
            <a:r>
              <a:rPr lang="cs-CZ" dirty="0" smtClean="0"/>
              <a:t>Rehabilitaci </a:t>
            </a:r>
            <a:r>
              <a:rPr lang="cs-CZ" dirty="0" smtClean="0"/>
              <a:t>rozdělujeme na následující složky</a:t>
            </a:r>
            <a:r>
              <a:rPr lang="cs-CZ" dirty="0" smtClean="0"/>
              <a:t>:</a:t>
            </a:r>
          </a:p>
          <a:p>
            <a:pPr lvl="1">
              <a:buFont typeface="Wingdings" panose="05000000000000000000" pitchFamily="2" charset="2"/>
              <a:buChar char="Ø"/>
            </a:pPr>
            <a:r>
              <a:rPr lang="cs-CZ" dirty="0" smtClean="0"/>
              <a:t>Léčebnou</a:t>
            </a:r>
          </a:p>
          <a:p>
            <a:pPr lvl="1">
              <a:buFont typeface="Wingdings" panose="05000000000000000000" pitchFamily="2" charset="2"/>
              <a:buChar char="Ø"/>
            </a:pPr>
            <a:r>
              <a:rPr lang="cs-CZ" dirty="0" smtClean="0"/>
              <a:t>Pracovní</a:t>
            </a:r>
          </a:p>
          <a:p>
            <a:pPr lvl="1">
              <a:buFont typeface="Wingdings" panose="05000000000000000000" pitchFamily="2" charset="2"/>
              <a:buChar char="Ø"/>
            </a:pPr>
            <a:r>
              <a:rPr lang="cs-CZ" dirty="0" smtClean="0"/>
              <a:t>Pedagogickou</a:t>
            </a:r>
          </a:p>
          <a:p>
            <a:pPr lvl="1">
              <a:buFont typeface="Wingdings" panose="05000000000000000000" pitchFamily="2" charset="2"/>
              <a:buChar char="Ø"/>
            </a:pPr>
            <a:r>
              <a:rPr lang="cs-CZ" dirty="0" smtClean="0"/>
              <a:t>Sociální </a:t>
            </a:r>
          </a:p>
          <a:p>
            <a:r>
              <a:rPr lang="cs-CZ" dirty="0" smtClean="0"/>
              <a:t>Léčebnou </a:t>
            </a:r>
            <a:r>
              <a:rPr lang="cs-CZ" dirty="0" smtClean="0"/>
              <a:t>rehabilitací lidí s postižením, provázanou se složkami pracovní (u dětí pedagogické) a sociální rehabilitace, se zabývá interdisciplinární lékařský obor Rehabilitační a fyzikální medicína</a:t>
            </a:r>
            <a:r>
              <a:rPr lang="cs-CZ" dirty="0" smtClean="0"/>
              <a:t>. </a:t>
            </a:r>
            <a:r>
              <a:rPr lang="cs-CZ" dirty="0" smtClean="0"/>
              <a:t>Cílem oboru je zlepšení zdravotního stavu a co nejrychlejší návrat do aktivního života. Stará se o lidi, jejichž zdravotní postižení negativně ovlivňuje jejich soběstačnost, pracovní výkon nebo vzdělávání. Tyto omezení zapříčiňují nejrůznější choroby, úrazy nebo jsou následky vrozené </a:t>
            </a:r>
            <a:r>
              <a:rPr lang="cs-CZ" dirty="0" smtClean="0"/>
              <a:t>poruchy</a:t>
            </a:r>
          </a:p>
          <a:p>
            <a:pPr marL="0" indent="0">
              <a:buNone/>
            </a:pPr>
            <a:endParaRPr lang="cs-CZ" dirty="0" smtClean="0"/>
          </a:p>
          <a:p>
            <a:pPr marL="0" indent="0">
              <a:buNone/>
            </a:pPr>
            <a:r>
              <a:rPr lang="cs-CZ" b="1" dirty="0" smtClean="0"/>
              <a:t>Léčebná rehabilitace (LR) </a:t>
            </a:r>
            <a:r>
              <a:rPr lang="cs-CZ" dirty="0" smtClean="0"/>
              <a:t>má čtyři fáze:</a:t>
            </a:r>
          </a:p>
          <a:p>
            <a:pPr marL="457200" lvl="1" indent="0">
              <a:buNone/>
            </a:pPr>
            <a:r>
              <a:rPr lang="cs-CZ" dirty="0" smtClean="0"/>
              <a:t>a</a:t>
            </a:r>
            <a:r>
              <a:rPr lang="cs-CZ" dirty="0" smtClean="0"/>
              <a:t>) Terapie a prevence sekundárních změn – souvisejících se základním onemocněním, například hypotrofie svalstva, kloubní </a:t>
            </a:r>
            <a:r>
              <a:rPr lang="cs-CZ" dirty="0" err="1" smtClean="0"/>
              <a:t>hypomobilita</a:t>
            </a:r>
            <a:r>
              <a:rPr lang="cs-CZ" dirty="0" smtClean="0"/>
              <a:t> způsobená imobilitou segmentu (např. následkem fixace zlomeniny</a:t>
            </a:r>
            <a:r>
              <a:rPr lang="cs-CZ" dirty="0" smtClean="0"/>
              <a:t>)</a:t>
            </a:r>
          </a:p>
          <a:p>
            <a:pPr marL="457200" lvl="1" indent="0">
              <a:buNone/>
            </a:pPr>
            <a:r>
              <a:rPr lang="cs-CZ" dirty="0" smtClean="0"/>
              <a:t>b</a:t>
            </a:r>
            <a:r>
              <a:rPr lang="cs-CZ" dirty="0" smtClean="0"/>
              <a:t>) Výcvik kompenzačních mechanismů v rámci postiženého </a:t>
            </a:r>
            <a:r>
              <a:rPr lang="cs-CZ" dirty="0" smtClean="0"/>
              <a:t>orgánu</a:t>
            </a:r>
          </a:p>
          <a:p>
            <a:pPr marL="457200" lvl="1" indent="0">
              <a:buNone/>
            </a:pPr>
            <a:r>
              <a:rPr lang="cs-CZ" dirty="0" smtClean="0"/>
              <a:t>c) </a:t>
            </a:r>
            <a:r>
              <a:rPr lang="cs-CZ" dirty="0" smtClean="0"/>
              <a:t>Výcvik kompenzačních mechanismů nepostižených částí těla – mohou nahradit nebo alespoň částečně zastoupit ztracenou funkci postižených částí </a:t>
            </a:r>
            <a:r>
              <a:rPr lang="cs-CZ" dirty="0" smtClean="0"/>
              <a:t>těla</a:t>
            </a:r>
          </a:p>
          <a:p>
            <a:pPr marL="457200" lvl="1" indent="0">
              <a:buNone/>
            </a:pPr>
            <a:r>
              <a:rPr lang="cs-CZ" dirty="0" smtClean="0"/>
              <a:t>d</a:t>
            </a:r>
            <a:r>
              <a:rPr lang="cs-CZ" dirty="0" smtClean="0"/>
              <a:t>) Výcvik a udržení úrovně tělesné zdatnosti vyšší, než je potřeba k běžným denním </a:t>
            </a:r>
            <a:r>
              <a:rPr lang="cs-CZ" dirty="0" smtClean="0"/>
              <a:t>činnostem</a:t>
            </a:r>
          </a:p>
          <a:p>
            <a:endParaRPr lang="cs-CZ" dirty="0"/>
          </a:p>
          <a:p>
            <a:pPr marL="0" indent="0">
              <a:buNone/>
            </a:pPr>
            <a:r>
              <a:rPr lang="cs-CZ" dirty="0" smtClean="0"/>
              <a:t> </a:t>
            </a:r>
            <a:r>
              <a:rPr lang="cs-CZ" dirty="0" smtClean="0"/>
              <a:t>LR je neoddělitelnou součástí zdravotní péče. Zahrnuje diagnostické, terapeutické, rehabilitační a organizační opatření, které cílí na dosáhnutí maximální zdatnosti jedince. </a:t>
            </a:r>
            <a:r>
              <a:rPr lang="cs-CZ" dirty="0" smtClean="0"/>
              <a:t>Vhodně </a:t>
            </a:r>
            <a:r>
              <a:rPr lang="cs-CZ" dirty="0" smtClean="0"/>
              <a:t>zvolená a časně poskytnutá LR urychluje návrat pacientů do aktivního života. Léčba je poskytována jednak v rámci lůžkové péče a i ambulantně. </a:t>
            </a:r>
            <a:endParaRPr lang="cs-CZ" dirty="0" smtClean="0"/>
          </a:p>
          <a:p>
            <a:pPr marL="0" indent="0">
              <a:buNone/>
            </a:pPr>
            <a:r>
              <a:rPr lang="cs-CZ" dirty="0" smtClean="0"/>
              <a:t> </a:t>
            </a:r>
            <a:r>
              <a:rPr lang="cs-CZ" dirty="0" smtClean="0"/>
              <a:t>Pokud rehabilitační péče převažuje v pacientově péči, vypracuje se krátkodobý a dlouhodobý rehabilitační </a:t>
            </a:r>
            <a:r>
              <a:rPr lang="cs-CZ" dirty="0" smtClean="0"/>
              <a:t>plán</a:t>
            </a:r>
          </a:p>
          <a:p>
            <a:pPr marL="457200" lvl="1" indent="0">
              <a:buNone/>
            </a:pPr>
            <a:r>
              <a:rPr lang="cs-CZ" b="1" dirty="0" smtClean="0"/>
              <a:t>krátkodobý </a:t>
            </a:r>
            <a:r>
              <a:rPr lang="cs-CZ" b="1" dirty="0" smtClean="0"/>
              <a:t>rehabilitační plán </a:t>
            </a:r>
            <a:r>
              <a:rPr lang="cs-CZ" dirty="0" smtClean="0"/>
              <a:t>– zahrnuje léčebně–rehabilitační postupy během hospitalizace a hledí na zdravotní stav pacienta, obvykle maximálně do tří měsíců </a:t>
            </a:r>
            <a:endParaRPr lang="cs-CZ" dirty="0" smtClean="0"/>
          </a:p>
          <a:p>
            <a:pPr marL="457200" lvl="1" indent="0">
              <a:buNone/>
            </a:pPr>
            <a:r>
              <a:rPr lang="cs-CZ" b="1" dirty="0" smtClean="0"/>
              <a:t>dlouhodobý </a:t>
            </a:r>
            <a:r>
              <a:rPr lang="cs-CZ" b="1" dirty="0" smtClean="0"/>
              <a:t>rehabilitační plán </a:t>
            </a:r>
            <a:r>
              <a:rPr lang="cs-CZ" dirty="0" smtClean="0"/>
              <a:t>– stanovuje tyto postupy nejen v rámci LR, ale i pro ostatní složky rehabilitace, na tomto plánu se podílí celý tým čítající rehabilitačního lékaře, fyzioterapeuta, zdravotní sestru, ergoterapeuta, psychologa, sociálního pracovníka, logopeda nebo speciálního pedagoga. Plánuje se na období delší než 3 měsíce</a:t>
            </a:r>
            <a:r>
              <a:rPr lang="cs-CZ" dirty="0" smtClean="0"/>
              <a:t>.</a:t>
            </a:r>
          </a:p>
          <a:p>
            <a:pPr marL="0" indent="0">
              <a:buNone/>
            </a:pPr>
            <a:r>
              <a:rPr lang="cs-CZ" dirty="0" smtClean="0"/>
              <a:t> </a:t>
            </a:r>
          </a:p>
        </p:txBody>
      </p:sp>
    </p:spTree>
    <p:extLst>
      <p:ext uri="{BB962C8B-B14F-4D97-AF65-F5344CB8AC3E}">
        <p14:creationId xmlns:p14="http://schemas.microsoft.com/office/powerpoint/2010/main" val="3374688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mn-lt"/>
              </a:rPr>
              <a:t>Základní </a:t>
            </a:r>
            <a:r>
              <a:rPr lang="cs-CZ" b="1" dirty="0">
                <a:latin typeface="+mn-lt"/>
              </a:rPr>
              <a:t>metody rehabilitace</a:t>
            </a:r>
            <a:endParaRPr lang="cs-CZ" dirty="0">
              <a:latin typeface="+mn-lt"/>
            </a:endParaRPr>
          </a:p>
        </p:txBody>
      </p:sp>
      <p:sp>
        <p:nvSpPr>
          <p:cNvPr id="3" name="Zástupný symbol pro obsah 2"/>
          <p:cNvSpPr>
            <a:spLocks noGrp="1"/>
          </p:cNvSpPr>
          <p:nvPr>
            <p:ph idx="1"/>
          </p:nvPr>
        </p:nvSpPr>
        <p:spPr/>
        <p:txBody>
          <a:bodyPr/>
          <a:lstStyle/>
          <a:p>
            <a:endParaRPr lang="cs-CZ" dirty="0" smtClean="0"/>
          </a:p>
          <a:p>
            <a:r>
              <a:rPr lang="cs-CZ" b="1" dirty="0" smtClean="0"/>
              <a:t>kinezioterapie</a:t>
            </a:r>
            <a:r>
              <a:rPr lang="cs-CZ" dirty="0" smtClean="0"/>
              <a:t> </a:t>
            </a:r>
            <a:r>
              <a:rPr lang="cs-CZ" dirty="0"/>
              <a:t>– učí správné pohybové návyky a stereotypní aktivaci svalových skupin, vyžaduje pacientův aktivní přístup </a:t>
            </a:r>
            <a:endParaRPr lang="cs-CZ" dirty="0" smtClean="0"/>
          </a:p>
          <a:p>
            <a:endParaRPr lang="cs-CZ" dirty="0" smtClean="0"/>
          </a:p>
          <a:p>
            <a:r>
              <a:rPr lang="cs-CZ" b="1" dirty="0" smtClean="0"/>
              <a:t>fyzikální </a:t>
            </a:r>
            <a:r>
              <a:rPr lang="cs-CZ" b="1" dirty="0"/>
              <a:t>léčba </a:t>
            </a:r>
            <a:r>
              <a:rPr lang="cs-CZ" dirty="0"/>
              <a:t>– využívá léčebné působení různých druhů fyzikální energie, tato metoda je pasivní, nevyžaduje pacientovu spolupráci </a:t>
            </a:r>
            <a:endParaRPr lang="cs-CZ" dirty="0" smtClean="0"/>
          </a:p>
          <a:p>
            <a:endParaRPr lang="cs-CZ" dirty="0" smtClean="0"/>
          </a:p>
          <a:p>
            <a:r>
              <a:rPr lang="cs-CZ" b="1" dirty="0" smtClean="0"/>
              <a:t>ergoterapie </a:t>
            </a:r>
            <a:r>
              <a:rPr lang="cs-CZ" b="1" dirty="0"/>
              <a:t>(léčba prací) </a:t>
            </a:r>
            <a:r>
              <a:rPr lang="cs-CZ" dirty="0"/>
              <a:t>– dává naučenému pohybu smysl, pokračuje v aktivním zapojení pacienta</a:t>
            </a:r>
          </a:p>
          <a:p>
            <a:endParaRPr lang="cs-CZ" dirty="0"/>
          </a:p>
        </p:txBody>
      </p:sp>
    </p:spTree>
    <p:extLst>
      <p:ext uri="{BB962C8B-B14F-4D97-AF65-F5344CB8AC3E}">
        <p14:creationId xmlns:p14="http://schemas.microsoft.com/office/powerpoint/2010/main" val="3312460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latin typeface="+mn-lt"/>
              </a:rPr>
              <a:t>Léčebná tělesná </a:t>
            </a:r>
            <a:r>
              <a:rPr lang="cs-CZ" sz="4000" b="1" dirty="0" smtClean="0">
                <a:latin typeface="+mn-lt"/>
              </a:rPr>
              <a:t>výchova (LTV) </a:t>
            </a:r>
            <a:r>
              <a:rPr lang="cs-CZ" sz="4000" b="1" dirty="0">
                <a:latin typeface="+mn-lt"/>
              </a:rPr>
              <a:t>– kinezioterapie </a:t>
            </a:r>
            <a:endParaRPr lang="cs-CZ" sz="4000" b="1" dirty="0">
              <a:latin typeface="+mn-lt"/>
            </a:endParaRPr>
          </a:p>
        </p:txBody>
      </p:sp>
      <p:sp>
        <p:nvSpPr>
          <p:cNvPr id="3" name="Zástupný symbol pro obsah 2"/>
          <p:cNvSpPr>
            <a:spLocks noGrp="1"/>
          </p:cNvSpPr>
          <p:nvPr>
            <p:ph idx="1"/>
          </p:nvPr>
        </p:nvSpPr>
        <p:spPr>
          <a:xfrm>
            <a:off x="838200" y="1825624"/>
            <a:ext cx="10515600" cy="4879976"/>
          </a:xfrm>
        </p:spPr>
        <p:txBody>
          <a:bodyPr>
            <a:normAutofit fontScale="47500" lnSpcReduction="20000"/>
          </a:bodyPr>
          <a:lstStyle/>
          <a:p>
            <a:r>
              <a:rPr lang="cs-CZ" dirty="0" smtClean="0"/>
              <a:t>Začínáme </a:t>
            </a:r>
            <a:r>
              <a:rPr lang="cs-CZ" dirty="0" smtClean="0"/>
              <a:t>ji aplikovat hned, jakmile to dovolí pacientův zdravotní stav. </a:t>
            </a:r>
            <a:endParaRPr lang="cs-CZ" dirty="0" smtClean="0"/>
          </a:p>
          <a:p>
            <a:r>
              <a:rPr lang="cs-CZ" dirty="0" smtClean="0"/>
              <a:t>Terapeutickým </a:t>
            </a:r>
            <a:r>
              <a:rPr lang="cs-CZ" dirty="0" smtClean="0"/>
              <a:t>cílem je naučení správné nebo potřebné pohybové interpretace pro vykonávání aktivit denního </a:t>
            </a:r>
            <a:r>
              <a:rPr lang="cs-CZ" dirty="0" smtClean="0"/>
              <a:t>života</a:t>
            </a:r>
          </a:p>
          <a:p>
            <a:r>
              <a:rPr lang="cs-CZ" dirty="0" smtClean="0"/>
              <a:t>Snaží </a:t>
            </a:r>
            <a:r>
              <a:rPr lang="cs-CZ" dirty="0" smtClean="0"/>
              <a:t>se o znovuzískání funkce orgánu, který svou funkci ztratil a snaží se funkci udržet u orgánů, kterým ztráta funkce hrozí. Pokud se orgánová funkce nedá udržet, natož zlepšit, cílem terapie je alespoň zpomalení </a:t>
            </a:r>
            <a:r>
              <a:rPr lang="cs-CZ" dirty="0" err="1" smtClean="0"/>
              <a:t>degradativních</a:t>
            </a:r>
            <a:r>
              <a:rPr lang="cs-CZ" dirty="0" smtClean="0"/>
              <a:t> změn. </a:t>
            </a:r>
            <a:endParaRPr lang="cs-CZ" dirty="0" smtClean="0"/>
          </a:p>
          <a:p>
            <a:r>
              <a:rPr lang="cs-CZ" dirty="0" smtClean="0"/>
              <a:t>LTV </a:t>
            </a:r>
            <a:r>
              <a:rPr lang="cs-CZ" dirty="0" smtClean="0"/>
              <a:t>zaměřená na </a:t>
            </a:r>
            <a:r>
              <a:rPr lang="cs-CZ" dirty="0" err="1" smtClean="0"/>
              <a:t>vertebrogenní</a:t>
            </a:r>
            <a:r>
              <a:rPr lang="cs-CZ" dirty="0" smtClean="0"/>
              <a:t> potíže je indikována na základě komplexního kineziologického </a:t>
            </a:r>
            <a:r>
              <a:rPr lang="cs-CZ" dirty="0" smtClean="0"/>
              <a:t>rozboru </a:t>
            </a:r>
            <a:r>
              <a:rPr lang="cs-CZ" dirty="0" smtClean="0"/>
              <a:t>– hledí na svalovou funkci spolu s postavením pánve a páteře a dává do souvislosti ostatní složky pohybového systému. Přizpůsobujeme ji věku pacienta a jeho individuální pohybové vyspělosti ve spojitosti s dalšími nemocemi, které by mohly snížit jeho výkon. Komplexní kineziologický rozbor je klíčový pro stanovení terapeutického plánu a cíle, kterého se budeme snažit dosáhnout. </a:t>
            </a:r>
            <a:endParaRPr lang="cs-CZ" dirty="0" smtClean="0"/>
          </a:p>
          <a:p>
            <a:pPr marL="0" indent="0">
              <a:buNone/>
            </a:pPr>
            <a:endParaRPr lang="cs-CZ" dirty="0" smtClean="0"/>
          </a:p>
          <a:p>
            <a:pPr marL="0" indent="0">
              <a:buNone/>
            </a:pPr>
            <a:r>
              <a:rPr lang="cs-CZ" b="1" dirty="0" smtClean="0"/>
              <a:t>Zaměření </a:t>
            </a:r>
            <a:r>
              <a:rPr lang="cs-CZ" b="1" dirty="0" smtClean="0"/>
              <a:t>kinezioterapie </a:t>
            </a:r>
            <a:endParaRPr lang="cs-CZ" b="1" dirty="0" smtClean="0"/>
          </a:p>
          <a:p>
            <a:r>
              <a:rPr lang="cs-CZ" dirty="0" smtClean="0"/>
              <a:t>Svalové </a:t>
            </a:r>
            <a:r>
              <a:rPr lang="cs-CZ" dirty="0" err="1" smtClean="0"/>
              <a:t>dysbalance</a:t>
            </a:r>
            <a:r>
              <a:rPr lang="cs-CZ" dirty="0" smtClean="0"/>
              <a:t> nacházíme až u 80 % populace, tedy skoro u každého nemocného. Často se vyskytují spolu s funkčními kloubními blokádami. Pokud funkční blokády a jimi vyvolané reflexní změny přetrvávají, stávají se zdrojem patologických reflexů. Tyto mohou ovlivňovat CNS a vytvořit nesprávný (a neekonomický) pohybový stereotyp. Při terapii funkčních poruch hybné soustavy je předmětem kinezioterapie nevhodný pohybový stereotyp. Takový stereotyp je potřeba diagnostikovat a zhodnotit v rámci potíží nemocného. Pokud pohybový vzorec nemá negativní vliv na stav pacienta, nemá smysl LTV provádět. </a:t>
            </a:r>
            <a:endParaRPr lang="cs-CZ" dirty="0" smtClean="0"/>
          </a:p>
          <a:p>
            <a:r>
              <a:rPr lang="cs-CZ" dirty="0" smtClean="0"/>
              <a:t>Určit </a:t>
            </a:r>
            <a:r>
              <a:rPr lang="cs-CZ" dirty="0" smtClean="0"/>
              <a:t>diagnózu lze až po pominutí fáze akutní bolesti, protože během ní se pacient pohybuje podle zkreslených pohybových vzorců. Nelze správně rozlišovat mezi pohybovým chováním způsobeným bolestivým vjemem a patologicky zažitým stereotypem. Chybný stereotyp a svalové </a:t>
            </a:r>
            <a:r>
              <a:rPr lang="cs-CZ" dirty="0" err="1" smtClean="0"/>
              <a:t>dysbalance</a:t>
            </a:r>
            <a:r>
              <a:rPr lang="cs-CZ" dirty="0" smtClean="0"/>
              <a:t> doprovázené přítomností funkčních blokád páteřních kloubů vytváří začarovaný kruh, který může zapříčinit recidivu bolesti zad. Musíme tedy rozlišit působení těchto dvou poruch v rámci </a:t>
            </a:r>
            <a:r>
              <a:rPr lang="cs-CZ" dirty="0" err="1" smtClean="0"/>
              <a:t>vertebrogenních</a:t>
            </a:r>
            <a:r>
              <a:rPr lang="cs-CZ" dirty="0" smtClean="0"/>
              <a:t> obtíží a příslušně upravit terapii. </a:t>
            </a:r>
            <a:endParaRPr lang="cs-CZ" dirty="0" smtClean="0"/>
          </a:p>
          <a:p>
            <a:r>
              <a:rPr lang="cs-CZ" dirty="0" smtClean="0"/>
              <a:t>Správně </a:t>
            </a:r>
            <a:r>
              <a:rPr lang="cs-CZ" dirty="0" smtClean="0"/>
              <a:t>prováděná LTV u </a:t>
            </a:r>
            <a:r>
              <a:rPr lang="cs-CZ" dirty="0" err="1" smtClean="0"/>
              <a:t>vertebrogenních</a:t>
            </a:r>
            <a:r>
              <a:rPr lang="cs-CZ" dirty="0" smtClean="0"/>
              <a:t> pacientů může vést až u úplnému ústupu obtíží a do budoucna slouží také jako prevence recidivy </a:t>
            </a:r>
            <a:r>
              <a:rPr lang="cs-CZ" dirty="0" smtClean="0"/>
              <a:t>potíží.</a:t>
            </a:r>
          </a:p>
          <a:p>
            <a:r>
              <a:rPr lang="cs-CZ" dirty="0" smtClean="0"/>
              <a:t>Při </a:t>
            </a:r>
            <a:r>
              <a:rPr lang="cs-CZ" dirty="0" smtClean="0"/>
              <a:t>akutní lokální bolesti zad se doporučuje klidový režim s co nejkratší dobou imobilizace (max. 5 dní). Pacient by se během této imobilizace měl vyhnout pracovnímu zatížení páteře. U </a:t>
            </a:r>
            <a:r>
              <a:rPr lang="cs-CZ" dirty="0" err="1" smtClean="0"/>
              <a:t>radikulární</a:t>
            </a:r>
            <a:r>
              <a:rPr lang="cs-CZ" dirty="0" smtClean="0"/>
              <a:t> problematiky se během akutní fáze doporučuje klid na lůžku </a:t>
            </a:r>
            <a:endParaRPr lang="cs-CZ" dirty="0"/>
          </a:p>
        </p:txBody>
      </p:sp>
    </p:spTree>
    <p:extLst>
      <p:ext uri="{BB962C8B-B14F-4D97-AF65-F5344CB8AC3E}">
        <p14:creationId xmlns:p14="http://schemas.microsoft.com/office/powerpoint/2010/main" val="1894194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Techniky </a:t>
            </a:r>
            <a:r>
              <a:rPr lang="cs-CZ" b="1" dirty="0" err="1"/>
              <a:t>myoskeletální</a:t>
            </a:r>
            <a:r>
              <a:rPr lang="cs-CZ" b="1" dirty="0"/>
              <a:t> medicíny </a:t>
            </a:r>
            <a:endParaRPr lang="cs-CZ" b="1" dirty="0"/>
          </a:p>
        </p:txBody>
      </p:sp>
      <p:sp>
        <p:nvSpPr>
          <p:cNvPr id="3" name="Zástupný symbol pro obsah 2"/>
          <p:cNvSpPr>
            <a:spLocks noGrp="1"/>
          </p:cNvSpPr>
          <p:nvPr>
            <p:ph idx="1"/>
          </p:nvPr>
        </p:nvSpPr>
        <p:spPr>
          <a:xfrm>
            <a:off x="838200" y="1825625"/>
            <a:ext cx="10515600" cy="4823828"/>
          </a:xfrm>
        </p:spPr>
        <p:txBody>
          <a:bodyPr>
            <a:normAutofit fontScale="47500" lnSpcReduction="20000"/>
          </a:bodyPr>
          <a:lstStyle/>
          <a:p>
            <a:pPr marL="0" indent="0">
              <a:buNone/>
            </a:pPr>
            <a:r>
              <a:rPr lang="cs-CZ" dirty="0" err="1" smtClean="0"/>
              <a:t>Myoskeletální</a:t>
            </a:r>
            <a:r>
              <a:rPr lang="cs-CZ" dirty="0" smtClean="0"/>
              <a:t> </a:t>
            </a:r>
            <a:r>
              <a:rPr lang="cs-CZ" dirty="0" smtClean="0"/>
              <a:t>medicína, označovaná také jako manuální medicína, je lékařský obor, který se zabývá vyšetřováním (především za využití palpačních technik) a terapií funkčních poruch páteře a periferních kloubů. Zabývá se také ovlivněním měkkých tkání. Hlavním cílem je odstranit patologii a znovu obnovit funkční fyziologický stav segmentu. K dosažení toho využívá </a:t>
            </a:r>
            <a:r>
              <a:rPr lang="cs-CZ" b="1" dirty="0" smtClean="0"/>
              <a:t>měkké techniky, mobilizace, manipulace, trakce a masáže </a:t>
            </a:r>
            <a:endParaRPr lang="cs-CZ" b="1" dirty="0"/>
          </a:p>
          <a:p>
            <a:r>
              <a:rPr lang="cs-CZ" b="1" dirty="0" smtClean="0"/>
              <a:t>Měkké </a:t>
            </a:r>
            <a:r>
              <a:rPr lang="cs-CZ" b="1" dirty="0" smtClean="0"/>
              <a:t>techniky </a:t>
            </a:r>
            <a:endParaRPr lang="cs-CZ" b="1" dirty="0" smtClean="0"/>
          </a:p>
          <a:p>
            <a:pPr marL="457200" lvl="1" indent="0">
              <a:buNone/>
            </a:pPr>
            <a:r>
              <a:rPr lang="cs-CZ" dirty="0" smtClean="0"/>
              <a:t>Měkké </a:t>
            </a:r>
            <a:r>
              <a:rPr lang="cs-CZ" dirty="0" smtClean="0"/>
              <a:t>techniky využívá fyzioterapeut při terapii </a:t>
            </a:r>
            <a:r>
              <a:rPr lang="cs-CZ" dirty="0" err="1" smtClean="0"/>
              <a:t>vertebrogenních</a:t>
            </a:r>
            <a:r>
              <a:rPr lang="cs-CZ" dirty="0" smtClean="0"/>
              <a:t> poruch. Zaměřují se na ovlivnění reflexních změn přítomných ve všech vrstvách měkkých tkání (kůže, podkoží, fascie a svaly). Využíváme je k ovlivnění bolesti těchto tkání nebo jako přípravu před použitím dalších technik </a:t>
            </a:r>
            <a:endParaRPr lang="cs-CZ" dirty="0" smtClean="0"/>
          </a:p>
          <a:p>
            <a:r>
              <a:rPr lang="cs-CZ" b="1" dirty="0" smtClean="0"/>
              <a:t>Mobilizace </a:t>
            </a:r>
          </a:p>
          <a:p>
            <a:pPr marL="457200" lvl="1" indent="0">
              <a:buNone/>
            </a:pPr>
            <a:r>
              <a:rPr lang="cs-CZ" dirty="0" smtClean="0"/>
              <a:t>Principem </a:t>
            </a:r>
            <a:r>
              <a:rPr lang="cs-CZ" dirty="0" smtClean="0"/>
              <a:t>mobilizace jsou </a:t>
            </a:r>
            <a:r>
              <a:rPr lang="cs-CZ" dirty="0" err="1" smtClean="0"/>
              <a:t>repetitivní</a:t>
            </a:r>
            <a:r>
              <a:rPr lang="cs-CZ" dirty="0" smtClean="0"/>
              <a:t> pohyby v hraničním rozsahu kloubního pohybu za účelem zvětšení tohoto rozsahu. Po dosáhnutí nového předpětí se nikdy nevracíme do výchozího postavení kloubu (ideálně střední polohy), ale tzv. „neopouštíme dobyté území“. Během provádění mobilizačních technik můžeme palpovat zmenšování až úplné vymizení lehčí kloubní blokády. Mobilizace může být nespecifická (necílená), kdy mobilizací cílíme na více pohybových segmentů, často společně s trakčními technikami. Segmentová mobilizace (cílená), se zaměřujeme pouze na jeden pohybový segment, ve kterém se snažíme obnovit plný rozsah kloubní </a:t>
            </a:r>
            <a:r>
              <a:rPr lang="cs-CZ" dirty="0" smtClean="0"/>
              <a:t>vůle.</a:t>
            </a:r>
          </a:p>
          <a:p>
            <a:r>
              <a:rPr lang="cs-CZ" b="1" dirty="0" smtClean="0"/>
              <a:t>Manipulace</a:t>
            </a:r>
            <a:r>
              <a:rPr lang="cs-CZ" dirty="0" smtClean="0"/>
              <a:t> </a:t>
            </a:r>
          </a:p>
          <a:p>
            <a:pPr marL="457200" lvl="1" indent="0">
              <a:buNone/>
            </a:pPr>
            <a:r>
              <a:rPr lang="cs-CZ" dirty="0" smtClean="0"/>
              <a:t>Manipulací </a:t>
            </a:r>
            <a:r>
              <a:rPr lang="cs-CZ" dirty="0" smtClean="0"/>
              <a:t>rozumíme jednorázový pohyb v kloubu (na rozdíl od mobilizace). Po dosažení předpětí provedeme jemný a rychlý náraz, který může oddálit kloubní plošky od sebe, posunout je proti sobě nebo pohyb kombinovat. Při omezení pohybu ve více směrech je 51 vhodné začít ve směru, ve kterém je pohyb nejvolnější. Neodstraňuje pouze funkční kloubní blokády, současně cílí i blokádou vyvolané reflexní změny. Správně provedenou manipulací tak můžeme odstranit svalové spazmy, HAZ nebo normalizovat vegetativní ladění </a:t>
            </a:r>
            <a:r>
              <a:rPr lang="cs-CZ" dirty="0" smtClean="0"/>
              <a:t>segmentu </a:t>
            </a:r>
          </a:p>
          <a:p>
            <a:r>
              <a:rPr lang="cs-CZ" b="1" dirty="0" smtClean="0"/>
              <a:t>Trakce </a:t>
            </a:r>
          </a:p>
          <a:p>
            <a:pPr marL="457200" lvl="1" indent="0">
              <a:buNone/>
            </a:pPr>
            <a:r>
              <a:rPr lang="cs-CZ" dirty="0" smtClean="0"/>
              <a:t>Trakce </a:t>
            </a:r>
            <a:r>
              <a:rPr lang="cs-CZ" dirty="0" smtClean="0"/>
              <a:t>je tahové působení v ose kloubu, prováděné buď </a:t>
            </a:r>
            <a:r>
              <a:rPr lang="cs-CZ" dirty="0" err="1" smtClean="0"/>
              <a:t>repetitivním</a:t>
            </a:r>
            <a:r>
              <a:rPr lang="cs-CZ" dirty="0" smtClean="0"/>
              <a:t> způsobem po kratší dobu, nebo stálou silou po delší dobu. Před samotným terapeutickým použitím je nutné provést trakční test, který odhalí, zda pacient trakci dobře snáší. Pokud by ji nesnášel dobře, je její další použití kontraindikováno. Pro správný účinek je nutné použít přiměřenou sílu, jinak dojde k obrannému reflexnímu stažení svalu. Z tohoto důvodu se osvědčila spíše trakce manuální než trakce přístrojová. Použití trakčních technik je indikováno při kořenových lézích, zejména krční a bederní páteře. Trakce přes kladku se využívají v ortopedii pro prevenci </a:t>
            </a:r>
            <a:r>
              <a:rPr lang="cs-CZ" dirty="0" smtClean="0"/>
              <a:t>kontraktur</a:t>
            </a:r>
          </a:p>
          <a:p>
            <a:r>
              <a:rPr lang="cs-CZ" dirty="0" smtClean="0"/>
              <a:t> </a:t>
            </a:r>
            <a:r>
              <a:rPr lang="cs-CZ" b="1" dirty="0" smtClean="0"/>
              <a:t>Masáže</a:t>
            </a:r>
          </a:p>
          <a:p>
            <a:pPr marL="457200" lvl="1" indent="0">
              <a:buNone/>
            </a:pPr>
            <a:r>
              <a:rPr lang="cs-CZ" dirty="0" smtClean="0"/>
              <a:t>Patří </a:t>
            </a:r>
            <a:r>
              <a:rPr lang="cs-CZ" dirty="0" smtClean="0"/>
              <a:t>mezi pasivní procedury, důležitá je palpační vybavenost terapeuta. Masáží cílíme nejen povrchové, ale i hluboko uložené struktury. Ovlivňujeme jejich napětí a také vegetativní rozpoložení pacienta. Tento účinek je ale krátkodobý za cenu časové náročnosti, což z masáže činí pouze doplňkovou terapeutickou metodu. Využití nachází jako přípravná metoda před hlavní terapií. Existuje široká škála masáží, které indikujeme podle cíle, kterého chceme dosáhnout a podle tkání, které chceme ovlivnit. Reflexní masáž cílí na segment, ve kterém jsou přítomny reflexní změny, HAZ, </a:t>
            </a:r>
            <a:r>
              <a:rPr lang="cs-CZ" dirty="0" err="1" smtClean="0"/>
              <a:t>myogelózy</a:t>
            </a:r>
            <a:r>
              <a:rPr lang="cs-CZ" dirty="0" smtClean="0"/>
              <a:t> nebo svalové spazmy. Až do nedávna ji pro terapii těchto změn předepisovali lékaři </a:t>
            </a:r>
            <a:endParaRPr lang="cs-CZ" dirty="0"/>
          </a:p>
        </p:txBody>
      </p:sp>
    </p:spTree>
    <p:extLst>
      <p:ext uri="{BB962C8B-B14F-4D97-AF65-F5344CB8AC3E}">
        <p14:creationId xmlns:p14="http://schemas.microsoft.com/office/powerpoint/2010/main" val="947892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latin typeface="+mn-lt"/>
              </a:rPr>
              <a:t>Kineziotaping</a:t>
            </a:r>
            <a:r>
              <a:rPr lang="cs-CZ" b="1" dirty="0">
                <a:latin typeface="+mn-lt"/>
              </a:rPr>
              <a:t> </a:t>
            </a:r>
            <a:endParaRPr lang="cs-CZ" b="1" dirty="0">
              <a:latin typeface="+mn-lt"/>
            </a:endParaRPr>
          </a:p>
        </p:txBody>
      </p:sp>
      <p:sp>
        <p:nvSpPr>
          <p:cNvPr id="3" name="Zástupný symbol pro obsah 2"/>
          <p:cNvSpPr>
            <a:spLocks noGrp="1"/>
          </p:cNvSpPr>
          <p:nvPr>
            <p:ph idx="1"/>
          </p:nvPr>
        </p:nvSpPr>
        <p:spPr/>
        <p:txBody>
          <a:bodyPr>
            <a:normAutofit fontScale="70000" lnSpcReduction="20000"/>
          </a:bodyPr>
          <a:lstStyle/>
          <a:p>
            <a:r>
              <a:rPr lang="cs-CZ" dirty="0" smtClean="0"/>
              <a:t>Využívá </a:t>
            </a:r>
            <a:r>
              <a:rPr lang="cs-CZ" dirty="0" smtClean="0"/>
              <a:t>základní znalosti z kinezioterapie, respektuje anatomii a neurofyziologickou složku tkání</a:t>
            </a:r>
            <a:r>
              <a:rPr lang="cs-CZ" dirty="0" smtClean="0"/>
              <a:t>.</a:t>
            </a:r>
          </a:p>
          <a:p>
            <a:r>
              <a:rPr lang="cs-CZ" dirty="0" smtClean="0"/>
              <a:t>Pro </a:t>
            </a:r>
            <a:r>
              <a:rPr lang="cs-CZ" dirty="0" smtClean="0"/>
              <a:t>terapii se používají barevné elastické pásky, které se svými vlastnostmi snaží napodobit kožní tkáň. Terapeutický účinek necílí pouze na kůži, pozitivně působíme na lymfatický systém, podkoží, fascie a svaly</a:t>
            </a:r>
            <a:r>
              <a:rPr lang="cs-CZ" dirty="0" smtClean="0"/>
              <a:t>.</a:t>
            </a:r>
          </a:p>
          <a:p>
            <a:r>
              <a:rPr lang="cs-CZ" dirty="0" smtClean="0"/>
              <a:t>Změnou </a:t>
            </a:r>
            <a:r>
              <a:rPr lang="cs-CZ" dirty="0" smtClean="0"/>
              <a:t>aferentní signalizace vyvoláme reflexní změnu eferentní odpovědi, což při vhodné aplikaci mírní patologické změny tkání. </a:t>
            </a:r>
            <a:endParaRPr lang="cs-CZ" dirty="0" smtClean="0"/>
          </a:p>
          <a:p>
            <a:r>
              <a:rPr lang="cs-CZ" dirty="0" err="1" smtClean="0"/>
              <a:t>Kinesiotape</a:t>
            </a:r>
            <a:r>
              <a:rPr lang="cs-CZ" dirty="0" smtClean="0"/>
              <a:t> </a:t>
            </a:r>
            <a:r>
              <a:rPr lang="cs-CZ" dirty="0" smtClean="0"/>
              <a:t>má tedy biomechanické, neurofyziologické a </a:t>
            </a:r>
            <a:r>
              <a:rPr lang="cs-CZ" dirty="0" err="1" smtClean="0"/>
              <a:t>trofotropní</a:t>
            </a:r>
            <a:r>
              <a:rPr lang="cs-CZ" dirty="0" smtClean="0"/>
              <a:t> účinky, kterých dosáhneme jenom správnou aplikací </a:t>
            </a:r>
            <a:r>
              <a:rPr lang="cs-CZ" dirty="0" err="1" smtClean="0"/>
              <a:t>tapu</a:t>
            </a:r>
            <a:r>
              <a:rPr lang="cs-CZ" dirty="0" smtClean="0"/>
              <a:t>. </a:t>
            </a:r>
            <a:endParaRPr lang="cs-CZ" dirty="0" smtClean="0"/>
          </a:p>
          <a:p>
            <a:r>
              <a:rPr lang="cs-CZ" dirty="0" err="1" smtClean="0"/>
              <a:t>Kinesiotape</a:t>
            </a:r>
            <a:r>
              <a:rPr lang="cs-CZ" dirty="0" smtClean="0"/>
              <a:t> </a:t>
            </a:r>
            <a:r>
              <a:rPr lang="cs-CZ" dirty="0" smtClean="0"/>
              <a:t>se dokáže dokonale přizpůsobit pokožce, pacienta neomezuje v pohybu a nebrání cirkulaci tkání. </a:t>
            </a:r>
            <a:r>
              <a:rPr lang="cs-CZ" dirty="0" err="1" smtClean="0"/>
              <a:t>Tejpy</a:t>
            </a:r>
            <a:r>
              <a:rPr lang="cs-CZ" dirty="0" smtClean="0"/>
              <a:t> urychlují hojení ran a redukují bolest. Jeho účinky jsou dlouhodobé a prakticky bez vedlejších účinků, na pacienta působí 24 hodin denně. Pro nejlepší účinek </a:t>
            </a:r>
            <a:r>
              <a:rPr lang="cs-CZ" dirty="0" err="1" smtClean="0"/>
              <a:t>tejpy</a:t>
            </a:r>
            <a:r>
              <a:rPr lang="cs-CZ" dirty="0" smtClean="0"/>
              <a:t> aplikujeme na dobu tří až pěti dní. Po maximálně pěti dnech se doporučuje kůži pod </a:t>
            </a:r>
            <a:r>
              <a:rPr lang="cs-CZ" dirty="0" err="1" smtClean="0"/>
              <a:t>tejpem</a:t>
            </a:r>
            <a:r>
              <a:rPr lang="cs-CZ" dirty="0" smtClean="0"/>
              <a:t> řádně omýt a nechat ji jeden až dva dny „oddechnout“. Současně můžeme využít všechny další formy fyzioterapie. Uplatnění nachází při různorodých poruchách pohybového systému. Využívá se v ortopedii, traumatologii, pediatrii, neurologii a veterinární medicíně</a:t>
            </a:r>
            <a:endParaRPr lang="cs-CZ" dirty="0"/>
          </a:p>
        </p:txBody>
      </p:sp>
    </p:spTree>
    <p:extLst>
      <p:ext uri="{BB962C8B-B14F-4D97-AF65-F5344CB8AC3E}">
        <p14:creationId xmlns:p14="http://schemas.microsoft.com/office/powerpoint/2010/main" val="30122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0179" y="156578"/>
            <a:ext cx="10515600" cy="1325563"/>
          </a:xfrm>
        </p:spPr>
        <p:txBody>
          <a:bodyPr/>
          <a:lstStyle/>
          <a:p>
            <a:r>
              <a:rPr lang="cs-CZ" b="1" dirty="0">
                <a:latin typeface="+mn-lt"/>
              </a:rPr>
              <a:t>Fyzikální terapie </a:t>
            </a:r>
            <a:endParaRPr lang="cs-CZ" b="1" dirty="0">
              <a:latin typeface="+mn-lt"/>
            </a:endParaRPr>
          </a:p>
        </p:txBody>
      </p:sp>
      <p:sp>
        <p:nvSpPr>
          <p:cNvPr id="3" name="Zástupný symbol pro obsah 2"/>
          <p:cNvSpPr>
            <a:spLocks noGrp="1"/>
          </p:cNvSpPr>
          <p:nvPr>
            <p:ph idx="1"/>
          </p:nvPr>
        </p:nvSpPr>
        <p:spPr>
          <a:xfrm>
            <a:off x="741948" y="1264151"/>
            <a:ext cx="10515600" cy="6075112"/>
          </a:xfrm>
        </p:spPr>
        <p:txBody>
          <a:bodyPr>
            <a:normAutofit fontScale="55000" lnSpcReduction="20000"/>
          </a:bodyPr>
          <a:lstStyle/>
          <a:p>
            <a:pPr marL="0" indent="0">
              <a:buNone/>
            </a:pPr>
            <a:r>
              <a:rPr lang="cs-CZ" dirty="0" smtClean="0"/>
              <a:t> </a:t>
            </a:r>
            <a:r>
              <a:rPr lang="cs-CZ" dirty="0" smtClean="0"/>
              <a:t>V dysfunkční tkáni nebo orgánu se pomocí zpětné biologické vazby nastartují </a:t>
            </a:r>
            <a:r>
              <a:rPr lang="cs-CZ" dirty="0" err="1" smtClean="0"/>
              <a:t>autoreparační</a:t>
            </a:r>
            <a:r>
              <a:rPr lang="cs-CZ" dirty="0" smtClean="0"/>
              <a:t> mechanismy. Účinek je zprostředkován pomocí aferentních stimulů předávaných </a:t>
            </a:r>
            <a:r>
              <a:rPr lang="cs-CZ" dirty="0" smtClean="0"/>
              <a:t>CNS – důležitá je délka </a:t>
            </a:r>
            <a:r>
              <a:rPr lang="cs-CZ" dirty="0" smtClean="0"/>
              <a:t>a intenzita aplikace. Terapeut dle požadovaného účinku volí vhodnou terapii, podle charakteru ji dělíme na mechanoterapii, termoterapii, hydroterapii, fototerapii, elektroterapii, magnetoterapii a kombinovanou terapii. </a:t>
            </a:r>
            <a:endParaRPr lang="cs-CZ" dirty="0" smtClean="0"/>
          </a:p>
          <a:p>
            <a:pPr marL="0" indent="0">
              <a:buNone/>
            </a:pPr>
            <a:r>
              <a:rPr lang="cs-CZ" dirty="0" smtClean="0"/>
              <a:t>Mezi </a:t>
            </a:r>
            <a:r>
              <a:rPr lang="cs-CZ" dirty="0" smtClean="0"/>
              <a:t>léčebné účinky fyzikální terapie (FT) řadíme analgetický, </a:t>
            </a:r>
            <a:r>
              <a:rPr lang="cs-CZ" dirty="0" err="1" smtClean="0"/>
              <a:t>myorelaxační</a:t>
            </a:r>
            <a:r>
              <a:rPr lang="cs-CZ" dirty="0" smtClean="0"/>
              <a:t>, </a:t>
            </a:r>
            <a:r>
              <a:rPr lang="cs-CZ" dirty="0" err="1" smtClean="0"/>
              <a:t>myostimulační</a:t>
            </a:r>
            <a:r>
              <a:rPr lang="cs-CZ" dirty="0" smtClean="0"/>
              <a:t>, </a:t>
            </a:r>
            <a:r>
              <a:rPr lang="cs-CZ" dirty="0" err="1" smtClean="0"/>
              <a:t>trofotropní</a:t>
            </a:r>
            <a:r>
              <a:rPr lang="cs-CZ" dirty="0" smtClean="0"/>
              <a:t> nebo </a:t>
            </a:r>
            <a:r>
              <a:rPr lang="cs-CZ" dirty="0" err="1" smtClean="0"/>
              <a:t>antiedematózní</a:t>
            </a:r>
            <a:r>
              <a:rPr lang="cs-CZ" dirty="0" smtClean="0"/>
              <a:t> </a:t>
            </a:r>
            <a:r>
              <a:rPr lang="cs-CZ" dirty="0" smtClean="0"/>
              <a:t>účinek</a:t>
            </a:r>
          </a:p>
          <a:p>
            <a:pPr marL="0" indent="0">
              <a:buNone/>
            </a:pPr>
            <a:endParaRPr lang="cs-CZ" dirty="0" smtClean="0"/>
          </a:p>
          <a:p>
            <a:r>
              <a:rPr lang="cs-CZ" b="1" dirty="0" smtClean="0"/>
              <a:t>Mechanoterapie</a:t>
            </a:r>
            <a:r>
              <a:rPr lang="cs-CZ" dirty="0" smtClean="0"/>
              <a:t> - využívá </a:t>
            </a:r>
            <a:r>
              <a:rPr lang="cs-CZ" dirty="0" smtClean="0"/>
              <a:t>působení mechanické energie na pacienta působením terapeuta nebo přístroje. Mezi prostředky mechanoterapie patří </a:t>
            </a:r>
            <a:r>
              <a:rPr lang="cs-CZ" dirty="0" err="1" smtClean="0"/>
              <a:t>ultrasonoterapie</a:t>
            </a:r>
            <a:r>
              <a:rPr lang="cs-CZ" dirty="0" smtClean="0"/>
              <a:t>, metoda rázové vlny, vakuové a kompresní metody, trakce přístrojové a manuální. Řadíme k nim navíc všechny ostatní manuální metody prováděné rukou terapeuta. </a:t>
            </a:r>
            <a:endParaRPr lang="cs-CZ" dirty="0" smtClean="0"/>
          </a:p>
          <a:p>
            <a:pPr lvl="1">
              <a:buFont typeface="Wingdings" panose="05000000000000000000" pitchFamily="2" charset="2"/>
              <a:buChar char="Ø"/>
            </a:pPr>
            <a:r>
              <a:rPr lang="cs-CZ" b="1" dirty="0" err="1" smtClean="0"/>
              <a:t>Ultrasonoterapie</a:t>
            </a:r>
            <a:r>
              <a:rPr lang="cs-CZ" dirty="0" smtClean="0"/>
              <a:t>  -  </a:t>
            </a:r>
            <a:r>
              <a:rPr lang="cs-CZ" dirty="0" smtClean="0"/>
              <a:t>působení podélného vlnění ultrazvuku (UZ). Vlnění dobře proniká skrze jednotlivé vrstvy tkáně do hloubky a rozkmitává je, což vede k jejich relaxaci. Kmitáním buněk se mechanická energie přeměňuje na tepelnou, tkáně se prohřívají a zlepšuje se jejich prokrvení, jev je patrný zejména při kontinuální aplikaci. </a:t>
            </a:r>
            <a:r>
              <a:rPr lang="cs-CZ" dirty="0" err="1" smtClean="0"/>
              <a:t>Antiedematózní</a:t>
            </a:r>
            <a:r>
              <a:rPr lang="cs-CZ" dirty="0" smtClean="0"/>
              <a:t> účinek spočívá v </a:t>
            </a:r>
            <a:r>
              <a:rPr lang="cs-CZ" dirty="0" err="1" smtClean="0"/>
              <a:t>gelifikaci</a:t>
            </a:r>
            <a:r>
              <a:rPr lang="cs-CZ" dirty="0" smtClean="0"/>
              <a:t> mimobuněčné tekutiny je způsoben přeměnou fibrinogenu na fibrin. Abychom se vyhnuli vedlejšímu nežádoucímu účinku kavitace, která může poškodit tkáň, </a:t>
            </a:r>
            <a:r>
              <a:rPr lang="cs-CZ" dirty="0" smtClean="0"/>
              <a:t>pohybujeme </a:t>
            </a:r>
            <a:r>
              <a:rPr lang="cs-CZ" dirty="0" err="1" smtClean="0"/>
              <a:t>semistaticky</a:t>
            </a:r>
            <a:r>
              <a:rPr lang="cs-CZ" dirty="0" smtClean="0"/>
              <a:t> nebo dynamicky s hlavicí UZ přístroje. Terapie by měla být dostatečně dlouhá pro dosáhnutí efektu, většina aplikací však nepřesahuje deset minut </a:t>
            </a:r>
            <a:endParaRPr lang="cs-CZ" dirty="0" smtClean="0"/>
          </a:p>
          <a:p>
            <a:pPr lvl="1">
              <a:buFont typeface="Wingdings" panose="05000000000000000000" pitchFamily="2" charset="2"/>
              <a:buChar char="Ø"/>
            </a:pPr>
            <a:r>
              <a:rPr lang="cs-CZ" b="1" dirty="0" smtClean="0"/>
              <a:t>Terapie </a:t>
            </a:r>
            <a:r>
              <a:rPr lang="cs-CZ" b="1" dirty="0" smtClean="0"/>
              <a:t>rázovou vlnou </a:t>
            </a:r>
            <a:r>
              <a:rPr lang="cs-CZ" b="1" dirty="0" smtClean="0"/>
              <a:t>-</a:t>
            </a:r>
            <a:r>
              <a:rPr lang="cs-CZ" dirty="0" smtClean="0"/>
              <a:t> </a:t>
            </a:r>
            <a:r>
              <a:rPr lang="cs-CZ" dirty="0" smtClean="0"/>
              <a:t>patří k jedněm z nejnovějších používaných v rehabilitaci. Rázová vlna je razantnější a silnější UZ vlna, která vyvolává kavitaci a </a:t>
            </a:r>
            <a:r>
              <a:rPr lang="cs-CZ" dirty="0" err="1" smtClean="0"/>
              <a:t>autoreparační</a:t>
            </a:r>
            <a:r>
              <a:rPr lang="cs-CZ" dirty="0" smtClean="0"/>
              <a:t> procesy. Lokálně se dostavuje hyperémie, snižuje se </a:t>
            </a:r>
            <a:r>
              <a:rPr lang="cs-CZ" dirty="0" err="1" smtClean="0"/>
              <a:t>hypertonus</a:t>
            </a:r>
            <a:r>
              <a:rPr lang="cs-CZ" dirty="0" smtClean="0"/>
              <a:t> zatuhlých měkkých tkání. Analgezie je zprostředkována uvolněním endogenních opiátů </a:t>
            </a:r>
            <a:endParaRPr lang="cs-CZ" dirty="0" smtClean="0"/>
          </a:p>
          <a:p>
            <a:pPr lvl="1">
              <a:buFont typeface="Wingdings" panose="05000000000000000000" pitchFamily="2" charset="2"/>
              <a:buChar char="Ø"/>
            </a:pPr>
            <a:endParaRPr lang="cs-CZ" dirty="0" smtClean="0"/>
          </a:p>
          <a:p>
            <a:r>
              <a:rPr lang="cs-CZ" b="1" dirty="0" smtClean="0"/>
              <a:t>Termoterapie</a:t>
            </a:r>
            <a:r>
              <a:rPr lang="cs-CZ" dirty="0" smtClean="0"/>
              <a:t> - </a:t>
            </a:r>
            <a:r>
              <a:rPr lang="cs-CZ" dirty="0" smtClean="0"/>
              <a:t>využíváme termické </a:t>
            </a:r>
            <a:r>
              <a:rPr lang="cs-CZ" dirty="0" smtClean="0"/>
              <a:t>podněty. </a:t>
            </a:r>
            <a:r>
              <a:rPr lang="cs-CZ" dirty="0" smtClean="0"/>
              <a:t>Teplo organismu dodáváme (pozitivní termoterapie) nebo odebíráme (negativní termoterapie). Podle rozsahu aplikace ji dělíme na celkovou a lokální. Teplo může organismus s okolním prostředím vyměňovat vedením, prouděním, sáláním a evaporací. </a:t>
            </a:r>
            <a:r>
              <a:rPr lang="cs-CZ" dirty="0" smtClean="0"/>
              <a:t>Výsledkem </a:t>
            </a:r>
            <a:r>
              <a:rPr lang="cs-CZ" dirty="0" smtClean="0"/>
              <a:t>je snížení svalového </a:t>
            </a:r>
            <a:r>
              <a:rPr lang="cs-CZ" dirty="0" err="1" smtClean="0"/>
              <a:t>hypertonu</a:t>
            </a:r>
            <a:r>
              <a:rPr lang="cs-CZ" dirty="0" smtClean="0"/>
              <a:t> v příslušném segmentu. Při </a:t>
            </a:r>
            <a:r>
              <a:rPr lang="cs-CZ" dirty="0" err="1" smtClean="0"/>
              <a:t>vícesegmentální</a:t>
            </a:r>
            <a:r>
              <a:rPr lang="cs-CZ" dirty="0" smtClean="0"/>
              <a:t> aplikaci už organismus nemůže reagovat na úrovni spinálního segmentu</a:t>
            </a:r>
            <a:r>
              <a:rPr lang="cs-CZ" dirty="0" smtClean="0"/>
              <a:t>. </a:t>
            </a:r>
            <a:r>
              <a:rPr lang="cs-CZ" dirty="0" smtClean="0"/>
              <a:t>Nadměrný přívod tepla se snaží vykompenzovat celkovým snížením svalového tonu, čímž sníží také množství vnitřně produkovaného tepla. Nadměrné odebírání tepla naopak řeší zvýšením svalového tonu, následovanou termogenezí svalovým třesem </a:t>
            </a:r>
            <a:endParaRPr lang="cs-CZ" dirty="0" smtClean="0"/>
          </a:p>
          <a:p>
            <a:endParaRPr lang="cs-CZ" dirty="0"/>
          </a:p>
          <a:p>
            <a:r>
              <a:rPr lang="cs-CZ" b="1" dirty="0" smtClean="0"/>
              <a:t>Hydroterapie</a:t>
            </a:r>
            <a:r>
              <a:rPr lang="cs-CZ" dirty="0" smtClean="0"/>
              <a:t> - </a:t>
            </a:r>
            <a:r>
              <a:rPr lang="cs-CZ" dirty="0" smtClean="0"/>
              <a:t>kombinuje účinky mechanoterapie a termoterapie. Použitím vody obohacené o minerální nebo chemické látky můžeme podpořit léčebný účinek (chemoterapie). Široké </a:t>
            </a:r>
            <a:r>
              <a:rPr lang="cs-CZ" dirty="0" smtClean="0"/>
              <a:t>využití </a:t>
            </a:r>
            <a:r>
              <a:rPr lang="cs-CZ" dirty="0" smtClean="0"/>
              <a:t>nachází voda v rámci </a:t>
            </a:r>
            <a:r>
              <a:rPr lang="cs-CZ" dirty="0" err="1" smtClean="0"/>
              <a:t>hydrokinezioterapie</a:t>
            </a:r>
            <a:r>
              <a:rPr lang="cs-CZ" dirty="0" smtClean="0"/>
              <a:t>, částečných nebo celkových koupelí, často používané jsou přísadové koupele (například voda obohacená oxidem uhelnatým pro léčbu kardiopatií), střiky apod. </a:t>
            </a:r>
            <a:endParaRPr lang="cs-CZ" dirty="0" smtClean="0"/>
          </a:p>
          <a:p>
            <a:endParaRPr lang="cs-CZ" dirty="0" smtClean="0"/>
          </a:p>
        </p:txBody>
      </p:sp>
    </p:spTree>
    <p:extLst>
      <p:ext uri="{BB962C8B-B14F-4D97-AF65-F5344CB8AC3E}">
        <p14:creationId xmlns:p14="http://schemas.microsoft.com/office/powerpoint/2010/main" val="2279347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Definice onemocnění VAS </a:t>
            </a:r>
          </a:p>
        </p:txBody>
      </p:sp>
      <p:sp>
        <p:nvSpPr>
          <p:cNvPr id="3" name="Zástupný symbol pro obsah 2"/>
          <p:cNvSpPr>
            <a:spLocks noGrp="1"/>
          </p:cNvSpPr>
          <p:nvPr>
            <p:ph idx="1"/>
          </p:nvPr>
        </p:nvSpPr>
        <p:spPr/>
        <p:txBody>
          <a:bodyPr>
            <a:normAutofit fontScale="55000" lnSpcReduction="20000"/>
          </a:bodyPr>
          <a:lstStyle/>
          <a:p>
            <a:r>
              <a:rPr lang="cs-CZ" dirty="0" smtClean="0"/>
              <a:t>definován jako bolest poblíž páteře a jejího okolí</a:t>
            </a:r>
            <a:endParaRPr lang="cs-CZ" dirty="0"/>
          </a:p>
          <a:p>
            <a:r>
              <a:rPr lang="cs-CZ" dirty="0" smtClean="0"/>
              <a:t>podkladem jejího vzniku je nejdříve funkční porucha nebo degenerativní onemocnění, které v konečném důsledku mohou způsobit strukturální patologickou přestavbu</a:t>
            </a:r>
          </a:p>
          <a:p>
            <a:r>
              <a:rPr lang="cs-CZ" dirty="0" smtClean="0"/>
              <a:t>pozorujeme pestrou škálu algických syndromů příslušných segmentů páteře</a:t>
            </a:r>
          </a:p>
          <a:p>
            <a:pPr marL="457200" lvl="1" indent="0">
              <a:buNone/>
            </a:pPr>
            <a:r>
              <a:rPr lang="cs-CZ" dirty="0" smtClean="0"/>
              <a:t>nejčastěji pozorujeme komprese míšních kořenů</a:t>
            </a:r>
          </a:p>
          <a:p>
            <a:pPr marL="457200" lvl="1" indent="0">
              <a:buNone/>
            </a:pPr>
            <a:r>
              <a:rPr lang="cs-CZ" dirty="0" smtClean="0"/>
              <a:t>ojediněle také míchy </a:t>
            </a:r>
          </a:p>
          <a:p>
            <a:pPr marL="0" indent="0">
              <a:buNone/>
            </a:pPr>
            <a:endParaRPr lang="cs-CZ" dirty="0" smtClean="0"/>
          </a:p>
          <a:p>
            <a:pPr marL="0" indent="0">
              <a:buNone/>
            </a:pPr>
            <a:r>
              <a:rPr lang="cs-CZ" dirty="0" smtClean="0"/>
              <a:t>Charakteristické příznaky</a:t>
            </a:r>
          </a:p>
          <a:p>
            <a:r>
              <a:rPr lang="cs-CZ" dirty="0" smtClean="0"/>
              <a:t>bolest je vedoucím projevem </a:t>
            </a:r>
            <a:r>
              <a:rPr lang="cs-CZ" dirty="0" err="1" smtClean="0"/>
              <a:t>vertebrogenních</a:t>
            </a:r>
            <a:r>
              <a:rPr lang="cs-CZ" dirty="0" smtClean="0"/>
              <a:t> onemocnění</a:t>
            </a:r>
          </a:p>
          <a:p>
            <a:r>
              <a:rPr lang="cs-CZ" dirty="0" smtClean="0"/>
              <a:t>kolísavá oscilace intenzity potíží (jejich chronicita)</a:t>
            </a:r>
          </a:p>
          <a:p>
            <a:r>
              <a:rPr lang="cs-CZ" dirty="0" smtClean="0"/>
              <a:t>potíže se také mění v závislosti na počasí, reaguje na změny tlaku</a:t>
            </a:r>
          </a:p>
          <a:p>
            <a:r>
              <a:rPr lang="cs-CZ" dirty="0" smtClean="0"/>
              <a:t>intenzita se také může navyšovat při nepřiměřené fyzické a psychické zátěži </a:t>
            </a:r>
          </a:p>
          <a:p>
            <a:endParaRPr lang="cs-CZ" dirty="0" smtClean="0"/>
          </a:p>
          <a:p>
            <a:pPr marL="0" indent="0">
              <a:buNone/>
            </a:pPr>
            <a:r>
              <a:rPr lang="cs-CZ" dirty="0" smtClean="0"/>
              <a:t>Je nutné, abychom vždy přemýšleli nad bolestí zad také v rámci </a:t>
            </a:r>
            <a:r>
              <a:rPr lang="cs-CZ" dirty="0" err="1" smtClean="0"/>
              <a:t>vertebro</a:t>
            </a:r>
            <a:r>
              <a:rPr lang="cs-CZ" dirty="0" smtClean="0"/>
              <a:t>–viscerálních vztahů</a:t>
            </a:r>
          </a:p>
          <a:p>
            <a:pPr marL="0" indent="0">
              <a:buNone/>
            </a:pPr>
            <a:r>
              <a:rPr lang="cs-CZ" dirty="0" smtClean="0"/>
              <a:t>Dysfunkce či patologie vnitřního orgánu může vyvolat přenesenou bolest v oblasti zad </a:t>
            </a:r>
          </a:p>
          <a:p>
            <a:endParaRPr lang="cs-CZ" dirty="0"/>
          </a:p>
          <a:p>
            <a:pPr marL="0" indent="0">
              <a:buNone/>
            </a:pPr>
            <a:endParaRPr lang="cs-CZ" dirty="0"/>
          </a:p>
        </p:txBody>
      </p:sp>
    </p:spTree>
    <p:extLst>
      <p:ext uri="{BB962C8B-B14F-4D97-AF65-F5344CB8AC3E}">
        <p14:creationId xmlns:p14="http://schemas.microsoft.com/office/powerpoint/2010/main" val="9035428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5906" y="782887"/>
            <a:ext cx="10515600" cy="6452102"/>
          </a:xfrm>
        </p:spPr>
        <p:txBody>
          <a:bodyPr>
            <a:normAutofit fontScale="47500" lnSpcReduction="20000"/>
          </a:bodyPr>
          <a:lstStyle/>
          <a:p>
            <a:r>
              <a:rPr lang="cs-CZ" b="1" dirty="0"/>
              <a:t>Fototerapie</a:t>
            </a:r>
            <a:r>
              <a:rPr lang="cs-CZ" dirty="0"/>
              <a:t> - léčba světlem je z fyzikálního hlediska využívání elektromagnetického záření ve spektru ultrafialového, viditelného a infračerveného spektra (280–3000 </a:t>
            </a:r>
            <a:r>
              <a:rPr lang="cs-CZ" dirty="0" err="1"/>
              <a:t>nm</a:t>
            </a:r>
            <a:r>
              <a:rPr lang="cs-CZ" dirty="0"/>
              <a:t>). Terapeutický účinek zajišťuje energie dopadajících fotonů, pozorujeme </a:t>
            </a:r>
            <a:r>
              <a:rPr lang="cs-CZ" dirty="0" err="1"/>
              <a:t>biostimulační</a:t>
            </a:r>
            <a:r>
              <a:rPr lang="cs-CZ" dirty="0"/>
              <a:t> a fotochemické účinky. Do množiny fototerapie řadíme také terapii slunečním světlem (helioterapie). Nejvíce využívané metody fototerapie v současnosti jsou laser a </a:t>
            </a:r>
            <a:r>
              <a:rPr lang="cs-CZ" dirty="0" err="1" smtClean="0"/>
              <a:t>biolampa</a:t>
            </a:r>
            <a:endParaRPr lang="cs-CZ" dirty="0" smtClean="0"/>
          </a:p>
          <a:p>
            <a:endParaRPr lang="cs-CZ" dirty="0"/>
          </a:p>
          <a:p>
            <a:pPr lvl="1">
              <a:buFont typeface="Wingdings" panose="05000000000000000000" pitchFamily="2" charset="2"/>
              <a:buChar char="Ø"/>
            </a:pPr>
            <a:r>
              <a:rPr lang="cs-CZ" b="1" dirty="0"/>
              <a:t>Laser</a:t>
            </a:r>
            <a:r>
              <a:rPr lang="cs-CZ" dirty="0"/>
              <a:t> - optický zdroj elektromagnetického záření, který využívá zákonů kvantové mechaniky a termodynamiky. Hloubka průniku je závislá na vlnové délce, době expozice, absorpčních vlastnostech tkáně, výkonu a na geometrickém uspořádání paprsku. Účinky laseru jsou přímé (termický, fotochemický) a nepřímé (</a:t>
            </a:r>
            <a:r>
              <a:rPr lang="cs-CZ" dirty="0" err="1"/>
              <a:t>biostimulační</a:t>
            </a:r>
            <a:r>
              <a:rPr lang="cs-CZ" dirty="0"/>
              <a:t>, protizánětlivý, analgetický). </a:t>
            </a:r>
          </a:p>
          <a:p>
            <a:pPr lvl="1">
              <a:buFont typeface="Wingdings" panose="05000000000000000000" pitchFamily="2" charset="2"/>
              <a:buChar char="Ø"/>
            </a:pPr>
            <a:r>
              <a:rPr lang="cs-CZ" b="1" dirty="0" err="1"/>
              <a:t>Biolampa</a:t>
            </a:r>
            <a:r>
              <a:rPr lang="cs-CZ" dirty="0"/>
              <a:t> - využívají polarizovaného světla, oproti laseru ovšem ne monochromatického, ani koherentního. Hlavním účinkem je bio stimulace (dána zejména polarizací světla), čehož se využívá k přípravě tkáně na další terapii </a:t>
            </a:r>
          </a:p>
          <a:p>
            <a:endParaRPr lang="cs-CZ" b="1" dirty="0" smtClean="0"/>
          </a:p>
          <a:p>
            <a:endParaRPr lang="cs-CZ" b="1" dirty="0" smtClean="0"/>
          </a:p>
          <a:p>
            <a:r>
              <a:rPr lang="cs-CZ" b="1" dirty="0" smtClean="0"/>
              <a:t>Elektroterapie</a:t>
            </a:r>
            <a:r>
              <a:rPr lang="cs-CZ" dirty="0" smtClean="0"/>
              <a:t>  </a:t>
            </a:r>
            <a:r>
              <a:rPr lang="cs-CZ" dirty="0"/>
              <a:t>-  můžeme využívat v rámci terapie i diagnostiky. Elektroterapie může být kontaktní (aplikace přímo přes kůži), nebo bezkontaktní (účinek zprostředkován působením elektromagnetické pole</a:t>
            </a:r>
            <a:r>
              <a:rPr lang="cs-CZ" dirty="0" smtClean="0"/>
              <a:t>)</a:t>
            </a:r>
          </a:p>
          <a:p>
            <a:endParaRPr lang="cs-CZ" dirty="0"/>
          </a:p>
          <a:p>
            <a:pPr lvl="1">
              <a:buFont typeface="Wingdings" panose="05000000000000000000" pitchFamily="2" charset="2"/>
              <a:buChar char="Ø"/>
            </a:pPr>
            <a:r>
              <a:rPr lang="cs-CZ" b="1" dirty="0" smtClean="0"/>
              <a:t>Nízkofrekvenční </a:t>
            </a:r>
            <a:r>
              <a:rPr lang="cs-CZ" b="1" dirty="0"/>
              <a:t>proudy </a:t>
            </a:r>
            <a:r>
              <a:rPr lang="cs-CZ" b="1" dirty="0" smtClean="0"/>
              <a:t>- </a:t>
            </a:r>
            <a:r>
              <a:rPr lang="cs-CZ" dirty="0" smtClean="0"/>
              <a:t>proudy </a:t>
            </a:r>
            <a:r>
              <a:rPr lang="cs-CZ" dirty="0"/>
              <a:t>s frekvencí 0–1000 Hz. Využíváme </a:t>
            </a:r>
            <a:r>
              <a:rPr lang="cs-CZ" dirty="0" err="1"/>
              <a:t>monofázické</a:t>
            </a:r>
            <a:r>
              <a:rPr lang="cs-CZ" dirty="0"/>
              <a:t>, </a:t>
            </a:r>
            <a:r>
              <a:rPr lang="cs-CZ" dirty="0" err="1"/>
              <a:t>monofázické</a:t>
            </a:r>
            <a:r>
              <a:rPr lang="cs-CZ" dirty="0"/>
              <a:t> pulzní nebo </a:t>
            </a:r>
            <a:r>
              <a:rPr lang="cs-CZ" dirty="0" err="1"/>
              <a:t>bifázické</a:t>
            </a:r>
            <a:r>
              <a:rPr lang="cs-CZ" dirty="0"/>
              <a:t> (střídavé) proudy. </a:t>
            </a:r>
            <a:r>
              <a:rPr lang="cs-CZ" dirty="0" smtClean="0"/>
              <a:t> </a:t>
            </a:r>
            <a:r>
              <a:rPr lang="cs-CZ" dirty="0" err="1"/>
              <a:t>Diadynamické</a:t>
            </a:r>
            <a:r>
              <a:rPr lang="cs-CZ" dirty="0"/>
              <a:t> proudy (DD) kombinují současnou aplikaci galvanického proudu a pulzní složky. </a:t>
            </a:r>
            <a:r>
              <a:rPr lang="cs-CZ" dirty="0" smtClean="0"/>
              <a:t>V terapii </a:t>
            </a:r>
            <a:r>
              <a:rPr lang="cs-CZ" dirty="0"/>
              <a:t>VAS </a:t>
            </a:r>
            <a:r>
              <a:rPr lang="cs-CZ" dirty="0" smtClean="0"/>
              <a:t>se využívají </a:t>
            </a:r>
            <a:r>
              <a:rPr lang="cs-CZ" dirty="0"/>
              <a:t>zejména pro analgezii, vysvětlovanou vrátkovou a endorfinovou teorií tlumení bolesti. </a:t>
            </a:r>
          </a:p>
          <a:p>
            <a:pPr lvl="1">
              <a:buFont typeface="Wingdings" panose="05000000000000000000" pitchFamily="2" charset="2"/>
              <a:buChar char="Ø"/>
            </a:pPr>
            <a:r>
              <a:rPr lang="cs-CZ" b="1" dirty="0" smtClean="0"/>
              <a:t>Středofrekvenční </a:t>
            </a:r>
            <a:r>
              <a:rPr lang="cs-CZ" b="1" dirty="0"/>
              <a:t>proudy </a:t>
            </a:r>
            <a:r>
              <a:rPr lang="cs-CZ" dirty="0" smtClean="0"/>
              <a:t>- proudy </a:t>
            </a:r>
            <a:r>
              <a:rPr lang="cs-CZ" dirty="0"/>
              <a:t>s frekvencí 1000–100 000 Hz</a:t>
            </a:r>
            <a:r>
              <a:rPr lang="cs-CZ" dirty="0" smtClean="0"/>
              <a:t>. </a:t>
            </a:r>
            <a:r>
              <a:rPr lang="cs-CZ" dirty="0"/>
              <a:t>Elektrody musíme uložit tak, aby ke křížení jejich okruhů docházelo právě v cílové tkáni. Pro analgetický efekt se využívají proudy s f = 100 Hz v intenzitě prahově senzitivní. </a:t>
            </a:r>
            <a:r>
              <a:rPr lang="cs-CZ" dirty="0" smtClean="0"/>
              <a:t>Je </a:t>
            </a:r>
            <a:r>
              <a:rPr lang="cs-CZ" dirty="0"/>
              <a:t>nejšetrnější forma elektroterapie využívaná i pro terapii akutních stavů. </a:t>
            </a:r>
          </a:p>
          <a:p>
            <a:pPr lvl="1">
              <a:buFont typeface="Wingdings" panose="05000000000000000000" pitchFamily="2" charset="2"/>
              <a:buChar char="Ø"/>
            </a:pPr>
            <a:r>
              <a:rPr lang="cs-CZ" b="1" dirty="0" smtClean="0"/>
              <a:t>Vysokofrekvenční </a:t>
            </a:r>
            <a:r>
              <a:rPr lang="cs-CZ" b="1" dirty="0"/>
              <a:t>proudy </a:t>
            </a:r>
            <a:r>
              <a:rPr lang="cs-CZ" b="1" dirty="0" smtClean="0"/>
              <a:t>-</a:t>
            </a:r>
            <a:r>
              <a:rPr lang="cs-CZ" dirty="0" smtClean="0"/>
              <a:t> </a:t>
            </a:r>
            <a:r>
              <a:rPr lang="cs-CZ" dirty="0"/>
              <a:t>frekvencí vyšší než 100 000 Hz mají především termické účinky. Při aplikaci dochází uvnitř organismu k přeměně energie elektromagnetického pole na energii tepelnou, díky čemu nedochází k tepelnému zatížení povrchových vrstev kůže. Tepelný účinek vyvolá vazodilataci doprovázenou hyperemií, což zlepšuje výživu tkání, zvýšení metabolismu, resorpci exsudátu, což vede k účinkům spasmolytickým, analgetickým a </a:t>
            </a:r>
            <a:r>
              <a:rPr lang="cs-CZ" dirty="0" err="1" smtClean="0"/>
              <a:t>myorelaxačním</a:t>
            </a:r>
            <a:endParaRPr lang="cs-CZ" dirty="0" smtClean="0"/>
          </a:p>
          <a:p>
            <a:pPr lvl="1">
              <a:buFont typeface="Wingdings" panose="05000000000000000000" pitchFamily="2" charset="2"/>
              <a:buChar char="Ø"/>
            </a:pPr>
            <a:endParaRPr lang="cs-CZ" dirty="0" smtClean="0"/>
          </a:p>
          <a:p>
            <a:pPr lvl="1">
              <a:buFont typeface="Wingdings" panose="05000000000000000000" pitchFamily="2" charset="2"/>
              <a:buChar char="Ø"/>
            </a:pPr>
            <a:endParaRPr lang="cs-CZ" dirty="0"/>
          </a:p>
          <a:p>
            <a:r>
              <a:rPr lang="cs-CZ" dirty="0"/>
              <a:t> </a:t>
            </a:r>
            <a:r>
              <a:rPr lang="cs-CZ" b="1" dirty="0"/>
              <a:t>Magnetoterapie</a:t>
            </a:r>
            <a:r>
              <a:rPr lang="cs-CZ" dirty="0"/>
              <a:t> </a:t>
            </a:r>
            <a:r>
              <a:rPr lang="cs-CZ" dirty="0" smtClean="0"/>
              <a:t> - účinky </a:t>
            </a:r>
            <a:r>
              <a:rPr lang="cs-CZ" dirty="0"/>
              <a:t>magnetického pole byly prokázány jen při působení pulzního nízkofrekvenčního pole. Analgezii zprostředkovává zvýšená sekrece endorfinů. </a:t>
            </a:r>
            <a:r>
              <a:rPr lang="cs-CZ" dirty="0" err="1"/>
              <a:t>Trofotropní</a:t>
            </a:r>
            <a:r>
              <a:rPr lang="cs-CZ" dirty="0"/>
              <a:t> účinek je vyvolaný přímým působením na tkáně a také rozšířením a větší </a:t>
            </a:r>
            <a:r>
              <a:rPr lang="cs-CZ" dirty="0" err="1"/>
              <a:t>perfuzí</a:t>
            </a:r>
            <a:r>
              <a:rPr lang="cs-CZ" dirty="0"/>
              <a:t> kapilárního </a:t>
            </a:r>
            <a:r>
              <a:rPr lang="cs-CZ" dirty="0" err="1"/>
              <a:t>řečistě</a:t>
            </a:r>
            <a:r>
              <a:rPr lang="cs-CZ" dirty="0"/>
              <a:t>. Magnetoterapie má také </a:t>
            </a:r>
            <a:r>
              <a:rPr lang="cs-CZ" dirty="0" err="1"/>
              <a:t>myorelaxační</a:t>
            </a:r>
            <a:r>
              <a:rPr lang="cs-CZ" dirty="0"/>
              <a:t> účinky, které zřejmě souvisí se zlepšenou </a:t>
            </a:r>
            <a:r>
              <a:rPr lang="cs-CZ" dirty="0" err="1"/>
              <a:t>perfuzí</a:t>
            </a:r>
            <a:r>
              <a:rPr lang="cs-CZ" dirty="0"/>
              <a:t> </a:t>
            </a:r>
            <a:r>
              <a:rPr lang="cs-CZ" dirty="0" smtClean="0"/>
              <a:t>tkání</a:t>
            </a:r>
            <a:r>
              <a:rPr lang="cs-CZ" dirty="0"/>
              <a:t>. Musíme mít na paměti její možné negativní účinky a kontraindikace, abychom pacientovi neuškodili</a:t>
            </a:r>
            <a:r>
              <a:rPr lang="cs-CZ" dirty="0" smtClean="0"/>
              <a:t>.</a:t>
            </a:r>
          </a:p>
          <a:p>
            <a:endParaRPr lang="cs-CZ" dirty="0"/>
          </a:p>
          <a:p>
            <a:r>
              <a:rPr lang="cs-CZ" b="1" dirty="0"/>
              <a:t>Kombinovaná terapie </a:t>
            </a:r>
            <a:r>
              <a:rPr lang="cs-CZ" b="1" dirty="0" smtClean="0"/>
              <a:t>- </a:t>
            </a:r>
            <a:r>
              <a:rPr lang="cs-CZ" dirty="0" smtClean="0"/>
              <a:t>rozumíme </a:t>
            </a:r>
            <a:r>
              <a:rPr lang="cs-CZ" dirty="0"/>
              <a:t>současnou aplikaci </a:t>
            </a:r>
            <a:r>
              <a:rPr lang="cs-CZ" dirty="0" err="1"/>
              <a:t>ultrasonoterapie</a:t>
            </a:r>
            <a:r>
              <a:rPr lang="cs-CZ" dirty="0"/>
              <a:t> a kontaktní elektroterapie</a:t>
            </a:r>
            <a:r>
              <a:rPr lang="cs-CZ" dirty="0" smtClean="0"/>
              <a:t>. </a:t>
            </a:r>
            <a:r>
              <a:rPr lang="cs-CZ" dirty="0"/>
              <a:t>Aplikuje se cíleně na reflexně změněné místo, na které působíme </a:t>
            </a:r>
            <a:r>
              <a:rPr lang="cs-CZ" dirty="0" err="1"/>
              <a:t>myorelaxačně</a:t>
            </a:r>
            <a:r>
              <a:rPr lang="cs-CZ" dirty="0"/>
              <a:t>. </a:t>
            </a:r>
          </a:p>
          <a:p>
            <a:endParaRPr lang="cs-CZ" dirty="0"/>
          </a:p>
        </p:txBody>
      </p:sp>
    </p:spTree>
    <p:extLst>
      <p:ext uri="{BB962C8B-B14F-4D97-AF65-F5344CB8AC3E}">
        <p14:creationId xmlns:p14="http://schemas.microsoft.com/office/powerpoint/2010/main" val="985939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82052" y="510170"/>
            <a:ext cx="10515600" cy="6347829"/>
          </a:xfrm>
        </p:spPr>
        <p:txBody>
          <a:bodyPr>
            <a:normAutofit fontScale="55000" lnSpcReduction="20000"/>
          </a:bodyPr>
          <a:lstStyle/>
          <a:p>
            <a:r>
              <a:rPr lang="cs-CZ" b="1" dirty="0" smtClean="0"/>
              <a:t>Balneologie  </a:t>
            </a:r>
            <a:r>
              <a:rPr lang="cs-CZ" dirty="0" smtClean="0"/>
              <a:t>- l</a:t>
            </a:r>
            <a:r>
              <a:rPr lang="cs-CZ" dirty="0" smtClean="0"/>
              <a:t>ázeňská </a:t>
            </a:r>
            <a:r>
              <a:rPr lang="cs-CZ" dirty="0" smtClean="0"/>
              <a:t>léčba zahrnuje procedury s využitím těchto zdrojů (přírodní minerální vody, plyny, peloidy, rašeliny nebo samotné klima) doplněnou o fyzikální terapii, LTV a manuální medicínu. Kombinace všech těchto procedur pozitivně ovlivňuje zdraví pacienta, léčba je komplexní a intenzivní. </a:t>
            </a:r>
            <a:r>
              <a:rPr lang="cs-CZ" dirty="0" err="1" smtClean="0"/>
              <a:t>Vertebrogenní</a:t>
            </a:r>
            <a:r>
              <a:rPr lang="cs-CZ" dirty="0" smtClean="0"/>
              <a:t> </a:t>
            </a:r>
            <a:r>
              <a:rPr lang="cs-CZ" dirty="0" smtClean="0"/>
              <a:t>pacienti mohou využít skoro všech zařízení vzhledem k nenáročnosti na speciální parametry lázní. </a:t>
            </a:r>
            <a:endParaRPr lang="cs-CZ" dirty="0" smtClean="0"/>
          </a:p>
          <a:p>
            <a:endParaRPr lang="cs-CZ" dirty="0" smtClean="0"/>
          </a:p>
          <a:p>
            <a:r>
              <a:rPr lang="cs-CZ" b="1" dirty="0" smtClean="0"/>
              <a:t>Ergoterapie</a:t>
            </a:r>
            <a:r>
              <a:rPr lang="cs-CZ" dirty="0" smtClean="0"/>
              <a:t> </a:t>
            </a:r>
            <a:r>
              <a:rPr lang="cs-CZ" dirty="0" smtClean="0"/>
              <a:t>(nepřesně překládaná jako léčba prací) </a:t>
            </a:r>
            <a:r>
              <a:rPr lang="cs-CZ" dirty="0" smtClean="0"/>
              <a:t>- skrze </a:t>
            </a:r>
            <a:r>
              <a:rPr lang="cs-CZ" dirty="0" smtClean="0"/>
              <a:t>smysluplné zaměstnávání </a:t>
            </a:r>
            <a:r>
              <a:rPr lang="cs-CZ" dirty="0" smtClean="0"/>
              <a:t>se snaží </a:t>
            </a:r>
            <a:r>
              <a:rPr lang="cs-CZ" dirty="0" smtClean="0"/>
              <a:t>o zachování a využívání schopností jedince pro zvládání nejen aktivit denního života. Podporuje pracovní, zájmové a rekreační činnosti u osob s jakýmkoli znevýhodněním. </a:t>
            </a:r>
            <a:r>
              <a:rPr lang="cs-CZ" dirty="0" smtClean="0"/>
              <a:t>Ergoterapie </a:t>
            </a:r>
            <a:r>
              <a:rPr lang="cs-CZ" dirty="0" smtClean="0"/>
              <a:t>pacientů s bolestmi zad se liší podle stadia onemocnění. </a:t>
            </a:r>
            <a:r>
              <a:rPr lang="cs-CZ" b="1" dirty="0" smtClean="0"/>
              <a:t>V akutním stadiu nemoci </a:t>
            </a:r>
            <a:r>
              <a:rPr lang="cs-CZ" dirty="0" smtClean="0"/>
              <a:t>pacient prožívá intenzivní bolesti, které ho omezují i v běžných aktivitách </a:t>
            </a:r>
            <a:r>
              <a:rPr lang="cs-CZ" dirty="0" smtClean="0"/>
              <a:t>, </a:t>
            </a:r>
            <a:r>
              <a:rPr lang="cs-CZ" dirty="0" smtClean="0"/>
              <a:t>často je nucen vyhledat </a:t>
            </a:r>
            <a:r>
              <a:rPr lang="cs-CZ" dirty="0" err="1" smtClean="0"/>
              <a:t>antalgickou</a:t>
            </a:r>
            <a:r>
              <a:rPr lang="cs-CZ" dirty="0" smtClean="0"/>
              <a:t> polohu. V tomto stádiu je vhodné využít kompenzačních pomůcek (podavač, </a:t>
            </a:r>
            <a:r>
              <a:rPr lang="cs-CZ" dirty="0" err="1" smtClean="0"/>
              <a:t>obouvač</a:t>
            </a:r>
            <a:r>
              <a:rPr lang="cs-CZ" dirty="0" smtClean="0"/>
              <a:t> ponožek, lžíce pro obouvání), fixačních pomůcek (krční límec, bederní pás). Neméně důležitá je také edukace polohování. Později v </a:t>
            </a:r>
            <a:r>
              <a:rPr lang="cs-CZ" b="1" dirty="0" smtClean="0"/>
              <a:t>subakutní fázi </a:t>
            </a:r>
            <a:r>
              <a:rPr lang="cs-CZ" dirty="0" smtClean="0"/>
              <a:t>by terapeut měl pacienta </a:t>
            </a:r>
            <a:r>
              <a:rPr lang="cs-CZ" dirty="0" err="1" smtClean="0"/>
              <a:t>edukovat</a:t>
            </a:r>
            <a:r>
              <a:rPr lang="cs-CZ" dirty="0" smtClean="0"/>
              <a:t> o správném a bezpečném provádění základních pohybů, jako sed z lehu, zásada škola zad a režimová </a:t>
            </a:r>
            <a:r>
              <a:rPr lang="cs-CZ" dirty="0" smtClean="0"/>
              <a:t>opatření. </a:t>
            </a:r>
          </a:p>
          <a:p>
            <a:endParaRPr lang="cs-CZ" dirty="0" smtClean="0"/>
          </a:p>
          <a:p>
            <a:r>
              <a:rPr lang="cs-CZ" b="1" dirty="0" smtClean="0"/>
              <a:t>Škola </a:t>
            </a:r>
            <a:r>
              <a:rPr lang="cs-CZ" b="1" dirty="0" smtClean="0"/>
              <a:t>zad </a:t>
            </a:r>
            <a:r>
              <a:rPr lang="cs-CZ" b="1" dirty="0" smtClean="0"/>
              <a:t> </a:t>
            </a:r>
            <a:r>
              <a:rPr lang="cs-CZ" dirty="0" smtClean="0"/>
              <a:t>- Cílem </a:t>
            </a:r>
            <a:r>
              <a:rPr lang="cs-CZ" dirty="0" smtClean="0"/>
              <a:t>školy zad je optimalizace pohybu člověka v různých pohybových situacích. Některé (nesprávně prováděné) druhy činnosti jsou zdrojem pacientových </a:t>
            </a:r>
            <a:r>
              <a:rPr lang="cs-CZ" dirty="0" err="1" smtClean="0"/>
              <a:t>vertebrogenních</a:t>
            </a:r>
            <a:r>
              <a:rPr lang="cs-CZ" dirty="0" smtClean="0"/>
              <a:t> obtíží. Pacienta je potřeba zaškolit k jejich správnému provádění. Sed jako takový je pracovní poloha. Jedním ze základních konceptů „správného“ sedu je </a:t>
            </a:r>
            <a:r>
              <a:rPr lang="cs-CZ" dirty="0" err="1" smtClean="0"/>
              <a:t>Brüggerův</a:t>
            </a:r>
            <a:r>
              <a:rPr lang="cs-CZ" dirty="0" smtClean="0"/>
              <a:t> sed </a:t>
            </a:r>
            <a:r>
              <a:rPr lang="cs-CZ" dirty="0" smtClean="0"/>
              <a:t>. </a:t>
            </a:r>
            <a:r>
              <a:rPr lang="cs-CZ" dirty="0" smtClean="0"/>
              <a:t>Pro jeho popis využívá konceptu 3 ozubených kol. Chodidla by měla být celou plochou v kontaktu s podložkou, kolena v mírné abdukci a zevní rotaci, v postavení oproti pánvi by se měla kolena nacházet níže. Pánev je v lehké </a:t>
            </a:r>
            <a:r>
              <a:rPr lang="cs-CZ" dirty="0" err="1" smtClean="0"/>
              <a:t>anteverzi</a:t>
            </a:r>
            <a:r>
              <a:rPr lang="cs-CZ" dirty="0" smtClean="0"/>
              <a:t>, což se projeví bederní lordózou páteře, jejíž postavení ovlivňuje i vyšší etáže páteře. Ramena by se neměla nacházet v protrakci, ideálně jsou volně držena vzad, roztažená do široka. Hlava je „zasunuta“ (nejsou přetěžovány hluboké krční erektory) a vytažena vzhůru. </a:t>
            </a:r>
            <a:endParaRPr lang="cs-CZ" dirty="0" smtClean="0"/>
          </a:p>
          <a:p>
            <a:endParaRPr lang="cs-CZ" dirty="0" smtClean="0"/>
          </a:p>
          <a:p>
            <a:pPr lvl="1">
              <a:buFont typeface="Wingdings" panose="05000000000000000000" pitchFamily="2" charset="2"/>
              <a:buChar char="Ø"/>
            </a:pPr>
            <a:r>
              <a:rPr lang="cs-CZ" b="1" dirty="0" smtClean="0"/>
              <a:t>Zvedání </a:t>
            </a:r>
            <a:r>
              <a:rPr lang="cs-CZ" b="1" dirty="0" smtClean="0"/>
              <a:t>břemen </a:t>
            </a:r>
            <a:r>
              <a:rPr lang="cs-CZ" dirty="0" smtClean="0"/>
              <a:t>by mělo být prováděno v poloze s rozkročenýma nohama, které jsou pokrčené v kolenou, předmět se snažíme udržet co nejblíže tělu a těžišti. Páteř se snažíme udržet v jejím výchozím postavení (zachovalé páteřní křivky, ne rovná páteř), nádechem zpevníme stabilizační korzet trupu a aktivujeme hluboký stabilizační </a:t>
            </a:r>
            <a:r>
              <a:rPr lang="cs-CZ" dirty="0" smtClean="0"/>
              <a:t>systém. </a:t>
            </a:r>
          </a:p>
          <a:p>
            <a:pPr lvl="1">
              <a:buFont typeface="Wingdings" panose="05000000000000000000" pitchFamily="2" charset="2"/>
              <a:buChar char="Ø"/>
            </a:pPr>
            <a:endParaRPr lang="cs-CZ" dirty="0" smtClean="0"/>
          </a:p>
          <a:p>
            <a:pPr lvl="1">
              <a:buFont typeface="Wingdings" panose="05000000000000000000" pitchFamily="2" charset="2"/>
              <a:buChar char="Ø"/>
            </a:pPr>
            <a:r>
              <a:rPr lang="cs-CZ" dirty="0" smtClean="0"/>
              <a:t>Pro </a:t>
            </a:r>
            <a:r>
              <a:rPr lang="cs-CZ" b="1" dirty="0" smtClean="0"/>
              <a:t>otáčení s břemenem </a:t>
            </a:r>
            <a:r>
              <a:rPr lang="cs-CZ" dirty="0" smtClean="0"/>
              <a:t>je vhodné přešlápnutí, vytočení trupu by mohlo vyústit v přetížení především bederní části páteře (rotační stabilita je do 5</a:t>
            </a:r>
            <a:r>
              <a:rPr lang="cs-CZ" dirty="0" smtClean="0"/>
              <a:t>°!)</a:t>
            </a:r>
          </a:p>
          <a:p>
            <a:pPr lvl="1">
              <a:buFont typeface="Wingdings" panose="05000000000000000000" pitchFamily="2" charset="2"/>
              <a:buChar char="Ø"/>
            </a:pPr>
            <a:endParaRPr lang="cs-CZ" dirty="0" smtClean="0"/>
          </a:p>
          <a:p>
            <a:pPr lvl="1">
              <a:buFont typeface="Wingdings" panose="05000000000000000000" pitchFamily="2" charset="2"/>
              <a:buChar char="Ø"/>
            </a:pPr>
            <a:r>
              <a:rPr lang="cs-CZ" b="1" dirty="0" smtClean="0"/>
              <a:t>Správná </a:t>
            </a:r>
            <a:r>
              <a:rPr lang="cs-CZ" b="1" dirty="0" smtClean="0"/>
              <a:t>poloha při spánku </a:t>
            </a:r>
            <a:r>
              <a:rPr lang="cs-CZ" dirty="0" smtClean="0"/>
              <a:t>hraje důležitou roli v prevenci bolesti nejen zad, neboť ve spánku strávíme téměř jednu třetinu svého života. Optimální je poloha </a:t>
            </a:r>
            <a:r>
              <a:rPr lang="cs-CZ" dirty="0" smtClean="0"/>
              <a:t> </a:t>
            </a:r>
            <a:r>
              <a:rPr lang="cs-CZ" dirty="0" smtClean="0"/>
              <a:t>vleže boku, hlava spočívá na polštáři dostatečně vysokém, aby krční páteř byla v prodloužení, dáváme také pozor na její možné flekční nebo extenční postavení. Spodní noha je pokrčená pro větší stabilitu, vrchní horní končetina objímá polštář, aby nebylo rameno v protrakci nebo jiném nežádoucím postavení. Správné vstávání z lůžka by mělo začínat přetočením na bok, pokrčením dolních končetin a jejich svěšením z lůžka. Svěšené nohy působí jako páka pro trup, pomáháme si vzpíráním se od lůžka vrchní horní končetinou, ideálně celou plochou dlaně. Stejně tak se zapíráme spodní horní končetinou</a:t>
            </a:r>
            <a:endParaRPr lang="cs-CZ" dirty="0"/>
          </a:p>
        </p:txBody>
      </p:sp>
    </p:spTree>
    <p:extLst>
      <p:ext uri="{BB962C8B-B14F-4D97-AF65-F5344CB8AC3E}">
        <p14:creationId xmlns:p14="http://schemas.microsoft.com/office/powerpoint/2010/main" val="477143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Psychosociální problematika </a:t>
            </a:r>
            <a:endParaRPr lang="cs-CZ" b="1" dirty="0">
              <a:latin typeface="+mn-lt"/>
            </a:endParaRPr>
          </a:p>
        </p:txBody>
      </p:sp>
      <p:sp>
        <p:nvSpPr>
          <p:cNvPr id="3" name="Zástupný symbol pro obsah 2"/>
          <p:cNvSpPr>
            <a:spLocks noGrp="1"/>
          </p:cNvSpPr>
          <p:nvPr>
            <p:ph idx="1"/>
          </p:nvPr>
        </p:nvSpPr>
        <p:spPr/>
        <p:txBody>
          <a:bodyPr>
            <a:normAutofit fontScale="55000" lnSpcReduction="20000"/>
          </a:bodyPr>
          <a:lstStyle/>
          <a:p>
            <a:r>
              <a:rPr lang="cs-CZ" dirty="0" err="1" smtClean="0"/>
              <a:t>Vertebrogenní</a:t>
            </a:r>
            <a:r>
              <a:rPr lang="cs-CZ" dirty="0" smtClean="0"/>
              <a:t> </a:t>
            </a:r>
            <a:r>
              <a:rPr lang="cs-CZ" dirty="0" smtClean="0"/>
              <a:t>pacienti často přecházejí se svým onemocněním do chronického stadia, který je různě omezuje v pracovní činnosti. Snižuje se jejich participace v každodenních </a:t>
            </a:r>
            <a:r>
              <a:rPr lang="cs-CZ" dirty="0" smtClean="0"/>
              <a:t>aktivitách </a:t>
            </a:r>
            <a:r>
              <a:rPr lang="cs-CZ" dirty="0" smtClean="0"/>
              <a:t>života, omezují své sociální styky, celkově se zhoršují po psychofyzické stránce – nemoc mění osobnost člověka k horšímu. Čím dál větší část své pozornosti upínají na svůj stav (handicap</a:t>
            </a:r>
            <a:r>
              <a:rPr lang="cs-CZ" dirty="0" smtClean="0"/>
              <a:t>).</a:t>
            </a:r>
          </a:p>
          <a:p>
            <a:r>
              <a:rPr lang="cs-CZ" dirty="0" smtClean="0"/>
              <a:t>Takovéto </a:t>
            </a:r>
            <a:r>
              <a:rPr lang="cs-CZ" dirty="0" smtClean="0"/>
              <a:t>smýšlení může vést k depresím, konfliktům s lidmi v nejbližším okolí. Cílem tzv. socioterapie je zlepšit sociální vztahy s okolím a obnovit jeho zapojení do společenského života (nejlépe do úrovně stejné nebo vyšší jako před onemocněním). </a:t>
            </a:r>
            <a:endParaRPr lang="cs-CZ" dirty="0" smtClean="0"/>
          </a:p>
          <a:p>
            <a:endParaRPr lang="cs-CZ" dirty="0" smtClean="0"/>
          </a:p>
          <a:p>
            <a:pPr lvl="1"/>
            <a:r>
              <a:rPr lang="cs-CZ" dirty="0" smtClean="0"/>
              <a:t>Terapeutickou </a:t>
            </a:r>
            <a:r>
              <a:rPr lang="cs-CZ" dirty="0" smtClean="0"/>
              <a:t>metodou volby v rámci sociální rehabilitace je </a:t>
            </a:r>
            <a:r>
              <a:rPr lang="cs-CZ" b="1" dirty="0" smtClean="0"/>
              <a:t>rozhovor</a:t>
            </a:r>
            <a:r>
              <a:rPr lang="cs-CZ" dirty="0" smtClean="0"/>
              <a:t>, pomocí kterého získá terapeut pacientovu důvěru, která usnadňuje léčebný proces. Významné je správné používání </a:t>
            </a:r>
            <a:r>
              <a:rPr lang="cs-CZ" dirty="0" smtClean="0"/>
              <a:t>informovanosti pacienta. </a:t>
            </a:r>
            <a:r>
              <a:rPr lang="cs-CZ" dirty="0" smtClean="0"/>
              <a:t>Jednou z nejlepších formou </a:t>
            </a:r>
            <a:r>
              <a:rPr lang="cs-CZ" dirty="0" smtClean="0"/>
              <a:t>je </a:t>
            </a:r>
            <a:r>
              <a:rPr lang="cs-CZ" dirty="0" smtClean="0"/>
              <a:t>humor, pro jeho použití je ale nutné brát v potaz pacientův celkový zdravotní stav a vybrat tak jeho vhodnou </a:t>
            </a:r>
            <a:r>
              <a:rPr lang="cs-CZ" dirty="0" smtClean="0"/>
              <a:t>formu.</a:t>
            </a:r>
          </a:p>
          <a:p>
            <a:pPr lvl="1"/>
            <a:endParaRPr lang="cs-CZ" dirty="0" smtClean="0"/>
          </a:p>
          <a:p>
            <a:pPr lvl="1"/>
            <a:r>
              <a:rPr lang="cs-CZ" dirty="0" smtClean="0"/>
              <a:t>Pozitivní </a:t>
            </a:r>
            <a:r>
              <a:rPr lang="cs-CZ" dirty="0" smtClean="0"/>
              <a:t>vliv má samozřejmě také </a:t>
            </a:r>
            <a:r>
              <a:rPr lang="cs-CZ" b="1" dirty="0" smtClean="0"/>
              <a:t>pohybová aktivita</a:t>
            </a:r>
            <a:r>
              <a:rPr lang="cs-CZ" dirty="0" smtClean="0"/>
              <a:t>. </a:t>
            </a:r>
            <a:r>
              <a:rPr lang="cs-CZ" dirty="0" smtClean="0"/>
              <a:t>Posiluje organismus a jeho schopnost odolávat nepříznivým vnějším vlivům, zlepšuje obranyschopnost. </a:t>
            </a:r>
            <a:endParaRPr lang="cs-CZ" dirty="0" smtClean="0"/>
          </a:p>
          <a:p>
            <a:pPr lvl="1"/>
            <a:endParaRPr lang="cs-CZ" dirty="0" smtClean="0"/>
          </a:p>
          <a:p>
            <a:pPr lvl="1"/>
            <a:r>
              <a:rPr lang="cs-CZ" b="1" dirty="0" smtClean="0"/>
              <a:t>Silnější </a:t>
            </a:r>
            <a:r>
              <a:rPr lang="cs-CZ" b="1" dirty="0" smtClean="0"/>
              <a:t>imunita </a:t>
            </a:r>
            <a:r>
              <a:rPr lang="cs-CZ" dirty="0" smtClean="0"/>
              <a:t>snižuje riziko vzniku civilizačních chorob. </a:t>
            </a:r>
            <a:endParaRPr lang="cs-CZ" dirty="0" smtClean="0"/>
          </a:p>
          <a:p>
            <a:pPr lvl="1"/>
            <a:endParaRPr lang="cs-CZ" dirty="0" smtClean="0"/>
          </a:p>
          <a:p>
            <a:pPr lvl="1"/>
            <a:r>
              <a:rPr lang="cs-CZ" dirty="0" smtClean="0"/>
              <a:t>Pacienta </a:t>
            </a:r>
            <a:r>
              <a:rPr lang="cs-CZ" dirty="0" smtClean="0"/>
              <a:t>musíme </a:t>
            </a:r>
            <a:r>
              <a:rPr lang="cs-CZ" b="1" dirty="0" smtClean="0"/>
              <a:t>důkladně </a:t>
            </a:r>
            <a:r>
              <a:rPr lang="cs-CZ" b="1" dirty="0" err="1" smtClean="0"/>
              <a:t>edukovat</a:t>
            </a:r>
            <a:r>
              <a:rPr lang="cs-CZ" b="1" dirty="0" smtClean="0"/>
              <a:t> </a:t>
            </a:r>
            <a:r>
              <a:rPr lang="cs-CZ" dirty="0" smtClean="0"/>
              <a:t>a ujistit se, že naší edukaci správně porozuměl. </a:t>
            </a:r>
            <a:endParaRPr lang="cs-CZ" dirty="0" smtClean="0"/>
          </a:p>
          <a:p>
            <a:pPr lvl="1"/>
            <a:endParaRPr lang="cs-CZ" dirty="0" smtClean="0"/>
          </a:p>
          <a:p>
            <a:pPr lvl="1"/>
            <a:r>
              <a:rPr lang="cs-CZ" b="1" dirty="0" smtClean="0"/>
              <a:t>Motivace</a:t>
            </a:r>
            <a:r>
              <a:rPr lang="cs-CZ" dirty="0" smtClean="0"/>
              <a:t> </a:t>
            </a:r>
            <a:r>
              <a:rPr lang="cs-CZ" dirty="0" smtClean="0"/>
              <a:t>je pro cvičení naprosto stěžejní, člověk musí znát benefity aktivního léčebného přístupu oproti přístupu pasivnímu. Pokud pacient v tomto snažení přetrvá, výrazně se mu zlepší kvalita zdraví a života. Každému pacientovi je vhodné individuálně najít pohybovou aktivitu, která v něm vzbudí zájem a zároveň bude preventivně nebo terapeuticky působit na jeho zdravotní </a:t>
            </a:r>
            <a:r>
              <a:rPr lang="cs-CZ" dirty="0" smtClean="0"/>
              <a:t>stav</a:t>
            </a:r>
            <a:endParaRPr lang="cs-CZ" dirty="0"/>
          </a:p>
        </p:txBody>
      </p:sp>
    </p:spTree>
    <p:extLst>
      <p:ext uri="{BB962C8B-B14F-4D97-AF65-F5344CB8AC3E}">
        <p14:creationId xmlns:p14="http://schemas.microsoft.com/office/powerpoint/2010/main" val="4037809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Medikamentózní léčba </a:t>
            </a:r>
            <a:endParaRPr lang="cs-CZ" b="1" dirty="0">
              <a:latin typeface="+mn-lt"/>
            </a:endParaRPr>
          </a:p>
        </p:txBody>
      </p:sp>
      <p:sp>
        <p:nvSpPr>
          <p:cNvPr id="3" name="Zástupný symbol pro obsah 2"/>
          <p:cNvSpPr>
            <a:spLocks noGrp="1"/>
          </p:cNvSpPr>
          <p:nvPr>
            <p:ph idx="1"/>
          </p:nvPr>
        </p:nvSpPr>
        <p:spPr/>
        <p:txBody>
          <a:bodyPr>
            <a:normAutofit fontScale="62500" lnSpcReduction="20000"/>
          </a:bodyPr>
          <a:lstStyle/>
          <a:p>
            <a:pPr marL="0" indent="0">
              <a:buNone/>
            </a:pPr>
            <a:r>
              <a:rPr lang="cs-CZ" dirty="0" smtClean="0"/>
              <a:t>Časté </a:t>
            </a:r>
            <a:r>
              <a:rPr lang="cs-CZ" dirty="0" smtClean="0"/>
              <a:t>je </a:t>
            </a:r>
            <a:r>
              <a:rPr lang="cs-CZ" dirty="0" smtClean="0"/>
              <a:t>špatně </a:t>
            </a:r>
            <a:r>
              <a:rPr lang="cs-CZ" dirty="0" smtClean="0"/>
              <a:t>indikované </a:t>
            </a:r>
            <a:r>
              <a:rPr lang="cs-CZ" dirty="0" smtClean="0"/>
              <a:t>podávání léků </a:t>
            </a:r>
            <a:r>
              <a:rPr lang="cs-CZ" dirty="0" smtClean="0"/>
              <a:t>(pacienti si mohou celou řadu léků koupit sami, bez indikace lékařem). </a:t>
            </a:r>
            <a:endParaRPr lang="cs-CZ" dirty="0" smtClean="0"/>
          </a:p>
          <a:p>
            <a:pPr marL="0" indent="0">
              <a:buNone/>
            </a:pPr>
            <a:r>
              <a:rPr lang="cs-CZ" b="1" dirty="0" smtClean="0"/>
              <a:t>Nesteroidní </a:t>
            </a:r>
            <a:r>
              <a:rPr lang="cs-CZ" b="1" dirty="0" smtClean="0"/>
              <a:t>antiflogistika </a:t>
            </a:r>
            <a:endParaRPr lang="cs-CZ" b="1" dirty="0" smtClean="0"/>
          </a:p>
          <a:p>
            <a:pPr lvl="1">
              <a:buFont typeface="Wingdings" panose="05000000000000000000" pitchFamily="2" charset="2"/>
              <a:buChar char="ü"/>
            </a:pPr>
            <a:r>
              <a:rPr lang="cs-CZ" dirty="0" smtClean="0"/>
              <a:t>V </a:t>
            </a:r>
            <a:r>
              <a:rPr lang="cs-CZ" dirty="0" smtClean="0"/>
              <a:t>literatuře často označovaná zkratkou NSA </a:t>
            </a:r>
            <a:r>
              <a:rPr lang="cs-CZ" dirty="0" smtClean="0"/>
              <a:t>- skupina </a:t>
            </a:r>
            <a:r>
              <a:rPr lang="cs-CZ" dirty="0" smtClean="0"/>
              <a:t>léků s protizánětlivým a analgetickým efektem. Jedná se o zřejmě nejvíce používanou skupinu léků, některé jsou volně prodejné, některé pouze na předpis. Jejich účinek tkví v ovlivnění prostaglandinové syntézy v periferních tkáních, snižují projevy zánětu a ovlivňují excitabilitu periferních nervů. </a:t>
            </a:r>
            <a:endParaRPr lang="cs-CZ" dirty="0" smtClean="0"/>
          </a:p>
          <a:p>
            <a:pPr lvl="1">
              <a:buFont typeface="Wingdings" panose="05000000000000000000" pitchFamily="2" charset="2"/>
              <a:buChar char="ü"/>
            </a:pPr>
            <a:r>
              <a:rPr lang="cs-CZ" dirty="0" smtClean="0"/>
              <a:t>Mezi </a:t>
            </a:r>
            <a:r>
              <a:rPr lang="cs-CZ" dirty="0" smtClean="0"/>
              <a:t>nežádoucí účinky používání NSA je poškození sliznice gastrointestinálního traktu, které může často vést k vředové chorobě až ulceraci. Toto riziko stoupá s dávkou a dobou používání. Vyskytly se také případy poškození funkce ledvin. </a:t>
            </a:r>
            <a:endParaRPr lang="cs-CZ" dirty="0" smtClean="0"/>
          </a:p>
          <a:p>
            <a:pPr lvl="1">
              <a:buFont typeface="Wingdings" panose="05000000000000000000" pitchFamily="2" charset="2"/>
              <a:buChar char="ü"/>
            </a:pPr>
            <a:r>
              <a:rPr lang="cs-CZ" dirty="0" smtClean="0"/>
              <a:t>Nejběžnějšími </a:t>
            </a:r>
            <a:r>
              <a:rPr lang="cs-CZ" dirty="0" smtClean="0"/>
              <a:t>zástupci této skupiny jsou léky aspirin a ibuprofen, které jsou volně prodejné. </a:t>
            </a:r>
            <a:endParaRPr lang="cs-CZ" dirty="0"/>
          </a:p>
          <a:p>
            <a:pPr marL="0" indent="0">
              <a:buNone/>
            </a:pPr>
            <a:endParaRPr lang="cs-CZ" dirty="0" smtClean="0"/>
          </a:p>
          <a:p>
            <a:pPr marL="0" indent="0">
              <a:buNone/>
            </a:pPr>
            <a:r>
              <a:rPr lang="cs-CZ" dirty="0" smtClean="0"/>
              <a:t> </a:t>
            </a:r>
            <a:r>
              <a:rPr lang="cs-CZ" b="1" dirty="0" smtClean="0"/>
              <a:t>Analgetika </a:t>
            </a:r>
            <a:endParaRPr lang="cs-CZ" b="1" dirty="0" smtClean="0"/>
          </a:p>
          <a:p>
            <a:pPr lvl="1">
              <a:buFont typeface="Wingdings" panose="05000000000000000000" pitchFamily="2" charset="2"/>
              <a:buChar char="ü"/>
            </a:pPr>
            <a:r>
              <a:rPr lang="cs-CZ" dirty="0" smtClean="0"/>
              <a:t>Pacientům </a:t>
            </a:r>
            <a:r>
              <a:rPr lang="cs-CZ" dirty="0" smtClean="0"/>
              <a:t>v akutní fázi </a:t>
            </a:r>
            <a:r>
              <a:rPr lang="cs-CZ" dirty="0" err="1" smtClean="0"/>
              <a:t>vertebrogenního</a:t>
            </a:r>
            <a:r>
              <a:rPr lang="cs-CZ" dirty="0" smtClean="0"/>
              <a:t> onemocnění jsou analgetika doporučována </a:t>
            </a:r>
            <a:r>
              <a:rPr lang="cs-CZ" dirty="0" smtClean="0"/>
              <a:t>- po </a:t>
            </a:r>
            <a:r>
              <a:rPr lang="cs-CZ" dirty="0" smtClean="0"/>
              <a:t>co nejkratší nezbytnou dobu</a:t>
            </a:r>
            <a:r>
              <a:rPr lang="cs-CZ" dirty="0" smtClean="0"/>
              <a:t>!</a:t>
            </a:r>
          </a:p>
          <a:p>
            <a:pPr lvl="1">
              <a:buFont typeface="Wingdings" panose="05000000000000000000" pitchFamily="2" charset="2"/>
              <a:buChar char="ü"/>
            </a:pPr>
            <a:r>
              <a:rPr lang="cs-CZ" dirty="0" smtClean="0"/>
              <a:t>Bolest </a:t>
            </a:r>
            <a:r>
              <a:rPr lang="cs-CZ" dirty="0" smtClean="0"/>
              <a:t>má především signálně ochranný charakter a utlumením této signalizace neřešíme vyvolávající příčinu. </a:t>
            </a:r>
            <a:endParaRPr lang="cs-CZ" dirty="0" smtClean="0"/>
          </a:p>
          <a:p>
            <a:pPr lvl="1">
              <a:buFont typeface="Wingdings" panose="05000000000000000000" pitchFamily="2" charset="2"/>
              <a:buChar char="ü"/>
            </a:pPr>
            <a:r>
              <a:rPr lang="cs-CZ" dirty="0" smtClean="0"/>
              <a:t>Pohodlnost </a:t>
            </a:r>
            <a:r>
              <a:rPr lang="cs-CZ" dirty="0" smtClean="0"/>
              <a:t>spojená s pouhým užitím tabletky bohužel vítězí před terapií zaměřenou na příčinu bolesti, a proto se stále zvyšuje výskyt(nejen) </a:t>
            </a:r>
            <a:r>
              <a:rPr lang="cs-CZ" dirty="0" err="1" smtClean="0"/>
              <a:t>vertebrogenních</a:t>
            </a:r>
            <a:r>
              <a:rPr lang="cs-CZ" dirty="0" smtClean="0"/>
              <a:t> onemocnění. </a:t>
            </a:r>
            <a:endParaRPr lang="cs-CZ" dirty="0" smtClean="0"/>
          </a:p>
          <a:p>
            <a:pPr lvl="1">
              <a:buFont typeface="Wingdings" panose="05000000000000000000" pitchFamily="2" charset="2"/>
              <a:buChar char="ü"/>
            </a:pPr>
            <a:r>
              <a:rPr lang="cs-CZ" dirty="0" smtClean="0"/>
              <a:t>Analgetika </a:t>
            </a:r>
            <a:r>
              <a:rPr lang="cs-CZ" dirty="0" smtClean="0"/>
              <a:t>účinkují mnohými způsoby, mezi nejznámější patří paracetamol, NSA, salicyláty, </a:t>
            </a:r>
            <a:r>
              <a:rPr lang="cs-CZ" dirty="0" err="1" smtClean="0"/>
              <a:t>opioidy</a:t>
            </a:r>
            <a:r>
              <a:rPr lang="cs-CZ" dirty="0" smtClean="0"/>
              <a:t>. </a:t>
            </a:r>
            <a:endParaRPr lang="cs-CZ" dirty="0"/>
          </a:p>
        </p:txBody>
      </p:sp>
    </p:spTree>
    <p:extLst>
      <p:ext uri="{BB962C8B-B14F-4D97-AF65-F5344CB8AC3E}">
        <p14:creationId xmlns:p14="http://schemas.microsoft.com/office/powerpoint/2010/main" val="2681419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Návrh plánu ucelené rehabilitace </a:t>
            </a:r>
            <a:endParaRPr lang="cs-CZ" b="1" dirty="0">
              <a:latin typeface="+mn-lt"/>
            </a:endParaRPr>
          </a:p>
        </p:txBody>
      </p:sp>
      <p:sp>
        <p:nvSpPr>
          <p:cNvPr id="3" name="Zástupný symbol pro obsah 2"/>
          <p:cNvSpPr>
            <a:spLocks noGrp="1"/>
          </p:cNvSpPr>
          <p:nvPr>
            <p:ph idx="1"/>
          </p:nvPr>
        </p:nvSpPr>
        <p:spPr/>
        <p:txBody>
          <a:bodyPr>
            <a:normAutofit fontScale="85000" lnSpcReduction="20000"/>
          </a:bodyPr>
          <a:lstStyle/>
          <a:p>
            <a:r>
              <a:rPr lang="cs-CZ" dirty="0" smtClean="0"/>
              <a:t>indikace </a:t>
            </a:r>
            <a:r>
              <a:rPr lang="cs-CZ" dirty="0" smtClean="0"/>
              <a:t>terapie je výsledkem komplexních diagnostických úvah a nevyplývá pouhým stanovením diagnózy. </a:t>
            </a:r>
            <a:endParaRPr lang="cs-CZ" dirty="0" smtClean="0"/>
          </a:p>
          <a:p>
            <a:r>
              <a:rPr lang="cs-CZ" dirty="0" smtClean="0"/>
              <a:t>Vyšetření </a:t>
            </a:r>
            <a:r>
              <a:rPr lang="cs-CZ" dirty="0" smtClean="0"/>
              <a:t>pacienta bychom měli cyklicky opakovat a podle něj také pružně měnit terapeutický </a:t>
            </a:r>
            <a:r>
              <a:rPr lang="cs-CZ" dirty="0" smtClean="0"/>
              <a:t>postup  -  </a:t>
            </a:r>
            <a:r>
              <a:rPr lang="cs-CZ" dirty="0" smtClean="0"/>
              <a:t>je nutné také klást </a:t>
            </a:r>
            <a:r>
              <a:rPr lang="cs-CZ" dirty="0" smtClean="0"/>
              <a:t>důraz na </a:t>
            </a:r>
            <a:r>
              <a:rPr lang="cs-CZ" dirty="0" smtClean="0"/>
              <a:t>aktuální průběh onemocnění</a:t>
            </a:r>
            <a:r>
              <a:rPr lang="cs-CZ" dirty="0" smtClean="0"/>
              <a:t>.</a:t>
            </a:r>
          </a:p>
          <a:p>
            <a:endParaRPr lang="cs-CZ" dirty="0" smtClean="0"/>
          </a:p>
          <a:p>
            <a:r>
              <a:rPr lang="cs-CZ" dirty="0" smtClean="0"/>
              <a:t>Když </a:t>
            </a:r>
            <a:r>
              <a:rPr lang="cs-CZ" dirty="0" smtClean="0"/>
              <a:t>se stav nemocného nezměnil nebo ještě zhoršil, je současné léčení neúčinné. Je vyžadováno kritické zamyšlení nad předchozími terapeutickými vstupy a podobou léčebného plánu, který vyžaduje nutnou korekci </a:t>
            </a:r>
            <a:endParaRPr lang="cs-CZ" dirty="0" smtClean="0"/>
          </a:p>
          <a:p>
            <a:r>
              <a:rPr lang="cs-CZ" dirty="0" smtClean="0"/>
              <a:t>Terapie </a:t>
            </a:r>
            <a:r>
              <a:rPr lang="cs-CZ" dirty="0" smtClean="0"/>
              <a:t>VAS (a jakékoliv jiné nemoci) má smysl pouze tehdy, pokud pacient pochopí, že motivace ke zlepšení svého zdraví musí vycházet zevnitř. Rehabilitační program se z velké části snaží o vhodnou edukaci pacienta, který musí nově získané návyky a znalosti používat ve svůj prospěch. </a:t>
            </a:r>
            <a:endParaRPr lang="cs-CZ" dirty="0" smtClean="0"/>
          </a:p>
          <a:p>
            <a:r>
              <a:rPr lang="cs-CZ" dirty="0" smtClean="0"/>
              <a:t>Adekvátní </a:t>
            </a:r>
            <a:r>
              <a:rPr lang="cs-CZ" dirty="0" smtClean="0"/>
              <a:t>pohybová aktivita učí správnou svalovou koordinaci, trénuje mysl i tělo a je potřeba ji začlenit mezi běžné denní činnosti </a:t>
            </a:r>
            <a:endParaRPr lang="cs-CZ" dirty="0" smtClean="0"/>
          </a:p>
          <a:p>
            <a:endParaRPr lang="cs-CZ" dirty="0"/>
          </a:p>
        </p:txBody>
      </p:sp>
    </p:spTree>
    <p:extLst>
      <p:ext uri="{BB962C8B-B14F-4D97-AF65-F5344CB8AC3E}">
        <p14:creationId xmlns:p14="http://schemas.microsoft.com/office/powerpoint/2010/main" val="29974775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7826" y="4773495"/>
            <a:ext cx="10515600" cy="1325563"/>
          </a:xfrm>
        </p:spPr>
        <p:txBody>
          <a:bodyPr>
            <a:normAutofit/>
          </a:bodyPr>
          <a:lstStyle/>
          <a:p>
            <a:r>
              <a:rPr lang="cs-CZ" sz="4000" dirty="0" smtClean="0"/>
              <a:t>Děkuji za pozornost</a:t>
            </a:r>
            <a:endParaRPr lang="cs-CZ" sz="4000" dirty="0"/>
          </a:p>
        </p:txBody>
      </p:sp>
      <p:pic>
        <p:nvPicPr>
          <p:cNvPr id="4" name="Zástupný symbol pro obsah 3"/>
          <p:cNvPicPr>
            <a:picLocks noGrp="1" noChangeAspect="1"/>
          </p:cNvPicPr>
          <p:nvPr>
            <p:ph idx="1"/>
          </p:nvPr>
        </p:nvPicPr>
        <p:blipFill rotWithShape="1">
          <a:blip r:embed="rId2"/>
          <a:srcRect l="23894" t="9627" r="26961" b="76017"/>
          <a:stretch/>
        </p:blipFill>
        <p:spPr>
          <a:xfrm>
            <a:off x="489284" y="1148492"/>
            <a:ext cx="11232683" cy="2107932"/>
          </a:xfrm>
          <a:prstGeom prst="rect">
            <a:avLst/>
          </a:prstGeom>
        </p:spPr>
      </p:pic>
      <p:sp>
        <p:nvSpPr>
          <p:cNvPr id="6" name="TextovéPole 5"/>
          <p:cNvSpPr txBox="1"/>
          <p:nvPr/>
        </p:nvSpPr>
        <p:spPr>
          <a:xfrm>
            <a:off x="9694809" y="6099058"/>
            <a:ext cx="1915909" cy="646331"/>
          </a:xfrm>
          <a:prstGeom prst="rect">
            <a:avLst/>
          </a:prstGeom>
          <a:noFill/>
        </p:spPr>
        <p:txBody>
          <a:bodyPr wrap="none" rtlCol="0">
            <a:spAutoFit/>
          </a:bodyPr>
          <a:lstStyle/>
          <a:p>
            <a:r>
              <a:rPr lang="cs-CZ" dirty="0" smtClean="0"/>
              <a:t>Zimní semestr </a:t>
            </a:r>
          </a:p>
          <a:p>
            <a:r>
              <a:rPr lang="cs-CZ" dirty="0" smtClean="0"/>
              <a:t>20. listopadu 2020</a:t>
            </a:r>
            <a:endParaRPr lang="cs-CZ" dirty="0"/>
          </a:p>
        </p:txBody>
      </p:sp>
    </p:spTree>
    <p:extLst>
      <p:ext uri="{BB962C8B-B14F-4D97-AF65-F5344CB8AC3E}">
        <p14:creationId xmlns:p14="http://schemas.microsoft.com/office/powerpoint/2010/main" val="3173891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Incidence onemocnění </a:t>
            </a:r>
          </a:p>
        </p:txBody>
      </p:sp>
      <p:sp>
        <p:nvSpPr>
          <p:cNvPr id="3" name="Zástupný symbol pro obsah 2"/>
          <p:cNvSpPr>
            <a:spLocks noGrp="1"/>
          </p:cNvSpPr>
          <p:nvPr>
            <p:ph idx="1"/>
          </p:nvPr>
        </p:nvSpPr>
        <p:spPr/>
        <p:txBody>
          <a:bodyPr>
            <a:normAutofit lnSpcReduction="10000"/>
          </a:bodyPr>
          <a:lstStyle/>
          <a:p>
            <a:r>
              <a:rPr lang="cs-CZ" dirty="0" smtClean="0"/>
              <a:t>Ze </a:t>
            </a:r>
            <a:r>
              <a:rPr lang="cs-CZ" dirty="0"/>
              <a:t>statistik vyplývá, že bolesti zad jsou jedním z nejčastějších důvodů návštěvy </a:t>
            </a:r>
            <a:r>
              <a:rPr lang="cs-CZ" dirty="0" smtClean="0"/>
              <a:t>lékaře</a:t>
            </a:r>
          </a:p>
          <a:p>
            <a:endParaRPr lang="cs-CZ" dirty="0" smtClean="0"/>
          </a:p>
          <a:p>
            <a:r>
              <a:rPr lang="cs-CZ" dirty="0" smtClean="0"/>
              <a:t>S </a:t>
            </a:r>
            <a:r>
              <a:rPr lang="cs-CZ" dirty="0"/>
              <a:t>bolestí zad se v průběhu života setká až 85 % veškeré </a:t>
            </a:r>
            <a:r>
              <a:rPr lang="cs-CZ" dirty="0" smtClean="0"/>
              <a:t>populace</a:t>
            </a:r>
          </a:p>
          <a:p>
            <a:endParaRPr lang="cs-CZ" dirty="0"/>
          </a:p>
          <a:p>
            <a:r>
              <a:rPr lang="cs-CZ" dirty="0" smtClean="0"/>
              <a:t>Postihuje </a:t>
            </a:r>
            <a:r>
              <a:rPr lang="cs-CZ" dirty="0"/>
              <a:t>především osoby v produktivním věku (30–55 let), možná proto také patří mezi hlavní příčiny PN u </a:t>
            </a:r>
            <a:r>
              <a:rPr lang="cs-CZ" dirty="0" smtClean="0"/>
              <a:t>nás</a:t>
            </a:r>
            <a:endParaRPr lang="cs-CZ" dirty="0"/>
          </a:p>
          <a:p>
            <a:endParaRPr lang="cs-CZ" dirty="0" smtClean="0"/>
          </a:p>
          <a:p>
            <a:r>
              <a:rPr lang="cs-CZ" dirty="0" smtClean="0"/>
              <a:t>V </a:t>
            </a:r>
            <a:r>
              <a:rPr lang="cs-CZ" dirty="0"/>
              <a:t>USA jsou na prvním místě v příčině pracovní neschopnosti (PN) u lidí do 45 let </a:t>
            </a:r>
            <a:endParaRPr lang="cs-CZ" dirty="0" smtClean="0"/>
          </a:p>
          <a:p>
            <a:endParaRPr lang="cs-CZ" dirty="0"/>
          </a:p>
        </p:txBody>
      </p:sp>
    </p:spTree>
    <p:extLst>
      <p:ext uri="{BB962C8B-B14F-4D97-AF65-F5344CB8AC3E}">
        <p14:creationId xmlns:p14="http://schemas.microsoft.com/office/powerpoint/2010/main" val="2247341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199" y="156578"/>
            <a:ext cx="10515600" cy="1325563"/>
          </a:xfrm>
        </p:spPr>
        <p:txBody>
          <a:bodyPr/>
          <a:lstStyle/>
          <a:p>
            <a:r>
              <a:rPr lang="cs-CZ" b="1" dirty="0">
                <a:latin typeface="+mn-lt"/>
              </a:rPr>
              <a:t>Etiologie</a:t>
            </a:r>
          </a:p>
        </p:txBody>
      </p:sp>
      <p:sp>
        <p:nvSpPr>
          <p:cNvPr id="3" name="Zástupný symbol pro obsah 2"/>
          <p:cNvSpPr>
            <a:spLocks noGrp="1"/>
          </p:cNvSpPr>
          <p:nvPr>
            <p:ph idx="1"/>
          </p:nvPr>
        </p:nvSpPr>
        <p:spPr>
          <a:xfrm>
            <a:off x="766009" y="1283368"/>
            <a:ext cx="5851357" cy="5462337"/>
          </a:xfrm>
        </p:spPr>
        <p:txBody>
          <a:bodyPr>
            <a:normAutofit fontScale="55000" lnSpcReduction="20000"/>
          </a:bodyPr>
          <a:lstStyle/>
          <a:p>
            <a:pPr marL="0" indent="0">
              <a:buNone/>
            </a:pPr>
            <a:r>
              <a:rPr lang="cs-CZ" dirty="0" smtClean="0"/>
              <a:t>Multifaktoriální</a:t>
            </a:r>
          </a:p>
          <a:p>
            <a:pPr marL="0" indent="0">
              <a:buNone/>
            </a:pPr>
            <a:r>
              <a:rPr lang="cs-CZ" dirty="0"/>
              <a:t>p</a:t>
            </a:r>
            <a:r>
              <a:rPr lang="cs-CZ" dirty="0" smtClean="0"/>
              <a:t>áteř představuje v celé své délce jeden funkční celek</a:t>
            </a:r>
          </a:p>
          <a:p>
            <a:pPr marL="0" indent="0">
              <a:buNone/>
            </a:pPr>
            <a:r>
              <a:rPr lang="cs-CZ" dirty="0"/>
              <a:t>d</a:t>
            </a:r>
            <a:r>
              <a:rPr lang="cs-CZ" dirty="0" smtClean="0"/>
              <a:t>ysfunkce jednoho jejího úseku musí </a:t>
            </a:r>
            <a:r>
              <a:rPr lang="cs-CZ" dirty="0" err="1" smtClean="0"/>
              <a:t>generalizovaně</a:t>
            </a:r>
            <a:r>
              <a:rPr lang="cs-CZ" dirty="0" smtClean="0"/>
              <a:t> vyvolat adaptační změny v úsecích sousedních</a:t>
            </a:r>
          </a:p>
          <a:p>
            <a:pPr marL="0" indent="0">
              <a:buNone/>
            </a:pPr>
            <a:r>
              <a:rPr lang="cs-CZ" dirty="0" smtClean="0"/>
              <a:t>bolest se může postupně přenášet i na relativně vzdálené struktury</a:t>
            </a:r>
          </a:p>
          <a:p>
            <a:pPr marL="0" indent="0">
              <a:buNone/>
            </a:pPr>
            <a:r>
              <a:rPr lang="cs-CZ" dirty="0" smtClean="0"/>
              <a:t>zdravý úsek je přetěžován (nad rámec své kapacity) kompenzací funkčního problému segmentu postiženého, což vede k vytvoření další patologie. Popisujeme tzv. funkční řetězení poruch</a:t>
            </a:r>
          </a:p>
          <a:p>
            <a:pPr marL="0" indent="0">
              <a:buNone/>
            </a:pPr>
            <a:endParaRPr lang="cs-CZ" dirty="0"/>
          </a:p>
          <a:p>
            <a:pPr marL="0" indent="0">
              <a:buNone/>
            </a:pPr>
            <a:r>
              <a:rPr lang="cs-CZ" dirty="0" smtClean="0"/>
              <a:t>Degenerativní změny postihující meziobratlové ploténky se označují jako </a:t>
            </a:r>
            <a:r>
              <a:rPr lang="cs-CZ" b="1" dirty="0" smtClean="0"/>
              <a:t>diskopatie</a:t>
            </a:r>
            <a:r>
              <a:rPr lang="cs-CZ" dirty="0" smtClean="0"/>
              <a:t>. </a:t>
            </a:r>
          </a:p>
          <a:p>
            <a:pPr marL="0" indent="0">
              <a:buNone/>
            </a:pPr>
            <a:r>
              <a:rPr lang="cs-CZ" dirty="0" smtClean="0"/>
              <a:t>V případě postižení těl meziobratlových kloubů hovoříme o </a:t>
            </a:r>
            <a:r>
              <a:rPr lang="cs-CZ" b="1" dirty="0" err="1" smtClean="0"/>
              <a:t>spondylartróze</a:t>
            </a:r>
            <a:endParaRPr lang="cs-CZ" b="1" dirty="0"/>
          </a:p>
          <a:p>
            <a:pPr marL="0" indent="0">
              <a:buNone/>
            </a:pPr>
            <a:r>
              <a:rPr lang="cs-CZ" dirty="0" smtClean="0"/>
              <a:t>Druhotné </a:t>
            </a:r>
            <a:r>
              <a:rPr lang="cs-CZ" dirty="0" err="1" smtClean="0"/>
              <a:t>proliferativní</a:t>
            </a:r>
            <a:r>
              <a:rPr lang="cs-CZ" dirty="0" smtClean="0"/>
              <a:t> změny těl obratlů za vzniku osteofytů popisuje termín </a:t>
            </a:r>
            <a:r>
              <a:rPr lang="cs-CZ" b="1" dirty="0" err="1" smtClean="0"/>
              <a:t>spondylóza</a:t>
            </a:r>
            <a:r>
              <a:rPr lang="cs-CZ" dirty="0" smtClean="0"/>
              <a:t>. Termín zahrnuje celý komplex degenerativních a </a:t>
            </a:r>
            <a:r>
              <a:rPr lang="cs-CZ" dirty="0" err="1" smtClean="0"/>
              <a:t>proliferativních</a:t>
            </a:r>
            <a:r>
              <a:rPr lang="cs-CZ" dirty="0" smtClean="0"/>
              <a:t> změn </a:t>
            </a:r>
          </a:p>
          <a:p>
            <a:pPr marL="0" indent="0">
              <a:buNone/>
            </a:pPr>
            <a:endParaRPr lang="cs-CZ" dirty="0"/>
          </a:p>
          <a:p>
            <a:pPr marL="0" indent="0">
              <a:buNone/>
            </a:pPr>
            <a:r>
              <a:rPr lang="cs-CZ" dirty="0" smtClean="0"/>
              <a:t>Zobrazovací metody - odhalí výrazné strukturální změny, ovšem bez odpovídajících subjektivních potíží, což poukazuje na rozsah adaptačních možností páteře. </a:t>
            </a:r>
          </a:p>
          <a:p>
            <a:pPr marL="0" indent="0">
              <a:buNone/>
            </a:pPr>
            <a:r>
              <a:rPr lang="cs-CZ" dirty="0" smtClean="0"/>
              <a:t>Při optimální funkční situaci je páteř schopna rozsáhlých </a:t>
            </a:r>
            <a:r>
              <a:rPr lang="cs-CZ" dirty="0" err="1" smtClean="0"/>
              <a:t>autoreparačních</a:t>
            </a:r>
            <a:r>
              <a:rPr lang="cs-CZ" dirty="0" smtClean="0"/>
              <a:t> procesů</a:t>
            </a:r>
          </a:p>
          <a:p>
            <a:pPr marL="0" indent="0">
              <a:buNone/>
            </a:pPr>
            <a:r>
              <a:rPr lang="cs-CZ" dirty="0" smtClean="0"/>
              <a:t>Mnoho pacientů trpících bolestmi zad nelze ani pomocí CT, MR prokázat morfologický korelát.</a:t>
            </a:r>
          </a:p>
        </p:txBody>
      </p:sp>
      <p:pic>
        <p:nvPicPr>
          <p:cNvPr id="4" name="Obrázek 3"/>
          <p:cNvPicPr>
            <a:picLocks noChangeAspect="1"/>
          </p:cNvPicPr>
          <p:nvPr/>
        </p:nvPicPr>
        <p:blipFill>
          <a:blip r:embed="rId2"/>
          <a:stretch>
            <a:fillRect/>
          </a:stretch>
        </p:blipFill>
        <p:spPr>
          <a:xfrm>
            <a:off x="6713620" y="1943852"/>
            <a:ext cx="5263815" cy="3419475"/>
          </a:xfrm>
          <a:prstGeom prst="rect">
            <a:avLst/>
          </a:prstGeom>
        </p:spPr>
      </p:pic>
    </p:spTree>
    <p:extLst>
      <p:ext uri="{BB962C8B-B14F-4D97-AF65-F5344CB8AC3E}">
        <p14:creationId xmlns:p14="http://schemas.microsoft.com/office/powerpoint/2010/main" val="2876482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Klasifikace onemocnění </a:t>
            </a:r>
          </a:p>
        </p:txBody>
      </p:sp>
      <p:sp>
        <p:nvSpPr>
          <p:cNvPr id="3" name="Zástupný symbol pro obsah 2"/>
          <p:cNvSpPr>
            <a:spLocks noGrp="1"/>
          </p:cNvSpPr>
          <p:nvPr>
            <p:ph idx="1"/>
          </p:nvPr>
        </p:nvSpPr>
        <p:spPr/>
        <p:txBody>
          <a:bodyPr>
            <a:normAutofit fontScale="47500" lnSpcReduction="20000"/>
          </a:bodyPr>
          <a:lstStyle/>
          <a:p>
            <a:pPr marL="0" indent="0">
              <a:buNone/>
            </a:pPr>
            <a:r>
              <a:rPr lang="cs-CZ" dirty="0" smtClean="0"/>
              <a:t>Příčiny VAS můžeme rozdělit dle morfologického nálezu: </a:t>
            </a:r>
          </a:p>
          <a:p>
            <a:pPr marL="0" indent="0">
              <a:buNone/>
            </a:pPr>
            <a:r>
              <a:rPr lang="cs-CZ" b="1" dirty="0" smtClean="0"/>
              <a:t>Strukturální</a:t>
            </a:r>
            <a:r>
              <a:rPr lang="cs-CZ" dirty="0" smtClean="0"/>
              <a:t> </a:t>
            </a:r>
          </a:p>
          <a:p>
            <a:pPr marL="0" indent="0">
              <a:buNone/>
            </a:pPr>
            <a:r>
              <a:rPr lang="cs-CZ" dirty="0" smtClean="0"/>
              <a:t>nálezy můžeme velice přesně patologicko-anatomicky popsat a stanovit jejich biomechanický vztah k jak místním, tak vzdálenějším strukturám. Patří sem postižení intervertebrálního disku, degenerace intervertebrálních kloubů, spinální stenóza, abnormity páteřního kanálu, </a:t>
            </a:r>
            <a:r>
              <a:rPr lang="cs-CZ" dirty="0" err="1" smtClean="0"/>
              <a:t>spondylolistéza</a:t>
            </a:r>
            <a:r>
              <a:rPr lang="cs-CZ" dirty="0" smtClean="0"/>
              <a:t>, osteoporóza těl obratlů, </a:t>
            </a:r>
            <a:r>
              <a:rPr lang="cs-CZ" dirty="0" err="1" smtClean="0"/>
              <a:t>ankylozující</a:t>
            </a:r>
            <a:r>
              <a:rPr lang="cs-CZ" dirty="0" smtClean="0"/>
              <a:t> </a:t>
            </a:r>
            <a:r>
              <a:rPr lang="cs-CZ" dirty="0" err="1" smtClean="0"/>
              <a:t>spondylitida</a:t>
            </a:r>
            <a:r>
              <a:rPr lang="cs-CZ" dirty="0" smtClean="0"/>
              <a:t>, záněty a onkologické nálezy </a:t>
            </a:r>
          </a:p>
          <a:p>
            <a:pPr marL="0" indent="0">
              <a:buNone/>
            </a:pPr>
            <a:endParaRPr lang="cs-CZ" b="1" dirty="0" smtClean="0"/>
          </a:p>
          <a:p>
            <a:pPr marL="0" indent="0">
              <a:buNone/>
            </a:pPr>
            <a:r>
              <a:rPr lang="cs-CZ" b="1" dirty="0" smtClean="0"/>
              <a:t>Funkční</a:t>
            </a:r>
          </a:p>
          <a:p>
            <a:pPr marL="0" indent="0">
              <a:buNone/>
            </a:pPr>
            <a:r>
              <a:rPr lang="cs-CZ" dirty="0"/>
              <a:t>t</a:t>
            </a:r>
            <a:r>
              <a:rPr lang="cs-CZ" dirty="0" smtClean="0"/>
              <a:t>yto poruchy nejsou přesně anatomicky definovány. Popisujeme specifické funkční poruchy, vznikající v jakémkoliv místě pohybového segmentu. Vznikne–</a:t>
            </a:r>
            <a:r>
              <a:rPr lang="cs-CZ" dirty="0" err="1" smtClean="0"/>
              <a:t>li</a:t>
            </a:r>
            <a:r>
              <a:rPr lang="cs-CZ" dirty="0" smtClean="0"/>
              <a:t> taková funkční porucha v meziobratlovém kloubu, nazýváme ji funkční kloubní blokádou. V segmentu dojde k omezení pohybu bez </a:t>
            </a:r>
            <a:r>
              <a:rPr lang="cs-CZ" dirty="0" err="1" smtClean="0"/>
              <a:t>patomorfologických</a:t>
            </a:r>
            <a:r>
              <a:rPr lang="cs-CZ" dirty="0" smtClean="0"/>
              <a:t> změn </a:t>
            </a:r>
            <a:endParaRPr lang="cs-CZ" dirty="0"/>
          </a:p>
          <a:p>
            <a:pPr marL="0" indent="0">
              <a:buNone/>
            </a:pPr>
            <a:endParaRPr lang="cs-CZ" dirty="0" smtClean="0"/>
          </a:p>
          <a:p>
            <a:pPr marL="0" indent="0">
              <a:buNone/>
            </a:pPr>
            <a:r>
              <a:rPr lang="cs-CZ" dirty="0" err="1" smtClean="0"/>
              <a:t>Vertebrogenní</a:t>
            </a:r>
            <a:r>
              <a:rPr lang="cs-CZ" dirty="0" smtClean="0"/>
              <a:t> poruchy dělení podle příčiny: </a:t>
            </a:r>
          </a:p>
          <a:p>
            <a:pPr marL="0" indent="0">
              <a:buNone/>
            </a:pPr>
            <a:r>
              <a:rPr lang="cs-CZ" b="1" dirty="0" smtClean="0"/>
              <a:t>Primární - f</a:t>
            </a:r>
            <a:r>
              <a:rPr lang="cs-CZ" dirty="0" smtClean="0"/>
              <a:t>unkční poruchy 85 %, kořenové syndromy 15 %</a:t>
            </a:r>
          </a:p>
          <a:p>
            <a:pPr marL="0" indent="0">
              <a:buNone/>
            </a:pPr>
            <a:r>
              <a:rPr lang="cs-CZ" b="1" dirty="0" smtClean="0"/>
              <a:t>Sekundární</a:t>
            </a:r>
            <a:r>
              <a:rPr lang="cs-CZ" dirty="0" smtClean="0"/>
              <a:t> - doprovází jiná onemocnění (osteoporóza, </a:t>
            </a:r>
            <a:r>
              <a:rPr lang="cs-CZ" dirty="0" err="1" smtClean="0"/>
              <a:t>morbus</a:t>
            </a:r>
            <a:r>
              <a:rPr lang="cs-CZ" dirty="0" smtClean="0"/>
              <a:t> </a:t>
            </a:r>
            <a:r>
              <a:rPr lang="cs-CZ" dirty="0" err="1" smtClean="0"/>
              <a:t>Scheuermann</a:t>
            </a:r>
            <a:r>
              <a:rPr lang="cs-CZ" dirty="0" smtClean="0"/>
              <a:t>, </a:t>
            </a:r>
            <a:r>
              <a:rPr lang="cs-CZ" dirty="0" err="1" smtClean="0"/>
              <a:t>morbus</a:t>
            </a:r>
            <a:r>
              <a:rPr lang="cs-CZ" dirty="0" smtClean="0"/>
              <a:t> </a:t>
            </a:r>
            <a:r>
              <a:rPr lang="cs-CZ" dirty="0" err="1" smtClean="0"/>
              <a:t>Paget</a:t>
            </a:r>
            <a:r>
              <a:rPr lang="cs-CZ" dirty="0" smtClean="0"/>
              <a:t>, revmatologické nemoci, infekce, tumor, nádor, absces, stenóza)</a:t>
            </a:r>
          </a:p>
          <a:p>
            <a:pPr marL="0" indent="0">
              <a:buNone/>
            </a:pPr>
            <a:endParaRPr lang="cs-CZ" dirty="0" smtClean="0"/>
          </a:p>
          <a:p>
            <a:pPr marL="0" indent="0">
              <a:buNone/>
            </a:pPr>
            <a:r>
              <a:rPr lang="cs-CZ" dirty="0" smtClean="0"/>
              <a:t>Další dělení rozděluje bolesti zad </a:t>
            </a:r>
            <a:r>
              <a:rPr lang="cs-CZ" b="1" dirty="0" smtClean="0"/>
              <a:t>dle diagnostického zjištění </a:t>
            </a:r>
            <a:r>
              <a:rPr lang="cs-CZ" dirty="0" smtClean="0"/>
              <a:t>na: - prosté nespecifické bolesti zad bez </a:t>
            </a:r>
            <a:r>
              <a:rPr lang="cs-CZ" dirty="0" err="1" smtClean="0"/>
              <a:t>patomorfologického</a:t>
            </a:r>
            <a:r>
              <a:rPr lang="cs-CZ" dirty="0" smtClean="0"/>
              <a:t> podkladu - bolesti zad způsobené vážným organickým onemocněním páteře (infekce, tumor, trauma) - bolesti kořenové a míšní, nejčastěji zapříčiněné kompresí nervových struktur</a:t>
            </a:r>
            <a:endParaRPr lang="cs-CZ" dirty="0"/>
          </a:p>
        </p:txBody>
      </p:sp>
    </p:spTree>
    <p:extLst>
      <p:ext uri="{BB962C8B-B14F-4D97-AF65-F5344CB8AC3E}">
        <p14:creationId xmlns:p14="http://schemas.microsoft.com/office/powerpoint/2010/main" val="2442533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Klasifikace dle klinické manifestace </a:t>
            </a:r>
          </a:p>
        </p:txBody>
      </p:sp>
      <p:sp>
        <p:nvSpPr>
          <p:cNvPr id="3" name="Zástupný symbol pro obsah 2"/>
          <p:cNvSpPr>
            <a:spLocks noGrp="1"/>
          </p:cNvSpPr>
          <p:nvPr>
            <p:ph idx="1"/>
          </p:nvPr>
        </p:nvSpPr>
        <p:spPr/>
        <p:txBody>
          <a:bodyPr>
            <a:normAutofit fontScale="85000" lnSpcReduction="10000"/>
          </a:bodyPr>
          <a:lstStyle/>
          <a:p>
            <a:pPr marL="0" indent="0">
              <a:buNone/>
            </a:pPr>
            <a:r>
              <a:rPr lang="cs-CZ" dirty="0" smtClean="0"/>
              <a:t>Dělení podle Bednaříka </a:t>
            </a:r>
          </a:p>
          <a:p>
            <a:pPr marL="0" indent="0">
              <a:buNone/>
            </a:pPr>
            <a:endParaRPr lang="cs-CZ" dirty="0" smtClean="0"/>
          </a:p>
          <a:p>
            <a:pPr marL="0" indent="0">
              <a:buNone/>
            </a:pPr>
            <a:r>
              <a:rPr lang="cs-CZ" b="1" dirty="0" err="1" smtClean="0"/>
              <a:t>Vertebrogenní</a:t>
            </a:r>
            <a:r>
              <a:rPr lang="cs-CZ" b="1" dirty="0" smtClean="0"/>
              <a:t> segmentový (regionální syndrom) </a:t>
            </a:r>
          </a:p>
          <a:p>
            <a:pPr marL="457200" lvl="1" indent="0">
              <a:buNone/>
            </a:pPr>
            <a:r>
              <a:rPr lang="cs-CZ" dirty="0"/>
              <a:t>p</a:t>
            </a:r>
            <a:r>
              <a:rPr lang="cs-CZ" dirty="0" smtClean="0"/>
              <a:t>rojevuje se bolestí a dysfunkcí (ve smyslu bloku, vzácně </a:t>
            </a:r>
            <a:r>
              <a:rPr lang="cs-CZ" dirty="0" err="1" smtClean="0"/>
              <a:t>hypermobility</a:t>
            </a:r>
            <a:r>
              <a:rPr lang="cs-CZ" dirty="0" smtClean="0"/>
              <a:t>) příslušného segmentu páteře, nebo rozsáhlejšími reverzibilními změnami postavení páteře. Bolest vyvolaná dysfunkcí vyvolá kaskádu reflexních změn šířící se po okolních pojivových tkáních</a:t>
            </a:r>
          </a:p>
          <a:p>
            <a:pPr marL="457200" lvl="1" indent="0">
              <a:buNone/>
            </a:pPr>
            <a:endParaRPr lang="cs-CZ" dirty="0" smtClean="0"/>
          </a:p>
          <a:p>
            <a:pPr marL="0" indent="0">
              <a:buNone/>
            </a:pPr>
            <a:r>
              <a:rPr lang="cs-CZ" b="1" dirty="0" err="1" smtClean="0"/>
              <a:t>Pseudoradikulární</a:t>
            </a:r>
            <a:r>
              <a:rPr lang="cs-CZ" b="1" dirty="0" smtClean="0"/>
              <a:t> syndrom </a:t>
            </a:r>
          </a:p>
          <a:p>
            <a:pPr marL="457200" lvl="1" indent="0">
              <a:buNone/>
            </a:pPr>
            <a:r>
              <a:rPr lang="cs-CZ" dirty="0"/>
              <a:t>b</a:t>
            </a:r>
            <a:r>
              <a:rPr lang="cs-CZ" dirty="0" smtClean="0"/>
              <a:t>olest vyzařuje z páteře do kořenových zón. Tyto ale přesně nenásleduje, vytváří atypické tvary, může také přesahovat do zón sousedních</a:t>
            </a:r>
          </a:p>
          <a:p>
            <a:pPr marL="457200" lvl="1" indent="0">
              <a:buNone/>
            </a:pPr>
            <a:endParaRPr lang="cs-CZ" dirty="0" smtClean="0"/>
          </a:p>
          <a:p>
            <a:pPr marL="0" indent="0">
              <a:buNone/>
            </a:pPr>
            <a:r>
              <a:rPr lang="cs-CZ" b="1" dirty="0" err="1" smtClean="0"/>
              <a:t>Radikulární</a:t>
            </a:r>
            <a:r>
              <a:rPr lang="cs-CZ" b="1" dirty="0" smtClean="0"/>
              <a:t> syndrom </a:t>
            </a:r>
          </a:p>
          <a:p>
            <a:pPr marL="457200" lvl="1" indent="0">
              <a:buNone/>
            </a:pPr>
            <a:r>
              <a:rPr lang="cs-CZ" dirty="0"/>
              <a:t>s</a:t>
            </a:r>
            <a:r>
              <a:rPr lang="cs-CZ" dirty="0" smtClean="0"/>
              <a:t> bolestí vyzařující do zóny odpovídající postiženému míšnímu kořeni</a:t>
            </a:r>
            <a:endParaRPr lang="cs-CZ" dirty="0"/>
          </a:p>
        </p:txBody>
      </p:sp>
    </p:spTree>
    <p:extLst>
      <p:ext uri="{BB962C8B-B14F-4D97-AF65-F5344CB8AC3E}">
        <p14:creationId xmlns:p14="http://schemas.microsoft.com/office/powerpoint/2010/main" val="1841116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Klasifikace dle průběhu onemocnění </a:t>
            </a:r>
          </a:p>
        </p:txBody>
      </p:sp>
      <p:sp>
        <p:nvSpPr>
          <p:cNvPr id="3" name="Zástupný symbol pro obsah 2"/>
          <p:cNvSpPr>
            <a:spLocks noGrp="1"/>
          </p:cNvSpPr>
          <p:nvPr>
            <p:ph idx="1"/>
          </p:nvPr>
        </p:nvSpPr>
        <p:spPr/>
        <p:txBody>
          <a:bodyPr/>
          <a:lstStyle/>
          <a:p>
            <a:pPr marL="0" indent="0">
              <a:buNone/>
            </a:pPr>
            <a:r>
              <a:rPr lang="cs-CZ" dirty="0" smtClean="0"/>
              <a:t>Dělení dle Kasíka </a:t>
            </a:r>
          </a:p>
          <a:p>
            <a:pPr marL="0" indent="0">
              <a:buNone/>
            </a:pPr>
            <a:r>
              <a:rPr lang="cs-CZ" dirty="0" smtClean="0"/>
              <a:t>rozděluje bolest podle začátku a doby trvání na:</a:t>
            </a:r>
          </a:p>
          <a:p>
            <a:pPr marL="0" indent="0">
              <a:buNone/>
            </a:pPr>
            <a:endParaRPr lang="cs-CZ" dirty="0" smtClean="0"/>
          </a:p>
          <a:p>
            <a:pPr marL="457200" lvl="1" indent="0">
              <a:buNone/>
            </a:pPr>
            <a:r>
              <a:rPr lang="cs-CZ" dirty="0" smtClean="0"/>
              <a:t>-  </a:t>
            </a:r>
            <a:r>
              <a:rPr lang="cs-CZ" b="1" dirty="0" smtClean="0"/>
              <a:t>akutní</a:t>
            </a:r>
            <a:r>
              <a:rPr lang="cs-CZ" dirty="0" smtClean="0"/>
              <a:t> (začátek okamžitě, trvá méně než 3 měsíce) </a:t>
            </a:r>
          </a:p>
          <a:p>
            <a:pPr lvl="1">
              <a:buFontTx/>
              <a:buChar char="-"/>
            </a:pPr>
            <a:r>
              <a:rPr lang="cs-CZ" b="1" dirty="0" smtClean="0"/>
              <a:t>subakutní</a:t>
            </a:r>
            <a:r>
              <a:rPr lang="cs-CZ" dirty="0" smtClean="0"/>
              <a:t> (začátek postupně, trvá méně než 3 měsíce)</a:t>
            </a:r>
          </a:p>
          <a:p>
            <a:pPr lvl="1">
              <a:buFontTx/>
              <a:buChar char="-"/>
            </a:pPr>
            <a:r>
              <a:rPr lang="cs-CZ" b="1" dirty="0" smtClean="0"/>
              <a:t>chronickou</a:t>
            </a:r>
            <a:r>
              <a:rPr lang="cs-CZ" dirty="0" smtClean="0"/>
              <a:t> (bez ohledu na začátek, trvá déle než 3 měsíce)</a:t>
            </a:r>
          </a:p>
          <a:p>
            <a:pPr lvl="1">
              <a:buFontTx/>
              <a:buChar char="-"/>
            </a:pPr>
            <a:r>
              <a:rPr lang="cs-CZ" b="1" dirty="0" smtClean="0"/>
              <a:t>recidivující</a:t>
            </a:r>
            <a:r>
              <a:rPr lang="cs-CZ" dirty="0" smtClean="0"/>
              <a:t> (po asymptomatickém období se vrací)</a:t>
            </a:r>
            <a:endParaRPr lang="cs-CZ" dirty="0"/>
          </a:p>
        </p:txBody>
      </p:sp>
    </p:spTree>
    <p:extLst>
      <p:ext uri="{BB962C8B-B14F-4D97-AF65-F5344CB8AC3E}">
        <p14:creationId xmlns:p14="http://schemas.microsoft.com/office/powerpoint/2010/main" val="3008255313"/>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11421</Words>
  <Application>Microsoft Office PowerPoint</Application>
  <PresentationFormat>Širokoúhlá obrazovka</PresentationFormat>
  <Paragraphs>469</Paragraphs>
  <Slides>45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45</vt:i4>
      </vt:variant>
    </vt:vector>
  </HeadingPairs>
  <TitlesOfParts>
    <vt:vector size="50" baseType="lpstr">
      <vt:lpstr>Arial</vt:lpstr>
      <vt:lpstr>Calibri</vt:lpstr>
      <vt:lpstr>Calibri Light</vt:lpstr>
      <vt:lpstr>Wingdings</vt:lpstr>
      <vt:lpstr>Motiv Office</vt:lpstr>
      <vt:lpstr>Doc. MUDr. Tomáš Grus, PhD II. Chirurgická klinika  VFN Praha</vt:lpstr>
      <vt:lpstr>Ošetřovatelský proces u pacienta s vertebrogenním algickým syndromem</vt:lpstr>
      <vt:lpstr>Vertebrogenní algický syndrom - VAS</vt:lpstr>
      <vt:lpstr>Definice onemocnění VAS </vt:lpstr>
      <vt:lpstr>Incidence onemocnění </vt:lpstr>
      <vt:lpstr>Etiologie</vt:lpstr>
      <vt:lpstr>Klasifikace onemocnění </vt:lpstr>
      <vt:lpstr>Klasifikace dle klinické manifestace </vt:lpstr>
      <vt:lpstr>Klasifikace dle průběhu onemocnění </vt:lpstr>
      <vt:lpstr>Funkční anatomie  axiálního skeletu </vt:lpstr>
      <vt:lpstr>Prezentace aplikace PowerPoint</vt:lpstr>
      <vt:lpstr>Anatomie</vt:lpstr>
      <vt:lpstr>Fixační komponenty páteře </vt:lpstr>
      <vt:lpstr>Cévní systém páteře </vt:lpstr>
      <vt:lpstr>Meziobratlové destičky</vt:lpstr>
      <vt:lpstr>Hřbetní mícha</vt:lpstr>
      <vt:lpstr>Stabilita páteře </vt:lpstr>
      <vt:lpstr>Funkční změny u vertebrogenních syndromů </vt:lpstr>
      <vt:lpstr>Poruchy svalového tonu </vt:lpstr>
      <vt:lpstr>Funkční kloubní blokáda </vt:lpstr>
      <vt:lpstr>Klinické projevy </vt:lpstr>
      <vt:lpstr>Prezentace aplikace PowerPoint</vt:lpstr>
      <vt:lpstr>Klasifikace dle průběhu onemocnění</vt:lpstr>
      <vt:lpstr>Klinické formy VAS podle postižené oblasti </vt:lpstr>
      <vt:lpstr>Prezentace aplikace PowerPoint</vt:lpstr>
      <vt:lpstr>Prezentace aplikace PowerPoint</vt:lpstr>
      <vt:lpstr>Krční páteř </vt:lpstr>
      <vt:lpstr>Hrudní páteř </vt:lpstr>
      <vt:lpstr>Diagnostické postupy </vt:lpstr>
      <vt:lpstr>Fyzikální vyšetření- Kineziologický rozbor </vt:lpstr>
      <vt:lpstr>Prezentace aplikace PowerPoint</vt:lpstr>
      <vt:lpstr>Prezentace aplikace PowerPoint</vt:lpstr>
      <vt:lpstr>Prognóza onemocnění </vt:lpstr>
      <vt:lpstr>Komplexní léčebná rehabilitace </vt:lpstr>
      <vt:lpstr>Základní metody rehabilitace</vt:lpstr>
      <vt:lpstr>Léčebná tělesná výchova (LTV) – kinezioterapie </vt:lpstr>
      <vt:lpstr>Techniky myoskeletální medicíny </vt:lpstr>
      <vt:lpstr>Kineziotaping </vt:lpstr>
      <vt:lpstr>Fyzikální terapie </vt:lpstr>
      <vt:lpstr>Prezentace aplikace PowerPoint</vt:lpstr>
      <vt:lpstr>Prezentace aplikace PowerPoint</vt:lpstr>
      <vt:lpstr>Psychosociální problematika </vt:lpstr>
      <vt:lpstr>Medikamentózní léčba </vt:lpstr>
      <vt:lpstr>Návrh plánu ucelené rehabilitace </vt:lpstr>
      <vt:lpstr>Děkuji za pozornost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 MUDr. Tomáš Grus, PhD II. Chirurgická klinika  VFN Praha</dc:title>
  <dc:creator>Tomáš</dc:creator>
  <cp:lastModifiedBy>Tomáš</cp:lastModifiedBy>
  <cp:revision>52</cp:revision>
  <dcterms:created xsi:type="dcterms:W3CDTF">2020-11-24T19:39:14Z</dcterms:created>
  <dcterms:modified xsi:type="dcterms:W3CDTF">2020-12-05T21:41:06Z</dcterms:modified>
</cp:coreProperties>
</file>