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6" r:id="rId3"/>
    <p:sldId id="257" r:id="rId4"/>
    <p:sldId id="295" r:id="rId5"/>
    <p:sldId id="298" r:id="rId6"/>
    <p:sldId id="296" r:id="rId7"/>
    <p:sldId id="258" r:id="rId8"/>
    <p:sldId id="259" r:id="rId9"/>
    <p:sldId id="260" r:id="rId10"/>
    <p:sldId id="299" r:id="rId11"/>
    <p:sldId id="264" r:id="rId12"/>
    <p:sldId id="265" r:id="rId13"/>
    <p:sldId id="301" r:id="rId14"/>
    <p:sldId id="267" r:id="rId15"/>
    <p:sldId id="262" r:id="rId16"/>
    <p:sldId id="300" r:id="rId17"/>
    <p:sldId id="263" r:id="rId18"/>
    <p:sldId id="302" r:id="rId19"/>
    <p:sldId id="303" r:id="rId20"/>
    <p:sldId id="268" r:id="rId21"/>
    <p:sldId id="270" r:id="rId22"/>
    <p:sldId id="271" r:id="rId23"/>
    <p:sldId id="272" r:id="rId24"/>
    <p:sldId id="273" r:id="rId25"/>
    <p:sldId id="294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A6AF8DE-6462-4358-A09C-573FC4B8C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348C2AB8-1054-4543-B7A7-93A5EB80F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29AE8344-DE06-43B4-B45A-2FDDDE240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B5CA-892A-44E2-A53D-2C4DB117982F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6C15171-3EC8-43AB-AB62-9F9E87DB4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04597F4-7762-4AFC-9A06-FA423B8FB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B44D-E5B0-4FE0-8662-93A67FEFCB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93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86FB2F1-1412-4D7B-AFA1-56DB95A8A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BF5E2EEE-1014-4A2B-8BBC-3F14E1F67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3AC5F306-5587-4E1A-A5B5-2868053AC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B5CA-892A-44E2-A53D-2C4DB117982F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CB3867E-B38D-4C65-A341-E76C12380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9639A42-D9F1-4C21-8AA5-E722808C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B44D-E5B0-4FE0-8662-93A67FEFCB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117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2C705338-4A99-4EFC-AD77-B2BEAD0AB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5E4AF045-59A6-4962-8D2E-57E2F7D8F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332C098-8A8D-491C-B2C5-848C66295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B5CA-892A-44E2-A53D-2C4DB117982F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4C53683-A0B8-4855-93BC-CFC285D52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D64FA20-C02C-4AB3-B075-CE282B7CF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B44D-E5B0-4FE0-8662-93A67FEFCB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988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3FFD008-5C08-4BF4-8466-4A33234C9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2F76113-6A45-4C95-94C4-0494A5AEC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4C8F4EA-9138-4805-AC3C-2244A930A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B5CA-892A-44E2-A53D-2C4DB117982F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2E97D53-6175-41A8-8121-787FB469F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B103517-CC91-4FEE-8E18-BA6EF553E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B44D-E5B0-4FE0-8662-93A67FEFCB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024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AEE6148-77FF-403E-9E27-591E946D6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CDE6DEB2-506F-4E49-8206-9F5F16166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E85E544-D3AC-4270-B5FD-5E8B76683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B5CA-892A-44E2-A53D-2C4DB117982F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7092796-FD1C-4C69-B1A1-68AD22AE4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E655F70-7A48-41AD-823C-7FB3D4321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B44D-E5B0-4FE0-8662-93A67FEFCB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1550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077864-C194-4010-8BAE-E0A5D9E44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893F1B2-61E0-41F0-8E5C-D1C9D2C03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79816CF4-A1A5-46E0-9230-B9782322A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753980FB-316E-4085-A857-65EA980B3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B5CA-892A-44E2-A53D-2C4DB117982F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C40E15C5-B96A-481E-9C2D-322DCF0C1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DC0F53E-0009-4FC2-8FE1-36FDDFF9E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B44D-E5B0-4FE0-8662-93A67FEFCB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040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28F4500-94A6-46DE-A97F-9B8D63132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28C68CFA-CA23-47E0-8AE2-45A073DA4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BCE6AE51-B127-4290-82DF-6955CAF30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056C87D5-F452-4EA1-AF96-DE0FB311FA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C6B439AB-124B-41E9-B8B1-DDAC3B7AE8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515C17A0-444B-443A-A340-2E3AF3C29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B5CA-892A-44E2-A53D-2C4DB117982F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87A2FB56-6BF9-46D3-89C0-80E730B93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6B03D66C-5B3B-4EA1-B169-70C82088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B44D-E5B0-4FE0-8662-93A67FEFCB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9678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1C1B921-AA31-4C7B-9CAC-4C14979AB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8CC3F4C5-90F4-45BB-A056-AD51A017B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B5CA-892A-44E2-A53D-2C4DB117982F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4D5C197D-AAF7-4D4D-ACAD-6F657FBE3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343C0B28-9D99-4D16-8FE2-41A8B56C4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B44D-E5B0-4FE0-8662-93A67FEFCB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25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F2E47572-9C40-4C23-860B-1B8499823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B5CA-892A-44E2-A53D-2C4DB117982F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CE13337B-3FAE-436A-ACF1-FC3AB01D1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DC0FFD3E-B61C-4E42-81B6-655149135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B44D-E5B0-4FE0-8662-93A67FEFCB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662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3932E5-0BB1-44D4-881F-D0444E71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9E8B37F-D933-48A2-9590-2E7BAE70D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8F6C6D20-1150-4A4C-BC32-F3F0BA183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5E4C2913-7FEF-4166-AC71-6234286F9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B5CA-892A-44E2-A53D-2C4DB117982F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68E3BAF6-634D-41C5-B9FE-06D0580DA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D302E95D-DDAC-4D03-9A72-4D469FB1C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B44D-E5B0-4FE0-8662-93A67FEFCB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64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1FF1D93-214D-4C38-BF39-9FD4AFFA5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72CB7217-9F0A-4FAD-9361-F88750CD0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8E2D7F40-F384-4287-A9FA-97C6EA144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150B2F57-2300-44A5-94D0-383EA43D7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B5CA-892A-44E2-A53D-2C4DB117982F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452C4D2A-C3EA-4656-8806-5BCEDEA87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77B17D4E-EF6B-4480-A7EE-8517EEC1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B44D-E5B0-4FE0-8662-93A67FEFCB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432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391C08B8-9E8A-46B7-9847-511F694E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0FAB4DB7-1016-44F7-9984-8FD17511A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F7DE125-E369-4205-A9E5-74ABD42C3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BB5CA-892A-44E2-A53D-2C4DB117982F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167BF12-072F-4F95-AA6B-23030FBA3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7062262-B645-414D-9346-A72505DD2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DB44D-E5B0-4FE0-8662-93A67FEFCB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13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wikiskripta.eu/w/Artritid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826" y="4773495"/>
            <a:ext cx="10515600" cy="13255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Doc. MUDr. Tomáš Grus, PhD</a:t>
            </a:r>
            <a:br>
              <a:rPr lang="cs-CZ" sz="2800" dirty="0" smtClean="0"/>
            </a:br>
            <a:r>
              <a:rPr lang="cs-CZ" sz="2800" dirty="0" smtClean="0"/>
              <a:t>II. Chirurgická klinika </a:t>
            </a:r>
            <a:br>
              <a:rPr lang="cs-CZ" sz="2800" dirty="0" smtClean="0"/>
            </a:br>
            <a:r>
              <a:rPr lang="cs-CZ" sz="2800" dirty="0" smtClean="0"/>
              <a:t>VFN Praha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94" t="9627" r="26961" b="76017"/>
          <a:stretch/>
        </p:blipFill>
        <p:spPr>
          <a:xfrm>
            <a:off x="489284" y="1148492"/>
            <a:ext cx="11232683" cy="210793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694809" y="6099058"/>
            <a:ext cx="1559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Zimní semestr </a:t>
            </a:r>
          </a:p>
          <a:p>
            <a:r>
              <a:rPr lang="cs-CZ" dirty="0" smtClean="0"/>
              <a:t>23. </a:t>
            </a:r>
            <a:r>
              <a:rPr lang="cs-CZ" dirty="0" smtClean="0"/>
              <a:t>října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146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+mn-lt"/>
              </a:rPr>
              <a:t>Terapie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Konzervativní</a:t>
            </a:r>
            <a:r>
              <a:rPr lang="cs-CZ" dirty="0" smtClean="0"/>
              <a:t>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/>
              <a:t> rehabilitace (lázně), redukce nadváhy, vyvarovat se přetěžování</a:t>
            </a:r>
          </a:p>
          <a:p>
            <a:endParaRPr lang="cs-CZ" dirty="0"/>
          </a:p>
          <a:p>
            <a:r>
              <a:rPr lang="cs-CZ" b="1" dirty="0" smtClean="0"/>
              <a:t>Chirurgická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náhrada </a:t>
            </a:r>
            <a:r>
              <a:rPr lang="cs-CZ" dirty="0" smtClean="0"/>
              <a:t>endoprotézou (</a:t>
            </a:r>
            <a:r>
              <a:rPr lang="cs-CZ" dirty="0" err="1" smtClean="0"/>
              <a:t>aloplastika</a:t>
            </a:r>
            <a:r>
              <a:rPr lang="cs-CZ" dirty="0" smtClean="0"/>
              <a:t> - TEP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Farmakologie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err="1" smtClean="0"/>
              <a:t>Chondroprotektiva</a:t>
            </a:r>
            <a:endParaRPr lang="cs-CZ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/>
              <a:t>NSA</a:t>
            </a:r>
            <a:endParaRPr lang="cs-CZ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err="1"/>
              <a:t>Myorelaxancia</a:t>
            </a:r>
            <a:endParaRPr lang="cs-CZ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/>
              <a:t>Kortikoidy </a:t>
            </a:r>
            <a:r>
              <a:rPr lang="cs-CZ" dirty="0"/>
              <a:t>– </a:t>
            </a:r>
            <a:r>
              <a:rPr lang="cs-CZ" dirty="0" err="1"/>
              <a:t>intraartikulárně</a:t>
            </a:r>
            <a:r>
              <a:rPr lang="cs-CZ" dirty="0"/>
              <a:t> (</a:t>
            </a:r>
            <a:r>
              <a:rPr lang="cs-CZ" dirty="0" err="1"/>
              <a:t>Kenalog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297" y="4737954"/>
            <a:ext cx="2619375" cy="17430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361" y="1960686"/>
            <a:ext cx="2296746" cy="229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03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2B7A021-C053-4CE3-923F-58564ACC8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latin typeface="+mn-lt"/>
              </a:rPr>
              <a:t>Coxartroza</a:t>
            </a:r>
            <a:endParaRPr lang="cs-CZ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AA58615-15CD-422B-ABCF-C6560C41D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Primární</a:t>
            </a:r>
          </a:p>
          <a:p>
            <a:r>
              <a:rPr lang="cs-CZ" dirty="0" smtClean="0"/>
              <a:t>Sekundární </a:t>
            </a:r>
            <a:r>
              <a:rPr lang="cs-CZ" dirty="0"/>
              <a:t>(terén dysplazie kyčelního kloubu</a:t>
            </a:r>
            <a:r>
              <a:rPr lang="cs-CZ" dirty="0" smtClean="0"/>
              <a:t>, následek </a:t>
            </a:r>
            <a:r>
              <a:rPr lang="cs-CZ" dirty="0" err="1"/>
              <a:t>Perthesovy</a:t>
            </a:r>
            <a:r>
              <a:rPr lang="cs-CZ" dirty="0"/>
              <a:t> choroby, náročné sporty, obezita, </a:t>
            </a:r>
            <a:r>
              <a:rPr lang="cs-CZ" dirty="0" smtClean="0"/>
              <a:t>špatná </a:t>
            </a:r>
            <a:r>
              <a:rPr lang="cs-CZ" dirty="0"/>
              <a:t>životospráva)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Klinický </a:t>
            </a:r>
            <a:r>
              <a:rPr lang="cs-CZ" b="1" dirty="0"/>
              <a:t>obraz: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Bolest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Mírná</a:t>
            </a:r>
            <a:r>
              <a:rPr lang="cs-CZ" dirty="0"/>
              <a:t>, pozvolna progreduje, </a:t>
            </a:r>
            <a:r>
              <a:rPr lang="cs-CZ" dirty="0" smtClean="0"/>
              <a:t>intermitentní</a:t>
            </a:r>
            <a:endParaRPr lang="cs-CZ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Hluboko v kloubu, propagace do L páteře, po zevní straně </a:t>
            </a:r>
            <a:r>
              <a:rPr lang="cs-CZ" dirty="0" smtClean="0"/>
              <a:t>stehna</a:t>
            </a:r>
            <a:endParaRPr lang="cs-CZ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Námahová</a:t>
            </a:r>
            <a:r>
              <a:rPr lang="cs-CZ" dirty="0"/>
              <a:t>, startovací, v klidu polevuje</a:t>
            </a:r>
          </a:p>
          <a:p>
            <a:r>
              <a:rPr lang="cs-CZ" dirty="0" smtClean="0"/>
              <a:t>Ranní ztuhlost</a:t>
            </a:r>
            <a:endParaRPr lang="cs-CZ" dirty="0"/>
          </a:p>
          <a:p>
            <a:r>
              <a:rPr lang="cs-CZ" dirty="0"/>
              <a:t>Špatná chůze, svalové kontraktury, omezení hybnosti až </a:t>
            </a:r>
            <a:r>
              <a:rPr lang="cs-CZ" dirty="0" smtClean="0"/>
              <a:t>ankylóza</a:t>
            </a:r>
          </a:p>
          <a:p>
            <a:r>
              <a:rPr lang="cs-CZ" dirty="0" smtClean="0"/>
              <a:t>Kulhání</a:t>
            </a:r>
            <a:r>
              <a:rPr lang="cs-CZ" dirty="0"/>
              <a:t>, oporné pomůcky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2825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289E8C4-7FD6-44D2-8041-7DB7C5DB0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+mn-lt"/>
              </a:rPr>
              <a:t>Diagnostika</a:t>
            </a:r>
            <a:endParaRPr lang="cs-CZ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2C0F26C-9FAF-47F9-AC67-BF67955F8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Fyzikální </a:t>
            </a:r>
            <a:r>
              <a:rPr lang="cs-CZ" b="1" dirty="0"/>
              <a:t>vyšetření </a:t>
            </a:r>
            <a:r>
              <a:rPr lang="cs-CZ" dirty="0"/>
              <a:t>– pohled, pohmat</a:t>
            </a:r>
          </a:p>
          <a:p>
            <a:r>
              <a:rPr lang="cs-CZ" b="1" dirty="0" smtClean="0"/>
              <a:t>Laboratoř</a:t>
            </a:r>
            <a:endParaRPr lang="cs-CZ" b="1" dirty="0"/>
          </a:p>
          <a:p>
            <a:r>
              <a:rPr lang="cs-CZ" b="1" dirty="0" smtClean="0"/>
              <a:t>RTG</a:t>
            </a:r>
            <a:endParaRPr lang="cs-CZ" b="1" dirty="0"/>
          </a:p>
          <a:p>
            <a:pPr marL="457200" lvl="1" indent="0">
              <a:buNone/>
            </a:pPr>
            <a:r>
              <a:rPr lang="cs-CZ" dirty="0" smtClean="0"/>
              <a:t>nejprve </a:t>
            </a:r>
            <a:r>
              <a:rPr lang="cs-CZ" dirty="0"/>
              <a:t>zúžení kloubní štěrbiny </a:t>
            </a:r>
            <a:r>
              <a:rPr lang="cs-CZ" dirty="0" smtClean="0"/>
              <a:t>→posléze osteofyty →změny </a:t>
            </a:r>
            <a:r>
              <a:rPr lang="cs-CZ" dirty="0" err="1"/>
              <a:t>subchondrální</a:t>
            </a:r>
            <a:r>
              <a:rPr lang="cs-CZ" dirty="0"/>
              <a:t> kosti </a:t>
            </a:r>
            <a:r>
              <a:rPr lang="cs-CZ" dirty="0" smtClean="0"/>
              <a:t>→</a:t>
            </a:r>
            <a:r>
              <a:rPr lang="cs-CZ" dirty="0" err="1" smtClean="0"/>
              <a:t>pseudocysty</a:t>
            </a:r>
            <a:r>
              <a:rPr lang="cs-CZ" dirty="0" smtClean="0"/>
              <a:t> →postižení </a:t>
            </a:r>
            <a:r>
              <a:rPr lang="cs-CZ" dirty="0"/>
              <a:t>trofiky až vymizení chrupavky </a:t>
            </a:r>
            <a:r>
              <a:rPr lang="cs-CZ" dirty="0" smtClean="0"/>
              <a:t>→ankylóza</a:t>
            </a:r>
            <a:endParaRPr lang="cs-CZ" dirty="0"/>
          </a:p>
          <a:p>
            <a:endParaRPr lang="cs-CZ" dirty="0" smtClean="0"/>
          </a:p>
          <a:p>
            <a:r>
              <a:rPr lang="cs-CZ" b="1" dirty="0" smtClean="0"/>
              <a:t>SONO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 </a:t>
            </a:r>
            <a:r>
              <a:rPr lang="cs-CZ" dirty="0"/>
              <a:t>vrozené dysplazie, chronické posttraumatické </a:t>
            </a:r>
            <a:r>
              <a:rPr lang="cs-CZ" dirty="0" smtClean="0"/>
              <a:t>změny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6306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+mn-lt"/>
              </a:rPr>
              <a:t>Terapie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Režimová </a:t>
            </a:r>
            <a:r>
              <a:rPr lang="cs-CZ" dirty="0"/>
              <a:t>opatření</a:t>
            </a:r>
          </a:p>
          <a:p>
            <a:r>
              <a:rPr lang="cs-CZ" dirty="0"/>
              <a:t>Redukce hmotnosti</a:t>
            </a:r>
          </a:p>
          <a:p>
            <a:r>
              <a:rPr lang="cs-CZ" dirty="0"/>
              <a:t>Chůze s oporou</a:t>
            </a:r>
          </a:p>
          <a:p>
            <a:r>
              <a:rPr lang="cs-CZ" dirty="0"/>
              <a:t>RHB</a:t>
            </a:r>
          </a:p>
          <a:p>
            <a:r>
              <a:rPr lang="cs-CZ" dirty="0" err="1" smtClean="0"/>
              <a:t>Dietoterapie</a:t>
            </a:r>
            <a:r>
              <a:rPr lang="cs-CZ" dirty="0" smtClean="0"/>
              <a:t>:</a:t>
            </a:r>
            <a:endParaRPr lang="cs-CZ" dirty="0"/>
          </a:p>
          <a:p>
            <a:pPr marL="457200" lvl="1" indent="0">
              <a:buNone/>
            </a:pPr>
            <a:r>
              <a:rPr lang="cs-CZ" dirty="0" smtClean="0"/>
              <a:t>VHODNÉ</a:t>
            </a:r>
            <a:endParaRPr lang="cs-CZ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/>
              <a:t>zelenina a ovoce, libové maso + ryby, vláknina,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/>
              <a:t>mléčné výrobky s nižším obsahem </a:t>
            </a:r>
            <a:r>
              <a:rPr lang="cs-CZ" dirty="0" err="1"/>
              <a:t>tuku,celozrné</a:t>
            </a:r>
            <a:r>
              <a:rPr lang="cs-CZ" dirty="0"/>
              <a:t> pečivo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NEVHODNÉ</a:t>
            </a:r>
            <a:endParaRPr lang="cs-CZ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/>
              <a:t>tučná a tmavá masa, uzeniny, kořeněné,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/>
              <a:t>nadměrné solení, pečivo a moučníky, sladkosti a sladké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/>
              <a:t>nápoje, konzervované potraviny, alkohol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Farmakoterapie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NSA</a:t>
            </a:r>
            <a:r>
              <a:rPr lang="cs-CZ" dirty="0"/>
              <a:t>, analgetika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err="1" smtClean="0"/>
              <a:t>Chondroprotektiva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7283" y="4439016"/>
            <a:ext cx="2076450" cy="22002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008" y="1363297"/>
            <a:ext cx="27527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07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A64EA23-8AE4-4D02-9C64-FD62920C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+mn-lt"/>
              </a:rPr>
              <a:t>Chirurgická léčba</a:t>
            </a:r>
            <a:endParaRPr lang="cs-CZ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5413761-E089-4EC3-98A4-EDC71CD39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47708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Osteotomie</a:t>
            </a:r>
            <a:endParaRPr lang="cs-CZ" b="1" dirty="0"/>
          </a:p>
          <a:p>
            <a:pPr lvl="1"/>
            <a:r>
              <a:rPr lang="cs-CZ" dirty="0" smtClean="0"/>
              <a:t>změna </a:t>
            </a:r>
            <a:r>
              <a:rPr lang="cs-CZ" dirty="0" err="1"/>
              <a:t>vzáj</a:t>
            </a:r>
            <a:r>
              <a:rPr lang="cs-CZ" dirty="0"/>
              <a:t>. postavení kloubních ploch, </a:t>
            </a:r>
            <a:r>
              <a:rPr lang="cs-CZ" dirty="0" smtClean="0"/>
              <a:t>málo </a:t>
            </a:r>
            <a:r>
              <a:rPr lang="cs-CZ" dirty="0"/>
              <a:t>postižená chrupavka přetažena do míst větší expozice </a:t>
            </a:r>
            <a:r>
              <a:rPr lang="cs-CZ" dirty="0" smtClean="0"/>
              <a:t>a </a:t>
            </a:r>
            <a:r>
              <a:rPr lang="cs-CZ" dirty="0"/>
              <a:t>přebírá tak </a:t>
            </a:r>
            <a:r>
              <a:rPr lang="cs-CZ" dirty="0" err="1"/>
              <a:t>fci</a:t>
            </a:r>
            <a:r>
              <a:rPr lang="cs-CZ" dirty="0"/>
              <a:t> zdevastované chrupavky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err="1"/>
              <a:t>Aloplastika</a:t>
            </a:r>
            <a:endParaRPr lang="cs-CZ" b="1" dirty="0"/>
          </a:p>
          <a:p>
            <a:pPr lvl="1"/>
            <a:r>
              <a:rPr lang="cs-CZ" dirty="0" smtClean="0"/>
              <a:t>nejčastější </a:t>
            </a:r>
            <a:r>
              <a:rPr lang="cs-CZ" dirty="0"/>
              <a:t>operace, nahrazena je kloubní </a:t>
            </a:r>
            <a:r>
              <a:rPr lang="cs-CZ" dirty="0" smtClean="0"/>
              <a:t>jamka </a:t>
            </a:r>
            <a:r>
              <a:rPr lang="cs-CZ" dirty="0"/>
              <a:t>a hlavice endoprotézou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Totální endoprotéza</a:t>
            </a:r>
          </a:p>
          <a:p>
            <a:pPr lvl="1"/>
            <a:r>
              <a:rPr lang="cs-CZ" dirty="0" smtClean="0"/>
              <a:t>nahrazena </a:t>
            </a:r>
            <a:r>
              <a:rPr lang="cs-CZ" dirty="0"/>
              <a:t>hlavice i </a:t>
            </a:r>
            <a:r>
              <a:rPr lang="cs-CZ" dirty="0" smtClean="0"/>
              <a:t>jamka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err="1" smtClean="0"/>
              <a:t>Cervikokapitální</a:t>
            </a:r>
            <a:r>
              <a:rPr lang="cs-CZ" b="1" dirty="0" smtClean="0"/>
              <a:t> </a:t>
            </a:r>
            <a:r>
              <a:rPr lang="cs-CZ" b="1" dirty="0"/>
              <a:t>endoprotéza</a:t>
            </a:r>
          </a:p>
          <a:p>
            <a:pPr lvl="1"/>
            <a:r>
              <a:rPr lang="cs-CZ" dirty="0" smtClean="0"/>
              <a:t>nahrazena </a:t>
            </a:r>
            <a:r>
              <a:rPr lang="cs-CZ" dirty="0"/>
              <a:t>pouze hlavice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3096479"/>
            <a:ext cx="4876800" cy="15716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t="15738"/>
          <a:stretch/>
        </p:blipFill>
        <p:spPr>
          <a:xfrm>
            <a:off x="5431936" y="4473025"/>
            <a:ext cx="1609725" cy="2384975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>
          <a:xfrm>
            <a:off x="4612054" y="5494215"/>
            <a:ext cx="702408" cy="109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3516923" y="4001294"/>
            <a:ext cx="3665415" cy="471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482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FF5EC51-D65F-48DA-AC3D-F1C33D750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latin typeface="+mn-lt"/>
              </a:rPr>
              <a:t>Gonartróza</a:t>
            </a: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C788BCB-8B97-441B-A4D4-F50B70534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20508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Nejčastější postižený kloub, více ženy středního a </a:t>
            </a:r>
            <a:r>
              <a:rPr lang="cs-CZ" dirty="0" smtClean="0"/>
              <a:t> vyššího </a:t>
            </a:r>
            <a:r>
              <a:rPr lang="cs-CZ" dirty="0"/>
              <a:t>věku</a:t>
            </a:r>
          </a:p>
          <a:p>
            <a:pPr marL="0" indent="0">
              <a:buNone/>
            </a:pPr>
            <a:r>
              <a:rPr lang="cs-CZ" dirty="0" smtClean="0"/>
              <a:t>nezánětlivé </a:t>
            </a:r>
            <a:r>
              <a:rPr lang="cs-CZ" dirty="0"/>
              <a:t>degenerativní onemocnění, při </a:t>
            </a:r>
            <a:r>
              <a:rPr lang="cs-CZ" dirty="0" smtClean="0"/>
              <a:t>kterém: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 smtClean="0"/>
              <a:t>se </a:t>
            </a:r>
            <a:r>
              <a:rPr lang="cs-CZ" dirty="0"/>
              <a:t>nadměrně opotřebovávají kloubní </a:t>
            </a:r>
            <a:r>
              <a:rPr lang="cs-CZ" dirty="0" smtClean="0"/>
              <a:t>chrupavky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 smtClean="0"/>
              <a:t>vzniká </a:t>
            </a:r>
            <a:r>
              <a:rPr lang="cs-CZ" dirty="0" err="1"/>
              <a:t>subchondrální</a:t>
            </a:r>
            <a:r>
              <a:rPr lang="cs-CZ" dirty="0"/>
              <a:t> </a:t>
            </a:r>
            <a:r>
              <a:rPr lang="cs-CZ" dirty="0" smtClean="0"/>
              <a:t>skleróza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 smtClean="0"/>
              <a:t>tvoří </a:t>
            </a:r>
            <a:r>
              <a:rPr lang="cs-CZ" dirty="0"/>
              <a:t>se </a:t>
            </a:r>
            <a:r>
              <a:rPr lang="cs-CZ" dirty="0" smtClean="0"/>
              <a:t>osteofyty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 smtClean="0"/>
              <a:t>mění </a:t>
            </a:r>
            <a:r>
              <a:rPr lang="cs-CZ" dirty="0"/>
              <a:t>se synovie vazů i </a:t>
            </a:r>
            <a:r>
              <a:rPr lang="cs-CZ" dirty="0" smtClean="0"/>
              <a:t>svalů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Může postihovat mediální, laterální </a:t>
            </a:r>
            <a:r>
              <a:rPr lang="cs-CZ" dirty="0" err="1"/>
              <a:t>femorotibiální</a:t>
            </a:r>
            <a:r>
              <a:rPr lang="cs-CZ" dirty="0"/>
              <a:t> nebo </a:t>
            </a:r>
            <a:r>
              <a:rPr lang="cs-CZ" dirty="0" err="1"/>
              <a:t>femoropatelární</a:t>
            </a:r>
            <a:r>
              <a:rPr lang="cs-CZ" dirty="0"/>
              <a:t> </a:t>
            </a:r>
            <a:r>
              <a:rPr lang="cs-CZ" dirty="0" err="1"/>
              <a:t>komparment</a:t>
            </a:r>
            <a:r>
              <a:rPr lang="cs-CZ" dirty="0"/>
              <a:t>.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Predisponující </a:t>
            </a:r>
            <a:r>
              <a:rPr lang="cs-CZ" b="1" dirty="0" smtClean="0"/>
              <a:t>faktory </a:t>
            </a:r>
            <a:endParaRPr lang="cs-CZ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obezita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Primární </a:t>
            </a:r>
            <a:r>
              <a:rPr lang="cs-CZ" dirty="0"/>
              <a:t>i sekundární (po traumatu měkkých struktur)</a:t>
            </a:r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769" y="2032115"/>
            <a:ext cx="4535817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8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Etiologie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AO primární (</a:t>
            </a:r>
            <a:r>
              <a:rPr lang="cs-CZ" dirty="0" smtClean="0"/>
              <a:t>idiopatická)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/>
              <a:t>Předčasné </a:t>
            </a:r>
            <a:r>
              <a:rPr lang="cs-CZ" dirty="0"/>
              <a:t>nebo nadměrné opotřebení </a:t>
            </a:r>
            <a:r>
              <a:rPr lang="cs-CZ" dirty="0" smtClean="0"/>
              <a:t>chrupavky</a:t>
            </a:r>
            <a:endParaRPr lang="cs-CZ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/>
              <a:t>Genetika</a:t>
            </a:r>
            <a:endParaRPr lang="cs-CZ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/>
              <a:t>Přetěžování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/>
              <a:t>Nadváha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AO sekundární </a:t>
            </a:r>
            <a:endParaRPr lang="cs-CZ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/>
              <a:t>v </a:t>
            </a:r>
            <a:r>
              <a:rPr lang="cs-CZ" dirty="0"/>
              <a:t>kloubu postiženém v minulosti nějakým </a:t>
            </a:r>
            <a:r>
              <a:rPr lang="cs-CZ" dirty="0" smtClean="0"/>
              <a:t>procesem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/>
              <a:t>vrozené </a:t>
            </a:r>
            <a:r>
              <a:rPr lang="cs-CZ" dirty="0"/>
              <a:t>vady </a:t>
            </a:r>
            <a:r>
              <a:rPr lang="cs-CZ" dirty="0" smtClean="0"/>
              <a:t>kolena</a:t>
            </a:r>
            <a:r>
              <a:rPr lang="cs-CZ" dirty="0"/>
              <a:t> </a:t>
            </a:r>
            <a:r>
              <a:rPr lang="cs-CZ" b="1" dirty="0" smtClean="0">
                <a:hlinkClick r:id="rId2" tooltip="Artritida"/>
              </a:rPr>
              <a:t>artritidy</a:t>
            </a:r>
            <a:endParaRPr lang="cs-CZ" b="1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/>
              <a:t>aseptická nekróza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/>
              <a:t>úrazy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mtClean="0"/>
              <a:t>osové deformity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cs-CZ" dirty="0"/>
          </a:p>
          <a:p>
            <a:pPr lvl="1"/>
            <a:r>
              <a:rPr lang="cs-CZ" dirty="0"/>
              <a:t>nezávislé na věku.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754" y="2627292"/>
            <a:ext cx="4598912" cy="273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69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D1A7156-80CE-42F8-ADED-093876DE0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Klinický </a:t>
            </a:r>
            <a:r>
              <a:rPr lang="cs-CZ" b="1" dirty="0" smtClean="0"/>
              <a:t>obraz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1E67927-2F87-4173-BCFF-769A168DB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Bolest</a:t>
            </a:r>
            <a:endParaRPr lang="cs-CZ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Námahová, v klidu polevuje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Do schodů, ze schodů, po nerovném terénu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Startovací charakter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Omezení hybnosti, nutnost </a:t>
            </a:r>
            <a:r>
              <a:rPr lang="cs-CZ" dirty="0" smtClean="0"/>
              <a:t>holi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Omezení </a:t>
            </a:r>
            <a:r>
              <a:rPr lang="cs-CZ" b="1" dirty="0" smtClean="0"/>
              <a:t>pohybu - postupně </a:t>
            </a:r>
            <a:r>
              <a:rPr lang="cs-CZ" b="1" dirty="0"/>
              <a:t>omezení flexe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Osové deformity - </a:t>
            </a:r>
            <a:r>
              <a:rPr lang="cs-CZ" dirty="0" err="1" smtClean="0"/>
              <a:t>genua</a:t>
            </a:r>
            <a:r>
              <a:rPr lang="cs-CZ" dirty="0" smtClean="0"/>
              <a:t> </a:t>
            </a:r>
            <a:r>
              <a:rPr lang="cs-CZ" dirty="0" err="1"/>
              <a:t>vara</a:t>
            </a:r>
            <a:r>
              <a:rPr lang="cs-CZ" dirty="0"/>
              <a:t> – častější</a:t>
            </a:r>
          </a:p>
          <a:p>
            <a:pPr marL="0" indent="0">
              <a:buNone/>
            </a:pPr>
            <a:r>
              <a:rPr lang="cs-CZ" b="1" dirty="0" smtClean="0"/>
              <a:t>Zhrubění </a:t>
            </a:r>
            <a:r>
              <a:rPr lang="cs-CZ" b="1" dirty="0"/>
              <a:t>kloubu, </a:t>
            </a:r>
            <a:r>
              <a:rPr lang="cs-CZ" b="1" dirty="0" err="1" smtClean="0"/>
              <a:t>drásoty</a:t>
            </a: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Období </a:t>
            </a:r>
            <a:r>
              <a:rPr lang="cs-CZ" b="1" dirty="0"/>
              <a:t>zánětu </a:t>
            </a:r>
            <a:r>
              <a:rPr lang="cs-CZ" dirty="0"/>
              <a:t>– otok, výpotek, kůže nad teplejší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u="sng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577" y="1604718"/>
            <a:ext cx="2143125" cy="21431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718" y="365125"/>
            <a:ext cx="2466975" cy="18478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4307" y="4070624"/>
            <a:ext cx="3476137" cy="25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62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D</a:t>
            </a:r>
            <a:r>
              <a:rPr lang="cs-CZ" b="1" dirty="0" smtClean="0">
                <a:latin typeface="+mn-lt"/>
              </a:rPr>
              <a:t>iagnostika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0401" y="1989136"/>
            <a:ext cx="4128332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RTG</a:t>
            </a:r>
          </a:p>
          <a:p>
            <a:pPr marL="0" indent="0">
              <a:buNone/>
            </a:pPr>
            <a:r>
              <a:rPr lang="cs-CZ" b="1" dirty="0" smtClean="0"/>
              <a:t>CT</a:t>
            </a:r>
          </a:p>
          <a:p>
            <a:pPr marL="0" indent="0">
              <a:buNone/>
            </a:pPr>
            <a:r>
              <a:rPr lang="cs-CZ" b="1" dirty="0" smtClean="0"/>
              <a:t>MR</a:t>
            </a:r>
          </a:p>
          <a:p>
            <a:pPr marL="0" indent="0">
              <a:buNone/>
            </a:pPr>
            <a:r>
              <a:rPr lang="cs-CZ" b="1" dirty="0" smtClean="0"/>
              <a:t>Artroskopie</a:t>
            </a:r>
          </a:p>
          <a:p>
            <a:pPr marL="0" indent="0">
              <a:buNone/>
            </a:pPr>
            <a:endParaRPr lang="cs-CZ" b="1" dirty="0"/>
          </a:p>
          <a:p>
            <a:pPr lvl="1"/>
            <a:r>
              <a:rPr lang="cs-CZ" dirty="0"/>
              <a:t>lokální destrukce chrupavky a zúžení štěrbiny </a:t>
            </a:r>
          </a:p>
          <a:p>
            <a:pPr lvl="1"/>
            <a:r>
              <a:rPr lang="cs-CZ" dirty="0"/>
              <a:t>kloubu, kostní cysty, změna osy končetiny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342" y="190501"/>
            <a:ext cx="3710819" cy="22479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-569" t="13546" r="569" b="21540"/>
          <a:stretch/>
        </p:blipFill>
        <p:spPr>
          <a:xfrm>
            <a:off x="4079169" y="1555384"/>
            <a:ext cx="2744726" cy="235243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9552" y="3802307"/>
            <a:ext cx="3050609" cy="305569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0760" y="4522422"/>
            <a:ext cx="2381250" cy="1924050"/>
          </a:xfrm>
          <a:prstGeom prst="rect">
            <a:avLst/>
          </a:prstGeom>
        </p:spPr>
      </p:pic>
      <p:cxnSp>
        <p:nvCxnSpPr>
          <p:cNvPr id="9" name="Přímá spojnice se šipkou 8"/>
          <p:cNvCxnSpPr/>
          <p:nvPr/>
        </p:nvCxnSpPr>
        <p:spPr>
          <a:xfrm flipV="1">
            <a:off x="1547446" y="742462"/>
            <a:ext cx="6095535" cy="1246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1445846" y="2305294"/>
            <a:ext cx="2633323" cy="426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1484923" y="2802058"/>
            <a:ext cx="3423139" cy="2340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1312985" y="3266831"/>
            <a:ext cx="7112000" cy="1344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84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+mn-lt"/>
              </a:rPr>
              <a:t>Léčba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9292"/>
            <a:ext cx="10515600" cy="4707671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/>
              <a:t>N</a:t>
            </a:r>
            <a:r>
              <a:rPr lang="cs-CZ" b="1" dirty="0" smtClean="0"/>
              <a:t>efarmakologické </a:t>
            </a:r>
            <a:r>
              <a:rPr lang="cs-CZ" b="1" dirty="0"/>
              <a:t>postupy </a:t>
            </a:r>
            <a:r>
              <a:rPr lang="cs-CZ" dirty="0"/>
              <a:t>- úprava životního stylu, u lidí s nadváhou snížení jejich </a:t>
            </a:r>
            <a:r>
              <a:rPr lang="cs-CZ" dirty="0" smtClean="0"/>
              <a:t>hmotnosti</a:t>
            </a:r>
          </a:p>
          <a:p>
            <a:r>
              <a:rPr lang="cs-CZ" b="1" dirty="0" smtClean="0"/>
              <a:t>Pohybová léčba - </a:t>
            </a:r>
            <a:r>
              <a:rPr lang="cs-CZ" dirty="0" smtClean="0"/>
              <a:t> </a:t>
            </a:r>
            <a:r>
              <a:rPr lang="cs-CZ" dirty="0"/>
              <a:t>probíhá pod vedením fyzioterapeuta, či rehabilitačního pracovníka. Jsou doporučovány cviky k posílení svalstva. Pacienti s </a:t>
            </a:r>
            <a:r>
              <a:rPr lang="cs-CZ" dirty="0" err="1"/>
              <a:t>gonartrózou</a:t>
            </a:r>
            <a:r>
              <a:rPr lang="cs-CZ" dirty="0"/>
              <a:t> by měli pravidelně cvičit. Vhodné je běžné aerobní cvičení nebo cvičení ke zlepšení rozsahu hybnosti v postiženém kloubu. </a:t>
            </a:r>
            <a:endParaRPr lang="cs-CZ" dirty="0" smtClean="0"/>
          </a:p>
          <a:p>
            <a:r>
              <a:rPr lang="cs-CZ" b="1" dirty="0" smtClean="0"/>
              <a:t>Fyzikální léčba </a:t>
            </a:r>
            <a:r>
              <a:rPr lang="cs-CZ" dirty="0" smtClean="0"/>
              <a:t>- magnetoterapie</a:t>
            </a:r>
            <a:r>
              <a:rPr lang="cs-CZ" dirty="0"/>
              <a:t>, elektroterapie či </a:t>
            </a:r>
            <a:r>
              <a:rPr lang="cs-CZ" dirty="0" smtClean="0"/>
              <a:t>hydroterapie</a:t>
            </a:r>
          </a:p>
          <a:p>
            <a:r>
              <a:rPr lang="cs-CZ" b="1" dirty="0" smtClean="0"/>
              <a:t>Akupunktura </a:t>
            </a:r>
            <a:r>
              <a:rPr lang="cs-CZ" b="1" dirty="0"/>
              <a:t>a léčba ultrazvukem</a:t>
            </a:r>
            <a:r>
              <a:rPr lang="cs-CZ" dirty="0"/>
              <a:t>, která slouží především ke snížení bolestí. </a:t>
            </a:r>
            <a:endParaRPr lang="cs-CZ" dirty="0" smtClean="0"/>
          </a:p>
          <a:p>
            <a:r>
              <a:rPr lang="cs-CZ" b="1" dirty="0" smtClean="0"/>
              <a:t>Protetické </a:t>
            </a:r>
            <a:r>
              <a:rPr lang="cs-CZ" b="1" dirty="0"/>
              <a:t>pomůcky </a:t>
            </a:r>
            <a:r>
              <a:rPr lang="cs-CZ" b="1" dirty="0" smtClean="0"/>
              <a:t> - </a:t>
            </a:r>
            <a:r>
              <a:rPr lang="cs-CZ" dirty="0" smtClean="0"/>
              <a:t>úprava </a:t>
            </a:r>
            <a:r>
              <a:rPr lang="cs-CZ" dirty="0"/>
              <a:t>obuvi, vložky do bot, hole, </a:t>
            </a:r>
            <a:r>
              <a:rPr lang="cs-CZ" dirty="0" smtClean="0"/>
              <a:t>ortézy</a:t>
            </a:r>
          </a:p>
          <a:p>
            <a:endParaRPr lang="cs-CZ" dirty="0" smtClean="0"/>
          </a:p>
          <a:p>
            <a:r>
              <a:rPr lang="cs-CZ" b="1" dirty="0" smtClean="0"/>
              <a:t>Farmakologická léčba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léky </a:t>
            </a:r>
            <a:r>
              <a:rPr lang="cs-CZ" dirty="0"/>
              <a:t>ze skupiny </a:t>
            </a:r>
            <a:r>
              <a:rPr lang="cs-CZ" dirty="0" smtClean="0"/>
              <a:t>analgetik - tlumí </a:t>
            </a:r>
            <a:r>
              <a:rPr lang="cs-CZ" dirty="0"/>
              <a:t>bolest a to ve formě tablet, ale i lokálně působících mastí a </a:t>
            </a:r>
            <a:r>
              <a:rPr lang="cs-CZ" dirty="0" smtClean="0"/>
              <a:t>gelů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nesteroidní antirevmatika - kvůli </a:t>
            </a:r>
            <a:r>
              <a:rPr lang="cs-CZ" dirty="0"/>
              <a:t>nežádoucím </a:t>
            </a:r>
            <a:r>
              <a:rPr lang="cs-CZ" dirty="0" smtClean="0"/>
              <a:t>účinkům se </a:t>
            </a:r>
            <a:r>
              <a:rPr lang="cs-CZ" dirty="0"/>
              <a:t>musí často střídat. Tyto léky mají analgetický a protizánětlivý </a:t>
            </a:r>
            <a:r>
              <a:rPr lang="cs-CZ" dirty="0" smtClean="0"/>
              <a:t>účinek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err="1" smtClean="0"/>
              <a:t>Chondroprotektiva</a:t>
            </a:r>
            <a:r>
              <a:rPr lang="cs-CZ" dirty="0" smtClean="0"/>
              <a:t> - podporují </a:t>
            </a:r>
            <a:r>
              <a:rPr lang="cs-CZ" dirty="0"/>
              <a:t>regeneraci chrupavčité tkáně a tvorbu kolagenu. Chrání chrupavku před další destrukcí (</a:t>
            </a:r>
            <a:r>
              <a:rPr lang="cs-CZ" dirty="0" err="1"/>
              <a:t>chondroprotektivní</a:t>
            </a:r>
            <a:r>
              <a:rPr lang="cs-CZ" dirty="0"/>
              <a:t> účinek). Další možností podpory chrupavčité tkáně je </a:t>
            </a:r>
            <a:r>
              <a:rPr lang="cs-CZ" dirty="0" err="1"/>
              <a:t>intraartikulární</a:t>
            </a:r>
            <a:r>
              <a:rPr lang="cs-CZ" dirty="0"/>
              <a:t> (přímo do kolenního kloubu) aplikace kyseliny </a:t>
            </a:r>
            <a:r>
              <a:rPr lang="cs-CZ" dirty="0" err="1"/>
              <a:t>hyaluronové</a:t>
            </a:r>
            <a:r>
              <a:rPr lang="cs-CZ" dirty="0"/>
              <a:t> a jejích derivátů. (tzv. </a:t>
            </a:r>
            <a:r>
              <a:rPr lang="cs-CZ" dirty="0" err="1" smtClean="0"/>
              <a:t>viskosuplementace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cs-CZ" b="1" dirty="0" smtClean="0"/>
          </a:p>
          <a:p>
            <a:r>
              <a:rPr lang="cs-CZ" b="1" dirty="0" smtClean="0"/>
              <a:t>Chirurgická léčba: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b="1" dirty="0" smtClean="0"/>
              <a:t>artroskopie </a:t>
            </a:r>
            <a:r>
              <a:rPr lang="cs-CZ" b="1" dirty="0"/>
              <a:t>(</a:t>
            </a:r>
            <a:r>
              <a:rPr lang="cs-CZ" b="1" dirty="0" smtClean="0"/>
              <a:t>ASK</a:t>
            </a:r>
            <a:r>
              <a:rPr lang="cs-CZ" dirty="0" smtClean="0"/>
              <a:t>) - endoskopická diagnostická </a:t>
            </a:r>
            <a:r>
              <a:rPr lang="cs-CZ" dirty="0"/>
              <a:t>a </a:t>
            </a:r>
            <a:r>
              <a:rPr lang="cs-CZ" dirty="0" smtClean="0"/>
              <a:t>léčebná metoda, </a:t>
            </a:r>
            <a:r>
              <a:rPr lang="cs-CZ" dirty="0"/>
              <a:t>při které se ošetří menisky, chrupavčité a kostní struktury kolena – </a:t>
            </a:r>
            <a:r>
              <a:rPr lang="cs-CZ" dirty="0" err="1"/>
              <a:t>debridement</a:t>
            </a:r>
            <a:r>
              <a:rPr lang="cs-CZ" dirty="0"/>
              <a:t>, </a:t>
            </a:r>
            <a:r>
              <a:rPr lang="cs-CZ" dirty="0" err="1"/>
              <a:t>shaving</a:t>
            </a:r>
            <a:r>
              <a:rPr lang="cs-CZ" dirty="0"/>
              <a:t>, abraze, tedy jakési vyčištění kloubu, oholení chrupavek, zarovnání kostních povrchů.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b="1" dirty="0"/>
              <a:t>korekční </a:t>
            </a:r>
            <a:r>
              <a:rPr lang="cs-CZ" b="1" dirty="0" smtClean="0"/>
              <a:t>osteotomie </a:t>
            </a:r>
            <a:r>
              <a:rPr lang="cs-CZ" dirty="0" smtClean="0"/>
              <a:t>– řeší osové </a:t>
            </a:r>
            <a:r>
              <a:rPr lang="cs-CZ" dirty="0"/>
              <a:t>úchylky (koleno do O a X) mohou být operačně odstraněny protětím kosti s vytětím </a:t>
            </a:r>
            <a:r>
              <a:rPr lang="cs-CZ" dirty="0" smtClean="0"/>
              <a:t>klínu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b="1" dirty="0" smtClean="0"/>
              <a:t>totální </a:t>
            </a:r>
            <a:r>
              <a:rPr lang="cs-CZ" b="1" dirty="0"/>
              <a:t>endoprotéza kolena (TEP</a:t>
            </a:r>
            <a:r>
              <a:rPr lang="cs-CZ" dirty="0" smtClean="0"/>
              <a:t>)  - </a:t>
            </a:r>
            <a:r>
              <a:rPr lang="cs-CZ" dirty="0"/>
              <a:t>je nahrazen celý kloub komponentami, které jsou vyrobeny z legované oceli a vysokomolekulárního polyetylenu. Tento typ chirurgické léčby většinou přináší kompletní úlevu od bolesti a výrazné zlepšení </a:t>
            </a:r>
            <a:r>
              <a:rPr lang="cs-CZ" dirty="0" smtClean="0"/>
              <a:t>hybnosti</a:t>
            </a:r>
          </a:p>
        </p:txBody>
      </p:sp>
    </p:spTree>
    <p:extLst>
      <p:ext uri="{BB962C8B-B14F-4D97-AF65-F5344CB8AC3E}">
        <p14:creationId xmlns:p14="http://schemas.microsoft.com/office/powerpoint/2010/main" val="407694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6C181EF-06D5-437D-8113-311DF44C27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Ošetřovatelský proces u pacienta s </a:t>
            </a:r>
            <a:r>
              <a:rPr lang="cs-CZ" b="1" dirty="0" err="1">
                <a:latin typeface="+mn-lt"/>
              </a:rPr>
              <a:t>osteoartrozou</a:t>
            </a:r>
            <a:endParaRPr lang="cs-CZ" b="1" dirty="0">
              <a:latin typeface="+mn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4E9AEBA0-E5C6-4116-AAF2-12FA9AEA6C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267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54F5F46-73F2-4685-84EF-6C72CC93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OA drobných kloubů ruky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4DF0A31-2E74-42A7-AE09-8DFDA87EC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05923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Častější u žen vyššího věku</a:t>
            </a:r>
          </a:p>
          <a:p>
            <a:endParaRPr lang="cs-CZ" dirty="0"/>
          </a:p>
          <a:p>
            <a:r>
              <a:rPr lang="cs-CZ" dirty="0"/>
              <a:t>Vznikají uzly na </a:t>
            </a:r>
            <a:r>
              <a:rPr lang="cs-CZ" dirty="0" err="1"/>
              <a:t>dorzu</a:t>
            </a:r>
            <a:r>
              <a:rPr lang="cs-CZ" dirty="0"/>
              <a:t> kloubu – zpočátku měkké </a:t>
            </a:r>
            <a:r>
              <a:rPr lang="cs-CZ" dirty="0" smtClean="0"/>
              <a:t>prosáknutí</a:t>
            </a:r>
            <a:r>
              <a:rPr lang="cs-CZ" dirty="0"/>
              <a:t>, později tuhé, tvorba valu a zhrubnutí </a:t>
            </a:r>
            <a:r>
              <a:rPr lang="cs-CZ" dirty="0" smtClean="0"/>
              <a:t>kloubu </a:t>
            </a:r>
            <a:r>
              <a:rPr lang="cs-CZ" dirty="0"/>
              <a:t>(trvalé</a:t>
            </a:r>
            <a:r>
              <a:rPr lang="cs-CZ" dirty="0" smtClean="0"/>
              <a:t>)→tuhý </a:t>
            </a:r>
            <a:r>
              <a:rPr lang="cs-CZ" dirty="0"/>
              <a:t>již </a:t>
            </a:r>
            <a:r>
              <a:rPr lang="cs-CZ" dirty="0" smtClean="0"/>
              <a:t>nebolí</a:t>
            </a:r>
          </a:p>
          <a:p>
            <a:endParaRPr lang="cs-CZ" dirty="0"/>
          </a:p>
          <a:p>
            <a:r>
              <a:rPr lang="cs-CZ" b="1" dirty="0" smtClean="0"/>
              <a:t>Diagnostika</a:t>
            </a:r>
            <a:r>
              <a:rPr lang="cs-CZ" dirty="0" smtClean="0"/>
              <a:t>: klinická + RTG</a:t>
            </a:r>
          </a:p>
          <a:p>
            <a:endParaRPr lang="cs-CZ" b="1" dirty="0" smtClean="0"/>
          </a:p>
          <a:p>
            <a:r>
              <a:rPr lang="cs-CZ" b="1" dirty="0" smtClean="0"/>
              <a:t>Léčba</a:t>
            </a:r>
            <a:r>
              <a:rPr lang="cs-CZ" dirty="0" smtClean="0"/>
              <a:t>: především symptomatická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léky ze skupiny analgetik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nesteroidní </a:t>
            </a:r>
            <a:r>
              <a:rPr lang="cs-CZ" dirty="0" smtClean="0"/>
              <a:t>antirevmatika</a:t>
            </a:r>
            <a:endParaRPr lang="cs-CZ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err="1" smtClean="0"/>
              <a:t>Chondroprotektiva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824" y="1825624"/>
            <a:ext cx="3675568" cy="225400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270" y="4500563"/>
            <a:ext cx="27336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43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28348F8-F98F-4191-ADA5-BBB2B73B8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Ošetřovatelská péče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2C0D18F-2532-4432-88B2-85BB96B18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V závislosti na léčbě onemocnění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Změna životního stylu, redukce váhy, nezvedat </a:t>
            </a:r>
            <a:r>
              <a:rPr lang="cs-CZ" dirty="0" smtClean="0"/>
              <a:t>nadměrná </a:t>
            </a:r>
            <a:r>
              <a:rPr lang="cs-CZ" dirty="0"/>
              <a:t>břemena, nestát dlouhou dobu, pravidelné </a:t>
            </a:r>
            <a:r>
              <a:rPr lang="cs-CZ" dirty="0" smtClean="0"/>
              <a:t>cvičení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případě nutnosti dopomoc v oblastech sebepéče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Pravidelné užívání léků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Chirurgická léčba – viz. chirurgie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1100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67D1A2B-FE6E-49A3-AFBC-71DCA56DE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latin typeface="+mn-lt"/>
              </a:rPr>
              <a:t>Spondylartroza</a:t>
            </a:r>
            <a:endParaRPr lang="cs-CZ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40F136F-A756-47FA-B5AA-C3F8AE85A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99585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Degenerativní onemocnění meziobratlových kloubů</a:t>
            </a:r>
          </a:p>
          <a:p>
            <a:pPr lvl="1"/>
            <a:r>
              <a:rPr lang="cs-CZ" dirty="0" smtClean="0"/>
              <a:t>Osteofyty </a:t>
            </a:r>
            <a:r>
              <a:rPr lang="cs-CZ" dirty="0"/>
              <a:t>na meziobratlových kloubech </a:t>
            </a:r>
            <a:r>
              <a:rPr lang="cs-CZ" dirty="0" smtClean="0"/>
              <a:t>→omezení </a:t>
            </a:r>
            <a:r>
              <a:rPr lang="cs-CZ" dirty="0"/>
              <a:t>hybnosti </a:t>
            </a:r>
            <a:r>
              <a:rPr lang="cs-CZ" dirty="0" smtClean="0"/>
              <a:t>→útlak </a:t>
            </a:r>
            <a:r>
              <a:rPr lang="cs-CZ" dirty="0"/>
              <a:t>kořenů míšních </a:t>
            </a:r>
            <a:r>
              <a:rPr lang="cs-CZ" dirty="0" smtClean="0"/>
              <a:t>→kořenová bolest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 err="1" smtClean="0"/>
              <a:t>Spondylóza</a:t>
            </a:r>
            <a:r>
              <a:rPr lang="cs-CZ" dirty="0" smtClean="0"/>
              <a:t> = </a:t>
            </a:r>
            <a:r>
              <a:rPr lang="cs-CZ" dirty="0"/>
              <a:t>degenerativní postižení obratlových těl</a:t>
            </a:r>
          </a:p>
          <a:p>
            <a:pPr lvl="1"/>
            <a:r>
              <a:rPr lang="cs-CZ" dirty="0" smtClean="0"/>
              <a:t>Zobáčkové </a:t>
            </a:r>
            <a:r>
              <a:rPr lang="cs-CZ" dirty="0"/>
              <a:t>výrůstky po stranách těl </a:t>
            </a:r>
            <a:r>
              <a:rPr lang="cs-CZ" dirty="0" smtClean="0"/>
              <a:t>→až </a:t>
            </a:r>
            <a:r>
              <a:rPr lang="cs-CZ" dirty="0"/>
              <a:t>spojení </a:t>
            </a:r>
            <a:r>
              <a:rPr lang="cs-CZ" dirty="0" smtClean="0"/>
              <a:t>sousedních </a:t>
            </a:r>
            <a:r>
              <a:rPr lang="cs-CZ" dirty="0"/>
              <a:t>obratlů </a:t>
            </a:r>
            <a:r>
              <a:rPr lang="cs-CZ" dirty="0" smtClean="0"/>
              <a:t>→na </a:t>
            </a:r>
            <a:r>
              <a:rPr lang="cs-CZ" dirty="0"/>
              <a:t>zadní straně zásah do páteřního </a:t>
            </a:r>
            <a:r>
              <a:rPr lang="cs-CZ" dirty="0" smtClean="0"/>
              <a:t>kanálu →útlak </a:t>
            </a:r>
            <a:r>
              <a:rPr lang="cs-CZ" dirty="0"/>
              <a:t>míšních kořenů </a:t>
            </a:r>
            <a:r>
              <a:rPr lang="cs-CZ" dirty="0" smtClean="0"/>
              <a:t>→vystřelující </a:t>
            </a:r>
            <a:r>
              <a:rPr lang="cs-CZ" dirty="0"/>
              <a:t>bolest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Etiologie</a:t>
            </a:r>
            <a:endParaRPr lang="cs-CZ" b="1" dirty="0"/>
          </a:p>
          <a:p>
            <a:pPr lvl="1"/>
            <a:r>
              <a:rPr lang="cs-CZ" dirty="0" smtClean="0"/>
              <a:t>Neznámá</a:t>
            </a:r>
            <a:endParaRPr lang="cs-CZ" dirty="0"/>
          </a:p>
          <a:p>
            <a:pPr lvl="1"/>
            <a:r>
              <a:rPr lang="cs-CZ" dirty="0"/>
              <a:t>Přetížení sportem, traumatem, metabolická onemocnění, </a:t>
            </a:r>
            <a:r>
              <a:rPr lang="cs-CZ" dirty="0" smtClean="0"/>
              <a:t>nikotinismus</a:t>
            </a:r>
            <a:r>
              <a:rPr lang="cs-CZ" dirty="0"/>
              <a:t>, etylismus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3730" y="1825625"/>
            <a:ext cx="3024095" cy="320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99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5547EC9-184F-4D2C-B9F7-1C61941D2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latin typeface="+mn-lt"/>
              </a:rPr>
              <a:t>Spondylartroza</a:t>
            </a:r>
            <a:endParaRPr lang="cs-CZ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3030454-FE7A-4266-9AF8-EDEC33708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Klinický obraz:</a:t>
            </a:r>
          </a:p>
          <a:p>
            <a:pPr lvl="1"/>
            <a:r>
              <a:rPr lang="cs-CZ" dirty="0" smtClean="0"/>
              <a:t>Námahové </a:t>
            </a:r>
            <a:r>
              <a:rPr lang="cs-CZ" dirty="0"/>
              <a:t>bolesti, zlepšení v klidu</a:t>
            </a:r>
          </a:p>
          <a:p>
            <a:pPr lvl="1"/>
            <a:r>
              <a:rPr lang="cs-CZ" dirty="0" smtClean="0"/>
              <a:t>Později </a:t>
            </a:r>
            <a:r>
              <a:rPr lang="cs-CZ" dirty="0"/>
              <a:t>silná kořenová bolest v průběhu drážděného nervu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Diagnostika</a:t>
            </a:r>
            <a:endParaRPr lang="cs-CZ" b="1" dirty="0"/>
          </a:p>
          <a:p>
            <a:pPr lvl="1"/>
            <a:r>
              <a:rPr lang="cs-CZ" dirty="0" smtClean="0"/>
              <a:t>RTG, CT, MR</a:t>
            </a:r>
            <a:endParaRPr lang="cs-CZ" dirty="0"/>
          </a:p>
          <a:p>
            <a:pPr lvl="1"/>
            <a:r>
              <a:rPr lang="cs-CZ" dirty="0" smtClean="0"/>
              <a:t>Neurologické </a:t>
            </a:r>
            <a:r>
              <a:rPr lang="cs-CZ" dirty="0"/>
              <a:t>vyšetření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Terapie</a:t>
            </a:r>
            <a:endParaRPr lang="cs-CZ" b="1" dirty="0"/>
          </a:p>
          <a:p>
            <a:pPr lvl="1"/>
            <a:r>
              <a:rPr lang="cs-CZ" dirty="0" smtClean="0"/>
              <a:t>Konzervativní </a:t>
            </a:r>
            <a:r>
              <a:rPr lang="cs-CZ" dirty="0"/>
              <a:t>– vitamíny, </a:t>
            </a:r>
            <a:r>
              <a:rPr lang="cs-CZ" dirty="0" err="1"/>
              <a:t>chondroprotektiva</a:t>
            </a:r>
            <a:endParaRPr lang="cs-CZ" dirty="0"/>
          </a:p>
          <a:p>
            <a:pPr lvl="1"/>
            <a:r>
              <a:rPr lang="cs-CZ" dirty="0" smtClean="0"/>
              <a:t>RHB</a:t>
            </a:r>
            <a:endParaRPr lang="cs-CZ" dirty="0"/>
          </a:p>
          <a:p>
            <a:pPr lvl="1"/>
            <a:r>
              <a:rPr lang="cs-CZ" dirty="0" smtClean="0"/>
              <a:t>Chirurgická </a:t>
            </a:r>
            <a:r>
              <a:rPr lang="cs-CZ" dirty="0"/>
              <a:t>– při silných bolestech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825" y="1690688"/>
            <a:ext cx="2466975" cy="18573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500" y="4001294"/>
            <a:ext cx="3826608" cy="239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97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C91FCD7-4823-4DC9-99D0-F952C76AC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Degenerativní onemocnění </a:t>
            </a:r>
            <a:r>
              <a:rPr lang="cs-CZ" b="1" dirty="0" smtClean="0">
                <a:latin typeface="+mn-lt"/>
              </a:rPr>
              <a:t>páteře</a:t>
            </a:r>
            <a:endParaRPr lang="cs-CZ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63830EC-E525-4604-86B9-F40AF0EAC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zahrnuje </a:t>
            </a:r>
            <a:r>
              <a:rPr lang="cs-CZ" dirty="0"/>
              <a:t>ještě další chorobná postižení, např</a:t>
            </a:r>
            <a:r>
              <a:rPr lang="cs-CZ" dirty="0" smtClean="0"/>
              <a:t>.:</a:t>
            </a:r>
          </a:p>
          <a:p>
            <a:pPr marL="0" indent="0">
              <a:buNone/>
            </a:pPr>
            <a:endParaRPr lang="cs-CZ" dirty="0"/>
          </a:p>
          <a:p>
            <a:pPr lvl="1"/>
            <a:r>
              <a:rPr lang="cs-CZ" dirty="0" smtClean="0"/>
              <a:t>Diskopatie</a:t>
            </a:r>
            <a:endParaRPr lang="cs-CZ" dirty="0"/>
          </a:p>
          <a:p>
            <a:pPr lvl="1"/>
            <a:r>
              <a:rPr lang="cs-CZ" dirty="0" smtClean="0"/>
              <a:t>Osteoporóza</a:t>
            </a:r>
            <a:endParaRPr lang="cs-CZ" dirty="0"/>
          </a:p>
          <a:p>
            <a:pPr lvl="1"/>
            <a:r>
              <a:rPr lang="cs-CZ" dirty="0" err="1" smtClean="0"/>
              <a:t>Osteomalácie</a:t>
            </a:r>
            <a:endParaRPr lang="cs-CZ" dirty="0"/>
          </a:p>
          <a:p>
            <a:pPr lvl="1"/>
            <a:r>
              <a:rPr lang="cs-CZ" dirty="0" err="1"/>
              <a:t>Scheuermannova</a:t>
            </a:r>
            <a:r>
              <a:rPr lang="cs-CZ" dirty="0"/>
              <a:t> </a:t>
            </a:r>
            <a:r>
              <a:rPr lang="cs-CZ" dirty="0" smtClean="0"/>
              <a:t>choroba</a:t>
            </a:r>
            <a:endParaRPr lang="cs-CZ" dirty="0"/>
          </a:p>
          <a:p>
            <a:pPr lvl="1"/>
            <a:r>
              <a:rPr lang="cs-CZ" dirty="0" err="1"/>
              <a:t>Skolioza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9588" t="35441" r="16523" b="16923"/>
          <a:stretch/>
        </p:blipFill>
        <p:spPr>
          <a:xfrm>
            <a:off x="4962770" y="2367878"/>
            <a:ext cx="7010400" cy="326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07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826" y="477349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/>
              <a:t>Děkuji za pozornost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94" t="9627" r="26961" b="76017"/>
          <a:stretch/>
        </p:blipFill>
        <p:spPr>
          <a:xfrm>
            <a:off x="489284" y="1148492"/>
            <a:ext cx="11232683" cy="210793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694809" y="6099058"/>
            <a:ext cx="1559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Zimní semestr </a:t>
            </a:r>
          </a:p>
          <a:p>
            <a:r>
              <a:rPr lang="cs-CZ" dirty="0" smtClean="0"/>
              <a:t>23. </a:t>
            </a:r>
            <a:r>
              <a:rPr lang="cs-CZ" dirty="0" smtClean="0"/>
              <a:t>října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819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B6FA238-C555-4690-8B03-7EC4CB3AF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Osteoartróza (OA)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A987E71-1C72-46C4-B043-C3893B01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984" y="2047630"/>
            <a:ext cx="8743462" cy="399439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9600" dirty="0" smtClean="0"/>
              <a:t>Poškození </a:t>
            </a:r>
            <a:r>
              <a:rPr lang="cs-CZ" sz="9600" dirty="0"/>
              <a:t>chrupavky </a:t>
            </a:r>
            <a:r>
              <a:rPr lang="cs-CZ" sz="9600" dirty="0" smtClean="0"/>
              <a:t>→ulcerace </a:t>
            </a:r>
            <a:r>
              <a:rPr lang="cs-CZ" sz="9600" dirty="0"/>
              <a:t>a zhrubnutí </a:t>
            </a:r>
            <a:r>
              <a:rPr lang="cs-CZ" sz="9600" dirty="0" smtClean="0"/>
              <a:t>→odlupování → změny </a:t>
            </a:r>
            <a:r>
              <a:rPr lang="cs-CZ" sz="9600" dirty="0"/>
              <a:t>na kosti pod chrupavkou (cysty, </a:t>
            </a:r>
            <a:r>
              <a:rPr lang="cs-CZ" sz="9600" dirty="0" smtClean="0"/>
              <a:t>trhlinky</a:t>
            </a:r>
            <a:r>
              <a:rPr lang="cs-CZ" sz="9600" dirty="0"/>
              <a:t>)</a:t>
            </a:r>
          </a:p>
          <a:p>
            <a:pPr marL="0" indent="0">
              <a:buNone/>
            </a:pPr>
            <a:endParaRPr lang="cs-CZ" sz="9600" dirty="0"/>
          </a:p>
          <a:p>
            <a:pPr marL="0" indent="0">
              <a:buNone/>
            </a:pPr>
            <a:r>
              <a:rPr lang="cs-CZ" sz="9600" dirty="0" smtClean="0"/>
              <a:t>Reakcí </a:t>
            </a:r>
            <a:r>
              <a:rPr lang="cs-CZ" sz="9600" dirty="0"/>
              <a:t>na odlupování chrupavky </a:t>
            </a:r>
            <a:r>
              <a:rPr lang="cs-CZ" sz="9600" dirty="0" smtClean="0"/>
              <a:t>→ zvýšená tvorba </a:t>
            </a:r>
            <a:r>
              <a:rPr lang="cs-CZ" sz="9600" dirty="0"/>
              <a:t>enzymů </a:t>
            </a:r>
            <a:r>
              <a:rPr lang="cs-CZ" sz="9600" dirty="0" smtClean="0"/>
              <a:t>(</a:t>
            </a:r>
            <a:r>
              <a:rPr lang="cs-CZ" sz="9600" dirty="0"/>
              <a:t>uklízí rozpadlé částečky) </a:t>
            </a:r>
            <a:r>
              <a:rPr lang="cs-CZ" sz="9600" dirty="0" smtClean="0"/>
              <a:t>→další </a:t>
            </a:r>
            <a:r>
              <a:rPr lang="cs-CZ" sz="9600" dirty="0"/>
              <a:t>poškození </a:t>
            </a:r>
            <a:r>
              <a:rPr lang="cs-CZ" sz="9600" dirty="0" smtClean="0"/>
              <a:t>chrupavky → osteofyty </a:t>
            </a:r>
            <a:r>
              <a:rPr lang="cs-CZ" sz="9600" dirty="0"/>
              <a:t>při okrajích kloubů </a:t>
            </a:r>
          </a:p>
          <a:p>
            <a:pPr marL="0" indent="0">
              <a:buNone/>
            </a:pPr>
            <a:r>
              <a:rPr lang="cs-CZ" sz="9600" dirty="0" smtClean="0"/>
              <a:t>→omezení </a:t>
            </a:r>
            <a:r>
              <a:rPr lang="cs-CZ" sz="9600" dirty="0"/>
              <a:t>v </a:t>
            </a:r>
            <a:r>
              <a:rPr lang="cs-CZ" sz="9600" dirty="0" smtClean="0"/>
              <a:t>pohybu</a:t>
            </a:r>
            <a:r>
              <a:rPr lang="cs-CZ" sz="9600" dirty="0" smtClean="0"/>
              <a:t>, iritace </a:t>
            </a:r>
            <a:r>
              <a:rPr lang="cs-CZ" sz="9600" dirty="0"/>
              <a:t>nervů + reflexní stažení </a:t>
            </a:r>
            <a:r>
              <a:rPr lang="cs-CZ" sz="9600" dirty="0" smtClean="0"/>
              <a:t>svalstva → bolest </a:t>
            </a:r>
            <a:r>
              <a:rPr lang="cs-CZ" sz="9600" dirty="0"/>
              <a:t>postihuje i další šlachy a klouby </a:t>
            </a:r>
            <a:r>
              <a:rPr lang="cs-CZ" sz="9600" dirty="0" smtClean="0"/>
              <a:t>→změna osy </a:t>
            </a:r>
            <a:r>
              <a:rPr lang="cs-CZ" sz="9600" dirty="0"/>
              <a:t>páteře a končetin</a:t>
            </a:r>
          </a:p>
          <a:p>
            <a:pPr marL="0" indent="0">
              <a:buNone/>
            </a:pPr>
            <a:endParaRPr lang="cs-CZ" sz="9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9600" b="1" dirty="0" err="1" smtClean="0"/>
              <a:t>Coxartróza</a:t>
            </a:r>
            <a:r>
              <a:rPr lang="cs-CZ" sz="9600" b="1" dirty="0" smtClean="0"/>
              <a:t> </a:t>
            </a:r>
            <a:r>
              <a:rPr lang="cs-CZ" sz="9600" dirty="0" smtClean="0"/>
              <a:t>– postižení kyčelního kloubu</a:t>
            </a:r>
            <a:endParaRPr lang="cs-CZ" sz="9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9600" b="1" dirty="0" err="1" smtClean="0"/>
              <a:t>G</a:t>
            </a:r>
            <a:r>
              <a:rPr lang="cs-CZ" sz="9600" b="1" dirty="0" err="1" smtClean="0"/>
              <a:t>onartróza</a:t>
            </a:r>
            <a:r>
              <a:rPr lang="cs-CZ" sz="9600" b="1" dirty="0" smtClean="0"/>
              <a:t> </a:t>
            </a:r>
            <a:r>
              <a:rPr lang="cs-CZ" sz="9600" dirty="0" smtClean="0"/>
              <a:t>– postižení kolene</a:t>
            </a:r>
            <a:endParaRPr lang="cs-CZ" sz="9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9600" b="1" dirty="0" err="1" smtClean="0"/>
              <a:t>Spondylartróza</a:t>
            </a:r>
            <a:r>
              <a:rPr lang="cs-CZ" sz="9600" b="1" dirty="0" smtClean="0"/>
              <a:t> </a:t>
            </a:r>
            <a:r>
              <a:rPr lang="cs-CZ" sz="9600" dirty="0" smtClean="0"/>
              <a:t>– postižení obratlů</a:t>
            </a:r>
            <a:endParaRPr lang="cs-CZ" sz="96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131" y="4624633"/>
            <a:ext cx="4963038" cy="223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04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Osteoartróza (OA</a:t>
            </a:r>
            <a:r>
              <a:rPr lang="cs-CZ" b="1" dirty="0" smtClean="0">
                <a:latin typeface="+mn-lt"/>
              </a:rPr>
              <a:t>) – základní charakteristika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Degenerativní onemocnění synoviálních </a:t>
            </a:r>
            <a:r>
              <a:rPr lang="cs-CZ" dirty="0"/>
              <a:t>kloubů</a:t>
            </a:r>
            <a:endParaRPr lang="cs-CZ" dirty="0" smtClean="0"/>
          </a:p>
          <a:p>
            <a:r>
              <a:rPr lang="cs-CZ" dirty="0" smtClean="0"/>
              <a:t>Je hlavní </a:t>
            </a:r>
            <a:r>
              <a:rPr lang="cs-CZ" dirty="0"/>
              <a:t>příčinou bolestí pohybového aparátu a </a:t>
            </a:r>
            <a:r>
              <a:rPr lang="cs-CZ" dirty="0" smtClean="0"/>
              <a:t>pracovní neschopnosti </a:t>
            </a:r>
            <a:r>
              <a:rPr lang="cs-CZ" dirty="0"/>
              <a:t>mezi chorobami, postihující </a:t>
            </a:r>
            <a:r>
              <a:rPr lang="cs-CZ" dirty="0" err="1"/>
              <a:t>muskuloskeletární</a:t>
            </a:r>
            <a:r>
              <a:rPr lang="cs-CZ" dirty="0"/>
              <a:t> systém. </a:t>
            </a:r>
            <a:endParaRPr lang="cs-CZ" dirty="0" smtClean="0"/>
          </a:p>
          <a:p>
            <a:r>
              <a:rPr lang="cs-CZ" b="1" dirty="0" smtClean="0"/>
              <a:t>Vyvíjí se </a:t>
            </a:r>
            <a:r>
              <a:rPr lang="cs-CZ" b="1" dirty="0"/>
              <a:t>na základě degradace chrupavky, jejím lokalizovaným poškozením a novotvorbou kosti v centrální oblasti na okrajích </a:t>
            </a:r>
            <a:r>
              <a:rPr lang="cs-CZ" b="1" dirty="0" smtClean="0"/>
              <a:t>kloubů</a:t>
            </a:r>
          </a:p>
          <a:p>
            <a:r>
              <a:rPr lang="cs-CZ" dirty="0"/>
              <a:t>T</a:t>
            </a:r>
            <a:r>
              <a:rPr lang="cs-CZ" dirty="0" smtClean="0"/>
              <a:t>ypická je především </a:t>
            </a:r>
            <a:r>
              <a:rPr lang="cs-CZ" b="1" dirty="0" smtClean="0"/>
              <a:t>bolest</a:t>
            </a:r>
            <a:r>
              <a:rPr lang="cs-CZ" dirty="0" smtClean="0"/>
              <a:t> -  </a:t>
            </a:r>
            <a:r>
              <a:rPr lang="cs-CZ" dirty="0"/>
              <a:t>provázená různě závažnou </a:t>
            </a:r>
            <a:r>
              <a:rPr lang="cs-CZ" b="1" dirty="0"/>
              <a:t>ztrátou funkce </a:t>
            </a:r>
            <a:r>
              <a:rPr lang="cs-CZ" dirty="0" smtClean="0"/>
              <a:t>kloubu</a:t>
            </a:r>
          </a:p>
          <a:p>
            <a:r>
              <a:rPr lang="cs-CZ" dirty="0" smtClean="0"/>
              <a:t>Dochází </a:t>
            </a:r>
            <a:r>
              <a:rPr lang="cs-CZ" dirty="0"/>
              <a:t>k </a:t>
            </a:r>
            <a:r>
              <a:rPr lang="cs-CZ" b="1" dirty="0"/>
              <a:t>narušení pohybových vzorců</a:t>
            </a:r>
            <a:r>
              <a:rPr lang="cs-CZ" dirty="0"/>
              <a:t>, jejichž součástí je postižený </a:t>
            </a:r>
            <a:r>
              <a:rPr lang="cs-CZ" dirty="0" smtClean="0"/>
              <a:t>segment </a:t>
            </a:r>
            <a:r>
              <a:rPr lang="cs-CZ" dirty="0"/>
              <a:t>a dochází k následnému </a:t>
            </a:r>
            <a:r>
              <a:rPr lang="cs-CZ" b="1" dirty="0"/>
              <a:t>šíření poruch na další etáže </a:t>
            </a:r>
            <a:r>
              <a:rPr lang="cs-CZ" dirty="0"/>
              <a:t>pohybového aparátu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45548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Osteoartróza (OA) – základní charakteristika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 počátečním postižení chrupavky a jejím postupném úbytku se objevují změny i v přilehlých kostních epifýzách, k poškození kloubních vazů a kloubního pouzdra. 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Dochází k pokračujícímu </a:t>
            </a:r>
            <a:r>
              <a:rPr lang="cs-CZ" b="1" dirty="0"/>
              <a:t>rozvoji bolesti, omezení pohyblivosti a deformitám kloubu </a:t>
            </a:r>
            <a:endParaRPr lang="cs-CZ" b="1" dirty="0" smtClean="0"/>
          </a:p>
          <a:p>
            <a:endParaRPr lang="cs-CZ" b="1" dirty="0"/>
          </a:p>
          <a:p>
            <a:r>
              <a:rPr lang="cs-CZ" dirty="0"/>
              <a:t>Mezi další typické příznaky OA patří: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pocity </a:t>
            </a:r>
            <a:r>
              <a:rPr lang="cs-CZ" dirty="0"/>
              <a:t>ranní </a:t>
            </a:r>
            <a:r>
              <a:rPr lang="cs-CZ" dirty="0" smtClean="0"/>
              <a:t>ztuhlosti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chronické bolesti (</a:t>
            </a:r>
            <a:r>
              <a:rPr lang="cs-CZ" b="1" dirty="0" smtClean="0"/>
              <a:t>startovací </a:t>
            </a:r>
            <a:r>
              <a:rPr lang="cs-CZ" b="1" dirty="0"/>
              <a:t>nebo zhoršující se při </a:t>
            </a:r>
            <a:r>
              <a:rPr lang="cs-CZ" b="1" dirty="0" smtClean="0"/>
              <a:t>zátěži)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Otoky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 smtClean="0"/>
              <a:t>Drásoty</a:t>
            </a:r>
            <a:r>
              <a:rPr lang="cs-CZ" dirty="0" smtClean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Omezení </a:t>
            </a:r>
            <a:r>
              <a:rPr lang="cs-CZ" dirty="0"/>
              <a:t>hybnosti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0052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246" y="7692"/>
            <a:ext cx="10515600" cy="1325563"/>
          </a:xfrm>
        </p:spPr>
        <p:txBody>
          <a:bodyPr/>
          <a:lstStyle/>
          <a:p>
            <a:r>
              <a:rPr lang="cs-CZ" b="1" dirty="0"/>
              <a:t>Etiologie OA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7184" y="1333255"/>
            <a:ext cx="11033369" cy="526292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!!  nepoměr </a:t>
            </a:r>
            <a:r>
              <a:rPr lang="cs-CZ" b="1" dirty="0"/>
              <a:t>mezi zátěží a schopností kloubu zvládat </a:t>
            </a:r>
            <a:r>
              <a:rPr lang="cs-CZ" b="1" dirty="0" smtClean="0"/>
              <a:t>zátěž !!</a:t>
            </a:r>
          </a:p>
          <a:p>
            <a:pPr marL="0" indent="0">
              <a:buNone/>
            </a:pPr>
            <a:endParaRPr lang="cs-CZ" b="1" dirty="0" smtClean="0"/>
          </a:p>
          <a:p>
            <a:r>
              <a:rPr lang="cs-CZ" dirty="0" smtClean="0"/>
              <a:t>Rizikové faktory: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/>
              <a:t>v</a:t>
            </a:r>
            <a:r>
              <a:rPr lang="cs-CZ" dirty="0" smtClean="0"/>
              <a:t>ěk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 smtClean="0"/>
              <a:t>genetická predispozice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 smtClean="0"/>
              <a:t>poruchy biomechaniky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 smtClean="0"/>
              <a:t>Úrazy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 smtClean="0"/>
              <a:t>Obezita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 smtClean="0"/>
              <a:t>etnické </a:t>
            </a:r>
            <a:r>
              <a:rPr lang="cs-CZ" dirty="0"/>
              <a:t>a geografické </a:t>
            </a:r>
            <a:r>
              <a:rPr lang="cs-CZ" dirty="0" smtClean="0"/>
              <a:t>vlivy</a:t>
            </a:r>
          </a:p>
          <a:p>
            <a:endParaRPr lang="cs-CZ" dirty="0" smtClean="0"/>
          </a:p>
          <a:p>
            <a:r>
              <a:rPr lang="cs-CZ" dirty="0"/>
              <a:t>OA </a:t>
            </a:r>
            <a:r>
              <a:rPr lang="cs-CZ" dirty="0" err="1"/>
              <a:t>váhonosných</a:t>
            </a:r>
            <a:r>
              <a:rPr lang="cs-CZ" dirty="0"/>
              <a:t> kloubů je častější u žen </a:t>
            </a:r>
            <a:r>
              <a:rPr lang="cs-CZ" dirty="0" smtClean="0"/>
              <a:t> - poměrem 1:4</a:t>
            </a:r>
          </a:p>
          <a:p>
            <a:r>
              <a:rPr lang="cs-CZ" dirty="0"/>
              <a:t> OA rukou je 2-3% a postihuje častěji </a:t>
            </a:r>
            <a:r>
              <a:rPr lang="cs-CZ" dirty="0" smtClean="0"/>
              <a:t>ženy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s </a:t>
            </a:r>
            <a:r>
              <a:rPr lang="cs-CZ" dirty="0"/>
              <a:t>nějakým příznakem OA, ať už občasné pocity kloubní ztuhlosti, intermitentní bolesti při zátěži, nebo stálou bolestí setkává během života nejméně 1/3 lidí starších 45 let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Výskyt onemocnění narůstá s věkem a postihuje téměř všechny osoby nad 70 let. Zdaleka ne všichni pacienti, kteří mají nález na rentgenových snímcích musí mít i klinické </a:t>
            </a:r>
            <a:r>
              <a:rPr lang="cs-CZ" dirty="0" smtClean="0"/>
              <a:t>potíže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často vede </a:t>
            </a:r>
            <a:r>
              <a:rPr lang="cs-CZ" dirty="0" smtClean="0"/>
              <a:t>onemocnění </a:t>
            </a:r>
            <a:r>
              <a:rPr lang="cs-CZ" dirty="0"/>
              <a:t>k pracovní neschopnosti, výjimkou není ani trvalá invalidita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861" y="1186717"/>
            <a:ext cx="6008047" cy="237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4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5DE79A7-1522-423D-A81B-4CC442171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Etiologie OA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CD648AB-E28A-4FCD-9E2B-12599964C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Primární (idiopatická) </a:t>
            </a:r>
            <a:r>
              <a:rPr lang="cs-CZ" dirty="0"/>
              <a:t>– nejasná příčina</a:t>
            </a:r>
          </a:p>
          <a:p>
            <a:pPr marL="0" indent="0">
              <a:buNone/>
            </a:pPr>
            <a:r>
              <a:rPr lang="cs-CZ" dirty="0"/>
              <a:t>	Přetěžování kloubů – obezita, sport, špatná výživa, alkoholismus, nikotinismus</a:t>
            </a:r>
          </a:p>
          <a:p>
            <a:endParaRPr lang="cs-CZ" dirty="0"/>
          </a:p>
          <a:p>
            <a:r>
              <a:rPr lang="cs-CZ" b="1" dirty="0"/>
              <a:t>Sekundární </a:t>
            </a:r>
            <a:r>
              <a:rPr lang="cs-CZ" dirty="0"/>
              <a:t>– jiné onemocnění (metabolické ...) </a:t>
            </a:r>
          </a:p>
          <a:p>
            <a:pPr marL="0" indent="0">
              <a:buNone/>
            </a:pPr>
            <a:r>
              <a:rPr lang="cs-CZ" dirty="0"/>
              <a:t>	nebo úraz, </a:t>
            </a:r>
            <a:r>
              <a:rPr lang="cs-CZ" dirty="0" err="1"/>
              <a:t>nekroza</a:t>
            </a:r>
            <a:r>
              <a:rPr lang="cs-CZ" dirty="0"/>
              <a:t> hlavice femuru, vývojové </a:t>
            </a:r>
            <a:r>
              <a:rPr lang="cs-CZ" dirty="0" err="1"/>
              <a:t>dysplázie</a:t>
            </a:r>
            <a:r>
              <a:rPr lang="cs-CZ" dirty="0"/>
              <a:t> kyčlí, zánět, </a:t>
            </a:r>
            <a:r>
              <a:rPr lang="cs-CZ" dirty="0" smtClean="0"/>
              <a:t>...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Genetické predispozice: familiární </a:t>
            </a:r>
            <a:r>
              <a:rPr lang="cs-CZ" dirty="0"/>
              <a:t>výskyt – např. OA kloubů ruky u žen</a:t>
            </a:r>
          </a:p>
          <a:p>
            <a:r>
              <a:rPr lang="cs-CZ" dirty="0" smtClean="0"/>
              <a:t>Stárnutí/věk</a:t>
            </a:r>
            <a:endParaRPr lang="cs-CZ" dirty="0"/>
          </a:p>
          <a:p>
            <a:r>
              <a:rPr lang="cs-CZ" dirty="0" smtClean="0"/>
              <a:t>Mechanické vlivy: Změna </a:t>
            </a:r>
            <a:r>
              <a:rPr lang="cs-CZ" dirty="0"/>
              <a:t>geometrie kloubu, uvolnění pouzdra</a:t>
            </a:r>
          </a:p>
          <a:p>
            <a:r>
              <a:rPr lang="cs-CZ" dirty="0" smtClean="0"/>
              <a:t>Endokrinní vlivy: OA </a:t>
            </a:r>
            <a:r>
              <a:rPr lang="cs-CZ" dirty="0"/>
              <a:t>u např. akromegalii, </a:t>
            </a:r>
            <a:r>
              <a:rPr lang="cs-CZ" dirty="0" err="1"/>
              <a:t>hyperthyreóze</a:t>
            </a:r>
            <a:r>
              <a:rPr lang="cs-CZ" dirty="0"/>
              <a:t>, DM</a:t>
            </a:r>
          </a:p>
          <a:p>
            <a:r>
              <a:rPr lang="cs-CZ" dirty="0" smtClean="0"/>
              <a:t>Imunitní </a:t>
            </a:r>
            <a:r>
              <a:rPr lang="cs-CZ" dirty="0"/>
              <a:t>vlivy: </a:t>
            </a:r>
            <a:r>
              <a:rPr lang="cs-CZ" dirty="0" smtClean="0"/>
              <a:t>Depozita imunoglobulinů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601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C51B4A5-AFD5-4787-ABC8-E89560002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Klinický </a:t>
            </a:r>
            <a:r>
              <a:rPr lang="cs-CZ" b="1" dirty="0" smtClean="0"/>
              <a:t>obraz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0271A0E-3B75-4F1D-AE7A-F1C5CF0FB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462" y="1755287"/>
            <a:ext cx="10515600" cy="4351338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b="1" dirty="0" smtClean="0"/>
              <a:t>Bolest</a:t>
            </a:r>
            <a:r>
              <a:rPr lang="cs-CZ" dirty="0" smtClean="0"/>
              <a:t> </a:t>
            </a:r>
            <a:r>
              <a:rPr lang="cs-CZ" dirty="0"/>
              <a:t>– ranní startovací</a:t>
            </a:r>
          </a:p>
          <a:p>
            <a:endParaRPr lang="cs-CZ" dirty="0"/>
          </a:p>
          <a:p>
            <a:r>
              <a:rPr lang="cs-CZ" b="1" dirty="0"/>
              <a:t>Kulhání</a:t>
            </a:r>
            <a:r>
              <a:rPr lang="cs-CZ" dirty="0"/>
              <a:t> + šetření končetiny</a:t>
            </a:r>
          </a:p>
          <a:p>
            <a:endParaRPr lang="cs-CZ" dirty="0"/>
          </a:p>
          <a:p>
            <a:r>
              <a:rPr lang="cs-CZ" b="1" dirty="0"/>
              <a:t>Omezení rozsahu </a:t>
            </a:r>
            <a:r>
              <a:rPr lang="cs-CZ" dirty="0"/>
              <a:t>kloubu </a:t>
            </a:r>
            <a:r>
              <a:rPr lang="cs-CZ" dirty="0" smtClean="0"/>
              <a:t>→ ankylóza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Deformity</a:t>
            </a:r>
            <a:r>
              <a:rPr lang="cs-CZ" dirty="0"/>
              <a:t> kloubů, uvolnění vazů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245" y="1403168"/>
            <a:ext cx="3404123" cy="201848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246" y="3817388"/>
            <a:ext cx="3404123" cy="255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35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162A5EB-8C47-4A12-8422-315A76AF9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Diagnostika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803033C-4517-433E-91FE-42440CCE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067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RTG</a:t>
            </a:r>
            <a:r>
              <a:rPr lang="cs-CZ" dirty="0"/>
              <a:t> </a:t>
            </a:r>
            <a:endParaRPr lang="cs-CZ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/>
              <a:t>zúžení </a:t>
            </a:r>
            <a:r>
              <a:rPr lang="cs-CZ" dirty="0"/>
              <a:t>kloubní štěrbiny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/>
              <a:t>cysty</a:t>
            </a:r>
            <a:r>
              <a:rPr lang="cs-CZ" dirty="0"/>
              <a:t>, deformity hlavice, osteofyty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MR</a:t>
            </a:r>
            <a:endParaRPr lang="cs-CZ" b="1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/>
              <a:t> </a:t>
            </a:r>
            <a:r>
              <a:rPr lang="cs-CZ" dirty="0"/>
              <a:t>průkaz </a:t>
            </a:r>
            <a:r>
              <a:rPr lang="cs-CZ" dirty="0" smtClean="0"/>
              <a:t>nekrózy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Artroskopie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/>
              <a:t> </a:t>
            </a:r>
            <a:r>
              <a:rPr lang="cs-CZ" dirty="0"/>
              <a:t>zhodnocení rozsahu poškození chrupavky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614" y="1282082"/>
            <a:ext cx="3115326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815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1271</Words>
  <Application>Microsoft Office PowerPoint</Application>
  <PresentationFormat>Širokoúhlá obrazovka</PresentationFormat>
  <Paragraphs>266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Motiv Office</vt:lpstr>
      <vt:lpstr>Doc. MUDr. Tomáš Grus, PhD II. Chirurgická klinika  VFN Praha</vt:lpstr>
      <vt:lpstr>Ošetřovatelský proces u pacienta s osteoartrozou</vt:lpstr>
      <vt:lpstr>Osteoartróza (OA)</vt:lpstr>
      <vt:lpstr>Osteoartróza (OA) – základní charakteristika</vt:lpstr>
      <vt:lpstr>Osteoartróza (OA) – základní charakteristika</vt:lpstr>
      <vt:lpstr>Etiologie OA </vt:lpstr>
      <vt:lpstr>Etiologie OA</vt:lpstr>
      <vt:lpstr>Klinický obraz</vt:lpstr>
      <vt:lpstr>Diagnostika</vt:lpstr>
      <vt:lpstr>Terapie</vt:lpstr>
      <vt:lpstr>Coxartroza</vt:lpstr>
      <vt:lpstr>Diagnostika</vt:lpstr>
      <vt:lpstr>Terapie</vt:lpstr>
      <vt:lpstr>Chirurgická léčba</vt:lpstr>
      <vt:lpstr>Gonartróza </vt:lpstr>
      <vt:lpstr>Etiologie</vt:lpstr>
      <vt:lpstr>Klinický obraz</vt:lpstr>
      <vt:lpstr>Diagnostika</vt:lpstr>
      <vt:lpstr>Léčba</vt:lpstr>
      <vt:lpstr>OA drobných kloubů ruky</vt:lpstr>
      <vt:lpstr>Ošetřovatelská péče</vt:lpstr>
      <vt:lpstr>Spondylartroza</vt:lpstr>
      <vt:lpstr>Spondylartroza</vt:lpstr>
      <vt:lpstr>Degenerativní onemocnění páteře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Ošetřovatelský proces u pacienta s osteoartrozou</dc:title>
  <dc:creator>Grus Tomáš, doc. MUDr. Ph.D.</dc:creator>
  <cp:lastModifiedBy>Tomáš</cp:lastModifiedBy>
  <cp:revision>34</cp:revision>
  <dcterms:created xsi:type="dcterms:W3CDTF">2020-10-07T12:50:00Z</dcterms:created>
  <dcterms:modified xsi:type="dcterms:W3CDTF">2020-10-28T14:45:40Z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63cd7f-2d21-486a-9f29-9c1683fdd175_Enabled">
    <vt:lpwstr>true</vt:lpwstr>
  </property>
  <property fmtid="{D5CDD505-2E9C-101B-9397-08002B2CF9AE}" pid="3" name="MSIP_Label_2063cd7f-2d21-486a-9f29-9c1683fdd175_SetDate">
    <vt:lpwstr>2020-10-07T13:56:46Z</vt:lpwstr>
  </property>
  <property fmtid="{D5CDD505-2E9C-101B-9397-08002B2CF9AE}" pid="4" name="MSIP_Label_2063cd7f-2d21-486a-9f29-9c1683fdd175_Method">
    <vt:lpwstr>Standard</vt:lpwstr>
  </property>
  <property fmtid="{D5CDD505-2E9C-101B-9397-08002B2CF9AE}" pid="5" name="MSIP_Label_2063cd7f-2d21-486a-9f29-9c1683fdd175_Name">
    <vt:lpwstr>2063cd7f-2d21-486a-9f29-9c1683fdd175</vt:lpwstr>
  </property>
  <property fmtid="{D5CDD505-2E9C-101B-9397-08002B2CF9AE}" pid="6" name="MSIP_Label_2063cd7f-2d21-486a-9f29-9c1683fdd175_SiteId">
    <vt:lpwstr>0f277086-d4e0-4971-bc1a-bbc5df0eb246</vt:lpwstr>
  </property>
  <property fmtid="{D5CDD505-2E9C-101B-9397-08002B2CF9AE}" pid="7" name="MSIP_Label_2063cd7f-2d21-486a-9f29-9c1683fdd175_ActionId">
    <vt:lpwstr>36ccd631-19a3-4ae6-9fa5-0655c08bfdc9</vt:lpwstr>
  </property>
  <property fmtid="{D5CDD505-2E9C-101B-9397-08002B2CF9AE}" pid="8" name="MSIP_Label_2063cd7f-2d21-486a-9f29-9c1683fdd175_ContentBits">
    <vt:lpwstr>0</vt:lpwstr>
  </property>
</Properties>
</file>