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72" r:id="rId5"/>
    <p:sldId id="264" r:id="rId6"/>
    <p:sldId id="258" r:id="rId7"/>
    <p:sldId id="268" r:id="rId8"/>
    <p:sldId id="299" r:id="rId9"/>
    <p:sldId id="266" r:id="rId10"/>
    <p:sldId id="276" r:id="rId11"/>
    <p:sldId id="295" r:id="rId12"/>
    <p:sldId id="296" r:id="rId13"/>
    <p:sldId id="297" r:id="rId14"/>
    <p:sldId id="277" r:id="rId15"/>
    <p:sldId id="278" r:id="rId16"/>
    <p:sldId id="279" r:id="rId17"/>
    <p:sldId id="293" r:id="rId18"/>
    <p:sldId id="282" r:id="rId19"/>
    <p:sldId id="283" r:id="rId20"/>
    <p:sldId id="286" r:id="rId21"/>
    <p:sldId id="289" r:id="rId22"/>
    <p:sldId id="290" r:id="rId23"/>
    <p:sldId id="291" r:id="rId24"/>
    <p:sldId id="292" r:id="rId25"/>
    <p:sldId id="281" r:id="rId26"/>
    <p:sldId id="298" r:id="rId27"/>
    <p:sldId id="273" r:id="rId28"/>
    <p:sldId id="274" r:id="rId29"/>
    <p:sldId id="275" r:id="rId30"/>
    <p:sldId id="259" r:id="rId31"/>
    <p:sldId id="267" r:id="rId3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D212F0-42DC-4621-9384-6575D2DEAAAE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81CE7DBF-5400-44D5-A2A5-8D386B745F37}">
      <dgm:prSet/>
      <dgm:spPr/>
      <dgm:t>
        <a:bodyPr/>
        <a:lstStyle/>
        <a:p>
          <a:r>
            <a:rPr lang="cs-CZ"/>
            <a:t>bolesti námahové, startovací;</a:t>
          </a:r>
          <a:endParaRPr lang="en-US"/>
        </a:p>
      </dgm:t>
    </dgm:pt>
    <dgm:pt modelId="{5C024559-DAAD-4B7D-9E52-4EFAD6927E7D}" type="parTrans" cxnId="{69BF0E46-6F9B-455B-A166-4A5DB214D276}">
      <dgm:prSet/>
      <dgm:spPr/>
      <dgm:t>
        <a:bodyPr/>
        <a:lstStyle/>
        <a:p>
          <a:endParaRPr lang="en-US"/>
        </a:p>
      </dgm:t>
    </dgm:pt>
    <dgm:pt modelId="{CEE20F61-5892-4F4B-9CFA-CAC261EC889E}" type="sibTrans" cxnId="{69BF0E46-6F9B-455B-A166-4A5DB214D276}">
      <dgm:prSet/>
      <dgm:spPr/>
      <dgm:t>
        <a:bodyPr/>
        <a:lstStyle/>
        <a:p>
          <a:endParaRPr lang="en-US"/>
        </a:p>
      </dgm:t>
    </dgm:pt>
    <dgm:pt modelId="{6A6EED56-C759-47A7-BF9C-CF049583EFDC}">
      <dgm:prSet/>
      <dgm:spPr/>
      <dgm:t>
        <a:bodyPr/>
        <a:lstStyle/>
        <a:p>
          <a:r>
            <a:rPr lang="cs-CZ"/>
            <a:t>ztuhlost kloubů po inaktivitě (typicky po ránu), trvá 15–30 minut;</a:t>
          </a:r>
          <a:endParaRPr lang="en-US"/>
        </a:p>
      </dgm:t>
    </dgm:pt>
    <dgm:pt modelId="{614A18BB-8EAD-4F57-BFF7-B60CFFF58B0F}" type="parTrans" cxnId="{61DD061F-C749-4DD4-9167-ECE237DC5969}">
      <dgm:prSet/>
      <dgm:spPr/>
      <dgm:t>
        <a:bodyPr/>
        <a:lstStyle/>
        <a:p>
          <a:endParaRPr lang="en-US"/>
        </a:p>
      </dgm:t>
    </dgm:pt>
    <dgm:pt modelId="{AE1C937F-BC8B-44D4-8D92-FC52BEAEF7DA}" type="sibTrans" cxnId="{61DD061F-C749-4DD4-9167-ECE237DC5969}">
      <dgm:prSet/>
      <dgm:spPr/>
      <dgm:t>
        <a:bodyPr/>
        <a:lstStyle/>
        <a:p>
          <a:endParaRPr lang="en-US"/>
        </a:p>
      </dgm:t>
    </dgm:pt>
    <dgm:pt modelId="{D5427D8C-EFFB-4545-ABE4-83C97D0F8FA6}">
      <dgm:prSet/>
      <dgm:spPr/>
      <dgm:t>
        <a:bodyPr/>
        <a:lstStyle/>
        <a:p>
          <a:r>
            <a:rPr lang="cs-CZ"/>
            <a:t>omezení hybnosti kloubu;</a:t>
          </a:r>
          <a:endParaRPr lang="en-US"/>
        </a:p>
      </dgm:t>
    </dgm:pt>
    <dgm:pt modelId="{6D5F87F6-8A16-4BAE-A8B3-BECFBA764A66}" type="parTrans" cxnId="{3D301F08-F494-400C-970C-46674F0B80FF}">
      <dgm:prSet/>
      <dgm:spPr/>
      <dgm:t>
        <a:bodyPr/>
        <a:lstStyle/>
        <a:p>
          <a:endParaRPr lang="en-US"/>
        </a:p>
      </dgm:t>
    </dgm:pt>
    <dgm:pt modelId="{5EDA52F3-0016-40D5-AE88-B60A07431E98}" type="sibTrans" cxnId="{3D301F08-F494-400C-970C-46674F0B80FF}">
      <dgm:prSet/>
      <dgm:spPr/>
      <dgm:t>
        <a:bodyPr/>
        <a:lstStyle/>
        <a:p>
          <a:endParaRPr lang="en-US"/>
        </a:p>
      </dgm:t>
    </dgm:pt>
    <dgm:pt modelId="{AFFB2603-5AEE-4202-8024-11CB1C02E10A}">
      <dgm:prSet/>
      <dgm:spPr/>
      <dgm:t>
        <a:bodyPr/>
        <a:lstStyle/>
        <a:p>
          <a:r>
            <a:rPr lang="cs-CZ"/>
            <a:t>zvukové fenomény (krepitace, drásoty)</a:t>
          </a:r>
          <a:endParaRPr lang="en-US"/>
        </a:p>
      </dgm:t>
    </dgm:pt>
    <dgm:pt modelId="{77515D1C-CC0E-4E93-A6C2-3A9FCB64E99B}" type="parTrans" cxnId="{B6D100B4-3B1B-4AD1-8AF6-F68651B22E8A}">
      <dgm:prSet/>
      <dgm:spPr/>
      <dgm:t>
        <a:bodyPr/>
        <a:lstStyle/>
        <a:p>
          <a:endParaRPr lang="en-US"/>
        </a:p>
      </dgm:t>
    </dgm:pt>
    <dgm:pt modelId="{D2EB4960-B756-41D5-BC3D-9E9AAA996591}" type="sibTrans" cxnId="{B6D100B4-3B1B-4AD1-8AF6-F68651B22E8A}">
      <dgm:prSet/>
      <dgm:spPr/>
      <dgm:t>
        <a:bodyPr/>
        <a:lstStyle/>
        <a:p>
          <a:endParaRPr lang="en-US"/>
        </a:p>
      </dgm:t>
    </dgm:pt>
    <dgm:pt modelId="{A075125A-B345-4056-A7C9-C2A5952E86FC}">
      <dgm:prSet/>
      <dgm:spPr/>
      <dgm:t>
        <a:bodyPr/>
        <a:lstStyle/>
        <a:p>
          <a:r>
            <a:rPr lang="cs-CZ"/>
            <a:t>deformity kloubu</a:t>
          </a:r>
          <a:endParaRPr lang="en-US"/>
        </a:p>
      </dgm:t>
    </dgm:pt>
    <dgm:pt modelId="{700A9748-3CCF-4411-A33C-72642F642564}" type="parTrans" cxnId="{7A96199B-4C63-4A34-A25D-09AFB4E6EB25}">
      <dgm:prSet/>
      <dgm:spPr/>
      <dgm:t>
        <a:bodyPr/>
        <a:lstStyle/>
        <a:p>
          <a:endParaRPr lang="en-US"/>
        </a:p>
      </dgm:t>
    </dgm:pt>
    <dgm:pt modelId="{DA67AF7D-5E18-4CE0-9DE9-1A40B4FB5E36}" type="sibTrans" cxnId="{7A96199B-4C63-4A34-A25D-09AFB4E6EB25}">
      <dgm:prSet/>
      <dgm:spPr/>
      <dgm:t>
        <a:bodyPr/>
        <a:lstStyle/>
        <a:p>
          <a:endParaRPr lang="en-US"/>
        </a:p>
      </dgm:t>
    </dgm:pt>
    <dgm:pt modelId="{E3F42E07-CC55-4AB5-BDF2-1BE18CBBD45C}" type="pres">
      <dgm:prSet presAssocID="{85D212F0-42DC-4621-9384-6575D2DEAAA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cs-CZ"/>
        </a:p>
      </dgm:t>
    </dgm:pt>
    <dgm:pt modelId="{AC272692-87F1-4A80-BBAC-2C1C0DD71A20}" type="pres">
      <dgm:prSet presAssocID="{81CE7DBF-5400-44D5-A2A5-8D386B745F37}" presName="thickLine" presStyleLbl="alignNode1" presStyleIdx="0" presStyleCnt="5"/>
      <dgm:spPr/>
    </dgm:pt>
    <dgm:pt modelId="{852BB60C-9EAF-4B26-B56B-D5707D0228CE}" type="pres">
      <dgm:prSet presAssocID="{81CE7DBF-5400-44D5-A2A5-8D386B745F37}" presName="horz1" presStyleCnt="0"/>
      <dgm:spPr/>
    </dgm:pt>
    <dgm:pt modelId="{E9E518A9-42AF-4BD4-9297-C4558160B44A}" type="pres">
      <dgm:prSet presAssocID="{81CE7DBF-5400-44D5-A2A5-8D386B745F37}" presName="tx1" presStyleLbl="revTx" presStyleIdx="0" presStyleCnt="5"/>
      <dgm:spPr/>
      <dgm:t>
        <a:bodyPr/>
        <a:lstStyle/>
        <a:p>
          <a:endParaRPr lang="cs-CZ"/>
        </a:p>
      </dgm:t>
    </dgm:pt>
    <dgm:pt modelId="{0C19BBF6-81D8-4B8C-B738-CCAA6A7ED852}" type="pres">
      <dgm:prSet presAssocID="{81CE7DBF-5400-44D5-A2A5-8D386B745F37}" presName="vert1" presStyleCnt="0"/>
      <dgm:spPr/>
    </dgm:pt>
    <dgm:pt modelId="{A98FEE33-2019-4BC5-8F79-A30BCD1F6968}" type="pres">
      <dgm:prSet presAssocID="{6A6EED56-C759-47A7-BF9C-CF049583EFDC}" presName="thickLine" presStyleLbl="alignNode1" presStyleIdx="1" presStyleCnt="5"/>
      <dgm:spPr/>
    </dgm:pt>
    <dgm:pt modelId="{E9443A35-D22D-4595-843E-4B4D45DDB75E}" type="pres">
      <dgm:prSet presAssocID="{6A6EED56-C759-47A7-BF9C-CF049583EFDC}" presName="horz1" presStyleCnt="0"/>
      <dgm:spPr/>
    </dgm:pt>
    <dgm:pt modelId="{AC40C5CB-2213-4168-8964-516D9644BAAD}" type="pres">
      <dgm:prSet presAssocID="{6A6EED56-C759-47A7-BF9C-CF049583EFDC}" presName="tx1" presStyleLbl="revTx" presStyleIdx="1" presStyleCnt="5"/>
      <dgm:spPr/>
      <dgm:t>
        <a:bodyPr/>
        <a:lstStyle/>
        <a:p>
          <a:endParaRPr lang="cs-CZ"/>
        </a:p>
      </dgm:t>
    </dgm:pt>
    <dgm:pt modelId="{2CE89DDC-2C19-4F0C-8FB3-18BC44C523EF}" type="pres">
      <dgm:prSet presAssocID="{6A6EED56-C759-47A7-BF9C-CF049583EFDC}" presName="vert1" presStyleCnt="0"/>
      <dgm:spPr/>
    </dgm:pt>
    <dgm:pt modelId="{5BFA03B7-A822-45F0-AE70-5A9A99F13923}" type="pres">
      <dgm:prSet presAssocID="{D5427D8C-EFFB-4545-ABE4-83C97D0F8FA6}" presName="thickLine" presStyleLbl="alignNode1" presStyleIdx="2" presStyleCnt="5"/>
      <dgm:spPr/>
    </dgm:pt>
    <dgm:pt modelId="{B3827C53-4B1D-43C7-8FC9-FC708086ED4F}" type="pres">
      <dgm:prSet presAssocID="{D5427D8C-EFFB-4545-ABE4-83C97D0F8FA6}" presName="horz1" presStyleCnt="0"/>
      <dgm:spPr/>
    </dgm:pt>
    <dgm:pt modelId="{ACB4B148-B876-420F-9155-4628135B92BD}" type="pres">
      <dgm:prSet presAssocID="{D5427D8C-EFFB-4545-ABE4-83C97D0F8FA6}" presName="tx1" presStyleLbl="revTx" presStyleIdx="2" presStyleCnt="5"/>
      <dgm:spPr/>
      <dgm:t>
        <a:bodyPr/>
        <a:lstStyle/>
        <a:p>
          <a:endParaRPr lang="cs-CZ"/>
        </a:p>
      </dgm:t>
    </dgm:pt>
    <dgm:pt modelId="{5F5135BC-2B45-430D-B6CB-CC5442EBB063}" type="pres">
      <dgm:prSet presAssocID="{D5427D8C-EFFB-4545-ABE4-83C97D0F8FA6}" presName="vert1" presStyleCnt="0"/>
      <dgm:spPr/>
    </dgm:pt>
    <dgm:pt modelId="{73444394-691B-45BD-B8D9-6A93E523CA8A}" type="pres">
      <dgm:prSet presAssocID="{AFFB2603-5AEE-4202-8024-11CB1C02E10A}" presName="thickLine" presStyleLbl="alignNode1" presStyleIdx="3" presStyleCnt="5"/>
      <dgm:spPr/>
    </dgm:pt>
    <dgm:pt modelId="{1C067E9C-8376-43CF-B76C-7CB7EB2D0E89}" type="pres">
      <dgm:prSet presAssocID="{AFFB2603-5AEE-4202-8024-11CB1C02E10A}" presName="horz1" presStyleCnt="0"/>
      <dgm:spPr/>
    </dgm:pt>
    <dgm:pt modelId="{96304A73-B5BA-46EC-AF38-4032817D9825}" type="pres">
      <dgm:prSet presAssocID="{AFFB2603-5AEE-4202-8024-11CB1C02E10A}" presName="tx1" presStyleLbl="revTx" presStyleIdx="3" presStyleCnt="5"/>
      <dgm:spPr/>
      <dgm:t>
        <a:bodyPr/>
        <a:lstStyle/>
        <a:p>
          <a:endParaRPr lang="cs-CZ"/>
        </a:p>
      </dgm:t>
    </dgm:pt>
    <dgm:pt modelId="{79ACC972-E9EF-4F09-88CB-B40252787D3F}" type="pres">
      <dgm:prSet presAssocID="{AFFB2603-5AEE-4202-8024-11CB1C02E10A}" presName="vert1" presStyleCnt="0"/>
      <dgm:spPr/>
    </dgm:pt>
    <dgm:pt modelId="{BF775B00-AD4F-4EC9-85E3-94C5C1E11BAD}" type="pres">
      <dgm:prSet presAssocID="{A075125A-B345-4056-A7C9-C2A5952E86FC}" presName="thickLine" presStyleLbl="alignNode1" presStyleIdx="4" presStyleCnt="5"/>
      <dgm:spPr/>
    </dgm:pt>
    <dgm:pt modelId="{834CA10C-99F9-4F00-9FA6-90D51A525913}" type="pres">
      <dgm:prSet presAssocID="{A075125A-B345-4056-A7C9-C2A5952E86FC}" presName="horz1" presStyleCnt="0"/>
      <dgm:spPr/>
    </dgm:pt>
    <dgm:pt modelId="{8D224109-0B55-4327-9A30-AD78D2880A8A}" type="pres">
      <dgm:prSet presAssocID="{A075125A-B345-4056-A7C9-C2A5952E86FC}" presName="tx1" presStyleLbl="revTx" presStyleIdx="4" presStyleCnt="5"/>
      <dgm:spPr/>
      <dgm:t>
        <a:bodyPr/>
        <a:lstStyle/>
        <a:p>
          <a:endParaRPr lang="cs-CZ"/>
        </a:p>
      </dgm:t>
    </dgm:pt>
    <dgm:pt modelId="{DB18CF69-8DD8-4E5F-BB1E-D71F493A57ED}" type="pres">
      <dgm:prSet presAssocID="{A075125A-B345-4056-A7C9-C2A5952E86FC}" presName="vert1" presStyleCnt="0"/>
      <dgm:spPr/>
    </dgm:pt>
  </dgm:ptLst>
  <dgm:cxnLst>
    <dgm:cxn modelId="{61DD061F-C749-4DD4-9167-ECE237DC5969}" srcId="{85D212F0-42DC-4621-9384-6575D2DEAAAE}" destId="{6A6EED56-C759-47A7-BF9C-CF049583EFDC}" srcOrd="1" destOrd="0" parTransId="{614A18BB-8EAD-4F57-BFF7-B60CFFF58B0F}" sibTransId="{AE1C937F-BC8B-44D4-8D92-FC52BEAEF7DA}"/>
    <dgm:cxn modelId="{948555D4-752C-4ABE-A0DF-C8D3B0FD5E6F}" type="presOf" srcId="{6A6EED56-C759-47A7-BF9C-CF049583EFDC}" destId="{AC40C5CB-2213-4168-8964-516D9644BAAD}" srcOrd="0" destOrd="0" presId="urn:microsoft.com/office/officeart/2008/layout/LinedList"/>
    <dgm:cxn modelId="{3D301F08-F494-400C-970C-46674F0B80FF}" srcId="{85D212F0-42DC-4621-9384-6575D2DEAAAE}" destId="{D5427D8C-EFFB-4545-ABE4-83C97D0F8FA6}" srcOrd="2" destOrd="0" parTransId="{6D5F87F6-8A16-4BAE-A8B3-BECFBA764A66}" sibTransId="{5EDA52F3-0016-40D5-AE88-B60A07431E98}"/>
    <dgm:cxn modelId="{C99BC487-4BEE-4420-960F-13B1B35DBF39}" type="presOf" srcId="{81CE7DBF-5400-44D5-A2A5-8D386B745F37}" destId="{E9E518A9-42AF-4BD4-9297-C4558160B44A}" srcOrd="0" destOrd="0" presId="urn:microsoft.com/office/officeart/2008/layout/LinedList"/>
    <dgm:cxn modelId="{E2A45EE6-CB61-4195-A524-46E8B5D8FF3D}" type="presOf" srcId="{AFFB2603-5AEE-4202-8024-11CB1C02E10A}" destId="{96304A73-B5BA-46EC-AF38-4032817D9825}" srcOrd="0" destOrd="0" presId="urn:microsoft.com/office/officeart/2008/layout/LinedList"/>
    <dgm:cxn modelId="{B6D100B4-3B1B-4AD1-8AF6-F68651B22E8A}" srcId="{85D212F0-42DC-4621-9384-6575D2DEAAAE}" destId="{AFFB2603-5AEE-4202-8024-11CB1C02E10A}" srcOrd="3" destOrd="0" parTransId="{77515D1C-CC0E-4E93-A6C2-3A9FCB64E99B}" sibTransId="{D2EB4960-B756-41D5-BC3D-9E9AAA996591}"/>
    <dgm:cxn modelId="{69BF0E46-6F9B-455B-A166-4A5DB214D276}" srcId="{85D212F0-42DC-4621-9384-6575D2DEAAAE}" destId="{81CE7DBF-5400-44D5-A2A5-8D386B745F37}" srcOrd="0" destOrd="0" parTransId="{5C024559-DAAD-4B7D-9E52-4EFAD6927E7D}" sibTransId="{CEE20F61-5892-4F4B-9CFA-CAC261EC889E}"/>
    <dgm:cxn modelId="{297ABFBD-15DD-4A19-874F-F071474058A6}" type="presOf" srcId="{A075125A-B345-4056-A7C9-C2A5952E86FC}" destId="{8D224109-0B55-4327-9A30-AD78D2880A8A}" srcOrd="0" destOrd="0" presId="urn:microsoft.com/office/officeart/2008/layout/LinedList"/>
    <dgm:cxn modelId="{E02DB528-E020-41D2-85D2-C371B1008120}" type="presOf" srcId="{D5427D8C-EFFB-4545-ABE4-83C97D0F8FA6}" destId="{ACB4B148-B876-420F-9155-4628135B92BD}" srcOrd="0" destOrd="0" presId="urn:microsoft.com/office/officeart/2008/layout/LinedList"/>
    <dgm:cxn modelId="{88E9E92E-C000-41E1-8B3A-D3BE7B3A0A35}" type="presOf" srcId="{85D212F0-42DC-4621-9384-6575D2DEAAAE}" destId="{E3F42E07-CC55-4AB5-BDF2-1BE18CBBD45C}" srcOrd="0" destOrd="0" presId="urn:microsoft.com/office/officeart/2008/layout/LinedList"/>
    <dgm:cxn modelId="{7A96199B-4C63-4A34-A25D-09AFB4E6EB25}" srcId="{85D212F0-42DC-4621-9384-6575D2DEAAAE}" destId="{A075125A-B345-4056-A7C9-C2A5952E86FC}" srcOrd="4" destOrd="0" parTransId="{700A9748-3CCF-4411-A33C-72642F642564}" sibTransId="{DA67AF7D-5E18-4CE0-9DE9-1A40B4FB5E36}"/>
    <dgm:cxn modelId="{05766082-290C-483F-A251-E02CCBCAAB8D}" type="presParOf" srcId="{E3F42E07-CC55-4AB5-BDF2-1BE18CBBD45C}" destId="{AC272692-87F1-4A80-BBAC-2C1C0DD71A20}" srcOrd="0" destOrd="0" presId="urn:microsoft.com/office/officeart/2008/layout/LinedList"/>
    <dgm:cxn modelId="{25E7E079-56B1-4207-B7ED-FAA21579DDB0}" type="presParOf" srcId="{E3F42E07-CC55-4AB5-BDF2-1BE18CBBD45C}" destId="{852BB60C-9EAF-4B26-B56B-D5707D0228CE}" srcOrd="1" destOrd="0" presId="urn:microsoft.com/office/officeart/2008/layout/LinedList"/>
    <dgm:cxn modelId="{71EB5802-691B-4B35-8DEE-36D1E9B540C6}" type="presParOf" srcId="{852BB60C-9EAF-4B26-B56B-D5707D0228CE}" destId="{E9E518A9-42AF-4BD4-9297-C4558160B44A}" srcOrd="0" destOrd="0" presId="urn:microsoft.com/office/officeart/2008/layout/LinedList"/>
    <dgm:cxn modelId="{9062F3CC-2E89-4520-B83B-401831CE73E3}" type="presParOf" srcId="{852BB60C-9EAF-4B26-B56B-D5707D0228CE}" destId="{0C19BBF6-81D8-4B8C-B738-CCAA6A7ED852}" srcOrd="1" destOrd="0" presId="urn:microsoft.com/office/officeart/2008/layout/LinedList"/>
    <dgm:cxn modelId="{00029F77-5CA1-444D-9FC5-C2C33CCD4C7B}" type="presParOf" srcId="{E3F42E07-CC55-4AB5-BDF2-1BE18CBBD45C}" destId="{A98FEE33-2019-4BC5-8F79-A30BCD1F6968}" srcOrd="2" destOrd="0" presId="urn:microsoft.com/office/officeart/2008/layout/LinedList"/>
    <dgm:cxn modelId="{B84575FC-2B1A-465B-942E-FB40EB73DFE1}" type="presParOf" srcId="{E3F42E07-CC55-4AB5-BDF2-1BE18CBBD45C}" destId="{E9443A35-D22D-4595-843E-4B4D45DDB75E}" srcOrd="3" destOrd="0" presId="urn:microsoft.com/office/officeart/2008/layout/LinedList"/>
    <dgm:cxn modelId="{49011806-1CCE-486B-A440-4AD45C467BB2}" type="presParOf" srcId="{E9443A35-D22D-4595-843E-4B4D45DDB75E}" destId="{AC40C5CB-2213-4168-8964-516D9644BAAD}" srcOrd="0" destOrd="0" presId="urn:microsoft.com/office/officeart/2008/layout/LinedList"/>
    <dgm:cxn modelId="{1970CA51-6343-4995-8438-0D7309E91924}" type="presParOf" srcId="{E9443A35-D22D-4595-843E-4B4D45DDB75E}" destId="{2CE89DDC-2C19-4F0C-8FB3-18BC44C523EF}" srcOrd="1" destOrd="0" presId="urn:microsoft.com/office/officeart/2008/layout/LinedList"/>
    <dgm:cxn modelId="{B5633ADB-32C4-4F13-98CC-4EFE3A631CBA}" type="presParOf" srcId="{E3F42E07-CC55-4AB5-BDF2-1BE18CBBD45C}" destId="{5BFA03B7-A822-45F0-AE70-5A9A99F13923}" srcOrd="4" destOrd="0" presId="urn:microsoft.com/office/officeart/2008/layout/LinedList"/>
    <dgm:cxn modelId="{2C7BB86A-97D9-4D39-9F2D-15D8B8279284}" type="presParOf" srcId="{E3F42E07-CC55-4AB5-BDF2-1BE18CBBD45C}" destId="{B3827C53-4B1D-43C7-8FC9-FC708086ED4F}" srcOrd="5" destOrd="0" presId="urn:microsoft.com/office/officeart/2008/layout/LinedList"/>
    <dgm:cxn modelId="{B6C70050-34CA-4A78-AE6B-177583CB64DF}" type="presParOf" srcId="{B3827C53-4B1D-43C7-8FC9-FC708086ED4F}" destId="{ACB4B148-B876-420F-9155-4628135B92BD}" srcOrd="0" destOrd="0" presId="urn:microsoft.com/office/officeart/2008/layout/LinedList"/>
    <dgm:cxn modelId="{0EDF3EF5-DB45-48A8-9F81-BEDFB467D9A7}" type="presParOf" srcId="{B3827C53-4B1D-43C7-8FC9-FC708086ED4F}" destId="{5F5135BC-2B45-430D-B6CB-CC5442EBB063}" srcOrd="1" destOrd="0" presId="urn:microsoft.com/office/officeart/2008/layout/LinedList"/>
    <dgm:cxn modelId="{D9E8D371-F9A0-4B8E-803F-C38B0831CA0F}" type="presParOf" srcId="{E3F42E07-CC55-4AB5-BDF2-1BE18CBBD45C}" destId="{73444394-691B-45BD-B8D9-6A93E523CA8A}" srcOrd="6" destOrd="0" presId="urn:microsoft.com/office/officeart/2008/layout/LinedList"/>
    <dgm:cxn modelId="{CB14635D-69B7-4571-8766-36CFBD5562FF}" type="presParOf" srcId="{E3F42E07-CC55-4AB5-BDF2-1BE18CBBD45C}" destId="{1C067E9C-8376-43CF-B76C-7CB7EB2D0E89}" srcOrd="7" destOrd="0" presId="urn:microsoft.com/office/officeart/2008/layout/LinedList"/>
    <dgm:cxn modelId="{343B64D3-029B-4EF3-8D66-E71AA0B4BD87}" type="presParOf" srcId="{1C067E9C-8376-43CF-B76C-7CB7EB2D0E89}" destId="{96304A73-B5BA-46EC-AF38-4032817D9825}" srcOrd="0" destOrd="0" presId="urn:microsoft.com/office/officeart/2008/layout/LinedList"/>
    <dgm:cxn modelId="{FDA01894-BD07-4F89-B84E-2624AFD184CD}" type="presParOf" srcId="{1C067E9C-8376-43CF-B76C-7CB7EB2D0E89}" destId="{79ACC972-E9EF-4F09-88CB-B40252787D3F}" srcOrd="1" destOrd="0" presId="urn:microsoft.com/office/officeart/2008/layout/LinedList"/>
    <dgm:cxn modelId="{4A82ACDD-2562-4303-87C0-9ED61868042E}" type="presParOf" srcId="{E3F42E07-CC55-4AB5-BDF2-1BE18CBBD45C}" destId="{BF775B00-AD4F-4EC9-85E3-94C5C1E11BAD}" srcOrd="8" destOrd="0" presId="urn:microsoft.com/office/officeart/2008/layout/LinedList"/>
    <dgm:cxn modelId="{7D23C280-6D9A-4540-B8B4-08DC57D5D955}" type="presParOf" srcId="{E3F42E07-CC55-4AB5-BDF2-1BE18CBBD45C}" destId="{834CA10C-99F9-4F00-9FA6-90D51A525913}" srcOrd="9" destOrd="0" presId="urn:microsoft.com/office/officeart/2008/layout/LinedList"/>
    <dgm:cxn modelId="{515F8327-5114-4064-BA76-4CE2A3D58722}" type="presParOf" srcId="{834CA10C-99F9-4F00-9FA6-90D51A525913}" destId="{8D224109-0B55-4327-9A30-AD78D2880A8A}" srcOrd="0" destOrd="0" presId="urn:microsoft.com/office/officeart/2008/layout/LinedList"/>
    <dgm:cxn modelId="{31D62786-C27D-4E60-9A91-8A640DE2CC7D}" type="presParOf" srcId="{834CA10C-99F9-4F00-9FA6-90D51A525913}" destId="{DB18CF69-8DD8-4E5F-BB1E-D71F493A57ED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77B658-7991-454B-A96A-20AA7EAA89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DF0B15E7-5AC8-4194-93F3-89D7766B9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1289C3A-33D7-4E44-9F6D-022742EBA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C87-5299-4DCE-B10F-CFF814A18A3D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4BC2EDE-0BE3-4B8F-BDB4-9F6103405E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14AE7D9C-0016-442D-B1AD-9E2492E82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2943-9B60-409E-8CEA-D3A07A8092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526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D5B9EA-BF0A-4CDA-82E0-139C2C4EA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C63EA3F-B4DC-470D-AB33-E6D2FD359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538E862-14C6-4A1D-8F5E-C2C29F6441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C87-5299-4DCE-B10F-CFF814A18A3D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9E96FB2A-3BAC-447B-83E7-DB6382D1A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4ADA12-A0AF-4308-9077-1D335D43E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2943-9B60-409E-8CEA-D3A07A8092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0718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E65CD55-2A69-4972-9EB2-8D40843B66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761F79B9-F228-4455-A1FA-8D408E0C17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5DEB57D-447B-45C5-A2A8-189EDF24D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C87-5299-4DCE-B10F-CFF814A18A3D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E6F8492-4D14-431B-8873-77AFF0F42C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EA97FD1-20E4-4B45-928B-81BD2D502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2943-9B60-409E-8CEA-D3A07A8092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573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9F22557-9E01-42D6-9BB9-34F836B371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BE46FC5-74D6-44B9-B544-7922BF3E5C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9887F5D-E7E0-4ED5-9166-10C996345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C87-5299-4DCE-B10F-CFF814A18A3D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64AF916-8DCE-4F2F-8AEF-113A5EC71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FBCB8B9-2DDF-4C3E-93FD-403A5313D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2943-9B60-409E-8CEA-D3A07A8092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0014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5F56ADB-3666-43FB-8101-D810BF8BC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ED9D546B-1C37-4CB4-B05A-EA1C0DB29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3DE6505-4C61-45CF-8A7D-1873FD8BC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C87-5299-4DCE-B10F-CFF814A18A3D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59413902-A546-45C5-B84E-0820D0A4E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17EE1BD-F631-4986-9CF0-79BF3EB0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2943-9B60-409E-8CEA-D3A07A8092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21326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4C0EE9-816C-41DD-BAD8-66F3A9D89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0257C2A-D8ED-475E-895A-37357EACB0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277E147-9FD6-404D-A31D-C526E53F18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7EA74716-F2B4-4879-8C8E-5AE2C36B1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C87-5299-4DCE-B10F-CFF814A18A3D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3A484BF-E4DA-4C85-B648-B94097C90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937E2587-F783-4FC5-92F0-F2FFBF261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2943-9B60-409E-8CEA-D3A07A8092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55064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7D4A422-54CA-40CA-A43C-368DD37E8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1BAB87A-5CBD-45A9-AD7C-C7156D6DE8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A48692DC-57DF-4D09-8039-9CB8E8F8D9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996247EF-A9A4-42E1-BD08-F40D85CBC4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EEFA3801-B1F8-40B8-BB52-FC3A4B53E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4AA11D95-4BDC-40C8-B6A7-ADDE9C1CD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C87-5299-4DCE-B10F-CFF814A18A3D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06BEF0D-0F1F-476F-832D-104A59B75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BBD69B38-169A-43C8-902E-9EF039117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2943-9B60-409E-8CEA-D3A07A8092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18709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B87ECE-8704-405E-9286-5EA2D529B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B30CC093-A0CD-4479-8289-542B70467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C87-5299-4DCE-B10F-CFF814A18A3D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6CA2D16-3D05-4CA0-9C69-61C19471C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D7807D65-D51F-4CE9-B2E6-23169E05A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2943-9B60-409E-8CEA-D3A07A8092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56904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8E9A3E48-614D-4C02-8EC2-086C8BF22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C87-5299-4DCE-B10F-CFF814A18A3D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6158B2CA-771F-4CAB-832C-50E7E859B0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E3EE8FC6-AA16-40F1-84AC-544F46DC14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2943-9B60-409E-8CEA-D3A07A8092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332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0650554-0DB3-43DD-BD0D-EE0389A41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7645DA0-C4F8-4A09-9262-CD5807251C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FB73AD5A-1A82-4180-BEDA-EABB83B297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E502DE2-D652-4ADF-9E1F-2ECF92A76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C87-5299-4DCE-B10F-CFF814A18A3D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9C47F90-4D44-4B3D-AACD-2C3B445A3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5A5C2DD-BB80-4A50-AF1E-0B80FBFDBA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2943-9B60-409E-8CEA-D3A07A8092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245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456B1FB-3DCD-404A-945F-D9A8BCCFE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3FF6A3E9-E695-416E-9657-CF5DCE0F8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D65C2435-7917-4298-8559-54BA50364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44B752C8-8560-407D-BF37-29ABC138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1C87-5299-4DCE-B10F-CFF814A18A3D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AD78FD5-91B0-4285-82D8-1210938BF7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4406B8B-DF2E-474A-8AE8-82CE318408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12943-9B60-409E-8CEA-D3A07A8092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163588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06BDFD95-5B25-4838-9924-7B1E0335B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2BF37D39-80E4-4430-A3C0-6C396DC21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DBBE897-8DFC-4E33-85F8-934ED2F8BC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C41C87-5299-4DCE-B10F-CFF814A18A3D}" type="datetimeFigureOut">
              <a:rPr lang="cs-CZ" smtClean="0"/>
              <a:t>05.12.2020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369B684-5684-4059-9239-D75A6B512E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75F09A8-64B1-43DE-93DD-4C2572545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12943-9B60-409E-8CEA-D3A07A8092C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987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sukl.cz/modules/medication/search.php?data%5batc_group%5d=M09AX01#data-list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www.sukl.cz/modules/medication/search.php?data%5batc_group%5d=M01AX25#data-listin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8">
            <a:extLst>
              <a:ext uri="{FF2B5EF4-FFF2-40B4-BE49-F238E27FC236}">
                <a16:creationId xmlns:a16="http://schemas.microsoft.com/office/drawing/2014/main" xmlns="" id="{62542EEC-4F7C-4AE2-933E-EAC8EB3FA37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B9C4F80-133D-4AE7-9DFB-13640714D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041856" y="3113415"/>
            <a:ext cx="4036334" cy="2387600"/>
          </a:xfrm>
        </p:spPr>
        <p:txBody>
          <a:bodyPr anchor="t">
            <a:normAutofit/>
          </a:bodyPr>
          <a:lstStyle/>
          <a:p>
            <a:pPr algn="l"/>
            <a:r>
              <a:rPr lang="cs-CZ" dirty="0"/>
              <a:t/>
            </a:r>
            <a:br>
              <a:rPr lang="cs-CZ" dirty="0"/>
            </a:br>
            <a:r>
              <a:rPr lang="cs-CZ" dirty="0"/>
              <a:t>osteoartróza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369EA7B7-A977-4724-94DA-1203C4B446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41858" y="1122362"/>
            <a:ext cx="4036333" cy="1709849"/>
          </a:xfrm>
        </p:spPr>
        <p:txBody>
          <a:bodyPr anchor="b">
            <a:normAutofit/>
          </a:bodyPr>
          <a:lstStyle/>
          <a:p>
            <a:pPr algn="l"/>
            <a:r>
              <a:rPr lang="cs-CZ" sz="2000" dirty="0"/>
              <a:t>Doc. </a:t>
            </a:r>
            <a:r>
              <a:rPr lang="cs-CZ" sz="2000" dirty="0" err="1"/>
              <a:t>Mudr.</a:t>
            </a:r>
            <a:r>
              <a:rPr lang="cs-CZ" sz="2000" dirty="0"/>
              <a:t> Tomáš Grus Ph.D.</a:t>
            </a:r>
          </a:p>
        </p:txBody>
      </p:sp>
      <p:sp>
        <p:nvSpPr>
          <p:cNvPr id="20" name="Rectangle 10">
            <a:extLst>
              <a:ext uri="{FF2B5EF4-FFF2-40B4-BE49-F238E27FC236}">
                <a16:creationId xmlns:a16="http://schemas.microsoft.com/office/drawing/2014/main" xmlns="" id="{B81933D1-5615-42C7-9C0B-4EB7105CCE2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2">
            <a:extLst>
              <a:ext uri="{FF2B5EF4-FFF2-40B4-BE49-F238E27FC236}">
                <a16:creationId xmlns:a16="http://schemas.microsoft.com/office/drawing/2014/main" xmlns="" id="{19C9EAEA-39D0-4B0E-A0EB-51E7B26740B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824" y="391886"/>
            <a:ext cx="6009366" cy="601707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66236DC0-DA8B-40C1-B7F5-40393C044FA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01" r="-1" b="13743"/>
          <a:stretch/>
        </p:blipFill>
        <p:spPr>
          <a:xfrm>
            <a:off x="733507" y="666728"/>
            <a:ext cx="5536001" cy="546579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032D8612-31EB-44CF-A1D0-14FD4C7054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1460480" y="315431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F19A4A0F-1B59-4DB0-9764-D10936E987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F399A70F-F8CD-4992-9EF5-6CF15472E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xmlns="" id="{48F4FEDC-6D80-458C-A665-075D9B9500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5244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273078F-52FD-4F70-B4B4-47853E9DA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Dělení osteoartrózy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415CBED-A260-4859-AF47-03700175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9957"/>
            <a:ext cx="5157787" cy="587830"/>
          </a:xfrm>
        </p:spPr>
        <p:txBody>
          <a:bodyPr>
            <a:normAutofit/>
          </a:bodyPr>
          <a:lstStyle/>
          <a:p>
            <a:r>
              <a:rPr lang="cs-CZ" dirty="0"/>
              <a:t>Primární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xmlns="" id="{D9A8B111-5EC5-4F12-A1CD-2181382A2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7787"/>
            <a:ext cx="5157787" cy="431187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 není známá příčina</a:t>
            </a:r>
          </a:p>
          <a:p>
            <a:r>
              <a:rPr lang="cs-CZ" dirty="0"/>
              <a:t>primární osteoartrózu dělíme na  </a:t>
            </a:r>
            <a:r>
              <a:rPr lang="cs-CZ" dirty="0" err="1"/>
              <a:t>na</a:t>
            </a:r>
            <a:r>
              <a:rPr lang="cs-CZ" dirty="0"/>
              <a:t> </a:t>
            </a:r>
            <a:r>
              <a:rPr lang="cs-CZ" b="1" dirty="0"/>
              <a:t>lokalizovanou</a:t>
            </a:r>
            <a:r>
              <a:rPr lang="cs-CZ" dirty="0"/>
              <a:t> a </a:t>
            </a:r>
            <a:r>
              <a:rPr lang="cs-CZ" b="1" dirty="0"/>
              <a:t>generalizovanou</a:t>
            </a:r>
          </a:p>
          <a:p>
            <a:r>
              <a:rPr lang="cs-CZ" dirty="0"/>
              <a:t>Lokalizovaná – jasně jen ruce, nohy, páteř, kolena či kyčle</a:t>
            </a:r>
          </a:p>
          <a:p>
            <a:r>
              <a:rPr lang="cs-CZ" dirty="0"/>
              <a:t>Generalizovaná - tři a více kloubů popř. kloubních skupin</a:t>
            </a:r>
          </a:p>
          <a:p>
            <a:r>
              <a:rPr lang="cs-CZ" dirty="0"/>
              <a:t>zvláštní formu tzv</a:t>
            </a:r>
            <a:r>
              <a:rPr lang="cs-CZ" b="1" dirty="0"/>
              <a:t>. erozivní osteoartróza (EOA)</a:t>
            </a:r>
            <a:r>
              <a:rPr lang="cs-CZ" dirty="0"/>
              <a:t>, která postihuje ruce a v přítomných postižených kloubech jsou tzv. eroze</a:t>
            </a:r>
          </a:p>
          <a:p>
            <a:endParaRPr lang="cs-CZ" dirty="0"/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xmlns="" id="{C6C7834C-F27B-4F78-AB71-2C614F6C90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53875"/>
            <a:ext cx="5183188" cy="823912"/>
          </a:xfrm>
        </p:spPr>
        <p:txBody>
          <a:bodyPr>
            <a:normAutofit/>
          </a:bodyPr>
          <a:lstStyle/>
          <a:p>
            <a:r>
              <a:rPr lang="cs-CZ" dirty="0"/>
              <a:t>Sekundární</a:t>
            </a: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0ED13458-999C-4223-B9DC-156D37698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7787"/>
            <a:ext cx="5183188" cy="431187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známe vnější nebo vnitřní příčinu</a:t>
            </a:r>
          </a:p>
          <a:p>
            <a:r>
              <a:rPr lang="cs-CZ" dirty="0"/>
              <a:t> trauma (</a:t>
            </a:r>
            <a:r>
              <a:rPr lang="cs-CZ" dirty="0" err="1"/>
              <a:t>mikrotraumatizace</a:t>
            </a:r>
            <a:r>
              <a:rPr lang="cs-CZ" dirty="0"/>
              <a:t>, fraktury apod.)</a:t>
            </a:r>
          </a:p>
          <a:p>
            <a:r>
              <a:rPr lang="cs-CZ" dirty="0"/>
              <a:t>vrozené vady - např. Perthesova nemoc, dysplazie kyčelního kloubu….</a:t>
            </a:r>
          </a:p>
          <a:p>
            <a:r>
              <a:rPr lang="cs-CZ" dirty="0"/>
              <a:t>metabolických onemocnění-dna</a:t>
            </a:r>
          </a:p>
          <a:p>
            <a:r>
              <a:rPr lang="cs-CZ" dirty="0"/>
              <a:t>endokrinní onemocnění: diabetes </a:t>
            </a:r>
            <a:r>
              <a:rPr lang="cs-CZ" dirty="0" err="1"/>
              <a:t>mellitus</a:t>
            </a:r>
            <a:r>
              <a:rPr lang="cs-CZ" dirty="0"/>
              <a:t>, </a:t>
            </a:r>
            <a:r>
              <a:rPr lang="cs-CZ" dirty="0" err="1"/>
              <a:t>tyreopatie</a:t>
            </a:r>
            <a:r>
              <a:rPr lang="cs-CZ" dirty="0"/>
              <a:t> </a:t>
            </a:r>
          </a:p>
          <a:p>
            <a:r>
              <a:rPr lang="cs-CZ" dirty="0"/>
              <a:t>mechanické faktory jako je osové postavení kosti, hypermobilita,</a:t>
            </a:r>
          </a:p>
          <a:p>
            <a:r>
              <a:rPr lang="cs-CZ" dirty="0"/>
              <a:t>zánětlivá onemocnění- revmatoidní artritida (RA), septické a reaktivní artritidy)</a:t>
            </a:r>
          </a:p>
          <a:p>
            <a:r>
              <a:rPr lang="cs-CZ" dirty="0"/>
              <a:t>obezita a následné dlouhodobé přetěžování     </a:t>
            </a:r>
          </a:p>
        </p:txBody>
      </p:sp>
    </p:spTree>
    <p:extLst>
      <p:ext uri="{BB962C8B-B14F-4D97-AF65-F5344CB8AC3E}">
        <p14:creationId xmlns:p14="http://schemas.microsoft.com/office/powerpoint/2010/main" val="3759925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4" name="Rectangle 73">
            <a:extLst>
              <a:ext uri="{FF2B5EF4-FFF2-40B4-BE49-F238E27FC236}">
                <a16:creationId xmlns:a16="http://schemas.microsoft.com/office/drawing/2014/main" xmlns="" id="{8380AD67-C5CA-4918-B4BB-C359BB03EED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5577EE96-6E26-4D16-8707-4ACD665E3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216" y="1076324"/>
            <a:ext cx="6272784" cy="1535051"/>
          </a:xfrm>
        </p:spPr>
        <p:txBody>
          <a:bodyPr anchor="b">
            <a:normAutofit/>
          </a:bodyPr>
          <a:lstStyle/>
          <a:p>
            <a:r>
              <a:rPr lang="cs-CZ" sz="5200" b="1" dirty="0"/>
              <a:t>Terapie</a:t>
            </a:r>
          </a:p>
        </p:txBody>
      </p:sp>
      <p:pic>
        <p:nvPicPr>
          <p:cNvPr id="14340" name="Picture 4" descr="Happy Senior Man On Spinning Bike Holding Thumbs Up In Gym Stock Photo,  Picture And Royalty Free Image. Image 12953757.">
            <a:extLst>
              <a:ext uri="{FF2B5EF4-FFF2-40B4-BE49-F238E27FC236}">
                <a16:creationId xmlns:a16="http://schemas.microsoft.com/office/drawing/2014/main" xmlns="" id="{B8A9EE99-2860-4E04-B0C0-02E6BAFB5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9" r="-1" b="-1"/>
          <a:stretch/>
        </p:blipFill>
        <p:spPr bwMode="auto">
          <a:xfrm>
            <a:off x="20" y="10"/>
            <a:ext cx="4505305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Rectangle 75">
            <a:extLst>
              <a:ext uri="{FF2B5EF4-FFF2-40B4-BE49-F238E27FC236}">
                <a16:creationId xmlns:a16="http://schemas.microsoft.com/office/drawing/2014/main" xmlns="" id="{EABAD4DA-87BA-4F70-9EF0-45C6BCF1782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5317960" y="36338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xmlns="" id="{915128D9-2797-47FA-B6FE-EC24E6B843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099266" y="2935541"/>
            <a:ext cx="62179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xmlns="" id="{95A226BA-E7D6-427E-BC74-4D1FBD9F5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0216" y="3351276"/>
            <a:ext cx="6272784" cy="2825686"/>
          </a:xfrm>
        </p:spPr>
        <p:txBody>
          <a:bodyPr>
            <a:normAutofit/>
          </a:bodyPr>
          <a:lstStyle/>
          <a:p>
            <a:r>
              <a:rPr lang="cs-CZ" sz="2200" dirty="0"/>
              <a:t>U primární artrózy terapie neexistuje, protože má neznámou etiologii.</a:t>
            </a:r>
          </a:p>
          <a:p>
            <a:r>
              <a:rPr lang="cs-CZ" sz="2200" dirty="0"/>
              <a:t>prevence sekundární OA – včas zachytit a léčit vrozené vývojové vady a jiná onemocnění.</a:t>
            </a:r>
          </a:p>
          <a:p>
            <a:r>
              <a:rPr lang="cs-CZ" sz="2200" dirty="0"/>
              <a:t>Základní pravidla léčby – každodenní cvičení (rotoped </a:t>
            </a:r>
            <a:r>
              <a:rPr lang="cs-CZ" sz="2200" b="1" dirty="0"/>
              <a:t>bez zátěže), </a:t>
            </a:r>
            <a:r>
              <a:rPr lang="cs-CZ" sz="2200" dirty="0"/>
              <a:t>redukce váhy, dieta a sport</a:t>
            </a:r>
          </a:p>
          <a:p>
            <a:endParaRPr lang="cs-CZ" sz="2200" dirty="0"/>
          </a:p>
          <a:p>
            <a:endParaRPr lang="cs-CZ" sz="2200" dirty="0"/>
          </a:p>
        </p:txBody>
      </p:sp>
    </p:spTree>
    <p:extLst>
      <p:ext uri="{BB962C8B-B14F-4D97-AF65-F5344CB8AC3E}">
        <p14:creationId xmlns:p14="http://schemas.microsoft.com/office/powerpoint/2010/main" val="21518086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2D8CDFA-2541-4B1F-A0BB-AED451433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/>
            </a:r>
            <a:br>
              <a:rPr lang="cs-CZ" b="1" dirty="0"/>
            </a:br>
            <a:r>
              <a:rPr lang="cs-CZ" b="1" dirty="0"/>
              <a:t>Fyzikální terapie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1A9A55F-A018-497B-B251-76C114BD4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Neléčí, jen tlumí nepříjemné reakce, které ji provázejí.</a:t>
            </a:r>
          </a:p>
          <a:p>
            <a:r>
              <a:rPr lang="cs-CZ" dirty="0"/>
              <a:t>Základem této terapie je pohybová aktivita, vodoléčba, masáže, léčba teplem nebo chladem, UZ, magnetoterapie.</a:t>
            </a:r>
          </a:p>
          <a:p>
            <a:r>
              <a:rPr lang="cs-CZ" dirty="0"/>
              <a:t>Účinná klidová terapie, </a:t>
            </a:r>
            <a:r>
              <a:rPr lang="cs-CZ" dirty="0" err="1"/>
              <a:t>Priessnitzovy</a:t>
            </a:r>
            <a:r>
              <a:rPr lang="cs-CZ" dirty="0"/>
              <a:t> obklady – 1–2 hodiny aplikujeme plátno namočené ve studené vodě, končetina musí být nahoře, po sundání obkladu necháme končetinu v suchém teple (nejlepší před spaním).</a:t>
            </a:r>
          </a:p>
          <a:p>
            <a:r>
              <a:rPr lang="cs-CZ" dirty="0"/>
              <a:t>V pozdějších stádiích využíváme ortopedické pomůcky – hole, berle.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1567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4B4B148-979C-49DC-88BC-09BE1554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Medikamentózní terapie -farmakologická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4158699-1221-4CB6-9C8D-7ECE05BC63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22400"/>
            <a:ext cx="10515600" cy="4754563"/>
          </a:xfrm>
        </p:spPr>
        <p:txBody>
          <a:bodyPr>
            <a:normAutofit/>
          </a:bodyPr>
          <a:lstStyle/>
          <a:p>
            <a:r>
              <a:rPr lang="cs-CZ"/>
              <a:t>terapie je hlavně symptomatická - analgetika, nesteroidní antirevmatika, kortikosteroidy,...</a:t>
            </a:r>
          </a:p>
          <a:p>
            <a:r>
              <a:rPr lang="cs-CZ"/>
              <a:t>Kortikoidy -nejčastěji nitrokloubní aplikace nebo obstřiky bolestivých šlach a ligament, snižují tvorbu synoviálního výpotku a zmírňují bolest (nesmí se  aplikovat intratendinózně,nebezpečí ruptury)</a:t>
            </a:r>
          </a:p>
          <a:p>
            <a:r>
              <a:rPr lang="cs-CZ"/>
              <a:t>Kontraindikace  – zánět, viróza, TBC.</a:t>
            </a:r>
          </a:p>
          <a:p>
            <a:r>
              <a:rPr lang="cs-CZ"/>
              <a:t>tzv. pomalu působící látky - SADOA – slow acting drugs of osteoartrosis – chondroprotektiva (pro mladé, v počátečních fázích) – kys. hyaluronová, chondroitinsulfát, glukosamnisulfát.</a:t>
            </a:r>
          </a:p>
          <a:p>
            <a:endParaRPr lang="cs-CZ" dirty="0"/>
          </a:p>
        </p:txBody>
      </p:sp>
      <p:pic>
        <p:nvPicPr>
          <p:cNvPr id="15362" name="Picture 2" descr="condrosulf 800 mg – Seznam.cz">
            <a:extLst>
              <a:ext uri="{FF2B5EF4-FFF2-40B4-BE49-F238E27FC236}">
                <a16:creationId xmlns:a16="http://schemas.microsoft.com/office/drawing/2014/main" xmlns="" id="{B8365212-BFCD-40BC-909F-1A1BDB0B75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9729" y="5005388"/>
            <a:ext cx="2117271" cy="185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4146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>
            <a:extLst>
              <a:ext uri="{FF2B5EF4-FFF2-40B4-BE49-F238E27FC236}">
                <a16:creationId xmlns:a16="http://schemas.microsoft.com/office/drawing/2014/main" xmlns="" id="{2721BB81-E8B8-438B-A30F-3372AE77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100" y="-92075"/>
            <a:ext cx="10515600" cy="1325563"/>
          </a:xfrm>
        </p:spPr>
        <p:txBody>
          <a:bodyPr>
            <a:normAutofit/>
          </a:bodyPr>
          <a:lstStyle/>
          <a:p>
            <a:r>
              <a:rPr lang="cs-CZ" b="1"/>
              <a:t>Koxartróza       </a:t>
            </a:r>
            <a:endParaRPr lang="cs-CZ" dirty="0"/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xmlns="" id="{CFBC6480-46C5-415F-AD1E-35DB3CBE89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osteoartróza kyčelního kloubu</a:t>
            </a:r>
          </a:p>
          <a:p>
            <a:r>
              <a:rPr lang="cs-CZ" dirty="0"/>
              <a:t>může postihovat pouze jeden, ale i oba klouby zároveň</a:t>
            </a:r>
          </a:p>
          <a:p>
            <a:r>
              <a:rPr lang="cs-CZ" b="1" dirty="0"/>
              <a:t>sekundární</a:t>
            </a:r>
            <a:r>
              <a:rPr lang="cs-CZ" dirty="0"/>
              <a:t> koxartróza – vyvíjí se z </a:t>
            </a:r>
            <a:r>
              <a:rPr lang="cs-CZ" dirty="0" err="1"/>
              <a:t>preartrotického</a:t>
            </a:r>
            <a:r>
              <a:rPr lang="cs-CZ" dirty="0"/>
              <a:t> stavu (ten je ještě reverzibilní),vzniká ve 4. </a:t>
            </a:r>
            <a:r>
              <a:rPr lang="cs-CZ" dirty="0" err="1"/>
              <a:t>deceniu</a:t>
            </a:r>
            <a:r>
              <a:rPr lang="cs-CZ" dirty="0"/>
              <a:t> a je častější než primární. nejčastější příčinou jsou kyčelní dysplázie, osteonekróza hlavice koxitidy, Perthesova choroba, coxa </a:t>
            </a:r>
            <a:r>
              <a:rPr lang="cs-CZ" dirty="0" err="1"/>
              <a:t>vara</a:t>
            </a:r>
            <a:r>
              <a:rPr lang="cs-CZ" dirty="0"/>
              <a:t>, úrazy</a:t>
            </a:r>
          </a:p>
          <a:p>
            <a:r>
              <a:rPr lang="cs-CZ" dirty="0"/>
              <a:t>terapie: </a:t>
            </a:r>
            <a:r>
              <a:rPr lang="cs-CZ" b="1" dirty="0"/>
              <a:t>konzervativní - nefarmakologické </a:t>
            </a:r>
            <a:r>
              <a:rPr lang="cs-CZ" dirty="0"/>
              <a:t>– režimová opatření, redukce váhy, rehabilitace, fyzikální léčba, chůze s oporou, RTG terapie, jejíž nízká dávka působí protizánětlivě, čímž tlumí reaktivní synoviální zánět</a:t>
            </a:r>
          </a:p>
          <a:p>
            <a:r>
              <a:rPr lang="cs-CZ" dirty="0"/>
              <a:t>                                         - farmakologická – analgetika (paracetamol),nesteroidní antirevmatika (</a:t>
            </a:r>
            <a:r>
              <a:rPr lang="cs-CZ" dirty="0" err="1"/>
              <a:t>inuprofen</a:t>
            </a:r>
            <a:r>
              <a:rPr lang="cs-CZ" dirty="0"/>
              <a:t>),SYSADOA -</a:t>
            </a:r>
            <a:r>
              <a:rPr lang="cs-CZ" altLang="cs-CZ" dirty="0">
                <a:solidFill>
                  <a:srgbClr val="212529"/>
                </a:solidFill>
                <a:latin typeface="-apple-system"/>
              </a:rPr>
              <a:t> </a:t>
            </a:r>
            <a:r>
              <a:rPr lang="cs-CZ" altLang="cs-CZ" dirty="0" err="1">
                <a:solidFill>
                  <a:srgbClr val="212529"/>
                </a:solidFill>
                <a:latin typeface="-apple-system"/>
              </a:rPr>
              <a:t>Symptomatic</a:t>
            </a:r>
            <a:r>
              <a:rPr lang="cs-CZ" altLang="cs-CZ" dirty="0">
                <a:solidFill>
                  <a:srgbClr val="212529"/>
                </a:solidFill>
                <a:latin typeface="-apple-system"/>
              </a:rPr>
              <a:t> </a:t>
            </a:r>
            <a:r>
              <a:rPr lang="cs-CZ" altLang="cs-CZ" dirty="0" err="1">
                <a:solidFill>
                  <a:srgbClr val="212529"/>
                </a:solidFill>
                <a:latin typeface="-apple-system"/>
              </a:rPr>
              <a:t>Slow</a:t>
            </a:r>
            <a:r>
              <a:rPr lang="cs-CZ" altLang="cs-CZ" dirty="0">
                <a:solidFill>
                  <a:srgbClr val="212529"/>
                </a:solidFill>
                <a:latin typeface="-apple-system"/>
              </a:rPr>
              <a:t> </a:t>
            </a:r>
            <a:r>
              <a:rPr lang="cs-CZ" altLang="cs-CZ" dirty="0" err="1">
                <a:solidFill>
                  <a:srgbClr val="212529"/>
                </a:solidFill>
                <a:latin typeface="-apple-system"/>
              </a:rPr>
              <a:t>Acting</a:t>
            </a:r>
            <a:r>
              <a:rPr lang="cs-CZ" altLang="cs-CZ" dirty="0">
                <a:solidFill>
                  <a:srgbClr val="212529"/>
                </a:solidFill>
                <a:latin typeface="-apple-system"/>
              </a:rPr>
              <a:t> </a:t>
            </a:r>
            <a:r>
              <a:rPr lang="cs-CZ" altLang="cs-CZ" dirty="0" err="1">
                <a:solidFill>
                  <a:srgbClr val="212529"/>
                </a:solidFill>
                <a:latin typeface="-apple-system"/>
              </a:rPr>
              <a:t>Drugs</a:t>
            </a:r>
            <a:r>
              <a:rPr lang="cs-CZ" altLang="cs-CZ" dirty="0">
                <a:solidFill>
                  <a:srgbClr val="212529"/>
                </a:solidFill>
                <a:latin typeface="-apple-system"/>
              </a:rPr>
              <a:t> in </a:t>
            </a:r>
            <a:r>
              <a:rPr lang="cs-CZ" altLang="cs-CZ" dirty="0" err="1">
                <a:solidFill>
                  <a:srgbClr val="212529"/>
                </a:solidFill>
                <a:latin typeface="-apple-system"/>
              </a:rPr>
              <a:t>Osteo</a:t>
            </a:r>
            <a:r>
              <a:rPr lang="cs-CZ" altLang="cs-CZ" dirty="0">
                <a:solidFill>
                  <a:srgbClr val="212529"/>
                </a:solidFill>
                <a:latin typeface="-apple-system"/>
              </a:rPr>
              <a:t>-Arthritis (</a:t>
            </a:r>
            <a:r>
              <a:rPr lang="cs-CZ" altLang="cs-CZ" dirty="0" err="1">
                <a:solidFill>
                  <a:srgbClr val="212529"/>
                </a:solidFill>
                <a:latin typeface="-apple-system"/>
              </a:rPr>
              <a:t>kys</a:t>
            </a:r>
            <a:r>
              <a:rPr lang="cs-CZ" altLang="cs-CZ" dirty="0">
                <a:solidFill>
                  <a:srgbClr val="212529"/>
                </a:solidFill>
                <a:latin typeface="-apple-system"/>
              </a:rPr>
              <a:t>. hyaluronová,</a:t>
            </a:r>
            <a:r>
              <a:rPr lang="cs-CZ" altLang="cs-CZ" dirty="0">
                <a:solidFill>
                  <a:srgbClr val="007BFF"/>
                </a:solidFill>
                <a:latin typeface="-apple-system"/>
              </a:rPr>
              <a:t> </a:t>
            </a:r>
            <a:r>
              <a:rPr lang="cs-CZ" altLang="cs-CZ" dirty="0">
                <a:solidFill>
                  <a:srgbClr val="212529"/>
                </a:solidFill>
                <a:latin typeface="-apple-system"/>
              </a:rPr>
              <a:t>chondroitin sulfát, </a:t>
            </a:r>
            <a:r>
              <a:rPr lang="cs-CZ" altLang="cs-CZ" dirty="0" err="1">
                <a:solidFill>
                  <a:srgbClr val="212529"/>
                </a:solidFill>
                <a:latin typeface="-apple-system"/>
              </a:rPr>
              <a:t>glukosaminsulfát</a:t>
            </a:r>
            <a:r>
              <a:rPr lang="cs-CZ" altLang="cs-CZ" dirty="0">
                <a:solidFill>
                  <a:srgbClr val="212529"/>
                </a:solidFill>
                <a:latin typeface="-apple-system"/>
              </a:rPr>
              <a:t>) – jejich účinek nastupuje za 3 měsíce</a:t>
            </a:r>
          </a:p>
          <a:p>
            <a:r>
              <a:rPr lang="cs-CZ" dirty="0">
                <a:solidFill>
                  <a:srgbClr val="212529"/>
                </a:solidFill>
                <a:latin typeface="-apple-system"/>
              </a:rPr>
              <a:t>               </a:t>
            </a:r>
            <a:r>
              <a:rPr lang="cs-CZ" b="1" dirty="0">
                <a:solidFill>
                  <a:srgbClr val="212529"/>
                </a:solidFill>
                <a:latin typeface="-apple-system"/>
              </a:rPr>
              <a:t>chirurgické řešení+ endoskopické řešení</a:t>
            </a:r>
            <a:endParaRPr lang="cs-CZ" dirty="0"/>
          </a:p>
        </p:txBody>
      </p:sp>
      <p:sp>
        <p:nvSpPr>
          <p:cNvPr id="11" name="Rectangle 14">
            <a:extLst>
              <a:ext uri="{FF2B5EF4-FFF2-40B4-BE49-F238E27FC236}">
                <a16:creationId xmlns:a16="http://schemas.microsoft.com/office/drawing/2014/main" xmlns="" id="{66AA505A-096E-4313-91FE-DEB7DBB360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38499"/>
            <a:ext cx="12192000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alt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114" name="Picture 18" descr="Státní úřad pro kontrolu léčiv ATC skupina: M09AX01">
            <a:hlinkClick r:id="rId2"/>
            <a:extLst>
              <a:ext uri="{FF2B5EF4-FFF2-40B4-BE49-F238E27FC236}">
                <a16:creationId xmlns:a16="http://schemas.microsoft.com/office/drawing/2014/main" xmlns="" id="{96C83886-678E-4780-959C-B25DA1EF7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613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5" name="Picture 19" descr="Státní úřad pro kontrolu léčiv ATC skupina: M01AX25">
            <a:hlinkClick r:id="rId4"/>
            <a:extLst>
              <a:ext uri="{FF2B5EF4-FFF2-40B4-BE49-F238E27FC236}">
                <a16:creationId xmlns:a16="http://schemas.microsoft.com/office/drawing/2014/main" xmlns="" id="{1EB9A80F-AFEE-4A17-9F84-DAA4C5413D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4450" y="-92075"/>
            <a:ext cx="190500" cy="19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7" name="Picture 21" descr="umely klb CZ">
            <a:extLst>
              <a:ext uri="{FF2B5EF4-FFF2-40B4-BE49-F238E27FC236}">
                <a16:creationId xmlns:a16="http://schemas.microsoft.com/office/drawing/2014/main" xmlns="" id="{95E4A886-4E4B-4F48-9117-2A4FA94201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3350" y="138500"/>
            <a:ext cx="2857500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314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6" name="Rectangle 80">
            <a:extLst>
              <a:ext uri="{FF2B5EF4-FFF2-40B4-BE49-F238E27FC236}">
                <a16:creationId xmlns:a16="http://schemas.microsoft.com/office/drawing/2014/main" xmlns="" id="{D2B783EE-0239-4717-BBEA-8C9EAC61C8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E5C014-4ECE-4925-8441-33DB09011F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45810"/>
            <a:ext cx="5120561" cy="1325563"/>
          </a:xfrm>
        </p:spPr>
        <p:txBody>
          <a:bodyPr>
            <a:normAutofit/>
          </a:bodyPr>
          <a:lstStyle/>
          <a:p>
            <a:r>
              <a:rPr lang="cs-CZ" b="1" dirty="0"/>
              <a:t>Endoskopická metoda </a:t>
            </a:r>
            <a:r>
              <a:rPr lang="cs-CZ" dirty="0"/>
              <a:t>-</a:t>
            </a:r>
            <a:r>
              <a:rPr lang="cs-CZ" b="1" dirty="0"/>
              <a:t> Artroskopie   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D931559-447C-4FBE-A9BF-EB75ABE999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092194" cy="4351338"/>
          </a:xfrm>
        </p:spPr>
        <p:txBody>
          <a:bodyPr>
            <a:normAutofit fontScale="92500" lnSpcReduction="10000"/>
          </a:bodyPr>
          <a:lstStyle/>
          <a:p>
            <a:r>
              <a:rPr lang="cs-CZ" sz="2400" dirty="0"/>
              <a:t>endoskopická metoda </a:t>
            </a:r>
            <a:r>
              <a:rPr lang="cs-CZ" sz="2400" b="1" dirty="0"/>
              <a:t>diagnostická i terapeutická</a:t>
            </a:r>
            <a:endParaRPr lang="cs-CZ" sz="2200" b="1" dirty="0"/>
          </a:p>
          <a:p>
            <a:r>
              <a:rPr lang="cs-CZ" sz="2200" dirty="0"/>
              <a:t>odstranění fragmentů chrupavky a kosti, </a:t>
            </a:r>
          </a:p>
          <a:p>
            <a:r>
              <a:rPr lang="cs-CZ" sz="2200" dirty="0" err="1"/>
              <a:t>debridgement</a:t>
            </a:r>
            <a:r>
              <a:rPr lang="cs-CZ" sz="2200" dirty="0"/>
              <a:t> chrupavky tj. odstranění povrchových nerovností na chrupavce</a:t>
            </a:r>
          </a:p>
          <a:p>
            <a:r>
              <a:rPr lang="cs-CZ" sz="2200" b="1" dirty="0"/>
              <a:t>minusy:</a:t>
            </a:r>
            <a:r>
              <a:rPr lang="cs-CZ" sz="2200" dirty="0"/>
              <a:t> časově omezený výkon (trakce), při pokročilé koxartróze má artroskopie jen velmi malou účinnost, specializované instrumentarium</a:t>
            </a:r>
          </a:p>
          <a:p>
            <a:r>
              <a:rPr lang="cs-CZ" sz="2200" b="1" dirty="0"/>
              <a:t>plusy:</a:t>
            </a:r>
            <a:r>
              <a:rPr lang="cs-CZ" sz="2200" dirty="0"/>
              <a:t> menší bolestivost po operačním zákroku, lepší přehlednost kyčelního kloubu (70st.),</a:t>
            </a:r>
            <a:r>
              <a:rPr lang="cs-CZ" sz="2200" dirty="0" err="1"/>
              <a:t>miniinvazivita</a:t>
            </a:r>
            <a:r>
              <a:rPr lang="cs-CZ" sz="2200" dirty="0"/>
              <a:t>, rychlejší mobilizace pacienta,</a:t>
            </a:r>
          </a:p>
          <a:p>
            <a:r>
              <a:rPr lang="cs-CZ" sz="2200" dirty="0"/>
              <a:t>skorý návrat do běžného života </a:t>
            </a:r>
          </a:p>
          <a:p>
            <a:pPr marL="0" indent="0">
              <a:buNone/>
            </a:pPr>
            <a:endParaRPr lang="cs-CZ" sz="2200" dirty="0"/>
          </a:p>
          <a:p>
            <a:endParaRPr lang="cs-CZ" sz="2200" dirty="0"/>
          </a:p>
          <a:p>
            <a:endParaRPr lang="cs-CZ" sz="2200" dirty="0"/>
          </a:p>
          <a:p>
            <a:endParaRPr lang="cs-CZ" sz="2200" dirty="0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xmlns="" id="{A7B99495-F43F-4D80-A44F-2CB4764EB90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04" name="Picture 12" descr="Atroskopie kyčelního kloubu | MUDr. Libor Paša">
            <a:extLst>
              <a:ext uri="{FF2B5EF4-FFF2-40B4-BE49-F238E27FC236}">
                <a16:creationId xmlns:a16="http://schemas.microsoft.com/office/drawing/2014/main" xmlns="" id="{A4AD1B0D-AE34-43C3-A13F-B842CC8486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0" r="8628" b="3"/>
          <a:stretch/>
        </p:blipFill>
        <p:spPr bwMode="auto">
          <a:xfrm>
            <a:off x="7901259" y="2727729"/>
            <a:ext cx="4290741" cy="4130271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Arc 84">
            <a:extLst>
              <a:ext uri="{FF2B5EF4-FFF2-40B4-BE49-F238E27FC236}">
                <a16:creationId xmlns:a16="http://schemas.microsoft.com/office/drawing/2014/main" xmlns="" id="{70BEB1E7-2F88-40BC-B73D-42E5B6F80BF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202" name="Picture 10" descr="Edukační centrum praktické anatomie">
            <a:extLst>
              <a:ext uri="{FF2B5EF4-FFF2-40B4-BE49-F238E27FC236}">
                <a16:creationId xmlns:a16="http://schemas.microsoft.com/office/drawing/2014/main" xmlns="" id="{678FFFD7-CBB6-467E-8801-A458B9F455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" r="18947" b="3"/>
          <a:stretch/>
        </p:blipFill>
        <p:spPr bwMode="auto">
          <a:xfrm>
            <a:off x="6261607" y="1"/>
            <a:ext cx="3519312" cy="3007909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3603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CBB6EB2-ADFC-4E63-BDFB-C38C02151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Totální endoprotéza kyčelního kloubu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3D9BC06-9552-4705-8FDD-10D074061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je výměna kyčelního kloubu za umělý. Životnost náhrad kyčelních kloubů je asi 10-15 až 20 let</a:t>
            </a:r>
          </a:p>
          <a:p>
            <a:r>
              <a:rPr lang="cs-CZ" dirty="0"/>
              <a:t>Totální endoprotéza nahrazuje jak hlavici, tak kloubní jamku</a:t>
            </a:r>
          </a:p>
          <a:p>
            <a:r>
              <a:rPr lang="cs-CZ" b="1" dirty="0"/>
              <a:t>Endoprotézy dělíme: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1) podle počtu nahrazených ploch na </a:t>
            </a:r>
            <a:r>
              <a:rPr lang="cs-CZ" b="1" dirty="0" err="1"/>
              <a:t>totálné</a:t>
            </a:r>
            <a:r>
              <a:rPr lang="cs-CZ" dirty="0"/>
              <a:t> (nahrazují všechny kloubní plochy)   a </a:t>
            </a:r>
            <a:r>
              <a:rPr lang="cs-CZ" b="1" dirty="0"/>
              <a:t>částečné</a:t>
            </a:r>
            <a:r>
              <a:rPr lang="cs-CZ" dirty="0"/>
              <a:t> (nahrazuje se pouze poškozená část kloubu)</a:t>
            </a:r>
            <a:br>
              <a:rPr lang="cs-CZ" dirty="0"/>
            </a:br>
            <a:r>
              <a:rPr lang="cs-CZ" dirty="0"/>
              <a:t>2) podle způsobu fixace kosti na </a:t>
            </a:r>
            <a:r>
              <a:rPr lang="cs-CZ" b="1" dirty="0"/>
              <a:t>cementové</a:t>
            </a:r>
            <a:r>
              <a:rPr lang="cs-CZ" dirty="0"/>
              <a:t> (na fixaci protézy se používá takzvaný kostní cement),</a:t>
            </a:r>
            <a:r>
              <a:rPr lang="cs-CZ" b="1" dirty="0"/>
              <a:t> necementové</a:t>
            </a:r>
            <a:r>
              <a:rPr lang="cs-CZ" dirty="0"/>
              <a:t> (protéza je spojena s kostí jejím postupným prorůstáním do speciálně upraveného povrchu endoprotézy) a </a:t>
            </a:r>
            <a:r>
              <a:rPr lang="cs-CZ" b="1" dirty="0"/>
              <a:t>hybridní</a:t>
            </a:r>
            <a:r>
              <a:rPr lang="cs-CZ" dirty="0"/>
              <a:t> (mají jeden komponent cementovaný a druhý necementovaný).</a:t>
            </a:r>
          </a:p>
        </p:txBody>
      </p:sp>
      <p:pic>
        <p:nvPicPr>
          <p:cNvPr id="6146" name="Picture 2" descr="TEP Kyčle - pooperační péče">
            <a:extLst>
              <a:ext uri="{FF2B5EF4-FFF2-40B4-BE49-F238E27FC236}">
                <a16:creationId xmlns:a16="http://schemas.microsoft.com/office/drawing/2014/main" xmlns="" id="{EA976195-5DA8-42D1-BFCC-04DC60645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2018" y="99218"/>
            <a:ext cx="2457450" cy="1726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20708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xmlns="" id="{D7D12574-25F0-4BB1-AA48-9DE7527AF5F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7" name="Rectangle 136">
            <a:extLst>
              <a:ext uri="{FF2B5EF4-FFF2-40B4-BE49-F238E27FC236}">
                <a16:creationId xmlns:a16="http://schemas.microsoft.com/office/drawing/2014/main" xmlns="" id="{A3473CF9-37EB-43E7-89EF-D2D1C53D1DA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903615" y="221673"/>
            <a:ext cx="8384770" cy="1332634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A8F31E3-6E74-4868-A81B-FB6A6A474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03121" y="310343"/>
            <a:ext cx="7985759" cy="86882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/>
              <a:t>Chirurgické řešení</a:t>
            </a:r>
          </a:p>
        </p:txBody>
      </p:sp>
      <p:sp>
        <p:nvSpPr>
          <p:cNvPr id="139" name="Rectangle: Rounded Corners 138">
            <a:extLst>
              <a:ext uri="{FF2B5EF4-FFF2-40B4-BE49-F238E27FC236}">
                <a16:creationId xmlns:a16="http://schemas.microsoft.com/office/drawing/2014/main" xmlns="" id="{586B4EF9-43BA-4655-A6FF-1D8E21574C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2483110" y="1211407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8ABACBD2-ED68-43A9-9A11-1ED76B863B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5738" y="1263807"/>
            <a:ext cx="6960524" cy="59851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en-US" sz="2000">
                <a:solidFill>
                  <a:schemeClr val="bg1"/>
                </a:solidFill>
              </a:rPr>
              <a:t>Složení endoprotézy: dřík, hlavice, jamka</a:t>
            </a:r>
          </a:p>
        </p:txBody>
      </p:sp>
      <p:pic>
        <p:nvPicPr>
          <p:cNvPr id="13314" name="Picture 2" descr="VYSOKÉ UČENÍ TECHNICKÉ V BRNĚ POSOUZENÍ OPOTŘEBENÍ EXTRAHOVANÝCH  POLYETYLENŮ TEP KYČLE POMOCÍ OPTICKÝCH METOD">
            <a:extLst>
              <a:ext uri="{FF2B5EF4-FFF2-40B4-BE49-F238E27FC236}">
                <a16:creationId xmlns:a16="http://schemas.microsoft.com/office/drawing/2014/main" xmlns="" id="{09BF7102-29CD-4E35-8B7B-379C6D605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1235" y="2139484"/>
            <a:ext cx="2520930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D83B234B-304F-493E-A60F-7CE27E089A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4340" y="2823978"/>
            <a:ext cx="3703320" cy="2727524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61A2565-876A-4A4C-8CF3-86300F84E9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5592" y="3224877"/>
            <a:ext cx="3703320" cy="1925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0939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DC6C087-AF74-4795-9EC6-4B0E4A644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Pooperační péče      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59C773A8-0876-44B9-A90D-4D53DB6031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/>
              <a:t>po operaci je pacient předán na JIP, kde jsou monitorovány jeho životní funkce, kontrolováno krytí operační rány, ztráty do </a:t>
            </a:r>
            <a:r>
              <a:rPr lang="cs-CZ" dirty="0" err="1"/>
              <a:t>Redonova</a:t>
            </a:r>
            <a:r>
              <a:rPr lang="cs-CZ" dirty="0"/>
              <a:t> drénu a celkový stav pacienta</a:t>
            </a:r>
          </a:p>
          <a:p>
            <a:r>
              <a:rPr lang="cs-CZ" dirty="0"/>
              <a:t>následující den, pokud je vše v pořádku je předán na standartní oddělení, kde se uloží na antidekubitální matraci </a:t>
            </a:r>
          </a:p>
          <a:p>
            <a:r>
              <a:rPr lang="cs-CZ" dirty="0"/>
              <a:t>pacient leží na zádech, dolní končetiny jsou v extenzi a mírné abdukci, mezi kolena je umístěn abdukční trojúhelník, špička nohy operované končetiny je ve vnitřní rotaci</a:t>
            </a:r>
          </a:p>
          <a:p>
            <a:r>
              <a:rPr lang="cs-CZ" dirty="0"/>
              <a:t>pacient nemůže provádět  pokrčení operované končetiny nad 90 °, nesmí první dny lehat na neoperovaný bok, křížit dolní končetiny přes sebe a posazovat se do pravého úhlu. </a:t>
            </a:r>
          </a:p>
          <a:p>
            <a:r>
              <a:rPr lang="cs-CZ" dirty="0"/>
              <a:t>je nutná prevence pádu   </a:t>
            </a:r>
          </a:p>
          <a:p>
            <a:r>
              <a:rPr lang="cs-CZ" dirty="0"/>
              <a:t>o pohybovém režimu a správné technice rehabilitace pacienta ještě důkladně edukuje fyzioterapeut.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34875571-5498-4098-8DB8-0C154080F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4473" y="86087"/>
            <a:ext cx="2222727" cy="1594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523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92593F30-426D-4112-8FE5-4FB6E714A5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154" b="2"/>
          <a:stretch/>
        </p:blipFill>
        <p:spPr>
          <a:xfrm>
            <a:off x="621675" y="623275"/>
            <a:ext cx="4032621" cy="5607882"/>
          </a:xfrm>
          <a:prstGeom prst="rect">
            <a:avLst/>
          </a:prstGeom>
        </p:spPr>
      </p:pic>
      <p:sp>
        <p:nvSpPr>
          <p:cNvPr id="31" name="Right Triangle 30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259FF4A-3997-426A-BEF8-1A7DDE07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50209" y="1056640"/>
            <a:ext cx="5799947" cy="349439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600" b="1" dirty="0" err="1"/>
              <a:t>antiluxační</a:t>
            </a:r>
            <a:r>
              <a:rPr lang="en-US" sz="5600" b="1" dirty="0"/>
              <a:t> </a:t>
            </a:r>
            <a:r>
              <a:rPr lang="en-US" sz="5600" b="1" dirty="0" err="1"/>
              <a:t>zásady</a:t>
            </a:r>
            <a:r>
              <a:rPr lang="en-US" sz="5600" b="1" dirty="0"/>
              <a:t>-</a:t>
            </a:r>
            <a:r>
              <a:rPr lang="en-US" sz="5600" dirty="0"/>
              <a:t/>
            </a:r>
            <a:br>
              <a:rPr lang="en-US" sz="5600" dirty="0"/>
            </a:br>
            <a:r>
              <a:rPr lang="en-US" sz="5600" dirty="0" err="1"/>
              <a:t>nutné</a:t>
            </a:r>
            <a:r>
              <a:rPr lang="en-US" sz="5600" dirty="0"/>
              <a:t> </a:t>
            </a:r>
            <a:r>
              <a:rPr lang="en-US" sz="5600" dirty="0" err="1"/>
              <a:t>dodržovat</a:t>
            </a:r>
            <a:r>
              <a:rPr lang="en-US" sz="5600" dirty="0"/>
              <a:t> 3 </a:t>
            </a:r>
            <a:r>
              <a:rPr lang="en-US" sz="5600" dirty="0" err="1"/>
              <a:t>měsíce</a:t>
            </a:r>
            <a:r>
              <a:rPr lang="en-US" sz="5600" dirty="0"/>
              <a:t> po </a:t>
            </a:r>
            <a:r>
              <a:rPr lang="en-US" sz="5600" dirty="0" err="1"/>
              <a:t>operaci</a:t>
            </a:r>
            <a:r>
              <a:rPr lang="en-US" sz="5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17801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488C390-7053-45DD-935D-8144FC8CD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 dirty="0"/>
              <a:t>osteoartróza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5B52B99-F006-4E12-8BE2-ABFC8F2B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cs-CZ" sz="2400"/>
              <a:t>heterogenní skupina chorob se společným klinickým obrazem a RTG nálezem</a:t>
            </a:r>
          </a:p>
          <a:p>
            <a:r>
              <a:rPr lang="cs-CZ" sz="2400"/>
              <a:t>celosvětově osteoartrózou trpí asi 250 mil. lidí, což představuje 3,6 % populace planety</a:t>
            </a:r>
          </a:p>
          <a:p>
            <a:r>
              <a:rPr lang="cs-CZ" sz="2400"/>
              <a:t>onemocnění je multifaktoriální, predispozicí jsou některé systémové faktory (genetické, hormonální a endokrinní) a lokání vlivy</a:t>
            </a:r>
          </a:p>
          <a:p>
            <a:r>
              <a:rPr lang="cs-CZ" sz="2400"/>
              <a:t>stoupá s věkem a v populaci nad 60 let věku trpí OA až 40 % osob. Nejčastější lokalizací OA jsou kolenní klouby, kyčelní klouby, malé klouby rukou a klouby na páteři.</a:t>
            </a:r>
          </a:p>
        </p:txBody>
      </p:sp>
    </p:spTree>
    <p:extLst>
      <p:ext uri="{BB962C8B-B14F-4D97-AF65-F5344CB8AC3E}">
        <p14:creationId xmlns:p14="http://schemas.microsoft.com/office/powerpoint/2010/main" val="32270934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9515E1C-6C35-49C5-BD2A-E59E5666B0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Gonartróza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7EE382A-BA45-473D-9A4D-78AFFBC6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artróza kolenního kloubu</a:t>
            </a:r>
          </a:p>
          <a:p>
            <a:r>
              <a:rPr lang="cs-CZ" b="1" dirty="0"/>
              <a:t>nezánětlivé</a:t>
            </a:r>
            <a:r>
              <a:rPr lang="cs-CZ" dirty="0"/>
              <a:t> degenerativní onemocnění, při kterém se nadměrně opotřebovávají kloubní chrupavky, vzniká </a:t>
            </a:r>
            <a:r>
              <a:rPr lang="cs-CZ" dirty="0" err="1"/>
              <a:t>subchondrální</a:t>
            </a:r>
            <a:r>
              <a:rPr lang="cs-CZ" dirty="0"/>
              <a:t> skleróza, tvoří se osteofyty a mění se synovie vazů i svalů</a:t>
            </a:r>
          </a:p>
          <a:p>
            <a:r>
              <a:rPr lang="cs-CZ" dirty="0"/>
              <a:t>intenzita bolesti nemusí korelovat s </a:t>
            </a:r>
            <a:r>
              <a:rPr lang="cs-CZ" dirty="0" err="1"/>
              <a:t>rtg</a:t>
            </a:r>
            <a:r>
              <a:rPr lang="cs-CZ" dirty="0"/>
              <a:t> nálezem (individuální rozdíly v prahu bolesti, velikosti zatěžování,...).</a:t>
            </a:r>
          </a:p>
          <a:p>
            <a:r>
              <a:rPr lang="cs-CZ" b="1" dirty="0"/>
              <a:t>Chirurgické řešení po selhání konzervativní terapie: </a:t>
            </a:r>
            <a:endParaRPr lang="cs-CZ" dirty="0"/>
          </a:p>
          <a:p>
            <a:r>
              <a:rPr lang="cs-CZ" dirty="0"/>
              <a:t>základní druhy operace : - korekční osteotomie – protětí kosti a vyrovnání její osy</a:t>
            </a:r>
          </a:p>
          <a:p>
            <a:pPr marL="0" indent="0">
              <a:buNone/>
            </a:pPr>
            <a:r>
              <a:rPr lang="cs-CZ" dirty="0"/>
              <a:t>                                                - </a:t>
            </a:r>
            <a:r>
              <a:rPr lang="cs-CZ" dirty="0" err="1"/>
              <a:t>artrodéza</a:t>
            </a:r>
            <a:r>
              <a:rPr lang="cs-CZ" dirty="0"/>
              <a:t>: znehybnění kloubu resekcí ploch a srůstem</a:t>
            </a:r>
          </a:p>
          <a:p>
            <a:pPr marL="0" indent="0">
              <a:buNone/>
            </a:pPr>
            <a:r>
              <a:rPr lang="cs-CZ" dirty="0"/>
              <a:t>                                                 - aloplastika – totální endoprotéza kolenního kloubu</a:t>
            </a:r>
          </a:p>
          <a:p>
            <a:endParaRPr lang="cs-CZ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xmlns="" id="{DEDBFCB9-E844-43E0-BA0A-33DBBD5E2C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01036"/>
            <a:ext cx="256464" cy="60207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761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37650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943B12F-FB40-46FA-BAC6-DFA9F9D7D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Operační řešení </a:t>
            </a:r>
            <a:r>
              <a:rPr lang="cs-CZ" dirty="0" err="1"/>
              <a:t>gonartrózy</a:t>
            </a:r>
            <a:r>
              <a:rPr lang="cs-CZ" dirty="0"/>
              <a:t> -</a:t>
            </a:r>
            <a:r>
              <a:rPr lang="cs-CZ" b="1" dirty="0"/>
              <a:t>endoskopické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835A05A-7F38-45A0-8DB1-5324B64085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77885"/>
            <a:ext cx="10515600" cy="3499077"/>
          </a:xfrm>
        </p:spPr>
        <p:txBody>
          <a:bodyPr>
            <a:normAutofit fontScale="92500" lnSpcReduction="20000"/>
          </a:bodyPr>
          <a:lstStyle/>
          <a:p>
            <a:r>
              <a:rPr lang="cs-CZ" b="1" dirty="0"/>
              <a:t>Artroskopická laváž</a:t>
            </a:r>
          </a:p>
          <a:p>
            <a:pPr lvl="1"/>
            <a:r>
              <a:rPr lang="cs-CZ" dirty="0"/>
              <a:t>odstranění drobných fragmentů chrupavky, které uvolňují mediátory zánětu, krátkodobě zmírní obtíže.</a:t>
            </a:r>
          </a:p>
          <a:p>
            <a:r>
              <a:rPr lang="cs-CZ" b="1" dirty="0" err="1"/>
              <a:t>Shaving</a:t>
            </a:r>
            <a:endParaRPr lang="cs-CZ" b="1" dirty="0"/>
          </a:p>
          <a:p>
            <a:pPr lvl="1"/>
            <a:r>
              <a:rPr lang="cs-CZ" dirty="0"/>
              <a:t>artroskopické ošetření defektů chrupavky, kdy jsou odstraněny části, které působí mechanické obtíže nebo se mohou uvolnit.</a:t>
            </a:r>
          </a:p>
          <a:p>
            <a:r>
              <a:rPr lang="cs-CZ" b="1" dirty="0" err="1"/>
              <a:t>Debridement</a:t>
            </a:r>
            <a:endParaRPr lang="cs-CZ" b="1" dirty="0"/>
          </a:p>
          <a:p>
            <a:pPr lvl="1"/>
            <a:r>
              <a:rPr lang="cs-CZ" dirty="0"/>
              <a:t>artroskopické odstranění volných tělísek, poškozených částí chrupavky, menisků, osteofytů,...    </a:t>
            </a:r>
          </a:p>
          <a:p>
            <a:r>
              <a:rPr lang="cs-CZ" b="1" dirty="0" err="1"/>
              <a:t>Synovektomie</a:t>
            </a:r>
            <a:r>
              <a:rPr lang="cs-CZ" b="1" dirty="0"/>
              <a:t> </a:t>
            </a:r>
            <a:r>
              <a:rPr lang="cs-CZ" dirty="0"/>
              <a:t>     </a:t>
            </a:r>
          </a:p>
          <a:p>
            <a:pPr lvl="1"/>
            <a:r>
              <a:rPr lang="cs-CZ" dirty="0"/>
              <a:t>odstranění hypertrofické zánětlivě změněné synoviální membrány</a:t>
            </a:r>
          </a:p>
          <a:p>
            <a:endParaRPr lang="cs-CZ" dirty="0"/>
          </a:p>
        </p:txBody>
      </p:sp>
      <p:pic>
        <p:nvPicPr>
          <p:cNvPr id="5" name="Picture 2" descr="Artroskopie je rychlý zákrok s nízkým rizikem komplikací - Proormedent">
            <a:extLst>
              <a:ext uri="{FF2B5EF4-FFF2-40B4-BE49-F238E27FC236}">
                <a16:creationId xmlns:a16="http://schemas.microsoft.com/office/drawing/2014/main" xmlns="" id="{4C83CEC1-E0F8-42E8-9126-F95AF3C3F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7300" y="1223055"/>
            <a:ext cx="2848550" cy="1846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10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2DDCA6C-FA90-431C-8A1B-F1473F3FF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Chirurgické řešení     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B5F26AE-9B2C-4A8E-965D-50C9C8C764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b="1" dirty="0"/>
              <a:t>Korekční osteotomie</a:t>
            </a:r>
          </a:p>
          <a:p>
            <a:pPr lvl="1"/>
            <a:r>
              <a:rPr lang="cs-CZ" dirty="0"/>
              <a:t>při postižení jen jednoho </a:t>
            </a:r>
            <a:r>
              <a:rPr lang="cs-CZ" dirty="0" err="1"/>
              <a:t>kompartmentu</a:t>
            </a:r>
            <a:r>
              <a:rPr lang="cs-CZ" dirty="0"/>
              <a:t> kloubu spojeném s valgozitou či varozitou;</a:t>
            </a:r>
          </a:p>
          <a:p>
            <a:pPr lvl="1"/>
            <a:r>
              <a:rPr lang="cs-CZ" dirty="0"/>
              <a:t>přetneme kost a části necháme rovně srůst, efekt obvykle vydrží mnoho let;</a:t>
            </a:r>
          </a:p>
          <a:p>
            <a:pPr lvl="1"/>
            <a:r>
              <a:rPr lang="cs-CZ" dirty="0"/>
              <a:t>zvyšuje rizika pozdější implantace endoprotézy;</a:t>
            </a:r>
          </a:p>
          <a:p>
            <a:pPr lvl="1"/>
            <a:r>
              <a:rPr lang="cs-CZ" dirty="0"/>
              <a:t>dobré provádět co nejblíže ke kloubu, kde je spongióza, která se lépe hojí − na </a:t>
            </a:r>
            <a:r>
              <a:rPr lang="cs-CZ" dirty="0" err="1"/>
              <a:t>tibii</a:t>
            </a:r>
            <a:r>
              <a:rPr lang="cs-CZ" dirty="0"/>
              <a:t> těsně nad </a:t>
            </a:r>
            <a:r>
              <a:rPr lang="cs-CZ" dirty="0" err="1"/>
              <a:t>tuberozitou</a:t>
            </a:r>
            <a:r>
              <a:rPr lang="cs-CZ" dirty="0"/>
              <a:t>, na femuru nad epikondyly;</a:t>
            </a:r>
          </a:p>
          <a:p>
            <a:pPr lvl="1"/>
            <a:r>
              <a:rPr lang="cs-CZ" dirty="0"/>
              <a:t>mnoho typů, nejčastěji osteotomie klínovité;</a:t>
            </a:r>
          </a:p>
          <a:p>
            <a:pPr lvl="1"/>
            <a:r>
              <a:rPr lang="cs-CZ" dirty="0"/>
              <a:t>novou pozici fixujeme osteosyntézou.</a:t>
            </a:r>
          </a:p>
          <a:p>
            <a:r>
              <a:rPr lang="cs-CZ" b="1" dirty="0" err="1"/>
              <a:t>Artrodéza</a:t>
            </a:r>
            <a:endParaRPr lang="cs-CZ" b="1" dirty="0"/>
          </a:p>
          <a:p>
            <a:pPr lvl="1"/>
            <a:r>
              <a:rPr lang="cs-CZ" dirty="0"/>
              <a:t>alternativa totální endoprotézy při velmi těžké </a:t>
            </a:r>
            <a:r>
              <a:rPr lang="cs-CZ" dirty="0" err="1"/>
              <a:t>gonartróze</a:t>
            </a:r>
            <a:r>
              <a:rPr lang="cs-CZ" dirty="0"/>
              <a:t> s výraznými defekty ploch, kosti se nechají srůst ve fyziologické valgozitě a ve flexi 5–10°.</a:t>
            </a:r>
          </a:p>
          <a:p>
            <a:pPr lvl="1"/>
            <a:r>
              <a:rPr lang="cs-CZ" dirty="0"/>
              <a:t>funkce umožní i řízení auta,...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5931E90-B66F-4E5B-B554-E9F6F0EF3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9998" y="0"/>
            <a:ext cx="3620497" cy="2165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3744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42679A4-EC3B-41D6-9B18-4721B20BB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Chirurgické řešení          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4140326-53C1-4BC7-A3FE-D794FEAF5F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Totální endoprotéza kolenního kloubu =</a:t>
            </a:r>
            <a:r>
              <a:rPr lang="cs-CZ" dirty="0"/>
              <a:t> </a:t>
            </a:r>
            <a:r>
              <a:rPr lang="cs-CZ" i="1" dirty="0"/>
              <a:t>artroplastika</a:t>
            </a:r>
            <a:r>
              <a:rPr lang="cs-CZ" dirty="0"/>
              <a:t> či </a:t>
            </a:r>
            <a:r>
              <a:rPr lang="cs-CZ" i="1" dirty="0"/>
              <a:t>aloplastika</a:t>
            </a:r>
            <a:r>
              <a:rPr lang="cs-CZ" dirty="0"/>
              <a:t>,</a:t>
            </a:r>
          </a:p>
          <a:p>
            <a:r>
              <a:rPr lang="cs-CZ" dirty="0"/>
              <a:t>je operace, při které je </a:t>
            </a:r>
            <a:r>
              <a:rPr lang="cs-CZ" b="1" dirty="0"/>
              <a:t>nahrazen celý kloub či jeho část</a:t>
            </a:r>
            <a:r>
              <a:rPr lang="cs-CZ" dirty="0"/>
              <a:t> cizím materiálem</a:t>
            </a:r>
          </a:p>
          <a:p>
            <a:r>
              <a:rPr lang="cs-CZ" dirty="0"/>
              <a:t>cílem totální endoprotézy kolenního kloubu je obnovit anatomickou osu dolní končetiny, zajistit stabilitu kloubu, zlepšit funkci končetiny a především odstranit bolest</a:t>
            </a:r>
          </a:p>
          <a:p>
            <a:r>
              <a:rPr lang="cs-CZ" dirty="0"/>
              <a:t>jedná se o jednu z nejčastějších a nejefektivnějších operací, které jsou u nás prováděny</a:t>
            </a:r>
          </a:p>
          <a:p>
            <a:endParaRPr lang="cs-CZ" dirty="0"/>
          </a:p>
        </p:txBody>
      </p:sp>
      <p:pic>
        <p:nvPicPr>
          <p:cNvPr id="4" name="Picture 2" descr="Artroskopie kolene">
            <a:extLst>
              <a:ext uri="{FF2B5EF4-FFF2-40B4-BE49-F238E27FC236}">
                <a16:creationId xmlns:a16="http://schemas.microsoft.com/office/drawing/2014/main" xmlns="" id="{3F111E4F-FB01-4717-996C-400E93A537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012" y="0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5360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292" name="Rectangle 70">
            <a:extLst>
              <a:ext uri="{FF2B5EF4-FFF2-40B4-BE49-F238E27FC236}">
                <a16:creationId xmlns:a16="http://schemas.microsoft.com/office/drawing/2014/main" xmlns="" id="{A254D376-7060-4491-9779-FC35E62F3F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1FDA5D9-FC17-47FC-9B77-B015D725C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186423"/>
            <a:ext cx="10515600" cy="1114382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5200" dirty="0"/>
              <a:t>artróza kolenního kloubu a endoprotéza</a:t>
            </a:r>
            <a:endParaRPr lang="en-US" sz="5200" dirty="0"/>
          </a:p>
        </p:txBody>
      </p:sp>
      <p:pic>
        <p:nvPicPr>
          <p:cNvPr id="12290" name="Picture 2" descr="Artóza kolenního kloubu a umělý kolenní kloub">
            <a:extLst>
              <a:ext uri="{FF2B5EF4-FFF2-40B4-BE49-F238E27FC236}">
                <a16:creationId xmlns:a16="http://schemas.microsoft.com/office/drawing/2014/main" xmlns="" id="{7E508989-F220-4802-B29C-FA347AE168B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60" b="4150"/>
          <a:stretch/>
        </p:blipFill>
        <p:spPr bwMode="auto">
          <a:xfrm>
            <a:off x="20" y="10"/>
            <a:ext cx="12191980" cy="501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299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16C5FA50-8D52-4617-AF91-5C7B1C8352F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763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759FD25-ECB2-4173-A70C-756DE38A8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618681"/>
            <a:ext cx="2613872" cy="4794567"/>
          </a:xfrm>
        </p:spPr>
        <p:txBody>
          <a:bodyPr vert="horz" lIns="91440" tIns="45720" rIns="91440" bIns="45720" rtlCol="0" anchor="ctr">
            <a:normAutofit/>
          </a:bodyPr>
          <a:lstStyle/>
          <a:p>
            <a:endParaRPr lang="en-US" sz="3600">
              <a:solidFill>
                <a:srgbClr val="FFFFFF"/>
              </a:solidFill>
            </a:endParaRPr>
          </a:p>
        </p:txBody>
      </p:sp>
      <p:sp>
        <p:nvSpPr>
          <p:cNvPr id="73" name="Rounded Rectangle 9">
            <a:extLst>
              <a:ext uri="{FF2B5EF4-FFF2-40B4-BE49-F238E27FC236}">
                <a16:creationId xmlns:a16="http://schemas.microsoft.com/office/drawing/2014/main" xmlns="" id="{E223798C-12AD-4B0C-A50C-D676347D67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Totální endoprotéza kloubu - Mluvme o kloubech">
            <a:extLst>
              <a:ext uri="{FF2B5EF4-FFF2-40B4-BE49-F238E27FC236}">
                <a16:creationId xmlns:a16="http://schemas.microsoft.com/office/drawing/2014/main" xmlns="" id="{BC023978-D426-4E27-BBF2-44EB3E55AB5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"/>
          <a:stretch/>
        </p:blipFill>
        <p:spPr bwMode="auto">
          <a:xfrm>
            <a:off x="976251" y="942538"/>
            <a:ext cx="7163222" cy="4808332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8880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4BDE93FB-D3E1-4FBA-9482-5E681B64B8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10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BDB8299-7D4E-4B89-BEF8-CCF067CFB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cs-CZ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cs-CZ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Artróza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ramenního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kloubu</a:t>
            </a:r>
            <a:r>
              <a:rPr lang="cs-CZ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=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2300" b="1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omartróza</a:t>
            </a:r>
            <a:r>
              <a:rPr lang="en-US" sz="23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/>
            </a:r>
            <a:br>
              <a:rPr lang="en-US" sz="23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endParaRPr lang="en-US" sz="23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035782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4038CB10-1F5C-4D54-9DF7-12586DE5B00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40E0D3B-B407-49C3-A13C-FC7135E0E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91260"/>
            <a:ext cx="6594189" cy="1625210"/>
          </a:xfrm>
        </p:spPr>
        <p:txBody>
          <a:bodyPr>
            <a:normAutofit/>
          </a:bodyPr>
          <a:lstStyle/>
          <a:p>
            <a:r>
              <a:rPr lang="cs-CZ" dirty="0">
                <a:solidFill>
                  <a:srgbClr val="FFFFFF"/>
                </a:solidFill>
              </a:rPr>
              <a:t>Lokalizace změn - ruce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19348756-129C-475D-9022-97441B2E83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208" r="1" b="9758"/>
          <a:stretch/>
        </p:blipFill>
        <p:spPr>
          <a:xfrm>
            <a:off x="3943052" y="2403699"/>
            <a:ext cx="3442801" cy="4080254"/>
          </a:xfrm>
          <a:prstGeom prst="rect">
            <a:avLst/>
          </a:prstGeom>
        </p:spPr>
      </p:pic>
      <p:pic>
        <p:nvPicPr>
          <p:cNvPr id="9220" name="Picture 4" descr="Artrosis de la base del pulgar: la Rizartrosis">
            <a:extLst>
              <a:ext uri="{FF2B5EF4-FFF2-40B4-BE49-F238E27FC236}">
                <a16:creationId xmlns:a16="http://schemas.microsoft.com/office/drawing/2014/main" xmlns="" id="{FD8EDD28-14C7-4EDC-85CE-3F0A0F362C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4242"/>
          <a:stretch/>
        </p:blipFill>
        <p:spPr bwMode="auto">
          <a:xfrm>
            <a:off x="298958" y="2403699"/>
            <a:ext cx="3442803" cy="408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73ED6512-6858-4552-B699-9A97FE9A4EA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11353E04-5557-47B8-AC4E-270EC3D56F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57973" y="763523"/>
            <a:ext cx="3511296" cy="5330952"/>
          </a:xfrm>
        </p:spPr>
        <p:txBody>
          <a:bodyPr anchor="ctr">
            <a:normAutofit/>
          </a:bodyPr>
          <a:lstStyle/>
          <a:p>
            <a:r>
              <a:rPr lang="cs-CZ" sz="2400" b="1">
                <a:solidFill>
                  <a:srgbClr val="FFFFFF"/>
                </a:solidFill>
              </a:rPr>
              <a:t>Heberdenovy uzly</a:t>
            </a:r>
            <a:r>
              <a:rPr lang="cs-CZ" sz="2400">
                <a:solidFill>
                  <a:srgbClr val="FFFFFF"/>
                </a:solidFill>
              </a:rPr>
              <a:t> (deformace, distální interfalangeální klouby – </a:t>
            </a:r>
            <a:r>
              <a:rPr lang="cs-CZ" sz="2400" b="1">
                <a:solidFill>
                  <a:srgbClr val="FFFFFF"/>
                </a:solidFill>
              </a:rPr>
              <a:t>DIP</a:t>
            </a:r>
            <a:r>
              <a:rPr lang="cs-CZ" sz="2400">
                <a:solidFill>
                  <a:srgbClr val="FFFFFF"/>
                </a:solidFill>
              </a:rPr>
              <a:t>), </a:t>
            </a:r>
          </a:p>
          <a:p>
            <a:r>
              <a:rPr lang="cs-CZ" sz="2400" b="1">
                <a:solidFill>
                  <a:srgbClr val="FFFFFF"/>
                </a:solidFill>
              </a:rPr>
              <a:t>Bouchardovy uzly</a:t>
            </a:r>
            <a:r>
              <a:rPr lang="cs-CZ" sz="2400">
                <a:solidFill>
                  <a:srgbClr val="FFFFFF"/>
                </a:solidFill>
              </a:rPr>
              <a:t> (deformace, proximální interfalangeální klouby – </a:t>
            </a:r>
            <a:r>
              <a:rPr lang="cs-CZ" sz="2400" b="1">
                <a:solidFill>
                  <a:srgbClr val="FFFFFF"/>
                </a:solidFill>
              </a:rPr>
              <a:t>PIP</a:t>
            </a:r>
            <a:r>
              <a:rPr lang="cs-CZ" sz="2400">
                <a:solidFill>
                  <a:srgbClr val="FFFFFF"/>
                </a:solidFill>
              </a:rPr>
              <a:t>), </a:t>
            </a:r>
          </a:p>
          <a:p>
            <a:r>
              <a:rPr lang="cs-CZ" sz="2400" b="1">
                <a:solidFill>
                  <a:srgbClr val="FFFFFF"/>
                </a:solidFill>
              </a:rPr>
              <a:t>rhizartróza</a:t>
            </a:r>
            <a:r>
              <a:rPr lang="cs-CZ" sz="2400">
                <a:solidFill>
                  <a:srgbClr val="FFFFFF"/>
                </a:solidFill>
              </a:rPr>
              <a:t> (karpometakarpální kloub palce);</a:t>
            </a:r>
          </a:p>
          <a:p>
            <a:endParaRPr lang="cs-CZ" sz="2400">
              <a:solidFill>
                <a:srgbClr val="FFFFFF"/>
              </a:solidFill>
            </a:endParaRPr>
          </a:p>
          <a:p>
            <a:endParaRPr lang="cs-CZ" sz="2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904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xmlns="" id="{022BDE4A-8A20-4A69-9C5A-581C82036A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F7CB9B3-1D9E-45F3-B58C-401071AEB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1684" y="170412"/>
            <a:ext cx="10178934" cy="132873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endParaRPr lang="en-US" sz="52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44" name="Picture 4" descr="Best revmatologie Flashcards | Quizlet">
            <a:extLst>
              <a:ext uri="{FF2B5EF4-FFF2-40B4-BE49-F238E27FC236}">
                <a16:creationId xmlns:a16="http://schemas.microsoft.com/office/drawing/2014/main" xmlns="" id="{DC3E860C-2913-4EA0-B17E-A1ACAB85EE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" r="1" b="1"/>
          <a:stretch/>
        </p:blipFill>
        <p:spPr bwMode="auto">
          <a:xfrm>
            <a:off x="198741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Univerzita Karlova v Praze Přírodovědecká fakulta Studijní program:  Biologie Studijní obor: Genetika, molekulární biolog">
            <a:extLst>
              <a:ext uri="{FF2B5EF4-FFF2-40B4-BE49-F238E27FC236}">
                <a16:creationId xmlns:a16="http://schemas.microsoft.com/office/drawing/2014/main" xmlns="" id="{F27B2E4F-D448-4305-8973-88304FAE30F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0504"/>
          <a:stretch/>
        </p:blipFill>
        <p:spPr bwMode="auto">
          <a:xfrm>
            <a:off x="6189934" y="2410448"/>
            <a:ext cx="5803323" cy="3890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59670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Lokalizace změn na noze</a:t>
            </a:r>
          </a:p>
        </p:txBody>
      </p:sp>
      <p:pic>
        <p:nvPicPr>
          <p:cNvPr id="1026" name="Picture 2" descr="Hallux Valgus - Physiopedia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50" y="1877219"/>
            <a:ext cx="4762500" cy="424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63534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8CF47A3-DEBC-4E9C-9083-12AF52DA7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3363" y="365760"/>
            <a:ext cx="9367203" cy="1188720"/>
          </a:xfrm>
        </p:spPr>
        <p:txBody>
          <a:bodyPr>
            <a:normAutofit/>
          </a:bodyPr>
          <a:lstStyle/>
          <a:p>
            <a:r>
              <a:rPr lang="cs-CZ"/>
              <a:t>Patogeneze</a:t>
            </a:r>
            <a:endParaRPr lang="cs-CZ" dirty="0"/>
          </a:p>
        </p:txBody>
      </p:sp>
      <p:sp>
        <p:nvSpPr>
          <p:cNvPr id="13" name="Freeform: Shape 7">
            <a:extLst>
              <a:ext uri="{FF2B5EF4-FFF2-40B4-BE49-F238E27FC236}">
                <a16:creationId xmlns:a16="http://schemas.microsoft.com/office/drawing/2014/main" xmlns="" id="{7CB4857B-ED7C-444D-9F04-2F885114A1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764099" cy="1558212"/>
          </a:xfrm>
          <a:custGeom>
            <a:avLst/>
            <a:gdLst>
              <a:gd name="connsiteX0" fmla="*/ 0 w 1764099"/>
              <a:gd name="connsiteY0" fmla="*/ 0 h 1558212"/>
              <a:gd name="connsiteX1" fmla="*/ 1764099 w 1764099"/>
              <a:gd name="connsiteY1" fmla="*/ 0 h 1558212"/>
              <a:gd name="connsiteX2" fmla="*/ 1042087 w 1764099"/>
              <a:gd name="connsiteY2" fmla="*/ 1558212 h 1558212"/>
              <a:gd name="connsiteX3" fmla="*/ 0 w 1764099"/>
              <a:gd name="connsiteY3" fmla="*/ 1558212 h 1558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64099" h="1558212">
                <a:moveTo>
                  <a:pt x="0" y="0"/>
                </a:moveTo>
                <a:lnTo>
                  <a:pt x="1764099" y="0"/>
                </a:lnTo>
                <a:lnTo>
                  <a:pt x="1042087" y="1558212"/>
                </a:lnTo>
                <a:lnTo>
                  <a:pt x="0" y="155821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xmlns="" id="{D18046FB-44EA-4FD8-A585-EA09A319B2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1691640"/>
            <a:ext cx="12191999" cy="5166360"/>
          </a:xfrm>
          <a:custGeom>
            <a:avLst/>
            <a:gdLst>
              <a:gd name="connsiteX0" fmla="*/ 0 w 12191999"/>
              <a:gd name="connsiteY0" fmla="*/ 0 h 5166360"/>
              <a:gd name="connsiteX1" fmla="*/ 1822388 w 12191999"/>
              <a:gd name="connsiteY1" fmla="*/ 0 h 5166360"/>
              <a:gd name="connsiteX2" fmla="*/ 6468290 w 12191999"/>
              <a:gd name="connsiteY2" fmla="*/ 0 h 5166360"/>
              <a:gd name="connsiteX3" fmla="*/ 7796394 w 12191999"/>
              <a:gd name="connsiteY3" fmla="*/ 0 h 5166360"/>
              <a:gd name="connsiteX4" fmla="*/ 8376834 w 12191999"/>
              <a:gd name="connsiteY4" fmla="*/ 0 h 5166360"/>
              <a:gd name="connsiteX5" fmla="*/ 9704938 w 12191999"/>
              <a:gd name="connsiteY5" fmla="*/ 0 h 5166360"/>
              <a:gd name="connsiteX6" fmla="*/ 9704938 w 12191999"/>
              <a:gd name="connsiteY6" fmla="*/ 2 h 5166360"/>
              <a:gd name="connsiteX7" fmla="*/ 10283456 w 12191999"/>
              <a:gd name="connsiteY7" fmla="*/ 2 h 5166360"/>
              <a:gd name="connsiteX8" fmla="*/ 10863897 w 12191999"/>
              <a:gd name="connsiteY8" fmla="*/ 2 h 5166360"/>
              <a:gd name="connsiteX9" fmla="*/ 12191999 w 12191999"/>
              <a:gd name="connsiteY9" fmla="*/ 2 h 5166360"/>
              <a:gd name="connsiteX10" fmla="*/ 12191999 w 12191999"/>
              <a:gd name="connsiteY10" fmla="*/ 5166360 h 5166360"/>
              <a:gd name="connsiteX11" fmla="*/ 0 w 12191999"/>
              <a:gd name="connsiteY11" fmla="*/ 5166360 h 5166360"/>
              <a:gd name="connsiteX12" fmla="*/ 0 w 12191999"/>
              <a:gd name="connsiteY12" fmla="*/ 2604436 h 5166360"/>
              <a:gd name="connsiteX13" fmla="*/ 862341 w 12191999"/>
              <a:gd name="connsiteY13" fmla="*/ 743371 h 5166360"/>
              <a:gd name="connsiteX14" fmla="*/ 0 w 12191999"/>
              <a:gd name="connsiteY14" fmla="*/ 743371 h 5166360"/>
              <a:gd name="connsiteX15" fmla="*/ 0 w 12191999"/>
              <a:gd name="connsiteY15" fmla="*/ 742508 h 5166360"/>
              <a:gd name="connsiteX16" fmla="*/ 92826 w 12191999"/>
              <a:gd name="connsiteY16" fmla="*/ 742508 h 5166360"/>
              <a:gd name="connsiteX17" fmla="*/ 406486 w 12191999"/>
              <a:gd name="connsiteY17" fmla="*/ 742508 h 5166360"/>
              <a:gd name="connsiteX18" fmla="*/ 406486 w 12191999"/>
              <a:gd name="connsiteY18" fmla="*/ 742507 h 5166360"/>
              <a:gd name="connsiteX19" fmla="*/ 862741 w 12191999"/>
              <a:gd name="connsiteY19" fmla="*/ 742507 h 5166360"/>
              <a:gd name="connsiteX20" fmla="*/ 1206388 w 12191999"/>
              <a:gd name="connsiteY20" fmla="*/ 864 h 5166360"/>
              <a:gd name="connsiteX21" fmla="*/ 748500 w 12191999"/>
              <a:gd name="connsiteY21" fmla="*/ 864 h 5166360"/>
              <a:gd name="connsiteX22" fmla="*/ 0 w 12191999"/>
              <a:gd name="connsiteY22" fmla="*/ 864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2191999" h="5166360">
                <a:moveTo>
                  <a:pt x="0" y="0"/>
                </a:moveTo>
                <a:lnTo>
                  <a:pt x="1822388" y="0"/>
                </a:lnTo>
                <a:lnTo>
                  <a:pt x="6468290" y="0"/>
                </a:lnTo>
                <a:lnTo>
                  <a:pt x="7796394" y="0"/>
                </a:lnTo>
                <a:lnTo>
                  <a:pt x="8376834" y="0"/>
                </a:lnTo>
                <a:lnTo>
                  <a:pt x="9704938" y="0"/>
                </a:lnTo>
                <a:lnTo>
                  <a:pt x="9704938" y="2"/>
                </a:lnTo>
                <a:lnTo>
                  <a:pt x="10283456" y="2"/>
                </a:lnTo>
                <a:lnTo>
                  <a:pt x="10863897" y="2"/>
                </a:lnTo>
                <a:lnTo>
                  <a:pt x="12191999" y="2"/>
                </a:lnTo>
                <a:lnTo>
                  <a:pt x="12191999" y="5166360"/>
                </a:lnTo>
                <a:lnTo>
                  <a:pt x="0" y="5166360"/>
                </a:lnTo>
                <a:lnTo>
                  <a:pt x="0" y="2604436"/>
                </a:lnTo>
                <a:lnTo>
                  <a:pt x="862341" y="743371"/>
                </a:lnTo>
                <a:lnTo>
                  <a:pt x="0" y="743371"/>
                </a:lnTo>
                <a:lnTo>
                  <a:pt x="0" y="742508"/>
                </a:lnTo>
                <a:lnTo>
                  <a:pt x="92826" y="742508"/>
                </a:lnTo>
                <a:lnTo>
                  <a:pt x="406486" y="742508"/>
                </a:lnTo>
                <a:lnTo>
                  <a:pt x="406486" y="742507"/>
                </a:lnTo>
                <a:lnTo>
                  <a:pt x="862741" y="742507"/>
                </a:lnTo>
                <a:lnTo>
                  <a:pt x="1206388" y="864"/>
                </a:lnTo>
                <a:lnTo>
                  <a:pt x="748500" y="864"/>
                </a:lnTo>
                <a:lnTo>
                  <a:pt x="0" y="864"/>
                </a:lnTo>
                <a:close/>
              </a:path>
            </a:pathLst>
          </a:custGeom>
          <a:solidFill>
            <a:srgbClr val="A6A6A6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479F5F2B-8B58-4140-AE6A-51F6C67B18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691641"/>
            <a:ext cx="971654" cy="2096979"/>
          </a:xfrm>
          <a:custGeom>
            <a:avLst/>
            <a:gdLst>
              <a:gd name="connsiteX0" fmla="*/ 0 w 971654"/>
              <a:gd name="connsiteY0" fmla="*/ 0 h 2096979"/>
              <a:gd name="connsiteX1" fmla="*/ 971654 w 971654"/>
              <a:gd name="connsiteY1" fmla="*/ 0 h 2096979"/>
              <a:gd name="connsiteX2" fmla="*/ 0 w 971654"/>
              <a:gd name="connsiteY2" fmla="*/ 2096979 h 2096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71654" h="2096979">
                <a:moveTo>
                  <a:pt x="0" y="0"/>
                </a:moveTo>
                <a:lnTo>
                  <a:pt x="971654" y="0"/>
                </a:lnTo>
                <a:lnTo>
                  <a:pt x="0" y="2096979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C31DF21-510C-4974-A039-DA077D6B7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3363" y="2176272"/>
            <a:ext cx="9367204" cy="4041648"/>
          </a:xfrm>
        </p:spPr>
        <p:txBody>
          <a:bodyPr anchor="t">
            <a:normAutofit/>
          </a:bodyPr>
          <a:lstStyle/>
          <a:p>
            <a:r>
              <a:rPr lang="cs-CZ" sz="2400"/>
              <a:t>kombinace </a:t>
            </a:r>
            <a:r>
              <a:rPr lang="cs-CZ" sz="2400" b="1"/>
              <a:t>degenerativních</a:t>
            </a:r>
            <a:r>
              <a:rPr lang="cs-CZ" sz="2400"/>
              <a:t>, </a:t>
            </a:r>
            <a:r>
              <a:rPr lang="cs-CZ" sz="2400" b="1"/>
              <a:t>zánětlivých</a:t>
            </a:r>
            <a:r>
              <a:rPr lang="cs-CZ" sz="2400"/>
              <a:t> a </a:t>
            </a:r>
            <a:r>
              <a:rPr lang="cs-CZ" sz="2400" b="1"/>
              <a:t>reparačních změn,</a:t>
            </a:r>
            <a:r>
              <a:rPr lang="cs-CZ" sz="2400"/>
              <a:t> postihující </a:t>
            </a:r>
            <a:r>
              <a:rPr lang="cs-CZ" sz="2400" b="1"/>
              <a:t>kloubní chrupavku</a:t>
            </a:r>
            <a:r>
              <a:rPr lang="cs-CZ" sz="2400"/>
              <a:t> (úbytek proteoglykanů a porucha syntézy kolagenu chondrocyty), </a:t>
            </a:r>
            <a:r>
              <a:rPr lang="cs-CZ" sz="2400" b="1"/>
              <a:t>subchondrální kost</a:t>
            </a:r>
            <a:r>
              <a:rPr lang="cs-CZ" sz="2400"/>
              <a:t> (sklerotizace, cysty, tvorba osteofytů), </a:t>
            </a:r>
            <a:r>
              <a:rPr lang="cs-CZ" sz="2400" b="1"/>
              <a:t>vazy</a:t>
            </a:r>
            <a:r>
              <a:rPr lang="cs-CZ" sz="2400"/>
              <a:t>, </a:t>
            </a:r>
            <a:r>
              <a:rPr lang="cs-CZ" sz="2400" b="1"/>
              <a:t>šlachy</a:t>
            </a:r>
            <a:r>
              <a:rPr lang="cs-CZ" sz="2400"/>
              <a:t> a </a:t>
            </a:r>
            <a:r>
              <a:rPr lang="cs-CZ" sz="2400" b="1"/>
              <a:t>synovii</a:t>
            </a:r>
          </a:p>
          <a:p>
            <a:r>
              <a:rPr lang="cs-CZ" sz="2400"/>
              <a:t>v důsledku toho  chrupavka měkne, na jejím povrchu vznikají fisury, postupně se stává méně odolnou a dochází k jejímu poškození</a:t>
            </a:r>
          </a:p>
          <a:p>
            <a:r>
              <a:rPr lang="cs-CZ" sz="2400"/>
              <a:t>subchondrální kost sklerotizuje, vznikají v ní </a:t>
            </a:r>
            <a:r>
              <a:rPr lang="cs-CZ" sz="2400" b="1"/>
              <a:t>cysty</a:t>
            </a:r>
            <a:r>
              <a:rPr lang="cs-CZ" sz="2400"/>
              <a:t> a na okrajích </a:t>
            </a:r>
            <a:r>
              <a:rPr lang="cs-CZ" sz="2400" b="1"/>
              <a:t>osteofyty</a:t>
            </a:r>
            <a:r>
              <a:rPr lang="cs-CZ" sz="2400"/>
              <a:t> (kostní návalky).</a:t>
            </a:r>
          </a:p>
          <a:p>
            <a:endParaRPr lang="cs-CZ" sz="2400"/>
          </a:p>
          <a:p>
            <a:endParaRPr lang="cs-CZ" sz="2400"/>
          </a:p>
          <a:p>
            <a:endParaRPr lang="cs-CZ" sz="2400"/>
          </a:p>
        </p:txBody>
      </p:sp>
    </p:spTree>
    <p:extLst>
      <p:ext uri="{BB962C8B-B14F-4D97-AF65-F5344CB8AC3E}">
        <p14:creationId xmlns:p14="http://schemas.microsoft.com/office/powerpoint/2010/main" val="18266703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55862C1-FF26-4FB6-8340-303560DEA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929" y="263525"/>
            <a:ext cx="10515600" cy="1325563"/>
          </a:xfrm>
        </p:spPr>
        <p:txBody>
          <a:bodyPr/>
          <a:lstStyle/>
          <a:p>
            <a:r>
              <a:rPr lang="cs-CZ" b="1" dirty="0"/>
              <a:t>Hallux </a:t>
            </a:r>
            <a:r>
              <a:rPr lang="cs-CZ" b="1" dirty="0" err="1"/>
              <a:t>rigidus</a:t>
            </a:r>
            <a:r>
              <a:rPr lang="cs-CZ" b="1" dirty="0"/>
              <a:t> </a:t>
            </a:r>
            <a:br>
              <a:rPr lang="cs-CZ" b="1" dirty="0"/>
            </a:br>
            <a:endParaRPr lang="cs-CZ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Ztuhlý palec</a:t>
            </a:r>
            <a:r>
              <a:rPr lang="cs-CZ" dirty="0"/>
              <a:t> (hallux </a:t>
            </a:r>
            <a:r>
              <a:rPr lang="cs-CZ" dirty="0" err="1"/>
              <a:t>rigidus</a:t>
            </a:r>
            <a:r>
              <a:rPr lang="cs-CZ" dirty="0"/>
              <a:t>) </a:t>
            </a:r>
            <a:r>
              <a:rPr lang="cs-CZ" b="1" dirty="0"/>
              <a:t>je získanou </a:t>
            </a:r>
            <a:r>
              <a:rPr lang="cs-CZ" dirty="0"/>
              <a:t>deformitou nohy</a:t>
            </a:r>
          </a:p>
          <a:p>
            <a:r>
              <a:rPr lang="cs-CZ" b="1" dirty="0"/>
              <a:t>degenerativní</a:t>
            </a:r>
            <a:r>
              <a:rPr lang="cs-CZ" dirty="0"/>
              <a:t> onemocnění </a:t>
            </a:r>
            <a:r>
              <a:rPr lang="cs-CZ" b="1" dirty="0"/>
              <a:t>základního článku palce</a:t>
            </a:r>
          </a:p>
          <a:p>
            <a:r>
              <a:rPr lang="cs-CZ" dirty="0"/>
              <a:t>artróza tohoto kloubu vede k zúžení kloubní štěrbiny a úbytku chrupavky na kloubních plochách. Na okrajích kloubních ploch vnikají výrůstky (osteofyty), které následně brání v pohybu kloubu</a:t>
            </a:r>
          </a:p>
          <a:p>
            <a:r>
              <a:rPr lang="cs-CZ" dirty="0"/>
              <a:t>vzniká v důsledků kombinace vícero faktorů, např. vrozené dispozice a častých drobných úrazů kloubu.</a:t>
            </a:r>
          </a:p>
          <a:p>
            <a:endParaRPr lang="cs-CZ" dirty="0"/>
          </a:p>
        </p:txBody>
      </p:sp>
      <p:pic>
        <p:nvPicPr>
          <p:cNvPr id="1026" name="Picture 2" descr="Foot and Ankle | Doctor Articles | Asia Medical Specialists">
            <a:extLst>
              <a:ext uri="{FF2B5EF4-FFF2-40B4-BE49-F238E27FC236}">
                <a16:creationId xmlns:a16="http://schemas.microsoft.com/office/drawing/2014/main" xmlns="" id="{CDA2C365-5B58-4782-AA68-7E7332A29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646" y="263525"/>
            <a:ext cx="2257425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B57D1DE5-3EA1-47CD-B0E8-EAF9C4537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7765" y="5032376"/>
            <a:ext cx="2729593" cy="1769797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F991FF9F-CB36-46DE-94DE-9819F281B4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27224" y="4604431"/>
            <a:ext cx="1253151" cy="2449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500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0C62F6-7961-44D3-A046-A466AF1487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Lokalizace změn na noze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D569168-D338-4E09-958B-69C6C8F062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hallux valgus</a:t>
            </a:r>
          </a:p>
          <a:p>
            <a:r>
              <a:rPr lang="cs-CZ" dirty="0"/>
              <a:t> </a:t>
            </a:r>
            <a:r>
              <a:rPr lang="cs-CZ" b="1" dirty="0"/>
              <a:t>vbočený</a:t>
            </a:r>
            <a:r>
              <a:rPr lang="cs-CZ" dirty="0"/>
              <a:t> palec je komplexní progredující trojrozměrná deformita přednoží, jež je charakterizována </a:t>
            </a:r>
            <a:r>
              <a:rPr lang="cs-CZ" b="1" dirty="0"/>
              <a:t>valgózním postavením palce</a:t>
            </a:r>
            <a:r>
              <a:rPr lang="cs-CZ" dirty="0"/>
              <a:t>, </a:t>
            </a:r>
            <a:r>
              <a:rPr lang="cs-CZ" b="1" dirty="0"/>
              <a:t>zvýšenou varozitou I. metatarsu</a:t>
            </a:r>
            <a:r>
              <a:rPr lang="cs-CZ" dirty="0"/>
              <a:t> a </a:t>
            </a:r>
            <a:r>
              <a:rPr lang="cs-CZ" b="1" dirty="0"/>
              <a:t>mediální prominencí jeho hlavice</a:t>
            </a:r>
            <a:r>
              <a:rPr lang="cs-CZ" dirty="0"/>
              <a:t>. 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5E86106-BD5B-44E5-A871-8ACEEF70E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550" y="3695700"/>
            <a:ext cx="2371833" cy="2747963"/>
          </a:xfrm>
          <a:prstGeom prst="rect">
            <a:avLst/>
          </a:prstGeom>
        </p:spPr>
      </p:pic>
      <p:pic>
        <p:nvPicPr>
          <p:cNvPr id="11266" name="Picture 2" descr="Hallux Rigidus -- Common Disorders -- Dr. Chris Chiodo">
            <a:extLst>
              <a:ext uri="{FF2B5EF4-FFF2-40B4-BE49-F238E27FC236}">
                <a16:creationId xmlns:a16="http://schemas.microsoft.com/office/drawing/2014/main" xmlns="" id="{5880D253-E7F3-46EE-8BFC-ACBEF368E7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50" y="3725863"/>
            <a:ext cx="1946150" cy="274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allux-Valgus-Bunion - Singapore Orthopaedic Clinic &amp; Surgery">
            <a:extLst>
              <a:ext uri="{FF2B5EF4-FFF2-40B4-BE49-F238E27FC236}">
                <a16:creationId xmlns:a16="http://schemas.microsoft.com/office/drawing/2014/main" xmlns="" id="{1EB70A27-6115-4AEC-94FC-2F5167E106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404" y="3966369"/>
            <a:ext cx="28575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230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122" name="Picture 2" descr="Artroza na rentgenu">
            <a:extLst>
              <a:ext uri="{FF2B5EF4-FFF2-40B4-BE49-F238E27FC236}">
                <a16:creationId xmlns:a16="http://schemas.microsoft.com/office/drawing/2014/main" xmlns="" id="{A4C89F87-B786-466F-8816-06CCF9CEB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946" y="330200"/>
            <a:ext cx="4419600" cy="619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ARTRÓZA - artróza kloubů, osteoartróza, risartróza, spondylartróza,  koxartróza, risartróza, gonartróza, osteoporóza, bolesti kloubů">
            <a:extLst>
              <a:ext uri="{FF2B5EF4-FFF2-40B4-BE49-F238E27FC236}">
                <a16:creationId xmlns:a16="http://schemas.microsoft.com/office/drawing/2014/main" xmlns="" id="{15AB2297-7861-48D6-AA9F-AA67959472A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6"/>
          <a:stretch/>
        </p:blipFill>
        <p:spPr bwMode="auto">
          <a:xfrm>
            <a:off x="669090" y="330200"/>
            <a:ext cx="6324600" cy="61976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48687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4CEDA8-FA81-4D22-A9FE-C6AB03CE15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505575" cy="1325563"/>
          </a:xfrm>
        </p:spPr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BD7265B-D19C-45E9-A438-C2D9E6712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05575" cy="4351338"/>
          </a:xfrm>
        </p:spPr>
        <p:txBody>
          <a:bodyPr>
            <a:normAutofit/>
          </a:bodyPr>
          <a:lstStyle/>
          <a:p>
            <a:r>
              <a:rPr lang="cs-CZ" dirty="0"/>
              <a:t>nejčastější lokalizací OA jsou kolenní klouby, kyčelní klouby, malé klouby rukou a klouby na páteři</a:t>
            </a:r>
          </a:p>
          <a:p>
            <a:r>
              <a:rPr lang="cs-CZ" dirty="0"/>
              <a:t>osteoartróza je onemocnění celé struktury kloubu (nejen kloubní chrupavky)</a:t>
            </a:r>
          </a:p>
          <a:p>
            <a:endParaRPr lang="cs-CZ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89E37E4D-F51F-457B-B343-709035B0DA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5" r="2" b="4709"/>
          <a:stretch/>
        </p:blipFill>
        <p:spPr bwMode="auto">
          <a:xfrm>
            <a:off x="7737635" y="-1"/>
            <a:ext cx="3555205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C413D172-8B6A-47F5-9813-DE455773F3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1292840" y="0"/>
            <a:ext cx="914400" cy="6858000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0D4525A1-EB8F-4FB5-866B-687CDEC56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2055" y="4066722"/>
            <a:ext cx="44386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487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8">
            <a:extLst>
              <a:ext uri="{FF2B5EF4-FFF2-40B4-BE49-F238E27FC236}">
                <a16:creationId xmlns:a16="http://schemas.microsoft.com/office/drawing/2014/main" xmlns="" id="{42285737-90EE-47DC-AC80-8AE156B119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V="1">
            <a:off x="-1" y="-1"/>
            <a:ext cx="4403709" cy="6858001"/>
          </a:xfrm>
          <a:custGeom>
            <a:avLst/>
            <a:gdLst>
              <a:gd name="connsiteX0" fmla="*/ 3223890 w 4403709"/>
              <a:gd name="connsiteY0" fmla="*/ 6858001 h 6858001"/>
              <a:gd name="connsiteX1" fmla="*/ 4101908 w 4403709"/>
              <a:gd name="connsiteY1" fmla="*/ 6858001 h 6858001"/>
              <a:gd name="connsiteX2" fmla="*/ 3254950 w 4403709"/>
              <a:gd name="connsiteY2" fmla="*/ 1599356 h 6858001"/>
              <a:gd name="connsiteX3" fmla="*/ 3254950 w 4403709"/>
              <a:gd name="connsiteY3" fmla="*/ 1594062 h 6858001"/>
              <a:gd name="connsiteX4" fmla="*/ 4403709 w 4403709"/>
              <a:gd name="connsiteY4" fmla="*/ 0 h 6858001"/>
              <a:gd name="connsiteX5" fmla="*/ 3254950 w 4403709"/>
              <a:gd name="connsiteY5" fmla="*/ 0 h 6858001"/>
              <a:gd name="connsiteX6" fmla="*/ 2903520 w 4403709"/>
              <a:gd name="connsiteY6" fmla="*/ 0 h 6858001"/>
              <a:gd name="connsiteX7" fmla="*/ 0 w 4403709"/>
              <a:gd name="connsiteY7" fmla="*/ 0 h 6858001"/>
              <a:gd name="connsiteX8" fmla="*/ 0 w 4403709"/>
              <a:gd name="connsiteY8" fmla="*/ 6858000 h 6858001"/>
              <a:gd name="connsiteX9" fmla="*/ 3223890 w 4403709"/>
              <a:gd name="connsiteY9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403709" h="6858001">
                <a:moveTo>
                  <a:pt x="3223890" y="6858001"/>
                </a:moveTo>
                <a:lnTo>
                  <a:pt x="4101908" y="6858001"/>
                </a:lnTo>
                <a:lnTo>
                  <a:pt x="3254950" y="1599356"/>
                </a:lnTo>
                <a:lnTo>
                  <a:pt x="3254950" y="1594062"/>
                </a:lnTo>
                <a:lnTo>
                  <a:pt x="4403709" y="0"/>
                </a:lnTo>
                <a:lnTo>
                  <a:pt x="3254950" y="0"/>
                </a:lnTo>
                <a:lnTo>
                  <a:pt x="2903520" y="0"/>
                </a:lnTo>
                <a:lnTo>
                  <a:pt x="0" y="0"/>
                </a:lnTo>
                <a:lnTo>
                  <a:pt x="0" y="6858000"/>
                </a:lnTo>
                <a:lnTo>
                  <a:pt x="322389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dk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0">
            <a:extLst>
              <a:ext uri="{FF2B5EF4-FFF2-40B4-BE49-F238E27FC236}">
                <a16:creationId xmlns:a16="http://schemas.microsoft.com/office/drawing/2014/main" xmlns="" id="{B57BDC17-F1B3-455F-BBF1-680AA1F25C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15292" y="0"/>
            <a:ext cx="2436813" cy="6858001"/>
            <a:chOff x="1320800" y="0"/>
            <a:chExt cx="2436813" cy="6858001"/>
          </a:xfrm>
        </p:grpSpPr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xmlns="" id="{64E2FA9A-FEF7-4501-B0EB-5E45EDD217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7">
              <a:extLst>
                <a:ext uri="{FF2B5EF4-FFF2-40B4-BE49-F238E27FC236}">
                  <a16:creationId xmlns:a16="http://schemas.microsoft.com/office/drawing/2014/main" xmlns="" id="{BC38192B-B4CB-47D4-A3B1-10010247F15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rgbClr val="595959"/>
            </a:solidFill>
            <a:ln>
              <a:noFill/>
            </a:ln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xmlns="" id="{96330E33-E171-4B0F-82B5-AF7230399B5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2626"/>
            </a:solidFill>
            <a:ln>
              <a:noFill/>
            </a:ln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xmlns="" id="{332B1723-69BF-42D7-B757-0FA059E152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xmlns="" id="{F115D62D-1E96-48D1-A78D-D370A0BFB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xmlns="" id="{91C2876A-169D-4822-A766-C00578C88B4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rgbClr val="404040"/>
            </a:solidFill>
            <a:ln>
              <a:noFill/>
            </a:ln>
          </p:spPr>
        </p:sp>
      </p:grp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97759DD-08E8-404B-A69B-50E4CDA392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0" y="685800"/>
            <a:ext cx="2780271" cy="5105400"/>
          </a:xfrm>
        </p:spPr>
        <p:txBody>
          <a:bodyPr>
            <a:normAutofit/>
          </a:bodyPr>
          <a:lstStyle/>
          <a:p>
            <a:r>
              <a:rPr lang="cs-CZ" sz="4000">
                <a:solidFill>
                  <a:srgbClr val="FFFFFF"/>
                </a:solidFill>
              </a:rPr>
              <a:t>Klinický obraz</a:t>
            </a:r>
          </a:p>
        </p:txBody>
      </p:sp>
      <p:graphicFrame>
        <p:nvGraphicFramePr>
          <p:cNvPr id="21" name="Zástupný obsah 2">
            <a:extLst>
              <a:ext uri="{FF2B5EF4-FFF2-40B4-BE49-F238E27FC236}">
                <a16:creationId xmlns:a16="http://schemas.microsoft.com/office/drawing/2014/main" xmlns="" id="{8EF68A91-3D1E-42BC-AA70-D5B5BDEBE64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834915"/>
              </p:ext>
            </p:extLst>
          </p:nvPr>
        </p:nvGraphicFramePr>
        <p:xfrm>
          <a:off x="5010150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90442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A00283B-1E13-48BF-8D31-F12BB7DAE7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4385066"/>
            <a:ext cx="10923638" cy="131764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Diagnostika – RTG </a:t>
            </a:r>
          </a:p>
        </p:txBody>
      </p:sp>
      <p:pic>
        <p:nvPicPr>
          <p:cNvPr id="4" name="Zástupný obsah 3">
            <a:extLst>
              <a:ext uri="{FF2B5EF4-FFF2-40B4-BE49-F238E27FC236}">
                <a16:creationId xmlns:a16="http://schemas.microsoft.com/office/drawing/2014/main" xmlns="" id="{F9B04009-7401-4D09-83B2-097F2B22082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824" r="29443" b="-1"/>
          <a:stretch/>
        </p:blipFill>
        <p:spPr>
          <a:xfrm>
            <a:off x="20" y="10"/>
            <a:ext cx="6095974" cy="4252522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9D76E1A3-59F3-4E03-A053-E93F79C7AC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44" b="11270"/>
          <a:stretch/>
        </p:blipFill>
        <p:spPr>
          <a:xfrm>
            <a:off x="6095999" y="-681"/>
            <a:ext cx="6096001" cy="425321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BAD6A72-88E8-42F7-88B9-CAF744536BE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6096000" y="-680"/>
            <a:ext cx="0" cy="4242816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800968E-0A99-46C4-A9B2-6A63AC66F4B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-2" y="4242136"/>
            <a:ext cx="12192002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81764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2">
            <a:extLst>
              <a:ext uri="{FF2B5EF4-FFF2-40B4-BE49-F238E27FC236}">
                <a16:creationId xmlns:a16="http://schemas.microsoft.com/office/drawing/2014/main" xmlns="" id="{7FEAE179-C525-48F3-AD47-0E9E2B6F2E2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ECF0BAE-93D2-4299-B01B-A5F6F5B7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889" y="4883544"/>
            <a:ext cx="3876086" cy="1556907"/>
          </a:xfrm>
        </p:spPr>
        <p:txBody>
          <a:bodyPr anchor="ctr">
            <a:normAutofit/>
          </a:bodyPr>
          <a:lstStyle/>
          <a:p>
            <a:r>
              <a:rPr lang="cs-CZ" sz="3200" b="1" dirty="0"/>
              <a:t>Diagnostika</a:t>
            </a:r>
          </a:p>
        </p:txBody>
      </p:sp>
      <p:sp>
        <p:nvSpPr>
          <p:cNvPr id="20" name="Rectangle 14">
            <a:extLst>
              <a:ext uri="{FF2B5EF4-FFF2-40B4-BE49-F238E27FC236}">
                <a16:creationId xmlns:a16="http://schemas.microsoft.com/office/drawing/2014/main" xmlns="" id="{95C8260E-968F-44E8-A823-ABB43131192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2C1BBA94-3F40-40AA-8BB9-E69E25E537C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FBEC3166-3FAD-493C-A7F3-AAC5BB9B28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29" r="-1" b="-1"/>
          <a:stretch/>
        </p:blipFill>
        <p:spPr>
          <a:xfrm>
            <a:off x="959205" y="364142"/>
            <a:ext cx="10369645" cy="386799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E43805F-24A6-46A4-B19B-54F2834735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Zástupný obsah 6">
            <a:extLst>
              <a:ext uri="{FF2B5EF4-FFF2-40B4-BE49-F238E27FC236}">
                <a16:creationId xmlns:a16="http://schemas.microsoft.com/office/drawing/2014/main" xmlns="" id="{E75A38BD-3DF6-423B-8E9A-C2EB9A41C7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62719" y="4883544"/>
            <a:ext cx="6586915" cy="1556907"/>
          </a:xfrm>
        </p:spPr>
        <p:txBody>
          <a:bodyPr anchor="ctr">
            <a:noAutofit/>
          </a:bodyPr>
          <a:lstStyle/>
          <a:p>
            <a:r>
              <a:rPr lang="cs-CZ" sz="1800" b="1" dirty="0"/>
              <a:t>RTG</a:t>
            </a:r>
          </a:p>
          <a:p>
            <a:r>
              <a:rPr lang="cs-CZ" sz="1800" b="1" dirty="0"/>
              <a:t>CT</a:t>
            </a:r>
          </a:p>
          <a:p>
            <a:r>
              <a:rPr lang="cs-CZ" sz="1800" b="1" dirty="0"/>
              <a:t>Magnetická rezonance</a:t>
            </a:r>
          </a:p>
          <a:p>
            <a:r>
              <a:rPr lang="cs-CZ" sz="1800" b="1" dirty="0"/>
              <a:t>Artroskopie</a:t>
            </a:r>
          </a:p>
          <a:p>
            <a:pPr marL="0" indent="0">
              <a:buNone/>
            </a:pPr>
            <a:r>
              <a:rPr lang="cs-CZ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8175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508C87-2DBD-429F-80F2-B051258373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Dif</a:t>
            </a:r>
            <a:r>
              <a:rPr lang="cs-CZ" dirty="0"/>
              <a:t>. Dg.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F6C74C5-802B-49B4-AFF5-2FEB0B4CE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b="1" dirty="0"/>
              <a:t>Revmatoidní artritida </a:t>
            </a:r>
            <a:r>
              <a:rPr lang="cs-CZ" dirty="0"/>
              <a:t>: většinou symetrická polyartritida, </a:t>
            </a:r>
            <a:r>
              <a:rPr lang="cs-CZ" b="1" dirty="0"/>
              <a:t>jen vzácně bývají postiženy DIP</a:t>
            </a:r>
            <a:r>
              <a:rPr lang="cs-CZ" dirty="0"/>
              <a:t>;</a:t>
            </a:r>
          </a:p>
          <a:p>
            <a:r>
              <a:rPr lang="cs-CZ" dirty="0"/>
              <a:t>klouby palpačně bolestivé (synovitida), bolest má klidový charakter (u </a:t>
            </a:r>
            <a:r>
              <a:rPr lang="cs-CZ" dirty="0" err="1"/>
              <a:t>artrosy</a:t>
            </a:r>
            <a:r>
              <a:rPr lang="cs-CZ" dirty="0"/>
              <a:t> je námahová);</a:t>
            </a:r>
          </a:p>
          <a:p>
            <a:r>
              <a:rPr lang="cs-CZ" dirty="0"/>
              <a:t>delší ranní ztuhlost (více než hodinu);</a:t>
            </a:r>
          </a:p>
          <a:p>
            <a:r>
              <a:rPr lang="cs-CZ" dirty="0"/>
              <a:t>zánětlivé markery a imunologické ukazatele (RA, </a:t>
            </a:r>
            <a:r>
              <a:rPr lang="cs-CZ" dirty="0" err="1"/>
              <a:t>antinukleární</a:t>
            </a:r>
            <a:r>
              <a:rPr lang="cs-CZ" dirty="0"/>
              <a:t> protilátky…);</a:t>
            </a:r>
          </a:p>
          <a:p>
            <a:r>
              <a:rPr lang="cs-CZ" b="1" dirty="0"/>
              <a:t>Psoriatická artritida </a:t>
            </a:r>
            <a:r>
              <a:rPr lang="cs-CZ" dirty="0"/>
              <a:t>:  při postižení DIP nutno pátrat po přítomnosti </a:t>
            </a:r>
            <a:r>
              <a:rPr lang="cs-CZ" dirty="0" err="1"/>
              <a:t>psoriasy</a:t>
            </a:r>
            <a:r>
              <a:rPr lang="cs-CZ" dirty="0"/>
              <a:t>;</a:t>
            </a:r>
          </a:p>
          <a:p>
            <a:r>
              <a:rPr lang="cs-CZ" b="1" dirty="0"/>
              <a:t>krystaly indukovaná onemocnění </a:t>
            </a:r>
            <a:r>
              <a:rPr lang="cs-CZ" dirty="0"/>
              <a:t>– </a:t>
            </a:r>
            <a:r>
              <a:rPr lang="cs-CZ" dirty="0" err="1"/>
              <a:t>pseudodnavé</a:t>
            </a:r>
            <a:r>
              <a:rPr lang="cs-CZ" dirty="0"/>
              <a:t> episody, na RTG kalcifikace chrupavky, krystaly v punktátu.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180068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553</Words>
  <Application>Microsoft Office PowerPoint</Application>
  <PresentationFormat>Širokoúhlá obrazovka</PresentationFormat>
  <Paragraphs>144</Paragraphs>
  <Slides>31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31</vt:i4>
      </vt:variant>
    </vt:vector>
  </HeadingPairs>
  <TitlesOfParts>
    <vt:vector size="37" baseType="lpstr">
      <vt:lpstr>-apple-system</vt:lpstr>
      <vt:lpstr>Arial</vt:lpstr>
      <vt:lpstr>Avenir Next LT Pro</vt:lpstr>
      <vt:lpstr>Calibri</vt:lpstr>
      <vt:lpstr>Calibri Light</vt:lpstr>
      <vt:lpstr>Motiv Office</vt:lpstr>
      <vt:lpstr> osteoartróza</vt:lpstr>
      <vt:lpstr>osteoartróza</vt:lpstr>
      <vt:lpstr>Patogeneze</vt:lpstr>
      <vt:lpstr>Prezentace aplikace PowerPoint</vt:lpstr>
      <vt:lpstr>Prezentace aplikace PowerPoint</vt:lpstr>
      <vt:lpstr>Klinický obraz</vt:lpstr>
      <vt:lpstr>Diagnostika – RTG </vt:lpstr>
      <vt:lpstr>Diagnostika</vt:lpstr>
      <vt:lpstr>Dif. Dg. </vt:lpstr>
      <vt:lpstr>Dělení osteoartrózy</vt:lpstr>
      <vt:lpstr>Terapie</vt:lpstr>
      <vt:lpstr> Fyzikální terapie </vt:lpstr>
      <vt:lpstr>Medikamentózní terapie -farmakologická </vt:lpstr>
      <vt:lpstr>Koxartróza       </vt:lpstr>
      <vt:lpstr>Endoskopická metoda - Artroskopie   </vt:lpstr>
      <vt:lpstr>Totální endoprotéza kyčelního kloubu</vt:lpstr>
      <vt:lpstr>Chirurgické řešení</vt:lpstr>
      <vt:lpstr>Pooperační péče        </vt:lpstr>
      <vt:lpstr>antiluxační zásady- nutné dodržovat 3 měsíce po operaci </vt:lpstr>
      <vt:lpstr>Gonartróza</vt:lpstr>
      <vt:lpstr>Operační řešení gonartrózy -endoskopické</vt:lpstr>
      <vt:lpstr>Chirurgické řešení       </vt:lpstr>
      <vt:lpstr>Chirurgické řešení          </vt:lpstr>
      <vt:lpstr>artróza kolenního kloubu a endoprotéza</vt:lpstr>
      <vt:lpstr>Prezentace aplikace PowerPoint</vt:lpstr>
      <vt:lpstr> Artróza ramenního kloubu = omartróza  </vt:lpstr>
      <vt:lpstr>Lokalizace změn - ruce</vt:lpstr>
      <vt:lpstr>Prezentace aplikace PowerPoint</vt:lpstr>
      <vt:lpstr>Lokalizace změn na noze</vt:lpstr>
      <vt:lpstr>Hallux rigidus  </vt:lpstr>
      <vt:lpstr>Lokalizace změn na noze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osteoartróza</dc:title>
  <dc:creator>Grusová Gabriela, MUDr.</dc:creator>
  <cp:lastModifiedBy>Tomáš</cp:lastModifiedBy>
  <cp:revision>2</cp:revision>
  <dcterms:created xsi:type="dcterms:W3CDTF">2020-12-05T18:06:03Z</dcterms:created>
  <dcterms:modified xsi:type="dcterms:W3CDTF">2020-12-05T21:41:48Z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063cd7f-2d21-486a-9f29-9c1683fdd175_Enabled">
    <vt:lpwstr>true</vt:lpwstr>
  </property>
  <property fmtid="{D5CDD505-2E9C-101B-9397-08002B2CF9AE}" pid="3" name="MSIP_Label_2063cd7f-2d21-486a-9f29-9c1683fdd175_SetDate">
    <vt:lpwstr>2020-12-05T18:06:30Z</vt:lpwstr>
  </property>
  <property fmtid="{D5CDD505-2E9C-101B-9397-08002B2CF9AE}" pid="4" name="MSIP_Label_2063cd7f-2d21-486a-9f29-9c1683fdd175_Method">
    <vt:lpwstr>Standard</vt:lpwstr>
  </property>
  <property fmtid="{D5CDD505-2E9C-101B-9397-08002B2CF9AE}" pid="5" name="MSIP_Label_2063cd7f-2d21-486a-9f29-9c1683fdd175_Name">
    <vt:lpwstr>2063cd7f-2d21-486a-9f29-9c1683fdd175</vt:lpwstr>
  </property>
  <property fmtid="{D5CDD505-2E9C-101B-9397-08002B2CF9AE}" pid="6" name="MSIP_Label_2063cd7f-2d21-486a-9f29-9c1683fdd175_SiteId">
    <vt:lpwstr>0f277086-d4e0-4971-bc1a-bbc5df0eb246</vt:lpwstr>
  </property>
  <property fmtid="{D5CDD505-2E9C-101B-9397-08002B2CF9AE}" pid="7" name="MSIP_Label_2063cd7f-2d21-486a-9f29-9c1683fdd175_ActionId">
    <vt:lpwstr>8c7c7ed2-d00c-42c2-840a-aec4ec72ff83</vt:lpwstr>
  </property>
  <property fmtid="{D5CDD505-2E9C-101B-9397-08002B2CF9AE}" pid="8" name="MSIP_Label_2063cd7f-2d21-486a-9f29-9c1683fdd175_ContentBits">
    <vt:lpwstr>0</vt:lpwstr>
  </property>
</Properties>
</file>