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71" r:id="rId7"/>
    <p:sldId id="269" r:id="rId8"/>
    <p:sldId id="273" r:id="rId9"/>
    <p:sldId id="268" r:id="rId10"/>
    <p:sldId id="267" r:id="rId11"/>
    <p:sldId id="272" r:id="rId12"/>
    <p:sldId id="260" r:id="rId13"/>
    <p:sldId id="266" r:id="rId14"/>
    <p:sldId id="276" r:id="rId15"/>
    <p:sldId id="277" r:id="rId16"/>
    <p:sldId id="278" r:id="rId17"/>
    <p:sldId id="261" r:id="rId18"/>
    <p:sldId id="274" r:id="rId19"/>
    <p:sldId id="262" r:id="rId20"/>
    <p:sldId id="275" r:id="rId21"/>
    <p:sldId id="279" r:id="rId22"/>
    <p:sldId id="263" r:id="rId23"/>
    <p:sldId id="264" r:id="rId24"/>
    <p:sldId id="265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5B781-408B-43E6-B4F8-4948D9A98D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2FA529-E673-4FE0-B183-C8FB788A5992}">
      <dgm:prSet/>
      <dgm:spPr/>
      <dgm:t>
        <a:bodyPr/>
        <a:lstStyle/>
        <a:p>
          <a:r>
            <a:rPr lang="cs-CZ" b="1" dirty="0"/>
            <a:t>laboratorní nález</a:t>
          </a:r>
          <a:r>
            <a:rPr lang="cs-CZ" dirty="0"/>
            <a:t>: zvýšení CRP i FW, </a:t>
          </a:r>
          <a:r>
            <a:rPr lang="cs-CZ" dirty="0" err="1"/>
            <a:t>hypergamaglobulinémie</a:t>
          </a:r>
          <a:r>
            <a:rPr lang="cs-CZ" dirty="0"/>
            <a:t> </a:t>
          </a:r>
          <a:endParaRPr lang="en-US" dirty="0"/>
        </a:p>
      </dgm:t>
    </dgm:pt>
    <dgm:pt modelId="{CCA98BFC-9B91-41FC-BD36-B1F12C505B6E}" type="parTrans" cxnId="{F371B4A8-0BA3-4392-8594-D37807B175B1}">
      <dgm:prSet/>
      <dgm:spPr/>
      <dgm:t>
        <a:bodyPr/>
        <a:lstStyle/>
        <a:p>
          <a:endParaRPr lang="en-US"/>
        </a:p>
      </dgm:t>
    </dgm:pt>
    <dgm:pt modelId="{CD0F9846-89B7-428D-AE4C-32ABEFACC0F1}" type="sibTrans" cxnId="{F371B4A8-0BA3-4392-8594-D37807B175B1}">
      <dgm:prSet/>
      <dgm:spPr/>
      <dgm:t>
        <a:bodyPr/>
        <a:lstStyle/>
        <a:p>
          <a:endParaRPr lang="en-US"/>
        </a:p>
      </dgm:t>
    </dgm:pt>
    <dgm:pt modelId="{007C5437-D944-4665-9F6F-E92AA9BF1B48}">
      <dgm:prSet/>
      <dgm:spPr/>
      <dgm:t>
        <a:bodyPr/>
        <a:lstStyle/>
        <a:p>
          <a:r>
            <a:rPr lang="cs-CZ" b="1"/>
            <a:t>autoprotilátky :</a:t>
          </a:r>
          <a:r>
            <a:rPr lang="cs-CZ"/>
            <a:t> - proti Fc fragmentu imunoglobulinů- revmatoidní faktor RF (20% pacientů má RF negativní- tzv. seronegativní RA) - proti cyklickému citrulinovému peptidu filagrinu (anti CCP)</a:t>
          </a:r>
          <a:endParaRPr lang="en-US"/>
        </a:p>
      </dgm:t>
    </dgm:pt>
    <dgm:pt modelId="{00EEE82D-C4A3-4E1F-B2FD-F54518357743}" type="parTrans" cxnId="{6BFBEA8C-87E6-4BB5-A5B8-C4D8DDAE104A}">
      <dgm:prSet/>
      <dgm:spPr/>
      <dgm:t>
        <a:bodyPr/>
        <a:lstStyle/>
        <a:p>
          <a:endParaRPr lang="en-US"/>
        </a:p>
      </dgm:t>
    </dgm:pt>
    <dgm:pt modelId="{36DDAA5B-3525-45A5-AC9A-3E7CE306A294}" type="sibTrans" cxnId="{6BFBEA8C-87E6-4BB5-A5B8-C4D8DDAE104A}">
      <dgm:prSet/>
      <dgm:spPr/>
      <dgm:t>
        <a:bodyPr/>
        <a:lstStyle/>
        <a:p>
          <a:endParaRPr lang="en-US"/>
        </a:p>
      </dgm:t>
    </dgm:pt>
    <dgm:pt modelId="{44A336A3-5A7C-47C6-A270-13CB3715DD7C}">
      <dgm:prSet/>
      <dgm:spPr/>
      <dgm:t>
        <a:bodyPr/>
        <a:lstStyle/>
        <a:p>
          <a:r>
            <a:rPr lang="cs-CZ" b="1"/>
            <a:t>RTG</a:t>
          </a:r>
          <a:r>
            <a:rPr lang="cs-CZ"/>
            <a:t> (snímek rukou, zápěstí, nohou): periartikulární poróza, marginální eroze, v pozdních stádiích kloubní deformity až ankylóza</a:t>
          </a:r>
          <a:endParaRPr lang="en-US"/>
        </a:p>
      </dgm:t>
    </dgm:pt>
    <dgm:pt modelId="{C2190328-3E34-4AAE-A468-EC7C913DB06E}" type="parTrans" cxnId="{0B648F59-33BC-4E6C-8099-A5766BD06AA4}">
      <dgm:prSet/>
      <dgm:spPr/>
      <dgm:t>
        <a:bodyPr/>
        <a:lstStyle/>
        <a:p>
          <a:endParaRPr lang="en-US"/>
        </a:p>
      </dgm:t>
    </dgm:pt>
    <dgm:pt modelId="{82A602B1-6131-47B2-9E93-D8AABBC796E2}" type="sibTrans" cxnId="{0B648F59-33BC-4E6C-8099-A5766BD06AA4}">
      <dgm:prSet/>
      <dgm:spPr/>
      <dgm:t>
        <a:bodyPr/>
        <a:lstStyle/>
        <a:p>
          <a:endParaRPr lang="en-US"/>
        </a:p>
      </dgm:t>
    </dgm:pt>
    <dgm:pt modelId="{192D1CB0-B9B9-47CF-AC2E-D4893863BBB5}" type="pres">
      <dgm:prSet presAssocID="{4195B781-408B-43E6-B4F8-4948D9A98D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49CD1AD-11CD-4FAE-B28A-F9EEA84B2C90}" type="pres">
      <dgm:prSet presAssocID="{702FA529-E673-4FE0-B183-C8FB788A5992}" presName="hierRoot1" presStyleCnt="0"/>
      <dgm:spPr/>
    </dgm:pt>
    <dgm:pt modelId="{89B9BB99-172C-43C7-8DF0-FCA29F7CAA49}" type="pres">
      <dgm:prSet presAssocID="{702FA529-E673-4FE0-B183-C8FB788A5992}" presName="composite" presStyleCnt="0"/>
      <dgm:spPr/>
    </dgm:pt>
    <dgm:pt modelId="{121B6ACE-5062-42DB-A140-99DF19CEC050}" type="pres">
      <dgm:prSet presAssocID="{702FA529-E673-4FE0-B183-C8FB788A5992}" presName="background" presStyleLbl="node0" presStyleIdx="0" presStyleCnt="3"/>
      <dgm:spPr/>
    </dgm:pt>
    <dgm:pt modelId="{C72474EB-F78E-44F6-AF6F-D428FDA6843D}" type="pres">
      <dgm:prSet presAssocID="{702FA529-E673-4FE0-B183-C8FB788A5992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E291FE6-EF6F-4900-BEAD-DCDA9206581F}" type="pres">
      <dgm:prSet presAssocID="{702FA529-E673-4FE0-B183-C8FB788A5992}" presName="hierChild2" presStyleCnt="0"/>
      <dgm:spPr/>
    </dgm:pt>
    <dgm:pt modelId="{CFF22424-BFAF-4A06-B9B2-A89028F756C8}" type="pres">
      <dgm:prSet presAssocID="{007C5437-D944-4665-9F6F-E92AA9BF1B48}" presName="hierRoot1" presStyleCnt="0"/>
      <dgm:spPr/>
    </dgm:pt>
    <dgm:pt modelId="{ADF4D8FB-995A-4415-9B29-458759E0E154}" type="pres">
      <dgm:prSet presAssocID="{007C5437-D944-4665-9F6F-E92AA9BF1B48}" presName="composite" presStyleCnt="0"/>
      <dgm:spPr/>
    </dgm:pt>
    <dgm:pt modelId="{40545604-A920-4E59-A912-352D7BC9799E}" type="pres">
      <dgm:prSet presAssocID="{007C5437-D944-4665-9F6F-E92AA9BF1B48}" presName="background" presStyleLbl="node0" presStyleIdx="1" presStyleCnt="3"/>
      <dgm:spPr/>
    </dgm:pt>
    <dgm:pt modelId="{584168A6-5C49-4EFE-BCF1-0C06EBDC430E}" type="pres">
      <dgm:prSet presAssocID="{007C5437-D944-4665-9F6F-E92AA9BF1B48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24E467-7C85-4FFF-AA48-9F764E4FA3EA}" type="pres">
      <dgm:prSet presAssocID="{007C5437-D944-4665-9F6F-E92AA9BF1B48}" presName="hierChild2" presStyleCnt="0"/>
      <dgm:spPr/>
    </dgm:pt>
    <dgm:pt modelId="{A10F16D1-779D-4C20-AA7C-631EEA853C6D}" type="pres">
      <dgm:prSet presAssocID="{44A336A3-5A7C-47C6-A270-13CB3715DD7C}" presName="hierRoot1" presStyleCnt="0"/>
      <dgm:spPr/>
    </dgm:pt>
    <dgm:pt modelId="{3E0526FA-763F-4E27-B58F-05C2897A82C3}" type="pres">
      <dgm:prSet presAssocID="{44A336A3-5A7C-47C6-A270-13CB3715DD7C}" presName="composite" presStyleCnt="0"/>
      <dgm:spPr/>
    </dgm:pt>
    <dgm:pt modelId="{43BB17E1-C891-48CA-9AD0-4087CBA66541}" type="pres">
      <dgm:prSet presAssocID="{44A336A3-5A7C-47C6-A270-13CB3715DD7C}" presName="background" presStyleLbl="node0" presStyleIdx="2" presStyleCnt="3"/>
      <dgm:spPr/>
    </dgm:pt>
    <dgm:pt modelId="{EB625292-A556-4AE5-BCC1-3D6ECAF318C8}" type="pres">
      <dgm:prSet presAssocID="{44A336A3-5A7C-47C6-A270-13CB3715DD7C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5F256C-0F75-4B27-AFC3-73AD4E423867}" type="pres">
      <dgm:prSet presAssocID="{44A336A3-5A7C-47C6-A270-13CB3715DD7C}" presName="hierChild2" presStyleCnt="0"/>
      <dgm:spPr/>
    </dgm:pt>
  </dgm:ptLst>
  <dgm:cxnLst>
    <dgm:cxn modelId="{5F8A3DA2-FC8B-499E-A4FA-E26B5FDEB02B}" type="presOf" srcId="{702FA529-E673-4FE0-B183-C8FB788A5992}" destId="{C72474EB-F78E-44F6-AF6F-D428FDA6843D}" srcOrd="0" destOrd="0" presId="urn:microsoft.com/office/officeart/2005/8/layout/hierarchy1"/>
    <dgm:cxn modelId="{A53AD815-36D3-4771-98A4-6831A80DC548}" type="presOf" srcId="{44A336A3-5A7C-47C6-A270-13CB3715DD7C}" destId="{EB625292-A556-4AE5-BCC1-3D6ECAF318C8}" srcOrd="0" destOrd="0" presId="urn:microsoft.com/office/officeart/2005/8/layout/hierarchy1"/>
    <dgm:cxn modelId="{91D2D01C-EF24-4C29-9208-9CCA614BE5D7}" type="presOf" srcId="{007C5437-D944-4665-9F6F-E92AA9BF1B48}" destId="{584168A6-5C49-4EFE-BCF1-0C06EBDC430E}" srcOrd="0" destOrd="0" presId="urn:microsoft.com/office/officeart/2005/8/layout/hierarchy1"/>
    <dgm:cxn modelId="{0B648F59-33BC-4E6C-8099-A5766BD06AA4}" srcId="{4195B781-408B-43E6-B4F8-4948D9A98D40}" destId="{44A336A3-5A7C-47C6-A270-13CB3715DD7C}" srcOrd="2" destOrd="0" parTransId="{C2190328-3E34-4AAE-A468-EC7C913DB06E}" sibTransId="{82A602B1-6131-47B2-9E93-D8AABBC796E2}"/>
    <dgm:cxn modelId="{848C7A82-BC88-438E-B6F1-83D303886AE5}" type="presOf" srcId="{4195B781-408B-43E6-B4F8-4948D9A98D40}" destId="{192D1CB0-B9B9-47CF-AC2E-D4893863BBB5}" srcOrd="0" destOrd="0" presId="urn:microsoft.com/office/officeart/2005/8/layout/hierarchy1"/>
    <dgm:cxn modelId="{6BFBEA8C-87E6-4BB5-A5B8-C4D8DDAE104A}" srcId="{4195B781-408B-43E6-B4F8-4948D9A98D40}" destId="{007C5437-D944-4665-9F6F-E92AA9BF1B48}" srcOrd="1" destOrd="0" parTransId="{00EEE82D-C4A3-4E1F-B2FD-F54518357743}" sibTransId="{36DDAA5B-3525-45A5-AC9A-3E7CE306A294}"/>
    <dgm:cxn modelId="{F371B4A8-0BA3-4392-8594-D37807B175B1}" srcId="{4195B781-408B-43E6-B4F8-4948D9A98D40}" destId="{702FA529-E673-4FE0-B183-C8FB788A5992}" srcOrd="0" destOrd="0" parTransId="{CCA98BFC-9B91-41FC-BD36-B1F12C505B6E}" sibTransId="{CD0F9846-89B7-428D-AE4C-32ABEFACC0F1}"/>
    <dgm:cxn modelId="{4FB2B58B-B84C-4F66-922E-04CEF844013B}" type="presParOf" srcId="{192D1CB0-B9B9-47CF-AC2E-D4893863BBB5}" destId="{749CD1AD-11CD-4FAE-B28A-F9EEA84B2C90}" srcOrd="0" destOrd="0" presId="urn:microsoft.com/office/officeart/2005/8/layout/hierarchy1"/>
    <dgm:cxn modelId="{9C188C91-F448-494D-A5A6-D7C752963CCA}" type="presParOf" srcId="{749CD1AD-11CD-4FAE-B28A-F9EEA84B2C90}" destId="{89B9BB99-172C-43C7-8DF0-FCA29F7CAA49}" srcOrd="0" destOrd="0" presId="urn:microsoft.com/office/officeart/2005/8/layout/hierarchy1"/>
    <dgm:cxn modelId="{20A49BF0-0B19-4098-A2A8-0B6B12A376BC}" type="presParOf" srcId="{89B9BB99-172C-43C7-8DF0-FCA29F7CAA49}" destId="{121B6ACE-5062-42DB-A140-99DF19CEC050}" srcOrd="0" destOrd="0" presId="urn:microsoft.com/office/officeart/2005/8/layout/hierarchy1"/>
    <dgm:cxn modelId="{375CA07F-916A-499A-8EEE-977555F4995E}" type="presParOf" srcId="{89B9BB99-172C-43C7-8DF0-FCA29F7CAA49}" destId="{C72474EB-F78E-44F6-AF6F-D428FDA6843D}" srcOrd="1" destOrd="0" presId="urn:microsoft.com/office/officeart/2005/8/layout/hierarchy1"/>
    <dgm:cxn modelId="{06E25ACA-1DF7-4252-986E-57DB3FAA75D3}" type="presParOf" srcId="{749CD1AD-11CD-4FAE-B28A-F9EEA84B2C90}" destId="{4E291FE6-EF6F-4900-BEAD-DCDA9206581F}" srcOrd="1" destOrd="0" presId="urn:microsoft.com/office/officeart/2005/8/layout/hierarchy1"/>
    <dgm:cxn modelId="{C15F27F3-870E-4394-9B76-45DDFB7BC2E0}" type="presParOf" srcId="{192D1CB0-B9B9-47CF-AC2E-D4893863BBB5}" destId="{CFF22424-BFAF-4A06-B9B2-A89028F756C8}" srcOrd="1" destOrd="0" presId="urn:microsoft.com/office/officeart/2005/8/layout/hierarchy1"/>
    <dgm:cxn modelId="{89129651-99EC-401A-8689-C622E134F057}" type="presParOf" srcId="{CFF22424-BFAF-4A06-B9B2-A89028F756C8}" destId="{ADF4D8FB-995A-4415-9B29-458759E0E154}" srcOrd="0" destOrd="0" presId="urn:microsoft.com/office/officeart/2005/8/layout/hierarchy1"/>
    <dgm:cxn modelId="{AEB6C9CC-300D-4ECD-995A-D0B58E75A181}" type="presParOf" srcId="{ADF4D8FB-995A-4415-9B29-458759E0E154}" destId="{40545604-A920-4E59-A912-352D7BC9799E}" srcOrd="0" destOrd="0" presId="urn:microsoft.com/office/officeart/2005/8/layout/hierarchy1"/>
    <dgm:cxn modelId="{2B612F2F-EEBB-47A7-AE93-901C65EE7165}" type="presParOf" srcId="{ADF4D8FB-995A-4415-9B29-458759E0E154}" destId="{584168A6-5C49-4EFE-BCF1-0C06EBDC430E}" srcOrd="1" destOrd="0" presId="urn:microsoft.com/office/officeart/2005/8/layout/hierarchy1"/>
    <dgm:cxn modelId="{BD9F6F39-9F24-4081-846A-BD39C480E2F6}" type="presParOf" srcId="{CFF22424-BFAF-4A06-B9B2-A89028F756C8}" destId="{2424E467-7C85-4FFF-AA48-9F764E4FA3EA}" srcOrd="1" destOrd="0" presId="urn:microsoft.com/office/officeart/2005/8/layout/hierarchy1"/>
    <dgm:cxn modelId="{528B712B-BD6A-4A09-BD37-D11D660754E1}" type="presParOf" srcId="{192D1CB0-B9B9-47CF-AC2E-D4893863BBB5}" destId="{A10F16D1-779D-4C20-AA7C-631EEA853C6D}" srcOrd="2" destOrd="0" presId="urn:microsoft.com/office/officeart/2005/8/layout/hierarchy1"/>
    <dgm:cxn modelId="{9F228966-1F1B-40AB-8307-5790DF8638E8}" type="presParOf" srcId="{A10F16D1-779D-4C20-AA7C-631EEA853C6D}" destId="{3E0526FA-763F-4E27-B58F-05C2897A82C3}" srcOrd="0" destOrd="0" presId="urn:microsoft.com/office/officeart/2005/8/layout/hierarchy1"/>
    <dgm:cxn modelId="{5376F095-846F-4F03-936E-2DCEBF4CD89B}" type="presParOf" srcId="{3E0526FA-763F-4E27-B58F-05C2897A82C3}" destId="{43BB17E1-C891-48CA-9AD0-4087CBA66541}" srcOrd="0" destOrd="0" presId="urn:microsoft.com/office/officeart/2005/8/layout/hierarchy1"/>
    <dgm:cxn modelId="{AD6B7FDC-D3CB-4925-A504-B330817F40C1}" type="presParOf" srcId="{3E0526FA-763F-4E27-B58F-05C2897A82C3}" destId="{EB625292-A556-4AE5-BCC1-3D6ECAF318C8}" srcOrd="1" destOrd="0" presId="urn:microsoft.com/office/officeart/2005/8/layout/hierarchy1"/>
    <dgm:cxn modelId="{9941AF9D-3983-4575-9262-20A87CB61C54}" type="presParOf" srcId="{A10F16D1-779D-4C20-AA7C-631EEA853C6D}" destId="{905F256C-0F75-4B27-AFC3-73AD4E4238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B6057A-7269-4C8E-84AD-BF4594EB0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5E97803-9E13-47C6-90BF-EF5A1E65C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E215D8A-0E24-4C2C-8F9D-871ACCC3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DA6-27CC-4C0D-AE91-59765EB1E3EB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9B62938-0506-483A-A5FF-4CD65B27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6D7643E-8ED5-4977-B9F6-A72027CF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DBB8-056D-4FAE-9FBA-D96801CEB7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82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01F8A7-C326-4397-8D1D-299DBF6FB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EDD0953-32D0-45A4-AD9E-2CEE81F23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E53AE8A-F7C2-4B7B-9110-182121A4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DA6-27CC-4C0D-AE91-59765EB1E3EB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D5B346A-2702-4A3D-BA97-B8EF5F07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D558197-D15A-4654-B1A3-44311714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DBB8-056D-4FAE-9FBA-D96801CEB7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95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C7AF352-CB39-4C53-9102-14CFB456B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9A2F9CC-A8FE-46F9-A085-5A7ACD7CA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647A61E-B8F9-4333-8A69-E5F5804D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DA6-27CC-4C0D-AE91-59765EB1E3EB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778D282-320D-42BB-BD48-C080A281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730050F-03D4-4387-B06E-CCEBBED2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DBB8-056D-4FAE-9FBA-D96801CEB7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5DE3B9-0A3A-42B4-9566-2CFB96C7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B92F114-A861-43F1-9BD0-DBFD6E11D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C3FFDA3-F94B-43C4-AE9C-8A0592C4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DA6-27CC-4C0D-AE91-59765EB1E3EB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A3E7797-CC3F-4914-AB26-7A6B7583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6604AD4-89EC-4BA0-B339-4791B311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DBB8-056D-4FAE-9FBA-D96801CEB7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61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94C544-B69C-4811-B23E-6C18119B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375B895-8B2A-4C8D-BD4B-651B27BED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2E8690F-5F57-4D88-9ADC-3917DD15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DA6-27CC-4C0D-AE91-59765EB1E3EB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400C2E7-7BFE-4264-9736-51D96A11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1E0AFE1-75F3-437C-B33F-33927BC4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DBB8-056D-4FAE-9FBA-D96801CEB7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A4B5DA-C984-4218-93D6-D71D2AFE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D074314-BC8A-43B7-8F00-77B019E22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7EA43BA-01FA-4A1A-B948-CF50E1B35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C45BD6D-4358-417E-87EE-723D3DFD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DA6-27CC-4C0D-AE91-59765EB1E3EB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E7499BB-57F1-4942-B30C-5735CA4F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3BFF846-29B4-4B1C-8CC6-CB053D5C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DBB8-056D-4FAE-9FBA-D96801CEB7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04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348D12-42E6-4FD9-898E-670344AB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86E9849-369F-4DC1-A3B7-FE6257D6A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B753412-C390-4323-B36E-4FE5027AA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D0A4318-09FA-4DE2-9EC3-73282E210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319DB7FD-ED60-4BFC-B00B-58CD22A01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802634C-413D-4B36-9BA7-853AC0E1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DA6-27CC-4C0D-AE91-59765EB1E3EB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19136DEF-DCFE-4F4F-A96E-53B6FB98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287CB750-0705-4EA5-A30E-D62E5069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DBB8-056D-4FAE-9FBA-D96801CEB7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28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F37132-07B8-42D2-A9E9-AFED1EE7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8CE0926-9B60-41F4-87A8-D6FD6C5C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DA6-27CC-4C0D-AE91-59765EB1E3EB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C48FB6F8-B7D3-41EE-A067-A0069C65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C580AC4B-E96F-4EE8-A967-65963861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DBB8-056D-4FAE-9FBA-D96801CEB7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99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9563BDC8-59A8-4709-95B4-8E2B42AF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DA6-27CC-4C0D-AE91-59765EB1E3EB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C696CB4-D2CE-43C8-AE9D-3447D8FD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B6A51DA-CB19-44BA-83D5-BC6FD1AD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DBB8-056D-4FAE-9FBA-D96801CEB7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14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5FE356-F5CA-419A-9E65-7A35822B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E5F0DF5-0D1B-48C0-9931-AA442729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7CA039B8-C8D2-4E5F-8D2B-475AC228E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F3DEFA8-EF87-480D-A44A-185056F4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DA6-27CC-4C0D-AE91-59765EB1E3EB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2A4EA79-8641-429F-A43C-8114C26E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F6E7849-4D15-4D7A-BD6B-BB9D5F39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DBB8-056D-4FAE-9FBA-D96801CEB7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8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A20901-EE09-46F3-BDEB-3F39175E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387F5C12-6F9F-44EE-B6FC-E2CC23CAB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7CB7134-4DE8-4279-92C9-8D07DEBE9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2576798-A38C-4C3F-86FD-62850816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DA6-27CC-4C0D-AE91-59765EB1E3EB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E2D1D4A-2D7A-4E56-A5D3-97A8A8C3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3288CEE-00F1-41D0-A809-D7508D96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DBB8-056D-4FAE-9FBA-D96801CEB7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44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AE9F500C-D065-4928-A0F6-45C17E0E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CB26B29-C1EA-4C6D-BAF9-7FFA4807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3B5D567-0AE4-4D40-A3E2-AB002C9CB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DADA6-27CC-4C0D-AE91-59765EB1E3EB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3BCDF55-8A66-4927-A04B-86D6182A0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3EA41F1-8776-4FD1-BA1D-3DDED647B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BDBB8-056D-4FAE-9FBA-D96801CEB7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5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vma ? Jak poznáte, že trpíte touto chorobou?">
            <a:extLst>
              <a:ext uri="{FF2B5EF4-FFF2-40B4-BE49-F238E27FC236}">
                <a16:creationId xmlns:a16="http://schemas.microsoft.com/office/drawing/2014/main" xmlns="" id="{0C8D8BDB-4968-4ED4-8630-302AF7276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r="2993" b="-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83ED4D-60C6-4097-BE23-5B4E66701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Revmatoidní artritída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A54C7D0-D3E3-4BF0-9B98-49E05892D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cs-CZ" sz="20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634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03DFF539-0570-44E5-96CC-0D95A5507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92" r="2" b="2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FD4947-6BA0-4672-B4E2-9432C541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dirty="0" err="1"/>
              <a:t>Noha</a:t>
            </a:r>
            <a:r>
              <a:rPr lang="en-US" sz="6200" dirty="0"/>
              <a:t> </a:t>
            </a:r>
            <a:r>
              <a:rPr lang="en-US" sz="6200" dirty="0" err="1"/>
              <a:t>pacienta</a:t>
            </a:r>
            <a:r>
              <a:rPr lang="en-US" sz="6200" dirty="0"/>
              <a:t> s RA (</a:t>
            </a:r>
            <a:r>
              <a:rPr lang="en-US" sz="6200" dirty="0" err="1"/>
              <a:t>hal</a:t>
            </a:r>
            <a:r>
              <a:rPr lang="cs-CZ" sz="6200" dirty="0"/>
              <a:t>l</a:t>
            </a:r>
            <a:r>
              <a:rPr lang="en-US" sz="6200" dirty="0" err="1"/>
              <a:t>ux</a:t>
            </a:r>
            <a:r>
              <a:rPr lang="en-US" sz="6200" dirty="0"/>
              <a:t> </a:t>
            </a:r>
            <a:r>
              <a:rPr lang="en-US" sz="6200" dirty="0" err="1"/>
              <a:t>vagus</a:t>
            </a:r>
            <a:r>
              <a:rPr lang="en-US" sz="6200" dirty="0"/>
              <a:t> a </a:t>
            </a:r>
            <a:r>
              <a:rPr lang="en-US" sz="6200" dirty="0" err="1"/>
              <a:t>kladivkové</a:t>
            </a:r>
            <a:r>
              <a:rPr lang="en-US" sz="6200" dirty="0"/>
              <a:t> </a:t>
            </a:r>
            <a:r>
              <a:rPr lang="en-US" sz="6200" dirty="0" err="1"/>
              <a:t>prsty</a:t>
            </a:r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400495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F7D7B8D-EF99-4CA1-AB1E-4C0C04740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86A354-C542-4474-8EE3-6E22EBD3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dirty="0"/>
              <a:t>Postižení střední části nohy u RA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B4752B06-47DA-47C8-9601-09758F7F4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41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0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2D0F27-635B-4479-92CF-C217C8E3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Mimokloubní postižení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5F14949-2FFB-4ECF-A348-0145E257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/>
              <a:t>revmatoidní uzly (nejčastěji v podkoží např. nad olekranonem)</a:t>
            </a:r>
          </a:p>
          <a:p>
            <a:r>
              <a:rPr lang="cs-CZ" sz="2600"/>
              <a:t>osteoporóza</a:t>
            </a:r>
          </a:p>
          <a:p>
            <a:r>
              <a:rPr lang="cs-CZ" sz="2600"/>
              <a:t>postižení kůže (hladká, atrofická kůže na prstech, chladná akra s hyperhidrózou, palmární erytém)</a:t>
            </a:r>
          </a:p>
          <a:p>
            <a:r>
              <a:rPr lang="cs-CZ" sz="2600"/>
              <a:t>plicní postižení (revmatoidní uzly, fibrotické změny intersticia)</a:t>
            </a:r>
          </a:p>
          <a:p>
            <a:r>
              <a:rPr lang="cs-CZ" sz="2600"/>
              <a:t>kardiální projevy (perikarditida, myokarditida)</a:t>
            </a:r>
          </a:p>
          <a:p>
            <a:r>
              <a:rPr lang="cs-CZ" sz="2600"/>
              <a:t>oční postižení (suchá keratokonjunktivitida u 10-35% pacientů)</a:t>
            </a:r>
          </a:p>
          <a:p>
            <a:r>
              <a:rPr lang="cs-CZ" sz="2600"/>
              <a:t>vaskulitida, neuropatie</a:t>
            </a:r>
          </a:p>
        </p:txBody>
      </p:sp>
    </p:spTree>
    <p:extLst>
      <p:ext uri="{BB962C8B-B14F-4D97-AF65-F5344CB8AC3E}">
        <p14:creationId xmlns:p14="http://schemas.microsoft.com/office/powerpoint/2010/main" val="17628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29AA6-AD2C-4778-B1F9-DD69256F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4800" dirty="0"/>
              <a:t>Revmatoidní uzly</a:t>
            </a:r>
            <a:endParaRPr lang="en-US" sz="4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xmlns="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840D0B14-233E-4D1D-A612-FD8E4C7EC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7136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9404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F7C711-64AF-4816-8D17-267E4497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Plicní postižení 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78155506-9699-4795-BED6-1A2BB38A8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5726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87CF9B-BC51-4E8D-974C-53213D23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ctr"/>
            <a:r>
              <a:rPr lang="cs-CZ" sz="4600" b="1" dirty="0"/>
              <a:t>Kardiální manifestace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F619B11-C627-43DD-8FA3-9C8F24FEC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b="1" dirty="0"/>
              <a:t>perikard </a:t>
            </a:r>
            <a:r>
              <a:rPr lang="cs-CZ" sz="2400" dirty="0"/>
              <a:t>-zpravidla </a:t>
            </a:r>
            <a:r>
              <a:rPr lang="cs-CZ" sz="2400" dirty="0" err="1"/>
              <a:t>asymptomatická,dobrá</a:t>
            </a:r>
            <a:r>
              <a:rPr lang="cs-CZ" sz="2400" dirty="0"/>
              <a:t> reakce na NSA a glukokortikoidy</a:t>
            </a:r>
          </a:p>
          <a:p>
            <a:r>
              <a:rPr lang="cs-CZ" sz="2400" b="1" dirty="0"/>
              <a:t>endokard</a:t>
            </a:r>
            <a:r>
              <a:rPr lang="cs-CZ" sz="2400" dirty="0"/>
              <a:t>- chlopenní vady: 30%, </a:t>
            </a:r>
            <a:r>
              <a:rPr lang="cs-CZ" sz="2400" dirty="0" err="1"/>
              <a:t>hemodynamicky</a:t>
            </a:r>
            <a:r>
              <a:rPr lang="cs-CZ" sz="2400" dirty="0"/>
              <a:t> </a:t>
            </a:r>
            <a:r>
              <a:rPr lang="cs-CZ" sz="2400" dirty="0" err="1"/>
              <a:t>nevýzn</a:t>
            </a:r>
            <a:r>
              <a:rPr lang="cs-CZ" sz="2400" dirty="0"/>
              <a:t>.</a:t>
            </a:r>
          </a:p>
          <a:p>
            <a:r>
              <a:rPr lang="cs-CZ" sz="2400" b="1" dirty="0"/>
              <a:t>myokard</a:t>
            </a:r>
            <a:r>
              <a:rPr lang="cs-CZ" sz="2400" dirty="0"/>
              <a:t>- </a:t>
            </a:r>
            <a:r>
              <a:rPr lang="cs-CZ" sz="2400" dirty="0" err="1"/>
              <a:t>nespecif</a:t>
            </a:r>
            <a:r>
              <a:rPr lang="cs-CZ" sz="2400" dirty="0"/>
              <a:t>. myokarditida, </a:t>
            </a:r>
            <a:r>
              <a:rPr lang="cs-CZ" sz="2400" dirty="0" err="1"/>
              <a:t>asymptomatická,dif</a:t>
            </a:r>
            <a:r>
              <a:rPr lang="cs-CZ" sz="2400" dirty="0"/>
              <a:t>. fibrózní změny, </a:t>
            </a:r>
            <a:r>
              <a:rPr lang="cs-CZ" sz="2400" dirty="0" err="1"/>
              <a:t>granulopmatózní</a:t>
            </a:r>
            <a:r>
              <a:rPr lang="cs-CZ" sz="2400" dirty="0"/>
              <a:t> změny- revmat. uzly</a:t>
            </a:r>
          </a:p>
        </p:txBody>
      </p:sp>
    </p:spTree>
    <p:extLst>
      <p:ext uri="{BB962C8B-B14F-4D97-AF65-F5344CB8AC3E}">
        <p14:creationId xmlns:p14="http://schemas.microsoft.com/office/powerpoint/2010/main" val="96363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B3684CCF-CEBB-4D8E-A366-95E43D4C7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95580C-6D7A-4B86-A1AB-754C0AA6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cs-CZ" b="1" dirty="0"/>
              <a:t>Oční komplikace 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8AC3ADA-579E-4593-9BB3-8AD29F1C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cs-CZ" sz="2600" dirty="0"/>
              <a:t>Suchá keratokonjunktivitida (</a:t>
            </a:r>
            <a:r>
              <a:rPr lang="cs-CZ" sz="2600" dirty="0" err="1"/>
              <a:t>SjS</a:t>
            </a:r>
            <a:r>
              <a:rPr lang="cs-CZ" sz="2600" dirty="0"/>
              <a:t>)</a:t>
            </a:r>
          </a:p>
          <a:p>
            <a:r>
              <a:rPr lang="cs-CZ" sz="2600" dirty="0" err="1"/>
              <a:t>Episkleritida</a:t>
            </a:r>
            <a:r>
              <a:rPr lang="cs-CZ" sz="2600" dirty="0"/>
              <a:t> (</a:t>
            </a:r>
            <a:r>
              <a:rPr lang="cs-CZ" sz="2600" dirty="0" err="1"/>
              <a:t>nodulární</a:t>
            </a:r>
            <a:r>
              <a:rPr lang="cs-CZ" sz="2600" dirty="0"/>
              <a:t> / difuzní)</a:t>
            </a:r>
          </a:p>
          <a:p>
            <a:r>
              <a:rPr lang="cs-CZ" sz="2600" dirty="0"/>
              <a:t>Skleritida                                                                                </a:t>
            </a:r>
          </a:p>
          <a:p>
            <a:r>
              <a:rPr lang="cs-CZ" sz="2600" dirty="0"/>
              <a:t>Sekundární postižení oka se  vztahem k léčbě</a:t>
            </a:r>
          </a:p>
          <a:p>
            <a:pPr marL="0" indent="0">
              <a:buNone/>
            </a:pPr>
            <a:r>
              <a:rPr lang="cs-CZ" sz="2600" dirty="0"/>
              <a:t>     - kortikoidy: katarakta, glaukom</a:t>
            </a:r>
          </a:p>
          <a:p>
            <a:pPr marL="0" indent="0">
              <a:buNone/>
            </a:pPr>
            <a:r>
              <a:rPr lang="cs-CZ" sz="2600" dirty="0"/>
              <a:t>     - antimalarika: </a:t>
            </a:r>
            <a:r>
              <a:rPr lang="cs-CZ" sz="2600" dirty="0" err="1"/>
              <a:t>keratopatie</a:t>
            </a:r>
            <a:r>
              <a:rPr lang="cs-CZ" sz="2600" dirty="0"/>
              <a:t>, retinopatie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A551C51-5480-43A2-BE05-7D8A8B714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4" r="-3" b="-3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F069000-1D32-4C15-B3B9-C4DC0099D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7" r="5001" b="-3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8003D18-2259-4438-9EDA-F6EC8542E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52" r="13860" b="2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359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xmlns="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2F62C6-ECA5-4A63-A6C3-F5D975FD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cs-CZ" sz="4800" b="1"/>
              <a:t>DIAGNOSTIKA RA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xmlns="" id="{498684CB-51DC-4EB0-9971-5A184A25A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15845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958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092843-779D-4640-8C77-88CC146F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/>
              <a:t>marker RA: anti-CCP (ACPA)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E235B20-1490-43BA-A615-699D6F572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/>
              <a:t>Protilátka proti cyklickému citrulinovanému peptidu </a:t>
            </a:r>
          </a:p>
          <a:p>
            <a:pPr marL="0" indent="0">
              <a:buNone/>
            </a:pPr>
            <a:r>
              <a:rPr lang="cs-CZ" sz="2400"/>
              <a:t>         (citrulinace argininu v průběhu apoptózy)</a:t>
            </a:r>
          </a:p>
          <a:p>
            <a:r>
              <a:rPr lang="cs-CZ" sz="2400"/>
              <a:t>Význam: </a:t>
            </a:r>
          </a:p>
          <a:p>
            <a:pPr marL="0" indent="0">
              <a:buNone/>
            </a:pPr>
            <a:r>
              <a:rPr lang="cs-CZ" sz="2400"/>
              <a:t>     1. vysoká specificita (predikuje vývoj RA v budoucnosti) </a:t>
            </a:r>
          </a:p>
          <a:p>
            <a:pPr marL="0" indent="0">
              <a:buNone/>
            </a:pPr>
            <a:r>
              <a:rPr lang="cs-CZ" sz="2400"/>
              <a:t>     2. časná přítomnost (nediferencovanou artritidu klasifikuje jako revmatoidní)</a:t>
            </a:r>
          </a:p>
          <a:p>
            <a:pPr marL="0" indent="0">
              <a:buNone/>
            </a:pPr>
            <a:r>
              <a:rPr lang="cs-CZ" sz="2400"/>
              <a:t>    3. predikuje vývoj RA v budoucnosti (Predikuje těžký průběh onemocnění u časných forem)</a:t>
            </a:r>
          </a:p>
        </p:txBody>
      </p:sp>
    </p:spTree>
    <p:extLst>
      <p:ext uri="{BB962C8B-B14F-4D97-AF65-F5344CB8AC3E}">
        <p14:creationId xmlns:p14="http://schemas.microsoft.com/office/powerpoint/2010/main" val="12286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9E0A53-C575-41F3-902F-40DF88E8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Diagnostická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kritéria</a:t>
            </a:r>
            <a:r>
              <a:rPr lang="en-US" sz="3100" dirty="0">
                <a:solidFill>
                  <a:srgbClr val="FFFFFF"/>
                </a:solidFill>
              </a:rPr>
              <a:t> RA </a:t>
            </a:r>
            <a:r>
              <a:rPr lang="en-US" sz="3100" dirty="0" err="1">
                <a:solidFill>
                  <a:srgbClr val="FFFFFF"/>
                </a:solidFill>
              </a:rPr>
              <a:t>podle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Americké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revmatologické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asociace</a:t>
            </a:r>
            <a:r>
              <a:rPr lang="en-US" sz="3100" dirty="0">
                <a:solidFill>
                  <a:srgbClr val="FFFFFF"/>
                </a:solidFill>
              </a:rPr>
              <a:t> z </a:t>
            </a:r>
            <a:r>
              <a:rPr lang="en-US" sz="3100" dirty="0" err="1">
                <a:solidFill>
                  <a:srgbClr val="FFFFFF"/>
                </a:solidFill>
              </a:rPr>
              <a:t>roku</a:t>
            </a:r>
            <a:r>
              <a:rPr lang="en-US" sz="3100" dirty="0">
                <a:solidFill>
                  <a:srgbClr val="FFFFFF"/>
                </a:solidFill>
              </a:rPr>
              <a:t> 1988</a:t>
            </a:r>
            <a:r>
              <a:rPr lang="cs-CZ" sz="3100" dirty="0">
                <a:solidFill>
                  <a:srgbClr val="FFFFFF"/>
                </a:solidFill>
              </a:rPr>
              <a:t/>
            </a:r>
            <a:br>
              <a:rPr lang="cs-CZ" sz="3100" dirty="0">
                <a:solidFill>
                  <a:srgbClr val="FFFFFF"/>
                </a:solidFill>
              </a:rPr>
            </a:br>
            <a:r>
              <a:rPr lang="cs-CZ" sz="3100" dirty="0">
                <a:solidFill>
                  <a:srgbClr val="FFFFFF"/>
                </a:solidFill>
              </a:rPr>
              <a:t/>
            </a:r>
            <a:br>
              <a:rPr lang="cs-CZ" sz="3100" dirty="0">
                <a:solidFill>
                  <a:srgbClr val="FFFFFF"/>
                </a:solidFill>
              </a:rPr>
            </a:br>
            <a:r>
              <a:rPr lang="cs-CZ" sz="3100" dirty="0">
                <a:solidFill>
                  <a:srgbClr val="FFFFFF"/>
                </a:solidFill>
              </a:rPr>
              <a:t>(4 z 7 kritérii)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2AD15D0A-8B58-49EA-8437-B6AA23685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44" r="6392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16" name="Zástupný obsah 3">
            <a:extLst>
              <a:ext uri="{FF2B5EF4-FFF2-40B4-BE49-F238E27FC236}">
                <a16:creationId xmlns:a16="http://schemas.microsoft.com/office/drawing/2014/main" xmlns="" id="{10C03067-6E52-4C2C-8F25-C0F53577B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632"/>
            <a:ext cx="8982032" cy="5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xmlns="" id="{49AE1604-BB93-4F6D-94D6-F2A6021FC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5" name="Group 74">
            <a:extLst>
              <a:ext uri="{FF2B5EF4-FFF2-40B4-BE49-F238E27FC236}">
                <a16:creationId xmlns:a16="http://schemas.microsoft.com/office/drawing/2014/main" xmlns="" id="{A9270323-9616-4384-857D-E86B78272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56" name="Rectangle 75">
              <a:extLst>
                <a:ext uri="{FF2B5EF4-FFF2-40B4-BE49-F238E27FC236}">
                  <a16:creationId xmlns:a16="http://schemas.microsoft.com/office/drawing/2014/main" xmlns="" id="{8A3838D5-9565-4601-BAC3-D1B5BDB803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Rectangle 76">
              <a:extLst>
                <a:ext uri="{FF2B5EF4-FFF2-40B4-BE49-F238E27FC236}">
                  <a16:creationId xmlns:a16="http://schemas.microsoft.com/office/drawing/2014/main" xmlns="" id="{3349A4B8-3246-4579-922E-FE1155C7F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8" name="Rectangle 78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57103D-D282-40DC-A775-53A85087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917" y="847827"/>
            <a:ext cx="4709345" cy="1169585"/>
          </a:xfrm>
        </p:spPr>
        <p:txBody>
          <a:bodyPr anchor="b">
            <a:normAutofit/>
          </a:bodyPr>
          <a:lstStyle/>
          <a:p>
            <a:r>
              <a:rPr lang="cs-CZ" sz="4000" dirty="0"/>
              <a:t>Revmatoidní </a:t>
            </a:r>
            <a:r>
              <a:rPr lang="cs-CZ" sz="4000" dirty="0" err="1"/>
              <a:t>artritída</a:t>
            </a:r>
            <a:endParaRPr lang="cs-CZ" sz="4000" dirty="0"/>
          </a:p>
        </p:txBody>
      </p:sp>
      <p:pic>
        <p:nvPicPr>
          <p:cNvPr id="2052" name="Picture 4" descr="Revmatoidní artritida a postižení kloubů a kostí">
            <a:extLst>
              <a:ext uri="{FF2B5EF4-FFF2-40B4-BE49-F238E27FC236}">
                <a16:creationId xmlns:a16="http://schemas.microsoft.com/office/drawing/2014/main" xmlns="" id="{D90E595F-23E3-4553-A301-4C7F7957F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b="720"/>
          <a:stretch/>
        </p:blipFill>
        <p:spPr bwMode="auto">
          <a:xfrm>
            <a:off x="914401" y="847827"/>
            <a:ext cx="4929098" cy="52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80">
            <a:extLst>
              <a:ext uri="{FF2B5EF4-FFF2-40B4-BE49-F238E27FC236}">
                <a16:creationId xmlns:a16="http://schemas.microsoft.com/office/drawing/2014/main" xmlns="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EB4F8F6-6930-4BF9-A86B-1B7815C8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228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cs-CZ" sz="2000"/>
              <a:t>chronická destruktivní zánětlivá choroba, charakterizovaná hyperplazií synoviální tkáně a infiltrací kloubního prostředí zánětlivými buňkami, postupně dochází k poškození kloubní chrupavky, kostním erozím a deformitám</a:t>
            </a:r>
          </a:p>
          <a:p>
            <a:endParaRPr lang="cs-CZ" sz="20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451584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xmlns="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E37816-648F-4FAE-B832-5431F008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70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78182A05-7903-49AE-911E-0ED6AF725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22" r="1" b="1540"/>
          <a:stretch/>
        </p:blipFill>
        <p:spPr>
          <a:xfrm>
            <a:off x="868548" y="0"/>
            <a:ext cx="7665326" cy="68076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66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E86667-D45B-4314-BD6D-5B7332AB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/>
              <a:t>Cíle terapie RA</a:t>
            </a:r>
            <a:endParaRPr lang="cs-CZ" b="1" dirty="0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EBC3C8F-A4C7-48D5-974A-FFB639BD5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cs-CZ"/>
          </a:p>
          <a:p>
            <a:r>
              <a:rPr lang="fr-FR"/>
              <a:t>Dosáhnout remise (klinické, humorální, rtg)</a:t>
            </a:r>
            <a:endParaRPr lang="cs-CZ"/>
          </a:p>
          <a:p>
            <a:r>
              <a:rPr lang="cs-CZ"/>
              <a:t>Vymizení / pokles klinické aktivity tj. zmírnit symptomy vč: bolesti, otoku, ztuhlosti, únavy</a:t>
            </a:r>
          </a:p>
          <a:p>
            <a:r>
              <a:rPr lang="cs-CZ"/>
              <a:t>Zabránit rtg progresi (destrukci kloubu, deformitám),</a:t>
            </a:r>
          </a:p>
          <a:p>
            <a:r>
              <a:rPr lang="cs-CZ"/>
              <a:t>Zabránit ztrátě funkce, disabilitě, a předčasnému úmrtí</a:t>
            </a:r>
          </a:p>
          <a:p>
            <a:r>
              <a:rPr lang="cs-CZ"/>
              <a:t>Zachovat kvalitu života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075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14DDAE-A642-4B0D-9C88-D65A64ED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REVMATOIDNÍ ARTRITIDA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A4ED097-5FB7-4D74-90FF-A85FC7850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/>
              <a:t>Léčba: komplexní, zahrnuje:</a:t>
            </a:r>
          </a:p>
          <a:p>
            <a:r>
              <a:rPr lang="cs-CZ" sz="2600" b="1"/>
              <a:t>Léky modifikující průběh choroby (Disesae modifying drugs-DMD) </a:t>
            </a:r>
            <a:r>
              <a:rPr lang="cs-CZ" sz="2600"/>
              <a:t>–</a:t>
            </a:r>
          </a:p>
          <a:p>
            <a:pPr marL="0" indent="0">
              <a:buNone/>
            </a:pPr>
            <a:r>
              <a:rPr lang="cs-CZ" sz="2600"/>
              <a:t>   -  antimalarika (chlorochin, hydrochlorochin)</a:t>
            </a:r>
          </a:p>
          <a:p>
            <a:pPr marL="0" indent="0">
              <a:buNone/>
            </a:pPr>
            <a:r>
              <a:rPr lang="cs-CZ" sz="2600"/>
              <a:t>   - sulfasalazin</a:t>
            </a:r>
          </a:p>
          <a:p>
            <a:pPr marL="0" indent="0">
              <a:buNone/>
            </a:pPr>
            <a:r>
              <a:rPr lang="cs-CZ" sz="2600"/>
              <a:t>   - metotrexát (dnes nejužívanější)</a:t>
            </a:r>
          </a:p>
          <a:p>
            <a:pPr marL="0" indent="0">
              <a:buNone/>
            </a:pPr>
            <a:r>
              <a:rPr lang="cs-CZ" sz="2600"/>
              <a:t>   - méně často u těžších forem azathioprin, cyklofosfamid, cyklosporin, leflunomid </a:t>
            </a:r>
          </a:p>
          <a:p>
            <a:pPr marL="0" indent="0">
              <a:buNone/>
            </a:pPr>
            <a:r>
              <a:rPr lang="cs-CZ" sz="2600" b="1"/>
              <a:t>Léčbu DMD je třeba začít včas před vznikem ireverzibilních RTG změn</a:t>
            </a:r>
            <a:r>
              <a:rPr lang="cs-CZ" sz="2600"/>
              <a:t>, po celou dobu trvání choroby, nejčastější kombinace metotrexát + sulfasalazin + hydrochlorochin, metotrexát + leflunomid</a:t>
            </a:r>
          </a:p>
        </p:txBody>
      </p:sp>
    </p:spTree>
    <p:extLst>
      <p:ext uri="{BB962C8B-B14F-4D97-AF65-F5344CB8AC3E}">
        <p14:creationId xmlns:p14="http://schemas.microsoft.com/office/powerpoint/2010/main" val="50420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955A70-BE18-4E82-9688-0DE32963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Léčba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0E5B718-0D89-4C7A-8CC5-AB35400D1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 b="1"/>
              <a:t>Biologická léčba </a:t>
            </a:r>
          </a:p>
          <a:p>
            <a:pPr marL="0" indent="0">
              <a:buNone/>
            </a:pPr>
            <a:r>
              <a:rPr lang="cs-CZ" sz="2400" b="1"/>
              <a:t>   </a:t>
            </a:r>
            <a:r>
              <a:rPr lang="cs-CZ" sz="2400"/>
              <a:t>- v současné době je nejúčinnější léčbou RA</a:t>
            </a:r>
          </a:p>
          <a:p>
            <a:pPr marL="0" indent="0">
              <a:buNone/>
            </a:pPr>
            <a:r>
              <a:rPr lang="cs-CZ" sz="2400"/>
              <a:t>   - je indikována k léčbě aktivní revmatoidní artritidy nereagující na předchozí podání chorobu modifikující léků včetně </a:t>
            </a:r>
            <a:r>
              <a:rPr lang="cs-CZ" sz="2400" err="1"/>
              <a:t>metotrexátu</a:t>
            </a:r>
            <a:endParaRPr lang="cs-CZ" sz="2400"/>
          </a:p>
          <a:p>
            <a:pPr marL="0" indent="0">
              <a:buNone/>
            </a:pPr>
            <a:r>
              <a:rPr lang="cs-CZ" sz="2400"/>
              <a:t>  - základem je anti TNF léčba (TNF (tumor nekrotizující faktor) uplatňuje se v patogenezi RA, je klíčovým faktorem zánětlivé odpovědi)</a:t>
            </a:r>
          </a:p>
          <a:p>
            <a:pPr marL="0" indent="0">
              <a:buNone/>
            </a:pPr>
            <a:r>
              <a:rPr lang="cs-CZ" sz="2400"/>
              <a:t>monoklonální protilátka proti TNF-alfa (INFLIXIMAB, ADALIMUMAB)</a:t>
            </a:r>
          </a:p>
          <a:p>
            <a:pPr marL="0" indent="0">
              <a:buNone/>
            </a:pPr>
            <a:r>
              <a:rPr lang="cs-CZ" sz="2400"/>
              <a:t> - NÚ anti TNF léčby  - zvýšená náchylnost k TBC, před nasazením nutné vyloučit latentní TBC </a:t>
            </a:r>
          </a:p>
          <a:p>
            <a:pPr marL="0" indent="0">
              <a:buNone/>
            </a:pPr>
            <a:r>
              <a:rPr lang="cs-CZ" sz="2400"/>
              <a:t>                                    - vyšší riziko lymfomů, demyelinizačních poruch a </a:t>
            </a:r>
            <a:r>
              <a:rPr lang="cs-CZ" sz="2400" err="1"/>
              <a:t>cytopenií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506624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7C17E8-E524-4BFF-A3A7-6B347461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Terapie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709E427-E74B-416A-844F-D379848B6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b="1" dirty="0"/>
              <a:t>Glukokortikoidy</a:t>
            </a:r>
            <a:r>
              <a:rPr lang="cs-CZ" dirty="0"/>
              <a:t> - v období akutních projevů na přemostění období do nástupu účinku DMD - </a:t>
            </a:r>
            <a:r>
              <a:rPr lang="cs-CZ" dirty="0" err="1"/>
              <a:t>prednison</a:t>
            </a:r>
            <a:r>
              <a:rPr lang="cs-CZ" dirty="0"/>
              <a:t> </a:t>
            </a:r>
            <a:r>
              <a:rPr lang="cs-CZ" dirty="0" err="1"/>
              <a:t>p.o</a:t>
            </a:r>
            <a:r>
              <a:rPr lang="cs-CZ" dirty="0"/>
              <a:t>., </a:t>
            </a:r>
            <a:r>
              <a:rPr lang="cs-CZ" dirty="0" err="1"/>
              <a:t>metylprednisolon</a:t>
            </a:r>
            <a:r>
              <a:rPr lang="cs-CZ" dirty="0"/>
              <a:t> </a:t>
            </a:r>
            <a:r>
              <a:rPr lang="cs-CZ" dirty="0" err="1"/>
              <a:t>i.v</a:t>
            </a:r>
            <a:r>
              <a:rPr lang="cs-CZ" dirty="0"/>
              <a:t>.</a:t>
            </a:r>
          </a:p>
          <a:p>
            <a:r>
              <a:rPr lang="cs-CZ" b="1" dirty="0"/>
              <a:t>Nesteroidní antirevmatika </a:t>
            </a:r>
            <a:r>
              <a:rPr lang="cs-CZ" dirty="0"/>
              <a:t>(</a:t>
            </a:r>
            <a:r>
              <a:rPr lang="cs-CZ" dirty="0" err="1"/>
              <a:t>diclofenac</a:t>
            </a:r>
            <a:r>
              <a:rPr lang="cs-CZ" dirty="0"/>
              <a:t>, ibuprofen, </a:t>
            </a:r>
            <a:r>
              <a:rPr lang="cs-CZ" dirty="0" err="1"/>
              <a:t>meloxikam</a:t>
            </a:r>
            <a:r>
              <a:rPr lang="cs-CZ" dirty="0"/>
              <a:t>, </a:t>
            </a:r>
            <a:r>
              <a:rPr lang="cs-CZ" dirty="0" err="1"/>
              <a:t>nimesulid</a:t>
            </a:r>
            <a:r>
              <a:rPr lang="cs-CZ" dirty="0"/>
              <a:t>..), </a:t>
            </a:r>
          </a:p>
          <a:p>
            <a:r>
              <a:rPr lang="cs-CZ" dirty="0"/>
              <a:t>fyzikální terapie a rehabilitace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61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E5D94B01-EC2D-4F3E-91C6-7815F6166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6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vmatoidní artritida trápí častěji ženy. Jak tlumit její příznaky? -  Zdraví.Euro.cz">
            <a:extLst>
              <a:ext uri="{FF2B5EF4-FFF2-40B4-BE49-F238E27FC236}">
                <a16:creationId xmlns:a16="http://schemas.microsoft.com/office/drawing/2014/main" xmlns="" id="{64F54CA3-C857-4E34-A5B5-97148E308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 r="-2" b="18702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rezentace aplikace PowerPoint">
            <a:extLst>
              <a:ext uri="{FF2B5EF4-FFF2-40B4-BE49-F238E27FC236}">
                <a16:creationId xmlns:a16="http://schemas.microsoft.com/office/drawing/2014/main" xmlns="" id="{7F49BDF0-5524-4619-A4A2-447D830B3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3" b="13468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54465A6-B7D8-4213-8455-D0C91592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endParaRPr lang="cs-CZ" sz="340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BD74D34-18AF-426A-94D3-72AB273D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cs-CZ" sz="2000"/>
              <a:t>klinicky se projevuje jako chronická symetrická polyartritida s variabilní přítomností mimokloubních příznaků </a:t>
            </a:r>
          </a:p>
          <a:p>
            <a:r>
              <a:rPr lang="cs-CZ" sz="2000"/>
              <a:t> obvykle plíživý začátek (artritida se vyvíjí během týdnů až měsíců), výjimečně akutně či perakutně během několika dní </a:t>
            </a:r>
          </a:p>
          <a:p>
            <a:r>
              <a:rPr lang="cs-CZ" sz="2000"/>
              <a:t>může začít v jakémkoli věku, častěji jsou postiženy ženy (2-3x)</a:t>
            </a:r>
          </a:p>
          <a:p>
            <a:r>
              <a:rPr lang="cs-CZ" sz="2000"/>
              <a:t>prevalence 1%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07093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5B1D89-BA03-478B-B610-DEF2E1B5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/>
              <a:t>Příznaky: kloubní postižení</a:t>
            </a:r>
            <a:r>
              <a:rPr lang="cs-CZ"/>
              <a:t>: </a:t>
            </a:r>
            <a:endParaRPr lang="cs-CZ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605DF26-9388-4720-B19A-CEFD2B8F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bolesti a ranní ztuhlost postižených kloubů,</a:t>
            </a:r>
          </a:p>
          <a:p>
            <a:r>
              <a:rPr lang="cs-CZ" dirty="0"/>
              <a:t>klouby jsou zduřelé a teplejší, kůže nad kloubem </a:t>
            </a:r>
            <a:r>
              <a:rPr lang="cs-CZ" b="1" dirty="0"/>
              <a:t>nebývá</a:t>
            </a:r>
            <a:r>
              <a:rPr lang="cs-CZ" dirty="0"/>
              <a:t> barevně změněna, </a:t>
            </a:r>
          </a:p>
          <a:p>
            <a:r>
              <a:rPr lang="cs-CZ" dirty="0"/>
              <a:t>postiženy mohou být téměř všechny klouby kromě distálních </a:t>
            </a:r>
            <a:r>
              <a:rPr lang="cs-CZ" dirty="0" err="1"/>
              <a:t>interfalangeálních</a:t>
            </a:r>
            <a:r>
              <a:rPr lang="cs-CZ" dirty="0"/>
              <a:t> </a:t>
            </a:r>
          </a:p>
          <a:p>
            <a:r>
              <a:rPr lang="cs-CZ" dirty="0"/>
              <a:t>na rukou se objevují vřetenovitá zduření proximálních </a:t>
            </a:r>
            <a:r>
              <a:rPr lang="cs-CZ" dirty="0" err="1"/>
              <a:t>interfalangeálních</a:t>
            </a:r>
            <a:r>
              <a:rPr lang="cs-CZ" dirty="0"/>
              <a:t> kloubů a atrofie </a:t>
            </a:r>
            <a:r>
              <a:rPr lang="cs-CZ" dirty="0" err="1"/>
              <a:t>interoseálních</a:t>
            </a:r>
            <a:r>
              <a:rPr lang="cs-CZ" dirty="0"/>
              <a:t> svalů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26BFA69-F7FF-4A61-8184-3FB2809E5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505" y="681037"/>
            <a:ext cx="18954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9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Zástupný obsah 3" descr="Obsah obrázku osoba, muž, držení, žena&#10;&#10;Popis byl vytvořen automaticky">
            <a:extLst>
              <a:ext uri="{FF2B5EF4-FFF2-40B4-BE49-F238E27FC236}">
                <a16:creationId xmlns:a16="http://schemas.microsoft.com/office/drawing/2014/main" xmlns="" id="{A60EB1E8-AF80-468D-87CD-FC5C7188E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8400" y="2753936"/>
            <a:ext cx="2044700" cy="1627564"/>
          </a:xfrm>
          <a:prstGeom prst="rect">
            <a:avLst/>
          </a:prstGeom>
        </p:spPr>
      </p:pic>
      <p:pic>
        <p:nvPicPr>
          <p:cNvPr id="5" name="Obrázek 4" descr="Obsah obrázku osoba, muž, držení, ruka&#10;&#10;Popis byl vytvořen automaticky">
            <a:extLst>
              <a:ext uri="{FF2B5EF4-FFF2-40B4-BE49-F238E27FC236}">
                <a16:creationId xmlns:a16="http://schemas.microsoft.com/office/drawing/2014/main" xmlns="" id="{E565CFFE-20B5-4612-873F-4BA9817D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4508500"/>
            <a:ext cx="2347626" cy="1498600"/>
          </a:xfrm>
          <a:prstGeom prst="rect">
            <a:avLst/>
          </a:prstGeom>
        </p:spPr>
      </p:pic>
      <p:pic>
        <p:nvPicPr>
          <p:cNvPr id="6" name="Obrázek 5" descr="Obsah obrázku oblečení, nůž&#10;&#10;Popis byl vytvořen automaticky">
            <a:extLst>
              <a:ext uri="{FF2B5EF4-FFF2-40B4-BE49-F238E27FC236}">
                <a16:creationId xmlns:a16="http://schemas.microsoft.com/office/drawing/2014/main" xmlns="" id="{B339E440-0BB0-4249-9ED7-040A67B44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300" y="2753936"/>
            <a:ext cx="1981200" cy="14116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70391BD-FC68-41A8-846B-BCC3458A1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753936"/>
            <a:ext cx="5638800" cy="1411664"/>
          </a:xfrm>
          <a:prstGeom prst="rect">
            <a:avLst/>
          </a:prstGeom>
        </p:spPr>
      </p:pic>
      <p:pic>
        <p:nvPicPr>
          <p:cNvPr id="1026" name="Picture 2" descr="Dg: RA (4 kritéria ze 7) • seropozitivní (LFT+, RF+) • časná (do 1 r.) •  Neerozivní (normální rtg)">
            <a:extLst>
              <a:ext uri="{FF2B5EF4-FFF2-40B4-BE49-F238E27FC236}">
                <a16:creationId xmlns:a16="http://schemas.microsoft.com/office/drawing/2014/main" xmlns="" id="{4DC7634B-D904-4BCC-8C87-9063402D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4229100"/>
            <a:ext cx="2844800" cy="177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DF79114-6C79-4790-A381-7BF939BBE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5359400"/>
            <a:ext cx="4419600" cy="635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95425FF-FF23-41DC-BF1D-0949F0DD7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3174" y="4229100"/>
            <a:ext cx="4419600" cy="10668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181828-14CC-44DA-9801-00C27500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Klinická manifestace – chronická </a:t>
            </a:r>
          </a:p>
        </p:txBody>
      </p:sp>
    </p:spTree>
    <p:extLst>
      <p:ext uri="{BB962C8B-B14F-4D97-AF65-F5344CB8AC3E}">
        <p14:creationId xmlns:p14="http://schemas.microsoft.com/office/powerpoint/2010/main" val="55867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E1B57D-AFED-4290-9158-73C34A63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921823"/>
            <a:ext cx="4937937" cy="1147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Deformity 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ruky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xmlns="" id="{C20267F5-D4E6-477A-A590-81F2ABD1B8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5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9">
            <a:extLst>
              <a:ext uri="{FF2B5EF4-FFF2-40B4-BE49-F238E27FC236}">
                <a16:creationId xmlns:a16="http://schemas.microsoft.com/office/drawing/2014/main" xmlns="" id="{DB6FE6A8-3E05-4C40-9190-B19BFD5244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xmlns="" id="{B98BC8CA-2DF4-4FDD-8798-688F14CB6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35" y="535336"/>
            <a:ext cx="2091710" cy="925838"/>
          </a:xfrm>
          <a:prstGeom prst="rect">
            <a:avLst/>
          </a:prstGeom>
        </p:spPr>
      </p:pic>
      <p:sp>
        <p:nvSpPr>
          <p:cNvPr id="17" name="Freeform: Shape 21">
            <a:extLst>
              <a:ext uri="{FF2B5EF4-FFF2-40B4-BE49-F238E27FC236}">
                <a16:creationId xmlns:a16="http://schemas.microsoft.com/office/drawing/2014/main" xmlns="" id="{38315451-BA4E-4F56-BA8A-9CCCA5A0D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23">
            <a:extLst>
              <a:ext uri="{FF2B5EF4-FFF2-40B4-BE49-F238E27FC236}">
                <a16:creationId xmlns:a16="http://schemas.microsoft.com/office/drawing/2014/main" xmlns="" id="{5665E03E-3504-4366-BFC7-0CDEDC637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9701" y="2547568"/>
            <a:ext cx="1591056" cy="1591056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9A95DA0-8F7C-4AB7-B890-22075705D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93799" y="468471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155B756-54A6-4C2A-96CE-0A10B4F39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15" y="1389145"/>
            <a:ext cx="1778697" cy="1011581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E2193FF3-0731-4CB1-A0ED-1F3321A42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0D4666F0-697C-4BF1-B411-B83F2F3D4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435" y="693335"/>
            <a:ext cx="2063103" cy="1300184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723F58F7-C365-44FF-A536-83901A139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63" y="3429000"/>
            <a:ext cx="2019568" cy="2781922"/>
          </a:xfrm>
          <a:prstGeom prst="rect">
            <a:avLst/>
          </a:prstGeom>
        </p:spPr>
      </p:pic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xmlns="" id="{CB6F4FF3-131A-4C72-A8CC-92F01FFAF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747" y="3081581"/>
            <a:ext cx="1036965" cy="523030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A1CCC4E2-0E38-41AA-A1C5-DBB034387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63238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20F19E0D-3BA2-4B15-BD6D-0CE7AA51F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3013" y="5218349"/>
            <a:ext cx="2052346" cy="10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63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EC6E056-16EA-4CF0-879B-14175626A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374900"/>
            <a:ext cx="9779000" cy="1752600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93D4B479-7549-43D7-9687-AA71ECED3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1100" y="4191000"/>
            <a:ext cx="9779000" cy="177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0C293C-04CE-4887-8073-E20E82BE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Postižení přední části nohy u RA</a:t>
            </a:r>
          </a:p>
        </p:txBody>
      </p:sp>
    </p:spTree>
    <p:extLst>
      <p:ext uri="{BB962C8B-B14F-4D97-AF65-F5344CB8AC3E}">
        <p14:creationId xmlns:p14="http://schemas.microsoft.com/office/powerpoint/2010/main" val="213565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09F7D2-817B-40E5-BB92-229C1105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Hal</a:t>
            </a:r>
            <a:r>
              <a:rPr lang="cs-CZ" dirty="0"/>
              <a:t>l</a:t>
            </a:r>
            <a:r>
              <a:rPr lang="en-US" dirty="0" err="1"/>
              <a:t>ux</a:t>
            </a:r>
            <a:r>
              <a:rPr lang="en-US" dirty="0"/>
              <a:t> valgus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4E763631-DB0B-40CA-8507-1C60B3AC9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cs-CZ" b="1" dirty="0"/>
              <a:t>1) Konzervativní terapie</a:t>
            </a:r>
          </a:p>
          <a:p>
            <a:pPr fontAlgn="base"/>
            <a:r>
              <a:rPr lang="cs-CZ" dirty="0"/>
              <a:t>užívání meziprstních korektorů a ortopedických vložek do bot</a:t>
            </a:r>
          </a:p>
          <a:p>
            <a:pPr fontAlgn="base"/>
            <a:r>
              <a:rPr lang="cs-CZ" dirty="0"/>
              <a:t>fyzioterapie je nejdůležitěji složkou konzervativní terapie</a:t>
            </a:r>
          </a:p>
          <a:p>
            <a:pPr marL="0" indent="0" fontAlgn="base">
              <a:buNone/>
            </a:pPr>
            <a:r>
              <a:rPr lang="cs-CZ" b="1" dirty="0"/>
              <a:t>2) Operace</a:t>
            </a:r>
          </a:p>
          <a:p>
            <a:pPr fontAlgn="base"/>
            <a:r>
              <a:rPr lang="cs-CZ" dirty="0"/>
              <a:t>slouží k odstranění deformity a proto je potřeba téměř vždy provést osteotomii (protnutí kosti). Nejčastěji se protíná první nártní kost v přednoží a její správná pozice se zajišťuje vždy šrouby anebo skobkami.</a:t>
            </a:r>
          </a:p>
          <a:p>
            <a:pPr fontAlgn="base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4DD22ED9-4036-4831-A09B-AAB371596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3845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F1B360A-AF0D-452D-BEEC-C187CDA48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0" r="-3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83284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Office PowerPoint</Application>
  <PresentationFormat>Širokoúhlá obrazovka</PresentationFormat>
  <Paragraphs>83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Revmatoidní artritída</vt:lpstr>
      <vt:lpstr>Revmatoidní artritída</vt:lpstr>
      <vt:lpstr>Prezentace aplikace PowerPoint</vt:lpstr>
      <vt:lpstr>Prezentace aplikace PowerPoint</vt:lpstr>
      <vt:lpstr>Příznaky: kloubní postižení: </vt:lpstr>
      <vt:lpstr>Klinická manifestace – chronická </vt:lpstr>
      <vt:lpstr>Deformity  ruky</vt:lpstr>
      <vt:lpstr>Postižení přední části nohy u RA</vt:lpstr>
      <vt:lpstr>Hallux valgus</vt:lpstr>
      <vt:lpstr>Noha pacienta s RA (hallux vagus a kladivkové prsty</vt:lpstr>
      <vt:lpstr>Postižení střední části nohy u RA</vt:lpstr>
      <vt:lpstr>Mimokloubní postižení</vt:lpstr>
      <vt:lpstr>Revmatoidní uzly</vt:lpstr>
      <vt:lpstr>Plicní postižení </vt:lpstr>
      <vt:lpstr>Kardiální manifestace </vt:lpstr>
      <vt:lpstr>Oční komplikace RA</vt:lpstr>
      <vt:lpstr>DIAGNOSTIKA RA</vt:lpstr>
      <vt:lpstr>marker RA: anti-CCP (ACPA)</vt:lpstr>
      <vt:lpstr>Diagnostická kritéria RA podle Americké revmatologické asociace z roku 1988  (4 z 7 kritérii)</vt:lpstr>
      <vt:lpstr>Prezentace aplikace PowerPoint</vt:lpstr>
      <vt:lpstr>Cíle terapie RA</vt:lpstr>
      <vt:lpstr>REVMATOIDNÍ ARTRITIDA</vt:lpstr>
      <vt:lpstr>Léčba</vt:lpstr>
      <vt:lpstr>Terapie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Revmatoidní artritída</dc:title>
  <dc:creator>Grusová Gabriela, MUDr.</dc:creator>
  <cp:lastModifiedBy>Tomáš</cp:lastModifiedBy>
  <cp:revision>1</cp:revision>
  <dcterms:created xsi:type="dcterms:W3CDTF">2020-11-18T22:57:04Z</dcterms:created>
  <dcterms:modified xsi:type="dcterms:W3CDTF">2020-12-05T21:42:04Z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2020-11-18T22:57:53Z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864155ec-073e-44e9-8f38-13d665a345d9</vt:lpwstr>
  </property>
  <property fmtid="{D5CDD505-2E9C-101B-9397-08002B2CF9AE}" pid="8" name="MSIP_Label_2063cd7f-2d21-486a-9f29-9c1683fdd175_ContentBits">
    <vt:lpwstr>0</vt:lpwstr>
  </property>
</Properties>
</file>