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8" r:id="rId2"/>
    <p:sldId id="259" r:id="rId3"/>
    <p:sldId id="260" r:id="rId4"/>
    <p:sldId id="261" r:id="rId5"/>
    <p:sldId id="262" r:id="rId6"/>
    <p:sldId id="263" r:id="rId7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26" d="100"/>
          <a:sy n="126" d="100"/>
        </p:scale>
        <p:origin x="-119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Nadpis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17" name="Podnadpis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Klepnutím lze upravit styl předlohy podnadpisů.</a:t>
            </a:r>
            <a:endParaRPr kumimoji="0" lang="en-US"/>
          </a:p>
        </p:txBody>
      </p:sp>
      <p:sp>
        <p:nvSpPr>
          <p:cNvPr id="30" name="Zástupný symbol pro datum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90FE3B-822F-4524-BE90-7519B82CBBFD}" type="datetimeFigureOut">
              <a:rPr lang="cs-CZ" smtClean="0"/>
              <a:t>5.10.2020</a:t>
            </a:fld>
            <a:endParaRPr lang="cs-CZ"/>
          </a:p>
        </p:txBody>
      </p: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27" name="Zástupný symbol pro číslo snímku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4C719F-67C2-4659-8C0C-FD5CC5351CDB}" type="slidenum">
              <a:rPr lang="cs-CZ" smtClean="0"/>
              <a:t>‹#›</a:t>
            </a:fld>
            <a:endParaRPr lang="cs-C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90FE3B-822F-4524-BE90-7519B82CBBFD}" type="datetimeFigureOut">
              <a:rPr lang="cs-CZ" smtClean="0"/>
              <a:t>5.10.2020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4C719F-67C2-4659-8C0C-FD5CC5351CDB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90FE3B-822F-4524-BE90-7519B82CBBFD}" type="datetimeFigureOut">
              <a:rPr lang="cs-CZ" smtClean="0"/>
              <a:t>5.10.2020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4C719F-67C2-4659-8C0C-FD5CC5351CDB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90FE3B-822F-4524-BE90-7519B82CBBFD}" type="datetimeFigureOut">
              <a:rPr lang="cs-CZ" smtClean="0"/>
              <a:t>5.10.2020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4C719F-67C2-4659-8C0C-FD5CC5351CDB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90FE3B-822F-4524-BE90-7519B82CBBFD}" type="datetimeFigureOut">
              <a:rPr lang="cs-CZ" smtClean="0"/>
              <a:t>5.10.2020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4C719F-67C2-4659-8C0C-FD5CC5351CDB}" type="slidenum">
              <a:rPr lang="cs-CZ" smtClean="0"/>
              <a:t>‹#›</a:t>
            </a:fld>
            <a:endParaRPr lang="cs-C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90FE3B-822F-4524-BE90-7519B82CBBFD}" type="datetimeFigureOut">
              <a:rPr lang="cs-CZ" smtClean="0"/>
              <a:t>5.10.2020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4C719F-67C2-4659-8C0C-FD5CC5351CDB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90FE3B-822F-4524-BE90-7519B82CBBFD}" type="datetimeFigureOut">
              <a:rPr lang="cs-CZ" smtClean="0"/>
              <a:t>5.10.2020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4C719F-67C2-4659-8C0C-FD5CC5351CDB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90FE3B-822F-4524-BE90-7519B82CBBFD}" type="datetimeFigureOut">
              <a:rPr lang="cs-CZ" smtClean="0"/>
              <a:t>5.10.2020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4C719F-67C2-4659-8C0C-FD5CC5351CDB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90FE3B-822F-4524-BE90-7519B82CBBFD}" type="datetimeFigureOut">
              <a:rPr lang="cs-CZ" smtClean="0"/>
              <a:t>5.10.2020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4C719F-67C2-4659-8C0C-FD5CC5351CDB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90FE3B-822F-4524-BE90-7519B82CBBFD}" type="datetimeFigureOut">
              <a:rPr lang="cs-CZ" smtClean="0"/>
              <a:t>5.10.2020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4C719F-67C2-4659-8C0C-FD5CC5351CDB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délník s odříznutým a zakulaceným jedním rohem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Pravoúhlý trojúhelník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90FE3B-822F-4524-BE90-7519B82CBBFD}" type="datetimeFigureOut">
              <a:rPr lang="cs-CZ" smtClean="0"/>
              <a:t>5.10.2020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2D4C719F-67C2-4659-8C0C-FD5CC5351CDB}" type="slidenum">
              <a:rPr lang="cs-CZ" smtClean="0"/>
              <a:t>‹#›</a:t>
            </a:fld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cs-CZ" smtClean="0"/>
              <a:t>Klepnutím na ikonu přidáte obrázek.</a:t>
            </a:r>
            <a:endParaRPr kumimoji="0" lang="en-US" dirty="0"/>
          </a:p>
        </p:txBody>
      </p:sp>
      <p:sp>
        <p:nvSpPr>
          <p:cNvPr id="10" name="Volný tvar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Volný tvar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Volný tvar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Volný tvar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Zástupný symbol pro nadpis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0" name="Zástupný symbol pro text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10" name="Zástupný symbol pro datum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2990FE3B-822F-4524-BE90-7519B82CBBFD}" type="datetimeFigureOut">
              <a:rPr lang="cs-CZ" smtClean="0"/>
              <a:t>5.10.2020</a:t>
            </a:fld>
            <a:endParaRPr lang="cs-CZ"/>
          </a:p>
        </p:txBody>
      </p:sp>
      <p:sp>
        <p:nvSpPr>
          <p:cNvPr id="22" name="Zástupný symbol pro zápatí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18" name="Zástupný symbol pro číslo snímku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2D4C719F-67C2-4659-8C0C-FD5CC5351CDB}" type="slidenum">
              <a:rPr lang="cs-CZ" smtClean="0"/>
              <a:t>‹#›</a:t>
            </a:fld>
            <a:endParaRPr lang="cs-CZ"/>
          </a:p>
        </p:txBody>
      </p:sp>
      <p:grpSp>
        <p:nvGrpSpPr>
          <p:cNvPr id="2" name="Skupina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Volný tvar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Volný tvar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KPR těhotné ženy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b="1" dirty="0" smtClean="0"/>
              <a:t>Zahájit </a:t>
            </a:r>
            <a:r>
              <a:rPr lang="cs-CZ" b="1" dirty="0"/>
              <a:t>resuscitaci ihned od zástavy krevního oběhu, resuscitace trvající déle než 5 min, zvyšuje mortalitu matky a morbiditu novorozence</a:t>
            </a:r>
            <a:r>
              <a:rPr lang="cs-CZ" b="1" dirty="0" smtClean="0"/>
              <a:t>.</a:t>
            </a:r>
          </a:p>
          <a:p>
            <a:pPr marL="68580" lvl="0" indent="0">
              <a:buNone/>
            </a:pPr>
            <a:r>
              <a:rPr lang="cs-CZ" b="1" dirty="0" smtClean="0"/>
              <a:t>1. Poloha</a:t>
            </a:r>
            <a:endParaRPr lang="cs-CZ" dirty="0"/>
          </a:p>
          <a:p>
            <a:pPr marL="68580" indent="0">
              <a:buNone/>
            </a:pPr>
            <a:endParaRPr lang="cs-CZ" dirty="0"/>
          </a:p>
          <a:p>
            <a:pPr lvl="0"/>
            <a:r>
              <a:rPr lang="cs-CZ" dirty="0"/>
              <a:t>Položení pacientky na levý </a:t>
            </a:r>
            <a:r>
              <a:rPr lang="cs-CZ" dirty="0" err="1"/>
              <a:t>polobok</a:t>
            </a:r>
            <a:r>
              <a:rPr lang="cs-CZ" dirty="0"/>
              <a:t> (15°), pravá kyčel se podkládá vhodným, třeba improvizovaným klínem.</a:t>
            </a:r>
          </a:p>
          <a:p>
            <a:pPr lvl="0"/>
            <a:r>
              <a:rPr lang="cs-CZ" dirty="0"/>
              <a:t>Doporučuje se ponechat těhotnou ženu ležet na zádech a manuálně odsunout dělohu na levou stranu. </a:t>
            </a:r>
            <a:endParaRPr lang="cs-CZ" dirty="0" smtClean="0"/>
          </a:p>
          <a:p>
            <a:r>
              <a:rPr lang="cs-CZ" dirty="0"/>
              <a:t>Uvolní se tak dolní dutá žíla  </a:t>
            </a:r>
            <a:r>
              <a:rPr lang="cs-CZ" dirty="0" smtClean="0"/>
              <a:t>(zlepší </a:t>
            </a:r>
            <a:r>
              <a:rPr lang="cs-CZ" dirty="0"/>
              <a:t>žilní návrat a SV) a břišní aorta.</a:t>
            </a:r>
          </a:p>
          <a:p>
            <a:pPr lvl="0"/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="" xmlns:p14="http://schemas.microsoft.com/office/powerpoint/2010/main" val="5888057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7704" y="1268761"/>
            <a:ext cx="5400600" cy="45248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="" xmlns:p14="http://schemas.microsoft.com/office/powerpoint/2010/main" val="6472578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Aortokavální</a:t>
            </a:r>
            <a:r>
              <a:rPr lang="cs-CZ" dirty="0" smtClean="0"/>
              <a:t> komprese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dirty="0"/>
              <a:t> </a:t>
            </a:r>
            <a:r>
              <a:rPr lang="cs-CZ" dirty="0" err="1"/>
              <a:t>Aortokavální</a:t>
            </a:r>
            <a:r>
              <a:rPr lang="cs-CZ" dirty="0"/>
              <a:t> </a:t>
            </a:r>
            <a:r>
              <a:rPr lang="cs-CZ" dirty="0" err="1"/>
              <a:t>koprese</a:t>
            </a:r>
            <a:r>
              <a:rPr lang="cs-CZ" dirty="0"/>
              <a:t> </a:t>
            </a:r>
            <a:r>
              <a:rPr lang="cs-CZ" b="1" dirty="0"/>
              <a:t>KO matka:    </a:t>
            </a:r>
            <a:r>
              <a:rPr lang="cs-CZ" b="1" dirty="0" smtClean="0"/>
              <a:t> </a:t>
            </a:r>
            <a:endParaRPr lang="cs-CZ" dirty="0" smtClean="0"/>
          </a:p>
          <a:p>
            <a:pPr marL="68580" indent="0">
              <a:buNone/>
            </a:pPr>
            <a:r>
              <a:rPr lang="cs-CZ" dirty="0" smtClean="0"/>
              <a:t>- hypotenze, </a:t>
            </a:r>
          </a:p>
          <a:p>
            <a:pPr marL="68580" indent="0">
              <a:buNone/>
            </a:pPr>
            <a:r>
              <a:rPr lang="cs-CZ" dirty="0" smtClean="0"/>
              <a:t>- </a:t>
            </a:r>
            <a:r>
              <a:rPr lang="cs-CZ" dirty="0"/>
              <a:t>zvýšená TF,</a:t>
            </a:r>
          </a:p>
          <a:p>
            <a:pPr marL="68580" indent="0">
              <a:buNone/>
            </a:pPr>
            <a:r>
              <a:rPr lang="cs-CZ" dirty="0"/>
              <a:t>- zvýšenou žilní náplň na dolních končetinách,</a:t>
            </a:r>
          </a:p>
          <a:p>
            <a:pPr marL="68580" indent="0">
              <a:buNone/>
            </a:pPr>
            <a:r>
              <a:rPr lang="cs-CZ" dirty="0"/>
              <a:t>- sinalost,</a:t>
            </a:r>
          </a:p>
          <a:p>
            <a:pPr marL="68580" indent="0">
              <a:buNone/>
            </a:pPr>
            <a:r>
              <a:rPr lang="cs-CZ" dirty="0" smtClean="0"/>
              <a:t>- </a:t>
            </a:r>
            <a:r>
              <a:rPr lang="cs-CZ" dirty="0"/>
              <a:t>pocení</a:t>
            </a:r>
            <a:r>
              <a:rPr lang="cs-CZ" dirty="0" smtClean="0"/>
              <a:t>.</a:t>
            </a:r>
            <a:endParaRPr lang="cs-CZ" dirty="0"/>
          </a:p>
          <a:p>
            <a:r>
              <a:rPr lang="cs-CZ" dirty="0" err="1"/>
              <a:t>Aortokavální</a:t>
            </a:r>
            <a:r>
              <a:rPr lang="cs-CZ" dirty="0"/>
              <a:t> </a:t>
            </a:r>
            <a:r>
              <a:rPr lang="cs-CZ" dirty="0" err="1"/>
              <a:t>koprese</a:t>
            </a:r>
            <a:r>
              <a:rPr lang="cs-CZ" dirty="0"/>
              <a:t> </a:t>
            </a:r>
            <a:r>
              <a:rPr lang="cs-CZ" b="1" dirty="0"/>
              <a:t>KO plod:</a:t>
            </a:r>
            <a:endParaRPr lang="cs-CZ" dirty="0"/>
          </a:p>
          <a:p>
            <a:pPr marL="68580" indent="0">
              <a:buNone/>
            </a:pPr>
            <a:r>
              <a:rPr lang="cs-CZ" dirty="0"/>
              <a:t>- metabolický </a:t>
            </a:r>
            <a:r>
              <a:rPr lang="cs-CZ" dirty="0" err="1"/>
              <a:t>dyskomfort</a:t>
            </a:r>
            <a:r>
              <a:rPr lang="cs-CZ" dirty="0"/>
              <a:t>,</a:t>
            </a:r>
          </a:p>
          <a:p>
            <a:pPr marL="68580" indent="0">
              <a:buNone/>
            </a:pPr>
            <a:r>
              <a:rPr lang="cs-CZ" dirty="0"/>
              <a:t>- </a:t>
            </a:r>
            <a:r>
              <a:rPr lang="cs-CZ" dirty="0" err="1"/>
              <a:t>hypoperfutze</a:t>
            </a:r>
            <a:r>
              <a:rPr lang="cs-CZ" dirty="0"/>
              <a:t>,</a:t>
            </a:r>
          </a:p>
          <a:p>
            <a:pPr marL="68580" indent="0">
              <a:buNone/>
            </a:pPr>
            <a:r>
              <a:rPr lang="cs-CZ" dirty="0"/>
              <a:t>- hypoxie,</a:t>
            </a:r>
          </a:p>
          <a:p>
            <a:pPr marL="68580" indent="0">
              <a:buNone/>
            </a:pPr>
            <a:r>
              <a:rPr lang="cs-CZ" dirty="0"/>
              <a:t>- pocení.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="" xmlns:p14="http://schemas.microsoft.com/office/powerpoint/2010/main" val="27429096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KPR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68580" lvl="0" indent="0">
              <a:buNone/>
            </a:pPr>
            <a:r>
              <a:rPr lang="cs-CZ" b="1" dirty="0" smtClean="0">
                <a:latin typeface="ArialMT"/>
                <a:ea typeface="Calibri"/>
                <a:cs typeface="ArialMT"/>
              </a:rPr>
              <a:t>2. Aplikace </a:t>
            </a:r>
            <a:r>
              <a:rPr lang="cs-CZ" b="1" dirty="0">
                <a:latin typeface="ArialMT"/>
                <a:ea typeface="Calibri"/>
                <a:cs typeface="ArialMT"/>
              </a:rPr>
              <a:t>standardní </a:t>
            </a:r>
            <a:r>
              <a:rPr lang="cs-CZ" b="1" dirty="0" err="1">
                <a:latin typeface="ArialMT"/>
                <a:ea typeface="Calibri"/>
                <a:cs typeface="ArialMT"/>
              </a:rPr>
              <a:t>Advanced</a:t>
            </a:r>
            <a:r>
              <a:rPr lang="cs-CZ" b="1" dirty="0">
                <a:latin typeface="ArialMT"/>
                <a:ea typeface="Calibri"/>
                <a:cs typeface="ArialMT"/>
              </a:rPr>
              <a:t> </a:t>
            </a:r>
            <a:r>
              <a:rPr lang="cs-CZ" b="1" dirty="0" err="1">
                <a:latin typeface="ArialMT"/>
                <a:ea typeface="Calibri"/>
                <a:cs typeface="ArialMT"/>
              </a:rPr>
              <a:t>Cardiac</a:t>
            </a:r>
            <a:r>
              <a:rPr lang="cs-CZ" b="1" dirty="0">
                <a:latin typeface="ArialMT"/>
                <a:ea typeface="Calibri"/>
                <a:cs typeface="ArialMT"/>
              </a:rPr>
              <a:t> </a:t>
            </a:r>
            <a:r>
              <a:rPr lang="cs-CZ" b="1" dirty="0" err="1">
                <a:latin typeface="ArialMT"/>
                <a:ea typeface="Calibri"/>
                <a:cs typeface="ArialMT"/>
              </a:rPr>
              <a:t>Life</a:t>
            </a:r>
            <a:r>
              <a:rPr lang="cs-CZ" b="1" dirty="0">
                <a:latin typeface="ArialMT"/>
                <a:ea typeface="Calibri"/>
                <a:cs typeface="ArialMT"/>
              </a:rPr>
              <a:t> Support (dále jen </a:t>
            </a:r>
            <a:r>
              <a:rPr lang="cs-CZ" b="1" dirty="0" err="1" smtClean="0">
                <a:latin typeface="ArialMT"/>
                <a:ea typeface="Calibri"/>
                <a:cs typeface="ArialMT"/>
              </a:rPr>
              <a:t>ACLS</a:t>
            </a:r>
            <a:r>
              <a:rPr lang="cs-CZ" b="1" dirty="0" err="1"/>
              <a:t>Aplikace</a:t>
            </a:r>
            <a:r>
              <a:rPr lang="cs-CZ" b="1" dirty="0"/>
              <a:t> standardní </a:t>
            </a:r>
            <a:r>
              <a:rPr lang="cs-CZ" b="1" dirty="0" err="1"/>
              <a:t>Advanced</a:t>
            </a:r>
            <a:r>
              <a:rPr lang="cs-CZ" b="1" dirty="0"/>
              <a:t> </a:t>
            </a:r>
            <a:r>
              <a:rPr lang="cs-CZ" b="1" dirty="0" err="1"/>
              <a:t>Cardiac</a:t>
            </a:r>
            <a:r>
              <a:rPr lang="cs-CZ" b="1" dirty="0"/>
              <a:t> </a:t>
            </a:r>
            <a:r>
              <a:rPr lang="cs-CZ" b="1" dirty="0" err="1"/>
              <a:t>Life</a:t>
            </a:r>
            <a:r>
              <a:rPr lang="cs-CZ" b="1" dirty="0"/>
              <a:t> Support (dále jen ACLS) algoritmy pro medikaci, intubaci a defibrilaci</a:t>
            </a:r>
            <a:r>
              <a:rPr lang="cs-CZ" b="1" dirty="0" smtClean="0"/>
              <a:t>.</a:t>
            </a:r>
            <a:endParaRPr lang="cs-CZ" dirty="0"/>
          </a:p>
          <a:p>
            <a:pPr marL="68580" lvl="0" indent="0">
              <a:buNone/>
            </a:pPr>
            <a:r>
              <a:rPr lang="cs-CZ" b="1" dirty="0"/>
              <a:t> </a:t>
            </a:r>
            <a:endParaRPr lang="cs-CZ" dirty="0"/>
          </a:p>
          <a:p>
            <a:pPr marL="68580" indent="0">
              <a:buNone/>
            </a:pPr>
            <a:r>
              <a:rPr lang="cs-CZ" b="1" dirty="0" smtClean="0"/>
              <a:t>3. </a:t>
            </a:r>
            <a:r>
              <a:rPr lang="cs-CZ" b="1" dirty="0" err="1" smtClean="0"/>
              <a:t>Oxygenace</a:t>
            </a:r>
            <a:r>
              <a:rPr lang="cs-CZ" b="1" dirty="0"/>
              <a:t> </a:t>
            </a:r>
            <a:endParaRPr lang="cs-CZ" dirty="0"/>
          </a:p>
          <a:p>
            <a:pPr lvl="0"/>
            <a:r>
              <a:rPr lang="cs-CZ" dirty="0"/>
              <a:t>100 % kyslík</a:t>
            </a:r>
          </a:p>
          <a:p>
            <a:pPr marL="68580" indent="0">
              <a:buNone/>
            </a:pPr>
            <a:r>
              <a:rPr lang="cs-CZ" b="1" dirty="0"/>
              <a:t> </a:t>
            </a:r>
            <a:endParaRPr lang="cs-CZ" dirty="0"/>
          </a:p>
          <a:p>
            <a:pPr marL="68580" lvl="0" indent="0">
              <a:buNone/>
            </a:pPr>
            <a:r>
              <a:rPr lang="cs-CZ" b="1" dirty="0" smtClean="0"/>
              <a:t>4. Elektrody </a:t>
            </a:r>
            <a:endParaRPr lang="cs-CZ" dirty="0"/>
          </a:p>
          <a:p>
            <a:pPr lvl="0"/>
            <a:r>
              <a:rPr lang="cs-CZ" dirty="0"/>
              <a:t>Biaxiálně</a:t>
            </a:r>
          </a:p>
          <a:p>
            <a:pPr marL="68580" lvl="0" indent="0">
              <a:buNone/>
            </a:pPr>
            <a:r>
              <a:rPr lang="cs-CZ" b="1" dirty="0"/>
              <a:t> </a:t>
            </a:r>
            <a:endParaRPr lang="cs-CZ" dirty="0"/>
          </a:p>
          <a:p>
            <a:pPr marL="68580" lvl="0" indent="0">
              <a:buNone/>
            </a:pPr>
            <a:r>
              <a:rPr lang="cs-CZ" dirty="0" smtClean="0"/>
              <a:t>5. </a:t>
            </a:r>
            <a:r>
              <a:rPr lang="cs-CZ" b="1" dirty="0" smtClean="0"/>
              <a:t>Tekutiny</a:t>
            </a:r>
            <a:endParaRPr lang="cs-CZ" b="1" dirty="0"/>
          </a:p>
          <a:p>
            <a:r>
              <a:rPr lang="cs-CZ" dirty="0"/>
              <a:t> Koloidy i </a:t>
            </a:r>
            <a:r>
              <a:rPr lang="cs-CZ" dirty="0" smtClean="0"/>
              <a:t>krystaloidy</a:t>
            </a:r>
            <a:r>
              <a:rPr lang="cs-CZ" b="1" dirty="0">
                <a:latin typeface="ArialMT"/>
              </a:rPr>
              <a:t> </a:t>
            </a:r>
            <a:endParaRPr lang="cs-CZ" sz="2000" dirty="0">
              <a:latin typeface="Times New Roman"/>
              <a:ea typeface="Times New Roman"/>
            </a:endParaRPr>
          </a:p>
          <a:p>
            <a:pPr marL="457200" algn="just">
              <a:spcAft>
                <a:spcPts val="0"/>
              </a:spcAft>
            </a:pPr>
            <a:endParaRPr lang="cs-CZ" sz="2000" dirty="0">
              <a:latin typeface="Times New Roman"/>
              <a:ea typeface="Times New Roman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2546979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Algoritmus KPR u těhotné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cs-CZ" dirty="0" smtClean="0"/>
              <a:t>Srdeční masáž </a:t>
            </a:r>
          </a:p>
          <a:p>
            <a:r>
              <a:rPr lang="cs-CZ" dirty="0" smtClean="0"/>
              <a:t>Počet dechů</a:t>
            </a:r>
          </a:p>
          <a:p>
            <a:r>
              <a:rPr lang="cs-CZ" dirty="0" smtClean="0"/>
              <a:t>Místo komprese</a:t>
            </a:r>
          </a:p>
          <a:p>
            <a:r>
              <a:rPr lang="cs-CZ" dirty="0" smtClean="0"/>
              <a:t>Hloubka komprese</a:t>
            </a:r>
          </a:p>
          <a:p>
            <a:r>
              <a:rPr lang="cs-CZ" dirty="0" smtClean="0"/>
              <a:t>Frekvence komprese</a:t>
            </a:r>
          </a:p>
          <a:p>
            <a:r>
              <a:rPr lang="cs-CZ" dirty="0" smtClean="0"/>
              <a:t>Léky používané v resuscitaci</a:t>
            </a:r>
          </a:p>
          <a:p>
            <a:r>
              <a:rPr lang="cs-CZ" dirty="0" smtClean="0"/>
              <a:t>Poloha těhotné</a:t>
            </a:r>
          </a:p>
          <a:p>
            <a:endParaRPr lang="cs-CZ" dirty="0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cs-CZ" dirty="0" smtClean="0"/>
              <a:t>Doplnit poznatky dle zadané zápočtové práce.</a:t>
            </a:r>
            <a:endParaRPr lang="cs-CZ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Algoritmus při KPR novorozence</a:t>
            </a:r>
            <a:endParaRPr lang="cs-CZ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2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dirty="0" smtClean="0"/>
              <a:t>Poloha novorozence</a:t>
            </a:r>
          </a:p>
          <a:p>
            <a:r>
              <a:rPr lang="cs-CZ" dirty="0" smtClean="0"/>
              <a:t>Místo </a:t>
            </a:r>
            <a:r>
              <a:rPr lang="cs-CZ" dirty="0" smtClean="0"/>
              <a:t>k</a:t>
            </a:r>
            <a:r>
              <a:rPr lang="cs-CZ" dirty="0" smtClean="0"/>
              <a:t>omprese hrudníku </a:t>
            </a:r>
          </a:p>
          <a:p>
            <a:r>
              <a:rPr lang="cs-CZ" dirty="0" smtClean="0"/>
              <a:t>Hloubka komprese</a:t>
            </a:r>
          </a:p>
          <a:p>
            <a:r>
              <a:rPr lang="cs-CZ" dirty="0" smtClean="0"/>
              <a:t>Technika komprese  u novorozenců</a:t>
            </a:r>
          </a:p>
          <a:p>
            <a:r>
              <a:rPr lang="cs-CZ" dirty="0" smtClean="0"/>
              <a:t>Počet dechů + iniciální dechy</a:t>
            </a:r>
          </a:p>
          <a:p>
            <a:r>
              <a:rPr lang="cs-CZ" dirty="0" smtClean="0"/>
              <a:t>Algoritmus (poměr)</a:t>
            </a:r>
          </a:p>
          <a:p>
            <a:r>
              <a:rPr lang="cs-CZ" dirty="0" smtClean="0"/>
              <a:t>Léky používané v resuscitaci</a:t>
            </a:r>
          </a:p>
          <a:p>
            <a:r>
              <a:rPr lang="cs-CZ" dirty="0" smtClean="0"/>
              <a:t>Kdy se zahajuje masáž u novorozence?</a:t>
            </a:r>
          </a:p>
          <a:p>
            <a:r>
              <a:rPr lang="cs-CZ" dirty="0" err="1" smtClean="0"/>
              <a:t>Zajiětení</a:t>
            </a:r>
            <a:r>
              <a:rPr lang="cs-CZ" dirty="0" smtClean="0"/>
              <a:t> DC u novorozence</a:t>
            </a:r>
            <a:endParaRPr lang="cs-CZ" dirty="0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cs-CZ" dirty="0" smtClean="0"/>
              <a:t>Doplnit vědomosti dle zápočtové práce+ odkaz</a:t>
            </a:r>
          </a:p>
          <a:p>
            <a:r>
              <a:rPr lang="cs-CZ" dirty="0" smtClean="0"/>
              <a:t>http://www.</a:t>
            </a:r>
            <a:r>
              <a:rPr lang="cs-CZ" dirty="0" err="1" smtClean="0"/>
              <a:t>neonatology.cz</a:t>
            </a:r>
            <a:r>
              <a:rPr lang="cs-CZ" dirty="0" smtClean="0"/>
              <a:t>/</a:t>
            </a:r>
            <a:r>
              <a:rPr lang="cs-CZ" dirty="0" err="1" smtClean="0"/>
              <a:t>upload</a:t>
            </a:r>
            <a:r>
              <a:rPr lang="cs-CZ" dirty="0" smtClean="0"/>
              <a:t>/www.</a:t>
            </a:r>
            <a:r>
              <a:rPr lang="cs-CZ" dirty="0" err="1" smtClean="0"/>
              <a:t>neonatology.cz</a:t>
            </a:r>
            <a:r>
              <a:rPr lang="cs-CZ" dirty="0" smtClean="0"/>
              <a:t>/Legislativa/Postupy/resuscitace-novorozence.</a:t>
            </a:r>
            <a:r>
              <a:rPr lang="cs-CZ" dirty="0" err="1" smtClean="0"/>
              <a:t>pdf</a:t>
            </a:r>
            <a:endParaRPr lang="cs-CZ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ok">
  <a:themeElements>
    <a:clrScheme name="Tok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Tok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ok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29</TotalTime>
  <Words>233</Words>
  <Application>Microsoft Office PowerPoint</Application>
  <PresentationFormat>Předvádění na obrazovce (4:3)</PresentationFormat>
  <Paragraphs>51</Paragraphs>
  <Slides>6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6</vt:i4>
      </vt:variant>
    </vt:vector>
  </HeadingPairs>
  <TitlesOfParts>
    <vt:vector size="7" baseType="lpstr">
      <vt:lpstr>Tok</vt:lpstr>
      <vt:lpstr>KPR těhotné ženy</vt:lpstr>
      <vt:lpstr>Snímek 2</vt:lpstr>
      <vt:lpstr>Aortokavální komprese </vt:lpstr>
      <vt:lpstr>KPR </vt:lpstr>
      <vt:lpstr>Algoritmus KPR u těhotné </vt:lpstr>
      <vt:lpstr>Algoritmus při KPR novorozence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KPR těhotné ženy</dc:title>
  <dc:creator>Guest</dc:creator>
  <cp:lastModifiedBy>Guest</cp:lastModifiedBy>
  <cp:revision>5</cp:revision>
  <dcterms:created xsi:type="dcterms:W3CDTF">2020-10-05T15:23:36Z</dcterms:created>
  <dcterms:modified xsi:type="dcterms:W3CDTF">2020-10-05T15:53:02Z</dcterms:modified>
</cp:coreProperties>
</file>