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9" r:id="rId2"/>
    <p:sldId id="260" r:id="rId3"/>
    <p:sldId id="299" r:id="rId4"/>
    <p:sldId id="262" r:id="rId5"/>
    <p:sldId id="300" r:id="rId6"/>
    <p:sldId id="289" r:id="rId7"/>
    <p:sldId id="295" r:id="rId8"/>
    <p:sldId id="296" r:id="rId9"/>
    <p:sldId id="290" r:id="rId10"/>
    <p:sldId id="292" r:id="rId11"/>
    <p:sldId id="291" r:id="rId12"/>
    <p:sldId id="293" r:id="rId13"/>
    <p:sldId id="294" r:id="rId14"/>
    <p:sldId id="297" r:id="rId15"/>
    <p:sldId id="298" r:id="rId16"/>
    <p:sldId id="276" r:id="rId17"/>
    <p:sldId id="301" r:id="rId18"/>
    <p:sldId id="264" r:id="rId19"/>
    <p:sldId id="265" r:id="rId20"/>
    <p:sldId id="271" r:id="rId21"/>
    <p:sldId id="302" r:id="rId22"/>
    <p:sldId id="303" r:id="rId23"/>
    <p:sldId id="266" r:id="rId24"/>
    <p:sldId id="263" r:id="rId25"/>
    <p:sldId id="286" r:id="rId26"/>
    <p:sldId id="287" r:id="rId27"/>
    <p:sldId id="304" r:id="rId28"/>
    <p:sldId id="270" r:id="rId29"/>
  </p:sldIdLst>
  <p:sldSz cx="9906000" cy="6858000" type="A4"/>
  <p:notesSz cx="6759575" cy="9867900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sz="1400" kern="1200">
        <a:solidFill>
          <a:srgbClr val="00407A"/>
        </a:solidFill>
        <a:latin typeface="Arial CE" charset="-18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rgbClr val="00407A"/>
        </a:solidFill>
        <a:latin typeface="Arial CE" charset="-18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rgbClr val="00407A"/>
        </a:solidFill>
        <a:latin typeface="Arial CE" charset="-18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rgbClr val="00407A"/>
        </a:solidFill>
        <a:latin typeface="Arial CE" charset="-18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rgbClr val="00407A"/>
        </a:solidFill>
        <a:latin typeface="Arial CE" charset="-18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rgbClr val="00407A"/>
        </a:solidFill>
        <a:latin typeface="Arial CE" charset="-18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rgbClr val="00407A"/>
        </a:solidFill>
        <a:latin typeface="Arial CE" charset="-18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rgbClr val="00407A"/>
        </a:solidFill>
        <a:latin typeface="Arial CE" charset="-18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rgbClr val="00407A"/>
        </a:solidFill>
        <a:latin typeface="Arial CE" charset="-1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00"/>
    </p:penClr>
  </p:showPr>
  <p:clrMru>
    <a:srgbClr val="000080"/>
    <a:srgbClr val="330099"/>
    <a:srgbClr val="00407A"/>
    <a:srgbClr val="DEEEFF"/>
    <a:srgbClr val="FFFFCC"/>
    <a:srgbClr val="CCECFF"/>
    <a:srgbClr val="FFFF00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95" autoAdjust="0"/>
  </p:normalViewPr>
  <p:slideViewPr>
    <p:cSldViewPr>
      <p:cViewPr varScale="1">
        <p:scale>
          <a:sx n="73" d="100"/>
          <a:sy n="73" d="100"/>
        </p:scale>
        <p:origin x="-258" y="-102"/>
      </p:cViewPr>
      <p:guideLst>
        <p:guide orient="horz" pos="2387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333" y="-43"/>
      </p:cViewPr>
      <p:guideLst>
        <p:guide orient="horz" pos="2160"/>
        <p:guide pos="312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293052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 defTabSz="889000" eaLnBrk="0" hangingPunct="0"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-1588"/>
            <a:ext cx="29321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889000" eaLnBrk="0" hangingPunct="0"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375775"/>
            <a:ext cx="293052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 defTabSz="889000" eaLnBrk="0" hangingPunct="0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5775"/>
            <a:ext cx="29321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8890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23AFC0D1-D577-467B-8266-A2A3693C8E5E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293052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 defTabSz="739775" eaLnBrk="0" hangingPunct="0"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-1588"/>
            <a:ext cx="29321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39775" eaLnBrk="0" hangingPunct="0"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375775"/>
            <a:ext cx="293052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 defTabSz="739775" eaLnBrk="0" hangingPunct="0"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375775"/>
            <a:ext cx="29321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39775" eaLnBrk="0" hangingPunct="0"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fld id="{F8C41BE6-11C6-42EE-B7C0-B166C7463972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687888"/>
            <a:ext cx="4957762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2055" name="Rectangle 7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715963" y="749300"/>
            <a:ext cx="5327650" cy="36845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889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0850" algn="l" defTabSz="889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01700" algn="l" defTabSz="889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52550" algn="l" defTabSz="889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03400" algn="l" defTabSz="889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7540D-7A84-457F-94B7-4FA3D78B1BE3}" type="slidenum">
              <a:rPr lang="cs-CZ"/>
              <a:pPr/>
              <a:t>1</a:t>
            </a:fld>
            <a:endParaRPr lang="cs-CZ"/>
          </a:p>
        </p:txBody>
      </p:sp>
      <p:sp>
        <p:nvSpPr>
          <p:cNvPr id="51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719138" y="749300"/>
            <a:ext cx="5321300" cy="3684588"/>
          </a:xfrm>
          <a:ln cap="flat"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D5E6F6-0F11-4C5D-9FDA-8832B2DD74A9}" type="slidenum">
              <a:rPr lang="cs-CZ"/>
              <a:pPr/>
              <a:t>12</a:t>
            </a:fld>
            <a:endParaRPr lang="cs-CZ"/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719138" y="749300"/>
            <a:ext cx="5321300" cy="3684588"/>
          </a:xfrm>
          <a:ln cap="flat"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46AD3-DE1D-44DD-AFCF-B703B7A8779D}" type="slidenum">
              <a:rPr lang="cs-CZ"/>
              <a:pPr/>
              <a:t>13</a:t>
            </a:fld>
            <a:endParaRPr lang="cs-CZ"/>
          </a:p>
        </p:txBody>
      </p:sp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719138" y="749300"/>
            <a:ext cx="5321300" cy="3684588"/>
          </a:xfrm>
          <a:ln cap="flat"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DFAD8-8988-4DEA-872B-4B9C509D29BD}" type="slidenum">
              <a:rPr lang="cs-CZ"/>
              <a:pPr/>
              <a:t>14</a:t>
            </a:fld>
            <a:endParaRPr lang="cs-CZ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719138" y="749300"/>
            <a:ext cx="5321300" cy="3684588"/>
          </a:xfrm>
          <a:ln cap="flat"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5E2564-2B25-48CB-A113-500550B8350C}" type="slidenum">
              <a:rPr lang="cs-CZ"/>
              <a:pPr/>
              <a:t>15</a:t>
            </a:fld>
            <a:endParaRPr lang="cs-CZ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719138" y="749300"/>
            <a:ext cx="5321300" cy="3684588"/>
          </a:xfrm>
          <a:ln cap="flat"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AF4C0B-36DC-493C-A0D1-41104910D60B}" type="slidenum">
              <a:rPr lang="cs-CZ"/>
              <a:pPr/>
              <a:t>16</a:t>
            </a:fld>
            <a:endParaRPr lang="cs-CZ"/>
          </a:p>
        </p:txBody>
      </p:sp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719138" y="749300"/>
            <a:ext cx="5321300" cy="3684588"/>
          </a:xfrm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FF033-CFB3-45BB-9BE2-59454DDA9F18}" type="slidenum">
              <a:rPr lang="cs-CZ"/>
              <a:pPr/>
              <a:t>17</a:t>
            </a:fld>
            <a:endParaRPr lang="cs-CZ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719138" y="749300"/>
            <a:ext cx="5321300" cy="3684588"/>
          </a:xfrm>
          <a:ln cap="flat"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C1098-ADFA-4AED-9E06-22742730EB8D}" type="slidenum">
              <a:rPr lang="cs-CZ"/>
              <a:pPr/>
              <a:t>18</a:t>
            </a:fld>
            <a:endParaRPr lang="cs-CZ"/>
          </a:p>
        </p:txBody>
      </p:sp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719138" y="749300"/>
            <a:ext cx="5321300" cy="3684588"/>
          </a:xfrm>
          <a:ln cap="flat"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97023C-3A59-4B4B-89AC-C8F7DB5641BF}" type="slidenum">
              <a:rPr lang="cs-CZ"/>
              <a:pPr/>
              <a:t>19</a:t>
            </a:fld>
            <a:endParaRPr lang="cs-CZ"/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723900" y="755650"/>
            <a:ext cx="5311775" cy="3678238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585F70-563B-4504-9EFB-1DE271183DEE}" type="slidenum">
              <a:rPr lang="cs-CZ"/>
              <a:pPr/>
              <a:t>20</a:t>
            </a:fld>
            <a:endParaRPr lang="cs-CZ"/>
          </a:p>
        </p:txBody>
      </p:sp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723900" y="755650"/>
            <a:ext cx="5311775" cy="3678238"/>
          </a:xfrm>
          <a:ln cap="flat"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0EBE4-9107-45D8-B66F-870FB0494CC1}" type="slidenum">
              <a:rPr lang="cs-CZ"/>
              <a:pPr/>
              <a:t>21</a:t>
            </a:fld>
            <a:endParaRPr lang="cs-CZ"/>
          </a:p>
        </p:txBody>
      </p:sp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723900" y="755650"/>
            <a:ext cx="5311775" cy="3678238"/>
          </a:xfrm>
          <a:ln cap="flat"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CD6C19-92AD-4EEC-8992-A2D9AA595FF6}" type="slidenum">
              <a:rPr lang="cs-CZ"/>
              <a:pPr/>
              <a:t>2</a:t>
            </a:fld>
            <a:endParaRPr lang="cs-CZ"/>
          </a:p>
        </p:txBody>
      </p:sp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719138" y="749300"/>
            <a:ext cx="5321300" cy="3684588"/>
          </a:xfrm>
          <a:ln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FA531B-9E6A-4DD1-B60D-6B48CFC2ABBE}" type="slidenum">
              <a:rPr lang="cs-CZ"/>
              <a:pPr/>
              <a:t>22</a:t>
            </a:fld>
            <a:endParaRPr lang="cs-CZ"/>
          </a:p>
        </p:txBody>
      </p:sp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723900" y="755650"/>
            <a:ext cx="5311775" cy="3678238"/>
          </a:xfrm>
          <a:ln cap="flat"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689475"/>
            <a:ext cx="4957762" cy="4440238"/>
          </a:xfrm>
          <a:ln/>
        </p:spPr>
        <p:txBody>
          <a:bodyPr lIns="88893" tIns="46035" rIns="88893" bIns="46035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D8C8C0-0156-4634-A394-46A1B793AC51}" type="slidenum">
              <a:rPr lang="cs-CZ"/>
              <a:pPr/>
              <a:t>23</a:t>
            </a:fld>
            <a:endParaRPr lang="cs-CZ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723900" y="755650"/>
            <a:ext cx="5311775" cy="3678238"/>
          </a:xfrm>
          <a:ln cap="flat"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20DA37-A663-4679-9D46-EFADA9604D5E}" type="slidenum">
              <a:rPr lang="cs-CZ"/>
              <a:pPr/>
              <a:t>24</a:t>
            </a:fld>
            <a:endParaRPr lang="cs-CZ"/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723900" y="755650"/>
            <a:ext cx="5311775" cy="3678238"/>
          </a:xfrm>
          <a:ln cap="flat"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C59172-033D-42A2-A9DB-FA56EF3183F1}" type="slidenum">
              <a:rPr lang="cs-CZ"/>
              <a:pPr/>
              <a:t>25</a:t>
            </a:fld>
            <a:endParaRPr lang="cs-CZ"/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719138" y="749300"/>
            <a:ext cx="5321300" cy="3684588"/>
          </a:xfrm>
          <a:ln cap="flat"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638306-7246-4119-8B49-C955FBD17C4C}" type="slidenum">
              <a:rPr lang="cs-CZ"/>
              <a:pPr/>
              <a:t>26</a:t>
            </a:fld>
            <a:endParaRPr lang="cs-CZ"/>
          </a:p>
        </p:txBody>
      </p:sp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719138" y="749300"/>
            <a:ext cx="5321300" cy="3684588"/>
          </a:xfrm>
          <a:ln cap="flat"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D20D9-9E1D-4662-B5EC-CC4DC4DCCB15}" type="slidenum">
              <a:rPr lang="cs-CZ"/>
              <a:pPr/>
              <a:t>27</a:t>
            </a:fld>
            <a:endParaRPr lang="cs-CZ"/>
          </a:p>
        </p:txBody>
      </p:sp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727075" y="760413"/>
            <a:ext cx="5305425" cy="3673475"/>
          </a:xfrm>
          <a:ln cap="flat"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900" rIns="88900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37F623-ABE3-46AB-AB39-A816C0E3384F}" type="slidenum">
              <a:rPr lang="cs-CZ"/>
              <a:pPr/>
              <a:t>28</a:t>
            </a:fld>
            <a:endParaRPr lang="cs-CZ"/>
          </a:p>
        </p:txBody>
      </p:sp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723900" y="755650"/>
            <a:ext cx="5311775" cy="3678238"/>
          </a:xfrm>
          <a:ln cap="flat"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7866C-8B6A-445C-BD79-D772322B00F5}" type="slidenum">
              <a:rPr lang="cs-CZ"/>
              <a:pPr/>
              <a:t>4</a:t>
            </a:fld>
            <a:endParaRPr lang="cs-CZ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719138" y="749300"/>
            <a:ext cx="5321300" cy="3684588"/>
          </a:xfrm>
          <a:ln cap="flat"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5477A1-B531-43D3-A9FC-33DB227B9E9F}" type="slidenum">
              <a:rPr lang="cs-CZ"/>
              <a:pPr/>
              <a:t>6</a:t>
            </a:fld>
            <a:endParaRPr lang="cs-CZ"/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719138" y="749300"/>
            <a:ext cx="5321300" cy="3684588"/>
          </a:xfrm>
          <a:ln cap="flat"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4DE8E4-CA8C-4A7B-943E-4680E66CC494}" type="slidenum">
              <a:rPr lang="cs-CZ"/>
              <a:pPr/>
              <a:t>7</a:t>
            </a:fld>
            <a:endParaRPr lang="cs-CZ"/>
          </a:p>
        </p:txBody>
      </p:sp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719138" y="749300"/>
            <a:ext cx="5321300" cy="3684588"/>
          </a:xfrm>
          <a:ln cap="flat"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623A97-B700-48E2-BD5F-20B6BC4F4773}" type="slidenum">
              <a:rPr lang="cs-CZ"/>
              <a:pPr/>
              <a:t>8</a:t>
            </a:fld>
            <a:endParaRPr lang="cs-CZ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719138" y="749300"/>
            <a:ext cx="5321300" cy="3684588"/>
          </a:xfrm>
          <a:ln cap="flat"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04DA49-156F-49ED-A27B-AAE0C11AEA92}" type="slidenum">
              <a:rPr lang="cs-CZ"/>
              <a:pPr/>
              <a:t>9</a:t>
            </a:fld>
            <a:endParaRPr lang="cs-CZ"/>
          </a:p>
        </p:txBody>
      </p:sp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719138" y="749300"/>
            <a:ext cx="5321300" cy="3684588"/>
          </a:xfrm>
          <a:ln cap="flat"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8333E-ED2C-4DFC-819D-A0BCEEF3B5BF}" type="slidenum">
              <a:rPr lang="cs-CZ"/>
              <a:pPr/>
              <a:t>10</a:t>
            </a:fld>
            <a:endParaRPr lang="cs-CZ"/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719138" y="749300"/>
            <a:ext cx="5321300" cy="3684588"/>
          </a:xfrm>
          <a:ln cap="flat"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33AF8-A0D4-4956-B047-3A05DEC3EEFC}" type="slidenum">
              <a:rPr lang="cs-CZ"/>
              <a:pPr/>
              <a:t>11</a:t>
            </a:fld>
            <a:endParaRPr lang="cs-CZ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719138" y="749300"/>
            <a:ext cx="5321300" cy="3684588"/>
          </a:xfrm>
          <a:ln cap="flat"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2DBA7E-AF35-43C5-B590-2A69255798F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2CF453-309A-4889-AE0C-708605C2A57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53275" y="609600"/>
            <a:ext cx="2257425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6619875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D964F5-6713-4D65-8257-675B3A3EA52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11FAE7-798D-408F-97AE-DCFD5C48E25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7E69FA-7E0C-453E-9C60-593CDDB5ED9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2750" y="914400"/>
            <a:ext cx="4422775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87925" y="914400"/>
            <a:ext cx="4422775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A423E1-0F2D-4C95-A51B-1990B3B74A6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2DFA31-8C6B-4F3C-85E1-AE48AEEF0FE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5038B9-83CE-4ADB-8180-B83D429425D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1B0F16-8F9B-4BE4-A95B-69FCA1B8C0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825C72-142F-486A-A4D8-A29FB240C8A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64B223-87AA-402B-937C-8B448022322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Dokument_aplikace_Microsoft_Office_Word_97-_20032.doc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Dokument_aplikace_Microsoft_Office_Word_97-_20031.doc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0" y="6172200"/>
            <a:ext cx="1162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 eaLnBrk="0" hangingPunct="0">
              <a:defRPr b="1">
                <a:latin typeface="+mn-lt"/>
              </a:defRPr>
            </a:lvl1pPr>
          </a:lstStyle>
          <a:p>
            <a:fld id="{5F274A6D-C3FE-4348-AE98-316A2FD484BA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503238" y="762000"/>
            <a:ext cx="8907462" cy="0"/>
          </a:xfrm>
          <a:prstGeom prst="line">
            <a:avLst/>
          </a:prstGeom>
          <a:noFill/>
          <a:ln w="12700">
            <a:solidFill>
              <a:srgbClr val="00407A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8997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&lt;Topic&gt;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914400"/>
            <a:ext cx="89979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&lt;Hlavní sdělení&gt;</a:t>
            </a:r>
          </a:p>
          <a:p>
            <a:pPr lvl="0"/>
            <a:endParaRPr lang="cs-CZ" smtClean="0"/>
          </a:p>
          <a:p>
            <a:pPr lvl="0"/>
            <a:endParaRPr lang="cs-CZ" smtClean="0"/>
          </a:p>
        </p:txBody>
      </p:sp>
      <p:graphicFrame>
        <p:nvGraphicFramePr>
          <p:cNvPr id="1030" name="Object 6"/>
          <p:cNvGraphicFramePr>
            <a:graphicFrameLocks/>
          </p:cNvGraphicFramePr>
          <p:nvPr/>
        </p:nvGraphicFramePr>
        <p:xfrm>
          <a:off x="457200" y="6172200"/>
          <a:ext cx="1503363" cy="457200"/>
        </p:xfrm>
        <a:graphic>
          <a:graphicData uri="http://schemas.openxmlformats.org/presentationml/2006/ole">
            <p:oleObj spid="_x0000_s1030" name="dokument" r:id="rId14" imgW="2057040" imgH="763560" progId="Word.Document.8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/>
          </p:cNvGraphicFramePr>
          <p:nvPr/>
        </p:nvGraphicFramePr>
        <p:xfrm>
          <a:off x="2154238" y="6172200"/>
          <a:ext cx="549275" cy="457200"/>
        </p:xfrm>
        <a:graphic>
          <a:graphicData uri="http://schemas.openxmlformats.org/presentationml/2006/ole">
            <p:oleObj spid="_x0000_s1031" name="dokument" r:id="rId15" imgW="742680" imgH="752400" progId="Word.Document.8">
              <p:embed/>
            </p:oleObj>
          </a:graphicData>
        </a:graphic>
      </p:graphicFrame>
      <p:pic>
        <p:nvPicPr>
          <p:cNvPr id="1032" name="Picture 8"/>
          <p:cNvPicPr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691563" y="6172200"/>
            <a:ext cx="688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957513" y="6172200"/>
            <a:ext cx="687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400" b="1">
          <a:solidFill>
            <a:srgbClr val="00407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400" b="1">
          <a:solidFill>
            <a:srgbClr val="00407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400" b="1">
          <a:solidFill>
            <a:srgbClr val="00407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400" b="1">
          <a:solidFill>
            <a:srgbClr val="00407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400" b="1">
          <a:solidFill>
            <a:srgbClr val="00407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 b="1">
          <a:solidFill>
            <a:srgbClr val="00407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 b="1">
          <a:solidFill>
            <a:srgbClr val="00407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 b="1">
          <a:solidFill>
            <a:srgbClr val="00407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 b="1">
          <a:solidFill>
            <a:srgbClr val="00407A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000" b="1">
          <a:solidFill>
            <a:srgbClr val="00407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 CE" charset="-1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 CE" charset="-1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 CE" charset="-1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 CE" charset="-1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 CE" charset="-1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 CE" charset="-1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 CE" charset="-1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 CE" charset="-18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12750" y="914400"/>
            <a:ext cx="89979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l" eaLnBrk="0" hangingPunct="0">
              <a:spcBef>
                <a:spcPct val="20000"/>
              </a:spcBef>
            </a:pPr>
            <a:endParaRPr lang="cs-CZ" sz="1800" b="1">
              <a:latin typeface="Arial" charset="0"/>
            </a:endParaRPr>
          </a:p>
          <a:p>
            <a:pPr algn="l" eaLnBrk="0" hangingPunct="0">
              <a:spcBef>
                <a:spcPct val="20000"/>
              </a:spcBef>
            </a:pPr>
            <a:endParaRPr lang="cs-CZ" sz="1800" b="1">
              <a:latin typeface="Arial" charset="0"/>
            </a:endParaRPr>
          </a:p>
          <a:p>
            <a:pPr algn="l" eaLnBrk="0" hangingPunct="0">
              <a:spcBef>
                <a:spcPct val="20000"/>
              </a:spcBef>
            </a:pPr>
            <a:endParaRPr lang="cs-CZ" sz="1800" b="1">
              <a:latin typeface="Arial" charset="0"/>
            </a:endParaRPr>
          </a:p>
          <a:p>
            <a:pPr algn="l" eaLnBrk="0" hangingPunct="0">
              <a:spcBef>
                <a:spcPct val="20000"/>
              </a:spcBef>
            </a:pPr>
            <a:endParaRPr lang="cs-CZ" sz="1800" b="1">
              <a:latin typeface="Arial" charset="0"/>
            </a:endParaRPr>
          </a:p>
          <a:p>
            <a:pPr algn="l" eaLnBrk="0" hangingPunct="0">
              <a:spcBef>
                <a:spcPct val="20000"/>
              </a:spcBef>
            </a:pPr>
            <a:endParaRPr lang="cs-CZ" sz="1800" b="1">
              <a:latin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cs-CZ" sz="4400" b="1" u="sng">
                <a:solidFill>
                  <a:srgbClr val="000080"/>
                </a:solidFill>
                <a:latin typeface="Verdana" pitchFamily="34" charset="0"/>
              </a:rPr>
              <a:t>ÚRAZY   DĚTÍ</a:t>
            </a:r>
          </a:p>
          <a:p>
            <a:pPr eaLnBrk="0" hangingPunct="0">
              <a:spcBef>
                <a:spcPct val="20000"/>
              </a:spcBef>
            </a:pPr>
            <a:endParaRPr lang="cs-CZ" sz="4400" b="1" u="sng">
              <a:solidFill>
                <a:srgbClr val="000080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997950" cy="381000"/>
          </a:xfrm>
          <a:noFill/>
          <a:ln/>
        </p:spPr>
        <p:txBody>
          <a:bodyPr/>
          <a:lstStyle/>
          <a:p>
            <a:pPr eaLnBrk="0" hangingPunct="0"/>
            <a:r>
              <a:rPr lang="cs-CZ" sz="1200">
                <a:solidFill>
                  <a:srgbClr val="000080"/>
                </a:solidFill>
              </a:rPr>
              <a:t>CO JE TO ÚRAZ</a:t>
            </a:r>
            <a:endParaRPr lang="cs-CZ" sz="1200">
              <a:solidFill>
                <a:srgbClr val="000080"/>
              </a:solidFill>
              <a:latin typeface="Arial CE" charset="-1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908050"/>
            <a:ext cx="8929688" cy="5181600"/>
          </a:xfrm>
          <a:noFill/>
          <a:ln/>
        </p:spPr>
        <p:txBody>
          <a:bodyPr/>
          <a:lstStyle/>
          <a:p>
            <a:pPr marL="0" indent="0" eaLnBrk="0" hangingPunct="0"/>
            <a:r>
              <a:rPr lang="cs-CZ" sz="2800">
                <a:solidFill>
                  <a:srgbClr val="000080"/>
                </a:solidFill>
              </a:rPr>
              <a:t>Úrazy a popálení elektrickým proudem</a:t>
            </a:r>
          </a:p>
          <a:p>
            <a:pPr marL="0" indent="0" eaLnBrk="0" hangingPunct="0"/>
            <a:r>
              <a:rPr lang="cs-CZ" b="0">
                <a:solidFill>
                  <a:srgbClr val="000080"/>
                </a:solidFill>
              </a:rPr>
              <a:t> kousání elektr.šňůry</a:t>
            </a:r>
          </a:p>
          <a:p>
            <a:pPr marL="0" indent="0" eaLnBrk="0" hangingPunct="0"/>
            <a:endParaRPr lang="cs-CZ" b="0">
              <a:solidFill>
                <a:srgbClr val="000080"/>
              </a:solidFill>
            </a:endParaRPr>
          </a:p>
          <a:p>
            <a:pPr marL="0" indent="0" eaLnBrk="0" hangingPunct="0">
              <a:buSzPct val="150000"/>
            </a:pPr>
            <a:endParaRPr lang="cs-CZ" b="0">
              <a:solidFill>
                <a:srgbClr val="000080"/>
              </a:solidFill>
              <a:latin typeface="Arial CE" charset="-18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84213" y="5156200"/>
            <a:ext cx="1841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cs-CZ"/>
          </a:p>
        </p:txBody>
      </p:sp>
      <p:pic>
        <p:nvPicPr>
          <p:cNvPr id="53254" name="Picture 6" descr="URAZ - kousani snu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9788" y="1938338"/>
            <a:ext cx="5684837" cy="37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997950" cy="381000"/>
          </a:xfrm>
          <a:noFill/>
          <a:ln/>
        </p:spPr>
        <p:txBody>
          <a:bodyPr/>
          <a:lstStyle/>
          <a:p>
            <a:pPr eaLnBrk="0" hangingPunct="0"/>
            <a:r>
              <a:rPr lang="cs-CZ" sz="1200">
                <a:solidFill>
                  <a:srgbClr val="000080"/>
                </a:solidFill>
              </a:rPr>
              <a:t>CO JE TO ÚRAZ</a:t>
            </a:r>
            <a:endParaRPr lang="cs-CZ" sz="1200">
              <a:solidFill>
                <a:srgbClr val="000080"/>
              </a:solidFill>
              <a:latin typeface="Arial CE" charset="-18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908050"/>
            <a:ext cx="8929688" cy="5181600"/>
          </a:xfrm>
          <a:noFill/>
          <a:ln/>
        </p:spPr>
        <p:txBody>
          <a:bodyPr/>
          <a:lstStyle/>
          <a:p>
            <a:pPr marL="0" indent="0" eaLnBrk="0" hangingPunct="0"/>
            <a:r>
              <a:rPr lang="cs-CZ" sz="2800">
                <a:solidFill>
                  <a:srgbClr val="000080"/>
                </a:solidFill>
              </a:rPr>
              <a:t>Otravy a poleptání</a:t>
            </a:r>
          </a:p>
          <a:p>
            <a:pPr marL="0" indent="0" eaLnBrk="0" hangingPunct="0"/>
            <a:r>
              <a:rPr lang="cs-CZ" b="0">
                <a:solidFill>
                  <a:srgbClr val="000080"/>
                </a:solidFill>
              </a:rPr>
              <a:t> </a:t>
            </a:r>
          </a:p>
          <a:p>
            <a:pPr marL="0" indent="0" eaLnBrk="0" hangingPunct="0"/>
            <a:endParaRPr lang="cs-CZ" b="0">
              <a:solidFill>
                <a:srgbClr val="000080"/>
              </a:solidFill>
            </a:endParaRPr>
          </a:p>
          <a:p>
            <a:pPr marL="0" indent="0" eaLnBrk="0" hangingPunct="0">
              <a:buSzPct val="150000"/>
            </a:pPr>
            <a:endParaRPr lang="cs-CZ" b="0">
              <a:solidFill>
                <a:srgbClr val="000080"/>
              </a:solidFill>
              <a:latin typeface="Arial CE" charset="-18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684213" y="5156200"/>
            <a:ext cx="1841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cs-CZ"/>
          </a:p>
        </p:txBody>
      </p:sp>
      <p:pic>
        <p:nvPicPr>
          <p:cNvPr id="51207" name="Picture 7" descr="URAZ - chemicka popalenina steh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4713" y="1871663"/>
            <a:ext cx="5111750" cy="3833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997950" cy="381000"/>
          </a:xfrm>
          <a:noFill/>
          <a:ln/>
        </p:spPr>
        <p:txBody>
          <a:bodyPr/>
          <a:lstStyle/>
          <a:p>
            <a:pPr eaLnBrk="0" hangingPunct="0"/>
            <a:r>
              <a:rPr lang="cs-CZ" sz="1200">
                <a:solidFill>
                  <a:srgbClr val="000080"/>
                </a:solidFill>
              </a:rPr>
              <a:t>CO JE TO ÚRAZ</a:t>
            </a:r>
            <a:endParaRPr lang="cs-CZ" sz="1200">
              <a:solidFill>
                <a:srgbClr val="000080"/>
              </a:solidFill>
              <a:latin typeface="Arial CE" charset="-18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908050"/>
            <a:ext cx="8929688" cy="5181600"/>
          </a:xfrm>
          <a:noFill/>
          <a:ln/>
        </p:spPr>
        <p:txBody>
          <a:bodyPr/>
          <a:lstStyle/>
          <a:p>
            <a:pPr marL="0" indent="0" eaLnBrk="0" hangingPunct="0"/>
            <a:r>
              <a:rPr lang="cs-CZ" sz="2800">
                <a:solidFill>
                  <a:srgbClr val="000080"/>
                </a:solidFill>
              </a:rPr>
              <a:t>Střelné rány, zranění od pyrotechniky</a:t>
            </a:r>
          </a:p>
          <a:p>
            <a:pPr marL="0" indent="0" eaLnBrk="0" hangingPunct="0"/>
            <a:r>
              <a:rPr lang="cs-CZ" b="0">
                <a:solidFill>
                  <a:srgbClr val="000080"/>
                </a:solidFill>
              </a:rPr>
              <a:t> dělbuch</a:t>
            </a:r>
          </a:p>
          <a:p>
            <a:pPr marL="0" indent="0" eaLnBrk="0" hangingPunct="0"/>
            <a:endParaRPr lang="cs-CZ" b="0">
              <a:solidFill>
                <a:srgbClr val="000080"/>
              </a:solidFill>
            </a:endParaRPr>
          </a:p>
          <a:p>
            <a:pPr marL="0" indent="0" eaLnBrk="0" hangingPunct="0">
              <a:buSzPct val="150000"/>
            </a:pPr>
            <a:endParaRPr lang="cs-CZ" b="0">
              <a:solidFill>
                <a:srgbClr val="000080"/>
              </a:solidFill>
              <a:latin typeface="Arial CE" charset="-18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684213" y="5156200"/>
            <a:ext cx="1841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cs-CZ"/>
          </a:p>
        </p:txBody>
      </p:sp>
      <p:pic>
        <p:nvPicPr>
          <p:cNvPr id="55302" name="Picture 6" descr="URAZ - vybuch delbuch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1213" y="1635125"/>
            <a:ext cx="5743575" cy="4306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997950" cy="381000"/>
          </a:xfrm>
          <a:noFill/>
          <a:ln/>
        </p:spPr>
        <p:txBody>
          <a:bodyPr/>
          <a:lstStyle/>
          <a:p>
            <a:pPr eaLnBrk="0" hangingPunct="0"/>
            <a:r>
              <a:rPr lang="cs-CZ" sz="1200">
                <a:solidFill>
                  <a:srgbClr val="000080"/>
                </a:solidFill>
              </a:rPr>
              <a:t>CO JE TO ÚRAZ</a:t>
            </a:r>
            <a:endParaRPr lang="cs-CZ" sz="1200">
              <a:solidFill>
                <a:srgbClr val="000080"/>
              </a:solidFill>
              <a:latin typeface="Arial CE" charset="-1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908050"/>
            <a:ext cx="8929688" cy="5181600"/>
          </a:xfrm>
          <a:noFill/>
          <a:ln/>
        </p:spPr>
        <p:txBody>
          <a:bodyPr/>
          <a:lstStyle/>
          <a:p>
            <a:pPr marL="0" indent="0" eaLnBrk="0" hangingPunct="0"/>
            <a:r>
              <a:rPr lang="cs-CZ" sz="2800">
                <a:solidFill>
                  <a:srgbClr val="000080"/>
                </a:solidFill>
              </a:rPr>
              <a:t>Řezné a tržné rány</a:t>
            </a:r>
          </a:p>
          <a:p>
            <a:pPr marL="0" indent="0" eaLnBrk="0" hangingPunct="0"/>
            <a:r>
              <a:rPr lang="cs-CZ" b="0">
                <a:solidFill>
                  <a:srgbClr val="000080"/>
                </a:solidFill>
              </a:rPr>
              <a:t> sekačka</a:t>
            </a:r>
          </a:p>
          <a:p>
            <a:pPr marL="0" indent="0" eaLnBrk="0" hangingPunct="0"/>
            <a:endParaRPr lang="cs-CZ" b="0">
              <a:solidFill>
                <a:srgbClr val="000080"/>
              </a:solidFill>
            </a:endParaRPr>
          </a:p>
          <a:p>
            <a:pPr marL="0" indent="0" eaLnBrk="0" hangingPunct="0">
              <a:buSzPct val="150000"/>
            </a:pPr>
            <a:endParaRPr lang="cs-CZ" b="0">
              <a:solidFill>
                <a:srgbClr val="000080"/>
              </a:solidFill>
              <a:latin typeface="Arial CE" charset="-18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684213" y="5156200"/>
            <a:ext cx="1841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cs-CZ"/>
          </a:p>
        </p:txBody>
      </p:sp>
      <p:pic>
        <p:nvPicPr>
          <p:cNvPr id="57350" name="Picture 6" descr="URAZ - secna rana ze sekack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9900" y="1797050"/>
            <a:ext cx="6424613" cy="3984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997950" cy="381000"/>
          </a:xfrm>
          <a:noFill/>
          <a:ln/>
        </p:spPr>
        <p:txBody>
          <a:bodyPr/>
          <a:lstStyle/>
          <a:p>
            <a:pPr eaLnBrk="0" hangingPunct="0"/>
            <a:r>
              <a:rPr lang="cs-CZ" sz="1200">
                <a:solidFill>
                  <a:srgbClr val="000080"/>
                </a:solidFill>
              </a:rPr>
              <a:t>CO JE TO ÚRAZ</a:t>
            </a:r>
            <a:endParaRPr lang="cs-CZ" sz="1200">
              <a:solidFill>
                <a:srgbClr val="000080"/>
              </a:solidFill>
              <a:latin typeface="Arial CE" charset="-18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908050"/>
            <a:ext cx="8929688" cy="5181600"/>
          </a:xfrm>
          <a:noFill/>
          <a:ln/>
        </p:spPr>
        <p:txBody>
          <a:bodyPr/>
          <a:lstStyle/>
          <a:p>
            <a:pPr marL="0" indent="0" eaLnBrk="0" hangingPunct="0"/>
            <a:r>
              <a:rPr lang="cs-CZ" sz="2800">
                <a:solidFill>
                  <a:srgbClr val="000080"/>
                </a:solidFill>
              </a:rPr>
              <a:t>Řezné a tržné rány</a:t>
            </a:r>
          </a:p>
          <a:p>
            <a:pPr marL="0" indent="0" eaLnBrk="0" hangingPunct="0"/>
            <a:r>
              <a:rPr lang="cs-CZ" b="0">
                <a:solidFill>
                  <a:srgbClr val="000080"/>
                </a:solidFill>
              </a:rPr>
              <a:t> pokousání psem</a:t>
            </a:r>
          </a:p>
          <a:p>
            <a:pPr marL="0" indent="0" eaLnBrk="0" hangingPunct="0"/>
            <a:endParaRPr lang="cs-CZ" b="0">
              <a:solidFill>
                <a:srgbClr val="000080"/>
              </a:solidFill>
            </a:endParaRPr>
          </a:p>
          <a:p>
            <a:pPr marL="0" indent="0" eaLnBrk="0" hangingPunct="0">
              <a:buSzPct val="150000"/>
            </a:pPr>
            <a:endParaRPr lang="cs-CZ" b="0">
              <a:solidFill>
                <a:srgbClr val="000080"/>
              </a:solidFill>
              <a:latin typeface="Arial CE" charset="-18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684213" y="5156200"/>
            <a:ext cx="1841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cs-CZ"/>
          </a:p>
        </p:txBody>
      </p:sp>
      <p:pic>
        <p:nvPicPr>
          <p:cNvPr id="65542" name="Picture 6" descr="URAZ - pokousani  psem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9638" y="1709738"/>
            <a:ext cx="5545137" cy="4159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997950" cy="381000"/>
          </a:xfrm>
          <a:noFill/>
          <a:ln/>
        </p:spPr>
        <p:txBody>
          <a:bodyPr/>
          <a:lstStyle/>
          <a:p>
            <a:pPr eaLnBrk="0" hangingPunct="0"/>
            <a:r>
              <a:rPr lang="cs-CZ" sz="1200">
                <a:solidFill>
                  <a:srgbClr val="000080"/>
                </a:solidFill>
              </a:rPr>
              <a:t>CO JE TO ÚRAZ</a:t>
            </a:r>
            <a:endParaRPr lang="cs-CZ" sz="1200">
              <a:solidFill>
                <a:srgbClr val="000080"/>
              </a:solidFill>
              <a:latin typeface="Arial CE" charset="-1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908050"/>
            <a:ext cx="8929688" cy="5181600"/>
          </a:xfrm>
          <a:noFill/>
          <a:ln/>
        </p:spPr>
        <p:txBody>
          <a:bodyPr/>
          <a:lstStyle/>
          <a:p>
            <a:pPr marL="0" indent="0" eaLnBrk="0" hangingPunct="0"/>
            <a:r>
              <a:rPr lang="cs-CZ" sz="2800">
                <a:solidFill>
                  <a:srgbClr val="000080"/>
                </a:solidFill>
              </a:rPr>
              <a:t>Zlomeniny, vykloubení, polytraumata</a:t>
            </a:r>
          </a:p>
          <a:p>
            <a:pPr marL="0" indent="0" eaLnBrk="0" hangingPunct="0"/>
            <a:r>
              <a:rPr lang="cs-CZ" b="0">
                <a:solidFill>
                  <a:srgbClr val="000080"/>
                </a:solidFill>
              </a:rPr>
              <a:t> </a:t>
            </a:r>
          </a:p>
          <a:p>
            <a:pPr marL="0" indent="0" eaLnBrk="0" hangingPunct="0"/>
            <a:endParaRPr lang="cs-CZ" b="0">
              <a:solidFill>
                <a:srgbClr val="000080"/>
              </a:solidFill>
            </a:endParaRPr>
          </a:p>
          <a:p>
            <a:pPr marL="0" indent="0" eaLnBrk="0" hangingPunct="0">
              <a:buSzPct val="150000"/>
            </a:pPr>
            <a:endParaRPr lang="cs-CZ" b="0">
              <a:solidFill>
                <a:srgbClr val="000080"/>
              </a:solidFill>
              <a:latin typeface="Arial CE" charset="-18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684213" y="5156200"/>
            <a:ext cx="1841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cs-CZ"/>
          </a:p>
        </p:txBody>
      </p:sp>
      <p:pic>
        <p:nvPicPr>
          <p:cNvPr id="67590" name="Picture 6" descr="URAZ - zlomeny kotni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1743075"/>
            <a:ext cx="6048375" cy="4090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997950" cy="381000"/>
          </a:xfrm>
          <a:noFill/>
          <a:ln/>
        </p:spPr>
        <p:txBody>
          <a:bodyPr/>
          <a:lstStyle/>
          <a:p>
            <a:pPr eaLnBrk="0" hangingPunct="0"/>
            <a:r>
              <a:rPr lang="cs-CZ" sz="1200">
                <a:solidFill>
                  <a:srgbClr val="000080"/>
                </a:solidFill>
              </a:rPr>
              <a:t>NÁSLEDKY URAZŮ</a:t>
            </a:r>
            <a:endParaRPr lang="cs-CZ" sz="1200">
              <a:solidFill>
                <a:srgbClr val="000080"/>
              </a:solidFill>
              <a:latin typeface="Arial CE" charset="-18"/>
            </a:endParaRPr>
          </a:p>
        </p:txBody>
      </p:sp>
      <p:graphicFrame>
        <p:nvGraphicFramePr>
          <p:cNvPr id="16387" name="Object 3"/>
          <p:cNvGraphicFramePr>
            <a:graphicFrameLocks/>
          </p:cNvGraphicFramePr>
          <p:nvPr/>
        </p:nvGraphicFramePr>
        <p:xfrm>
          <a:off x="3152775" y="981075"/>
          <a:ext cx="6753225" cy="5041900"/>
        </p:xfrm>
        <a:graphic>
          <a:graphicData uri="http://schemas.openxmlformats.org/presentationml/2006/ole">
            <p:oleObj spid="_x0000_s16387" name="graf" r:id="rId4" imgW="3286080" imgH="2676240" progId="Excel.Chart.5">
              <p:embed followColorScheme="full"/>
            </p:oleObj>
          </a:graphicData>
        </a:graphic>
      </p:graphicFrame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57200" y="692150"/>
            <a:ext cx="78486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 u="sng">
                <a:solidFill>
                  <a:srgbClr val="000080"/>
                </a:solidFill>
                <a:latin typeface="Arial" charset="0"/>
              </a:rPr>
              <a:t>Zdravým dětem nehrozí jen nemoci,                    ale především úrazy.</a:t>
            </a:r>
          </a:p>
          <a:p>
            <a:pPr algn="l">
              <a:spcBef>
                <a:spcPct val="50000"/>
              </a:spcBef>
            </a:pPr>
            <a:endParaRPr lang="cs-CZ" sz="2800" b="1" u="sng">
              <a:solidFill>
                <a:srgbClr val="000080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</a:pPr>
            <a:endParaRPr lang="cs-CZ" sz="2800" b="1">
              <a:solidFill>
                <a:srgbClr val="000080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</a:pPr>
            <a:endParaRPr lang="cs-CZ" sz="1800" b="1">
              <a:solidFill>
                <a:srgbClr val="000080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  <a:p>
            <a:endParaRPr lang="cs-CZ">
              <a:latin typeface="Arial CE" charset="-18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240338" y="1773238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latin typeface="Arial" charset="0"/>
              </a:rPr>
              <a:t>Příčiny úmrtí dětí v ČR</a:t>
            </a:r>
            <a:endParaRPr lang="cs-CZ" b="1"/>
          </a:p>
        </p:txBody>
      </p:sp>
      <p:grpSp>
        <p:nvGrpSpPr>
          <p:cNvPr id="16398" name="Group 14"/>
          <p:cNvGrpSpPr>
            <a:grpSpLocks/>
          </p:cNvGrpSpPr>
          <p:nvPr/>
        </p:nvGrpSpPr>
        <p:grpSpPr bwMode="auto">
          <a:xfrm>
            <a:off x="0" y="1628775"/>
            <a:ext cx="5132388" cy="4679950"/>
            <a:chOff x="217" y="1239"/>
            <a:chExt cx="3016" cy="2296"/>
          </a:xfrm>
        </p:grpSpPr>
        <p:sp>
          <p:nvSpPr>
            <p:cNvPr id="16391" name="AutoShape 7"/>
            <p:cNvSpPr>
              <a:spLocks noChangeArrowheads="1"/>
            </p:cNvSpPr>
            <p:nvPr/>
          </p:nvSpPr>
          <p:spPr bwMode="auto">
            <a:xfrm>
              <a:off x="217" y="1239"/>
              <a:ext cx="3016" cy="2296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rgbClr val="009999"/>
                </a:gs>
                <a:gs pos="100000">
                  <a:srgbClr val="009999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392" name="AutoShape 8"/>
            <p:cNvSpPr>
              <a:spLocks noChangeArrowheads="1"/>
            </p:cNvSpPr>
            <p:nvPr/>
          </p:nvSpPr>
          <p:spPr bwMode="auto">
            <a:xfrm>
              <a:off x="698" y="1335"/>
              <a:ext cx="2056" cy="1624"/>
            </a:xfrm>
            <a:prstGeom prst="triangle">
              <a:avLst>
                <a:gd name="adj" fmla="val 49995"/>
              </a:avLst>
            </a:prstGeom>
            <a:solidFill>
              <a:schemeClr val="accent2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1318" y="1571"/>
              <a:ext cx="816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cs-CZ" sz="2000" b="1">
                  <a:solidFill>
                    <a:schemeClr val="bg1"/>
                  </a:solidFill>
                  <a:latin typeface="Arial" charset="0"/>
                </a:rPr>
                <a:t>300 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cs-CZ" sz="2000" b="1">
                  <a:solidFill>
                    <a:schemeClr val="bg1"/>
                  </a:solidFill>
                  <a:latin typeface="Arial" charset="0"/>
                </a:rPr>
                <a:t>mrtvých</a:t>
              </a:r>
              <a:endParaRPr lang="cs-CZ" sz="2000" b="1">
                <a:solidFill>
                  <a:schemeClr val="bg1"/>
                </a:solidFill>
              </a:endParaRPr>
            </a:p>
          </p:txBody>
        </p:sp>
        <p:sp>
          <p:nvSpPr>
            <p:cNvPr id="16394" name="Rectangle 10"/>
            <p:cNvSpPr>
              <a:spLocks noChangeArrowheads="1"/>
            </p:cNvSpPr>
            <p:nvPr/>
          </p:nvSpPr>
          <p:spPr bwMode="auto">
            <a:xfrm>
              <a:off x="838" y="2147"/>
              <a:ext cx="1824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cs-CZ" sz="2000" b="1">
                  <a:solidFill>
                    <a:schemeClr val="bg1"/>
                  </a:solidFill>
                  <a:latin typeface="Arial" charset="0"/>
                </a:rPr>
                <a:t>2 000 - 3 000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cs-CZ" sz="2000" b="1">
                  <a:solidFill>
                    <a:schemeClr val="bg1"/>
                  </a:solidFill>
                  <a:latin typeface="Arial" charset="0"/>
                </a:rPr>
                <a:t>trvale postižených</a:t>
              </a:r>
              <a:endParaRPr lang="cs-CZ" sz="2000" b="1">
                <a:solidFill>
                  <a:schemeClr val="bg1"/>
                </a:solidFill>
              </a:endParaRPr>
            </a:p>
          </p:txBody>
        </p:sp>
        <p:sp>
          <p:nvSpPr>
            <p:cNvPr id="16395" name="Rectangle 11"/>
            <p:cNvSpPr>
              <a:spLocks noChangeArrowheads="1"/>
            </p:cNvSpPr>
            <p:nvPr/>
          </p:nvSpPr>
          <p:spPr bwMode="auto">
            <a:xfrm>
              <a:off x="934" y="2579"/>
              <a:ext cx="1536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cs-CZ" sz="2000" b="1">
                  <a:solidFill>
                    <a:schemeClr val="bg1"/>
                  </a:solidFill>
                  <a:latin typeface="Arial" charset="0"/>
                </a:rPr>
                <a:t>30 000 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cs-CZ" sz="2000" b="1">
                  <a:solidFill>
                    <a:schemeClr val="bg1"/>
                  </a:solidFill>
                  <a:latin typeface="Arial" charset="0"/>
                </a:rPr>
                <a:t>hospitalizovaných</a:t>
              </a:r>
              <a:endParaRPr lang="cs-CZ" sz="2000" b="1">
                <a:solidFill>
                  <a:schemeClr val="bg1"/>
                </a:solidFill>
              </a:endParaRPr>
            </a:p>
          </p:txBody>
        </p:sp>
        <p:sp>
          <p:nvSpPr>
            <p:cNvPr id="16396" name="Rectangle 12"/>
            <p:cNvSpPr>
              <a:spLocks noChangeArrowheads="1"/>
            </p:cNvSpPr>
            <p:nvPr/>
          </p:nvSpPr>
          <p:spPr bwMode="auto">
            <a:xfrm>
              <a:off x="598" y="3059"/>
              <a:ext cx="2256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cs-CZ" sz="2000" b="1">
                  <a:solidFill>
                    <a:srgbClr val="CCECFF"/>
                  </a:solidFill>
                  <a:latin typeface="Arial" charset="0"/>
                </a:rPr>
                <a:t>450 000 úrazů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cs-CZ" sz="2000" b="1">
                  <a:solidFill>
                    <a:srgbClr val="CCECFF"/>
                  </a:solidFill>
                  <a:latin typeface="Arial" charset="0"/>
                </a:rPr>
                <a:t>ošetřených lékařem</a:t>
              </a:r>
              <a:endParaRPr lang="cs-CZ" sz="2000" b="1">
                <a:solidFill>
                  <a:srgbClr val="CCEC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2750" y="914400"/>
            <a:ext cx="8997950" cy="609600"/>
          </a:xfrm>
          <a:noFill/>
          <a:ln/>
        </p:spPr>
        <p:txBody>
          <a:bodyPr/>
          <a:lstStyle/>
          <a:p>
            <a:pPr marL="0" indent="0" algn="ctr" eaLnBrk="0" hangingPunct="0"/>
            <a:r>
              <a:rPr lang="cs-CZ" sz="2800">
                <a:solidFill>
                  <a:srgbClr val="000080"/>
                </a:solidFill>
              </a:rPr>
              <a:t>Každý úraz dítěte s sebou nese nedozírné následky pro jednotlivce i pro společnost.</a:t>
            </a:r>
            <a:endParaRPr lang="cs-CZ" sz="2800"/>
          </a:p>
          <a:p>
            <a:pPr marL="0" indent="0"/>
            <a:r>
              <a:rPr lang="cs-CZ" sz="1400" b="0"/>
              <a:t>  </a:t>
            </a:r>
            <a:endParaRPr lang="cs-CZ" sz="1400" b="0">
              <a:latin typeface="Arial CE" charset="-18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997950" cy="381000"/>
          </a:xfrm>
          <a:noFill/>
          <a:ln/>
        </p:spPr>
        <p:txBody>
          <a:bodyPr/>
          <a:lstStyle/>
          <a:p>
            <a:pPr eaLnBrk="0" hangingPunct="0"/>
            <a:r>
              <a:rPr lang="cs-CZ" sz="1200">
                <a:solidFill>
                  <a:srgbClr val="000080"/>
                </a:solidFill>
              </a:rPr>
              <a:t>NÁSLEDKY ÚRAZŮ</a:t>
            </a:r>
            <a:endParaRPr lang="cs-CZ" sz="1200">
              <a:solidFill>
                <a:srgbClr val="000080"/>
              </a:solidFill>
              <a:latin typeface="Arial CE" charset="-18"/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914400" y="3733800"/>
            <a:ext cx="3505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1600">
                <a:latin typeface="Arial" charset="0"/>
              </a:rPr>
              <a:t> </a:t>
            </a:r>
            <a:endParaRPr lang="cs-CZ" sz="1600">
              <a:solidFill>
                <a:srgbClr val="000080"/>
              </a:solidFill>
            </a:endParaRP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6392863" y="4437063"/>
            <a:ext cx="2438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cs-CZ" sz="1200" b="1">
              <a:solidFill>
                <a:srgbClr val="000080"/>
              </a:solidFill>
            </a:endParaRP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 flipV="1">
            <a:off x="776288" y="6021388"/>
            <a:ext cx="4064000" cy="69850"/>
          </a:xfrm>
          <a:prstGeom prst="rect">
            <a:avLst/>
          </a:prstGeom>
          <a:noFill/>
          <a:ln w="508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cs-CZ" sz="1800"/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 flipV="1">
            <a:off x="5168900" y="6019800"/>
            <a:ext cx="4216400" cy="73025"/>
          </a:xfrm>
          <a:prstGeom prst="rect">
            <a:avLst/>
          </a:prstGeom>
          <a:noFill/>
          <a:ln w="508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560388" y="4652963"/>
            <a:ext cx="1871662" cy="10668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3200" b="1">
                <a:solidFill>
                  <a:schemeClr val="bg1"/>
                </a:solidFill>
                <a:latin typeface="Arial" charset="0"/>
              </a:rPr>
              <a:t>Závažné úrazy:</a:t>
            </a:r>
            <a:endParaRPr lang="cs-CZ" sz="3200" b="1">
              <a:solidFill>
                <a:schemeClr val="bg1"/>
              </a:solidFill>
            </a:endParaRPr>
          </a:p>
        </p:txBody>
      </p:sp>
      <p:sp>
        <p:nvSpPr>
          <p:cNvPr id="74768" name="Rectangle 16"/>
          <p:cNvSpPr>
            <a:spLocks noChangeArrowheads="1"/>
          </p:cNvSpPr>
          <p:nvPr/>
        </p:nvSpPr>
        <p:spPr bwMode="auto">
          <a:xfrm>
            <a:off x="488950" y="2060575"/>
            <a:ext cx="1871663" cy="10668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3200" b="1">
                <a:solidFill>
                  <a:schemeClr val="bg1"/>
                </a:solidFill>
                <a:latin typeface="Arial" charset="0"/>
              </a:rPr>
              <a:t>Běžné úrazy:</a:t>
            </a:r>
            <a:endParaRPr lang="cs-CZ" sz="3200" b="1">
              <a:solidFill>
                <a:schemeClr val="bg1"/>
              </a:solidFill>
            </a:endParaRPr>
          </a:p>
        </p:txBody>
      </p:sp>
      <p:sp>
        <p:nvSpPr>
          <p:cNvPr id="74769" name="Rectangle 17"/>
          <p:cNvSpPr>
            <a:spLocks noChangeArrowheads="1"/>
          </p:cNvSpPr>
          <p:nvPr/>
        </p:nvSpPr>
        <p:spPr bwMode="auto">
          <a:xfrm>
            <a:off x="2438400" y="1989138"/>
            <a:ext cx="5638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>
                <a:solidFill>
                  <a:srgbClr val="000080"/>
                </a:solidFill>
                <a:latin typeface="Arial" charset="0"/>
              </a:rPr>
              <a:t>zlomeniny, vykloubeniny, odřeniny, zhmožděniny, drobná říznutí</a:t>
            </a:r>
            <a:r>
              <a:rPr lang="cs-CZ" sz="2000">
                <a:solidFill>
                  <a:srgbClr val="000080"/>
                </a:solidFill>
                <a:latin typeface="Arial" charset="0"/>
              </a:rPr>
              <a:t>, ...</a:t>
            </a:r>
            <a:endParaRPr lang="cs-CZ" sz="2000">
              <a:solidFill>
                <a:srgbClr val="000080"/>
              </a:solidFill>
            </a:endParaRPr>
          </a:p>
        </p:txBody>
      </p:sp>
      <p:sp>
        <p:nvSpPr>
          <p:cNvPr id="74770" name="Rectangle 18"/>
          <p:cNvSpPr>
            <a:spLocks noChangeArrowheads="1"/>
          </p:cNvSpPr>
          <p:nvPr/>
        </p:nvSpPr>
        <p:spPr bwMode="auto">
          <a:xfrm>
            <a:off x="2362200" y="4508500"/>
            <a:ext cx="609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>
                <a:solidFill>
                  <a:srgbClr val="000080"/>
                </a:solidFill>
                <a:latin typeface="Arial" charset="0"/>
              </a:rPr>
              <a:t>popálení, opaření, poranění hlavy, otrava, tonutí, pády, polytraumata, ...</a:t>
            </a:r>
            <a:endParaRPr lang="cs-CZ" sz="2800">
              <a:solidFill>
                <a:srgbClr val="000080"/>
              </a:solidFill>
            </a:endParaRPr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457200" y="3573463"/>
            <a:ext cx="899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 b="1" i="1">
                <a:solidFill>
                  <a:srgbClr val="000080"/>
                </a:solidFill>
                <a:latin typeface="Arial" charset="0"/>
              </a:rPr>
              <a:t>… tyto úrazy všichni známe, ale často se stávají i ...</a:t>
            </a:r>
            <a:endParaRPr lang="cs-CZ" sz="1800" b="1" i="1">
              <a:solidFill>
                <a:srgbClr val="0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2750" y="914400"/>
            <a:ext cx="8997950" cy="609600"/>
          </a:xfrm>
          <a:noFill/>
          <a:ln/>
        </p:spPr>
        <p:txBody>
          <a:bodyPr/>
          <a:lstStyle/>
          <a:p>
            <a:pPr marL="0" indent="0"/>
            <a:r>
              <a:rPr lang="cs-CZ" sz="1400" b="0"/>
              <a:t>  </a:t>
            </a:r>
            <a:endParaRPr lang="cs-CZ" sz="1400" b="0">
              <a:latin typeface="Arial CE" charset="-1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997950" cy="381000"/>
          </a:xfrm>
          <a:noFill/>
          <a:ln/>
        </p:spPr>
        <p:txBody>
          <a:bodyPr/>
          <a:lstStyle/>
          <a:p>
            <a:pPr eaLnBrk="0" hangingPunct="0"/>
            <a:r>
              <a:rPr lang="cs-CZ" sz="1200">
                <a:solidFill>
                  <a:srgbClr val="000080"/>
                </a:solidFill>
              </a:rPr>
              <a:t>NÁSLEDKY ÚRAZŮ</a:t>
            </a:r>
            <a:endParaRPr lang="cs-CZ" sz="1200">
              <a:solidFill>
                <a:srgbClr val="000080"/>
              </a:solidFill>
              <a:latin typeface="Arial CE" charset="-18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44488" y="1268413"/>
            <a:ext cx="40751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  <a:r>
              <a:rPr lang="cs-CZ" sz="2800" b="1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.. následky pro dítě           a jeho okolí</a:t>
            </a:r>
            <a:endParaRPr lang="cs-CZ" sz="2800" b="1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562600" y="1196975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...i pro společnost</a:t>
            </a:r>
            <a:endParaRPr lang="cs-CZ" sz="2400" b="1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15925" y="2636838"/>
            <a:ext cx="4249738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  <a:buSzPct val="175000"/>
              <a:buFont typeface="Wingdings" pitchFamily="2" charset="2"/>
              <a:buChar char="Ø"/>
            </a:pPr>
            <a:r>
              <a:rPr lang="cs-CZ" sz="1600">
                <a:latin typeface="Arial" charset="0"/>
              </a:rPr>
              <a:t> </a:t>
            </a:r>
            <a:r>
              <a:rPr lang="cs-CZ" sz="2400">
                <a:solidFill>
                  <a:srgbClr val="000080"/>
                </a:solidFill>
                <a:latin typeface="Arial" charset="0"/>
              </a:rPr>
              <a:t>bolest, utrpení dítěte</a:t>
            </a:r>
          </a:p>
          <a:p>
            <a:pPr algn="l">
              <a:spcBef>
                <a:spcPct val="50000"/>
              </a:spcBef>
              <a:buSzPct val="130000"/>
              <a:buFont typeface="Wingdings" pitchFamily="2" charset="2"/>
              <a:buChar char="Ø"/>
            </a:pPr>
            <a:r>
              <a:rPr lang="cs-CZ" sz="2400">
                <a:solidFill>
                  <a:srgbClr val="000080"/>
                </a:solidFill>
                <a:latin typeface="Arial" charset="0"/>
              </a:rPr>
              <a:t> trvalé následky , </a:t>
            </a:r>
          </a:p>
          <a:p>
            <a:pPr algn="l">
              <a:spcBef>
                <a:spcPct val="50000"/>
              </a:spcBef>
              <a:buSzPct val="130000"/>
              <a:buFont typeface="Wingdings" pitchFamily="2" charset="2"/>
              <a:buChar char="Ø"/>
            </a:pPr>
            <a:r>
              <a:rPr lang="cs-CZ" sz="2400">
                <a:solidFill>
                  <a:srgbClr val="000080"/>
                </a:solidFill>
                <a:latin typeface="Arial" charset="0"/>
              </a:rPr>
              <a:t> smrt</a:t>
            </a:r>
          </a:p>
          <a:p>
            <a:pPr algn="l">
              <a:spcBef>
                <a:spcPct val="50000"/>
              </a:spcBef>
              <a:buSzPct val="130000"/>
              <a:buFont typeface="Wingdings" pitchFamily="2" charset="2"/>
              <a:buChar char="Ø"/>
            </a:pPr>
            <a:r>
              <a:rPr lang="cs-CZ" sz="2400">
                <a:solidFill>
                  <a:srgbClr val="000080"/>
                </a:solidFill>
                <a:latin typeface="Arial" charset="0"/>
              </a:rPr>
              <a:t> trauma rodičů,                 </a:t>
            </a:r>
          </a:p>
          <a:p>
            <a:pPr algn="l">
              <a:spcBef>
                <a:spcPct val="50000"/>
              </a:spcBef>
              <a:buSzPct val="130000"/>
              <a:buFont typeface="Wingdings" pitchFamily="2" charset="2"/>
              <a:buNone/>
            </a:pPr>
            <a:r>
              <a:rPr lang="cs-CZ" sz="2400">
                <a:solidFill>
                  <a:srgbClr val="000080"/>
                </a:solidFill>
                <a:latin typeface="Arial" charset="0"/>
              </a:rPr>
              <a:t>    náklady pro rodinu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cs-CZ" sz="2400">
                <a:solidFill>
                  <a:srgbClr val="000080"/>
                </a:solidFill>
                <a:latin typeface="Arial" charset="0"/>
              </a:rPr>
              <a:t>     zapojení policistů, záchranářů, hasičů, lékařů, ...</a:t>
            </a:r>
            <a:endParaRPr lang="cs-CZ" sz="2400">
              <a:solidFill>
                <a:srgbClr val="000080"/>
              </a:solidFill>
            </a:endParaRP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5164138" y="2644775"/>
            <a:ext cx="1235075" cy="1360488"/>
          </a:xfrm>
          <a:prstGeom prst="triangle">
            <a:avLst>
              <a:gd name="adj" fmla="val 52829"/>
            </a:avLst>
          </a:prstGeom>
          <a:solidFill>
            <a:srgbClr val="000080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5600700" y="2781300"/>
            <a:ext cx="252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rgbClr val="000080"/>
                </a:solidFill>
                <a:latin typeface="Arial" charset="0"/>
              </a:rPr>
              <a:t>300 mrtvých</a:t>
            </a:r>
            <a:endParaRPr lang="cs-CZ" sz="2000" b="1">
              <a:solidFill>
                <a:srgbClr val="000080"/>
              </a:solidFill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6105525" y="3284538"/>
            <a:ext cx="3311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rgbClr val="000080"/>
                </a:solidFill>
                <a:latin typeface="Arial" charset="0"/>
              </a:rPr>
              <a:t>3 000  trvale postižených</a:t>
            </a:r>
            <a:endParaRPr lang="cs-CZ" sz="2000" b="1">
              <a:solidFill>
                <a:srgbClr val="000080"/>
              </a:solidFill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6176963" y="3789363"/>
            <a:ext cx="3729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rgbClr val="000080"/>
                </a:solidFill>
                <a:latin typeface="Arial" charset="0"/>
              </a:rPr>
              <a:t>30 000 hospitalizovaných</a:t>
            </a:r>
            <a:endParaRPr lang="cs-CZ" sz="2000" b="1">
              <a:solidFill>
                <a:srgbClr val="000080"/>
              </a:solidFill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5257800" y="4508500"/>
            <a:ext cx="40386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rgbClr val="000080"/>
                </a:solidFill>
                <a:latin typeface="Arial" charset="0"/>
              </a:rPr>
              <a:t>Ekonomické ztráty a náklady způsobené úrazy dětí dosahují                10  až 15 mld Kč ročně.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rgbClr val="000080"/>
                </a:solidFill>
                <a:latin typeface="Arial" charset="0"/>
              </a:rPr>
              <a:t>(2 mil Kč stojí léčení jedné středně těžké popáleniny.)</a:t>
            </a:r>
            <a:endParaRPr lang="cs-CZ" sz="2000">
              <a:solidFill>
                <a:srgbClr val="000080"/>
              </a:solidFill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344488" y="908050"/>
            <a:ext cx="4321175" cy="5761038"/>
          </a:xfrm>
          <a:prstGeom prst="rect">
            <a:avLst/>
          </a:prstGeom>
          <a:noFill/>
          <a:ln w="508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sz="1800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5097463" y="908050"/>
            <a:ext cx="4535487" cy="5761038"/>
          </a:xfrm>
          <a:prstGeom prst="rect">
            <a:avLst/>
          </a:prstGeom>
          <a:noFill/>
          <a:ln w="508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5486400" y="1916113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rgbClr val="000080"/>
                </a:solidFill>
                <a:latin typeface="Arial" charset="0"/>
              </a:rPr>
              <a:t>Každý rok v ČR</a:t>
            </a:r>
            <a:endParaRPr lang="cs-CZ" sz="2000" b="1">
              <a:solidFill>
                <a:srgbClr val="000080"/>
              </a:solidFill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2289175" y="-747713"/>
            <a:ext cx="7200900" cy="3365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cs-CZ" sz="1600" b="1">
              <a:solidFill>
                <a:schemeClr val="bg1"/>
              </a:solidFill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2289175" y="-531813"/>
            <a:ext cx="7200900" cy="3365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cs-CZ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2750" y="549275"/>
            <a:ext cx="8997950" cy="746125"/>
          </a:xfrm>
          <a:noFill/>
          <a:ln/>
        </p:spPr>
        <p:txBody>
          <a:bodyPr/>
          <a:lstStyle/>
          <a:p>
            <a:pPr marL="0" indent="0" eaLnBrk="0" hangingPunct="0"/>
            <a:r>
              <a:rPr lang="cs-CZ" sz="2400" u="sng">
                <a:solidFill>
                  <a:srgbClr val="000080"/>
                </a:solidFill>
              </a:rPr>
              <a:t>Úrazy jsou považovány za součást života</a:t>
            </a:r>
            <a:r>
              <a:rPr lang="cs-CZ">
                <a:solidFill>
                  <a:srgbClr val="000080"/>
                </a:solidFill>
              </a:rPr>
              <a:t>.</a:t>
            </a:r>
          </a:p>
          <a:p>
            <a:pPr marL="0" indent="0"/>
            <a:endParaRPr lang="cs-CZ">
              <a:solidFill>
                <a:srgbClr val="000080"/>
              </a:solidFill>
              <a:latin typeface="Arial CE" charset="-18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 flipV="1">
            <a:off x="381000" y="387350"/>
            <a:ext cx="8997950" cy="69850"/>
          </a:xfrm>
          <a:ln/>
        </p:spPr>
        <p:txBody>
          <a:bodyPr/>
          <a:lstStyle/>
          <a:p>
            <a:pPr eaLnBrk="0" hangingPunct="0"/>
            <a:endParaRPr lang="cs-CZ" sz="1200">
              <a:solidFill>
                <a:srgbClr val="000080"/>
              </a:solidFill>
              <a:latin typeface="Arial CE" charset="-18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705600" y="908050"/>
            <a:ext cx="2424113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Arial" charset="0"/>
              </a:rPr>
              <a:t>UZDRAVENÍ</a:t>
            </a:r>
            <a:endParaRPr lang="cs-CZ" sz="2400" b="1">
              <a:solidFill>
                <a:schemeClr val="bg1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016375" y="1557338"/>
            <a:ext cx="1524000" cy="4572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Arial" charset="0"/>
              </a:rPr>
              <a:t>ÚRAZ</a:t>
            </a:r>
            <a:endParaRPr lang="cs-CZ" sz="2400" b="1">
              <a:solidFill>
                <a:schemeClr val="bg1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6681788" y="1773238"/>
            <a:ext cx="2782887" cy="4572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Arial" charset="0"/>
              </a:rPr>
              <a:t>NÁSLEDKY</a:t>
            </a:r>
            <a:endParaRPr lang="cs-CZ" sz="2400" b="1">
              <a:solidFill>
                <a:schemeClr val="bg1"/>
              </a:solidFill>
            </a:endParaRPr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 rot="20760000">
            <a:off x="5556250" y="1385888"/>
            <a:ext cx="962025" cy="173037"/>
          </a:xfrm>
          <a:prstGeom prst="rightArrow">
            <a:avLst>
              <a:gd name="adj1" fmla="val 50000"/>
              <a:gd name="adj2" fmla="val 278008"/>
            </a:avLst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114800" y="21336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>
                <a:solidFill>
                  <a:srgbClr val="000080"/>
                </a:solidFill>
                <a:latin typeface="Arial" charset="0"/>
              </a:rPr>
              <a:t>1 vteřina</a:t>
            </a:r>
            <a:endParaRPr lang="cs-CZ" sz="1800">
              <a:solidFill>
                <a:srgbClr val="000080"/>
              </a:solidFill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5105400" y="2133600"/>
            <a:ext cx="2008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 b="1" i="1">
                <a:solidFill>
                  <a:srgbClr val="330099"/>
                </a:solidFill>
                <a:latin typeface="Arial" charset="0"/>
              </a:rPr>
              <a:t>smůla</a:t>
            </a:r>
            <a:endParaRPr lang="cs-CZ" sz="1800" b="1" i="1">
              <a:solidFill>
                <a:srgbClr val="330099"/>
              </a:solidFill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914400" y="2205038"/>
            <a:ext cx="8286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endParaRPr lang="cs-CZ" sz="2000" b="1">
              <a:solidFill>
                <a:srgbClr val="000080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cs-CZ" sz="2400" b="1">
                <a:solidFill>
                  <a:srgbClr val="000080"/>
                </a:solidFill>
                <a:latin typeface="Arial" charset="0"/>
              </a:rPr>
              <a:t>Dvouletá holčička našla babiččiny léky - silná otrava.</a:t>
            </a:r>
            <a:r>
              <a:rPr lang="cs-CZ" sz="2400">
                <a:latin typeface="Arial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cs-CZ" sz="2400" b="1">
                <a:solidFill>
                  <a:srgbClr val="000080"/>
                </a:solidFill>
                <a:latin typeface="Arial" charset="0"/>
              </a:rPr>
              <a:t>Malé dítě vypadlo z okna. Přežilo, ale s doživotními následky</a:t>
            </a:r>
            <a:r>
              <a:rPr lang="cs-CZ" sz="2000">
                <a:latin typeface="Arial" charset="0"/>
              </a:rPr>
              <a:t>. </a:t>
            </a:r>
            <a:endParaRPr lang="cs-CZ" sz="200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990600" y="4365625"/>
            <a:ext cx="8283575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2400" b="1">
                <a:solidFill>
                  <a:srgbClr val="000080"/>
                </a:solidFill>
                <a:latin typeface="Arial" charset="0"/>
              </a:rPr>
              <a:t>Skupina dětí si hraje na staveništi. Jedno z nich zavalí betonová skruž. </a:t>
            </a:r>
          </a:p>
          <a:p>
            <a:pPr algn="l">
              <a:spcBef>
                <a:spcPct val="50000"/>
              </a:spcBef>
            </a:pPr>
            <a:r>
              <a:rPr lang="cs-CZ" sz="2400" b="1">
                <a:solidFill>
                  <a:srgbClr val="000080"/>
                </a:solidFill>
                <a:latin typeface="Arial" charset="0"/>
              </a:rPr>
              <a:t>Poranění hlavy při pádu z kola mělo pro třináctiletého chlapce osudné následky.</a:t>
            </a:r>
            <a:r>
              <a:rPr lang="cs-CZ" sz="2400">
                <a:latin typeface="Arial" charset="0"/>
              </a:rPr>
              <a:t> </a:t>
            </a:r>
            <a:endParaRPr lang="cs-CZ" sz="2400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863600" y="2636838"/>
            <a:ext cx="8407400" cy="1439862"/>
          </a:xfrm>
          <a:prstGeom prst="rect">
            <a:avLst/>
          </a:prstGeom>
          <a:noFill/>
          <a:ln w="508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863600" y="4292600"/>
            <a:ext cx="8407400" cy="1873250"/>
          </a:xfrm>
          <a:prstGeom prst="rect">
            <a:avLst/>
          </a:prstGeom>
          <a:noFill/>
          <a:ln w="508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 rot="11640000" flipH="1">
            <a:off x="5599113" y="1822450"/>
            <a:ext cx="1011237" cy="236538"/>
          </a:xfrm>
          <a:prstGeom prst="rightArrow">
            <a:avLst>
              <a:gd name="adj1" fmla="val 50000"/>
              <a:gd name="adj2" fmla="val 233016"/>
            </a:avLst>
          </a:prstGeom>
          <a:solidFill>
            <a:srgbClr val="000080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5181600" y="981075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 b="1" i="1">
                <a:solidFill>
                  <a:schemeClr val="accent2"/>
                </a:solidFill>
                <a:latin typeface="Arial" charset="0"/>
              </a:rPr>
              <a:t>štěstí</a:t>
            </a:r>
            <a:endParaRPr lang="cs-CZ" sz="1800" b="1" i="1">
              <a:solidFill>
                <a:schemeClr val="accent2"/>
              </a:solidFill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3962400" y="1196975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>
                <a:solidFill>
                  <a:srgbClr val="000080"/>
                </a:solidFill>
                <a:latin typeface="Arial" charset="0"/>
              </a:rPr>
              <a:t>náhoda</a:t>
            </a:r>
            <a:endParaRPr lang="cs-CZ" sz="1800">
              <a:solidFill>
                <a:srgbClr val="0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0350"/>
            <a:ext cx="8997950" cy="109538"/>
          </a:xfrm>
          <a:ln/>
        </p:spPr>
        <p:txBody>
          <a:bodyPr/>
          <a:lstStyle/>
          <a:p>
            <a:pPr eaLnBrk="0" hangingPunct="0"/>
            <a:endParaRPr lang="cs-CZ" sz="1200">
              <a:solidFill>
                <a:srgbClr val="000080"/>
              </a:solidFill>
              <a:latin typeface="Arial CE" charset="-1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/>
            <a:endParaRPr lang="cs-CZ"/>
          </a:p>
          <a:p>
            <a:pPr marL="0" indent="0"/>
            <a:endParaRPr lang="cs-CZ">
              <a:latin typeface="Arial CE" charset="-18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301750" y="1987550"/>
            <a:ext cx="3035300" cy="379413"/>
          </a:xfrm>
          <a:prstGeom prst="rect">
            <a:avLst/>
          </a:prstGeom>
          <a:noFill/>
          <a:ln w="127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1800" b="1">
                <a:solidFill>
                  <a:srgbClr val="000080"/>
                </a:solidFill>
                <a:latin typeface="Arial" charset="0"/>
              </a:rPr>
              <a:t>CO JE TO ÚRAZ</a:t>
            </a:r>
            <a:endParaRPr lang="cs-CZ" sz="1800" b="1">
              <a:solidFill>
                <a:srgbClr val="000080"/>
              </a:solidFill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301750" y="2749550"/>
            <a:ext cx="3035300" cy="379413"/>
          </a:xfrm>
          <a:prstGeom prst="rect">
            <a:avLst/>
          </a:prstGeom>
          <a:noFill/>
          <a:ln w="127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1800" b="1">
                <a:solidFill>
                  <a:srgbClr val="000080"/>
                </a:solidFill>
                <a:latin typeface="Arial" charset="0"/>
              </a:rPr>
              <a:t>NÁSLEDKY ÚRAZŮ</a:t>
            </a:r>
            <a:endParaRPr lang="cs-CZ" sz="1800" b="1">
              <a:solidFill>
                <a:srgbClr val="000080"/>
              </a:solidFill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301750" y="3511550"/>
            <a:ext cx="3035300" cy="379413"/>
          </a:xfrm>
          <a:prstGeom prst="rect">
            <a:avLst/>
          </a:prstGeom>
          <a:noFill/>
          <a:ln w="127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1800" b="1">
                <a:solidFill>
                  <a:srgbClr val="000080"/>
                </a:solidFill>
                <a:latin typeface="Arial" charset="0"/>
              </a:rPr>
              <a:t>ÚRAZ NENÍ NÁHODA</a:t>
            </a:r>
            <a:endParaRPr lang="cs-CZ" sz="1800" b="1">
              <a:solidFill>
                <a:srgbClr val="000080"/>
              </a:solidFill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301750" y="4273550"/>
            <a:ext cx="3035300" cy="379413"/>
          </a:xfrm>
          <a:prstGeom prst="rect">
            <a:avLst/>
          </a:prstGeom>
          <a:noFill/>
          <a:ln w="127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1800" b="1">
                <a:solidFill>
                  <a:srgbClr val="000080"/>
                </a:solidFill>
                <a:latin typeface="Arial" charset="0"/>
              </a:rPr>
              <a:t>PREVENCE ÚRAZŮ</a:t>
            </a:r>
            <a:endParaRPr lang="cs-CZ" sz="1800" b="1">
              <a:solidFill>
                <a:srgbClr val="000080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301750" y="5111750"/>
            <a:ext cx="3035300" cy="379413"/>
          </a:xfrm>
          <a:prstGeom prst="rect">
            <a:avLst/>
          </a:prstGeom>
          <a:noFill/>
          <a:ln w="127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1800" b="1">
                <a:solidFill>
                  <a:srgbClr val="000080"/>
                </a:solidFill>
                <a:latin typeface="Arial" charset="0"/>
              </a:rPr>
              <a:t>ÚRAZY DĚTÍ</a:t>
            </a:r>
            <a:endParaRPr lang="cs-CZ" sz="1800" b="1">
              <a:solidFill>
                <a:srgbClr val="00008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2750" y="188913"/>
            <a:ext cx="8997950" cy="576262"/>
          </a:xfrm>
          <a:noFill/>
          <a:ln/>
        </p:spPr>
        <p:txBody>
          <a:bodyPr/>
          <a:lstStyle/>
          <a:p>
            <a:pPr marL="0" indent="0" eaLnBrk="0" hangingPunct="0"/>
            <a:r>
              <a:rPr lang="cs-CZ" sz="2800">
                <a:solidFill>
                  <a:srgbClr val="000080"/>
                </a:solidFill>
              </a:rPr>
              <a:t>Úrazy jsou zbytečné. Úrazům lze předejít.</a:t>
            </a:r>
          </a:p>
          <a:p>
            <a:pPr marL="0" indent="0"/>
            <a:endParaRPr lang="cs-CZ">
              <a:solidFill>
                <a:srgbClr val="000080"/>
              </a:solidFill>
              <a:latin typeface="Arial CE" charset="-1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-100013"/>
            <a:ext cx="8997950" cy="100013"/>
          </a:xfrm>
          <a:ln/>
        </p:spPr>
        <p:txBody>
          <a:bodyPr/>
          <a:lstStyle/>
          <a:p>
            <a:pPr eaLnBrk="0" hangingPunct="0"/>
            <a:endParaRPr lang="cs-CZ" sz="1200">
              <a:solidFill>
                <a:srgbClr val="000080"/>
              </a:solidFill>
              <a:latin typeface="Arial CE" charset="-18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143000" y="908050"/>
            <a:ext cx="1600200" cy="4572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Arial" charset="0"/>
              </a:rPr>
              <a:t>PŘÍČINA</a:t>
            </a:r>
            <a:endParaRPr lang="cs-CZ" sz="2400" b="1">
              <a:solidFill>
                <a:schemeClr val="bg1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038600" y="908050"/>
            <a:ext cx="1524000" cy="4572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Arial" charset="0"/>
              </a:rPr>
              <a:t>ÚRAZ</a:t>
            </a:r>
            <a:endParaRPr lang="cs-CZ" sz="2400" b="1">
              <a:solidFill>
                <a:schemeClr val="bg1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6681788" y="908050"/>
            <a:ext cx="2087562" cy="4572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Arial" charset="0"/>
              </a:rPr>
              <a:t>NÁSLEDKY</a:t>
            </a:r>
            <a:endParaRPr lang="cs-CZ" sz="2400" b="1">
              <a:solidFill>
                <a:schemeClr val="bg1"/>
              </a:solidFill>
            </a:endParaRP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3054350" y="981075"/>
            <a:ext cx="596900" cy="144463"/>
          </a:xfrm>
          <a:prstGeom prst="rightArrow">
            <a:avLst>
              <a:gd name="adj1" fmla="val 50000"/>
              <a:gd name="adj2" fmla="val 206612"/>
            </a:avLst>
          </a:prstGeom>
          <a:solidFill>
            <a:srgbClr val="000080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5873750" y="981075"/>
            <a:ext cx="673100" cy="144463"/>
          </a:xfrm>
          <a:prstGeom prst="rightArrow">
            <a:avLst>
              <a:gd name="adj1" fmla="val 50000"/>
              <a:gd name="adj2" fmla="val 232988"/>
            </a:avLst>
          </a:prstGeom>
          <a:solidFill>
            <a:srgbClr val="000080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219200" y="1341438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000080"/>
                </a:solidFill>
                <a:latin typeface="Arial" charset="0"/>
              </a:rPr>
              <a:t>minuty</a:t>
            </a:r>
            <a:endParaRPr lang="cs-CZ">
              <a:solidFill>
                <a:srgbClr val="000080"/>
              </a:solidFill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114800" y="1341438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000080"/>
                </a:solidFill>
                <a:latin typeface="Arial" charset="0"/>
              </a:rPr>
              <a:t>1 vteřina</a:t>
            </a:r>
            <a:endParaRPr lang="cs-CZ">
              <a:solidFill>
                <a:srgbClr val="000080"/>
              </a:solidFill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6781800" y="1341438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000080"/>
                </a:solidFill>
                <a:latin typeface="Arial" charset="0"/>
              </a:rPr>
              <a:t>týdny, měsíce, roky</a:t>
            </a:r>
            <a:endParaRPr lang="cs-CZ">
              <a:solidFill>
                <a:srgbClr val="000080"/>
              </a:solidFill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914400" y="1773238"/>
            <a:ext cx="598328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2000" b="1">
                <a:latin typeface="Arial" charset="0"/>
              </a:rPr>
              <a:t>Dvouletá holčička našla babiččiny léky - silná otrava. </a:t>
            </a:r>
            <a:r>
              <a:rPr lang="cs-CZ" sz="2000" b="1">
                <a:solidFill>
                  <a:srgbClr val="990033"/>
                </a:solidFill>
                <a:latin typeface="Arial" charset="0"/>
              </a:rPr>
              <a:t>Stačilo léky zamknout do lékárničky.</a:t>
            </a:r>
          </a:p>
          <a:p>
            <a:pPr algn="l">
              <a:spcBef>
                <a:spcPct val="50000"/>
              </a:spcBef>
            </a:pPr>
            <a:r>
              <a:rPr lang="cs-CZ" sz="2000" b="1">
                <a:latin typeface="Arial" charset="0"/>
              </a:rPr>
              <a:t>Malé dítě vypadlo z okna. Přežilo, ale s doživotními následky. </a:t>
            </a:r>
            <a:r>
              <a:rPr lang="cs-CZ" sz="2000" b="1">
                <a:solidFill>
                  <a:srgbClr val="990033"/>
                </a:solidFill>
                <a:latin typeface="Arial" charset="0"/>
              </a:rPr>
              <a:t>Okno mělo být zajištěno řetízkem, úraz se stát nemusel.</a:t>
            </a:r>
            <a:endParaRPr lang="cs-CZ" sz="2000" b="1">
              <a:solidFill>
                <a:srgbClr val="990033"/>
              </a:solidFill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6753225" y="1916113"/>
            <a:ext cx="2663825" cy="100647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bg1"/>
                </a:solidFill>
                <a:latin typeface="Arial" charset="0"/>
              </a:rPr>
              <a:t>Dospělí nevytvořili pro dítě bezpečné prostředí</a:t>
            </a:r>
            <a:endParaRPr lang="cs-CZ" sz="2000" b="1">
              <a:solidFill>
                <a:schemeClr val="bg1"/>
              </a:solidFill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990600" y="3933825"/>
            <a:ext cx="5402263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2000" b="1">
                <a:latin typeface="Arial" charset="0"/>
              </a:rPr>
              <a:t>Skupina dětí si hraje na staveništi. Jedno  z nich zavalí betonová skruž.                     </a:t>
            </a:r>
            <a:r>
              <a:rPr lang="cs-CZ" sz="2000" b="1">
                <a:solidFill>
                  <a:srgbClr val="990033"/>
                </a:solidFill>
                <a:latin typeface="Arial" charset="0"/>
              </a:rPr>
              <a:t>Znaly děti nebezpečí, které jim hrozilo?</a:t>
            </a:r>
          </a:p>
          <a:p>
            <a:pPr algn="l">
              <a:spcBef>
                <a:spcPct val="50000"/>
              </a:spcBef>
            </a:pPr>
            <a:r>
              <a:rPr lang="cs-CZ" sz="2000" b="1">
                <a:latin typeface="Arial" charset="0"/>
              </a:rPr>
              <a:t>Poranění hlavy při pádu z kola mělo           pro třináctiletého chlapce osudné následky.  </a:t>
            </a:r>
            <a:r>
              <a:rPr lang="cs-CZ" sz="2000" b="1">
                <a:solidFill>
                  <a:srgbClr val="990033"/>
                </a:solidFill>
                <a:latin typeface="Arial" charset="0"/>
              </a:rPr>
              <a:t>Život mu mohla zachránit přilba.</a:t>
            </a:r>
            <a:endParaRPr lang="cs-CZ" sz="2000" b="1">
              <a:solidFill>
                <a:srgbClr val="990033"/>
              </a:solidFill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6537325" y="4221163"/>
            <a:ext cx="2879725" cy="131127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bg1"/>
                </a:solidFill>
                <a:latin typeface="Arial" charset="0"/>
              </a:rPr>
              <a:t>Dítě nevědělo, jak se chovat bezpečně, nebo se záměrně chovalo nebezpečně.</a:t>
            </a:r>
            <a:endParaRPr lang="cs-CZ" sz="2000" b="1">
              <a:solidFill>
                <a:schemeClr val="bg1"/>
              </a:solidFill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863600" y="1700213"/>
            <a:ext cx="8626475" cy="1944687"/>
          </a:xfrm>
          <a:prstGeom prst="rect">
            <a:avLst/>
          </a:prstGeom>
          <a:noFill/>
          <a:ln w="508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863600" y="3860800"/>
            <a:ext cx="8626475" cy="2305050"/>
          </a:xfrm>
          <a:prstGeom prst="rect">
            <a:avLst/>
          </a:prstGeom>
          <a:noFill/>
          <a:ln w="508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>
          <a:xfrm>
            <a:off x="344488" y="188913"/>
            <a:ext cx="9034462" cy="1008062"/>
          </a:xfrm>
          <a:noFill/>
          <a:ln/>
        </p:spPr>
        <p:txBody>
          <a:bodyPr/>
          <a:lstStyle/>
          <a:p>
            <a:pPr eaLnBrk="0" hangingPunct="0"/>
            <a:r>
              <a:rPr lang="cs-CZ" sz="2400" u="sng">
                <a:solidFill>
                  <a:srgbClr val="000080"/>
                </a:solidFill>
              </a:rPr>
              <a:t/>
            </a:r>
            <a:br>
              <a:rPr lang="cs-CZ" sz="2400" u="sng">
                <a:solidFill>
                  <a:srgbClr val="000080"/>
                </a:solidFill>
              </a:rPr>
            </a:br>
            <a:r>
              <a:rPr lang="cs-CZ" sz="2400" u="sng">
                <a:solidFill>
                  <a:srgbClr val="000080"/>
                </a:solidFill>
              </a:rPr>
              <a:t/>
            </a:r>
            <a:br>
              <a:rPr lang="cs-CZ" sz="2400" u="sng">
                <a:solidFill>
                  <a:srgbClr val="000080"/>
                </a:solidFill>
              </a:rPr>
            </a:br>
            <a:r>
              <a:rPr lang="cs-CZ" sz="2400" u="sng">
                <a:solidFill>
                  <a:srgbClr val="000080"/>
                </a:solidFill>
              </a:rPr>
              <a:t/>
            </a:r>
            <a:br>
              <a:rPr lang="cs-CZ" sz="2400" u="sng">
                <a:solidFill>
                  <a:srgbClr val="000080"/>
                </a:solidFill>
              </a:rPr>
            </a:br>
            <a:r>
              <a:rPr lang="cs-CZ" sz="2400" u="sng">
                <a:solidFill>
                  <a:srgbClr val="000080"/>
                </a:solidFill>
              </a:rPr>
              <a:t>Úrazům L Z E předejít úpravou prostředí,                            poučením a motivací k zodpovědnému chování.</a:t>
            </a:r>
            <a:br>
              <a:rPr lang="cs-CZ" sz="2400" u="sng">
                <a:solidFill>
                  <a:srgbClr val="000080"/>
                </a:solidFill>
              </a:rPr>
            </a:br>
            <a:r>
              <a:rPr lang="cs-CZ" sz="2400" u="sng">
                <a:solidFill>
                  <a:srgbClr val="000080"/>
                </a:solidFill>
                <a:latin typeface="Arial CE" charset="-18"/>
              </a:rPr>
              <a:t/>
            </a:r>
            <a:br>
              <a:rPr lang="cs-CZ" sz="2400" u="sng">
                <a:solidFill>
                  <a:srgbClr val="000080"/>
                </a:solidFill>
                <a:latin typeface="Arial CE" charset="-18"/>
              </a:rPr>
            </a:br>
            <a:endParaRPr lang="cs-CZ" sz="2400" u="sng">
              <a:solidFill>
                <a:srgbClr val="000080"/>
              </a:solidFill>
              <a:latin typeface="Arial CE" charset="-18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0" hangingPunct="0"/>
            <a:endParaRPr lang="cs-CZ" sz="2400" u="sng">
              <a:solidFill>
                <a:srgbClr val="000080"/>
              </a:solidFill>
            </a:endParaRPr>
          </a:p>
          <a:p>
            <a:pPr marL="0" indent="0"/>
            <a:endParaRPr lang="cs-CZ" sz="2400" u="sng">
              <a:solidFill>
                <a:srgbClr val="000080"/>
              </a:solidFill>
              <a:latin typeface="Arial CE" charset="-18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488950" y="1341438"/>
            <a:ext cx="2362200" cy="3365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>
                <a:solidFill>
                  <a:schemeClr val="bg1"/>
                </a:solidFill>
                <a:latin typeface="Arial" charset="0"/>
              </a:rPr>
              <a:t>Aktivní prevence</a:t>
            </a:r>
            <a:endParaRPr lang="cs-CZ" sz="1600" b="1">
              <a:solidFill>
                <a:schemeClr val="bg1"/>
              </a:solidFill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5240338" y="1341438"/>
            <a:ext cx="2209800" cy="3365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>
                <a:solidFill>
                  <a:schemeClr val="bg1"/>
                </a:solidFill>
                <a:latin typeface="Arial" charset="0"/>
              </a:rPr>
              <a:t>Pasivní prevence</a:t>
            </a:r>
            <a:endParaRPr lang="cs-CZ" sz="1600" b="1">
              <a:solidFill>
                <a:schemeClr val="bg1"/>
              </a:solidFill>
            </a:endParaRPr>
          </a:p>
        </p:txBody>
      </p:sp>
      <p:sp>
        <p:nvSpPr>
          <p:cNvPr id="78856" name="Oval 8"/>
          <p:cNvSpPr>
            <a:spLocks noChangeArrowheads="1"/>
          </p:cNvSpPr>
          <p:nvPr/>
        </p:nvSpPr>
        <p:spPr bwMode="auto">
          <a:xfrm>
            <a:off x="560388" y="1916113"/>
            <a:ext cx="1663700" cy="673100"/>
          </a:xfrm>
          <a:prstGeom prst="ellipse">
            <a:avLst/>
          </a:prstGeom>
          <a:solidFill>
            <a:srgbClr val="000080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78857" name="Oval 9"/>
          <p:cNvSpPr>
            <a:spLocks noChangeArrowheads="1"/>
          </p:cNvSpPr>
          <p:nvPr/>
        </p:nvSpPr>
        <p:spPr bwMode="auto">
          <a:xfrm>
            <a:off x="5111750" y="1773238"/>
            <a:ext cx="2044700" cy="863600"/>
          </a:xfrm>
          <a:prstGeom prst="ellipse">
            <a:avLst/>
          </a:prstGeom>
          <a:solidFill>
            <a:srgbClr val="000080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849313" y="2060575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bg1"/>
                </a:solidFill>
                <a:latin typeface="Arial" charset="0"/>
              </a:rPr>
              <a:t>Dítě</a:t>
            </a:r>
            <a:endParaRPr lang="cs-CZ" sz="2000" b="1">
              <a:solidFill>
                <a:schemeClr val="bg1"/>
              </a:solidFill>
            </a:endParaRPr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5105400" y="1844675"/>
            <a:ext cx="2057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  <a:latin typeface="Arial" charset="0"/>
              </a:rPr>
              <a:t>Rodiče, učitelé, samospráva, zákonodárci</a:t>
            </a:r>
            <a:endParaRPr lang="cs-CZ" b="1">
              <a:solidFill>
                <a:schemeClr val="bg1"/>
              </a:solidFill>
            </a:endParaRP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1784350" y="2060575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 b="1">
                <a:solidFill>
                  <a:srgbClr val="000080"/>
                </a:solidFill>
                <a:latin typeface="Arial" charset="0"/>
              </a:rPr>
              <a:t>se chová bezpečně</a:t>
            </a:r>
            <a:endParaRPr lang="cs-CZ" sz="1800" b="1">
              <a:solidFill>
                <a:srgbClr val="000080"/>
              </a:solidFill>
            </a:endParaRPr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7113588" y="1989138"/>
            <a:ext cx="237648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cs-CZ" sz="1800" b="1">
                <a:solidFill>
                  <a:srgbClr val="000080"/>
                </a:solidFill>
                <a:latin typeface="Arial" charset="0"/>
              </a:rPr>
              <a:t>připraví pro dítě bezpečné prostředí</a:t>
            </a:r>
            <a:endParaRPr lang="cs-CZ" sz="1800" b="1">
              <a:solidFill>
                <a:srgbClr val="000080"/>
              </a:solidFill>
            </a:endParaRPr>
          </a:p>
        </p:txBody>
      </p:sp>
      <p:sp>
        <p:nvSpPr>
          <p:cNvPr id="78862" name="Oval 14"/>
          <p:cNvSpPr>
            <a:spLocks noChangeArrowheads="1"/>
          </p:cNvSpPr>
          <p:nvPr/>
        </p:nvSpPr>
        <p:spPr bwMode="auto">
          <a:xfrm>
            <a:off x="0" y="2636838"/>
            <a:ext cx="1281113" cy="576262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78863" name="Oval 15"/>
          <p:cNvSpPr>
            <a:spLocks noChangeArrowheads="1"/>
          </p:cNvSpPr>
          <p:nvPr/>
        </p:nvSpPr>
        <p:spPr bwMode="auto">
          <a:xfrm>
            <a:off x="0" y="3644900"/>
            <a:ext cx="1352550" cy="576263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78864" name="Oval 16"/>
          <p:cNvSpPr>
            <a:spLocks noChangeArrowheads="1"/>
          </p:cNvSpPr>
          <p:nvPr/>
        </p:nvSpPr>
        <p:spPr bwMode="auto">
          <a:xfrm>
            <a:off x="0" y="4797425"/>
            <a:ext cx="1497013" cy="6477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78865" name="Rectangle 17"/>
          <p:cNvSpPr>
            <a:spLocks noChangeArrowheads="1"/>
          </p:cNvSpPr>
          <p:nvPr/>
        </p:nvSpPr>
        <p:spPr bwMode="auto">
          <a:xfrm>
            <a:off x="0" y="2781300"/>
            <a:ext cx="1182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bg1"/>
                </a:solidFill>
                <a:latin typeface="Arial" charset="0"/>
              </a:rPr>
              <a:t>1- 6 let</a:t>
            </a:r>
            <a:endParaRPr lang="cs-CZ" sz="2000" b="1">
              <a:solidFill>
                <a:schemeClr val="bg1"/>
              </a:solidFill>
            </a:endParaRPr>
          </a:p>
        </p:txBody>
      </p:sp>
      <p:sp>
        <p:nvSpPr>
          <p:cNvPr id="78866" name="Rectangle 18"/>
          <p:cNvSpPr>
            <a:spLocks noChangeArrowheads="1"/>
          </p:cNvSpPr>
          <p:nvPr/>
        </p:nvSpPr>
        <p:spPr bwMode="auto">
          <a:xfrm>
            <a:off x="0" y="3716338"/>
            <a:ext cx="1281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bg1"/>
                </a:solidFill>
                <a:latin typeface="Arial" charset="0"/>
              </a:rPr>
              <a:t>6-11 let</a:t>
            </a:r>
            <a:endParaRPr lang="cs-CZ" sz="2000" b="1">
              <a:solidFill>
                <a:schemeClr val="bg1"/>
              </a:solidFill>
            </a:endParaRPr>
          </a:p>
        </p:txBody>
      </p:sp>
      <p:sp>
        <p:nvSpPr>
          <p:cNvPr id="78867" name="Rectangle 19"/>
          <p:cNvSpPr>
            <a:spLocks noChangeArrowheads="1"/>
          </p:cNvSpPr>
          <p:nvPr/>
        </p:nvSpPr>
        <p:spPr bwMode="auto">
          <a:xfrm>
            <a:off x="0" y="4941888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bg1"/>
                </a:solidFill>
                <a:latin typeface="Arial" charset="0"/>
              </a:rPr>
              <a:t>11-16 let</a:t>
            </a:r>
            <a:endParaRPr lang="cs-CZ" sz="2000" b="1">
              <a:solidFill>
                <a:schemeClr val="bg1"/>
              </a:solidFill>
            </a:endParaRPr>
          </a:p>
        </p:txBody>
      </p:sp>
      <p:sp>
        <p:nvSpPr>
          <p:cNvPr id="78868" name="Rectangle 20"/>
          <p:cNvSpPr>
            <a:spLocks noChangeArrowheads="1"/>
          </p:cNvSpPr>
          <p:nvPr/>
        </p:nvSpPr>
        <p:spPr bwMode="auto">
          <a:xfrm>
            <a:off x="1281113" y="2708275"/>
            <a:ext cx="3600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rgbClr val="000080"/>
                </a:solidFill>
                <a:latin typeface="Arial" charset="0"/>
              </a:rPr>
              <a:t>Dítě ví, co nesmí dělat a co je nebezpečné.</a:t>
            </a:r>
            <a:endParaRPr lang="cs-CZ" sz="2000">
              <a:solidFill>
                <a:srgbClr val="000080"/>
              </a:solidFill>
            </a:endParaRPr>
          </a:p>
        </p:txBody>
      </p:sp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1281113" y="3657600"/>
            <a:ext cx="3743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2000">
                <a:solidFill>
                  <a:srgbClr val="000080"/>
                </a:solidFill>
                <a:latin typeface="Arial" charset="0"/>
              </a:rPr>
              <a:t>Dítě ví jaké nebezpečí mu hrozí a jak se před ním chránit.</a:t>
            </a:r>
            <a:endParaRPr lang="cs-CZ" sz="2000">
              <a:solidFill>
                <a:srgbClr val="000080"/>
              </a:solidFill>
            </a:endParaRPr>
          </a:p>
        </p:txBody>
      </p:sp>
      <p:sp>
        <p:nvSpPr>
          <p:cNvPr id="78870" name="Rectangle 22"/>
          <p:cNvSpPr>
            <a:spLocks noChangeArrowheads="1"/>
          </p:cNvSpPr>
          <p:nvPr/>
        </p:nvSpPr>
        <p:spPr bwMode="auto">
          <a:xfrm>
            <a:off x="1352550" y="4797425"/>
            <a:ext cx="38877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2000">
                <a:solidFill>
                  <a:srgbClr val="000080"/>
                </a:solidFill>
                <a:latin typeface="Arial" charset="0"/>
              </a:rPr>
              <a:t>Dítě si uvědomuje následky svého jednání, chce se chovat zodpovědně a váží si svého zdraví.</a:t>
            </a:r>
            <a:endParaRPr lang="cs-CZ" sz="2000">
              <a:solidFill>
                <a:srgbClr val="000080"/>
              </a:solidFill>
            </a:endParaRPr>
          </a:p>
        </p:txBody>
      </p:sp>
      <p:sp>
        <p:nvSpPr>
          <p:cNvPr id="78871" name="Rectangle 23"/>
          <p:cNvSpPr>
            <a:spLocks noChangeArrowheads="1"/>
          </p:cNvSpPr>
          <p:nvPr/>
        </p:nvSpPr>
        <p:spPr bwMode="auto">
          <a:xfrm>
            <a:off x="5168900" y="2708275"/>
            <a:ext cx="446405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cs-CZ" sz="1600">
                <a:latin typeface="Arial" charset="0"/>
              </a:rPr>
              <a:t> </a:t>
            </a:r>
            <a:r>
              <a:rPr lang="cs-CZ" sz="2000">
                <a:solidFill>
                  <a:srgbClr val="000080"/>
                </a:solidFill>
                <a:latin typeface="Arial" charset="0"/>
              </a:rPr>
              <a:t>léky a chemikálie jsou uklizeny mimo dosah dítěte</a:t>
            </a:r>
          </a:p>
          <a:p>
            <a:pPr algn="l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cs-CZ" sz="2000">
                <a:solidFill>
                  <a:srgbClr val="000080"/>
                </a:solidFill>
                <a:latin typeface="Arial" charset="0"/>
              </a:rPr>
              <a:t> nábytek doma i ve škole nemá ostré hrany</a:t>
            </a:r>
          </a:p>
          <a:p>
            <a:pPr algn="l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cs-CZ" sz="2000">
                <a:solidFill>
                  <a:srgbClr val="000080"/>
                </a:solidFill>
                <a:latin typeface="Arial" charset="0"/>
              </a:rPr>
              <a:t> studny a bazény jsou bezpečně zakryty</a:t>
            </a:r>
          </a:p>
          <a:p>
            <a:pPr algn="l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cs-CZ" sz="2000">
                <a:solidFill>
                  <a:srgbClr val="000080"/>
                </a:solidFill>
                <a:latin typeface="Arial" charset="0"/>
              </a:rPr>
              <a:t> v autě je pro dítě přichystaná autosedačka</a:t>
            </a:r>
          </a:p>
          <a:p>
            <a:pPr algn="l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cs-CZ" sz="2000">
                <a:solidFill>
                  <a:srgbClr val="000080"/>
                </a:solidFill>
                <a:latin typeface="Arial" charset="0"/>
              </a:rPr>
              <a:t> před školou je bezpečný přechod</a:t>
            </a:r>
          </a:p>
          <a:p>
            <a:pPr algn="l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cs-CZ" sz="2000">
                <a:solidFill>
                  <a:srgbClr val="000080"/>
                </a:solidFill>
                <a:latin typeface="Arial" charset="0"/>
              </a:rPr>
              <a:t> hřiště pro děti jsou bezpečná, …</a:t>
            </a:r>
            <a:endParaRPr lang="cs-CZ" sz="2000">
              <a:solidFill>
                <a:srgbClr val="0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2750" y="914400"/>
            <a:ext cx="9112250" cy="5029200"/>
          </a:xfrm>
          <a:noFill/>
          <a:ln/>
        </p:spPr>
        <p:txBody>
          <a:bodyPr/>
          <a:lstStyle/>
          <a:p>
            <a:pPr marL="0" indent="0"/>
            <a:r>
              <a:rPr lang="cs-CZ"/>
              <a:t>Od péče a závislosti k samostatnosti a odpovědnosti za sebe i druhé.</a:t>
            </a:r>
          </a:p>
          <a:p>
            <a:pPr marL="0" indent="0"/>
            <a:endParaRPr lang="cs-CZ" b="0"/>
          </a:p>
          <a:p>
            <a:pPr marL="0" indent="0"/>
            <a:endParaRPr lang="cs-CZ"/>
          </a:p>
          <a:p>
            <a:pPr marL="0" indent="0"/>
            <a:endParaRPr lang="cs-CZ"/>
          </a:p>
          <a:p>
            <a:pPr marL="0" indent="0"/>
            <a:endParaRPr lang="cs-CZ"/>
          </a:p>
          <a:p>
            <a:pPr marL="0" indent="0"/>
            <a:endParaRPr lang="cs-CZ"/>
          </a:p>
          <a:p>
            <a:pPr marL="0" indent="0"/>
            <a:endParaRPr lang="cs-CZ"/>
          </a:p>
          <a:p>
            <a:pPr marL="0" indent="0"/>
            <a:endParaRPr lang="cs-CZ"/>
          </a:p>
          <a:p>
            <a:pPr marL="0" indent="0"/>
            <a:endParaRPr lang="cs-CZ">
              <a:latin typeface="Arial CE" charset="-18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997950" cy="304800"/>
          </a:xfrm>
          <a:noFill/>
          <a:ln/>
        </p:spPr>
        <p:txBody>
          <a:bodyPr/>
          <a:lstStyle/>
          <a:p>
            <a:pPr eaLnBrk="0" hangingPunct="0"/>
            <a:r>
              <a:rPr lang="cs-CZ">
                <a:solidFill>
                  <a:srgbClr val="000080"/>
                </a:solidFill>
              </a:rPr>
              <a:t>PREVENCE ÚRAZŮ A RIZIKOVÉHO CHOVÁNÍ</a:t>
            </a:r>
            <a:endParaRPr lang="cs-CZ">
              <a:solidFill>
                <a:srgbClr val="000080"/>
              </a:solidFill>
              <a:latin typeface="Arial CE" charset="-18"/>
            </a:endParaRPr>
          </a:p>
        </p:txBody>
      </p:sp>
      <p:grpSp>
        <p:nvGrpSpPr>
          <p:cNvPr id="83972" name="Group 4"/>
          <p:cNvGrpSpPr>
            <a:grpSpLocks/>
          </p:cNvGrpSpPr>
          <p:nvPr/>
        </p:nvGrpSpPr>
        <p:grpSpPr bwMode="auto">
          <a:xfrm>
            <a:off x="8081963" y="1895475"/>
            <a:ext cx="758825" cy="2135188"/>
            <a:chOff x="5091" y="1194"/>
            <a:chExt cx="478" cy="1345"/>
          </a:xfrm>
        </p:grpSpPr>
        <p:sp>
          <p:nvSpPr>
            <p:cNvPr id="83973" name="Freeform 5"/>
            <p:cNvSpPr>
              <a:spLocks/>
            </p:cNvSpPr>
            <p:nvPr/>
          </p:nvSpPr>
          <p:spPr bwMode="auto">
            <a:xfrm>
              <a:off x="5119" y="1194"/>
              <a:ext cx="308" cy="292"/>
            </a:xfrm>
            <a:custGeom>
              <a:avLst/>
              <a:gdLst/>
              <a:ahLst/>
              <a:cxnLst>
                <a:cxn ang="0">
                  <a:pos x="307" y="123"/>
                </a:cxn>
                <a:cxn ang="0">
                  <a:pos x="285" y="63"/>
                </a:cxn>
                <a:cxn ang="0">
                  <a:pos x="256" y="33"/>
                </a:cxn>
                <a:cxn ang="0">
                  <a:pos x="220" y="11"/>
                </a:cxn>
                <a:cxn ang="0">
                  <a:pos x="183" y="0"/>
                </a:cxn>
                <a:cxn ang="0">
                  <a:pos x="134" y="3"/>
                </a:cxn>
                <a:cxn ang="0">
                  <a:pos x="102" y="27"/>
                </a:cxn>
                <a:cxn ang="0">
                  <a:pos x="73" y="70"/>
                </a:cxn>
                <a:cxn ang="0">
                  <a:pos x="61" y="128"/>
                </a:cxn>
                <a:cxn ang="0">
                  <a:pos x="61" y="193"/>
                </a:cxn>
                <a:cxn ang="0">
                  <a:pos x="2" y="238"/>
                </a:cxn>
                <a:cxn ang="0">
                  <a:pos x="0" y="259"/>
                </a:cxn>
                <a:cxn ang="0">
                  <a:pos x="10" y="260"/>
                </a:cxn>
                <a:cxn ang="0">
                  <a:pos x="66" y="220"/>
                </a:cxn>
                <a:cxn ang="0">
                  <a:pos x="83" y="249"/>
                </a:cxn>
                <a:cxn ang="0">
                  <a:pos x="116" y="274"/>
                </a:cxn>
                <a:cxn ang="0">
                  <a:pos x="148" y="287"/>
                </a:cxn>
                <a:cxn ang="0">
                  <a:pos x="200" y="291"/>
                </a:cxn>
                <a:cxn ang="0">
                  <a:pos x="265" y="271"/>
                </a:cxn>
                <a:cxn ang="0">
                  <a:pos x="295" y="228"/>
                </a:cxn>
                <a:cxn ang="0">
                  <a:pos x="307" y="184"/>
                </a:cxn>
                <a:cxn ang="0">
                  <a:pos x="307" y="123"/>
                </a:cxn>
              </a:cxnLst>
              <a:rect l="0" t="0" r="r" b="b"/>
              <a:pathLst>
                <a:path w="308" h="292">
                  <a:moveTo>
                    <a:pt x="307" y="123"/>
                  </a:moveTo>
                  <a:lnTo>
                    <a:pt x="285" y="63"/>
                  </a:lnTo>
                  <a:lnTo>
                    <a:pt x="256" y="33"/>
                  </a:lnTo>
                  <a:lnTo>
                    <a:pt x="220" y="11"/>
                  </a:lnTo>
                  <a:lnTo>
                    <a:pt x="183" y="0"/>
                  </a:lnTo>
                  <a:lnTo>
                    <a:pt x="134" y="3"/>
                  </a:lnTo>
                  <a:lnTo>
                    <a:pt x="102" y="27"/>
                  </a:lnTo>
                  <a:lnTo>
                    <a:pt x="73" y="70"/>
                  </a:lnTo>
                  <a:lnTo>
                    <a:pt x="61" y="128"/>
                  </a:lnTo>
                  <a:lnTo>
                    <a:pt x="61" y="193"/>
                  </a:lnTo>
                  <a:lnTo>
                    <a:pt x="2" y="238"/>
                  </a:lnTo>
                  <a:lnTo>
                    <a:pt x="0" y="259"/>
                  </a:lnTo>
                  <a:lnTo>
                    <a:pt x="10" y="260"/>
                  </a:lnTo>
                  <a:lnTo>
                    <a:pt x="66" y="220"/>
                  </a:lnTo>
                  <a:lnTo>
                    <a:pt x="83" y="249"/>
                  </a:lnTo>
                  <a:lnTo>
                    <a:pt x="116" y="274"/>
                  </a:lnTo>
                  <a:lnTo>
                    <a:pt x="148" y="287"/>
                  </a:lnTo>
                  <a:lnTo>
                    <a:pt x="200" y="291"/>
                  </a:lnTo>
                  <a:lnTo>
                    <a:pt x="265" y="271"/>
                  </a:lnTo>
                  <a:lnTo>
                    <a:pt x="295" y="228"/>
                  </a:lnTo>
                  <a:lnTo>
                    <a:pt x="307" y="184"/>
                  </a:lnTo>
                  <a:lnTo>
                    <a:pt x="307" y="123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3974" name="Freeform 6"/>
            <p:cNvSpPr>
              <a:spLocks/>
            </p:cNvSpPr>
            <p:nvPr/>
          </p:nvSpPr>
          <p:spPr bwMode="auto">
            <a:xfrm>
              <a:off x="5184" y="1507"/>
              <a:ext cx="275" cy="469"/>
            </a:xfrm>
            <a:custGeom>
              <a:avLst/>
              <a:gdLst/>
              <a:ahLst/>
              <a:cxnLst>
                <a:cxn ang="0">
                  <a:pos x="234" y="30"/>
                </a:cxn>
                <a:cxn ang="0">
                  <a:pos x="200" y="11"/>
                </a:cxn>
                <a:cxn ang="0">
                  <a:pos x="161" y="3"/>
                </a:cxn>
                <a:cxn ang="0">
                  <a:pos x="124" y="0"/>
                </a:cxn>
                <a:cxn ang="0">
                  <a:pos x="75" y="5"/>
                </a:cxn>
                <a:cxn ang="0">
                  <a:pos x="21" y="30"/>
                </a:cxn>
                <a:cxn ang="0">
                  <a:pos x="0" y="75"/>
                </a:cxn>
                <a:cxn ang="0">
                  <a:pos x="0" y="144"/>
                </a:cxn>
                <a:cxn ang="0">
                  <a:pos x="2" y="209"/>
                </a:cxn>
                <a:cxn ang="0">
                  <a:pos x="28" y="308"/>
                </a:cxn>
                <a:cxn ang="0">
                  <a:pos x="51" y="389"/>
                </a:cxn>
                <a:cxn ang="0">
                  <a:pos x="75" y="441"/>
                </a:cxn>
                <a:cxn ang="0">
                  <a:pos x="126" y="468"/>
                </a:cxn>
                <a:cxn ang="0">
                  <a:pos x="200" y="462"/>
                </a:cxn>
                <a:cxn ang="0">
                  <a:pos x="237" y="421"/>
                </a:cxn>
                <a:cxn ang="0">
                  <a:pos x="259" y="360"/>
                </a:cxn>
                <a:cxn ang="0">
                  <a:pos x="271" y="291"/>
                </a:cxn>
                <a:cxn ang="0">
                  <a:pos x="274" y="188"/>
                </a:cxn>
                <a:cxn ang="0">
                  <a:pos x="264" y="117"/>
                </a:cxn>
                <a:cxn ang="0">
                  <a:pos x="249" y="52"/>
                </a:cxn>
                <a:cxn ang="0">
                  <a:pos x="234" y="30"/>
                </a:cxn>
              </a:cxnLst>
              <a:rect l="0" t="0" r="r" b="b"/>
              <a:pathLst>
                <a:path w="275" h="469">
                  <a:moveTo>
                    <a:pt x="234" y="30"/>
                  </a:moveTo>
                  <a:lnTo>
                    <a:pt x="200" y="11"/>
                  </a:lnTo>
                  <a:lnTo>
                    <a:pt x="161" y="3"/>
                  </a:lnTo>
                  <a:lnTo>
                    <a:pt x="124" y="0"/>
                  </a:lnTo>
                  <a:lnTo>
                    <a:pt x="75" y="5"/>
                  </a:lnTo>
                  <a:lnTo>
                    <a:pt x="21" y="30"/>
                  </a:lnTo>
                  <a:lnTo>
                    <a:pt x="0" y="75"/>
                  </a:lnTo>
                  <a:lnTo>
                    <a:pt x="0" y="144"/>
                  </a:lnTo>
                  <a:lnTo>
                    <a:pt x="2" y="209"/>
                  </a:lnTo>
                  <a:lnTo>
                    <a:pt x="28" y="308"/>
                  </a:lnTo>
                  <a:lnTo>
                    <a:pt x="51" y="389"/>
                  </a:lnTo>
                  <a:lnTo>
                    <a:pt x="75" y="441"/>
                  </a:lnTo>
                  <a:lnTo>
                    <a:pt x="126" y="468"/>
                  </a:lnTo>
                  <a:lnTo>
                    <a:pt x="200" y="462"/>
                  </a:lnTo>
                  <a:lnTo>
                    <a:pt x="237" y="421"/>
                  </a:lnTo>
                  <a:lnTo>
                    <a:pt x="259" y="360"/>
                  </a:lnTo>
                  <a:lnTo>
                    <a:pt x="271" y="291"/>
                  </a:lnTo>
                  <a:lnTo>
                    <a:pt x="274" y="188"/>
                  </a:lnTo>
                  <a:lnTo>
                    <a:pt x="264" y="117"/>
                  </a:lnTo>
                  <a:lnTo>
                    <a:pt x="249" y="52"/>
                  </a:lnTo>
                  <a:lnTo>
                    <a:pt x="234" y="30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3975" name="Freeform 7"/>
            <p:cNvSpPr>
              <a:spLocks/>
            </p:cNvSpPr>
            <p:nvPr/>
          </p:nvSpPr>
          <p:spPr bwMode="auto">
            <a:xfrm>
              <a:off x="5406" y="1506"/>
              <a:ext cx="163" cy="578"/>
            </a:xfrm>
            <a:custGeom>
              <a:avLst/>
              <a:gdLst/>
              <a:ahLst/>
              <a:cxnLst>
                <a:cxn ang="0">
                  <a:pos x="51" y="4"/>
                </a:cxn>
                <a:cxn ang="0">
                  <a:pos x="11" y="0"/>
                </a:cxn>
                <a:cxn ang="0">
                  <a:pos x="0" y="26"/>
                </a:cxn>
                <a:cxn ang="0">
                  <a:pos x="20" y="58"/>
                </a:cxn>
                <a:cxn ang="0">
                  <a:pos x="48" y="76"/>
                </a:cxn>
                <a:cxn ang="0">
                  <a:pos x="74" y="119"/>
                </a:cxn>
                <a:cxn ang="0">
                  <a:pos x="102" y="177"/>
                </a:cxn>
                <a:cxn ang="0">
                  <a:pos x="115" y="231"/>
                </a:cxn>
                <a:cxn ang="0">
                  <a:pos x="122" y="323"/>
                </a:cxn>
                <a:cxn ang="0">
                  <a:pos x="115" y="409"/>
                </a:cxn>
                <a:cxn ang="0">
                  <a:pos x="100" y="449"/>
                </a:cxn>
                <a:cxn ang="0">
                  <a:pos x="111" y="492"/>
                </a:cxn>
                <a:cxn ang="0">
                  <a:pos x="122" y="525"/>
                </a:cxn>
                <a:cxn ang="0">
                  <a:pos x="118" y="577"/>
                </a:cxn>
                <a:cxn ang="0">
                  <a:pos x="137" y="573"/>
                </a:cxn>
                <a:cxn ang="0">
                  <a:pos x="154" y="530"/>
                </a:cxn>
                <a:cxn ang="0">
                  <a:pos x="162" y="492"/>
                </a:cxn>
                <a:cxn ang="0">
                  <a:pos x="139" y="442"/>
                </a:cxn>
                <a:cxn ang="0">
                  <a:pos x="147" y="395"/>
                </a:cxn>
                <a:cxn ang="0">
                  <a:pos x="154" y="319"/>
                </a:cxn>
                <a:cxn ang="0">
                  <a:pos x="154" y="227"/>
                </a:cxn>
                <a:cxn ang="0">
                  <a:pos x="139" y="130"/>
                </a:cxn>
                <a:cxn ang="0">
                  <a:pos x="115" y="58"/>
                </a:cxn>
                <a:cxn ang="0">
                  <a:pos x="88" y="21"/>
                </a:cxn>
                <a:cxn ang="0">
                  <a:pos x="51" y="4"/>
                </a:cxn>
              </a:cxnLst>
              <a:rect l="0" t="0" r="r" b="b"/>
              <a:pathLst>
                <a:path w="163" h="578">
                  <a:moveTo>
                    <a:pt x="51" y="4"/>
                  </a:moveTo>
                  <a:lnTo>
                    <a:pt x="11" y="0"/>
                  </a:lnTo>
                  <a:lnTo>
                    <a:pt x="0" y="26"/>
                  </a:lnTo>
                  <a:lnTo>
                    <a:pt x="20" y="58"/>
                  </a:lnTo>
                  <a:lnTo>
                    <a:pt x="48" y="76"/>
                  </a:lnTo>
                  <a:lnTo>
                    <a:pt x="74" y="119"/>
                  </a:lnTo>
                  <a:lnTo>
                    <a:pt x="102" y="177"/>
                  </a:lnTo>
                  <a:lnTo>
                    <a:pt x="115" y="231"/>
                  </a:lnTo>
                  <a:lnTo>
                    <a:pt x="122" y="323"/>
                  </a:lnTo>
                  <a:lnTo>
                    <a:pt x="115" y="409"/>
                  </a:lnTo>
                  <a:lnTo>
                    <a:pt x="100" y="449"/>
                  </a:lnTo>
                  <a:lnTo>
                    <a:pt x="111" y="492"/>
                  </a:lnTo>
                  <a:lnTo>
                    <a:pt x="122" y="525"/>
                  </a:lnTo>
                  <a:lnTo>
                    <a:pt x="118" y="577"/>
                  </a:lnTo>
                  <a:lnTo>
                    <a:pt x="137" y="573"/>
                  </a:lnTo>
                  <a:lnTo>
                    <a:pt x="154" y="530"/>
                  </a:lnTo>
                  <a:lnTo>
                    <a:pt x="162" y="492"/>
                  </a:lnTo>
                  <a:lnTo>
                    <a:pt x="139" y="442"/>
                  </a:lnTo>
                  <a:lnTo>
                    <a:pt x="147" y="395"/>
                  </a:lnTo>
                  <a:lnTo>
                    <a:pt x="154" y="319"/>
                  </a:lnTo>
                  <a:lnTo>
                    <a:pt x="154" y="227"/>
                  </a:lnTo>
                  <a:lnTo>
                    <a:pt x="139" y="130"/>
                  </a:lnTo>
                  <a:lnTo>
                    <a:pt x="115" y="58"/>
                  </a:lnTo>
                  <a:lnTo>
                    <a:pt x="88" y="21"/>
                  </a:lnTo>
                  <a:lnTo>
                    <a:pt x="51" y="4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3976" name="Freeform 8"/>
            <p:cNvSpPr>
              <a:spLocks/>
            </p:cNvSpPr>
            <p:nvPr/>
          </p:nvSpPr>
          <p:spPr bwMode="auto">
            <a:xfrm>
              <a:off x="5114" y="1521"/>
              <a:ext cx="104" cy="549"/>
            </a:xfrm>
            <a:custGeom>
              <a:avLst/>
              <a:gdLst/>
              <a:ahLst/>
              <a:cxnLst>
                <a:cxn ang="0">
                  <a:pos x="100" y="2"/>
                </a:cxn>
                <a:cxn ang="0">
                  <a:pos x="58" y="0"/>
                </a:cxn>
                <a:cxn ang="0">
                  <a:pos x="30" y="43"/>
                </a:cxn>
                <a:cxn ang="0">
                  <a:pos x="0" y="162"/>
                </a:cxn>
                <a:cxn ang="0">
                  <a:pos x="0" y="299"/>
                </a:cxn>
                <a:cxn ang="0">
                  <a:pos x="14" y="416"/>
                </a:cxn>
                <a:cxn ang="0">
                  <a:pos x="0" y="456"/>
                </a:cxn>
                <a:cxn ang="0">
                  <a:pos x="0" y="510"/>
                </a:cxn>
                <a:cxn ang="0">
                  <a:pos x="14" y="548"/>
                </a:cxn>
                <a:cxn ang="0">
                  <a:pos x="34" y="514"/>
                </a:cxn>
                <a:cxn ang="0">
                  <a:pos x="44" y="462"/>
                </a:cxn>
                <a:cxn ang="0">
                  <a:pos x="66" y="422"/>
                </a:cxn>
                <a:cxn ang="0">
                  <a:pos x="41" y="386"/>
                </a:cxn>
                <a:cxn ang="0">
                  <a:pos x="27" y="299"/>
                </a:cxn>
                <a:cxn ang="0">
                  <a:pos x="27" y="218"/>
                </a:cxn>
                <a:cxn ang="0">
                  <a:pos x="41" y="137"/>
                </a:cxn>
                <a:cxn ang="0">
                  <a:pos x="71" y="78"/>
                </a:cxn>
                <a:cxn ang="0">
                  <a:pos x="103" y="49"/>
                </a:cxn>
                <a:cxn ang="0">
                  <a:pos x="100" y="2"/>
                </a:cxn>
              </a:cxnLst>
              <a:rect l="0" t="0" r="r" b="b"/>
              <a:pathLst>
                <a:path w="104" h="549">
                  <a:moveTo>
                    <a:pt x="100" y="2"/>
                  </a:moveTo>
                  <a:lnTo>
                    <a:pt x="58" y="0"/>
                  </a:lnTo>
                  <a:lnTo>
                    <a:pt x="30" y="43"/>
                  </a:lnTo>
                  <a:lnTo>
                    <a:pt x="0" y="162"/>
                  </a:lnTo>
                  <a:lnTo>
                    <a:pt x="0" y="299"/>
                  </a:lnTo>
                  <a:lnTo>
                    <a:pt x="14" y="416"/>
                  </a:lnTo>
                  <a:lnTo>
                    <a:pt x="0" y="456"/>
                  </a:lnTo>
                  <a:lnTo>
                    <a:pt x="0" y="510"/>
                  </a:lnTo>
                  <a:lnTo>
                    <a:pt x="14" y="548"/>
                  </a:lnTo>
                  <a:lnTo>
                    <a:pt x="34" y="514"/>
                  </a:lnTo>
                  <a:lnTo>
                    <a:pt x="44" y="462"/>
                  </a:lnTo>
                  <a:lnTo>
                    <a:pt x="66" y="422"/>
                  </a:lnTo>
                  <a:lnTo>
                    <a:pt x="41" y="386"/>
                  </a:lnTo>
                  <a:lnTo>
                    <a:pt x="27" y="299"/>
                  </a:lnTo>
                  <a:lnTo>
                    <a:pt x="27" y="218"/>
                  </a:lnTo>
                  <a:lnTo>
                    <a:pt x="41" y="137"/>
                  </a:lnTo>
                  <a:lnTo>
                    <a:pt x="71" y="78"/>
                  </a:lnTo>
                  <a:lnTo>
                    <a:pt x="103" y="49"/>
                  </a:lnTo>
                  <a:lnTo>
                    <a:pt x="100" y="2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3977" name="Freeform 9"/>
            <p:cNvSpPr>
              <a:spLocks/>
            </p:cNvSpPr>
            <p:nvPr/>
          </p:nvSpPr>
          <p:spPr bwMode="auto">
            <a:xfrm>
              <a:off x="5226" y="1882"/>
              <a:ext cx="232" cy="657"/>
            </a:xfrm>
            <a:custGeom>
              <a:avLst/>
              <a:gdLst/>
              <a:ahLst/>
              <a:cxnLst>
                <a:cxn ang="0">
                  <a:pos x="209" y="0"/>
                </a:cxn>
                <a:cxn ang="0">
                  <a:pos x="182" y="27"/>
                </a:cxn>
                <a:cxn ang="0">
                  <a:pos x="171" y="55"/>
                </a:cxn>
                <a:cxn ang="0">
                  <a:pos x="160" y="150"/>
                </a:cxn>
                <a:cxn ang="0">
                  <a:pos x="155" y="214"/>
                </a:cxn>
                <a:cxn ang="0">
                  <a:pos x="155" y="323"/>
                </a:cxn>
                <a:cxn ang="0">
                  <a:pos x="157" y="426"/>
                </a:cxn>
                <a:cxn ang="0">
                  <a:pos x="168" y="508"/>
                </a:cxn>
                <a:cxn ang="0">
                  <a:pos x="177" y="533"/>
                </a:cxn>
                <a:cxn ang="0">
                  <a:pos x="120" y="547"/>
                </a:cxn>
                <a:cxn ang="0">
                  <a:pos x="72" y="563"/>
                </a:cxn>
                <a:cxn ang="0">
                  <a:pos x="8" y="597"/>
                </a:cxn>
                <a:cxn ang="0">
                  <a:pos x="0" y="611"/>
                </a:cxn>
                <a:cxn ang="0">
                  <a:pos x="6" y="636"/>
                </a:cxn>
                <a:cxn ang="0">
                  <a:pos x="38" y="656"/>
                </a:cxn>
                <a:cxn ang="0">
                  <a:pos x="50" y="645"/>
                </a:cxn>
                <a:cxn ang="0">
                  <a:pos x="61" y="618"/>
                </a:cxn>
                <a:cxn ang="0">
                  <a:pos x="92" y="595"/>
                </a:cxn>
                <a:cxn ang="0">
                  <a:pos x="145" y="570"/>
                </a:cxn>
                <a:cxn ang="0">
                  <a:pos x="179" y="563"/>
                </a:cxn>
                <a:cxn ang="0">
                  <a:pos x="219" y="563"/>
                </a:cxn>
                <a:cxn ang="0">
                  <a:pos x="219" y="542"/>
                </a:cxn>
                <a:cxn ang="0">
                  <a:pos x="199" y="520"/>
                </a:cxn>
                <a:cxn ang="0">
                  <a:pos x="182" y="447"/>
                </a:cxn>
                <a:cxn ang="0">
                  <a:pos x="177" y="369"/>
                </a:cxn>
                <a:cxn ang="0">
                  <a:pos x="179" y="301"/>
                </a:cxn>
                <a:cxn ang="0">
                  <a:pos x="182" y="214"/>
                </a:cxn>
                <a:cxn ang="0">
                  <a:pos x="193" y="139"/>
                </a:cxn>
                <a:cxn ang="0">
                  <a:pos x="216" y="84"/>
                </a:cxn>
                <a:cxn ang="0">
                  <a:pos x="231" y="34"/>
                </a:cxn>
                <a:cxn ang="0">
                  <a:pos x="227" y="16"/>
                </a:cxn>
                <a:cxn ang="0">
                  <a:pos x="209" y="0"/>
                </a:cxn>
              </a:cxnLst>
              <a:rect l="0" t="0" r="r" b="b"/>
              <a:pathLst>
                <a:path w="232" h="657">
                  <a:moveTo>
                    <a:pt x="209" y="0"/>
                  </a:moveTo>
                  <a:lnTo>
                    <a:pt x="182" y="27"/>
                  </a:lnTo>
                  <a:lnTo>
                    <a:pt x="171" y="55"/>
                  </a:lnTo>
                  <a:lnTo>
                    <a:pt x="160" y="150"/>
                  </a:lnTo>
                  <a:lnTo>
                    <a:pt x="155" y="214"/>
                  </a:lnTo>
                  <a:lnTo>
                    <a:pt x="155" y="323"/>
                  </a:lnTo>
                  <a:lnTo>
                    <a:pt x="157" y="426"/>
                  </a:lnTo>
                  <a:lnTo>
                    <a:pt x="168" y="508"/>
                  </a:lnTo>
                  <a:lnTo>
                    <a:pt x="177" y="533"/>
                  </a:lnTo>
                  <a:lnTo>
                    <a:pt x="120" y="547"/>
                  </a:lnTo>
                  <a:lnTo>
                    <a:pt x="72" y="563"/>
                  </a:lnTo>
                  <a:lnTo>
                    <a:pt x="8" y="597"/>
                  </a:lnTo>
                  <a:lnTo>
                    <a:pt x="0" y="611"/>
                  </a:lnTo>
                  <a:lnTo>
                    <a:pt x="6" y="636"/>
                  </a:lnTo>
                  <a:lnTo>
                    <a:pt x="38" y="656"/>
                  </a:lnTo>
                  <a:lnTo>
                    <a:pt x="50" y="645"/>
                  </a:lnTo>
                  <a:lnTo>
                    <a:pt x="61" y="618"/>
                  </a:lnTo>
                  <a:lnTo>
                    <a:pt x="92" y="595"/>
                  </a:lnTo>
                  <a:lnTo>
                    <a:pt x="145" y="570"/>
                  </a:lnTo>
                  <a:lnTo>
                    <a:pt x="179" y="563"/>
                  </a:lnTo>
                  <a:lnTo>
                    <a:pt x="219" y="563"/>
                  </a:lnTo>
                  <a:lnTo>
                    <a:pt x="219" y="542"/>
                  </a:lnTo>
                  <a:lnTo>
                    <a:pt x="199" y="520"/>
                  </a:lnTo>
                  <a:lnTo>
                    <a:pt x="182" y="447"/>
                  </a:lnTo>
                  <a:lnTo>
                    <a:pt x="177" y="369"/>
                  </a:lnTo>
                  <a:lnTo>
                    <a:pt x="179" y="301"/>
                  </a:lnTo>
                  <a:lnTo>
                    <a:pt x="182" y="214"/>
                  </a:lnTo>
                  <a:lnTo>
                    <a:pt x="193" y="139"/>
                  </a:lnTo>
                  <a:lnTo>
                    <a:pt x="216" y="84"/>
                  </a:lnTo>
                  <a:lnTo>
                    <a:pt x="231" y="34"/>
                  </a:lnTo>
                  <a:lnTo>
                    <a:pt x="227" y="16"/>
                  </a:lnTo>
                  <a:lnTo>
                    <a:pt x="209" y="0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3978" name="Freeform 10"/>
            <p:cNvSpPr>
              <a:spLocks/>
            </p:cNvSpPr>
            <p:nvPr/>
          </p:nvSpPr>
          <p:spPr bwMode="auto">
            <a:xfrm>
              <a:off x="5091" y="1883"/>
              <a:ext cx="213" cy="593"/>
            </a:xfrm>
            <a:custGeom>
              <a:avLst/>
              <a:gdLst/>
              <a:ahLst/>
              <a:cxnLst>
                <a:cxn ang="0">
                  <a:pos x="212" y="46"/>
                </a:cxn>
                <a:cxn ang="0">
                  <a:pos x="212" y="9"/>
                </a:cxn>
                <a:cxn ang="0">
                  <a:pos x="191" y="0"/>
                </a:cxn>
                <a:cxn ang="0">
                  <a:pos x="157" y="0"/>
                </a:cxn>
                <a:cxn ang="0">
                  <a:pos x="133" y="21"/>
                </a:cxn>
                <a:cxn ang="0">
                  <a:pos x="127" y="41"/>
                </a:cxn>
                <a:cxn ang="0">
                  <a:pos x="133" y="84"/>
                </a:cxn>
                <a:cxn ang="0">
                  <a:pos x="149" y="138"/>
                </a:cxn>
                <a:cxn ang="0">
                  <a:pos x="157" y="221"/>
                </a:cxn>
                <a:cxn ang="0">
                  <a:pos x="161" y="275"/>
                </a:cxn>
                <a:cxn ang="0">
                  <a:pos x="161" y="284"/>
                </a:cxn>
                <a:cxn ang="0">
                  <a:pos x="154" y="360"/>
                </a:cxn>
                <a:cxn ang="0">
                  <a:pos x="141" y="403"/>
                </a:cxn>
                <a:cxn ang="0">
                  <a:pos x="133" y="437"/>
                </a:cxn>
                <a:cxn ang="0">
                  <a:pos x="134" y="451"/>
                </a:cxn>
                <a:cxn ang="0">
                  <a:pos x="102" y="491"/>
                </a:cxn>
                <a:cxn ang="0">
                  <a:pos x="68" y="516"/>
                </a:cxn>
                <a:cxn ang="0">
                  <a:pos x="32" y="539"/>
                </a:cxn>
                <a:cxn ang="0">
                  <a:pos x="0" y="550"/>
                </a:cxn>
                <a:cxn ang="0">
                  <a:pos x="0" y="570"/>
                </a:cxn>
                <a:cxn ang="0">
                  <a:pos x="18" y="586"/>
                </a:cxn>
                <a:cxn ang="0">
                  <a:pos x="58" y="592"/>
                </a:cxn>
                <a:cxn ang="0">
                  <a:pos x="88" y="581"/>
                </a:cxn>
                <a:cxn ang="0">
                  <a:pos x="88" y="566"/>
                </a:cxn>
                <a:cxn ang="0">
                  <a:pos x="113" y="516"/>
                </a:cxn>
                <a:cxn ang="0">
                  <a:pos x="154" y="489"/>
                </a:cxn>
                <a:cxn ang="0">
                  <a:pos x="183" y="462"/>
                </a:cxn>
                <a:cxn ang="0">
                  <a:pos x="205" y="448"/>
                </a:cxn>
                <a:cxn ang="0">
                  <a:pos x="198" y="430"/>
                </a:cxn>
                <a:cxn ang="0">
                  <a:pos x="186" y="381"/>
                </a:cxn>
                <a:cxn ang="0">
                  <a:pos x="186" y="289"/>
                </a:cxn>
                <a:cxn ang="0">
                  <a:pos x="191" y="224"/>
                </a:cxn>
                <a:cxn ang="0">
                  <a:pos x="191" y="160"/>
                </a:cxn>
                <a:cxn ang="0">
                  <a:pos x="193" y="90"/>
                </a:cxn>
                <a:cxn ang="0">
                  <a:pos x="212" y="46"/>
                </a:cxn>
              </a:cxnLst>
              <a:rect l="0" t="0" r="r" b="b"/>
              <a:pathLst>
                <a:path w="213" h="593">
                  <a:moveTo>
                    <a:pt x="212" y="46"/>
                  </a:moveTo>
                  <a:lnTo>
                    <a:pt x="212" y="9"/>
                  </a:lnTo>
                  <a:lnTo>
                    <a:pt x="191" y="0"/>
                  </a:lnTo>
                  <a:lnTo>
                    <a:pt x="157" y="0"/>
                  </a:lnTo>
                  <a:lnTo>
                    <a:pt x="133" y="21"/>
                  </a:lnTo>
                  <a:lnTo>
                    <a:pt x="127" y="41"/>
                  </a:lnTo>
                  <a:lnTo>
                    <a:pt x="133" y="84"/>
                  </a:lnTo>
                  <a:lnTo>
                    <a:pt x="149" y="138"/>
                  </a:lnTo>
                  <a:lnTo>
                    <a:pt x="157" y="221"/>
                  </a:lnTo>
                  <a:lnTo>
                    <a:pt x="161" y="275"/>
                  </a:lnTo>
                  <a:lnTo>
                    <a:pt x="161" y="284"/>
                  </a:lnTo>
                  <a:lnTo>
                    <a:pt x="154" y="360"/>
                  </a:lnTo>
                  <a:lnTo>
                    <a:pt x="141" y="403"/>
                  </a:lnTo>
                  <a:lnTo>
                    <a:pt x="133" y="437"/>
                  </a:lnTo>
                  <a:lnTo>
                    <a:pt x="134" y="451"/>
                  </a:lnTo>
                  <a:lnTo>
                    <a:pt x="102" y="491"/>
                  </a:lnTo>
                  <a:lnTo>
                    <a:pt x="68" y="516"/>
                  </a:lnTo>
                  <a:lnTo>
                    <a:pt x="32" y="539"/>
                  </a:lnTo>
                  <a:lnTo>
                    <a:pt x="0" y="550"/>
                  </a:lnTo>
                  <a:lnTo>
                    <a:pt x="0" y="570"/>
                  </a:lnTo>
                  <a:lnTo>
                    <a:pt x="18" y="586"/>
                  </a:lnTo>
                  <a:lnTo>
                    <a:pt x="58" y="592"/>
                  </a:lnTo>
                  <a:lnTo>
                    <a:pt x="88" y="581"/>
                  </a:lnTo>
                  <a:lnTo>
                    <a:pt x="88" y="566"/>
                  </a:lnTo>
                  <a:lnTo>
                    <a:pt x="113" y="516"/>
                  </a:lnTo>
                  <a:lnTo>
                    <a:pt x="154" y="489"/>
                  </a:lnTo>
                  <a:lnTo>
                    <a:pt x="183" y="462"/>
                  </a:lnTo>
                  <a:lnTo>
                    <a:pt x="205" y="448"/>
                  </a:lnTo>
                  <a:lnTo>
                    <a:pt x="198" y="430"/>
                  </a:lnTo>
                  <a:lnTo>
                    <a:pt x="186" y="381"/>
                  </a:lnTo>
                  <a:lnTo>
                    <a:pt x="186" y="289"/>
                  </a:lnTo>
                  <a:lnTo>
                    <a:pt x="191" y="224"/>
                  </a:lnTo>
                  <a:lnTo>
                    <a:pt x="191" y="160"/>
                  </a:lnTo>
                  <a:lnTo>
                    <a:pt x="193" y="90"/>
                  </a:lnTo>
                  <a:lnTo>
                    <a:pt x="212" y="46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83979" name="Group 11"/>
          <p:cNvGrpSpPr>
            <a:grpSpLocks/>
          </p:cNvGrpSpPr>
          <p:nvPr/>
        </p:nvGrpSpPr>
        <p:grpSpPr bwMode="auto">
          <a:xfrm>
            <a:off x="6751638" y="2232025"/>
            <a:ext cx="641350" cy="1755775"/>
            <a:chOff x="4253" y="1406"/>
            <a:chExt cx="404" cy="1106"/>
          </a:xfrm>
        </p:grpSpPr>
        <p:sp>
          <p:nvSpPr>
            <p:cNvPr id="83980" name="Freeform 12"/>
            <p:cNvSpPr>
              <a:spLocks/>
            </p:cNvSpPr>
            <p:nvPr/>
          </p:nvSpPr>
          <p:spPr bwMode="auto">
            <a:xfrm>
              <a:off x="4275" y="1406"/>
              <a:ext cx="264" cy="238"/>
            </a:xfrm>
            <a:custGeom>
              <a:avLst/>
              <a:gdLst/>
              <a:ahLst/>
              <a:cxnLst>
                <a:cxn ang="0">
                  <a:pos x="263" y="100"/>
                </a:cxn>
                <a:cxn ang="0">
                  <a:pos x="244" y="52"/>
                </a:cxn>
                <a:cxn ang="0">
                  <a:pos x="219" y="27"/>
                </a:cxn>
                <a:cxn ang="0">
                  <a:pos x="187" y="9"/>
                </a:cxn>
                <a:cxn ang="0">
                  <a:pos x="156" y="0"/>
                </a:cxn>
                <a:cxn ang="0">
                  <a:pos x="114" y="3"/>
                </a:cxn>
                <a:cxn ang="0">
                  <a:pos x="88" y="22"/>
                </a:cxn>
                <a:cxn ang="0">
                  <a:pos x="62" y="58"/>
                </a:cxn>
                <a:cxn ang="0">
                  <a:pos x="51" y="105"/>
                </a:cxn>
                <a:cxn ang="0">
                  <a:pos x="51" y="158"/>
                </a:cxn>
                <a:cxn ang="0">
                  <a:pos x="2" y="195"/>
                </a:cxn>
                <a:cxn ang="0">
                  <a:pos x="0" y="211"/>
                </a:cxn>
                <a:cxn ang="0">
                  <a:pos x="8" y="212"/>
                </a:cxn>
                <a:cxn ang="0">
                  <a:pos x="55" y="180"/>
                </a:cxn>
                <a:cxn ang="0">
                  <a:pos x="70" y="203"/>
                </a:cxn>
                <a:cxn ang="0">
                  <a:pos x="99" y="224"/>
                </a:cxn>
                <a:cxn ang="0">
                  <a:pos x="127" y="234"/>
                </a:cxn>
                <a:cxn ang="0">
                  <a:pos x="170" y="237"/>
                </a:cxn>
                <a:cxn ang="0">
                  <a:pos x="226" y="221"/>
                </a:cxn>
                <a:cxn ang="0">
                  <a:pos x="252" y="186"/>
                </a:cxn>
                <a:cxn ang="0">
                  <a:pos x="263" y="151"/>
                </a:cxn>
                <a:cxn ang="0">
                  <a:pos x="263" y="100"/>
                </a:cxn>
              </a:cxnLst>
              <a:rect l="0" t="0" r="r" b="b"/>
              <a:pathLst>
                <a:path w="264" h="238">
                  <a:moveTo>
                    <a:pt x="263" y="100"/>
                  </a:moveTo>
                  <a:lnTo>
                    <a:pt x="244" y="52"/>
                  </a:lnTo>
                  <a:lnTo>
                    <a:pt x="219" y="27"/>
                  </a:lnTo>
                  <a:lnTo>
                    <a:pt x="187" y="9"/>
                  </a:lnTo>
                  <a:lnTo>
                    <a:pt x="156" y="0"/>
                  </a:lnTo>
                  <a:lnTo>
                    <a:pt x="114" y="3"/>
                  </a:lnTo>
                  <a:lnTo>
                    <a:pt x="88" y="22"/>
                  </a:lnTo>
                  <a:lnTo>
                    <a:pt x="62" y="58"/>
                  </a:lnTo>
                  <a:lnTo>
                    <a:pt x="51" y="105"/>
                  </a:lnTo>
                  <a:lnTo>
                    <a:pt x="51" y="158"/>
                  </a:lnTo>
                  <a:lnTo>
                    <a:pt x="2" y="195"/>
                  </a:lnTo>
                  <a:lnTo>
                    <a:pt x="0" y="211"/>
                  </a:lnTo>
                  <a:lnTo>
                    <a:pt x="8" y="212"/>
                  </a:lnTo>
                  <a:lnTo>
                    <a:pt x="55" y="180"/>
                  </a:lnTo>
                  <a:lnTo>
                    <a:pt x="70" y="203"/>
                  </a:lnTo>
                  <a:lnTo>
                    <a:pt x="99" y="224"/>
                  </a:lnTo>
                  <a:lnTo>
                    <a:pt x="127" y="234"/>
                  </a:lnTo>
                  <a:lnTo>
                    <a:pt x="170" y="237"/>
                  </a:lnTo>
                  <a:lnTo>
                    <a:pt x="226" y="221"/>
                  </a:lnTo>
                  <a:lnTo>
                    <a:pt x="252" y="186"/>
                  </a:lnTo>
                  <a:lnTo>
                    <a:pt x="263" y="151"/>
                  </a:lnTo>
                  <a:lnTo>
                    <a:pt x="263" y="100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3981" name="Freeform 13"/>
            <p:cNvSpPr>
              <a:spLocks/>
            </p:cNvSpPr>
            <p:nvPr/>
          </p:nvSpPr>
          <p:spPr bwMode="auto">
            <a:xfrm>
              <a:off x="4333" y="1663"/>
              <a:ext cx="231" cy="386"/>
            </a:xfrm>
            <a:custGeom>
              <a:avLst/>
              <a:gdLst/>
              <a:ahLst/>
              <a:cxnLst>
                <a:cxn ang="0">
                  <a:pos x="197" y="25"/>
                </a:cxn>
                <a:cxn ang="0">
                  <a:pos x="168" y="9"/>
                </a:cxn>
                <a:cxn ang="0">
                  <a:pos x="135" y="3"/>
                </a:cxn>
                <a:cxn ang="0">
                  <a:pos x="104" y="0"/>
                </a:cxn>
                <a:cxn ang="0">
                  <a:pos x="63" y="4"/>
                </a:cxn>
                <a:cxn ang="0">
                  <a:pos x="18" y="25"/>
                </a:cxn>
                <a:cxn ang="0">
                  <a:pos x="0" y="62"/>
                </a:cxn>
                <a:cxn ang="0">
                  <a:pos x="0" y="118"/>
                </a:cxn>
                <a:cxn ang="0">
                  <a:pos x="1" y="172"/>
                </a:cxn>
                <a:cxn ang="0">
                  <a:pos x="25" y="253"/>
                </a:cxn>
                <a:cxn ang="0">
                  <a:pos x="42" y="320"/>
                </a:cxn>
                <a:cxn ang="0">
                  <a:pos x="63" y="363"/>
                </a:cxn>
                <a:cxn ang="0">
                  <a:pos x="107" y="385"/>
                </a:cxn>
                <a:cxn ang="0">
                  <a:pos x="168" y="381"/>
                </a:cxn>
                <a:cxn ang="0">
                  <a:pos x="200" y="346"/>
                </a:cxn>
                <a:cxn ang="0">
                  <a:pos x="217" y="296"/>
                </a:cxn>
                <a:cxn ang="0">
                  <a:pos x="228" y="240"/>
                </a:cxn>
                <a:cxn ang="0">
                  <a:pos x="230" y="155"/>
                </a:cxn>
                <a:cxn ang="0">
                  <a:pos x="221" y="96"/>
                </a:cxn>
                <a:cxn ang="0">
                  <a:pos x="209" y="43"/>
                </a:cxn>
                <a:cxn ang="0">
                  <a:pos x="197" y="25"/>
                </a:cxn>
              </a:cxnLst>
              <a:rect l="0" t="0" r="r" b="b"/>
              <a:pathLst>
                <a:path w="231" h="386">
                  <a:moveTo>
                    <a:pt x="197" y="25"/>
                  </a:moveTo>
                  <a:lnTo>
                    <a:pt x="168" y="9"/>
                  </a:lnTo>
                  <a:lnTo>
                    <a:pt x="135" y="3"/>
                  </a:lnTo>
                  <a:lnTo>
                    <a:pt x="104" y="0"/>
                  </a:lnTo>
                  <a:lnTo>
                    <a:pt x="63" y="4"/>
                  </a:lnTo>
                  <a:lnTo>
                    <a:pt x="18" y="25"/>
                  </a:lnTo>
                  <a:lnTo>
                    <a:pt x="0" y="62"/>
                  </a:lnTo>
                  <a:lnTo>
                    <a:pt x="0" y="118"/>
                  </a:lnTo>
                  <a:lnTo>
                    <a:pt x="1" y="172"/>
                  </a:lnTo>
                  <a:lnTo>
                    <a:pt x="25" y="253"/>
                  </a:lnTo>
                  <a:lnTo>
                    <a:pt x="42" y="320"/>
                  </a:lnTo>
                  <a:lnTo>
                    <a:pt x="63" y="363"/>
                  </a:lnTo>
                  <a:lnTo>
                    <a:pt x="107" y="385"/>
                  </a:lnTo>
                  <a:lnTo>
                    <a:pt x="168" y="381"/>
                  </a:lnTo>
                  <a:lnTo>
                    <a:pt x="200" y="346"/>
                  </a:lnTo>
                  <a:lnTo>
                    <a:pt x="217" y="296"/>
                  </a:lnTo>
                  <a:lnTo>
                    <a:pt x="228" y="240"/>
                  </a:lnTo>
                  <a:lnTo>
                    <a:pt x="230" y="155"/>
                  </a:lnTo>
                  <a:lnTo>
                    <a:pt x="221" y="96"/>
                  </a:lnTo>
                  <a:lnTo>
                    <a:pt x="209" y="43"/>
                  </a:lnTo>
                  <a:lnTo>
                    <a:pt x="197" y="25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3982" name="Freeform 14"/>
            <p:cNvSpPr>
              <a:spLocks/>
            </p:cNvSpPr>
            <p:nvPr/>
          </p:nvSpPr>
          <p:spPr bwMode="auto">
            <a:xfrm>
              <a:off x="4519" y="1663"/>
              <a:ext cx="138" cy="474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11" y="0"/>
                </a:cxn>
                <a:cxn ang="0">
                  <a:pos x="0" y="21"/>
                </a:cxn>
                <a:cxn ang="0">
                  <a:pos x="17" y="48"/>
                </a:cxn>
                <a:cxn ang="0">
                  <a:pos x="41" y="62"/>
                </a:cxn>
                <a:cxn ang="0">
                  <a:pos x="62" y="98"/>
                </a:cxn>
                <a:cxn ang="0">
                  <a:pos x="87" y="145"/>
                </a:cxn>
                <a:cxn ang="0">
                  <a:pos x="98" y="189"/>
                </a:cxn>
                <a:cxn ang="0">
                  <a:pos x="104" y="265"/>
                </a:cxn>
                <a:cxn ang="0">
                  <a:pos x="98" y="336"/>
                </a:cxn>
                <a:cxn ang="0">
                  <a:pos x="85" y="368"/>
                </a:cxn>
                <a:cxn ang="0">
                  <a:pos x="93" y="404"/>
                </a:cxn>
                <a:cxn ang="0">
                  <a:pos x="104" y="431"/>
                </a:cxn>
                <a:cxn ang="0">
                  <a:pos x="100" y="473"/>
                </a:cxn>
                <a:cxn ang="0">
                  <a:pos x="116" y="470"/>
                </a:cxn>
                <a:cxn ang="0">
                  <a:pos x="130" y="435"/>
                </a:cxn>
                <a:cxn ang="0">
                  <a:pos x="137" y="404"/>
                </a:cxn>
                <a:cxn ang="0">
                  <a:pos x="118" y="362"/>
                </a:cxn>
                <a:cxn ang="0">
                  <a:pos x="124" y="324"/>
                </a:cxn>
                <a:cxn ang="0">
                  <a:pos x="130" y="262"/>
                </a:cxn>
                <a:cxn ang="0">
                  <a:pos x="130" y="187"/>
                </a:cxn>
                <a:cxn ang="0">
                  <a:pos x="118" y="107"/>
                </a:cxn>
                <a:cxn ang="0">
                  <a:pos x="98" y="48"/>
                </a:cxn>
                <a:cxn ang="0">
                  <a:pos x="75" y="17"/>
                </a:cxn>
                <a:cxn ang="0">
                  <a:pos x="44" y="3"/>
                </a:cxn>
              </a:cxnLst>
              <a:rect l="0" t="0" r="r" b="b"/>
              <a:pathLst>
                <a:path w="138" h="474">
                  <a:moveTo>
                    <a:pt x="44" y="3"/>
                  </a:moveTo>
                  <a:lnTo>
                    <a:pt x="11" y="0"/>
                  </a:lnTo>
                  <a:lnTo>
                    <a:pt x="0" y="21"/>
                  </a:lnTo>
                  <a:lnTo>
                    <a:pt x="17" y="48"/>
                  </a:lnTo>
                  <a:lnTo>
                    <a:pt x="41" y="62"/>
                  </a:lnTo>
                  <a:lnTo>
                    <a:pt x="62" y="98"/>
                  </a:lnTo>
                  <a:lnTo>
                    <a:pt x="87" y="145"/>
                  </a:lnTo>
                  <a:lnTo>
                    <a:pt x="98" y="189"/>
                  </a:lnTo>
                  <a:lnTo>
                    <a:pt x="104" y="265"/>
                  </a:lnTo>
                  <a:lnTo>
                    <a:pt x="98" y="336"/>
                  </a:lnTo>
                  <a:lnTo>
                    <a:pt x="85" y="368"/>
                  </a:lnTo>
                  <a:lnTo>
                    <a:pt x="93" y="404"/>
                  </a:lnTo>
                  <a:lnTo>
                    <a:pt x="104" y="431"/>
                  </a:lnTo>
                  <a:lnTo>
                    <a:pt x="100" y="473"/>
                  </a:lnTo>
                  <a:lnTo>
                    <a:pt x="116" y="470"/>
                  </a:lnTo>
                  <a:lnTo>
                    <a:pt x="130" y="435"/>
                  </a:lnTo>
                  <a:lnTo>
                    <a:pt x="137" y="404"/>
                  </a:lnTo>
                  <a:lnTo>
                    <a:pt x="118" y="362"/>
                  </a:lnTo>
                  <a:lnTo>
                    <a:pt x="124" y="324"/>
                  </a:lnTo>
                  <a:lnTo>
                    <a:pt x="130" y="262"/>
                  </a:lnTo>
                  <a:lnTo>
                    <a:pt x="130" y="187"/>
                  </a:lnTo>
                  <a:lnTo>
                    <a:pt x="118" y="107"/>
                  </a:lnTo>
                  <a:lnTo>
                    <a:pt x="98" y="48"/>
                  </a:lnTo>
                  <a:lnTo>
                    <a:pt x="75" y="17"/>
                  </a:lnTo>
                  <a:lnTo>
                    <a:pt x="44" y="3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3983" name="Freeform 15"/>
            <p:cNvSpPr>
              <a:spLocks/>
            </p:cNvSpPr>
            <p:nvPr/>
          </p:nvSpPr>
          <p:spPr bwMode="auto">
            <a:xfrm>
              <a:off x="4273" y="1675"/>
              <a:ext cx="86" cy="450"/>
            </a:xfrm>
            <a:custGeom>
              <a:avLst/>
              <a:gdLst/>
              <a:ahLst/>
              <a:cxnLst>
                <a:cxn ang="0">
                  <a:pos x="83" y="1"/>
                </a:cxn>
                <a:cxn ang="0">
                  <a:pos x="48" y="0"/>
                </a:cxn>
                <a:cxn ang="0">
                  <a:pos x="24" y="35"/>
                </a:cxn>
                <a:cxn ang="0">
                  <a:pos x="0" y="133"/>
                </a:cxn>
                <a:cxn ang="0">
                  <a:pos x="0" y="245"/>
                </a:cxn>
                <a:cxn ang="0">
                  <a:pos x="11" y="341"/>
                </a:cxn>
                <a:cxn ang="0">
                  <a:pos x="0" y="373"/>
                </a:cxn>
                <a:cxn ang="0">
                  <a:pos x="0" y="418"/>
                </a:cxn>
                <a:cxn ang="0">
                  <a:pos x="11" y="449"/>
                </a:cxn>
                <a:cxn ang="0">
                  <a:pos x="28" y="421"/>
                </a:cxn>
                <a:cxn ang="0">
                  <a:pos x="36" y="378"/>
                </a:cxn>
                <a:cxn ang="0">
                  <a:pos x="54" y="345"/>
                </a:cxn>
                <a:cxn ang="0">
                  <a:pos x="34" y="316"/>
                </a:cxn>
                <a:cxn ang="0">
                  <a:pos x="21" y="245"/>
                </a:cxn>
                <a:cxn ang="0">
                  <a:pos x="21" y="178"/>
                </a:cxn>
                <a:cxn ang="0">
                  <a:pos x="34" y="112"/>
                </a:cxn>
                <a:cxn ang="0">
                  <a:pos x="58" y="63"/>
                </a:cxn>
                <a:cxn ang="0">
                  <a:pos x="85" y="39"/>
                </a:cxn>
                <a:cxn ang="0">
                  <a:pos x="83" y="1"/>
                </a:cxn>
              </a:cxnLst>
              <a:rect l="0" t="0" r="r" b="b"/>
              <a:pathLst>
                <a:path w="86" h="450">
                  <a:moveTo>
                    <a:pt x="83" y="1"/>
                  </a:moveTo>
                  <a:lnTo>
                    <a:pt x="48" y="0"/>
                  </a:lnTo>
                  <a:lnTo>
                    <a:pt x="24" y="35"/>
                  </a:lnTo>
                  <a:lnTo>
                    <a:pt x="0" y="133"/>
                  </a:lnTo>
                  <a:lnTo>
                    <a:pt x="0" y="245"/>
                  </a:lnTo>
                  <a:lnTo>
                    <a:pt x="11" y="341"/>
                  </a:lnTo>
                  <a:lnTo>
                    <a:pt x="0" y="373"/>
                  </a:lnTo>
                  <a:lnTo>
                    <a:pt x="0" y="418"/>
                  </a:lnTo>
                  <a:lnTo>
                    <a:pt x="11" y="449"/>
                  </a:lnTo>
                  <a:lnTo>
                    <a:pt x="28" y="421"/>
                  </a:lnTo>
                  <a:lnTo>
                    <a:pt x="36" y="378"/>
                  </a:lnTo>
                  <a:lnTo>
                    <a:pt x="54" y="345"/>
                  </a:lnTo>
                  <a:lnTo>
                    <a:pt x="34" y="316"/>
                  </a:lnTo>
                  <a:lnTo>
                    <a:pt x="21" y="245"/>
                  </a:lnTo>
                  <a:lnTo>
                    <a:pt x="21" y="178"/>
                  </a:lnTo>
                  <a:lnTo>
                    <a:pt x="34" y="112"/>
                  </a:lnTo>
                  <a:lnTo>
                    <a:pt x="58" y="63"/>
                  </a:lnTo>
                  <a:lnTo>
                    <a:pt x="85" y="39"/>
                  </a:lnTo>
                  <a:lnTo>
                    <a:pt x="83" y="1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3984" name="Freeform 16"/>
            <p:cNvSpPr>
              <a:spLocks/>
            </p:cNvSpPr>
            <p:nvPr/>
          </p:nvSpPr>
          <p:spPr bwMode="auto">
            <a:xfrm>
              <a:off x="4368" y="1971"/>
              <a:ext cx="195" cy="541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152" y="22"/>
                </a:cxn>
                <a:cxn ang="0">
                  <a:pos x="144" y="45"/>
                </a:cxn>
                <a:cxn ang="0">
                  <a:pos x="134" y="124"/>
                </a:cxn>
                <a:cxn ang="0">
                  <a:pos x="129" y="176"/>
                </a:cxn>
                <a:cxn ang="0">
                  <a:pos x="129" y="267"/>
                </a:cxn>
                <a:cxn ang="0">
                  <a:pos x="131" y="351"/>
                </a:cxn>
                <a:cxn ang="0">
                  <a:pos x="140" y="418"/>
                </a:cxn>
                <a:cxn ang="0">
                  <a:pos x="148" y="439"/>
                </a:cxn>
                <a:cxn ang="0">
                  <a:pos x="100" y="450"/>
                </a:cxn>
                <a:cxn ang="0">
                  <a:pos x="60" y="464"/>
                </a:cxn>
                <a:cxn ang="0">
                  <a:pos x="6" y="491"/>
                </a:cxn>
                <a:cxn ang="0">
                  <a:pos x="0" y="503"/>
                </a:cxn>
                <a:cxn ang="0">
                  <a:pos x="5" y="523"/>
                </a:cxn>
                <a:cxn ang="0">
                  <a:pos x="32" y="540"/>
                </a:cxn>
                <a:cxn ang="0">
                  <a:pos x="43" y="531"/>
                </a:cxn>
                <a:cxn ang="0">
                  <a:pos x="50" y="508"/>
                </a:cxn>
                <a:cxn ang="0">
                  <a:pos x="76" y="490"/>
                </a:cxn>
                <a:cxn ang="0">
                  <a:pos x="121" y="469"/>
                </a:cxn>
                <a:cxn ang="0">
                  <a:pos x="149" y="464"/>
                </a:cxn>
                <a:cxn ang="0">
                  <a:pos x="184" y="464"/>
                </a:cxn>
                <a:cxn ang="0">
                  <a:pos x="184" y="447"/>
                </a:cxn>
                <a:cxn ang="0">
                  <a:pos x="168" y="428"/>
                </a:cxn>
                <a:cxn ang="0">
                  <a:pos x="152" y="368"/>
                </a:cxn>
                <a:cxn ang="0">
                  <a:pos x="148" y="304"/>
                </a:cxn>
                <a:cxn ang="0">
                  <a:pos x="149" y="248"/>
                </a:cxn>
                <a:cxn ang="0">
                  <a:pos x="152" y="176"/>
                </a:cxn>
                <a:cxn ang="0">
                  <a:pos x="161" y="115"/>
                </a:cxn>
                <a:cxn ang="0">
                  <a:pos x="180" y="69"/>
                </a:cxn>
                <a:cxn ang="0">
                  <a:pos x="194" y="28"/>
                </a:cxn>
                <a:cxn ang="0">
                  <a:pos x="189" y="13"/>
                </a:cxn>
                <a:cxn ang="0">
                  <a:pos x="174" y="0"/>
                </a:cxn>
              </a:cxnLst>
              <a:rect l="0" t="0" r="r" b="b"/>
              <a:pathLst>
                <a:path w="195" h="541">
                  <a:moveTo>
                    <a:pt x="174" y="0"/>
                  </a:moveTo>
                  <a:lnTo>
                    <a:pt x="152" y="22"/>
                  </a:lnTo>
                  <a:lnTo>
                    <a:pt x="144" y="45"/>
                  </a:lnTo>
                  <a:lnTo>
                    <a:pt x="134" y="124"/>
                  </a:lnTo>
                  <a:lnTo>
                    <a:pt x="129" y="176"/>
                  </a:lnTo>
                  <a:lnTo>
                    <a:pt x="129" y="267"/>
                  </a:lnTo>
                  <a:lnTo>
                    <a:pt x="131" y="351"/>
                  </a:lnTo>
                  <a:lnTo>
                    <a:pt x="140" y="418"/>
                  </a:lnTo>
                  <a:lnTo>
                    <a:pt x="148" y="439"/>
                  </a:lnTo>
                  <a:lnTo>
                    <a:pt x="100" y="450"/>
                  </a:lnTo>
                  <a:lnTo>
                    <a:pt x="60" y="464"/>
                  </a:lnTo>
                  <a:lnTo>
                    <a:pt x="6" y="491"/>
                  </a:lnTo>
                  <a:lnTo>
                    <a:pt x="0" y="503"/>
                  </a:lnTo>
                  <a:lnTo>
                    <a:pt x="5" y="523"/>
                  </a:lnTo>
                  <a:lnTo>
                    <a:pt x="32" y="540"/>
                  </a:lnTo>
                  <a:lnTo>
                    <a:pt x="43" y="531"/>
                  </a:lnTo>
                  <a:lnTo>
                    <a:pt x="50" y="508"/>
                  </a:lnTo>
                  <a:lnTo>
                    <a:pt x="76" y="490"/>
                  </a:lnTo>
                  <a:lnTo>
                    <a:pt x="121" y="469"/>
                  </a:lnTo>
                  <a:lnTo>
                    <a:pt x="149" y="464"/>
                  </a:lnTo>
                  <a:lnTo>
                    <a:pt x="184" y="464"/>
                  </a:lnTo>
                  <a:lnTo>
                    <a:pt x="184" y="447"/>
                  </a:lnTo>
                  <a:lnTo>
                    <a:pt x="168" y="428"/>
                  </a:lnTo>
                  <a:lnTo>
                    <a:pt x="152" y="368"/>
                  </a:lnTo>
                  <a:lnTo>
                    <a:pt x="148" y="304"/>
                  </a:lnTo>
                  <a:lnTo>
                    <a:pt x="149" y="248"/>
                  </a:lnTo>
                  <a:lnTo>
                    <a:pt x="152" y="176"/>
                  </a:lnTo>
                  <a:lnTo>
                    <a:pt x="161" y="115"/>
                  </a:lnTo>
                  <a:lnTo>
                    <a:pt x="180" y="69"/>
                  </a:lnTo>
                  <a:lnTo>
                    <a:pt x="194" y="28"/>
                  </a:lnTo>
                  <a:lnTo>
                    <a:pt x="189" y="13"/>
                  </a:lnTo>
                  <a:lnTo>
                    <a:pt x="174" y="0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3985" name="Freeform 17"/>
            <p:cNvSpPr>
              <a:spLocks/>
            </p:cNvSpPr>
            <p:nvPr/>
          </p:nvSpPr>
          <p:spPr bwMode="auto">
            <a:xfrm>
              <a:off x="4253" y="1972"/>
              <a:ext cx="181" cy="487"/>
            </a:xfrm>
            <a:custGeom>
              <a:avLst/>
              <a:gdLst/>
              <a:ahLst/>
              <a:cxnLst>
                <a:cxn ang="0">
                  <a:pos x="180" y="38"/>
                </a:cxn>
                <a:cxn ang="0">
                  <a:pos x="180" y="7"/>
                </a:cxn>
                <a:cxn ang="0">
                  <a:pos x="161" y="0"/>
                </a:cxn>
                <a:cxn ang="0">
                  <a:pos x="133" y="0"/>
                </a:cxn>
                <a:cxn ang="0">
                  <a:pos x="112" y="18"/>
                </a:cxn>
                <a:cxn ang="0">
                  <a:pos x="108" y="34"/>
                </a:cxn>
                <a:cxn ang="0">
                  <a:pos x="112" y="69"/>
                </a:cxn>
                <a:cxn ang="0">
                  <a:pos x="126" y="114"/>
                </a:cxn>
                <a:cxn ang="0">
                  <a:pos x="133" y="181"/>
                </a:cxn>
                <a:cxn ang="0">
                  <a:pos x="137" y="226"/>
                </a:cxn>
                <a:cxn ang="0">
                  <a:pos x="137" y="233"/>
                </a:cxn>
                <a:cxn ang="0">
                  <a:pos x="130" y="295"/>
                </a:cxn>
                <a:cxn ang="0">
                  <a:pos x="119" y="331"/>
                </a:cxn>
                <a:cxn ang="0">
                  <a:pos x="112" y="359"/>
                </a:cxn>
                <a:cxn ang="0">
                  <a:pos x="114" y="370"/>
                </a:cxn>
                <a:cxn ang="0">
                  <a:pos x="87" y="403"/>
                </a:cxn>
                <a:cxn ang="0">
                  <a:pos x="58" y="424"/>
                </a:cxn>
                <a:cxn ang="0">
                  <a:pos x="28" y="443"/>
                </a:cxn>
                <a:cxn ang="0">
                  <a:pos x="0" y="452"/>
                </a:cxn>
                <a:cxn ang="0">
                  <a:pos x="0" y="468"/>
                </a:cxn>
                <a:cxn ang="0">
                  <a:pos x="14" y="481"/>
                </a:cxn>
                <a:cxn ang="0">
                  <a:pos x="49" y="486"/>
                </a:cxn>
                <a:cxn ang="0">
                  <a:pos x="74" y="477"/>
                </a:cxn>
                <a:cxn ang="0">
                  <a:pos x="74" y="465"/>
                </a:cxn>
                <a:cxn ang="0">
                  <a:pos x="95" y="424"/>
                </a:cxn>
                <a:cxn ang="0">
                  <a:pos x="130" y="401"/>
                </a:cxn>
                <a:cxn ang="0">
                  <a:pos x="155" y="380"/>
                </a:cxn>
                <a:cxn ang="0">
                  <a:pos x="173" y="368"/>
                </a:cxn>
                <a:cxn ang="0">
                  <a:pos x="168" y="353"/>
                </a:cxn>
                <a:cxn ang="0">
                  <a:pos x="158" y="313"/>
                </a:cxn>
                <a:cxn ang="0">
                  <a:pos x="158" y="238"/>
                </a:cxn>
                <a:cxn ang="0">
                  <a:pos x="161" y="185"/>
                </a:cxn>
                <a:cxn ang="0">
                  <a:pos x="161" y="131"/>
                </a:cxn>
                <a:cxn ang="0">
                  <a:pos x="163" y="74"/>
                </a:cxn>
                <a:cxn ang="0">
                  <a:pos x="180" y="38"/>
                </a:cxn>
              </a:cxnLst>
              <a:rect l="0" t="0" r="r" b="b"/>
              <a:pathLst>
                <a:path w="181" h="487">
                  <a:moveTo>
                    <a:pt x="180" y="38"/>
                  </a:moveTo>
                  <a:lnTo>
                    <a:pt x="180" y="7"/>
                  </a:lnTo>
                  <a:lnTo>
                    <a:pt x="161" y="0"/>
                  </a:lnTo>
                  <a:lnTo>
                    <a:pt x="133" y="0"/>
                  </a:lnTo>
                  <a:lnTo>
                    <a:pt x="112" y="18"/>
                  </a:lnTo>
                  <a:lnTo>
                    <a:pt x="108" y="34"/>
                  </a:lnTo>
                  <a:lnTo>
                    <a:pt x="112" y="69"/>
                  </a:lnTo>
                  <a:lnTo>
                    <a:pt x="126" y="114"/>
                  </a:lnTo>
                  <a:lnTo>
                    <a:pt x="133" y="181"/>
                  </a:lnTo>
                  <a:lnTo>
                    <a:pt x="137" y="226"/>
                  </a:lnTo>
                  <a:lnTo>
                    <a:pt x="137" y="233"/>
                  </a:lnTo>
                  <a:lnTo>
                    <a:pt x="130" y="295"/>
                  </a:lnTo>
                  <a:lnTo>
                    <a:pt x="119" y="331"/>
                  </a:lnTo>
                  <a:lnTo>
                    <a:pt x="112" y="359"/>
                  </a:lnTo>
                  <a:lnTo>
                    <a:pt x="114" y="370"/>
                  </a:lnTo>
                  <a:lnTo>
                    <a:pt x="87" y="403"/>
                  </a:lnTo>
                  <a:lnTo>
                    <a:pt x="58" y="424"/>
                  </a:lnTo>
                  <a:lnTo>
                    <a:pt x="28" y="443"/>
                  </a:lnTo>
                  <a:lnTo>
                    <a:pt x="0" y="452"/>
                  </a:lnTo>
                  <a:lnTo>
                    <a:pt x="0" y="468"/>
                  </a:lnTo>
                  <a:lnTo>
                    <a:pt x="14" y="481"/>
                  </a:lnTo>
                  <a:lnTo>
                    <a:pt x="49" y="486"/>
                  </a:lnTo>
                  <a:lnTo>
                    <a:pt x="74" y="477"/>
                  </a:lnTo>
                  <a:lnTo>
                    <a:pt x="74" y="465"/>
                  </a:lnTo>
                  <a:lnTo>
                    <a:pt x="95" y="424"/>
                  </a:lnTo>
                  <a:lnTo>
                    <a:pt x="130" y="401"/>
                  </a:lnTo>
                  <a:lnTo>
                    <a:pt x="155" y="380"/>
                  </a:lnTo>
                  <a:lnTo>
                    <a:pt x="173" y="368"/>
                  </a:lnTo>
                  <a:lnTo>
                    <a:pt x="168" y="353"/>
                  </a:lnTo>
                  <a:lnTo>
                    <a:pt x="158" y="313"/>
                  </a:lnTo>
                  <a:lnTo>
                    <a:pt x="158" y="238"/>
                  </a:lnTo>
                  <a:lnTo>
                    <a:pt x="161" y="185"/>
                  </a:lnTo>
                  <a:lnTo>
                    <a:pt x="161" y="131"/>
                  </a:lnTo>
                  <a:lnTo>
                    <a:pt x="163" y="74"/>
                  </a:lnTo>
                  <a:lnTo>
                    <a:pt x="180" y="38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83986" name="Group 18"/>
          <p:cNvGrpSpPr>
            <a:grpSpLocks/>
          </p:cNvGrpSpPr>
          <p:nvPr/>
        </p:nvGrpSpPr>
        <p:grpSpPr bwMode="auto">
          <a:xfrm>
            <a:off x="4484688" y="2800350"/>
            <a:ext cx="442912" cy="1130300"/>
            <a:chOff x="2825" y="1764"/>
            <a:chExt cx="279" cy="712"/>
          </a:xfrm>
        </p:grpSpPr>
        <p:sp>
          <p:nvSpPr>
            <p:cNvPr id="83987" name="Freeform 19"/>
            <p:cNvSpPr>
              <a:spLocks/>
            </p:cNvSpPr>
            <p:nvPr/>
          </p:nvSpPr>
          <p:spPr bwMode="auto">
            <a:xfrm>
              <a:off x="2840" y="1764"/>
              <a:ext cx="183" cy="154"/>
            </a:xfrm>
            <a:custGeom>
              <a:avLst/>
              <a:gdLst/>
              <a:ahLst/>
              <a:cxnLst>
                <a:cxn ang="0">
                  <a:pos x="182" y="65"/>
                </a:cxn>
                <a:cxn ang="0">
                  <a:pos x="169" y="34"/>
                </a:cxn>
                <a:cxn ang="0">
                  <a:pos x="153" y="18"/>
                </a:cxn>
                <a:cxn ang="0">
                  <a:pos x="131" y="6"/>
                </a:cxn>
                <a:cxn ang="0">
                  <a:pos x="110" y="0"/>
                </a:cxn>
                <a:cxn ang="0">
                  <a:pos x="80" y="3"/>
                </a:cxn>
                <a:cxn ang="0">
                  <a:pos x="61" y="15"/>
                </a:cxn>
                <a:cxn ang="0">
                  <a:pos x="45" y="38"/>
                </a:cxn>
                <a:cxn ang="0">
                  <a:pos x="37" y="68"/>
                </a:cxn>
                <a:cxn ang="0">
                  <a:pos x="37" y="102"/>
                </a:cxn>
                <a:cxn ang="0">
                  <a:pos x="2" y="126"/>
                </a:cxn>
                <a:cxn ang="0">
                  <a:pos x="0" y="136"/>
                </a:cxn>
                <a:cxn ang="0">
                  <a:pos x="6" y="137"/>
                </a:cxn>
                <a:cxn ang="0">
                  <a:pos x="40" y="117"/>
                </a:cxn>
                <a:cxn ang="0">
                  <a:pos x="50" y="132"/>
                </a:cxn>
                <a:cxn ang="0">
                  <a:pos x="70" y="145"/>
                </a:cxn>
                <a:cxn ang="0">
                  <a:pos x="89" y="152"/>
                </a:cxn>
                <a:cxn ang="0">
                  <a:pos x="118" y="153"/>
                </a:cxn>
                <a:cxn ang="0">
                  <a:pos x="158" y="143"/>
                </a:cxn>
                <a:cxn ang="0">
                  <a:pos x="175" y="120"/>
                </a:cxn>
                <a:cxn ang="0">
                  <a:pos x="182" y="97"/>
                </a:cxn>
                <a:cxn ang="0">
                  <a:pos x="182" y="65"/>
                </a:cxn>
              </a:cxnLst>
              <a:rect l="0" t="0" r="r" b="b"/>
              <a:pathLst>
                <a:path w="183" h="154">
                  <a:moveTo>
                    <a:pt x="182" y="65"/>
                  </a:moveTo>
                  <a:lnTo>
                    <a:pt x="169" y="34"/>
                  </a:lnTo>
                  <a:lnTo>
                    <a:pt x="153" y="18"/>
                  </a:lnTo>
                  <a:lnTo>
                    <a:pt x="131" y="6"/>
                  </a:lnTo>
                  <a:lnTo>
                    <a:pt x="110" y="0"/>
                  </a:lnTo>
                  <a:lnTo>
                    <a:pt x="80" y="3"/>
                  </a:lnTo>
                  <a:lnTo>
                    <a:pt x="61" y="15"/>
                  </a:lnTo>
                  <a:lnTo>
                    <a:pt x="45" y="38"/>
                  </a:lnTo>
                  <a:lnTo>
                    <a:pt x="37" y="68"/>
                  </a:lnTo>
                  <a:lnTo>
                    <a:pt x="37" y="102"/>
                  </a:lnTo>
                  <a:lnTo>
                    <a:pt x="2" y="126"/>
                  </a:lnTo>
                  <a:lnTo>
                    <a:pt x="0" y="136"/>
                  </a:lnTo>
                  <a:lnTo>
                    <a:pt x="6" y="137"/>
                  </a:lnTo>
                  <a:lnTo>
                    <a:pt x="40" y="117"/>
                  </a:lnTo>
                  <a:lnTo>
                    <a:pt x="50" y="132"/>
                  </a:lnTo>
                  <a:lnTo>
                    <a:pt x="70" y="145"/>
                  </a:lnTo>
                  <a:lnTo>
                    <a:pt x="89" y="152"/>
                  </a:lnTo>
                  <a:lnTo>
                    <a:pt x="118" y="153"/>
                  </a:lnTo>
                  <a:lnTo>
                    <a:pt x="158" y="143"/>
                  </a:lnTo>
                  <a:lnTo>
                    <a:pt x="175" y="120"/>
                  </a:lnTo>
                  <a:lnTo>
                    <a:pt x="182" y="97"/>
                  </a:lnTo>
                  <a:lnTo>
                    <a:pt x="182" y="65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3988" name="Freeform 20"/>
            <p:cNvSpPr>
              <a:spLocks/>
            </p:cNvSpPr>
            <p:nvPr/>
          </p:nvSpPr>
          <p:spPr bwMode="auto">
            <a:xfrm>
              <a:off x="2877" y="1931"/>
              <a:ext cx="161" cy="246"/>
            </a:xfrm>
            <a:custGeom>
              <a:avLst/>
              <a:gdLst/>
              <a:ahLst/>
              <a:cxnLst>
                <a:cxn ang="0">
                  <a:pos x="137" y="16"/>
                </a:cxn>
                <a:cxn ang="0">
                  <a:pos x="118" y="6"/>
                </a:cxn>
                <a:cxn ang="0">
                  <a:pos x="94" y="2"/>
                </a:cxn>
                <a:cxn ang="0">
                  <a:pos x="72" y="0"/>
                </a:cxn>
                <a:cxn ang="0">
                  <a:pos x="45" y="3"/>
                </a:cxn>
                <a:cxn ang="0">
                  <a:pos x="13" y="16"/>
                </a:cxn>
                <a:cxn ang="0">
                  <a:pos x="0" y="40"/>
                </a:cxn>
                <a:cxn ang="0">
                  <a:pos x="0" y="76"/>
                </a:cxn>
                <a:cxn ang="0">
                  <a:pos x="2" y="109"/>
                </a:cxn>
                <a:cxn ang="0">
                  <a:pos x="16" y="162"/>
                </a:cxn>
                <a:cxn ang="0">
                  <a:pos x="30" y="204"/>
                </a:cxn>
                <a:cxn ang="0">
                  <a:pos x="45" y="231"/>
                </a:cxn>
                <a:cxn ang="0">
                  <a:pos x="75" y="245"/>
                </a:cxn>
                <a:cxn ang="0">
                  <a:pos x="118" y="243"/>
                </a:cxn>
                <a:cxn ang="0">
                  <a:pos x="139" y="221"/>
                </a:cxn>
                <a:cxn ang="0">
                  <a:pos x="152" y="189"/>
                </a:cxn>
                <a:cxn ang="0">
                  <a:pos x="159" y="153"/>
                </a:cxn>
                <a:cxn ang="0">
                  <a:pos x="160" y="99"/>
                </a:cxn>
                <a:cxn ang="0">
                  <a:pos x="155" y="62"/>
                </a:cxn>
                <a:cxn ang="0">
                  <a:pos x="146" y="27"/>
                </a:cxn>
                <a:cxn ang="0">
                  <a:pos x="137" y="16"/>
                </a:cxn>
              </a:cxnLst>
              <a:rect l="0" t="0" r="r" b="b"/>
              <a:pathLst>
                <a:path w="161" h="246">
                  <a:moveTo>
                    <a:pt x="137" y="16"/>
                  </a:moveTo>
                  <a:lnTo>
                    <a:pt x="118" y="6"/>
                  </a:lnTo>
                  <a:lnTo>
                    <a:pt x="94" y="2"/>
                  </a:lnTo>
                  <a:lnTo>
                    <a:pt x="72" y="0"/>
                  </a:lnTo>
                  <a:lnTo>
                    <a:pt x="45" y="3"/>
                  </a:lnTo>
                  <a:lnTo>
                    <a:pt x="13" y="16"/>
                  </a:lnTo>
                  <a:lnTo>
                    <a:pt x="0" y="40"/>
                  </a:lnTo>
                  <a:lnTo>
                    <a:pt x="0" y="76"/>
                  </a:lnTo>
                  <a:lnTo>
                    <a:pt x="2" y="109"/>
                  </a:lnTo>
                  <a:lnTo>
                    <a:pt x="16" y="162"/>
                  </a:lnTo>
                  <a:lnTo>
                    <a:pt x="30" y="204"/>
                  </a:lnTo>
                  <a:lnTo>
                    <a:pt x="45" y="231"/>
                  </a:lnTo>
                  <a:lnTo>
                    <a:pt x="75" y="245"/>
                  </a:lnTo>
                  <a:lnTo>
                    <a:pt x="118" y="243"/>
                  </a:lnTo>
                  <a:lnTo>
                    <a:pt x="139" y="221"/>
                  </a:lnTo>
                  <a:lnTo>
                    <a:pt x="152" y="189"/>
                  </a:lnTo>
                  <a:lnTo>
                    <a:pt x="159" y="153"/>
                  </a:lnTo>
                  <a:lnTo>
                    <a:pt x="160" y="99"/>
                  </a:lnTo>
                  <a:lnTo>
                    <a:pt x="155" y="62"/>
                  </a:lnTo>
                  <a:lnTo>
                    <a:pt x="146" y="27"/>
                  </a:lnTo>
                  <a:lnTo>
                    <a:pt x="137" y="16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3989" name="Freeform 21"/>
            <p:cNvSpPr>
              <a:spLocks/>
            </p:cNvSpPr>
            <p:nvPr/>
          </p:nvSpPr>
          <p:spPr bwMode="auto">
            <a:xfrm>
              <a:off x="3010" y="1931"/>
              <a:ext cx="94" cy="304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8" y="0"/>
                </a:cxn>
                <a:cxn ang="0">
                  <a:pos x="0" y="14"/>
                </a:cxn>
                <a:cxn ang="0">
                  <a:pos x="11" y="31"/>
                </a:cxn>
                <a:cxn ang="0">
                  <a:pos x="28" y="40"/>
                </a:cxn>
                <a:cxn ang="0">
                  <a:pos x="43" y="63"/>
                </a:cxn>
                <a:cxn ang="0">
                  <a:pos x="59" y="93"/>
                </a:cxn>
                <a:cxn ang="0">
                  <a:pos x="66" y="121"/>
                </a:cxn>
                <a:cxn ang="0">
                  <a:pos x="70" y="170"/>
                </a:cxn>
                <a:cxn ang="0">
                  <a:pos x="66" y="215"/>
                </a:cxn>
                <a:cxn ang="0">
                  <a:pos x="57" y="236"/>
                </a:cxn>
                <a:cxn ang="0">
                  <a:pos x="63" y="259"/>
                </a:cxn>
                <a:cxn ang="0">
                  <a:pos x="70" y="276"/>
                </a:cxn>
                <a:cxn ang="0">
                  <a:pos x="68" y="303"/>
                </a:cxn>
                <a:cxn ang="0">
                  <a:pos x="79" y="301"/>
                </a:cxn>
                <a:cxn ang="0">
                  <a:pos x="89" y="278"/>
                </a:cxn>
                <a:cxn ang="0">
                  <a:pos x="93" y="259"/>
                </a:cxn>
                <a:cxn ang="0">
                  <a:pos x="80" y="232"/>
                </a:cxn>
                <a:cxn ang="0">
                  <a:pos x="84" y="208"/>
                </a:cxn>
                <a:cxn ang="0">
                  <a:pos x="89" y="168"/>
                </a:cxn>
                <a:cxn ang="0">
                  <a:pos x="89" y="120"/>
                </a:cxn>
                <a:cxn ang="0">
                  <a:pos x="80" y="68"/>
                </a:cxn>
                <a:cxn ang="0">
                  <a:pos x="66" y="31"/>
                </a:cxn>
                <a:cxn ang="0">
                  <a:pos x="51" y="11"/>
                </a:cxn>
                <a:cxn ang="0">
                  <a:pos x="29" y="2"/>
                </a:cxn>
              </a:cxnLst>
              <a:rect l="0" t="0" r="r" b="b"/>
              <a:pathLst>
                <a:path w="94" h="304">
                  <a:moveTo>
                    <a:pt x="29" y="2"/>
                  </a:moveTo>
                  <a:lnTo>
                    <a:pt x="8" y="0"/>
                  </a:lnTo>
                  <a:lnTo>
                    <a:pt x="0" y="14"/>
                  </a:lnTo>
                  <a:lnTo>
                    <a:pt x="11" y="31"/>
                  </a:lnTo>
                  <a:lnTo>
                    <a:pt x="28" y="40"/>
                  </a:lnTo>
                  <a:lnTo>
                    <a:pt x="43" y="63"/>
                  </a:lnTo>
                  <a:lnTo>
                    <a:pt x="59" y="93"/>
                  </a:lnTo>
                  <a:lnTo>
                    <a:pt x="66" y="121"/>
                  </a:lnTo>
                  <a:lnTo>
                    <a:pt x="70" y="170"/>
                  </a:lnTo>
                  <a:lnTo>
                    <a:pt x="66" y="215"/>
                  </a:lnTo>
                  <a:lnTo>
                    <a:pt x="57" y="236"/>
                  </a:lnTo>
                  <a:lnTo>
                    <a:pt x="63" y="259"/>
                  </a:lnTo>
                  <a:lnTo>
                    <a:pt x="70" y="276"/>
                  </a:lnTo>
                  <a:lnTo>
                    <a:pt x="68" y="303"/>
                  </a:lnTo>
                  <a:lnTo>
                    <a:pt x="79" y="301"/>
                  </a:lnTo>
                  <a:lnTo>
                    <a:pt x="89" y="278"/>
                  </a:lnTo>
                  <a:lnTo>
                    <a:pt x="93" y="259"/>
                  </a:lnTo>
                  <a:lnTo>
                    <a:pt x="80" y="232"/>
                  </a:lnTo>
                  <a:lnTo>
                    <a:pt x="84" y="208"/>
                  </a:lnTo>
                  <a:lnTo>
                    <a:pt x="89" y="168"/>
                  </a:lnTo>
                  <a:lnTo>
                    <a:pt x="89" y="120"/>
                  </a:lnTo>
                  <a:lnTo>
                    <a:pt x="80" y="68"/>
                  </a:lnTo>
                  <a:lnTo>
                    <a:pt x="66" y="31"/>
                  </a:lnTo>
                  <a:lnTo>
                    <a:pt x="51" y="11"/>
                  </a:lnTo>
                  <a:lnTo>
                    <a:pt x="29" y="2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3990" name="Freeform 22"/>
            <p:cNvSpPr>
              <a:spLocks/>
            </p:cNvSpPr>
            <p:nvPr/>
          </p:nvSpPr>
          <p:spPr bwMode="auto">
            <a:xfrm>
              <a:off x="2837" y="1937"/>
              <a:ext cx="59" cy="290"/>
            </a:xfrm>
            <a:custGeom>
              <a:avLst/>
              <a:gdLst/>
              <a:ahLst/>
              <a:cxnLst>
                <a:cxn ang="0">
                  <a:pos x="57" y="1"/>
                </a:cxn>
                <a:cxn ang="0">
                  <a:pos x="35" y="0"/>
                </a:cxn>
                <a:cxn ang="0">
                  <a:pos x="18" y="22"/>
                </a:cxn>
                <a:cxn ang="0">
                  <a:pos x="0" y="85"/>
                </a:cxn>
                <a:cxn ang="0">
                  <a:pos x="0" y="158"/>
                </a:cxn>
                <a:cxn ang="0">
                  <a:pos x="9" y="220"/>
                </a:cxn>
                <a:cxn ang="0">
                  <a:pos x="0" y="241"/>
                </a:cxn>
                <a:cxn ang="0">
                  <a:pos x="0" y="269"/>
                </a:cxn>
                <a:cxn ang="0">
                  <a:pos x="9" y="289"/>
                </a:cxn>
                <a:cxn ang="0">
                  <a:pos x="20" y="271"/>
                </a:cxn>
                <a:cxn ang="0">
                  <a:pos x="26" y="244"/>
                </a:cxn>
                <a:cxn ang="0">
                  <a:pos x="39" y="223"/>
                </a:cxn>
                <a:cxn ang="0">
                  <a:pos x="25" y="204"/>
                </a:cxn>
                <a:cxn ang="0">
                  <a:pos x="16" y="158"/>
                </a:cxn>
                <a:cxn ang="0">
                  <a:pos x="16" y="115"/>
                </a:cxn>
                <a:cxn ang="0">
                  <a:pos x="25" y="72"/>
                </a:cxn>
                <a:cxn ang="0">
                  <a:pos x="41" y="41"/>
                </a:cxn>
                <a:cxn ang="0">
                  <a:pos x="58" y="25"/>
                </a:cxn>
                <a:cxn ang="0">
                  <a:pos x="57" y="1"/>
                </a:cxn>
              </a:cxnLst>
              <a:rect l="0" t="0" r="r" b="b"/>
              <a:pathLst>
                <a:path w="59" h="290">
                  <a:moveTo>
                    <a:pt x="57" y="1"/>
                  </a:moveTo>
                  <a:lnTo>
                    <a:pt x="35" y="0"/>
                  </a:lnTo>
                  <a:lnTo>
                    <a:pt x="18" y="22"/>
                  </a:lnTo>
                  <a:lnTo>
                    <a:pt x="0" y="85"/>
                  </a:lnTo>
                  <a:lnTo>
                    <a:pt x="0" y="158"/>
                  </a:lnTo>
                  <a:lnTo>
                    <a:pt x="9" y="220"/>
                  </a:lnTo>
                  <a:lnTo>
                    <a:pt x="0" y="241"/>
                  </a:lnTo>
                  <a:lnTo>
                    <a:pt x="0" y="269"/>
                  </a:lnTo>
                  <a:lnTo>
                    <a:pt x="9" y="289"/>
                  </a:lnTo>
                  <a:lnTo>
                    <a:pt x="20" y="271"/>
                  </a:lnTo>
                  <a:lnTo>
                    <a:pt x="26" y="244"/>
                  </a:lnTo>
                  <a:lnTo>
                    <a:pt x="39" y="223"/>
                  </a:lnTo>
                  <a:lnTo>
                    <a:pt x="25" y="204"/>
                  </a:lnTo>
                  <a:lnTo>
                    <a:pt x="16" y="158"/>
                  </a:lnTo>
                  <a:lnTo>
                    <a:pt x="16" y="115"/>
                  </a:lnTo>
                  <a:lnTo>
                    <a:pt x="25" y="72"/>
                  </a:lnTo>
                  <a:lnTo>
                    <a:pt x="41" y="41"/>
                  </a:lnTo>
                  <a:lnTo>
                    <a:pt x="58" y="25"/>
                  </a:lnTo>
                  <a:lnTo>
                    <a:pt x="57" y="1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3991" name="Freeform 23"/>
            <p:cNvSpPr>
              <a:spLocks/>
            </p:cNvSpPr>
            <p:nvPr/>
          </p:nvSpPr>
          <p:spPr bwMode="auto">
            <a:xfrm>
              <a:off x="2906" y="2128"/>
              <a:ext cx="131" cy="348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02" y="14"/>
                </a:cxn>
                <a:cxn ang="0">
                  <a:pos x="98" y="29"/>
                </a:cxn>
                <a:cxn ang="0">
                  <a:pos x="91" y="79"/>
                </a:cxn>
                <a:cxn ang="0">
                  <a:pos x="88" y="113"/>
                </a:cxn>
                <a:cxn ang="0">
                  <a:pos x="88" y="171"/>
                </a:cxn>
                <a:cxn ang="0">
                  <a:pos x="89" y="225"/>
                </a:cxn>
                <a:cxn ang="0">
                  <a:pos x="95" y="269"/>
                </a:cxn>
                <a:cxn ang="0">
                  <a:pos x="100" y="282"/>
                </a:cxn>
                <a:cxn ang="0">
                  <a:pos x="68" y="289"/>
                </a:cxn>
                <a:cxn ang="0">
                  <a:pos x="42" y="298"/>
                </a:cxn>
                <a:cxn ang="0">
                  <a:pos x="5" y="316"/>
                </a:cxn>
                <a:cxn ang="0">
                  <a:pos x="0" y="323"/>
                </a:cxn>
                <a:cxn ang="0">
                  <a:pos x="4" y="337"/>
                </a:cxn>
                <a:cxn ang="0">
                  <a:pos x="22" y="347"/>
                </a:cxn>
                <a:cxn ang="0">
                  <a:pos x="30" y="341"/>
                </a:cxn>
                <a:cxn ang="0">
                  <a:pos x="35" y="327"/>
                </a:cxn>
                <a:cxn ang="0">
                  <a:pos x="52" y="315"/>
                </a:cxn>
                <a:cxn ang="0">
                  <a:pos x="82" y="301"/>
                </a:cxn>
                <a:cxn ang="0">
                  <a:pos x="101" y="298"/>
                </a:cxn>
                <a:cxn ang="0">
                  <a:pos x="124" y="298"/>
                </a:cxn>
                <a:cxn ang="0">
                  <a:pos x="124" y="287"/>
                </a:cxn>
                <a:cxn ang="0">
                  <a:pos x="113" y="275"/>
                </a:cxn>
                <a:cxn ang="0">
                  <a:pos x="102" y="236"/>
                </a:cxn>
                <a:cxn ang="0">
                  <a:pos x="100" y="195"/>
                </a:cxn>
                <a:cxn ang="0">
                  <a:pos x="101" y="159"/>
                </a:cxn>
                <a:cxn ang="0">
                  <a:pos x="102" y="113"/>
                </a:cxn>
                <a:cxn ang="0">
                  <a:pos x="109" y="73"/>
                </a:cxn>
                <a:cxn ang="0">
                  <a:pos x="122" y="45"/>
                </a:cxn>
                <a:cxn ang="0">
                  <a:pos x="130" y="18"/>
                </a:cxn>
                <a:cxn ang="0">
                  <a:pos x="128" y="8"/>
                </a:cxn>
                <a:cxn ang="0">
                  <a:pos x="117" y="0"/>
                </a:cxn>
              </a:cxnLst>
              <a:rect l="0" t="0" r="r" b="b"/>
              <a:pathLst>
                <a:path w="131" h="348">
                  <a:moveTo>
                    <a:pt x="117" y="0"/>
                  </a:moveTo>
                  <a:lnTo>
                    <a:pt x="102" y="14"/>
                  </a:lnTo>
                  <a:lnTo>
                    <a:pt x="98" y="29"/>
                  </a:lnTo>
                  <a:lnTo>
                    <a:pt x="91" y="79"/>
                  </a:lnTo>
                  <a:lnTo>
                    <a:pt x="88" y="113"/>
                  </a:lnTo>
                  <a:lnTo>
                    <a:pt x="88" y="171"/>
                  </a:lnTo>
                  <a:lnTo>
                    <a:pt x="89" y="225"/>
                  </a:lnTo>
                  <a:lnTo>
                    <a:pt x="95" y="269"/>
                  </a:lnTo>
                  <a:lnTo>
                    <a:pt x="100" y="282"/>
                  </a:lnTo>
                  <a:lnTo>
                    <a:pt x="68" y="289"/>
                  </a:lnTo>
                  <a:lnTo>
                    <a:pt x="42" y="298"/>
                  </a:lnTo>
                  <a:lnTo>
                    <a:pt x="5" y="316"/>
                  </a:lnTo>
                  <a:lnTo>
                    <a:pt x="0" y="323"/>
                  </a:lnTo>
                  <a:lnTo>
                    <a:pt x="4" y="337"/>
                  </a:lnTo>
                  <a:lnTo>
                    <a:pt x="22" y="347"/>
                  </a:lnTo>
                  <a:lnTo>
                    <a:pt x="30" y="341"/>
                  </a:lnTo>
                  <a:lnTo>
                    <a:pt x="35" y="327"/>
                  </a:lnTo>
                  <a:lnTo>
                    <a:pt x="52" y="315"/>
                  </a:lnTo>
                  <a:lnTo>
                    <a:pt x="82" y="301"/>
                  </a:lnTo>
                  <a:lnTo>
                    <a:pt x="101" y="298"/>
                  </a:lnTo>
                  <a:lnTo>
                    <a:pt x="124" y="298"/>
                  </a:lnTo>
                  <a:lnTo>
                    <a:pt x="124" y="287"/>
                  </a:lnTo>
                  <a:lnTo>
                    <a:pt x="113" y="275"/>
                  </a:lnTo>
                  <a:lnTo>
                    <a:pt x="102" y="236"/>
                  </a:lnTo>
                  <a:lnTo>
                    <a:pt x="100" y="195"/>
                  </a:lnTo>
                  <a:lnTo>
                    <a:pt x="101" y="159"/>
                  </a:lnTo>
                  <a:lnTo>
                    <a:pt x="102" y="113"/>
                  </a:lnTo>
                  <a:lnTo>
                    <a:pt x="109" y="73"/>
                  </a:lnTo>
                  <a:lnTo>
                    <a:pt x="122" y="45"/>
                  </a:lnTo>
                  <a:lnTo>
                    <a:pt x="130" y="18"/>
                  </a:lnTo>
                  <a:lnTo>
                    <a:pt x="128" y="8"/>
                  </a:lnTo>
                  <a:lnTo>
                    <a:pt x="117" y="0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3992" name="Freeform 24"/>
            <p:cNvSpPr>
              <a:spLocks/>
            </p:cNvSpPr>
            <p:nvPr/>
          </p:nvSpPr>
          <p:spPr bwMode="auto">
            <a:xfrm>
              <a:off x="2825" y="2128"/>
              <a:ext cx="124" cy="313"/>
            </a:xfrm>
            <a:custGeom>
              <a:avLst/>
              <a:gdLst/>
              <a:ahLst/>
              <a:cxnLst>
                <a:cxn ang="0">
                  <a:pos x="123" y="25"/>
                </a:cxn>
                <a:cxn ang="0">
                  <a:pos x="123" y="5"/>
                </a:cxn>
                <a:cxn ang="0">
                  <a:pos x="111" y="0"/>
                </a:cxn>
                <a:cxn ang="0">
                  <a:pos x="91" y="0"/>
                </a:cxn>
                <a:cxn ang="0">
                  <a:pos x="76" y="12"/>
                </a:cxn>
                <a:cxn ang="0">
                  <a:pos x="73" y="22"/>
                </a:cxn>
                <a:cxn ang="0">
                  <a:pos x="76" y="45"/>
                </a:cxn>
                <a:cxn ang="0">
                  <a:pos x="86" y="73"/>
                </a:cxn>
                <a:cxn ang="0">
                  <a:pos x="91" y="117"/>
                </a:cxn>
                <a:cxn ang="0">
                  <a:pos x="94" y="145"/>
                </a:cxn>
                <a:cxn ang="0">
                  <a:pos x="94" y="150"/>
                </a:cxn>
                <a:cxn ang="0">
                  <a:pos x="89" y="190"/>
                </a:cxn>
                <a:cxn ang="0">
                  <a:pos x="82" y="212"/>
                </a:cxn>
                <a:cxn ang="0">
                  <a:pos x="76" y="230"/>
                </a:cxn>
                <a:cxn ang="0">
                  <a:pos x="77" y="238"/>
                </a:cxn>
                <a:cxn ang="0">
                  <a:pos x="60" y="258"/>
                </a:cxn>
                <a:cxn ang="0">
                  <a:pos x="40" y="272"/>
                </a:cxn>
                <a:cxn ang="0">
                  <a:pos x="18" y="284"/>
                </a:cxn>
                <a:cxn ang="0">
                  <a:pos x="0" y="290"/>
                </a:cxn>
                <a:cxn ang="0">
                  <a:pos x="0" y="300"/>
                </a:cxn>
                <a:cxn ang="0">
                  <a:pos x="10" y="309"/>
                </a:cxn>
                <a:cxn ang="0">
                  <a:pos x="35" y="312"/>
                </a:cxn>
                <a:cxn ang="0">
                  <a:pos x="52" y="306"/>
                </a:cxn>
                <a:cxn ang="0">
                  <a:pos x="52" y="298"/>
                </a:cxn>
                <a:cxn ang="0">
                  <a:pos x="66" y="272"/>
                </a:cxn>
                <a:cxn ang="0">
                  <a:pos x="89" y="258"/>
                </a:cxn>
                <a:cxn ang="0">
                  <a:pos x="107" y="243"/>
                </a:cxn>
                <a:cxn ang="0">
                  <a:pos x="119" y="236"/>
                </a:cxn>
                <a:cxn ang="0">
                  <a:pos x="115" y="226"/>
                </a:cxn>
                <a:cxn ang="0">
                  <a:pos x="108" y="201"/>
                </a:cxn>
                <a:cxn ang="0">
                  <a:pos x="108" y="153"/>
                </a:cxn>
                <a:cxn ang="0">
                  <a:pos x="111" y="119"/>
                </a:cxn>
                <a:cxn ang="0">
                  <a:pos x="111" y="85"/>
                </a:cxn>
                <a:cxn ang="0">
                  <a:pos x="113" y="48"/>
                </a:cxn>
                <a:cxn ang="0">
                  <a:pos x="123" y="25"/>
                </a:cxn>
              </a:cxnLst>
              <a:rect l="0" t="0" r="r" b="b"/>
              <a:pathLst>
                <a:path w="124" h="313">
                  <a:moveTo>
                    <a:pt x="123" y="25"/>
                  </a:moveTo>
                  <a:lnTo>
                    <a:pt x="123" y="5"/>
                  </a:lnTo>
                  <a:lnTo>
                    <a:pt x="111" y="0"/>
                  </a:lnTo>
                  <a:lnTo>
                    <a:pt x="91" y="0"/>
                  </a:lnTo>
                  <a:lnTo>
                    <a:pt x="76" y="12"/>
                  </a:lnTo>
                  <a:lnTo>
                    <a:pt x="73" y="22"/>
                  </a:lnTo>
                  <a:lnTo>
                    <a:pt x="76" y="45"/>
                  </a:lnTo>
                  <a:lnTo>
                    <a:pt x="86" y="73"/>
                  </a:lnTo>
                  <a:lnTo>
                    <a:pt x="91" y="117"/>
                  </a:lnTo>
                  <a:lnTo>
                    <a:pt x="94" y="145"/>
                  </a:lnTo>
                  <a:lnTo>
                    <a:pt x="94" y="150"/>
                  </a:lnTo>
                  <a:lnTo>
                    <a:pt x="89" y="190"/>
                  </a:lnTo>
                  <a:lnTo>
                    <a:pt x="82" y="212"/>
                  </a:lnTo>
                  <a:lnTo>
                    <a:pt x="76" y="230"/>
                  </a:lnTo>
                  <a:lnTo>
                    <a:pt x="77" y="238"/>
                  </a:lnTo>
                  <a:lnTo>
                    <a:pt x="60" y="258"/>
                  </a:lnTo>
                  <a:lnTo>
                    <a:pt x="40" y="272"/>
                  </a:lnTo>
                  <a:lnTo>
                    <a:pt x="18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10" y="309"/>
                  </a:lnTo>
                  <a:lnTo>
                    <a:pt x="35" y="312"/>
                  </a:lnTo>
                  <a:lnTo>
                    <a:pt x="52" y="306"/>
                  </a:lnTo>
                  <a:lnTo>
                    <a:pt x="52" y="298"/>
                  </a:lnTo>
                  <a:lnTo>
                    <a:pt x="66" y="272"/>
                  </a:lnTo>
                  <a:lnTo>
                    <a:pt x="89" y="258"/>
                  </a:lnTo>
                  <a:lnTo>
                    <a:pt x="107" y="243"/>
                  </a:lnTo>
                  <a:lnTo>
                    <a:pt x="119" y="236"/>
                  </a:lnTo>
                  <a:lnTo>
                    <a:pt x="115" y="226"/>
                  </a:lnTo>
                  <a:lnTo>
                    <a:pt x="108" y="201"/>
                  </a:lnTo>
                  <a:lnTo>
                    <a:pt x="108" y="153"/>
                  </a:lnTo>
                  <a:lnTo>
                    <a:pt x="111" y="119"/>
                  </a:lnTo>
                  <a:lnTo>
                    <a:pt x="111" y="85"/>
                  </a:lnTo>
                  <a:lnTo>
                    <a:pt x="113" y="48"/>
                  </a:lnTo>
                  <a:lnTo>
                    <a:pt x="123" y="25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83993" name="Group 25"/>
          <p:cNvGrpSpPr>
            <a:grpSpLocks/>
          </p:cNvGrpSpPr>
          <p:nvPr/>
        </p:nvGrpSpPr>
        <p:grpSpPr bwMode="auto">
          <a:xfrm>
            <a:off x="552450" y="1870075"/>
            <a:ext cx="681038" cy="2135188"/>
            <a:chOff x="348" y="1178"/>
            <a:chExt cx="429" cy="1345"/>
          </a:xfrm>
        </p:grpSpPr>
        <p:sp>
          <p:nvSpPr>
            <p:cNvPr id="83994" name="Freeform 26"/>
            <p:cNvSpPr>
              <a:spLocks/>
            </p:cNvSpPr>
            <p:nvPr/>
          </p:nvSpPr>
          <p:spPr bwMode="auto">
            <a:xfrm>
              <a:off x="475" y="1178"/>
              <a:ext cx="277" cy="292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19" y="63"/>
                </a:cxn>
                <a:cxn ang="0">
                  <a:pos x="45" y="33"/>
                </a:cxn>
                <a:cxn ang="0">
                  <a:pos x="78" y="11"/>
                </a:cxn>
                <a:cxn ang="0">
                  <a:pos x="111" y="0"/>
                </a:cxn>
                <a:cxn ang="0">
                  <a:pos x="155" y="3"/>
                </a:cxn>
                <a:cxn ang="0">
                  <a:pos x="184" y="27"/>
                </a:cxn>
                <a:cxn ang="0">
                  <a:pos x="210" y="70"/>
                </a:cxn>
                <a:cxn ang="0">
                  <a:pos x="221" y="128"/>
                </a:cxn>
                <a:cxn ang="0">
                  <a:pos x="221" y="193"/>
                </a:cxn>
                <a:cxn ang="0">
                  <a:pos x="274" y="238"/>
                </a:cxn>
                <a:cxn ang="0">
                  <a:pos x="276" y="259"/>
                </a:cxn>
                <a:cxn ang="0">
                  <a:pos x="267" y="260"/>
                </a:cxn>
                <a:cxn ang="0">
                  <a:pos x="216" y="220"/>
                </a:cxn>
                <a:cxn ang="0">
                  <a:pos x="201" y="249"/>
                </a:cxn>
                <a:cxn ang="0">
                  <a:pos x="171" y="274"/>
                </a:cxn>
                <a:cxn ang="0">
                  <a:pos x="142" y="287"/>
                </a:cxn>
                <a:cxn ang="0">
                  <a:pos x="96" y="291"/>
                </a:cxn>
                <a:cxn ang="0">
                  <a:pos x="37" y="271"/>
                </a:cxn>
                <a:cxn ang="0">
                  <a:pos x="10" y="228"/>
                </a:cxn>
                <a:cxn ang="0">
                  <a:pos x="0" y="184"/>
                </a:cxn>
                <a:cxn ang="0">
                  <a:pos x="0" y="123"/>
                </a:cxn>
              </a:cxnLst>
              <a:rect l="0" t="0" r="r" b="b"/>
              <a:pathLst>
                <a:path w="277" h="292">
                  <a:moveTo>
                    <a:pt x="0" y="123"/>
                  </a:moveTo>
                  <a:lnTo>
                    <a:pt x="19" y="63"/>
                  </a:lnTo>
                  <a:lnTo>
                    <a:pt x="45" y="33"/>
                  </a:lnTo>
                  <a:lnTo>
                    <a:pt x="78" y="11"/>
                  </a:lnTo>
                  <a:lnTo>
                    <a:pt x="111" y="0"/>
                  </a:lnTo>
                  <a:lnTo>
                    <a:pt x="155" y="3"/>
                  </a:lnTo>
                  <a:lnTo>
                    <a:pt x="184" y="27"/>
                  </a:lnTo>
                  <a:lnTo>
                    <a:pt x="210" y="70"/>
                  </a:lnTo>
                  <a:lnTo>
                    <a:pt x="221" y="128"/>
                  </a:lnTo>
                  <a:lnTo>
                    <a:pt x="221" y="193"/>
                  </a:lnTo>
                  <a:lnTo>
                    <a:pt x="274" y="238"/>
                  </a:lnTo>
                  <a:lnTo>
                    <a:pt x="276" y="259"/>
                  </a:lnTo>
                  <a:lnTo>
                    <a:pt x="267" y="260"/>
                  </a:lnTo>
                  <a:lnTo>
                    <a:pt x="216" y="220"/>
                  </a:lnTo>
                  <a:lnTo>
                    <a:pt x="201" y="249"/>
                  </a:lnTo>
                  <a:lnTo>
                    <a:pt x="171" y="274"/>
                  </a:lnTo>
                  <a:lnTo>
                    <a:pt x="142" y="287"/>
                  </a:lnTo>
                  <a:lnTo>
                    <a:pt x="96" y="291"/>
                  </a:lnTo>
                  <a:lnTo>
                    <a:pt x="37" y="271"/>
                  </a:lnTo>
                  <a:lnTo>
                    <a:pt x="10" y="228"/>
                  </a:lnTo>
                  <a:lnTo>
                    <a:pt x="0" y="184"/>
                  </a:lnTo>
                  <a:lnTo>
                    <a:pt x="0" y="123"/>
                  </a:lnTo>
                </a:path>
              </a:pathLst>
            </a:custGeom>
            <a:solidFill>
              <a:srgbClr val="FF6633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3995" name="Freeform 27"/>
            <p:cNvSpPr>
              <a:spLocks/>
            </p:cNvSpPr>
            <p:nvPr/>
          </p:nvSpPr>
          <p:spPr bwMode="auto">
            <a:xfrm>
              <a:off x="447" y="1491"/>
              <a:ext cx="247" cy="469"/>
            </a:xfrm>
            <a:custGeom>
              <a:avLst/>
              <a:gdLst/>
              <a:ahLst/>
              <a:cxnLst>
                <a:cxn ang="0">
                  <a:pos x="35" y="30"/>
                </a:cxn>
                <a:cxn ang="0">
                  <a:pos x="66" y="11"/>
                </a:cxn>
                <a:cxn ang="0">
                  <a:pos x="101" y="3"/>
                </a:cxn>
                <a:cxn ang="0">
                  <a:pos x="134" y="0"/>
                </a:cxn>
                <a:cxn ang="0">
                  <a:pos x="178" y="5"/>
                </a:cxn>
                <a:cxn ang="0">
                  <a:pos x="226" y="30"/>
                </a:cxn>
                <a:cxn ang="0">
                  <a:pos x="246" y="75"/>
                </a:cxn>
                <a:cxn ang="0">
                  <a:pos x="246" y="144"/>
                </a:cxn>
                <a:cxn ang="0">
                  <a:pos x="244" y="209"/>
                </a:cxn>
                <a:cxn ang="0">
                  <a:pos x="220" y="308"/>
                </a:cxn>
                <a:cxn ang="0">
                  <a:pos x="200" y="389"/>
                </a:cxn>
                <a:cxn ang="0">
                  <a:pos x="178" y="441"/>
                </a:cxn>
                <a:cxn ang="0">
                  <a:pos x="132" y="468"/>
                </a:cxn>
                <a:cxn ang="0">
                  <a:pos x="66" y="462"/>
                </a:cxn>
                <a:cxn ang="0">
                  <a:pos x="33" y="421"/>
                </a:cxn>
                <a:cxn ang="0">
                  <a:pos x="13" y="360"/>
                </a:cxn>
                <a:cxn ang="0">
                  <a:pos x="2" y="291"/>
                </a:cxn>
                <a:cxn ang="0">
                  <a:pos x="0" y="188"/>
                </a:cxn>
                <a:cxn ang="0">
                  <a:pos x="8" y="117"/>
                </a:cxn>
                <a:cxn ang="0">
                  <a:pos x="21" y="52"/>
                </a:cxn>
                <a:cxn ang="0">
                  <a:pos x="35" y="30"/>
                </a:cxn>
              </a:cxnLst>
              <a:rect l="0" t="0" r="r" b="b"/>
              <a:pathLst>
                <a:path w="247" h="469">
                  <a:moveTo>
                    <a:pt x="35" y="30"/>
                  </a:moveTo>
                  <a:lnTo>
                    <a:pt x="66" y="11"/>
                  </a:lnTo>
                  <a:lnTo>
                    <a:pt x="101" y="3"/>
                  </a:lnTo>
                  <a:lnTo>
                    <a:pt x="134" y="0"/>
                  </a:lnTo>
                  <a:lnTo>
                    <a:pt x="178" y="5"/>
                  </a:lnTo>
                  <a:lnTo>
                    <a:pt x="226" y="30"/>
                  </a:lnTo>
                  <a:lnTo>
                    <a:pt x="246" y="75"/>
                  </a:lnTo>
                  <a:lnTo>
                    <a:pt x="246" y="144"/>
                  </a:lnTo>
                  <a:lnTo>
                    <a:pt x="244" y="209"/>
                  </a:lnTo>
                  <a:lnTo>
                    <a:pt x="220" y="308"/>
                  </a:lnTo>
                  <a:lnTo>
                    <a:pt x="200" y="389"/>
                  </a:lnTo>
                  <a:lnTo>
                    <a:pt x="178" y="441"/>
                  </a:lnTo>
                  <a:lnTo>
                    <a:pt x="132" y="468"/>
                  </a:lnTo>
                  <a:lnTo>
                    <a:pt x="66" y="462"/>
                  </a:lnTo>
                  <a:lnTo>
                    <a:pt x="33" y="421"/>
                  </a:lnTo>
                  <a:lnTo>
                    <a:pt x="13" y="360"/>
                  </a:lnTo>
                  <a:lnTo>
                    <a:pt x="2" y="291"/>
                  </a:lnTo>
                  <a:lnTo>
                    <a:pt x="0" y="188"/>
                  </a:lnTo>
                  <a:lnTo>
                    <a:pt x="8" y="117"/>
                  </a:lnTo>
                  <a:lnTo>
                    <a:pt x="21" y="52"/>
                  </a:lnTo>
                  <a:lnTo>
                    <a:pt x="35" y="30"/>
                  </a:lnTo>
                </a:path>
              </a:pathLst>
            </a:custGeom>
            <a:solidFill>
              <a:srgbClr val="FF6633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3996" name="Freeform 28"/>
            <p:cNvSpPr>
              <a:spLocks/>
            </p:cNvSpPr>
            <p:nvPr/>
          </p:nvSpPr>
          <p:spPr bwMode="auto">
            <a:xfrm>
              <a:off x="348" y="1490"/>
              <a:ext cx="146" cy="578"/>
            </a:xfrm>
            <a:custGeom>
              <a:avLst/>
              <a:gdLst/>
              <a:ahLst/>
              <a:cxnLst>
                <a:cxn ang="0">
                  <a:pos x="99" y="4"/>
                </a:cxn>
                <a:cxn ang="0">
                  <a:pos x="134" y="0"/>
                </a:cxn>
                <a:cxn ang="0">
                  <a:pos x="145" y="26"/>
                </a:cxn>
                <a:cxn ang="0">
                  <a:pos x="127" y="58"/>
                </a:cxn>
                <a:cxn ang="0">
                  <a:pos x="101" y="76"/>
                </a:cxn>
                <a:cxn ang="0">
                  <a:pos x="78" y="119"/>
                </a:cxn>
                <a:cxn ang="0">
                  <a:pos x="52" y="177"/>
                </a:cxn>
                <a:cxn ang="0">
                  <a:pos x="41" y="231"/>
                </a:cxn>
                <a:cxn ang="0">
                  <a:pos x="35" y="323"/>
                </a:cxn>
                <a:cxn ang="0">
                  <a:pos x="41" y="409"/>
                </a:cxn>
                <a:cxn ang="0">
                  <a:pos x="54" y="449"/>
                </a:cxn>
                <a:cxn ang="0">
                  <a:pos x="45" y="492"/>
                </a:cxn>
                <a:cxn ang="0">
                  <a:pos x="35" y="525"/>
                </a:cxn>
                <a:cxn ang="0">
                  <a:pos x="39" y="577"/>
                </a:cxn>
                <a:cxn ang="0">
                  <a:pos x="21" y="573"/>
                </a:cxn>
                <a:cxn ang="0">
                  <a:pos x="6" y="530"/>
                </a:cxn>
                <a:cxn ang="0">
                  <a:pos x="0" y="492"/>
                </a:cxn>
                <a:cxn ang="0">
                  <a:pos x="19" y="442"/>
                </a:cxn>
                <a:cxn ang="0">
                  <a:pos x="13" y="395"/>
                </a:cxn>
                <a:cxn ang="0">
                  <a:pos x="6" y="319"/>
                </a:cxn>
                <a:cxn ang="0">
                  <a:pos x="6" y="227"/>
                </a:cxn>
                <a:cxn ang="0">
                  <a:pos x="19" y="130"/>
                </a:cxn>
                <a:cxn ang="0">
                  <a:pos x="41" y="58"/>
                </a:cxn>
                <a:cxn ang="0">
                  <a:pos x="66" y="21"/>
                </a:cxn>
                <a:cxn ang="0">
                  <a:pos x="99" y="4"/>
                </a:cxn>
              </a:cxnLst>
              <a:rect l="0" t="0" r="r" b="b"/>
              <a:pathLst>
                <a:path w="146" h="578">
                  <a:moveTo>
                    <a:pt x="99" y="4"/>
                  </a:moveTo>
                  <a:lnTo>
                    <a:pt x="134" y="0"/>
                  </a:lnTo>
                  <a:lnTo>
                    <a:pt x="145" y="26"/>
                  </a:lnTo>
                  <a:lnTo>
                    <a:pt x="127" y="58"/>
                  </a:lnTo>
                  <a:lnTo>
                    <a:pt x="101" y="76"/>
                  </a:lnTo>
                  <a:lnTo>
                    <a:pt x="78" y="119"/>
                  </a:lnTo>
                  <a:lnTo>
                    <a:pt x="52" y="177"/>
                  </a:lnTo>
                  <a:lnTo>
                    <a:pt x="41" y="231"/>
                  </a:lnTo>
                  <a:lnTo>
                    <a:pt x="35" y="323"/>
                  </a:lnTo>
                  <a:lnTo>
                    <a:pt x="41" y="409"/>
                  </a:lnTo>
                  <a:lnTo>
                    <a:pt x="54" y="449"/>
                  </a:lnTo>
                  <a:lnTo>
                    <a:pt x="45" y="492"/>
                  </a:lnTo>
                  <a:lnTo>
                    <a:pt x="35" y="525"/>
                  </a:lnTo>
                  <a:lnTo>
                    <a:pt x="39" y="577"/>
                  </a:lnTo>
                  <a:lnTo>
                    <a:pt x="21" y="573"/>
                  </a:lnTo>
                  <a:lnTo>
                    <a:pt x="6" y="530"/>
                  </a:lnTo>
                  <a:lnTo>
                    <a:pt x="0" y="492"/>
                  </a:lnTo>
                  <a:lnTo>
                    <a:pt x="19" y="442"/>
                  </a:lnTo>
                  <a:lnTo>
                    <a:pt x="13" y="395"/>
                  </a:lnTo>
                  <a:lnTo>
                    <a:pt x="6" y="319"/>
                  </a:lnTo>
                  <a:lnTo>
                    <a:pt x="6" y="227"/>
                  </a:lnTo>
                  <a:lnTo>
                    <a:pt x="19" y="130"/>
                  </a:lnTo>
                  <a:lnTo>
                    <a:pt x="41" y="58"/>
                  </a:lnTo>
                  <a:lnTo>
                    <a:pt x="66" y="21"/>
                  </a:lnTo>
                  <a:lnTo>
                    <a:pt x="99" y="4"/>
                  </a:lnTo>
                </a:path>
              </a:pathLst>
            </a:custGeom>
            <a:solidFill>
              <a:srgbClr val="FF6633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3997" name="Freeform 29"/>
            <p:cNvSpPr>
              <a:spLocks/>
            </p:cNvSpPr>
            <p:nvPr/>
          </p:nvSpPr>
          <p:spPr bwMode="auto">
            <a:xfrm>
              <a:off x="664" y="1505"/>
              <a:ext cx="93" cy="549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9" y="0"/>
                </a:cxn>
                <a:cxn ang="0">
                  <a:pos x="65" y="43"/>
                </a:cxn>
                <a:cxn ang="0">
                  <a:pos x="92" y="162"/>
                </a:cxn>
                <a:cxn ang="0">
                  <a:pos x="92" y="299"/>
                </a:cxn>
                <a:cxn ang="0">
                  <a:pos x="78" y="416"/>
                </a:cxn>
                <a:cxn ang="0">
                  <a:pos x="92" y="456"/>
                </a:cxn>
                <a:cxn ang="0">
                  <a:pos x="92" y="510"/>
                </a:cxn>
                <a:cxn ang="0">
                  <a:pos x="78" y="548"/>
                </a:cxn>
                <a:cxn ang="0">
                  <a:pos x="61" y="514"/>
                </a:cxn>
                <a:cxn ang="0">
                  <a:pos x="52" y="462"/>
                </a:cxn>
                <a:cxn ang="0">
                  <a:pos x="32" y="422"/>
                </a:cxn>
                <a:cxn ang="0">
                  <a:pos x="55" y="386"/>
                </a:cxn>
                <a:cxn ang="0">
                  <a:pos x="67" y="299"/>
                </a:cxn>
                <a:cxn ang="0">
                  <a:pos x="67" y="218"/>
                </a:cxn>
                <a:cxn ang="0">
                  <a:pos x="55" y="137"/>
                </a:cxn>
                <a:cxn ang="0">
                  <a:pos x="28" y="78"/>
                </a:cxn>
                <a:cxn ang="0">
                  <a:pos x="0" y="49"/>
                </a:cxn>
                <a:cxn ang="0">
                  <a:pos x="1" y="2"/>
                </a:cxn>
              </a:cxnLst>
              <a:rect l="0" t="0" r="r" b="b"/>
              <a:pathLst>
                <a:path w="93" h="549">
                  <a:moveTo>
                    <a:pt x="1" y="2"/>
                  </a:moveTo>
                  <a:lnTo>
                    <a:pt x="39" y="0"/>
                  </a:lnTo>
                  <a:lnTo>
                    <a:pt x="65" y="43"/>
                  </a:lnTo>
                  <a:lnTo>
                    <a:pt x="92" y="162"/>
                  </a:lnTo>
                  <a:lnTo>
                    <a:pt x="92" y="299"/>
                  </a:lnTo>
                  <a:lnTo>
                    <a:pt x="78" y="416"/>
                  </a:lnTo>
                  <a:lnTo>
                    <a:pt x="92" y="456"/>
                  </a:lnTo>
                  <a:lnTo>
                    <a:pt x="92" y="510"/>
                  </a:lnTo>
                  <a:lnTo>
                    <a:pt x="78" y="548"/>
                  </a:lnTo>
                  <a:lnTo>
                    <a:pt x="61" y="514"/>
                  </a:lnTo>
                  <a:lnTo>
                    <a:pt x="52" y="462"/>
                  </a:lnTo>
                  <a:lnTo>
                    <a:pt x="32" y="422"/>
                  </a:lnTo>
                  <a:lnTo>
                    <a:pt x="55" y="386"/>
                  </a:lnTo>
                  <a:lnTo>
                    <a:pt x="67" y="299"/>
                  </a:lnTo>
                  <a:lnTo>
                    <a:pt x="67" y="218"/>
                  </a:lnTo>
                  <a:lnTo>
                    <a:pt x="55" y="137"/>
                  </a:lnTo>
                  <a:lnTo>
                    <a:pt x="28" y="78"/>
                  </a:lnTo>
                  <a:lnTo>
                    <a:pt x="0" y="49"/>
                  </a:lnTo>
                  <a:lnTo>
                    <a:pt x="1" y="2"/>
                  </a:lnTo>
                </a:path>
              </a:pathLst>
            </a:custGeom>
            <a:solidFill>
              <a:srgbClr val="FF6633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3998" name="Freeform 30"/>
            <p:cNvSpPr>
              <a:spLocks/>
            </p:cNvSpPr>
            <p:nvPr/>
          </p:nvSpPr>
          <p:spPr bwMode="auto">
            <a:xfrm>
              <a:off x="448" y="1866"/>
              <a:ext cx="208" cy="65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3" y="27"/>
                </a:cxn>
                <a:cxn ang="0">
                  <a:pos x="53" y="55"/>
                </a:cxn>
                <a:cxn ang="0">
                  <a:pos x="63" y="150"/>
                </a:cxn>
                <a:cxn ang="0">
                  <a:pos x="68" y="214"/>
                </a:cxn>
                <a:cxn ang="0">
                  <a:pos x="68" y="323"/>
                </a:cxn>
                <a:cxn ang="0">
                  <a:pos x="66" y="426"/>
                </a:cxn>
                <a:cxn ang="0">
                  <a:pos x="56" y="508"/>
                </a:cxn>
                <a:cxn ang="0">
                  <a:pos x="48" y="533"/>
                </a:cxn>
                <a:cxn ang="0">
                  <a:pos x="99" y="547"/>
                </a:cxn>
                <a:cxn ang="0">
                  <a:pos x="142" y="563"/>
                </a:cxn>
                <a:cxn ang="0">
                  <a:pos x="200" y="597"/>
                </a:cxn>
                <a:cxn ang="0">
                  <a:pos x="207" y="611"/>
                </a:cxn>
                <a:cxn ang="0">
                  <a:pos x="201" y="636"/>
                </a:cxn>
                <a:cxn ang="0">
                  <a:pos x="173" y="656"/>
                </a:cxn>
                <a:cxn ang="0">
                  <a:pos x="162" y="645"/>
                </a:cxn>
                <a:cxn ang="0">
                  <a:pos x="152" y="618"/>
                </a:cxn>
                <a:cxn ang="0">
                  <a:pos x="124" y="595"/>
                </a:cxn>
                <a:cxn ang="0">
                  <a:pos x="77" y="570"/>
                </a:cxn>
                <a:cxn ang="0">
                  <a:pos x="46" y="563"/>
                </a:cxn>
                <a:cxn ang="0">
                  <a:pos x="10" y="563"/>
                </a:cxn>
                <a:cxn ang="0">
                  <a:pos x="10" y="542"/>
                </a:cxn>
                <a:cxn ang="0">
                  <a:pos x="28" y="520"/>
                </a:cxn>
                <a:cxn ang="0">
                  <a:pos x="43" y="447"/>
                </a:cxn>
                <a:cxn ang="0">
                  <a:pos x="48" y="369"/>
                </a:cxn>
                <a:cxn ang="0">
                  <a:pos x="46" y="301"/>
                </a:cxn>
                <a:cxn ang="0">
                  <a:pos x="43" y="214"/>
                </a:cxn>
                <a:cxn ang="0">
                  <a:pos x="34" y="139"/>
                </a:cxn>
                <a:cxn ang="0">
                  <a:pos x="13" y="84"/>
                </a:cxn>
                <a:cxn ang="0">
                  <a:pos x="0" y="34"/>
                </a:cxn>
                <a:cxn ang="0">
                  <a:pos x="3" y="16"/>
                </a:cxn>
                <a:cxn ang="0">
                  <a:pos x="19" y="0"/>
                </a:cxn>
              </a:cxnLst>
              <a:rect l="0" t="0" r="r" b="b"/>
              <a:pathLst>
                <a:path w="208" h="657">
                  <a:moveTo>
                    <a:pt x="19" y="0"/>
                  </a:moveTo>
                  <a:lnTo>
                    <a:pt x="43" y="27"/>
                  </a:lnTo>
                  <a:lnTo>
                    <a:pt x="53" y="55"/>
                  </a:lnTo>
                  <a:lnTo>
                    <a:pt x="63" y="150"/>
                  </a:lnTo>
                  <a:lnTo>
                    <a:pt x="68" y="214"/>
                  </a:lnTo>
                  <a:lnTo>
                    <a:pt x="68" y="323"/>
                  </a:lnTo>
                  <a:lnTo>
                    <a:pt x="66" y="426"/>
                  </a:lnTo>
                  <a:lnTo>
                    <a:pt x="56" y="508"/>
                  </a:lnTo>
                  <a:lnTo>
                    <a:pt x="48" y="533"/>
                  </a:lnTo>
                  <a:lnTo>
                    <a:pt x="99" y="547"/>
                  </a:lnTo>
                  <a:lnTo>
                    <a:pt x="142" y="563"/>
                  </a:lnTo>
                  <a:lnTo>
                    <a:pt x="200" y="597"/>
                  </a:lnTo>
                  <a:lnTo>
                    <a:pt x="207" y="611"/>
                  </a:lnTo>
                  <a:lnTo>
                    <a:pt x="201" y="636"/>
                  </a:lnTo>
                  <a:lnTo>
                    <a:pt x="173" y="656"/>
                  </a:lnTo>
                  <a:lnTo>
                    <a:pt x="162" y="645"/>
                  </a:lnTo>
                  <a:lnTo>
                    <a:pt x="152" y="618"/>
                  </a:lnTo>
                  <a:lnTo>
                    <a:pt x="124" y="595"/>
                  </a:lnTo>
                  <a:lnTo>
                    <a:pt x="77" y="570"/>
                  </a:lnTo>
                  <a:lnTo>
                    <a:pt x="46" y="563"/>
                  </a:lnTo>
                  <a:lnTo>
                    <a:pt x="10" y="563"/>
                  </a:lnTo>
                  <a:lnTo>
                    <a:pt x="10" y="542"/>
                  </a:lnTo>
                  <a:lnTo>
                    <a:pt x="28" y="520"/>
                  </a:lnTo>
                  <a:lnTo>
                    <a:pt x="43" y="447"/>
                  </a:lnTo>
                  <a:lnTo>
                    <a:pt x="48" y="369"/>
                  </a:lnTo>
                  <a:lnTo>
                    <a:pt x="46" y="301"/>
                  </a:lnTo>
                  <a:lnTo>
                    <a:pt x="43" y="214"/>
                  </a:lnTo>
                  <a:lnTo>
                    <a:pt x="34" y="139"/>
                  </a:lnTo>
                  <a:lnTo>
                    <a:pt x="13" y="84"/>
                  </a:lnTo>
                  <a:lnTo>
                    <a:pt x="0" y="34"/>
                  </a:lnTo>
                  <a:lnTo>
                    <a:pt x="3" y="16"/>
                  </a:lnTo>
                  <a:lnTo>
                    <a:pt x="19" y="0"/>
                  </a:lnTo>
                </a:path>
              </a:pathLst>
            </a:custGeom>
            <a:solidFill>
              <a:srgbClr val="FF6633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3999" name="Freeform 31"/>
            <p:cNvSpPr>
              <a:spLocks/>
            </p:cNvSpPr>
            <p:nvPr/>
          </p:nvSpPr>
          <p:spPr bwMode="auto">
            <a:xfrm>
              <a:off x="586" y="1867"/>
              <a:ext cx="191" cy="593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0" y="9"/>
                </a:cxn>
                <a:cxn ang="0">
                  <a:pos x="19" y="0"/>
                </a:cxn>
                <a:cxn ang="0">
                  <a:pos x="49" y="0"/>
                </a:cxn>
                <a:cxn ang="0">
                  <a:pos x="71" y="21"/>
                </a:cxn>
                <a:cxn ang="0">
                  <a:pos x="75" y="41"/>
                </a:cxn>
                <a:cxn ang="0">
                  <a:pos x="71" y="84"/>
                </a:cxn>
                <a:cxn ang="0">
                  <a:pos x="56" y="138"/>
                </a:cxn>
                <a:cxn ang="0">
                  <a:pos x="49" y="221"/>
                </a:cxn>
                <a:cxn ang="0">
                  <a:pos x="45" y="275"/>
                </a:cxn>
                <a:cxn ang="0">
                  <a:pos x="45" y="284"/>
                </a:cxn>
                <a:cxn ang="0">
                  <a:pos x="52" y="360"/>
                </a:cxn>
                <a:cxn ang="0">
                  <a:pos x="63" y="403"/>
                </a:cxn>
                <a:cxn ang="0">
                  <a:pos x="71" y="437"/>
                </a:cxn>
                <a:cxn ang="0">
                  <a:pos x="69" y="451"/>
                </a:cxn>
                <a:cxn ang="0">
                  <a:pos x="98" y="491"/>
                </a:cxn>
                <a:cxn ang="0">
                  <a:pos x="128" y="516"/>
                </a:cxn>
                <a:cxn ang="0">
                  <a:pos x="161" y="539"/>
                </a:cxn>
                <a:cxn ang="0">
                  <a:pos x="190" y="550"/>
                </a:cxn>
                <a:cxn ang="0">
                  <a:pos x="190" y="570"/>
                </a:cxn>
                <a:cxn ang="0">
                  <a:pos x="174" y="586"/>
                </a:cxn>
                <a:cxn ang="0">
                  <a:pos x="137" y="592"/>
                </a:cxn>
                <a:cxn ang="0">
                  <a:pos x="110" y="581"/>
                </a:cxn>
                <a:cxn ang="0">
                  <a:pos x="110" y="566"/>
                </a:cxn>
                <a:cxn ang="0">
                  <a:pos x="89" y="516"/>
                </a:cxn>
                <a:cxn ang="0">
                  <a:pos x="52" y="489"/>
                </a:cxn>
                <a:cxn ang="0">
                  <a:pos x="25" y="462"/>
                </a:cxn>
                <a:cxn ang="0">
                  <a:pos x="5" y="448"/>
                </a:cxn>
                <a:cxn ang="0">
                  <a:pos x="12" y="430"/>
                </a:cxn>
                <a:cxn ang="0">
                  <a:pos x="23" y="381"/>
                </a:cxn>
                <a:cxn ang="0">
                  <a:pos x="23" y="289"/>
                </a:cxn>
                <a:cxn ang="0">
                  <a:pos x="19" y="224"/>
                </a:cxn>
                <a:cxn ang="0">
                  <a:pos x="19" y="160"/>
                </a:cxn>
                <a:cxn ang="0">
                  <a:pos x="17" y="90"/>
                </a:cxn>
                <a:cxn ang="0">
                  <a:pos x="0" y="46"/>
                </a:cxn>
              </a:cxnLst>
              <a:rect l="0" t="0" r="r" b="b"/>
              <a:pathLst>
                <a:path w="191" h="593">
                  <a:moveTo>
                    <a:pt x="0" y="46"/>
                  </a:moveTo>
                  <a:lnTo>
                    <a:pt x="0" y="9"/>
                  </a:lnTo>
                  <a:lnTo>
                    <a:pt x="19" y="0"/>
                  </a:lnTo>
                  <a:lnTo>
                    <a:pt x="49" y="0"/>
                  </a:lnTo>
                  <a:lnTo>
                    <a:pt x="71" y="21"/>
                  </a:lnTo>
                  <a:lnTo>
                    <a:pt x="75" y="41"/>
                  </a:lnTo>
                  <a:lnTo>
                    <a:pt x="71" y="84"/>
                  </a:lnTo>
                  <a:lnTo>
                    <a:pt x="56" y="138"/>
                  </a:lnTo>
                  <a:lnTo>
                    <a:pt x="49" y="221"/>
                  </a:lnTo>
                  <a:lnTo>
                    <a:pt x="45" y="275"/>
                  </a:lnTo>
                  <a:lnTo>
                    <a:pt x="45" y="284"/>
                  </a:lnTo>
                  <a:lnTo>
                    <a:pt x="52" y="360"/>
                  </a:lnTo>
                  <a:lnTo>
                    <a:pt x="63" y="403"/>
                  </a:lnTo>
                  <a:lnTo>
                    <a:pt x="71" y="437"/>
                  </a:lnTo>
                  <a:lnTo>
                    <a:pt x="69" y="451"/>
                  </a:lnTo>
                  <a:lnTo>
                    <a:pt x="98" y="491"/>
                  </a:lnTo>
                  <a:lnTo>
                    <a:pt x="128" y="516"/>
                  </a:lnTo>
                  <a:lnTo>
                    <a:pt x="161" y="539"/>
                  </a:lnTo>
                  <a:lnTo>
                    <a:pt x="190" y="550"/>
                  </a:lnTo>
                  <a:lnTo>
                    <a:pt x="190" y="570"/>
                  </a:lnTo>
                  <a:lnTo>
                    <a:pt x="174" y="586"/>
                  </a:lnTo>
                  <a:lnTo>
                    <a:pt x="137" y="592"/>
                  </a:lnTo>
                  <a:lnTo>
                    <a:pt x="110" y="581"/>
                  </a:lnTo>
                  <a:lnTo>
                    <a:pt x="110" y="566"/>
                  </a:lnTo>
                  <a:lnTo>
                    <a:pt x="89" y="516"/>
                  </a:lnTo>
                  <a:lnTo>
                    <a:pt x="52" y="489"/>
                  </a:lnTo>
                  <a:lnTo>
                    <a:pt x="25" y="462"/>
                  </a:lnTo>
                  <a:lnTo>
                    <a:pt x="5" y="448"/>
                  </a:lnTo>
                  <a:lnTo>
                    <a:pt x="12" y="430"/>
                  </a:lnTo>
                  <a:lnTo>
                    <a:pt x="23" y="381"/>
                  </a:lnTo>
                  <a:lnTo>
                    <a:pt x="23" y="289"/>
                  </a:lnTo>
                  <a:lnTo>
                    <a:pt x="19" y="224"/>
                  </a:lnTo>
                  <a:lnTo>
                    <a:pt x="19" y="160"/>
                  </a:lnTo>
                  <a:lnTo>
                    <a:pt x="17" y="90"/>
                  </a:lnTo>
                  <a:lnTo>
                    <a:pt x="0" y="46"/>
                  </a:lnTo>
                </a:path>
              </a:pathLst>
            </a:custGeom>
            <a:solidFill>
              <a:srgbClr val="FF6633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84000" name="Group 32"/>
          <p:cNvGrpSpPr>
            <a:grpSpLocks/>
          </p:cNvGrpSpPr>
          <p:nvPr/>
        </p:nvGrpSpPr>
        <p:grpSpPr bwMode="auto">
          <a:xfrm>
            <a:off x="5503863" y="2525713"/>
            <a:ext cx="555625" cy="1438275"/>
            <a:chOff x="3467" y="1591"/>
            <a:chExt cx="350" cy="906"/>
          </a:xfrm>
        </p:grpSpPr>
        <p:sp>
          <p:nvSpPr>
            <p:cNvPr id="84001" name="Freeform 33"/>
            <p:cNvSpPr>
              <a:spLocks/>
            </p:cNvSpPr>
            <p:nvPr/>
          </p:nvSpPr>
          <p:spPr bwMode="auto">
            <a:xfrm>
              <a:off x="3485" y="1591"/>
              <a:ext cx="230" cy="197"/>
            </a:xfrm>
            <a:custGeom>
              <a:avLst/>
              <a:gdLst/>
              <a:ahLst/>
              <a:cxnLst>
                <a:cxn ang="0">
                  <a:pos x="229" y="83"/>
                </a:cxn>
                <a:cxn ang="0">
                  <a:pos x="212" y="42"/>
                </a:cxn>
                <a:cxn ang="0">
                  <a:pos x="190" y="22"/>
                </a:cxn>
                <a:cxn ang="0">
                  <a:pos x="163" y="7"/>
                </a:cxn>
                <a:cxn ang="0">
                  <a:pos x="136" y="0"/>
                </a:cxn>
                <a:cxn ang="0">
                  <a:pos x="100" y="2"/>
                </a:cxn>
                <a:cxn ang="0">
                  <a:pos x="76" y="18"/>
                </a:cxn>
                <a:cxn ang="0">
                  <a:pos x="54" y="47"/>
                </a:cxn>
                <a:cxn ang="0">
                  <a:pos x="46" y="86"/>
                </a:cxn>
                <a:cxn ang="0">
                  <a:pos x="46" y="130"/>
                </a:cxn>
                <a:cxn ang="0">
                  <a:pos x="1" y="161"/>
                </a:cxn>
                <a:cxn ang="0">
                  <a:pos x="0" y="174"/>
                </a:cxn>
                <a:cxn ang="0">
                  <a:pos x="7" y="175"/>
                </a:cxn>
                <a:cxn ang="0">
                  <a:pos x="50" y="148"/>
                </a:cxn>
                <a:cxn ang="0">
                  <a:pos x="61" y="168"/>
                </a:cxn>
                <a:cxn ang="0">
                  <a:pos x="87" y="185"/>
                </a:cxn>
                <a:cxn ang="0">
                  <a:pos x="110" y="194"/>
                </a:cxn>
                <a:cxn ang="0">
                  <a:pos x="149" y="196"/>
                </a:cxn>
                <a:cxn ang="0">
                  <a:pos x="198" y="182"/>
                </a:cxn>
                <a:cxn ang="0">
                  <a:pos x="219" y="153"/>
                </a:cxn>
                <a:cxn ang="0">
                  <a:pos x="229" y="124"/>
                </a:cxn>
                <a:cxn ang="0">
                  <a:pos x="229" y="83"/>
                </a:cxn>
              </a:cxnLst>
              <a:rect l="0" t="0" r="r" b="b"/>
              <a:pathLst>
                <a:path w="230" h="197">
                  <a:moveTo>
                    <a:pt x="229" y="83"/>
                  </a:moveTo>
                  <a:lnTo>
                    <a:pt x="212" y="42"/>
                  </a:lnTo>
                  <a:lnTo>
                    <a:pt x="190" y="22"/>
                  </a:lnTo>
                  <a:lnTo>
                    <a:pt x="163" y="7"/>
                  </a:lnTo>
                  <a:lnTo>
                    <a:pt x="136" y="0"/>
                  </a:lnTo>
                  <a:lnTo>
                    <a:pt x="100" y="2"/>
                  </a:lnTo>
                  <a:lnTo>
                    <a:pt x="76" y="18"/>
                  </a:lnTo>
                  <a:lnTo>
                    <a:pt x="54" y="47"/>
                  </a:lnTo>
                  <a:lnTo>
                    <a:pt x="46" y="86"/>
                  </a:lnTo>
                  <a:lnTo>
                    <a:pt x="46" y="130"/>
                  </a:lnTo>
                  <a:lnTo>
                    <a:pt x="1" y="161"/>
                  </a:lnTo>
                  <a:lnTo>
                    <a:pt x="0" y="174"/>
                  </a:lnTo>
                  <a:lnTo>
                    <a:pt x="7" y="175"/>
                  </a:lnTo>
                  <a:lnTo>
                    <a:pt x="50" y="148"/>
                  </a:lnTo>
                  <a:lnTo>
                    <a:pt x="61" y="168"/>
                  </a:lnTo>
                  <a:lnTo>
                    <a:pt x="87" y="185"/>
                  </a:lnTo>
                  <a:lnTo>
                    <a:pt x="110" y="194"/>
                  </a:lnTo>
                  <a:lnTo>
                    <a:pt x="149" y="196"/>
                  </a:lnTo>
                  <a:lnTo>
                    <a:pt x="198" y="182"/>
                  </a:lnTo>
                  <a:lnTo>
                    <a:pt x="219" y="153"/>
                  </a:lnTo>
                  <a:lnTo>
                    <a:pt x="229" y="124"/>
                  </a:lnTo>
                  <a:lnTo>
                    <a:pt x="229" y="83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4002" name="Freeform 34"/>
            <p:cNvSpPr>
              <a:spLocks/>
            </p:cNvSpPr>
            <p:nvPr/>
          </p:nvSpPr>
          <p:spPr bwMode="auto">
            <a:xfrm>
              <a:off x="3534" y="1803"/>
              <a:ext cx="201" cy="315"/>
            </a:xfrm>
            <a:custGeom>
              <a:avLst/>
              <a:gdLst/>
              <a:ahLst/>
              <a:cxnLst>
                <a:cxn ang="0">
                  <a:pos x="171" y="20"/>
                </a:cxn>
                <a:cxn ang="0">
                  <a:pos x="147" y="7"/>
                </a:cxn>
                <a:cxn ang="0">
                  <a:pos x="117" y="2"/>
                </a:cxn>
                <a:cxn ang="0">
                  <a:pos x="91" y="0"/>
                </a:cxn>
                <a:cxn ang="0">
                  <a:pos x="54" y="3"/>
                </a:cxn>
                <a:cxn ang="0">
                  <a:pos x="16" y="20"/>
                </a:cxn>
                <a:cxn ang="0">
                  <a:pos x="0" y="50"/>
                </a:cxn>
                <a:cxn ang="0">
                  <a:pos x="0" y="96"/>
                </a:cxn>
                <a:cxn ang="0">
                  <a:pos x="1" y="139"/>
                </a:cxn>
                <a:cxn ang="0">
                  <a:pos x="21" y="206"/>
                </a:cxn>
                <a:cxn ang="0">
                  <a:pos x="38" y="260"/>
                </a:cxn>
                <a:cxn ang="0">
                  <a:pos x="54" y="296"/>
                </a:cxn>
                <a:cxn ang="0">
                  <a:pos x="93" y="314"/>
                </a:cxn>
                <a:cxn ang="0">
                  <a:pos x="147" y="310"/>
                </a:cxn>
                <a:cxn ang="0">
                  <a:pos x="172" y="282"/>
                </a:cxn>
                <a:cxn ang="0">
                  <a:pos x="189" y="241"/>
                </a:cxn>
                <a:cxn ang="0">
                  <a:pos x="198" y="195"/>
                </a:cxn>
                <a:cxn ang="0">
                  <a:pos x="200" y="126"/>
                </a:cxn>
                <a:cxn ang="0">
                  <a:pos x="193" y="78"/>
                </a:cxn>
                <a:cxn ang="0">
                  <a:pos x="182" y="34"/>
                </a:cxn>
                <a:cxn ang="0">
                  <a:pos x="171" y="20"/>
                </a:cxn>
              </a:cxnLst>
              <a:rect l="0" t="0" r="r" b="b"/>
              <a:pathLst>
                <a:path w="201" h="315">
                  <a:moveTo>
                    <a:pt x="171" y="20"/>
                  </a:moveTo>
                  <a:lnTo>
                    <a:pt x="147" y="7"/>
                  </a:lnTo>
                  <a:lnTo>
                    <a:pt x="117" y="2"/>
                  </a:lnTo>
                  <a:lnTo>
                    <a:pt x="91" y="0"/>
                  </a:lnTo>
                  <a:lnTo>
                    <a:pt x="54" y="3"/>
                  </a:lnTo>
                  <a:lnTo>
                    <a:pt x="16" y="20"/>
                  </a:lnTo>
                  <a:lnTo>
                    <a:pt x="0" y="50"/>
                  </a:lnTo>
                  <a:lnTo>
                    <a:pt x="0" y="96"/>
                  </a:lnTo>
                  <a:lnTo>
                    <a:pt x="1" y="139"/>
                  </a:lnTo>
                  <a:lnTo>
                    <a:pt x="21" y="206"/>
                  </a:lnTo>
                  <a:lnTo>
                    <a:pt x="38" y="260"/>
                  </a:lnTo>
                  <a:lnTo>
                    <a:pt x="54" y="296"/>
                  </a:lnTo>
                  <a:lnTo>
                    <a:pt x="93" y="314"/>
                  </a:lnTo>
                  <a:lnTo>
                    <a:pt x="147" y="310"/>
                  </a:lnTo>
                  <a:lnTo>
                    <a:pt x="172" y="282"/>
                  </a:lnTo>
                  <a:lnTo>
                    <a:pt x="189" y="241"/>
                  </a:lnTo>
                  <a:lnTo>
                    <a:pt x="198" y="195"/>
                  </a:lnTo>
                  <a:lnTo>
                    <a:pt x="200" y="126"/>
                  </a:lnTo>
                  <a:lnTo>
                    <a:pt x="193" y="78"/>
                  </a:lnTo>
                  <a:lnTo>
                    <a:pt x="182" y="34"/>
                  </a:lnTo>
                  <a:lnTo>
                    <a:pt x="171" y="20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4003" name="Freeform 35"/>
            <p:cNvSpPr>
              <a:spLocks/>
            </p:cNvSpPr>
            <p:nvPr/>
          </p:nvSpPr>
          <p:spPr bwMode="auto">
            <a:xfrm>
              <a:off x="3696" y="1802"/>
              <a:ext cx="121" cy="389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9" y="0"/>
                </a:cxn>
                <a:cxn ang="0">
                  <a:pos x="0" y="17"/>
                </a:cxn>
                <a:cxn ang="0">
                  <a:pos x="14" y="39"/>
                </a:cxn>
                <a:cxn ang="0">
                  <a:pos x="37" y="51"/>
                </a:cxn>
                <a:cxn ang="0">
                  <a:pos x="54" y="80"/>
                </a:cxn>
                <a:cxn ang="0">
                  <a:pos x="77" y="119"/>
                </a:cxn>
                <a:cxn ang="0">
                  <a:pos x="86" y="155"/>
                </a:cxn>
                <a:cxn ang="0">
                  <a:pos x="92" y="217"/>
                </a:cxn>
                <a:cxn ang="0">
                  <a:pos x="86" y="275"/>
                </a:cxn>
                <a:cxn ang="0">
                  <a:pos x="75" y="302"/>
                </a:cxn>
                <a:cxn ang="0">
                  <a:pos x="82" y="331"/>
                </a:cxn>
                <a:cxn ang="0">
                  <a:pos x="92" y="353"/>
                </a:cxn>
                <a:cxn ang="0">
                  <a:pos x="88" y="388"/>
                </a:cxn>
                <a:cxn ang="0">
                  <a:pos x="102" y="386"/>
                </a:cxn>
                <a:cxn ang="0">
                  <a:pos x="115" y="356"/>
                </a:cxn>
                <a:cxn ang="0">
                  <a:pos x="120" y="331"/>
                </a:cxn>
                <a:cxn ang="0">
                  <a:pos x="104" y="297"/>
                </a:cxn>
                <a:cxn ang="0">
                  <a:pos x="109" y="266"/>
                </a:cxn>
                <a:cxn ang="0">
                  <a:pos x="115" y="215"/>
                </a:cxn>
                <a:cxn ang="0">
                  <a:pos x="115" y="153"/>
                </a:cxn>
                <a:cxn ang="0">
                  <a:pos x="104" y="88"/>
                </a:cxn>
                <a:cxn ang="0">
                  <a:pos x="86" y="39"/>
                </a:cxn>
                <a:cxn ang="0">
                  <a:pos x="66" y="14"/>
                </a:cxn>
                <a:cxn ang="0">
                  <a:pos x="39" y="3"/>
                </a:cxn>
              </a:cxnLst>
              <a:rect l="0" t="0" r="r" b="b"/>
              <a:pathLst>
                <a:path w="121" h="389">
                  <a:moveTo>
                    <a:pt x="39" y="3"/>
                  </a:moveTo>
                  <a:lnTo>
                    <a:pt x="9" y="0"/>
                  </a:lnTo>
                  <a:lnTo>
                    <a:pt x="0" y="17"/>
                  </a:lnTo>
                  <a:lnTo>
                    <a:pt x="14" y="39"/>
                  </a:lnTo>
                  <a:lnTo>
                    <a:pt x="37" y="51"/>
                  </a:lnTo>
                  <a:lnTo>
                    <a:pt x="54" y="80"/>
                  </a:lnTo>
                  <a:lnTo>
                    <a:pt x="77" y="119"/>
                  </a:lnTo>
                  <a:lnTo>
                    <a:pt x="86" y="155"/>
                  </a:lnTo>
                  <a:lnTo>
                    <a:pt x="92" y="217"/>
                  </a:lnTo>
                  <a:lnTo>
                    <a:pt x="86" y="275"/>
                  </a:lnTo>
                  <a:lnTo>
                    <a:pt x="75" y="302"/>
                  </a:lnTo>
                  <a:lnTo>
                    <a:pt x="82" y="331"/>
                  </a:lnTo>
                  <a:lnTo>
                    <a:pt x="92" y="353"/>
                  </a:lnTo>
                  <a:lnTo>
                    <a:pt x="88" y="388"/>
                  </a:lnTo>
                  <a:lnTo>
                    <a:pt x="102" y="386"/>
                  </a:lnTo>
                  <a:lnTo>
                    <a:pt x="115" y="356"/>
                  </a:lnTo>
                  <a:lnTo>
                    <a:pt x="120" y="331"/>
                  </a:lnTo>
                  <a:lnTo>
                    <a:pt x="104" y="297"/>
                  </a:lnTo>
                  <a:lnTo>
                    <a:pt x="109" y="266"/>
                  </a:lnTo>
                  <a:lnTo>
                    <a:pt x="115" y="215"/>
                  </a:lnTo>
                  <a:lnTo>
                    <a:pt x="115" y="153"/>
                  </a:lnTo>
                  <a:lnTo>
                    <a:pt x="104" y="88"/>
                  </a:lnTo>
                  <a:lnTo>
                    <a:pt x="86" y="39"/>
                  </a:lnTo>
                  <a:lnTo>
                    <a:pt x="66" y="14"/>
                  </a:lnTo>
                  <a:lnTo>
                    <a:pt x="39" y="3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4004" name="Freeform 36"/>
            <p:cNvSpPr>
              <a:spLocks/>
            </p:cNvSpPr>
            <p:nvPr/>
          </p:nvSpPr>
          <p:spPr bwMode="auto">
            <a:xfrm>
              <a:off x="3481" y="1812"/>
              <a:ext cx="75" cy="368"/>
            </a:xfrm>
            <a:custGeom>
              <a:avLst/>
              <a:gdLst/>
              <a:ahLst/>
              <a:cxnLst>
                <a:cxn ang="0">
                  <a:pos x="72" y="1"/>
                </a:cxn>
                <a:cxn ang="0">
                  <a:pos x="42" y="0"/>
                </a:cxn>
                <a:cxn ang="0">
                  <a:pos x="21" y="29"/>
                </a:cxn>
                <a:cxn ang="0">
                  <a:pos x="0" y="109"/>
                </a:cxn>
                <a:cxn ang="0">
                  <a:pos x="0" y="201"/>
                </a:cxn>
                <a:cxn ang="0">
                  <a:pos x="10" y="279"/>
                </a:cxn>
                <a:cxn ang="0">
                  <a:pos x="0" y="306"/>
                </a:cxn>
                <a:cxn ang="0">
                  <a:pos x="0" y="341"/>
                </a:cxn>
                <a:cxn ang="0">
                  <a:pos x="10" y="367"/>
                </a:cxn>
                <a:cxn ang="0">
                  <a:pos x="24" y="344"/>
                </a:cxn>
                <a:cxn ang="0">
                  <a:pos x="32" y="309"/>
                </a:cxn>
                <a:cxn ang="0">
                  <a:pos x="48" y="283"/>
                </a:cxn>
                <a:cxn ang="0">
                  <a:pos x="30" y="258"/>
                </a:cxn>
                <a:cxn ang="0">
                  <a:pos x="19" y="201"/>
                </a:cxn>
                <a:cxn ang="0">
                  <a:pos x="19" y="146"/>
                </a:cxn>
                <a:cxn ang="0">
                  <a:pos x="30" y="92"/>
                </a:cxn>
                <a:cxn ang="0">
                  <a:pos x="51" y="52"/>
                </a:cxn>
                <a:cxn ang="0">
                  <a:pos x="74" y="33"/>
                </a:cxn>
                <a:cxn ang="0">
                  <a:pos x="72" y="1"/>
                </a:cxn>
              </a:cxnLst>
              <a:rect l="0" t="0" r="r" b="b"/>
              <a:pathLst>
                <a:path w="75" h="368">
                  <a:moveTo>
                    <a:pt x="72" y="1"/>
                  </a:moveTo>
                  <a:lnTo>
                    <a:pt x="42" y="0"/>
                  </a:lnTo>
                  <a:lnTo>
                    <a:pt x="21" y="29"/>
                  </a:lnTo>
                  <a:lnTo>
                    <a:pt x="0" y="109"/>
                  </a:lnTo>
                  <a:lnTo>
                    <a:pt x="0" y="201"/>
                  </a:lnTo>
                  <a:lnTo>
                    <a:pt x="10" y="279"/>
                  </a:lnTo>
                  <a:lnTo>
                    <a:pt x="0" y="306"/>
                  </a:lnTo>
                  <a:lnTo>
                    <a:pt x="0" y="341"/>
                  </a:lnTo>
                  <a:lnTo>
                    <a:pt x="10" y="367"/>
                  </a:lnTo>
                  <a:lnTo>
                    <a:pt x="24" y="344"/>
                  </a:lnTo>
                  <a:lnTo>
                    <a:pt x="32" y="309"/>
                  </a:lnTo>
                  <a:lnTo>
                    <a:pt x="48" y="283"/>
                  </a:lnTo>
                  <a:lnTo>
                    <a:pt x="30" y="258"/>
                  </a:lnTo>
                  <a:lnTo>
                    <a:pt x="19" y="201"/>
                  </a:lnTo>
                  <a:lnTo>
                    <a:pt x="19" y="146"/>
                  </a:lnTo>
                  <a:lnTo>
                    <a:pt x="30" y="92"/>
                  </a:lnTo>
                  <a:lnTo>
                    <a:pt x="51" y="52"/>
                  </a:lnTo>
                  <a:lnTo>
                    <a:pt x="74" y="33"/>
                  </a:lnTo>
                  <a:lnTo>
                    <a:pt x="72" y="1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4005" name="Freeform 37"/>
            <p:cNvSpPr>
              <a:spLocks/>
            </p:cNvSpPr>
            <p:nvPr/>
          </p:nvSpPr>
          <p:spPr bwMode="auto">
            <a:xfrm>
              <a:off x="3566" y="2054"/>
              <a:ext cx="169" cy="443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31" y="19"/>
                </a:cxn>
                <a:cxn ang="0">
                  <a:pos x="124" y="38"/>
                </a:cxn>
                <a:cxn ang="0">
                  <a:pos x="117" y="102"/>
                </a:cxn>
                <a:cxn ang="0">
                  <a:pos x="113" y="145"/>
                </a:cxn>
                <a:cxn ang="0">
                  <a:pos x="113" y="218"/>
                </a:cxn>
                <a:cxn ang="0">
                  <a:pos x="115" y="288"/>
                </a:cxn>
                <a:cxn ang="0">
                  <a:pos x="123" y="342"/>
                </a:cxn>
                <a:cxn ang="0">
                  <a:pos x="127" y="359"/>
                </a:cxn>
                <a:cxn ang="0">
                  <a:pos x="87" y="369"/>
                </a:cxn>
                <a:cxn ang="0">
                  <a:pos x="52" y="379"/>
                </a:cxn>
                <a:cxn ang="0">
                  <a:pos x="6" y="403"/>
                </a:cxn>
                <a:cxn ang="0">
                  <a:pos x="0" y="412"/>
                </a:cxn>
                <a:cxn ang="0">
                  <a:pos x="4" y="429"/>
                </a:cxn>
                <a:cxn ang="0">
                  <a:pos x="27" y="442"/>
                </a:cxn>
                <a:cxn ang="0">
                  <a:pos x="37" y="435"/>
                </a:cxn>
                <a:cxn ang="0">
                  <a:pos x="44" y="416"/>
                </a:cxn>
                <a:cxn ang="0">
                  <a:pos x="66" y="401"/>
                </a:cxn>
                <a:cxn ang="0">
                  <a:pos x="105" y="384"/>
                </a:cxn>
                <a:cxn ang="0">
                  <a:pos x="129" y="379"/>
                </a:cxn>
                <a:cxn ang="0">
                  <a:pos x="159" y="379"/>
                </a:cxn>
                <a:cxn ang="0">
                  <a:pos x="159" y="366"/>
                </a:cxn>
                <a:cxn ang="0">
                  <a:pos x="145" y="350"/>
                </a:cxn>
                <a:cxn ang="0">
                  <a:pos x="131" y="301"/>
                </a:cxn>
                <a:cxn ang="0">
                  <a:pos x="127" y="249"/>
                </a:cxn>
                <a:cxn ang="0">
                  <a:pos x="129" y="203"/>
                </a:cxn>
                <a:cxn ang="0">
                  <a:pos x="131" y="145"/>
                </a:cxn>
                <a:cxn ang="0">
                  <a:pos x="139" y="94"/>
                </a:cxn>
                <a:cxn ang="0">
                  <a:pos x="157" y="57"/>
                </a:cxn>
                <a:cxn ang="0">
                  <a:pos x="168" y="24"/>
                </a:cxn>
                <a:cxn ang="0">
                  <a:pos x="165" y="12"/>
                </a:cxn>
                <a:cxn ang="0">
                  <a:pos x="151" y="0"/>
                </a:cxn>
              </a:cxnLst>
              <a:rect l="0" t="0" r="r" b="b"/>
              <a:pathLst>
                <a:path w="169" h="443">
                  <a:moveTo>
                    <a:pt x="151" y="0"/>
                  </a:moveTo>
                  <a:lnTo>
                    <a:pt x="131" y="19"/>
                  </a:lnTo>
                  <a:lnTo>
                    <a:pt x="124" y="38"/>
                  </a:lnTo>
                  <a:lnTo>
                    <a:pt x="117" y="102"/>
                  </a:lnTo>
                  <a:lnTo>
                    <a:pt x="113" y="145"/>
                  </a:lnTo>
                  <a:lnTo>
                    <a:pt x="113" y="218"/>
                  </a:lnTo>
                  <a:lnTo>
                    <a:pt x="115" y="288"/>
                  </a:lnTo>
                  <a:lnTo>
                    <a:pt x="123" y="342"/>
                  </a:lnTo>
                  <a:lnTo>
                    <a:pt x="127" y="359"/>
                  </a:lnTo>
                  <a:lnTo>
                    <a:pt x="87" y="369"/>
                  </a:lnTo>
                  <a:lnTo>
                    <a:pt x="52" y="379"/>
                  </a:lnTo>
                  <a:lnTo>
                    <a:pt x="6" y="403"/>
                  </a:lnTo>
                  <a:lnTo>
                    <a:pt x="0" y="412"/>
                  </a:lnTo>
                  <a:lnTo>
                    <a:pt x="4" y="429"/>
                  </a:lnTo>
                  <a:lnTo>
                    <a:pt x="27" y="442"/>
                  </a:lnTo>
                  <a:lnTo>
                    <a:pt x="37" y="435"/>
                  </a:lnTo>
                  <a:lnTo>
                    <a:pt x="44" y="416"/>
                  </a:lnTo>
                  <a:lnTo>
                    <a:pt x="66" y="401"/>
                  </a:lnTo>
                  <a:lnTo>
                    <a:pt x="105" y="384"/>
                  </a:lnTo>
                  <a:lnTo>
                    <a:pt x="129" y="379"/>
                  </a:lnTo>
                  <a:lnTo>
                    <a:pt x="159" y="379"/>
                  </a:lnTo>
                  <a:lnTo>
                    <a:pt x="159" y="366"/>
                  </a:lnTo>
                  <a:lnTo>
                    <a:pt x="145" y="350"/>
                  </a:lnTo>
                  <a:lnTo>
                    <a:pt x="131" y="301"/>
                  </a:lnTo>
                  <a:lnTo>
                    <a:pt x="127" y="249"/>
                  </a:lnTo>
                  <a:lnTo>
                    <a:pt x="129" y="203"/>
                  </a:lnTo>
                  <a:lnTo>
                    <a:pt x="131" y="145"/>
                  </a:lnTo>
                  <a:lnTo>
                    <a:pt x="139" y="94"/>
                  </a:lnTo>
                  <a:lnTo>
                    <a:pt x="157" y="57"/>
                  </a:lnTo>
                  <a:lnTo>
                    <a:pt x="168" y="24"/>
                  </a:lnTo>
                  <a:lnTo>
                    <a:pt x="165" y="12"/>
                  </a:lnTo>
                  <a:lnTo>
                    <a:pt x="151" y="0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4006" name="Freeform 38"/>
            <p:cNvSpPr>
              <a:spLocks/>
            </p:cNvSpPr>
            <p:nvPr/>
          </p:nvSpPr>
          <p:spPr bwMode="auto">
            <a:xfrm>
              <a:off x="3467" y="2055"/>
              <a:ext cx="158" cy="398"/>
            </a:xfrm>
            <a:custGeom>
              <a:avLst/>
              <a:gdLst/>
              <a:ahLst/>
              <a:cxnLst>
                <a:cxn ang="0">
                  <a:pos x="157" y="32"/>
                </a:cxn>
                <a:cxn ang="0">
                  <a:pos x="157" y="6"/>
                </a:cxn>
                <a:cxn ang="0">
                  <a:pos x="141" y="0"/>
                </a:cxn>
                <a:cxn ang="0">
                  <a:pos x="116" y="0"/>
                </a:cxn>
                <a:cxn ang="0">
                  <a:pos x="98" y="15"/>
                </a:cxn>
                <a:cxn ang="0">
                  <a:pos x="94" y="28"/>
                </a:cxn>
                <a:cxn ang="0">
                  <a:pos x="98" y="57"/>
                </a:cxn>
                <a:cxn ang="0">
                  <a:pos x="110" y="93"/>
                </a:cxn>
                <a:cxn ang="0">
                  <a:pos x="116" y="149"/>
                </a:cxn>
                <a:cxn ang="0">
                  <a:pos x="120" y="185"/>
                </a:cxn>
                <a:cxn ang="0">
                  <a:pos x="120" y="191"/>
                </a:cxn>
                <a:cxn ang="0">
                  <a:pos x="114" y="241"/>
                </a:cxn>
                <a:cxn ang="0">
                  <a:pos x="105" y="271"/>
                </a:cxn>
                <a:cxn ang="0">
                  <a:pos x="98" y="293"/>
                </a:cxn>
                <a:cxn ang="0">
                  <a:pos x="99" y="303"/>
                </a:cxn>
                <a:cxn ang="0">
                  <a:pos x="75" y="329"/>
                </a:cxn>
                <a:cxn ang="0">
                  <a:pos x="50" y="346"/>
                </a:cxn>
                <a:cxn ang="0">
                  <a:pos x="23" y="362"/>
                </a:cxn>
                <a:cxn ang="0">
                  <a:pos x="0" y="369"/>
                </a:cxn>
                <a:cxn ang="0">
                  <a:pos x="0" y="382"/>
                </a:cxn>
                <a:cxn ang="0">
                  <a:pos x="13" y="393"/>
                </a:cxn>
                <a:cxn ang="0">
                  <a:pos x="43" y="397"/>
                </a:cxn>
                <a:cxn ang="0">
                  <a:pos x="65" y="390"/>
                </a:cxn>
                <a:cxn ang="0">
                  <a:pos x="65" y="380"/>
                </a:cxn>
                <a:cxn ang="0">
                  <a:pos x="83" y="346"/>
                </a:cxn>
                <a:cxn ang="0">
                  <a:pos x="114" y="328"/>
                </a:cxn>
                <a:cxn ang="0">
                  <a:pos x="135" y="310"/>
                </a:cxn>
                <a:cxn ang="0">
                  <a:pos x="152" y="300"/>
                </a:cxn>
                <a:cxn ang="0">
                  <a:pos x="146" y="289"/>
                </a:cxn>
                <a:cxn ang="0">
                  <a:pos x="137" y="256"/>
                </a:cxn>
                <a:cxn ang="0">
                  <a:pos x="137" y="194"/>
                </a:cxn>
                <a:cxn ang="0">
                  <a:pos x="141" y="151"/>
                </a:cxn>
                <a:cxn ang="0">
                  <a:pos x="141" y="107"/>
                </a:cxn>
                <a:cxn ang="0">
                  <a:pos x="143" y="61"/>
                </a:cxn>
                <a:cxn ang="0">
                  <a:pos x="157" y="32"/>
                </a:cxn>
              </a:cxnLst>
              <a:rect l="0" t="0" r="r" b="b"/>
              <a:pathLst>
                <a:path w="158" h="398">
                  <a:moveTo>
                    <a:pt x="157" y="32"/>
                  </a:moveTo>
                  <a:lnTo>
                    <a:pt x="157" y="6"/>
                  </a:lnTo>
                  <a:lnTo>
                    <a:pt x="141" y="0"/>
                  </a:lnTo>
                  <a:lnTo>
                    <a:pt x="116" y="0"/>
                  </a:lnTo>
                  <a:lnTo>
                    <a:pt x="98" y="15"/>
                  </a:lnTo>
                  <a:lnTo>
                    <a:pt x="94" y="28"/>
                  </a:lnTo>
                  <a:lnTo>
                    <a:pt x="98" y="57"/>
                  </a:lnTo>
                  <a:lnTo>
                    <a:pt x="110" y="93"/>
                  </a:lnTo>
                  <a:lnTo>
                    <a:pt x="116" y="149"/>
                  </a:lnTo>
                  <a:lnTo>
                    <a:pt x="120" y="185"/>
                  </a:lnTo>
                  <a:lnTo>
                    <a:pt x="120" y="191"/>
                  </a:lnTo>
                  <a:lnTo>
                    <a:pt x="114" y="241"/>
                  </a:lnTo>
                  <a:lnTo>
                    <a:pt x="105" y="271"/>
                  </a:lnTo>
                  <a:lnTo>
                    <a:pt x="98" y="293"/>
                  </a:lnTo>
                  <a:lnTo>
                    <a:pt x="99" y="303"/>
                  </a:lnTo>
                  <a:lnTo>
                    <a:pt x="75" y="329"/>
                  </a:lnTo>
                  <a:lnTo>
                    <a:pt x="50" y="346"/>
                  </a:lnTo>
                  <a:lnTo>
                    <a:pt x="23" y="362"/>
                  </a:lnTo>
                  <a:lnTo>
                    <a:pt x="0" y="369"/>
                  </a:lnTo>
                  <a:lnTo>
                    <a:pt x="0" y="382"/>
                  </a:lnTo>
                  <a:lnTo>
                    <a:pt x="13" y="393"/>
                  </a:lnTo>
                  <a:lnTo>
                    <a:pt x="43" y="397"/>
                  </a:lnTo>
                  <a:lnTo>
                    <a:pt x="65" y="390"/>
                  </a:lnTo>
                  <a:lnTo>
                    <a:pt x="65" y="380"/>
                  </a:lnTo>
                  <a:lnTo>
                    <a:pt x="83" y="346"/>
                  </a:lnTo>
                  <a:lnTo>
                    <a:pt x="114" y="328"/>
                  </a:lnTo>
                  <a:lnTo>
                    <a:pt x="135" y="310"/>
                  </a:lnTo>
                  <a:lnTo>
                    <a:pt x="152" y="300"/>
                  </a:lnTo>
                  <a:lnTo>
                    <a:pt x="146" y="289"/>
                  </a:lnTo>
                  <a:lnTo>
                    <a:pt x="137" y="256"/>
                  </a:lnTo>
                  <a:lnTo>
                    <a:pt x="137" y="194"/>
                  </a:lnTo>
                  <a:lnTo>
                    <a:pt x="141" y="151"/>
                  </a:lnTo>
                  <a:lnTo>
                    <a:pt x="141" y="107"/>
                  </a:lnTo>
                  <a:lnTo>
                    <a:pt x="143" y="61"/>
                  </a:lnTo>
                  <a:lnTo>
                    <a:pt x="157" y="32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84007" name="Group 39"/>
          <p:cNvGrpSpPr>
            <a:grpSpLocks/>
          </p:cNvGrpSpPr>
          <p:nvPr/>
        </p:nvGrpSpPr>
        <p:grpSpPr bwMode="auto">
          <a:xfrm>
            <a:off x="3373438" y="3022600"/>
            <a:ext cx="454025" cy="900113"/>
            <a:chOff x="2125" y="1904"/>
            <a:chExt cx="286" cy="567"/>
          </a:xfrm>
        </p:grpSpPr>
        <p:sp>
          <p:nvSpPr>
            <p:cNvPr id="84008" name="Freeform 40"/>
            <p:cNvSpPr>
              <a:spLocks/>
            </p:cNvSpPr>
            <p:nvPr/>
          </p:nvSpPr>
          <p:spPr bwMode="auto">
            <a:xfrm>
              <a:off x="2173" y="1904"/>
              <a:ext cx="168" cy="123"/>
            </a:xfrm>
            <a:custGeom>
              <a:avLst/>
              <a:gdLst/>
              <a:ahLst/>
              <a:cxnLst>
                <a:cxn ang="0">
                  <a:pos x="167" y="51"/>
                </a:cxn>
                <a:cxn ang="0">
                  <a:pos x="154" y="26"/>
                </a:cxn>
                <a:cxn ang="0">
                  <a:pos x="139" y="13"/>
                </a:cxn>
                <a:cxn ang="0">
                  <a:pos x="118" y="4"/>
                </a:cxn>
                <a:cxn ang="0">
                  <a:pos x="97" y="0"/>
                </a:cxn>
                <a:cxn ang="0">
                  <a:pos x="71" y="1"/>
                </a:cxn>
                <a:cxn ang="0">
                  <a:pos x="56" y="11"/>
                </a:cxn>
                <a:cxn ang="0">
                  <a:pos x="40" y="29"/>
                </a:cxn>
                <a:cxn ang="0">
                  <a:pos x="33" y="53"/>
                </a:cxn>
                <a:cxn ang="0">
                  <a:pos x="33" y="81"/>
                </a:cxn>
                <a:cxn ang="0">
                  <a:pos x="0" y="100"/>
                </a:cxn>
                <a:cxn ang="0">
                  <a:pos x="0" y="108"/>
                </a:cxn>
                <a:cxn ang="0">
                  <a:pos x="4" y="109"/>
                </a:cxn>
                <a:cxn ang="0">
                  <a:pos x="37" y="92"/>
                </a:cxn>
                <a:cxn ang="0">
                  <a:pos x="46" y="105"/>
                </a:cxn>
                <a:cxn ang="0">
                  <a:pos x="63" y="115"/>
                </a:cxn>
                <a:cxn ang="0">
                  <a:pos x="80" y="121"/>
                </a:cxn>
                <a:cxn ang="0">
                  <a:pos x="107" y="122"/>
                </a:cxn>
                <a:cxn ang="0">
                  <a:pos x="143" y="114"/>
                </a:cxn>
                <a:cxn ang="0">
                  <a:pos x="160" y="95"/>
                </a:cxn>
                <a:cxn ang="0">
                  <a:pos x="167" y="77"/>
                </a:cxn>
                <a:cxn ang="0">
                  <a:pos x="167" y="51"/>
                </a:cxn>
              </a:cxnLst>
              <a:rect l="0" t="0" r="r" b="b"/>
              <a:pathLst>
                <a:path w="168" h="123">
                  <a:moveTo>
                    <a:pt x="167" y="51"/>
                  </a:moveTo>
                  <a:lnTo>
                    <a:pt x="154" y="26"/>
                  </a:lnTo>
                  <a:lnTo>
                    <a:pt x="139" y="13"/>
                  </a:lnTo>
                  <a:lnTo>
                    <a:pt x="118" y="4"/>
                  </a:lnTo>
                  <a:lnTo>
                    <a:pt x="97" y="0"/>
                  </a:lnTo>
                  <a:lnTo>
                    <a:pt x="71" y="1"/>
                  </a:lnTo>
                  <a:lnTo>
                    <a:pt x="56" y="11"/>
                  </a:lnTo>
                  <a:lnTo>
                    <a:pt x="40" y="29"/>
                  </a:lnTo>
                  <a:lnTo>
                    <a:pt x="33" y="53"/>
                  </a:lnTo>
                  <a:lnTo>
                    <a:pt x="33" y="81"/>
                  </a:lnTo>
                  <a:lnTo>
                    <a:pt x="0" y="100"/>
                  </a:lnTo>
                  <a:lnTo>
                    <a:pt x="0" y="108"/>
                  </a:lnTo>
                  <a:lnTo>
                    <a:pt x="4" y="109"/>
                  </a:lnTo>
                  <a:lnTo>
                    <a:pt x="37" y="92"/>
                  </a:lnTo>
                  <a:lnTo>
                    <a:pt x="46" y="105"/>
                  </a:lnTo>
                  <a:lnTo>
                    <a:pt x="63" y="115"/>
                  </a:lnTo>
                  <a:lnTo>
                    <a:pt x="80" y="121"/>
                  </a:lnTo>
                  <a:lnTo>
                    <a:pt x="107" y="122"/>
                  </a:lnTo>
                  <a:lnTo>
                    <a:pt x="143" y="114"/>
                  </a:lnTo>
                  <a:lnTo>
                    <a:pt x="160" y="95"/>
                  </a:lnTo>
                  <a:lnTo>
                    <a:pt x="167" y="77"/>
                  </a:lnTo>
                  <a:lnTo>
                    <a:pt x="167" y="51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4009" name="Freeform 41"/>
            <p:cNvSpPr>
              <a:spLocks/>
            </p:cNvSpPr>
            <p:nvPr/>
          </p:nvSpPr>
          <p:spPr bwMode="auto">
            <a:xfrm>
              <a:off x="2207" y="2036"/>
              <a:ext cx="149" cy="197"/>
            </a:xfrm>
            <a:custGeom>
              <a:avLst/>
              <a:gdLst/>
              <a:ahLst/>
              <a:cxnLst>
                <a:cxn ang="0">
                  <a:pos x="127" y="13"/>
                </a:cxn>
                <a:cxn ang="0">
                  <a:pos x="109" y="4"/>
                </a:cxn>
                <a:cxn ang="0">
                  <a:pos x="86" y="1"/>
                </a:cxn>
                <a:cxn ang="0">
                  <a:pos x="66" y="0"/>
                </a:cxn>
                <a:cxn ang="0">
                  <a:pos x="39" y="2"/>
                </a:cxn>
                <a:cxn ang="0">
                  <a:pos x="11" y="13"/>
                </a:cxn>
                <a:cxn ang="0">
                  <a:pos x="0" y="31"/>
                </a:cxn>
                <a:cxn ang="0">
                  <a:pos x="0" y="60"/>
                </a:cxn>
                <a:cxn ang="0">
                  <a:pos x="0" y="87"/>
                </a:cxn>
                <a:cxn ang="0">
                  <a:pos x="15" y="129"/>
                </a:cxn>
                <a:cxn ang="0">
                  <a:pos x="28" y="163"/>
                </a:cxn>
                <a:cxn ang="0">
                  <a:pos x="39" y="185"/>
                </a:cxn>
                <a:cxn ang="0">
                  <a:pos x="68" y="196"/>
                </a:cxn>
                <a:cxn ang="0">
                  <a:pos x="109" y="194"/>
                </a:cxn>
                <a:cxn ang="0">
                  <a:pos x="129" y="177"/>
                </a:cxn>
                <a:cxn ang="0">
                  <a:pos x="139" y="151"/>
                </a:cxn>
                <a:cxn ang="0">
                  <a:pos x="146" y="122"/>
                </a:cxn>
                <a:cxn ang="0">
                  <a:pos x="148" y="79"/>
                </a:cxn>
                <a:cxn ang="0">
                  <a:pos x="142" y="49"/>
                </a:cxn>
                <a:cxn ang="0">
                  <a:pos x="133" y="22"/>
                </a:cxn>
                <a:cxn ang="0">
                  <a:pos x="127" y="13"/>
                </a:cxn>
              </a:cxnLst>
              <a:rect l="0" t="0" r="r" b="b"/>
              <a:pathLst>
                <a:path w="149" h="197">
                  <a:moveTo>
                    <a:pt x="127" y="13"/>
                  </a:moveTo>
                  <a:lnTo>
                    <a:pt x="109" y="4"/>
                  </a:lnTo>
                  <a:lnTo>
                    <a:pt x="86" y="1"/>
                  </a:lnTo>
                  <a:lnTo>
                    <a:pt x="66" y="0"/>
                  </a:lnTo>
                  <a:lnTo>
                    <a:pt x="39" y="2"/>
                  </a:lnTo>
                  <a:lnTo>
                    <a:pt x="11" y="13"/>
                  </a:lnTo>
                  <a:lnTo>
                    <a:pt x="0" y="31"/>
                  </a:lnTo>
                  <a:lnTo>
                    <a:pt x="0" y="60"/>
                  </a:lnTo>
                  <a:lnTo>
                    <a:pt x="0" y="87"/>
                  </a:lnTo>
                  <a:lnTo>
                    <a:pt x="15" y="129"/>
                  </a:lnTo>
                  <a:lnTo>
                    <a:pt x="28" y="163"/>
                  </a:lnTo>
                  <a:lnTo>
                    <a:pt x="39" y="185"/>
                  </a:lnTo>
                  <a:lnTo>
                    <a:pt x="68" y="196"/>
                  </a:lnTo>
                  <a:lnTo>
                    <a:pt x="109" y="194"/>
                  </a:lnTo>
                  <a:lnTo>
                    <a:pt x="129" y="177"/>
                  </a:lnTo>
                  <a:lnTo>
                    <a:pt x="139" y="151"/>
                  </a:lnTo>
                  <a:lnTo>
                    <a:pt x="146" y="122"/>
                  </a:lnTo>
                  <a:lnTo>
                    <a:pt x="148" y="79"/>
                  </a:lnTo>
                  <a:lnTo>
                    <a:pt x="142" y="49"/>
                  </a:lnTo>
                  <a:lnTo>
                    <a:pt x="133" y="22"/>
                  </a:lnTo>
                  <a:lnTo>
                    <a:pt x="127" y="13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4010" name="Freeform 42"/>
            <p:cNvSpPr>
              <a:spLocks/>
            </p:cNvSpPr>
            <p:nvPr/>
          </p:nvSpPr>
          <p:spPr bwMode="auto">
            <a:xfrm>
              <a:off x="2312" y="2036"/>
              <a:ext cx="99" cy="242"/>
            </a:xfrm>
            <a:custGeom>
              <a:avLst/>
              <a:gdLst/>
              <a:ahLst/>
              <a:cxnLst>
                <a:cxn ang="0">
                  <a:pos x="28" y="1"/>
                </a:cxn>
                <a:cxn ang="0">
                  <a:pos x="8" y="0"/>
                </a:cxn>
                <a:cxn ang="0">
                  <a:pos x="0" y="10"/>
                </a:cxn>
                <a:cxn ang="0">
                  <a:pos x="11" y="24"/>
                </a:cxn>
                <a:cxn ang="0">
                  <a:pos x="28" y="31"/>
                </a:cxn>
                <a:cxn ang="0">
                  <a:pos x="43" y="49"/>
                </a:cxn>
                <a:cxn ang="0">
                  <a:pos x="60" y="73"/>
                </a:cxn>
                <a:cxn ang="0">
                  <a:pos x="68" y="96"/>
                </a:cxn>
                <a:cxn ang="0">
                  <a:pos x="74" y="135"/>
                </a:cxn>
                <a:cxn ang="0">
                  <a:pos x="68" y="171"/>
                </a:cxn>
                <a:cxn ang="0">
                  <a:pos x="58" y="187"/>
                </a:cxn>
                <a:cxn ang="0">
                  <a:pos x="66" y="205"/>
                </a:cxn>
                <a:cxn ang="0">
                  <a:pos x="74" y="219"/>
                </a:cxn>
                <a:cxn ang="0">
                  <a:pos x="70" y="241"/>
                </a:cxn>
                <a:cxn ang="0">
                  <a:pos x="81" y="240"/>
                </a:cxn>
                <a:cxn ang="0">
                  <a:pos x="92" y="221"/>
                </a:cxn>
                <a:cxn ang="0">
                  <a:pos x="98" y="205"/>
                </a:cxn>
                <a:cxn ang="0">
                  <a:pos x="83" y="184"/>
                </a:cxn>
                <a:cxn ang="0">
                  <a:pos x="89" y="165"/>
                </a:cxn>
                <a:cxn ang="0">
                  <a:pos x="92" y="133"/>
                </a:cxn>
                <a:cxn ang="0">
                  <a:pos x="92" y="95"/>
                </a:cxn>
                <a:cxn ang="0">
                  <a:pos x="83" y="54"/>
                </a:cxn>
                <a:cxn ang="0">
                  <a:pos x="68" y="24"/>
                </a:cxn>
                <a:cxn ang="0">
                  <a:pos x="51" y="8"/>
                </a:cxn>
                <a:cxn ang="0">
                  <a:pos x="28" y="1"/>
                </a:cxn>
              </a:cxnLst>
              <a:rect l="0" t="0" r="r" b="b"/>
              <a:pathLst>
                <a:path w="99" h="242">
                  <a:moveTo>
                    <a:pt x="28" y="1"/>
                  </a:moveTo>
                  <a:lnTo>
                    <a:pt x="8" y="0"/>
                  </a:lnTo>
                  <a:lnTo>
                    <a:pt x="0" y="10"/>
                  </a:lnTo>
                  <a:lnTo>
                    <a:pt x="11" y="24"/>
                  </a:lnTo>
                  <a:lnTo>
                    <a:pt x="28" y="31"/>
                  </a:lnTo>
                  <a:lnTo>
                    <a:pt x="43" y="49"/>
                  </a:lnTo>
                  <a:lnTo>
                    <a:pt x="60" y="73"/>
                  </a:lnTo>
                  <a:lnTo>
                    <a:pt x="68" y="96"/>
                  </a:lnTo>
                  <a:lnTo>
                    <a:pt x="74" y="135"/>
                  </a:lnTo>
                  <a:lnTo>
                    <a:pt x="68" y="171"/>
                  </a:lnTo>
                  <a:lnTo>
                    <a:pt x="58" y="187"/>
                  </a:lnTo>
                  <a:lnTo>
                    <a:pt x="66" y="205"/>
                  </a:lnTo>
                  <a:lnTo>
                    <a:pt x="74" y="219"/>
                  </a:lnTo>
                  <a:lnTo>
                    <a:pt x="70" y="241"/>
                  </a:lnTo>
                  <a:lnTo>
                    <a:pt x="81" y="240"/>
                  </a:lnTo>
                  <a:lnTo>
                    <a:pt x="92" y="221"/>
                  </a:lnTo>
                  <a:lnTo>
                    <a:pt x="98" y="205"/>
                  </a:lnTo>
                  <a:lnTo>
                    <a:pt x="83" y="184"/>
                  </a:lnTo>
                  <a:lnTo>
                    <a:pt x="89" y="165"/>
                  </a:lnTo>
                  <a:lnTo>
                    <a:pt x="92" y="133"/>
                  </a:lnTo>
                  <a:lnTo>
                    <a:pt x="92" y="95"/>
                  </a:lnTo>
                  <a:lnTo>
                    <a:pt x="83" y="54"/>
                  </a:lnTo>
                  <a:lnTo>
                    <a:pt x="68" y="24"/>
                  </a:lnTo>
                  <a:lnTo>
                    <a:pt x="51" y="8"/>
                  </a:lnTo>
                  <a:lnTo>
                    <a:pt x="28" y="1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4011" name="Freeform 43"/>
            <p:cNvSpPr>
              <a:spLocks/>
            </p:cNvSpPr>
            <p:nvPr/>
          </p:nvSpPr>
          <p:spPr bwMode="auto">
            <a:xfrm>
              <a:off x="2125" y="2039"/>
              <a:ext cx="103" cy="234"/>
            </a:xfrm>
            <a:custGeom>
              <a:avLst/>
              <a:gdLst/>
              <a:ahLst/>
              <a:cxnLst>
                <a:cxn ang="0">
                  <a:pos x="98" y="1"/>
                </a:cxn>
                <a:cxn ang="0">
                  <a:pos x="57" y="0"/>
                </a:cxn>
                <a:cxn ang="0">
                  <a:pos x="26" y="19"/>
                </a:cxn>
                <a:cxn ang="0">
                  <a:pos x="0" y="69"/>
                </a:cxn>
                <a:cxn ang="0">
                  <a:pos x="0" y="127"/>
                </a:cxn>
                <a:cxn ang="0">
                  <a:pos x="13" y="177"/>
                </a:cxn>
                <a:cxn ang="0">
                  <a:pos x="0" y="194"/>
                </a:cxn>
                <a:cxn ang="0">
                  <a:pos x="0" y="217"/>
                </a:cxn>
                <a:cxn ang="0">
                  <a:pos x="13" y="233"/>
                </a:cxn>
                <a:cxn ang="0">
                  <a:pos x="32" y="218"/>
                </a:cxn>
                <a:cxn ang="0">
                  <a:pos x="42" y="196"/>
                </a:cxn>
                <a:cxn ang="0">
                  <a:pos x="64" y="179"/>
                </a:cxn>
                <a:cxn ang="0">
                  <a:pos x="40" y="164"/>
                </a:cxn>
                <a:cxn ang="0">
                  <a:pos x="25" y="127"/>
                </a:cxn>
                <a:cxn ang="0">
                  <a:pos x="25" y="93"/>
                </a:cxn>
                <a:cxn ang="0">
                  <a:pos x="40" y="59"/>
                </a:cxn>
                <a:cxn ang="0">
                  <a:pos x="68" y="33"/>
                </a:cxn>
                <a:cxn ang="0">
                  <a:pos x="102" y="21"/>
                </a:cxn>
                <a:cxn ang="0">
                  <a:pos x="98" y="1"/>
                </a:cxn>
              </a:cxnLst>
              <a:rect l="0" t="0" r="r" b="b"/>
              <a:pathLst>
                <a:path w="103" h="234">
                  <a:moveTo>
                    <a:pt x="98" y="1"/>
                  </a:moveTo>
                  <a:lnTo>
                    <a:pt x="57" y="0"/>
                  </a:lnTo>
                  <a:lnTo>
                    <a:pt x="26" y="19"/>
                  </a:lnTo>
                  <a:lnTo>
                    <a:pt x="0" y="69"/>
                  </a:lnTo>
                  <a:lnTo>
                    <a:pt x="0" y="127"/>
                  </a:lnTo>
                  <a:lnTo>
                    <a:pt x="13" y="177"/>
                  </a:lnTo>
                  <a:lnTo>
                    <a:pt x="0" y="194"/>
                  </a:lnTo>
                  <a:lnTo>
                    <a:pt x="0" y="217"/>
                  </a:lnTo>
                  <a:lnTo>
                    <a:pt x="13" y="233"/>
                  </a:lnTo>
                  <a:lnTo>
                    <a:pt x="32" y="218"/>
                  </a:lnTo>
                  <a:lnTo>
                    <a:pt x="42" y="196"/>
                  </a:lnTo>
                  <a:lnTo>
                    <a:pt x="64" y="179"/>
                  </a:lnTo>
                  <a:lnTo>
                    <a:pt x="40" y="164"/>
                  </a:lnTo>
                  <a:lnTo>
                    <a:pt x="25" y="127"/>
                  </a:lnTo>
                  <a:lnTo>
                    <a:pt x="25" y="93"/>
                  </a:lnTo>
                  <a:lnTo>
                    <a:pt x="40" y="59"/>
                  </a:lnTo>
                  <a:lnTo>
                    <a:pt x="68" y="33"/>
                  </a:lnTo>
                  <a:lnTo>
                    <a:pt x="102" y="21"/>
                  </a:lnTo>
                  <a:lnTo>
                    <a:pt x="98" y="1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4012" name="Freeform 44"/>
            <p:cNvSpPr>
              <a:spLocks/>
            </p:cNvSpPr>
            <p:nvPr/>
          </p:nvSpPr>
          <p:spPr bwMode="auto">
            <a:xfrm>
              <a:off x="2230" y="2192"/>
              <a:ext cx="126" cy="279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99" y="12"/>
                </a:cxn>
                <a:cxn ang="0">
                  <a:pos x="93" y="23"/>
                </a:cxn>
                <a:cxn ang="0">
                  <a:pos x="88" y="64"/>
                </a:cxn>
                <a:cxn ang="0">
                  <a:pos x="86" y="91"/>
                </a:cxn>
                <a:cxn ang="0">
                  <a:pos x="86" y="137"/>
                </a:cxn>
                <a:cxn ang="0">
                  <a:pos x="86" y="180"/>
                </a:cxn>
                <a:cxn ang="0">
                  <a:pos x="91" y="215"/>
                </a:cxn>
                <a:cxn ang="0">
                  <a:pos x="97" y="226"/>
                </a:cxn>
                <a:cxn ang="0">
                  <a:pos x="65" y="232"/>
                </a:cxn>
                <a:cxn ang="0">
                  <a:pos x="38" y="238"/>
                </a:cxn>
                <a:cxn ang="0">
                  <a:pos x="4" y="252"/>
                </a:cxn>
                <a:cxn ang="0">
                  <a:pos x="0" y="258"/>
                </a:cxn>
                <a:cxn ang="0">
                  <a:pos x="4" y="269"/>
                </a:cxn>
                <a:cxn ang="0">
                  <a:pos x="19" y="278"/>
                </a:cxn>
                <a:cxn ang="0">
                  <a:pos x="27" y="273"/>
                </a:cxn>
                <a:cxn ang="0">
                  <a:pos x="33" y="261"/>
                </a:cxn>
                <a:cxn ang="0">
                  <a:pos x="50" y="252"/>
                </a:cxn>
                <a:cxn ang="0">
                  <a:pos x="78" y="241"/>
                </a:cxn>
                <a:cxn ang="0">
                  <a:pos x="97" y="238"/>
                </a:cxn>
                <a:cxn ang="0">
                  <a:pos x="118" y="238"/>
                </a:cxn>
                <a:cxn ang="0">
                  <a:pos x="118" y="230"/>
                </a:cxn>
                <a:cxn ang="0">
                  <a:pos x="110" y="220"/>
                </a:cxn>
                <a:cxn ang="0">
                  <a:pos x="99" y="189"/>
                </a:cxn>
                <a:cxn ang="0">
                  <a:pos x="97" y="157"/>
                </a:cxn>
                <a:cxn ang="0">
                  <a:pos x="97" y="127"/>
                </a:cxn>
                <a:cxn ang="0">
                  <a:pos x="99" y="91"/>
                </a:cxn>
                <a:cxn ang="0">
                  <a:pos x="105" y="59"/>
                </a:cxn>
                <a:cxn ang="0">
                  <a:pos x="116" y="36"/>
                </a:cxn>
                <a:cxn ang="0">
                  <a:pos x="125" y="15"/>
                </a:cxn>
                <a:cxn ang="0">
                  <a:pos x="122" y="7"/>
                </a:cxn>
                <a:cxn ang="0">
                  <a:pos x="112" y="0"/>
                </a:cxn>
              </a:cxnLst>
              <a:rect l="0" t="0" r="r" b="b"/>
              <a:pathLst>
                <a:path w="126" h="279">
                  <a:moveTo>
                    <a:pt x="112" y="0"/>
                  </a:moveTo>
                  <a:lnTo>
                    <a:pt x="99" y="12"/>
                  </a:lnTo>
                  <a:lnTo>
                    <a:pt x="93" y="23"/>
                  </a:lnTo>
                  <a:lnTo>
                    <a:pt x="88" y="64"/>
                  </a:lnTo>
                  <a:lnTo>
                    <a:pt x="86" y="91"/>
                  </a:lnTo>
                  <a:lnTo>
                    <a:pt x="86" y="137"/>
                  </a:lnTo>
                  <a:lnTo>
                    <a:pt x="86" y="180"/>
                  </a:lnTo>
                  <a:lnTo>
                    <a:pt x="91" y="215"/>
                  </a:lnTo>
                  <a:lnTo>
                    <a:pt x="97" y="226"/>
                  </a:lnTo>
                  <a:lnTo>
                    <a:pt x="65" y="232"/>
                  </a:lnTo>
                  <a:lnTo>
                    <a:pt x="38" y="238"/>
                  </a:lnTo>
                  <a:lnTo>
                    <a:pt x="4" y="252"/>
                  </a:lnTo>
                  <a:lnTo>
                    <a:pt x="0" y="258"/>
                  </a:lnTo>
                  <a:lnTo>
                    <a:pt x="4" y="269"/>
                  </a:lnTo>
                  <a:lnTo>
                    <a:pt x="19" y="278"/>
                  </a:lnTo>
                  <a:lnTo>
                    <a:pt x="27" y="273"/>
                  </a:lnTo>
                  <a:lnTo>
                    <a:pt x="33" y="261"/>
                  </a:lnTo>
                  <a:lnTo>
                    <a:pt x="50" y="252"/>
                  </a:lnTo>
                  <a:lnTo>
                    <a:pt x="78" y="241"/>
                  </a:lnTo>
                  <a:lnTo>
                    <a:pt x="97" y="238"/>
                  </a:lnTo>
                  <a:lnTo>
                    <a:pt x="118" y="238"/>
                  </a:lnTo>
                  <a:lnTo>
                    <a:pt x="118" y="230"/>
                  </a:lnTo>
                  <a:lnTo>
                    <a:pt x="110" y="220"/>
                  </a:lnTo>
                  <a:lnTo>
                    <a:pt x="99" y="189"/>
                  </a:lnTo>
                  <a:lnTo>
                    <a:pt x="97" y="157"/>
                  </a:lnTo>
                  <a:lnTo>
                    <a:pt x="97" y="127"/>
                  </a:lnTo>
                  <a:lnTo>
                    <a:pt x="99" y="91"/>
                  </a:lnTo>
                  <a:lnTo>
                    <a:pt x="105" y="59"/>
                  </a:lnTo>
                  <a:lnTo>
                    <a:pt x="116" y="36"/>
                  </a:lnTo>
                  <a:lnTo>
                    <a:pt x="125" y="15"/>
                  </a:lnTo>
                  <a:lnTo>
                    <a:pt x="122" y="7"/>
                  </a:lnTo>
                  <a:lnTo>
                    <a:pt x="112" y="0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4013" name="Freeform 45"/>
            <p:cNvSpPr>
              <a:spLocks/>
            </p:cNvSpPr>
            <p:nvPr/>
          </p:nvSpPr>
          <p:spPr bwMode="auto">
            <a:xfrm>
              <a:off x="2154" y="2193"/>
              <a:ext cx="110" cy="250"/>
            </a:xfrm>
            <a:custGeom>
              <a:avLst/>
              <a:gdLst/>
              <a:ahLst/>
              <a:cxnLst>
                <a:cxn ang="0">
                  <a:pos x="109" y="20"/>
                </a:cxn>
                <a:cxn ang="0">
                  <a:pos x="109" y="4"/>
                </a:cxn>
                <a:cxn ang="0">
                  <a:pos x="96" y="0"/>
                </a:cxn>
                <a:cxn ang="0">
                  <a:pos x="81" y="0"/>
                </a:cxn>
                <a:cxn ang="0">
                  <a:pos x="68" y="9"/>
                </a:cxn>
                <a:cxn ang="0">
                  <a:pos x="66" y="17"/>
                </a:cxn>
                <a:cxn ang="0">
                  <a:pos x="68" y="36"/>
                </a:cxn>
                <a:cxn ang="0">
                  <a:pos x="77" y="58"/>
                </a:cxn>
                <a:cxn ang="0">
                  <a:pos x="81" y="93"/>
                </a:cxn>
                <a:cxn ang="0">
                  <a:pos x="83" y="116"/>
                </a:cxn>
                <a:cxn ang="0">
                  <a:pos x="83" y="119"/>
                </a:cxn>
                <a:cxn ang="0">
                  <a:pos x="79" y="151"/>
                </a:cxn>
                <a:cxn ang="0">
                  <a:pos x="73" y="169"/>
                </a:cxn>
                <a:cxn ang="0">
                  <a:pos x="68" y="184"/>
                </a:cxn>
                <a:cxn ang="0">
                  <a:pos x="70" y="190"/>
                </a:cxn>
                <a:cxn ang="0">
                  <a:pos x="53" y="207"/>
                </a:cxn>
                <a:cxn ang="0">
                  <a:pos x="35" y="217"/>
                </a:cxn>
                <a:cxn ang="0">
                  <a:pos x="16" y="227"/>
                </a:cxn>
                <a:cxn ang="0">
                  <a:pos x="0" y="232"/>
                </a:cxn>
                <a:cxn ang="0">
                  <a:pos x="0" y="240"/>
                </a:cxn>
                <a:cxn ang="0">
                  <a:pos x="7" y="247"/>
                </a:cxn>
                <a:cxn ang="0">
                  <a:pos x="29" y="249"/>
                </a:cxn>
                <a:cxn ang="0">
                  <a:pos x="44" y="244"/>
                </a:cxn>
                <a:cxn ang="0">
                  <a:pos x="44" y="239"/>
                </a:cxn>
                <a:cxn ang="0">
                  <a:pos x="57" y="217"/>
                </a:cxn>
                <a:cxn ang="0">
                  <a:pos x="79" y="206"/>
                </a:cxn>
                <a:cxn ang="0">
                  <a:pos x="92" y="194"/>
                </a:cxn>
                <a:cxn ang="0">
                  <a:pos x="105" y="189"/>
                </a:cxn>
                <a:cxn ang="0">
                  <a:pos x="101" y="181"/>
                </a:cxn>
                <a:cxn ang="0">
                  <a:pos x="94" y="160"/>
                </a:cxn>
                <a:cxn ang="0">
                  <a:pos x="94" y="122"/>
                </a:cxn>
                <a:cxn ang="0">
                  <a:pos x="96" y="95"/>
                </a:cxn>
                <a:cxn ang="0">
                  <a:pos x="96" y="67"/>
                </a:cxn>
                <a:cxn ang="0">
                  <a:pos x="97" y="38"/>
                </a:cxn>
                <a:cxn ang="0">
                  <a:pos x="109" y="20"/>
                </a:cxn>
              </a:cxnLst>
              <a:rect l="0" t="0" r="r" b="b"/>
              <a:pathLst>
                <a:path w="110" h="250">
                  <a:moveTo>
                    <a:pt x="109" y="20"/>
                  </a:moveTo>
                  <a:lnTo>
                    <a:pt x="109" y="4"/>
                  </a:lnTo>
                  <a:lnTo>
                    <a:pt x="96" y="0"/>
                  </a:lnTo>
                  <a:lnTo>
                    <a:pt x="81" y="0"/>
                  </a:lnTo>
                  <a:lnTo>
                    <a:pt x="68" y="9"/>
                  </a:lnTo>
                  <a:lnTo>
                    <a:pt x="66" y="17"/>
                  </a:lnTo>
                  <a:lnTo>
                    <a:pt x="68" y="36"/>
                  </a:lnTo>
                  <a:lnTo>
                    <a:pt x="77" y="58"/>
                  </a:lnTo>
                  <a:lnTo>
                    <a:pt x="81" y="93"/>
                  </a:lnTo>
                  <a:lnTo>
                    <a:pt x="83" y="116"/>
                  </a:lnTo>
                  <a:lnTo>
                    <a:pt x="83" y="119"/>
                  </a:lnTo>
                  <a:lnTo>
                    <a:pt x="79" y="151"/>
                  </a:lnTo>
                  <a:lnTo>
                    <a:pt x="73" y="169"/>
                  </a:lnTo>
                  <a:lnTo>
                    <a:pt x="68" y="184"/>
                  </a:lnTo>
                  <a:lnTo>
                    <a:pt x="70" y="190"/>
                  </a:lnTo>
                  <a:lnTo>
                    <a:pt x="53" y="207"/>
                  </a:lnTo>
                  <a:lnTo>
                    <a:pt x="35" y="217"/>
                  </a:lnTo>
                  <a:lnTo>
                    <a:pt x="16" y="227"/>
                  </a:lnTo>
                  <a:lnTo>
                    <a:pt x="0" y="232"/>
                  </a:lnTo>
                  <a:lnTo>
                    <a:pt x="0" y="240"/>
                  </a:lnTo>
                  <a:lnTo>
                    <a:pt x="7" y="247"/>
                  </a:lnTo>
                  <a:lnTo>
                    <a:pt x="29" y="249"/>
                  </a:lnTo>
                  <a:lnTo>
                    <a:pt x="44" y="244"/>
                  </a:lnTo>
                  <a:lnTo>
                    <a:pt x="44" y="239"/>
                  </a:lnTo>
                  <a:lnTo>
                    <a:pt x="57" y="217"/>
                  </a:lnTo>
                  <a:lnTo>
                    <a:pt x="79" y="206"/>
                  </a:lnTo>
                  <a:lnTo>
                    <a:pt x="92" y="194"/>
                  </a:lnTo>
                  <a:lnTo>
                    <a:pt x="105" y="189"/>
                  </a:lnTo>
                  <a:lnTo>
                    <a:pt x="101" y="181"/>
                  </a:lnTo>
                  <a:lnTo>
                    <a:pt x="94" y="160"/>
                  </a:lnTo>
                  <a:lnTo>
                    <a:pt x="94" y="122"/>
                  </a:lnTo>
                  <a:lnTo>
                    <a:pt x="96" y="95"/>
                  </a:lnTo>
                  <a:lnTo>
                    <a:pt x="96" y="67"/>
                  </a:lnTo>
                  <a:lnTo>
                    <a:pt x="97" y="38"/>
                  </a:lnTo>
                  <a:lnTo>
                    <a:pt x="109" y="20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84014" name="Group 46"/>
          <p:cNvGrpSpPr>
            <a:grpSpLocks/>
          </p:cNvGrpSpPr>
          <p:nvPr/>
        </p:nvGrpSpPr>
        <p:grpSpPr bwMode="auto">
          <a:xfrm>
            <a:off x="2357438" y="3270250"/>
            <a:ext cx="411162" cy="628650"/>
            <a:chOff x="1485" y="2060"/>
            <a:chExt cx="259" cy="396"/>
          </a:xfrm>
        </p:grpSpPr>
        <p:sp>
          <p:nvSpPr>
            <p:cNvPr id="84015" name="Freeform 47"/>
            <p:cNvSpPr>
              <a:spLocks/>
            </p:cNvSpPr>
            <p:nvPr/>
          </p:nvSpPr>
          <p:spPr bwMode="auto">
            <a:xfrm>
              <a:off x="1560" y="2060"/>
              <a:ext cx="129" cy="86"/>
            </a:xfrm>
            <a:custGeom>
              <a:avLst/>
              <a:gdLst/>
              <a:ahLst/>
              <a:cxnLst>
                <a:cxn ang="0">
                  <a:pos x="128" y="36"/>
                </a:cxn>
                <a:cxn ang="0">
                  <a:pos x="117" y="19"/>
                </a:cxn>
                <a:cxn ang="0">
                  <a:pos x="105" y="10"/>
                </a:cxn>
                <a:cxn ang="0">
                  <a:pos x="90" y="3"/>
                </a:cxn>
                <a:cxn ang="0">
                  <a:pos x="75" y="0"/>
                </a:cxn>
                <a:cxn ang="0">
                  <a:pos x="55" y="1"/>
                </a:cxn>
                <a:cxn ang="0">
                  <a:pos x="43" y="8"/>
                </a:cxn>
                <a:cxn ang="0">
                  <a:pos x="30" y="21"/>
                </a:cxn>
                <a:cxn ang="0">
                  <a:pos x="26" y="38"/>
                </a:cxn>
                <a:cxn ang="0">
                  <a:pos x="26" y="57"/>
                </a:cxn>
                <a:cxn ang="0">
                  <a:pos x="0" y="70"/>
                </a:cxn>
                <a:cxn ang="0">
                  <a:pos x="0" y="75"/>
                </a:cxn>
                <a:cxn ang="0">
                  <a:pos x="2" y="76"/>
                </a:cxn>
                <a:cxn ang="0">
                  <a:pos x="28" y="64"/>
                </a:cxn>
                <a:cxn ang="0">
                  <a:pos x="34" y="73"/>
                </a:cxn>
                <a:cxn ang="0">
                  <a:pos x="49" y="80"/>
                </a:cxn>
                <a:cxn ang="0">
                  <a:pos x="60" y="84"/>
                </a:cxn>
                <a:cxn ang="0">
                  <a:pos x="81" y="85"/>
                </a:cxn>
                <a:cxn ang="0">
                  <a:pos x="109" y="79"/>
                </a:cxn>
                <a:cxn ang="0">
                  <a:pos x="122" y="66"/>
                </a:cxn>
                <a:cxn ang="0">
                  <a:pos x="128" y="54"/>
                </a:cxn>
                <a:cxn ang="0">
                  <a:pos x="128" y="36"/>
                </a:cxn>
              </a:cxnLst>
              <a:rect l="0" t="0" r="r" b="b"/>
              <a:pathLst>
                <a:path w="129" h="86">
                  <a:moveTo>
                    <a:pt x="128" y="36"/>
                  </a:moveTo>
                  <a:lnTo>
                    <a:pt x="117" y="19"/>
                  </a:lnTo>
                  <a:lnTo>
                    <a:pt x="105" y="10"/>
                  </a:lnTo>
                  <a:lnTo>
                    <a:pt x="90" y="3"/>
                  </a:lnTo>
                  <a:lnTo>
                    <a:pt x="75" y="0"/>
                  </a:lnTo>
                  <a:lnTo>
                    <a:pt x="55" y="1"/>
                  </a:lnTo>
                  <a:lnTo>
                    <a:pt x="43" y="8"/>
                  </a:lnTo>
                  <a:lnTo>
                    <a:pt x="30" y="21"/>
                  </a:lnTo>
                  <a:lnTo>
                    <a:pt x="26" y="38"/>
                  </a:lnTo>
                  <a:lnTo>
                    <a:pt x="26" y="5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2" y="76"/>
                  </a:lnTo>
                  <a:lnTo>
                    <a:pt x="28" y="64"/>
                  </a:lnTo>
                  <a:lnTo>
                    <a:pt x="34" y="73"/>
                  </a:lnTo>
                  <a:lnTo>
                    <a:pt x="49" y="80"/>
                  </a:lnTo>
                  <a:lnTo>
                    <a:pt x="60" y="84"/>
                  </a:lnTo>
                  <a:lnTo>
                    <a:pt x="81" y="85"/>
                  </a:lnTo>
                  <a:lnTo>
                    <a:pt x="109" y="79"/>
                  </a:lnTo>
                  <a:lnTo>
                    <a:pt x="122" y="66"/>
                  </a:lnTo>
                  <a:lnTo>
                    <a:pt x="128" y="54"/>
                  </a:lnTo>
                  <a:lnTo>
                    <a:pt x="128" y="36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4016" name="Freeform 48"/>
            <p:cNvSpPr>
              <a:spLocks/>
            </p:cNvSpPr>
            <p:nvPr/>
          </p:nvSpPr>
          <p:spPr bwMode="auto">
            <a:xfrm>
              <a:off x="1579" y="2152"/>
              <a:ext cx="121" cy="139"/>
            </a:xfrm>
            <a:custGeom>
              <a:avLst/>
              <a:gdLst/>
              <a:ahLst/>
              <a:cxnLst>
                <a:cxn ang="0">
                  <a:pos x="103" y="10"/>
                </a:cxn>
                <a:cxn ang="0">
                  <a:pos x="86" y="4"/>
                </a:cxn>
                <a:cxn ang="0">
                  <a:pos x="69" y="2"/>
                </a:cxn>
                <a:cxn ang="0">
                  <a:pos x="53" y="0"/>
                </a:cxn>
                <a:cxn ang="0">
                  <a:pos x="34" y="2"/>
                </a:cxn>
                <a:cxn ang="0">
                  <a:pos x="10" y="10"/>
                </a:cxn>
                <a:cxn ang="0">
                  <a:pos x="0" y="23"/>
                </a:cxn>
                <a:cxn ang="0">
                  <a:pos x="0" y="43"/>
                </a:cxn>
                <a:cxn ang="0">
                  <a:pos x="2" y="62"/>
                </a:cxn>
                <a:cxn ang="0">
                  <a:pos x="13" y="91"/>
                </a:cxn>
                <a:cxn ang="0">
                  <a:pos x="23" y="115"/>
                </a:cxn>
                <a:cxn ang="0">
                  <a:pos x="34" y="130"/>
                </a:cxn>
                <a:cxn ang="0">
                  <a:pos x="55" y="138"/>
                </a:cxn>
                <a:cxn ang="0">
                  <a:pos x="86" y="136"/>
                </a:cxn>
                <a:cxn ang="0">
                  <a:pos x="103" y="124"/>
                </a:cxn>
                <a:cxn ang="0">
                  <a:pos x="114" y="106"/>
                </a:cxn>
                <a:cxn ang="0">
                  <a:pos x="118" y="86"/>
                </a:cxn>
                <a:cxn ang="0">
                  <a:pos x="120" y="56"/>
                </a:cxn>
                <a:cxn ang="0">
                  <a:pos x="116" y="35"/>
                </a:cxn>
                <a:cxn ang="0">
                  <a:pos x="109" y="16"/>
                </a:cxn>
                <a:cxn ang="0">
                  <a:pos x="103" y="10"/>
                </a:cxn>
              </a:cxnLst>
              <a:rect l="0" t="0" r="r" b="b"/>
              <a:pathLst>
                <a:path w="121" h="139">
                  <a:moveTo>
                    <a:pt x="103" y="10"/>
                  </a:moveTo>
                  <a:lnTo>
                    <a:pt x="86" y="4"/>
                  </a:lnTo>
                  <a:lnTo>
                    <a:pt x="69" y="2"/>
                  </a:lnTo>
                  <a:lnTo>
                    <a:pt x="53" y="0"/>
                  </a:lnTo>
                  <a:lnTo>
                    <a:pt x="34" y="2"/>
                  </a:lnTo>
                  <a:lnTo>
                    <a:pt x="10" y="10"/>
                  </a:lnTo>
                  <a:lnTo>
                    <a:pt x="0" y="23"/>
                  </a:lnTo>
                  <a:lnTo>
                    <a:pt x="0" y="43"/>
                  </a:lnTo>
                  <a:lnTo>
                    <a:pt x="2" y="62"/>
                  </a:lnTo>
                  <a:lnTo>
                    <a:pt x="13" y="91"/>
                  </a:lnTo>
                  <a:lnTo>
                    <a:pt x="23" y="115"/>
                  </a:lnTo>
                  <a:lnTo>
                    <a:pt x="34" y="130"/>
                  </a:lnTo>
                  <a:lnTo>
                    <a:pt x="55" y="138"/>
                  </a:lnTo>
                  <a:lnTo>
                    <a:pt x="86" y="136"/>
                  </a:lnTo>
                  <a:lnTo>
                    <a:pt x="103" y="124"/>
                  </a:lnTo>
                  <a:lnTo>
                    <a:pt x="114" y="106"/>
                  </a:lnTo>
                  <a:lnTo>
                    <a:pt x="118" y="86"/>
                  </a:lnTo>
                  <a:lnTo>
                    <a:pt x="120" y="56"/>
                  </a:lnTo>
                  <a:lnTo>
                    <a:pt x="116" y="35"/>
                  </a:lnTo>
                  <a:lnTo>
                    <a:pt x="109" y="16"/>
                  </a:lnTo>
                  <a:lnTo>
                    <a:pt x="103" y="10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4017" name="Freeform 49"/>
            <p:cNvSpPr>
              <a:spLocks/>
            </p:cNvSpPr>
            <p:nvPr/>
          </p:nvSpPr>
          <p:spPr bwMode="auto">
            <a:xfrm>
              <a:off x="1633" y="2152"/>
              <a:ext cx="111" cy="169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8" y="0"/>
                </a:cxn>
                <a:cxn ang="0">
                  <a:pos x="0" y="7"/>
                </a:cxn>
                <a:cxn ang="0">
                  <a:pos x="13" y="17"/>
                </a:cxn>
                <a:cxn ang="0">
                  <a:pos x="34" y="22"/>
                </a:cxn>
                <a:cxn ang="0">
                  <a:pos x="51" y="35"/>
                </a:cxn>
                <a:cxn ang="0">
                  <a:pos x="70" y="52"/>
                </a:cxn>
                <a:cxn ang="0">
                  <a:pos x="78" y="68"/>
                </a:cxn>
                <a:cxn ang="0">
                  <a:pos x="85" y="94"/>
                </a:cxn>
                <a:cxn ang="0">
                  <a:pos x="78" y="119"/>
                </a:cxn>
                <a:cxn ang="0">
                  <a:pos x="68" y="131"/>
                </a:cxn>
                <a:cxn ang="0">
                  <a:pos x="76" y="143"/>
                </a:cxn>
                <a:cxn ang="0">
                  <a:pos x="85" y="153"/>
                </a:cxn>
                <a:cxn ang="0">
                  <a:pos x="80" y="168"/>
                </a:cxn>
                <a:cxn ang="0">
                  <a:pos x="93" y="167"/>
                </a:cxn>
                <a:cxn ang="0">
                  <a:pos x="104" y="154"/>
                </a:cxn>
                <a:cxn ang="0">
                  <a:pos x="110" y="143"/>
                </a:cxn>
                <a:cxn ang="0">
                  <a:pos x="95" y="129"/>
                </a:cxn>
                <a:cxn ang="0">
                  <a:pos x="99" y="115"/>
                </a:cxn>
                <a:cxn ang="0">
                  <a:pos x="104" y="93"/>
                </a:cxn>
                <a:cxn ang="0">
                  <a:pos x="104" y="67"/>
                </a:cxn>
                <a:cxn ang="0">
                  <a:pos x="95" y="38"/>
                </a:cxn>
                <a:cxn ang="0">
                  <a:pos x="78" y="17"/>
                </a:cxn>
                <a:cxn ang="0">
                  <a:pos x="59" y="6"/>
                </a:cxn>
                <a:cxn ang="0">
                  <a:pos x="34" y="1"/>
                </a:cxn>
              </a:cxnLst>
              <a:rect l="0" t="0" r="r" b="b"/>
              <a:pathLst>
                <a:path w="111" h="169">
                  <a:moveTo>
                    <a:pt x="34" y="1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13" y="17"/>
                  </a:lnTo>
                  <a:lnTo>
                    <a:pt x="34" y="22"/>
                  </a:lnTo>
                  <a:lnTo>
                    <a:pt x="51" y="35"/>
                  </a:lnTo>
                  <a:lnTo>
                    <a:pt x="70" y="52"/>
                  </a:lnTo>
                  <a:lnTo>
                    <a:pt x="78" y="68"/>
                  </a:lnTo>
                  <a:lnTo>
                    <a:pt x="85" y="94"/>
                  </a:lnTo>
                  <a:lnTo>
                    <a:pt x="78" y="119"/>
                  </a:lnTo>
                  <a:lnTo>
                    <a:pt x="68" y="131"/>
                  </a:lnTo>
                  <a:lnTo>
                    <a:pt x="76" y="143"/>
                  </a:lnTo>
                  <a:lnTo>
                    <a:pt x="85" y="153"/>
                  </a:lnTo>
                  <a:lnTo>
                    <a:pt x="80" y="168"/>
                  </a:lnTo>
                  <a:lnTo>
                    <a:pt x="93" y="167"/>
                  </a:lnTo>
                  <a:lnTo>
                    <a:pt x="104" y="154"/>
                  </a:lnTo>
                  <a:lnTo>
                    <a:pt x="110" y="143"/>
                  </a:lnTo>
                  <a:lnTo>
                    <a:pt x="95" y="129"/>
                  </a:lnTo>
                  <a:lnTo>
                    <a:pt x="99" y="115"/>
                  </a:lnTo>
                  <a:lnTo>
                    <a:pt x="104" y="93"/>
                  </a:lnTo>
                  <a:lnTo>
                    <a:pt x="104" y="67"/>
                  </a:lnTo>
                  <a:lnTo>
                    <a:pt x="95" y="38"/>
                  </a:lnTo>
                  <a:lnTo>
                    <a:pt x="78" y="17"/>
                  </a:lnTo>
                  <a:lnTo>
                    <a:pt x="59" y="6"/>
                  </a:lnTo>
                  <a:lnTo>
                    <a:pt x="34" y="1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4018" name="Freeform 50"/>
            <p:cNvSpPr>
              <a:spLocks/>
            </p:cNvSpPr>
            <p:nvPr/>
          </p:nvSpPr>
          <p:spPr bwMode="auto">
            <a:xfrm>
              <a:off x="1485" y="2156"/>
              <a:ext cx="110" cy="162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62" y="0"/>
                </a:cxn>
                <a:cxn ang="0">
                  <a:pos x="31" y="12"/>
                </a:cxn>
                <a:cxn ang="0">
                  <a:pos x="0" y="48"/>
                </a:cxn>
                <a:cxn ang="0">
                  <a:pos x="0" y="88"/>
                </a:cxn>
                <a:cxn ang="0">
                  <a:pos x="16" y="122"/>
                </a:cxn>
                <a:cxn ang="0">
                  <a:pos x="0" y="133"/>
                </a:cxn>
                <a:cxn ang="0">
                  <a:pos x="0" y="149"/>
                </a:cxn>
                <a:cxn ang="0">
                  <a:pos x="16" y="161"/>
                </a:cxn>
                <a:cxn ang="0">
                  <a:pos x="35" y="150"/>
                </a:cxn>
                <a:cxn ang="0">
                  <a:pos x="46" y="135"/>
                </a:cxn>
                <a:cxn ang="0">
                  <a:pos x="71" y="123"/>
                </a:cxn>
                <a:cxn ang="0">
                  <a:pos x="44" y="113"/>
                </a:cxn>
                <a:cxn ang="0">
                  <a:pos x="27" y="88"/>
                </a:cxn>
                <a:cxn ang="0">
                  <a:pos x="27" y="64"/>
                </a:cxn>
                <a:cxn ang="0">
                  <a:pos x="44" y="40"/>
                </a:cxn>
                <a:cxn ang="0">
                  <a:pos x="75" y="23"/>
                </a:cxn>
                <a:cxn ang="0">
                  <a:pos x="109" y="14"/>
                </a:cxn>
                <a:cxn ang="0">
                  <a:pos x="106" y="0"/>
                </a:cxn>
              </a:cxnLst>
              <a:rect l="0" t="0" r="r" b="b"/>
              <a:pathLst>
                <a:path w="110" h="162">
                  <a:moveTo>
                    <a:pt x="106" y="0"/>
                  </a:moveTo>
                  <a:lnTo>
                    <a:pt x="62" y="0"/>
                  </a:lnTo>
                  <a:lnTo>
                    <a:pt x="31" y="12"/>
                  </a:lnTo>
                  <a:lnTo>
                    <a:pt x="0" y="48"/>
                  </a:lnTo>
                  <a:lnTo>
                    <a:pt x="0" y="88"/>
                  </a:lnTo>
                  <a:lnTo>
                    <a:pt x="16" y="122"/>
                  </a:lnTo>
                  <a:lnTo>
                    <a:pt x="0" y="133"/>
                  </a:lnTo>
                  <a:lnTo>
                    <a:pt x="0" y="149"/>
                  </a:lnTo>
                  <a:lnTo>
                    <a:pt x="16" y="161"/>
                  </a:lnTo>
                  <a:lnTo>
                    <a:pt x="35" y="150"/>
                  </a:lnTo>
                  <a:lnTo>
                    <a:pt x="46" y="135"/>
                  </a:lnTo>
                  <a:lnTo>
                    <a:pt x="71" y="123"/>
                  </a:lnTo>
                  <a:lnTo>
                    <a:pt x="44" y="113"/>
                  </a:lnTo>
                  <a:lnTo>
                    <a:pt x="27" y="88"/>
                  </a:lnTo>
                  <a:lnTo>
                    <a:pt x="27" y="64"/>
                  </a:lnTo>
                  <a:lnTo>
                    <a:pt x="44" y="40"/>
                  </a:lnTo>
                  <a:lnTo>
                    <a:pt x="75" y="23"/>
                  </a:lnTo>
                  <a:lnTo>
                    <a:pt x="109" y="14"/>
                  </a:lnTo>
                  <a:lnTo>
                    <a:pt x="106" y="0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4019" name="Freeform 51"/>
            <p:cNvSpPr>
              <a:spLocks/>
            </p:cNvSpPr>
            <p:nvPr/>
          </p:nvSpPr>
          <p:spPr bwMode="auto">
            <a:xfrm>
              <a:off x="1587" y="2262"/>
              <a:ext cx="113" cy="194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87" y="8"/>
                </a:cxn>
                <a:cxn ang="0">
                  <a:pos x="82" y="16"/>
                </a:cxn>
                <a:cxn ang="0">
                  <a:pos x="76" y="44"/>
                </a:cxn>
                <a:cxn ang="0">
                  <a:pos x="74" y="63"/>
                </a:cxn>
                <a:cxn ang="0">
                  <a:pos x="74" y="95"/>
                </a:cxn>
                <a:cxn ang="0">
                  <a:pos x="76" y="125"/>
                </a:cxn>
                <a:cxn ang="0">
                  <a:pos x="80" y="149"/>
                </a:cxn>
                <a:cxn ang="0">
                  <a:pos x="84" y="156"/>
                </a:cxn>
                <a:cxn ang="0">
                  <a:pos x="57" y="160"/>
                </a:cxn>
                <a:cxn ang="0">
                  <a:pos x="34" y="165"/>
                </a:cxn>
                <a:cxn ang="0">
                  <a:pos x="4" y="175"/>
                </a:cxn>
                <a:cxn ang="0">
                  <a:pos x="0" y="179"/>
                </a:cxn>
                <a:cxn ang="0">
                  <a:pos x="2" y="186"/>
                </a:cxn>
                <a:cxn ang="0">
                  <a:pos x="19" y="193"/>
                </a:cxn>
                <a:cxn ang="0">
                  <a:pos x="25" y="189"/>
                </a:cxn>
                <a:cxn ang="0">
                  <a:pos x="30" y="181"/>
                </a:cxn>
                <a:cxn ang="0">
                  <a:pos x="42" y="174"/>
                </a:cxn>
                <a:cxn ang="0">
                  <a:pos x="70" y="167"/>
                </a:cxn>
                <a:cxn ang="0">
                  <a:pos x="87" y="165"/>
                </a:cxn>
                <a:cxn ang="0">
                  <a:pos x="106" y="165"/>
                </a:cxn>
                <a:cxn ang="0">
                  <a:pos x="106" y="159"/>
                </a:cxn>
                <a:cxn ang="0">
                  <a:pos x="97" y="152"/>
                </a:cxn>
                <a:cxn ang="0">
                  <a:pos x="87" y="131"/>
                </a:cxn>
                <a:cxn ang="0">
                  <a:pos x="84" y="108"/>
                </a:cxn>
                <a:cxn ang="0">
                  <a:pos x="87" y="88"/>
                </a:cxn>
                <a:cxn ang="0">
                  <a:pos x="87" y="63"/>
                </a:cxn>
                <a:cxn ang="0">
                  <a:pos x="93" y="41"/>
                </a:cxn>
                <a:cxn ang="0">
                  <a:pos x="103" y="25"/>
                </a:cxn>
                <a:cxn ang="0">
                  <a:pos x="112" y="10"/>
                </a:cxn>
                <a:cxn ang="0">
                  <a:pos x="110" y="5"/>
                </a:cxn>
                <a:cxn ang="0">
                  <a:pos x="101" y="0"/>
                </a:cxn>
              </a:cxnLst>
              <a:rect l="0" t="0" r="r" b="b"/>
              <a:pathLst>
                <a:path w="113" h="194">
                  <a:moveTo>
                    <a:pt x="101" y="0"/>
                  </a:moveTo>
                  <a:lnTo>
                    <a:pt x="87" y="8"/>
                  </a:lnTo>
                  <a:lnTo>
                    <a:pt x="82" y="16"/>
                  </a:lnTo>
                  <a:lnTo>
                    <a:pt x="76" y="44"/>
                  </a:lnTo>
                  <a:lnTo>
                    <a:pt x="74" y="63"/>
                  </a:lnTo>
                  <a:lnTo>
                    <a:pt x="74" y="95"/>
                  </a:lnTo>
                  <a:lnTo>
                    <a:pt x="76" y="125"/>
                  </a:lnTo>
                  <a:lnTo>
                    <a:pt x="80" y="149"/>
                  </a:lnTo>
                  <a:lnTo>
                    <a:pt x="84" y="156"/>
                  </a:lnTo>
                  <a:lnTo>
                    <a:pt x="57" y="160"/>
                  </a:lnTo>
                  <a:lnTo>
                    <a:pt x="34" y="165"/>
                  </a:lnTo>
                  <a:lnTo>
                    <a:pt x="4" y="175"/>
                  </a:lnTo>
                  <a:lnTo>
                    <a:pt x="0" y="179"/>
                  </a:lnTo>
                  <a:lnTo>
                    <a:pt x="2" y="186"/>
                  </a:lnTo>
                  <a:lnTo>
                    <a:pt x="19" y="193"/>
                  </a:lnTo>
                  <a:lnTo>
                    <a:pt x="25" y="189"/>
                  </a:lnTo>
                  <a:lnTo>
                    <a:pt x="30" y="181"/>
                  </a:lnTo>
                  <a:lnTo>
                    <a:pt x="42" y="174"/>
                  </a:lnTo>
                  <a:lnTo>
                    <a:pt x="70" y="167"/>
                  </a:lnTo>
                  <a:lnTo>
                    <a:pt x="87" y="165"/>
                  </a:lnTo>
                  <a:lnTo>
                    <a:pt x="106" y="165"/>
                  </a:lnTo>
                  <a:lnTo>
                    <a:pt x="106" y="159"/>
                  </a:lnTo>
                  <a:lnTo>
                    <a:pt x="97" y="152"/>
                  </a:lnTo>
                  <a:lnTo>
                    <a:pt x="87" y="131"/>
                  </a:lnTo>
                  <a:lnTo>
                    <a:pt x="84" y="108"/>
                  </a:lnTo>
                  <a:lnTo>
                    <a:pt x="87" y="88"/>
                  </a:lnTo>
                  <a:lnTo>
                    <a:pt x="87" y="63"/>
                  </a:lnTo>
                  <a:lnTo>
                    <a:pt x="93" y="41"/>
                  </a:lnTo>
                  <a:lnTo>
                    <a:pt x="103" y="25"/>
                  </a:lnTo>
                  <a:lnTo>
                    <a:pt x="112" y="10"/>
                  </a:lnTo>
                  <a:lnTo>
                    <a:pt x="110" y="5"/>
                  </a:lnTo>
                  <a:lnTo>
                    <a:pt x="101" y="0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4020" name="Freeform 52"/>
            <p:cNvSpPr>
              <a:spLocks/>
            </p:cNvSpPr>
            <p:nvPr/>
          </p:nvSpPr>
          <p:spPr bwMode="auto">
            <a:xfrm>
              <a:off x="1513" y="2262"/>
              <a:ext cx="117" cy="174"/>
            </a:xfrm>
            <a:custGeom>
              <a:avLst/>
              <a:gdLst/>
              <a:ahLst/>
              <a:cxnLst>
                <a:cxn ang="0">
                  <a:pos x="116" y="14"/>
                </a:cxn>
                <a:cxn ang="0">
                  <a:pos x="116" y="3"/>
                </a:cxn>
                <a:cxn ang="0">
                  <a:pos x="103" y="0"/>
                </a:cxn>
                <a:cxn ang="0">
                  <a:pos x="86" y="0"/>
                </a:cxn>
                <a:cxn ang="0">
                  <a:pos x="72" y="7"/>
                </a:cxn>
                <a:cxn ang="0">
                  <a:pos x="70" y="12"/>
                </a:cxn>
                <a:cxn ang="0">
                  <a:pos x="72" y="25"/>
                </a:cxn>
                <a:cxn ang="0">
                  <a:pos x="82" y="41"/>
                </a:cxn>
                <a:cxn ang="0">
                  <a:pos x="86" y="65"/>
                </a:cxn>
                <a:cxn ang="0">
                  <a:pos x="89" y="81"/>
                </a:cxn>
                <a:cxn ang="0">
                  <a:pos x="89" y="83"/>
                </a:cxn>
                <a:cxn ang="0">
                  <a:pos x="84" y="106"/>
                </a:cxn>
                <a:cxn ang="0">
                  <a:pos x="78" y="118"/>
                </a:cxn>
                <a:cxn ang="0">
                  <a:pos x="72" y="128"/>
                </a:cxn>
                <a:cxn ang="0">
                  <a:pos x="74" y="132"/>
                </a:cxn>
                <a:cxn ang="0">
                  <a:pos x="57" y="144"/>
                </a:cxn>
                <a:cxn ang="0">
                  <a:pos x="38" y="152"/>
                </a:cxn>
                <a:cxn ang="0">
                  <a:pos x="17" y="158"/>
                </a:cxn>
                <a:cxn ang="0">
                  <a:pos x="0" y="161"/>
                </a:cxn>
                <a:cxn ang="0">
                  <a:pos x="0" y="167"/>
                </a:cxn>
                <a:cxn ang="0">
                  <a:pos x="8" y="172"/>
                </a:cxn>
                <a:cxn ang="0">
                  <a:pos x="32" y="173"/>
                </a:cxn>
                <a:cxn ang="0">
                  <a:pos x="48" y="170"/>
                </a:cxn>
                <a:cxn ang="0">
                  <a:pos x="48" y="166"/>
                </a:cxn>
                <a:cxn ang="0">
                  <a:pos x="61" y="152"/>
                </a:cxn>
                <a:cxn ang="0">
                  <a:pos x="84" y="144"/>
                </a:cxn>
                <a:cxn ang="0">
                  <a:pos x="101" y="136"/>
                </a:cxn>
                <a:cxn ang="0">
                  <a:pos x="112" y="131"/>
                </a:cxn>
                <a:cxn ang="0">
                  <a:pos x="108" y="126"/>
                </a:cxn>
                <a:cxn ang="0">
                  <a:pos x="103" y="112"/>
                </a:cxn>
                <a:cxn ang="0">
                  <a:pos x="103" y="85"/>
                </a:cxn>
                <a:cxn ang="0">
                  <a:pos x="103" y="66"/>
                </a:cxn>
                <a:cxn ang="0">
                  <a:pos x="103" y="47"/>
                </a:cxn>
                <a:cxn ang="0">
                  <a:pos x="105" y="26"/>
                </a:cxn>
                <a:cxn ang="0">
                  <a:pos x="116" y="14"/>
                </a:cxn>
              </a:cxnLst>
              <a:rect l="0" t="0" r="r" b="b"/>
              <a:pathLst>
                <a:path w="117" h="174">
                  <a:moveTo>
                    <a:pt x="116" y="14"/>
                  </a:moveTo>
                  <a:lnTo>
                    <a:pt x="116" y="3"/>
                  </a:lnTo>
                  <a:lnTo>
                    <a:pt x="103" y="0"/>
                  </a:lnTo>
                  <a:lnTo>
                    <a:pt x="86" y="0"/>
                  </a:lnTo>
                  <a:lnTo>
                    <a:pt x="72" y="7"/>
                  </a:lnTo>
                  <a:lnTo>
                    <a:pt x="70" y="12"/>
                  </a:lnTo>
                  <a:lnTo>
                    <a:pt x="72" y="25"/>
                  </a:lnTo>
                  <a:lnTo>
                    <a:pt x="82" y="41"/>
                  </a:lnTo>
                  <a:lnTo>
                    <a:pt x="86" y="65"/>
                  </a:lnTo>
                  <a:lnTo>
                    <a:pt x="89" y="81"/>
                  </a:lnTo>
                  <a:lnTo>
                    <a:pt x="89" y="83"/>
                  </a:lnTo>
                  <a:lnTo>
                    <a:pt x="84" y="106"/>
                  </a:lnTo>
                  <a:lnTo>
                    <a:pt x="78" y="118"/>
                  </a:lnTo>
                  <a:lnTo>
                    <a:pt x="72" y="128"/>
                  </a:lnTo>
                  <a:lnTo>
                    <a:pt x="74" y="132"/>
                  </a:lnTo>
                  <a:lnTo>
                    <a:pt x="57" y="144"/>
                  </a:lnTo>
                  <a:lnTo>
                    <a:pt x="38" y="152"/>
                  </a:lnTo>
                  <a:lnTo>
                    <a:pt x="17" y="158"/>
                  </a:lnTo>
                  <a:lnTo>
                    <a:pt x="0" y="161"/>
                  </a:lnTo>
                  <a:lnTo>
                    <a:pt x="0" y="167"/>
                  </a:lnTo>
                  <a:lnTo>
                    <a:pt x="8" y="172"/>
                  </a:lnTo>
                  <a:lnTo>
                    <a:pt x="32" y="173"/>
                  </a:lnTo>
                  <a:lnTo>
                    <a:pt x="48" y="170"/>
                  </a:lnTo>
                  <a:lnTo>
                    <a:pt x="48" y="166"/>
                  </a:lnTo>
                  <a:lnTo>
                    <a:pt x="61" y="152"/>
                  </a:lnTo>
                  <a:lnTo>
                    <a:pt x="84" y="144"/>
                  </a:lnTo>
                  <a:lnTo>
                    <a:pt x="101" y="136"/>
                  </a:lnTo>
                  <a:lnTo>
                    <a:pt x="112" y="131"/>
                  </a:lnTo>
                  <a:lnTo>
                    <a:pt x="108" y="126"/>
                  </a:lnTo>
                  <a:lnTo>
                    <a:pt x="103" y="112"/>
                  </a:lnTo>
                  <a:lnTo>
                    <a:pt x="103" y="85"/>
                  </a:lnTo>
                  <a:lnTo>
                    <a:pt x="103" y="66"/>
                  </a:lnTo>
                  <a:lnTo>
                    <a:pt x="103" y="47"/>
                  </a:lnTo>
                  <a:lnTo>
                    <a:pt x="105" y="26"/>
                  </a:lnTo>
                  <a:lnTo>
                    <a:pt x="116" y="14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84021" name="Group 53"/>
          <p:cNvGrpSpPr>
            <a:grpSpLocks/>
          </p:cNvGrpSpPr>
          <p:nvPr/>
        </p:nvGrpSpPr>
        <p:grpSpPr bwMode="auto">
          <a:xfrm>
            <a:off x="1384300" y="3443288"/>
            <a:ext cx="301625" cy="461962"/>
            <a:chOff x="872" y="2169"/>
            <a:chExt cx="190" cy="291"/>
          </a:xfrm>
        </p:grpSpPr>
        <p:sp>
          <p:nvSpPr>
            <p:cNvPr id="84022" name="Freeform 54"/>
            <p:cNvSpPr>
              <a:spLocks/>
            </p:cNvSpPr>
            <p:nvPr/>
          </p:nvSpPr>
          <p:spPr bwMode="auto">
            <a:xfrm>
              <a:off x="912" y="2169"/>
              <a:ext cx="119" cy="62"/>
            </a:xfrm>
            <a:custGeom>
              <a:avLst/>
              <a:gdLst/>
              <a:ahLst/>
              <a:cxnLst>
                <a:cxn ang="0">
                  <a:pos x="118" y="26"/>
                </a:cxn>
                <a:cxn ang="0">
                  <a:pos x="109" y="13"/>
                </a:cxn>
                <a:cxn ang="0">
                  <a:pos x="98" y="6"/>
                </a:cxn>
                <a:cxn ang="0">
                  <a:pos x="87" y="2"/>
                </a:cxn>
                <a:cxn ang="0">
                  <a:pos x="71" y="0"/>
                </a:cxn>
                <a:cxn ang="0">
                  <a:pos x="53" y="1"/>
                </a:cxn>
                <a:cxn ang="0">
                  <a:pos x="40" y="5"/>
                </a:cxn>
                <a:cxn ang="0">
                  <a:pos x="29" y="14"/>
                </a:cxn>
                <a:cxn ang="0">
                  <a:pos x="24" y="27"/>
                </a:cxn>
                <a:cxn ang="0">
                  <a:pos x="24" y="41"/>
                </a:cxn>
                <a:cxn ang="0">
                  <a:pos x="0" y="50"/>
                </a:cxn>
                <a:cxn ang="0">
                  <a:pos x="0" y="54"/>
                </a:cxn>
                <a:cxn ang="0">
                  <a:pos x="4" y="55"/>
                </a:cxn>
                <a:cxn ang="0">
                  <a:pos x="27" y="46"/>
                </a:cxn>
                <a:cxn ang="0">
                  <a:pos x="33" y="53"/>
                </a:cxn>
                <a:cxn ang="0">
                  <a:pos x="47" y="58"/>
                </a:cxn>
                <a:cxn ang="0">
                  <a:pos x="58" y="61"/>
                </a:cxn>
                <a:cxn ang="0">
                  <a:pos x="78" y="61"/>
                </a:cxn>
                <a:cxn ang="0">
                  <a:pos x="102" y="57"/>
                </a:cxn>
                <a:cxn ang="0">
                  <a:pos x="113" y="48"/>
                </a:cxn>
                <a:cxn ang="0">
                  <a:pos x="118" y="39"/>
                </a:cxn>
                <a:cxn ang="0">
                  <a:pos x="118" y="26"/>
                </a:cxn>
              </a:cxnLst>
              <a:rect l="0" t="0" r="r" b="b"/>
              <a:pathLst>
                <a:path w="119" h="62">
                  <a:moveTo>
                    <a:pt x="118" y="26"/>
                  </a:moveTo>
                  <a:lnTo>
                    <a:pt x="109" y="13"/>
                  </a:lnTo>
                  <a:lnTo>
                    <a:pt x="98" y="6"/>
                  </a:lnTo>
                  <a:lnTo>
                    <a:pt x="87" y="2"/>
                  </a:lnTo>
                  <a:lnTo>
                    <a:pt x="71" y="0"/>
                  </a:lnTo>
                  <a:lnTo>
                    <a:pt x="53" y="1"/>
                  </a:lnTo>
                  <a:lnTo>
                    <a:pt x="40" y="5"/>
                  </a:lnTo>
                  <a:lnTo>
                    <a:pt x="29" y="14"/>
                  </a:lnTo>
                  <a:lnTo>
                    <a:pt x="24" y="27"/>
                  </a:lnTo>
                  <a:lnTo>
                    <a:pt x="24" y="41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4" y="55"/>
                  </a:lnTo>
                  <a:lnTo>
                    <a:pt x="27" y="46"/>
                  </a:lnTo>
                  <a:lnTo>
                    <a:pt x="33" y="53"/>
                  </a:lnTo>
                  <a:lnTo>
                    <a:pt x="47" y="58"/>
                  </a:lnTo>
                  <a:lnTo>
                    <a:pt x="58" y="61"/>
                  </a:lnTo>
                  <a:lnTo>
                    <a:pt x="78" y="61"/>
                  </a:lnTo>
                  <a:lnTo>
                    <a:pt x="102" y="57"/>
                  </a:lnTo>
                  <a:lnTo>
                    <a:pt x="113" y="48"/>
                  </a:lnTo>
                  <a:lnTo>
                    <a:pt x="118" y="39"/>
                  </a:lnTo>
                  <a:lnTo>
                    <a:pt x="118" y="26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4023" name="Freeform 55"/>
            <p:cNvSpPr>
              <a:spLocks/>
            </p:cNvSpPr>
            <p:nvPr/>
          </p:nvSpPr>
          <p:spPr bwMode="auto">
            <a:xfrm>
              <a:off x="921" y="2235"/>
              <a:ext cx="119" cy="102"/>
            </a:xfrm>
            <a:custGeom>
              <a:avLst/>
              <a:gdLst/>
              <a:ahLst/>
              <a:cxnLst>
                <a:cxn ang="0">
                  <a:pos x="100" y="7"/>
                </a:cxn>
                <a:cxn ang="0">
                  <a:pos x="87" y="2"/>
                </a:cxn>
                <a:cxn ang="0">
                  <a:pos x="71" y="1"/>
                </a:cxn>
                <a:cxn ang="0">
                  <a:pos x="56" y="0"/>
                </a:cxn>
                <a:cxn ang="0">
                  <a:pos x="33" y="1"/>
                </a:cxn>
                <a:cxn ang="0">
                  <a:pos x="9" y="7"/>
                </a:cxn>
                <a:cxn ang="0">
                  <a:pos x="0" y="17"/>
                </a:cxn>
                <a:cxn ang="0">
                  <a:pos x="0" y="31"/>
                </a:cxn>
                <a:cxn ang="0">
                  <a:pos x="0" y="45"/>
                </a:cxn>
                <a:cxn ang="0">
                  <a:pos x="13" y="67"/>
                </a:cxn>
                <a:cxn ang="0">
                  <a:pos x="22" y="84"/>
                </a:cxn>
                <a:cxn ang="0">
                  <a:pos x="33" y="95"/>
                </a:cxn>
                <a:cxn ang="0">
                  <a:pos x="56" y="101"/>
                </a:cxn>
                <a:cxn ang="0">
                  <a:pos x="87" y="100"/>
                </a:cxn>
                <a:cxn ang="0">
                  <a:pos x="102" y="91"/>
                </a:cxn>
                <a:cxn ang="0">
                  <a:pos x="111" y="78"/>
                </a:cxn>
                <a:cxn ang="0">
                  <a:pos x="118" y="63"/>
                </a:cxn>
                <a:cxn ang="0">
                  <a:pos x="118" y="41"/>
                </a:cxn>
                <a:cxn ang="0">
                  <a:pos x="113" y="26"/>
                </a:cxn>
                <a:cxn ang="0">
                  <a:pos x="107" y="11"/>
                </a:cxn>
                <a:cxn ang="0">
                  <a:pos x="100" y="7"/>
                </a:cxn>
              </a:cxnLst>
              <a:rect l="0" t="0" r="r" b="b"/>
              <a:pathLst>
                <a:path w="119" h="102">
                  <a:moveTo>
                    <a:pt x="100" y="7"/>
                  </a:moveTo>
                  <a:lnTo>
                    <a:pt x="87" y="2"/>
                  </a:lnTo>
                  <a:lnTo>
                    <a:pt x="71" y="1"/>
                  </a:lnTo>
                  <a:lnTo>
                    <a:pt x="56" y="0"/>
                  </a:lnTo>
                  <a:lnTo>
                    <a:pt x="33" y="1"/>
                  </a:lnTo>
                  <a:lnTo>
                    <a:pt x="9" y="7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45"/>
                  </a:lnTo>
                  <a:lnTo>
                    <a:pt x="13" y="67"/>
                  </a:lnTo>
                  <a:lnTo>
                    <a:pt x="22" y="84"/>
                  </a:lnTo>
                  <a:lnTo>
                    <a:pt x="33" y="95"/>
                  </a:lnTo>
                  <a:lnTo>
                    <a:pt x="56" y="101"/>
                  </a:lnTo>
                  <a:lnTo>
                    <a:pt x="87" y="100"/>
                  </a:lnTo>
                  <a:lnTo>
                    <a:pt x="102" y="91"/>
                  </a:lnTo>
                  <a:lnTo>
                    <a:pt x="111" y="78"/>
                  </a:lnTo>
                  <a:lnTo>
                    <a:pt x="118" y="63"/>
                  </a:lnTo>
                  <a:lnTo>
                    <a:pt x="118" y="41"/>
                  </a:lnTo>
                  <a:lnTo>
                    <a:pt x="113" y="26"/>
                  </a:lnTo>
                  <a:lnTo>
                    <a:pt x="107" y="11"/>
                  </a:lnTo>
                  <a:lnTo>
                    <a:pt x="100" y="7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4024" name="Freeform 56"/>
            <p:cNvSpPr>
              <a:spLocks/>
            </p:cNvSpPr>
            <p:nvPr/>
          </p:nvSpPr>
          <p:spPr bwMode="auto">
            <a:xfrm>
              <a:off x="944" y="2235"/>
              <a:ext cx="118" cy="126"/>
            </a:xfrm>
            <a:custGeom>
              <a:avLst/>
              <a:gdLst/>
              <a:ahLst/>
              <a:cxnLst>
                <a:cxn ang="0">
                  <a:pos x="38" y="1"/>
                </a:cxn>
                <a:cxn ang="0">
                  <a:pos x="9" y="0"/>
                </a:cxn>
                <a:cxn ang="0">
                  <a:pos x="0" y="5"/>
                </a:cxn>
                <a:cxn ang="0">
                  <a:pos x="16" y="12"/>
                </a:cxn>
                <a:cxn ang="0">
                  <a:pos x="36" y="17"/>
                </a:cxn>
                <a:cxn ang="0">
                  <a:pos x="56" y="26"/>
                </a:cxn>
                <a:cxn ang="0">
                  <a:pos x="73" y="38"/>
                </a:cxn>
                <a:cxn ang="0">
                  <a:pos x="82" y="50"/>
                </a:cxn>
                <a:cxn ang="0">
                  <a:pos x="89" y="70"/>
                </a:cxn>
                <a:cxn ang="0">
                  <a:pos x="82" y="89"/>
                </a:cxn>
                <a:cxn ang="0">
                  <a:pos x="73" y="97"/>
                </a:cxn>
                <a:cxn ang="0">
                  <a:pos x="80" y="107"/>
                </a:cxn>
                <a:cxn ang="0">
                  <a:pos x="89" y="114"/>
                </a:cxn>
                <a:cxn ang="0">
                  <a:pos x="84" y="125"/>
                </a:cxn>
                <a:cxn ang="0">
                  <a:pos x="100" y="124"/>
                </a:cxn>
                <a:cxn ang="0">
                  <a:pos x="113" y="115"/>
                </a:cxn>
                <a:cxn ang="0">
                  <a:pos x="117" y="107"/>
                </a:cxn>
                <a:cxn ang="0">
                  <a:pos x="102" y="95"/>
                </a:cxn>
                <a:cxn ang="0">
                  <a:pos x="106" y="85"/>
                </a:cxn>
                <a:cxn ang="0">
                  <a:pos x="113" y="69"/>
                </a:cxn>
                <a:cxn ang="0">
                  <a:pos x="113" y="49"/>
                </a:cxn>
                <a:cxn ang="0">
                  <a:pos x="102" y="28"/>
                </a:cxn>
                <a:cxn ang="0">
                  <a:pos x="82" y="12"/>
                </a:cxn>
                <a:cxn ang="0">
                  <a:pos x="62" y="4"/>
                </a:cxn>
                <a:cxn ang="0">
                  <a:pos x="38" y="1"/>
                </a:cxn>
              </a:cxnLst>
              <a:rect l="0" t="0" r="r" b="b"/>
              <a:pathLst>
                <a:path w="118" h="126">
                  <a:moveTo>
                    <a:pt x="38" y="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6" y="12"/>
                  </a:lnTo>
                  <a:lnTo>
                    <a:pt x="36" y="17"/>
                  </a:lnTo>
                  <a:lnTo>
                    <a:pt x="56" y="26"/>
                  </a:lnTo>
                  <a:lnTo>
                    <a:pt x="73" y="38"/>
                  </a:lnTo>
                  <a:lnTo>
                    <a:pt x="82" y="50"/>
                  </a:lnTo>
                  <a:lnTo>
                    <a:pt x="89" y="70"/>
                  </a:lnTo>
                  <a:lnTo>
                    <a:pt x="82" y="89"/>
                  </a:lnTo>
                  <a:lnTo>
                    <a:pt x="73" y="97"/>
                  </a:lnTo>
                  <a:lnTo>
                    <a:pt x="80" y="107"/>
                  </a:lnTo>
                  <a:lnTo>
                    <a:pt x="89" y="114"/>
                  </a:lnTo>
                  <a:lnTo>
                    <a:pt x="84" y="125"/>
                  </a:lnTo>
                  <a:lnTo>
                    <a:pt x="100" y="124"/>
                  </a:lnTo>
                  <a:lnTo>
                    <a:pt x="113" y="115"/>
                  </a:lnTo>
                  <a:lnTo>
                    <a:pt x="117" y="107"/>
                  </a:lnTo>
                  <a:lnTo>
                    <a:pt x="102" y="95"/>
                  </a:lnTo>
                  <a:lnTo>
                    <a:pt x="106" y="85"/>
                  </a:lnTo>
                  <a:lnTo>
                    <a:pt x="113" y="69"/>
                  </a:lnTo>
                  <a:lnTo>
                    <a:pt x="113" y="49"/>
                  </a:lnTo>
                  <a:lnTo>
                    <a:pt x="102" y="28"/>
                  </a:lnTo>
                  <a:lnTo>
                    <a:pt x="82" y="12"/>
                  </a:lnTo>
                  <a:lnTo>
                    <a:pt x="62" y="4"/>
                  </a:lnTo>
                  <a:lnTo>
                    <a:pt x="38" y="1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4025" name="Freeform 57"/>
            <p:cNvSpPr>
              <a:spLocks/>
            </p:cNvSpPr>
            <p:nvPr/>
          </p:nvSpPr>
          <p:spPr bwMode="auto">
            <a:xfrm>
              <a:off x="872" y="2239"/>
              <a:ext cx="116" cy="118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67" y="0"/>
                </a:cxn>
                <a:cxn ang="0">
                  <a:pos x="34" y="9"/>
                </a:cxn>
                <a:cxn ang="0">
                  <a:pos x="0" y="34"/>
                </a:cxn>
                <a:cxn ang="0">
                  <a:pos x="0" y="64"/>
                </a:cxn>
                <a:cxn ang="0">
                  <a:pos x="18" y="89"/>
                </a:cxn>
                <a:cxn ang="0">
                  <a:pos x="0" y="97"/>
                </a:cxn>
                <a:cxn ang="0">
                  <a:pos x="0" y="109"/>
                </a:cxn>
                <a:cxn ang="0">
                  <a:pos x="18" y="117"/>
                </a:cxn>
                <a:cxn ang="0">
                  <a:pos x="38" y="110"/>
                </a:cxn>
                <a:cxn ang="0">
                  <a:pos x="49" y="98"/>
                </a:cxn>
                <a:cxn ang="0">
                  <a:pos x="76" y="90"/>
                </a:cxn>
                <a:cxn ang="0">
                  <a:pos x="47" y="82"/>
                </a:cxn>
                <a:cxn ang="0">
                  <a:pos x="29" y="64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80" y="16"/>
                </a:cxn>
                <a:cxn ang="0">
                  <a:pos x="115" y="11"/>
                </a:cxn>
                <a:cxn ang="0">
                  <a:pos x="113" y="0"/>
                </a:cxn>
              </a:cxnLst>
              <a:rect l="0" t="0" r="r" b="b"/>
              <a:pathLst>
                <a:path w="116" h="118">
                  <a:moveTo>
                    <a:pt x="113" y="0"/>
                  </a:moveTo>
                  <a:lnTo>
                    <a:pt x="67" y="0"/>
                  </a:lnTo>
                  <a:lnTo>
                    <a:pt x="34" y="9"/>
                  </a:lnTo>
                  <a:lnTo>
                    <a:pt x="0" y="34"/>
                  </a:lnTo>
                  <a:lnTo>
                    <a:pt x="0" y="64"/>
                  </a:lnTo>
                  <a:lnTo>
                    <a:pt x="18" y="89"/>
                  </a:lnTo>
                  <a:lnTo>
                    <a:pt x="0" y="97"/>
                  </a:lnTo>
                  <a:lnTo>
                    <a:pt x="0" y="109"/>
                  </a:lnTo>
                  <a:lnTo>
                    <a:pt x="18" y="117"/>
                  </a:lnTo>
                  <a:lnTo>
                    <a:pt x="38" y="110"/>
                  </a:lnTo>
                  <a:lnTo>
                    <a:pt x="49" y="98"/>
                  </a:lnTo>
                  <a:lnTo>
                    <a:pt x="76" y="90"/>
                  </a:lnTo>
                  <a:lnTo>
                    <a:pt x="47" y="82"/>
                  </a:lnTo>
                  <a:lnTo>
                    <a:pt x="29" y="64"/>
                  </a:lnTo>
                  <a:lnTo>
                    <a:pt x="29" y="47"/>
                  </a:lnTo>
                  <a:lnTo>
                    <a:pt x="47" y="29"/>
                  </a:lnTo>
                  <a:lnTo>
                    <a:pt x="80" y="16"/>
                  </a:lnTo>
                  <a:lnTo>
                    <a:pt x="115" y="11"/>
                  </a:lnTo>
                  <a:lnTo>
                    <a:pt x="113" y="0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4026" name="Freeform 58"/>
            <p:cNvSpPr>
              <a:spLocks/>
            </p:cNvSpPr>
            <p:nvPr/>
          </p:nvSpPr>
          <p:spPr bwMode="auto">
            <a:xfrm>
              <a:off x="921" y="2316"/>
              <a:ext cx="119" cy="144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91" y="6"/>
                </a:cxn>
                <a:cxn ang="0">
                  <a:pos x="87" y="12"/>
                </a:cxn>
                <a:cxn ang="0">
                  <a:pos x="82" y="33"/>
                </a:cxn>
                <a:cxn ang="0">
                  <a:pos x="80" y="46"/>
                </a:cxn>
                <a:cxn ang="0">
                  <a:pos x="80" y="70"/>
                </a:cxn>
                <a:cxn ang="0">
                  <a:pos x="82" y="93"/>
                </a:cxn>
                <a:cxn ang="0">
                  <a:pos x="84" y="111"/>
                </a:cxn>
                <a:cxn ang="0">
                  <a:pos x="89" y="116"/>
                </a:cxn>
                <a:cxn ang="0">
                  <a:pos x="62" y="119"/>
                </a:cxn>
                <a:cxn ang="0">
                  <a:pos x="38" y="123"/>
                </a:cxn>
                <a:cxn ang="0">
                  <a:pos x="4" y="130"/>
                </a:cxn>
                <a:cxn ang="0">
                  <a:pos x="0" y="133"/>
                </a:cxn>
                <a:cxn ang="0">
                  <a:pos x="2" y="139"/>
                </a:cxn>
                <a:cxn ang="0">
                  <a:pos x="20" y="143"/>
                </a:cxn>
                <a:cxn ang="0">
                  <a:pos x="27" y="140"/>
                </a:cxn>
                <a:cxn ang="0">
                  <a:pos x="31" y="134"/>
                </a:cxn>
                <a:cxn ang="0">
                  <a:pos x="47" y="130"/>
                </a:cxn>
                <a:cxn ang="0">
                  <a:pos x="76" y="124"/>
                </a:cxn>
                <a:cxn ang="0">
                  <a:pos x="91" y="123"/>
                </a:cxn>
                <a:cxn ang="0">
                  <a:pos x="111" y="123"/>
                </a:cxn>
                <a:cxn ang="0">
                  <a:pos x="111" y="118"/>
                </a:cxn>
                <a:cxn ang="0">
                  <a:pos x="102" y="113"/>
                </a:cxn>
                <a:cxn ang="0">
                  <a:pos x="91" y="97"/>
                </a:cxn>
                <a:cxn ang="0">
                  <a:pos x="89" y="81"/>
                </a:cxn>
                <a:cxn ang="0">
                  <a:pos x="91" y="66"/>
                </a:cxn>
                <a:cxn ang="0">
                  <a:pos x="91" y="46"/>
                </a:cxn>
                <a:cxn ang="0">
                  <a:pos x="98" y="30"/>
                </a:cxn>
                <a:cxn ang="0">
                  <a:pos x="109" y="18"/>
                </a:cxn>
                <a:cxn ang="0">
                  <a:pos x="118" y="8"/>
                </a:cxn>
                <a:cxn ang="0">
                  <a:pos x="116" y="4"/>
                </a:cxn>
                <a:cxn ang="0">
                  <a:pos x="107" y="0"/>
                </a:cxn>
              </a:cxnLst>
              <a:rect l="0" t="0" r="r" b="b"/>
              <a:pathLst>
                <a:path w="119" h="144">
                  <a:moveTo>
                    <a:pt x="107" y="0"/>
                  </a:moveTo>
                  <a:lnTo>
                    <a:pt x="91" y="6"/>
                  </a:lnTo>
                  <a:lnTo>
                    <a:pt x="87" y="12"/>
                  </a:lnTo>
                  <a:lnTo>
                    <a:pt x="82" y="33"/>
                  </a:lnTo>
                  <a:lnTo>
                    <a:pt x="80" y="46"/>
                  </a:lnTo>
                  <a:lnTo>
                    <a:pt x="80" y="70"/>
                  </a:lnTo>
                  <a:lnTo>
                    <a:pt x="82" y="93"/>
                  </a:lnTo>
                  <a:lnTo>
                    <a:pt x="84" y="111"/>
                  </a:lnTo>
                  <a:lnTo>
                    <a:pt x="89" y="116"/>
                  </a:lnTo>
                  <a:lnTo>
                    <a:pt x="62" y="119"/>
                  </a:lnTo>
                  <a:lnTo>
                    <a:pt x="38" y="123"/>
                  </a:lnTo>
                  <a:lnTo>
                    <a:pt x="4" y="130"/>
                  </a:lnTo>
                  <a:lnTo>
                    <a:pt x="0" y="133"/>
                  </a:lnTo>
                  <a:lnTo>
                    <a:pt x="2" y="139"/>
                  </a:lnTo>
                  <a:lnTo>
                    <a:pt x="20" y="143"/>
                  </a:lnTo>
                  <a:lnTo>
                    <a:pt x="27" y="140"/>
                  </a:lnTo>
                  <a:lnTo>
                    <a:pt x="31" y="134"/>
                  </a:lnTo>
                  <a:lnTo>
                    <a:pt x="47" y="130"/>
                  </a:lnTo>
                  <a:lnTo>
                    <a:pt x="76" y="124"/>
                  </a:lnTo>
                  <a:lnTo>
                    <a:pt x="91" y="123"/>
                  </a:lnTo>
                  <a:lnTo>
                    <a:pt x="111" y="123"/>
                  </a:lnTo>
                  <a:lnTo>
                    <a:pt x="111" y="118"/>
                  </a:lnTo>
                  <a:lnTo>
                    <a:pt x="102" y="113"/>
                  </a:lnTo>
                  <a:lnTo>
                    <a:pt x="91" y="97"/>
                  </a:lnTo>
                  <a:lnTo>
                    <a:pt x="89" y="81"/>
                  </a:lnTo>
                  <a:lnTo>
                    <a:pt x="91" y="66"/>
                  </a:lnTo>
                  <a:lnTo>
                    <a:pt x="91" y="46"/>
                  </a:lnTo>
                  <a:lnTo>
                    <a:pt x="98" y="30"/>
                  </a:lnTo>
                  <a:lnTo>
                    <a:pt x="109" y="18"/>
                  </a:lnTo>
                  <a:lnTo>
                    <a:pt x="118" y="8"/>
                  </a:lnTo>
                  <a:lnTo>
                    <a:pt x="116" y="4"/>
                  </a:lnTo>
                  <a:lnTo>
                    <a:pt x="107" y="0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4027" name="Freeform 59"/>
            <p:cNvSpPr>
              <a:spLocks/>
            </p:cNvSpPr>
            <p:nvPr/>
          </p:nvSpPr>
          <p:spPr bwMode="auto">
            <a:xfrm>
              <a:off x="888" y="2316"/>
              <a:ext cx="116" cy="130"/>
            </a:xfrm>
            <a:custGeom>
              <a:avLst/>
              <a:gdLst/>
              <a:ahLst/>
              <a:cxnLst>
                <a:cxn ang="0">
                  <a:pos x="115" y="10"/>
                </a:cxn>
                <a:cxn ang="0">
                  <a:pos x="115" y="2"/>
                </a:cxn>
                <a:cxn ang="0">
                  <a:pos x="104" y="0"/>
                </a:cxn>
                <a:cxn ang="0">
                  <a:pos x="85" y="0"/>
                </a:cxn>
                <a:cxn ang="0">
                  <a:pos x="71" y="5"/>
                </a:cxn>
                <a:cxn ang="0">
                  <a:pos x="69" y="9"/>
                </a:cxn>
                <a:cxn ang="0">
                  <a:pos x="71" y="18"/>
                </a:cxn>
                <a:cxn ang="0">
                  <a:pos x="80" y="30"/>
                </a:cxn>
                <a:cxn ang="0">
                  <a:pos x="85" y="48"/>
                </a:cxn>
                <a:cxn ang="0">
                  <a:pos x="87" y="60"/>
                </a:cxn>
                <a:cxn ang="0">
                  <a:pos x="87" y="62"/>
                </a:cxn>
                <a:cxn ang="0">
                  <a:pos x="85" y="78"/>
                </a:cxn>
                <a:cxn ang="0">
                  <a:pos x="78" y="87"/>
                </a:cxn>
                <a:cxn ang="0">
                  <a:pos x="71" y="95"/>
                </a:cxn>
                <a:cxn ang="0">
                  <a:pos x="73" y="98"/>
                </a:cxn>
                <a:cxn ang="0">
                  <a:pos x="56" y="107"/>
                </a:cxn>
                <a:cxn ang="0">
                  <a:pos x="36" y="112"/>
                </a:cxn>
                <a:cxn ang="0">
                  <a:pos x="16" y="117"/>
                </a:cxn>
                <a:cxn ang="0">
                  <a:pos x="0" y="119"/>
                </a:cxn>
                <a:cxn ang="0">
                  <a:pos x="0" y="124"/>
                </a:cxn>
                <a:cxn ang="0">
                  <a:pos x="7" y="127"/>
                </a:cxn>
                <a:cxn ang="0">
                  <a:pos x="31" y="129"/>
                </a:cxn>
                <a:cxn ang="0">
                  <a:pos x="47" y="126"/>
                </a:cxn>
                <a:cxn ang="0">
                  <a:pos x="47" y="123"/>
                </a:cxn>
                <a:cxn ang="0">
                  <a:pos x="60" y="112"/>
                </a:cxn>
                <a:cxn ang="0">
                  <a:pos x="85" y="106"/>
                </a:cxn>
                <a:cxn ang="0">
                  <a:pos x="100" y="100"/>
                </a:cxn>
                <a:cxn ang="0">
                  <a:pos x="111" y="97"/>
                </a:cxn>
                <a:cxn ang="0">
                  <a:pos x="109" y="93"/>
                </a:cxn>
                <a:cxn ang="0">
                  <a:pos x="100" y="83"/>
                </a:cxn>
                <a:cxn ang="0">
                  <a:pos x="100" y="63"/>
                </a:cxn>
                <a:cxn ang="0">
                  <a:pos x="104" y="49"/>
                </a:cxn>
                <a:cxn ang="0">
                  <a:pos x="104" y="35"/>
                </a:cxn>
                <a:cxn ang="0">
                  <a:pos x="104" y="19"/>
                </a:cxn>
                <a:cxn ang="0">
                  <a:pos x="115" y="10"/>
                </a:cxn>
              </a:cxnLst>
              <a:rect l="0" t="0" r="r" b="b"/>
              <a:pathLst>
                <a:path w="116" h="130">
                  <a:moveTo>
                    <a:pt x="115" y="10"/>
                  </a:moveTo>
                  <a:lnTo>
                    <a:pt x="115" y="2"/>
                  </a:lnTo>
                  <a:lnTo>
                    <a:pt x="104" y="0"/>
                  </a:lnTo>
                  <a:lnTo>
                    <a:pt x="85" y="0"/>
                  </a:lnTo>
                  <a:lnTo>
                    <a:pt x="71" y="5"/>
                  </a:lnTo>
                  <a:lnTo>
                    <a:pt x="69" y="9"/>
                  </a:lnTo>
                  <a:lnTo>
                    <a:pt x="71" y="18"/>
                  </a:lnTo>
                  <a:lnTo>
                    <a:pt x="80" y="30"/>
                  </a:lnTo>
                  <a:lnTo>
                    <a:pt x="85" y="48"/>
                  </a:lnTo>
                  <a:lnTo>
                    <a:pt x="87" y="60"/>
                  </a:lnTo>
                  <a:lnTo>
                    <a:pt x="87" y="62"/>
                  </a:lnTo>
                  <a:lnTo>
                    <a:pt x="85" y="78"/>
                  </a:lnTo>
                  <a:lnTo>
                    <a:pt x="78" y="87"/>
                  </a:lnTo>
                  <a:lnTo>
                    <a:pt x="71" y="95"/>
                  </a:lnTo>
                  <a:lnTo>
                    <a:pt x="73" y="98"/>
                  </a:lnTo>
                  <a:lnTo>
                    <a:pt x="56" y="107"/>
                  </a:lnTo>
                  <a:lnTo>
                    <a:pt x="36" y="112"/>
                  </a:lnTo>
                  <a:lnTo>
                    <a:pt x="16" y="117"/>
                  </a:lnTo>
                  <a:lnTo>
                    <a:pt x="0" y="119"/>
                  </a:lnTo>
                  <a:lnTo>
                    <a:pt x="0" y="124"/>
                  </a:lnTo>
                  <a:lnTo>
                    <a:pt x="7" y="127"/>
                  </a:lnTo>
                  <a:lnTo>
                    <a:pt x="31" y="129"/>
                  </a:lnTo>
                  <a:lnTo>
                    <a:pt x="47" y="126"/>
                  </a:lnTo>
                  <a:lnTo>
                    <a:pt x="47" y="123"/>
                  </a:lnTo>
                  <a:lnTo>
                    <a:pt x="60" y="112"/>
                  </a:lnTo>
                  <a:lnTo>
                    <a:pt x="85" y="106"/>
                  </a:lnTo>
                  <a:lnTo>
                    <a:pt x="100" y="100"/>
                  </a:lnTo>
                  <a:lnTo>
                    <a:pt x="111" y="97"/>
                  </a:lnTo>
                  <a:lnTo>
                    <a:pt x="109" y="93"/>
                  </a:lnTo>
                  <a:lnTo>
                    <a:pt x="100" y="83"/>
                  </a:lnTo>
                  <a:lnTo>
                    <a:pt x="100" y="63"/>
                  </a:lnTo>
                  <a:lnTo>
                    <a:pt x="104" y="49"/>
                  </a:lnTo>
                  <a:lnTo>
                    <a:pt x="104" y="35"/>
                  </a:lnTo>
                  <a:lnTo>
                    <a:pt x="104" y="19"/>
                  </a:lnTo>
                  <a:lnTo>
                    <a:pt x="115" y="10"/>
                  </a:lnTo>
                </a:path>
              </a:pathLst>
            </a:custGeom>
            <a:solidFill>
              <a:srgbClr val="00999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4028" name="AutoShape 60"/>
          <p:cNvSpPr>
            <a:spLocks noChangeArrowheads="1"/>
          </p:cNvSpPr>
          <p:nvPr/>
        </p:nvSpPr>
        <p:spPr bwMode="auto">
          <a:xfrm rot="16200000">
            <a:off x="3812381" y="1256507"/>
            <a:ext cx="2027237" cy="8388350"/>
          </a:xfrm>
          <a:prstGeom prst="rtTriangle">
            <a:avLst/>
          </a:prstGeom>
          <a:solidFill>
            <a:srgbClr val="009999"/>
          </a:solidFill>
          <a:ln w="12700">
            <a:solidFill>
              <a:srgbClr val="0099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4029" name="AutoShape 61"/>
          <p:cNvSpPr>
            <a:spLocks noChangeArrowheads="1"/>
          </p:cNvSpPr>
          <p:nvPr/>
        </p:nvSpPr>
        <p:spPr bwMode="auto">
          <a:xfrm rot="5400000">
            <a:off x="3871913" y="1052512"/>
            <a:ext cx="1873250" cy="8353425"/>
          </a:xfrm>
          <a:prstGeom prst="rtTriangle">
            <a:avLst/>
          </a:prstGeom>
          <a:solidFill>
            <a:srgbClr val="FF6633"/>
          </a:solidFill>
          <a:ln w="12700">
            <a:solidFill>
              <a:srgbClr val="FF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4030" name="Rectangle 62"/>
          <p:cNvSpPr>
            <a:spLocks noChangeArrowheads="1"/>
          </p:cNvSpPr>
          <p:nvPr/>
        </p:nvSpPr>
        <p:spPr bwMode="auto">
          <a:xfrm>
            <a:off x="881063" y="4221163"/>
            <a:ext cx="22288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lnSpc>
                <a:spcPct val="130000"/>
              </a:lnSpc>
            </a:pPr>
            <a:r>
              <a:rPr lang="cs-CZ" sz="2000" b="1">
                <a:solidFill>
                  <a:schemeClr val="bg1"/>
                </a:solidFill>
                <a:latin typeface="Arial" charset="0"/>
              </a:rPr>
              <a:t>závislost dítěte</a:t>
            </a:r>
          </a:p>
          <a:p>
            <a:pPr>
              <a:lnSpc>
                <a:spcPct val="130000"/>
              </a:lnSpc>
            </a:pPr>
            <a:r>
              <a:rPr lang="cs-CZ" sz="2000" b="1">
                <a:solidFill>
                  <a:schemeClr val="bg1"/>
                </a:solidFill>
                <a:latin typeface="Arial" charset="0"/>
              </a:rPr>
              <a:t>odpovědnost dospělých</a:t>
            </a:r>
            <a:endParaRPr lang="cs-CZ" sz="2000" b="1">
              <a:solidFill>
                <a:schemeClr val="bg1"/>
              </a:solidFill>
            </a:endParaRPr>
          </a:p>
        </p:txBody>
      </p:sp>
      <p:sp>
        <p:nvSpPr>
          <p:cNvPr id="84031" name="Rectangle 63"/>
          <p:cNvSpPr>
            <a:spLocks noChangeArrowheads="1"/>
          </p:cNvSpPr>
          <p:nvPr/>
        </p:nvSpPr>
        <p:spPr bwMode="auto">
          <a:xfrm>
            <a:off x="4419600" y="5300663"/>
            <a:ext cx="4391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cs-CZ" sz="2000" b="1">
                <a:solidFill>
                  <a:schemeClr val="bg1"/>
                </a:solidFill>
                <a:latin typeface="Arial" charset="0"/>
              </a:rPr>
              <a:t>odpovědnost</a:t>
            </a:r>
            <a:r>
              <a:rPr lang="cs-CZ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2000" b="1">
                <a:solidFill>
                  <a:schemeClr val="bg1"/>
                </a:solidFill>
                <a:latin typeface="Arial" charset="0"/>
              </a:rPr>
              <a:t>dítěte, mladého člověka</a:t>
            </a:r>
            <a:endParaRPr lang="cs-CZ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2750" y="404813"/>
            <a:ext cx="8997950" cy="6048375"/>
          </a:xfrm>
          <a:noFill/>
          <a:ln/>
        </p:spPr>
        <p:txBody>
          <a:bodyPr/>
          <a:lstStyle/>
          <a:p>
            <a:pPr marL="0" indent="0" eaLnBrk="0" hangingPunct="0"/>
            <a:r>
              <a:rPr lang="cs-CZ" sz="2400">
                <a:solidFill>
                  <a:srgbClr val="000080"/>
                </a:solidFill>
              </a:rPr>
              <a:t>Zkušenosti ze světa i z ČR ukazují, že prevence se vyplácí.</a:t>
            </a:r>
          </a:p>
          <a:p>
            <a:pPr marL="0" indent="0" eaLnBrk="0" hangingPunct="0"/>
            <a:r>
              <a:rPr lang="cs-CZ" sz="1600" b="0">
                <a:solidFill>
                  <a:srgbClr val="000080"/>
                </a:solidFill>
              </a:rPr>
              <a:t>Ve Švédsku počet úmrtí dětí na úrazy poklesl za 40 let o 90%.</a:t>
            </a:r>
          </a:p>
          <a:p>
            <a:pPr marL="0" indent="0" eaLnBrk="0" hangingPunct="0"/>
            <a:r>
              <a:rPr lang="cs-CZ" sz="1600" b="0">
                <a:solidFill>
                  <a:srgbClr val="000080"/>
                </a:solidFill>
              </a:rPr>
              <a:t>USA: 1 dolar věnovaný na prevenci úrazů dětí přináší 3 dolary na úsporách nákladů.</a:t>
            </a:r>
          </a:p>
          <a:p>
            <a:pPr marL="0" indent="0" eaLnBrk="0" hangingPunct="0"/>
            <a:r>
              <a:rPr lang="cs-CZ">
                <a:solidFill>
                  <a:srgbClr val="000080"/>
                </a:solidFill>
              </a:rPr>
              <a:t>V České republice poklesl počet úmrtí dětí na úrazy od roku 1997 o 40%.</a:t>
            </a:r>
            <a:endParaRPr lang="cs-CZ">
              <a:solidFill>
                <a:srgbClr val="000080"/>
              </a:solidFill>
              <a:latin typeface="Arial CE" charset="-1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997950" cy="333375"/>
          </a:xfrm>
          <a:noFill/>
          <a:ln/>
        </p:spPr>
        <p:txBody>
          <a:bodyPr/>
          <a:lstStyle/>
          <a:p>
            <a:pPr eaLnBrk="0" hangingPunct="0"/>
            <a:r>
              <a:rPr lang="cs-CZ" sz="1200">
                <a:solidFill>
                  <a:srgbClr val="000080"/>
                </a:solidFill>
              </a:rPr>
              <a:t>PREVENCE ÚRAZŮ</a:t>
            </a:r>
            <a:endParaRPr lang="cs-CZ" sz="1200">
              <a:solidFill>
                <a:srgbClr val="000080"/>
              </a:solidFill>
              <a:latin typeface="Arial CE" charset="-18"/>
            </a:endParaRPr>
          </a:p>
        </p:txBody>
      </p:sp>
      <p:graphicFrame>
        <p:nvGraphicFramePr>
          <p:cNvPr id="32772" name="Object 4"/>
          <p:cNvGraphicFramePr>
            <a:graphicFrameLocks/>
          </p:cNvGraphicFramePr>
          <p:nvPr/>
        </p:nvGraphicFramePr>
        <p:xfrm>
          <a:off x="1065213" y="1844675"/>
          <a:ext cx="7416800" cy="4679950"/>
        </p:xfrm>
        <a:graphic>
          <a:graphicData uri="http://schemas.openxmlformats.org/presentationml/2006/ole">
            <p:oleObj spid="_x0000_s32772" name="graf" r:id="rId4" imgW="4324320" imgH="2714400" progId="Excel.Chart.5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8913"/>
            <a:ext cx="8997950" cy="360362"/>
          </a:xfrm>
          <a:noFill/>
          <a:ln/>
        </p:spPr>
        <p:txBody>
          <a:bodyPr/>
          <a:lstStyle/>
          <a:p>
            <a:pPr eaLnBrk="0" hangingPunct="0"/>
            <a:r>
              <a:rPr lang="cs-CZ" sz="1200">
                <a:solidFill>
                  <a:srgbClr val="000080"/>
                </a:solidFill>
              </a:rPr>
              <a:t>ÚRAZY DĚTÍ</a:t>
            </a:r>
            <a:endParaRPr lang="cs-CZ" sz="1200">
              <a:solidFill>
                <a:srgbClr val="000080"/>
              </a:solidFill>
              <a:latin typeface="Arial CE" charset="-18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33400" y="549275"/>
            <a:ext cx="8812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1800" b="1">
                <a:solidFill>
                  <a:srgbClr val="000080"/>
                </a:solidFill>
                <a:latin typeface="Arial" charset="0"/>
              </a:rPr>
              <a:t>Typy dětských úrazů se liší podle prostředí a věku – </a:t>
            </a:r>
            <a:r>
              <a:rPr lang="cs-CZ" sz="2400" b="1">
                <a:solidFill>
                  <a:srgbClr val="000080"/>
                </a:solidFill>
                <a:latin typeface="Arial" charset="0"/>
              </a:rPr>
              <a:t>PŘEDŠKOLNÍ VĚK</a:t>
            </a:r>
            <a:endParaRPr lang="cs-CZ" sz="2400" b="1">
              <a:solidFill>
                <a:srgbClr val="000080"/>
              </a:solidFill>
            </a:endParaRPr>
          </a:p>
        </p:txBody>
      </p:sp>
      <p:grpSp>
        <p:nvGrpSpPr>
          <p:cNvPr id="36873" name="Group 9"/>
          <p:cNvGrpSpPr>
            <a:grpSpLocks/>
          </p:cNvGrpSpPr>
          <p:nvPr/>
        </p:nvGrpSpPr>
        <p:grpSpPr bwMode="auto">
          <a:xfrm>
            <a:off x="273050" y="1773238"/>
            <a:ext cx="1655763" cy="4824412"/>
            <a:chOff x="1492" y="1300"/>
            <a:chExt cx="904" cy="2536"/>
          </a:xfrm>
        </p:grpSpPr>
        <p:sp>
          <p:nvSpPr>
            <p:cNvPr id="36871" name="Rectangle 7"/>
            <p:cNvSpPr>
              <a:spLocks noChangeArrowheads="1"/>
            </p:cNvSpPr>
            <p:nvPr/>
          </p:nvSpPr>
          <p:spPr bwMode="auto">
            <a:xfrm>
              <a:off x="1492" y="1300"/>
              <a:ext cx="904" cy="2536"/>
            </a:xfrm>
            <a:prstGeom prst="rect">
              <a:avLst/>
            </a:prstGeom>
            <a:solidFill>
              <a:srgbClr val="DEEEFF"/>
            </a:solidFill>
            <a:ln w="12700">
              <a:solidFill>
                <a:srgbClr val="DEEE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6872" name="Rectangle 8"/>
            <p:cNvSpPr>
              <a:spLocks noChangeArrowheads="1"/>
            </p:cNvSpPr>
            <p:nvPr/>
          </p:nvSpPr>
          <p:spPr bwMode="auto">
            <a:xfrm>
              <a:off x="1584" y="1932"/>
              <a:ext cx="768" cy="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2000" b="1">
                  <a:solidFill>
                    <a:srgbClr val="000080"/>
                  </a:solidFill>
                  <a:latin typeface="Arial" charset="0"/>
                </a:rPr>
                <a:t>Domov, </a:t>
              </a:r>
            </a:p>
            <a:p>
              <a:pPr>
                <a:spcBef>
                  <a:spcPct val="50000"/>
                </a:spcBef>
              </a:pPr>
              <a:r>
                <a:rPr lang="cs-CZ" sz="2000" b="1">
                  <a:solidFill>
                    <a:srgbClr val="000080"/>
                  </a:solidFill>
                  <a:latin typeface="Arial" charset="0"/>
                </a:rPr>
                <a:t>slinice, </a:t>
              </a:r>
            </a:p>
            <a:p>
              <a:pPr>
                <a:spcBef>
                  <a:spcPct val="50000"/>
                </a:spcBef>
              </a:pPr>
              <a:r>
                <a:rPr lang="cs-CZ" sz="2000" b="1">
                  <a:solidFill>
                    <a:srgbClr val="000080"/>
                  </a:solidFill>
                  <a:latin typeface="Arial" charset="0"/>
                </a:rPr>
                <a:t>ulice</a:t>
              </a:r>
              <a:endParaRPr lang="cs-CZ" sz="2000" b="1">
                <a:solidFill>
                  <a:srgbClr val="000080"/>
                </a:solidFill>
              </a:endParaRPr>
            </a:p>
          </p:txBody>
        </p:sp>
      </p:grpSp>
      <p:grpSp>
        <p:nvGrpSpPr>
          <p:cNvPr id="36876" name="Group 12"/>
          <p:cNvGrpSpPr>
            <a:grpSpLocks/>
          </p:cNvGrpSpPr>
          <p:nvPr/>
        </p:nvGrpSpPr>
        <p:grpSpPr bwMode="auto">
          <a:xfrm>
            <a:off x="2144713" y="1628775"/>
            <a:ext cx="4968875" cy="5578475"/>
            <a:chOff x="2500" y="1297"/>
            <a:chExt cx="1868" cy="2805"/>
          </a:xfrm>
        </p:grpSpPr>
        <p:sp>
          <p:nvSpPr>
            <p:cNvPr id="36874" name="Rectangle 10"/>
            <p:cNvSpPr>
              <a:spLocks noChangeArrowheads="1"/>
            </p:cNvSpPr>
            <p:nvPr/>
          </p:nvSpPr>
          <p:spPr bwMode="auto">
            <a:xfrm>
              <a:off x="2500" y="1300"/>
              <a:ext cx="1864" cy="2536"/>
            </a:xfrm>
            <a:prstGeom prst="rect">
              <a:avLst/>
            </a:prstGeom>
            <a:solidFill>
              <a:srgbClr val="DEEEFF"/>
            </a:solidFill>
            <a:ln w="12700">
              <a:solidFill>
                <a:srgbClr val="DEEE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6875" name="Rectangle 11"/>
            <p:cNvSpPr>
              <a:spLocks noChangeArrowheads="1"/>
            </p:cNvSpPr>
            <p:nvPr/>
          </p:nvSpPr>
          <p:spPr bwMode="auto">
            <a:xfrm>
              <a:off x="2520" y="1297"/>
              <a:ext cx="1848" cy="2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r>
                <a:rPr lang="cs-CZ" sz="1200">
                  <a:solidFill>
                    <a:srgbClr val="000080"/>
                  </a:solidFill>
                  <a:latin typeface="Arial" charset="0"/>
                </a:rPr>
                <a:t> </a:t>
              </a:r>
              <a:r>
                <a:rPr lang="cs-CZ" sz="2000">
                  <a:solidFill>
                    <a:srgbClr val="000080"/>
                  </a:solidFill>
                  <a:latin typeface="Arial" charset="0"/>
                </a:rPr>
                <a:t>Dítě zavadí o šňůru od varné konvice, frit. hrnce, žehličky a strhne je na sebe ...těžké opaření, popálení.</a:t>
              </a:r>
            </a:p>
            <a:p>
              <a:pPr algn="l">
                <a:spcBef>
                  <a:spcPct val="50000"/>
                </a:spcBef>
                <a:buFontTx/>
                <a:buChar char="•"/>
              </a:pPr>
              <a:r>
                <a:rPr lang="cs-CZ" sz="2000">
                  <a:solidFill>
                    <a:srgbClr val="000080"/>
                  </a:solidFill>
                  <a:latin typeface="Arial" charset="0"/>
                </a:rPr>
                <a:t> Dítě na sebe strhne ubrus s horkým čajem, polévkou, spálí se o zahradní gril.</a:t>
              </a:r>
            </a:p>
            <a:p>
              <a:pPr algn="l">
                <a:spcBef>
                  <a:spcPct val="50000"/>
                </a:spcBef>
                <a:buFontTx/>
                <a:buChar char="•"/>
              </a:pPr>
              <a:r>
                <a:rPr lang="cs-CZ" sz="2000">
                  <a:solidFill>
                    <a:srgbClr val="000080"/>
                  </a:solidFill>
                  <a:latin typeface="Arial" charset="0"/>
                </a:rPr>
                <a:t> Dítě strká vodivé předměty do el. zásuvky, kouše el. šňůru ...poraní si ústa, rty, jazyk.</a:t>
              </a:r>
            </a:p>
            <a:p>
              <a:pPr algn="l">
                <a:spcBef>
                  <a:spcPct val="50000"/>
                </a:spcBef>
                <a:buFontTx/>
                <a:buChar char="•"/>
              </a:pPr>
              <a:r>
                <a:rPr lang="cs-CZ" sz="2000">
                  <a:solidFill>
                    <a:srgbClr val="000080"/>
                  </a:solidFill>
                  <a:latin typeface="Arial" charset="0"/>
                </a:rPr>
                <a:t> Dítě spadne z nezabezpečeného schodiště, terasy...poranění hlavy.</a:t>
              </a:r>
            </a:p>
            <a:p>
              <a:pPr algn="l">
                <a:spcBef>
                  <a:spcPct val="50000"/>
                </a:spcBef>
                <a:buFontTx/>
                <a:buChar char="•"/>
              </a:pPr>
              <a:r>
                <a:rPr lang="cs-CZ" sz="2000">
                  <a:solidFill>
                    <a:srgbClr val="000080"/>
                  </a:solidFill>
                  <a:latin typeface="Arial" charset="0"/>
                </a:rPr>
                <a:t> Dítě spadne do zahradního bazénu, jezírka, sudu na dešťovou vodu...tonutí.</a:t>
              </a:r>
            </a:p>
            <a:p>
              <a:pPr algn="l">
                <a:spcBef>
                  <a:spcPct val="50000"/>
                </a:spcBef>
                <a:buFontTx/>
                <a:buChar char="•"/>
              </a:pPr>
              <a:r>
                <a:rPr lang="cs-CZ" sz="2000">
                  <a:solidFill>
                    <a:srgbClr val="000080"/>
                  </a:solidFill>
                  <a:latin typeface="Arial" charset="0"/>
                </a:rPr>
                <a:t> Dítě si splete neuklizené léky s bonbóny...otrava.</a:t>
              </a:r>
            </a:p>
            <a:p>
              <a:pPr>
                <a:spcBef>
                  <a:spcPct val="50000"/>
                </a:spcBef>
              </a:pPr>
              <a:r>
                <a:rPr lang="cs-CZ" sz="2000">
                  <a:solidFill>
                    <a:srgbClr val="000080"/>
                  </a:solidFill>
                  <a:latin typeface="Arial" charset="0"/>
                </a:rPr>
                <a:t> </a:t>
              </a:r>
              <a:endParaRPr lang="cs-CZ" sz="2000">
                <a:solidFill>
                  <a:srgbClr val="000080"/>
                </a:solidFill>
              </a:endParaRPr>
            </a:p>
          </p:txBody>
        </p:sp>
      </p:grp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7400925" y="1700213"/>
            <a:ext cx="2016125" cy="4968875"/>
          </a:xfrm>
          <a:prstGeom prst="rect">
            <a:avLst/>
          </a:prstGeom>
          <a:solidFill>
            <a:srgbClr val="DEEEFF"/>
          </a:solidFill>
          <a:ln w="12700">
            <a:solidFill>
              <a:srgbClr val="DEEE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7400925" y="2859088"/>
            <a:ext cx="208915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rgbClr val="000080"/>
                </a:solidFill>
                <a:latin typeface="Arial" charset="0"/>
              </a:rPr>
              <a:t>Prostředí by mělo být bezpečné,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rgbClr val="000080"/>
                </a:solidFill>
                <a:latin typeface="Arial" charset="0"/>
              </a:rPr>
              <a:t>dítě by mělo být pod dohledem.</a:t>
            </a:r>
            <a:endParaRPr lang="cs-CZ" sz="2000">
              <a:solidFill>
                <a:srgbClr val="000080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344488" y="1125538"/>
            <a:ext cx="1655762" cy="409575"/>
          </a:xfrm>
          <a:prstGeom prst="rect">
            <a:avLst/>
          </a:prstGeom>
          <a:solidFill>
            <a:srgbClr val="DEEEFF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rgbClr val="000080"/>
                </a:solidFill>
                <a:latin typeface="Arial" charset="0"/>
              </a:rPr>
              <a:t>Prostředí</a:t>
            </a:r>
            <a:endParaRPr lang="cs-CZ" sz="2000" b="1">
              <a:solidFill>
                <a:srgbClr val="000080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2289175" y="1125538"/>
            <a:ext cx="4751388" cy="409575"/>
          </a:xfrm>
          <a:prstGeom prst="rect">
            <a:avLst/>
          </a:prstGeom>
          <a:solidFill>
            <a:srgbClr val="DEEEFF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rgbClr val="000080"/>
                </a:solidFill>
                <a:latin typeface="Arial" charset="0"/>
              </a:rPr>
              <a:t>Úrazové situace + typy úrazů</a:t>
            </a:r>
            <a:endParaRPr lang="cs-CZ" sz="2000" b="1">
              <a:solidFill>
                <a:srgbClr val="000080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7545388" y="1125538"/>
            <a:ext cx="1728787" cy="409575"/>
          </a:xfrm>
          <a:prstGeom prst="rect">
            <a:avLst/>
          </a:prstGeom>
          <a:solidFill>
            <a:srgbClr val="DEEEFF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rgbClr val="000080"/>
                </a:solidFill>
                <a:latin typeface="Arial" charset="0"/>
              </a:rPr>
              <a:t>Prevence</a:t>
            </a:r>
            <a:endParaRPr lang="cs-CZ" sz="2000" b="1">
              <a:solidFill>
                <a:srgbClr val="0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8913"/>
            <a:ext cx="8997950" cy="360362"/>
          </a:xfrm>
          <a:noFill/>
          <a:ln/>
        </p:spPr>
        <p:txBody>
          <a:bodyPr/>
          <a:lstStyle/>
          <a:p>
            <a:pPr eaLnBrk="0" hangingPunct="0"/>
            <a:r>
              <a:rPr lang="cs-CZ">
                <a:solidFill>
                  <a:srgbClr val="000080"/>
                </a:solidFill>
              </a:rPr>
              <a:t>ÚRAZY DĚTÍ</a:t>
            </a:r>
            <a:endParaRPr lang="cs-CZ">
              <a:solidFill>
                <a:srgbClr val="000080"/>
              </a:solidFill>
              <a:latin typeface="Arial CE" charset="-18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/>
            <a:endParaRPr lang="cs-CZ"/>
          </a:p>
          <a:p>
            <a:pPr marL="0" indent="0"/>
            <a:endParaRPr lang="cs-CZ">
              <a:latin typeface="Arial CE" charset="-18"/>
            </a:endParaRP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415925" y="1484313"/>
            <a:ext cx="1441450" cy="5184775"/>
          </a:xfrm>
          <a:prstGeom prst="rect">
            <a:avLst/>
          </a:prstGeom>
          <a:solidFill>
            <a:srgbClr val="DEEEFF"/>
          </a:solidFill>
          <a:ln w="12700">
            <a:solidFill>
              <a:srgbClr val="DEEE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415925" y="3276600"/>
            <a:ext cx="136842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rgbClr val="000080"/>
                </a:solidFill>
                <a:latin typeface="Arial" charset="0"/>
              </a:rPr>
              <a:t>Škola, </a:t>
            </a:r>
          </a:p>
          <a:p>
            <a:pPr>
              <a:spcBef>
                <a:spcPct val="50000"/>
              </a:spcBef>
            </a:pPr>
            <a:r>
              <a:rPr lang="cs-CZ" sz="2000" b="1">
                <a:solidFill>
                  <a:srgbClr val="000080"/>
                </a:solidFill>
                <a:latin typeface="Arial" charset="0"/>
              </a:rPr>
              <a:t>domov, </a:t>
            </a:r>
          </a:p>
          <a:p>
            <a:pPr>
              <a:spcBef>
                <a:spcPct val="50000"/>
              </a:spcBef>
            </a:pPr>
            <a:r>
              <a:rPr lang="cs-CZ" sz="2000" b="1">
                <a:solidFill>
                  <a:srgbClr val="000080"/>
                </a:solidFill>
                <a:latin typeface="Arial" charset="0"/>
              </a:rPr>
              <a:t>silnice, </a:t>
            </a:r>
          </a:p>
          <a:p>
            <a:pPr>
              <a:spcBef>
                <a:spcPct val="50000"/>
              </a:spcBef>
            </a:pPr>
            <a:r>
              <a:rPr lang="cs-CZ" sz="2000" b="1">
                <a:solidFill>
                  <a:srgbClr val="000080"/>
                </a:solidFill>
                <a:latin typeface="Arial" charset="0"/>
              </a:rPr>
              <a:t>ulice</a:t>
            </a:r>
            <a:endParaRPr lang="cs-CZ" sz="2000" b="1">
              <a:solidFill>
                <a:srgbClr val="000080"/>
              </a:solidFill>
            </a:endParaRPr>
          </a:p>
        </p:txBody>
      </p:sp>
      <p:grpSp>
        <p:nvGrpSpPr>
          <p:cNvPr id="38928" name="Group 16"/>
          <p:cNvGrpSpPr>
            <a:grpSpLocks/>
          </p:cNvGrpSpPr>
          <p:nvPr/>
        </p:nvGrpSpPr>
        <p:grpSpPr bwMode="auto">
          <a:xfrm>
            <a:off x="2144713" y="1484313"/>
            <a:ext cx="5329237" cy="5273675"/>
            <a:chOff x="2400" y="1344"/>
            <a:chExt cx="1968" cy="2348"/>
          </a:xfrm>
        </p:grpSpPr>
        <p:sp>
          <p:nvSpPr>
            <p:cNvPr id="38926" name="Rectangle 14"/>
            <p:cNvSpPr>
              <a:spLocks noChangeArrowheads="1"/>
            </p:cNvSpPr>
            <p:nvPr/>
          </p:nvSpPr>
          <p:spPr bwMode="auto">
            <a:xfrm>
              <a:off x="2404" y="1348"/>
              <a:ext cx="1960" cy="2296"/>
            </a:xfrm>
            <a:prstGeom prst="rect">
              <a:avLst/>
            </a:prstGeom>
            <a:solidFill>
              <a:srgbClr val="DEEEFF"/>
            </a:solidFill>
            <a:ln w="12700">
              <a:solidFill>
                <a:srgbClr val="DEEE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27" name="Rectangle 15"/>
            <p:cNvSpPr>
              <a:spLocks noChangeArrowheads="1"/>
            </p:cNvSpPr>
            <p:nvPr/>
          </p:nvSpPr>
          <p:spPr bwMode="auto">
            <a:xfrm>
              <a:off x="2400" y="1344"/>
              <a:ext cx="1968" cy="2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l">
                <a:spcBef>
                  <a:spcPct val="50000"/>
                </a:spcBef>
                <a:buSzPct val="150000"/>
                <a:buFontTx/>
                <a:buChar char="•"/>
              </a:pPr>
              <a:r>
                <a:rPr lang="cs-CZ" sz="1200">
                  <a:solidFill>
                    <a:srgbClr val="000080"/>
                  </a:solidFill>
                  <a:latin typeface="Arial" charset="0"/>
                </a:rPr>
                <a:t> </a:t>
              </a:r>
              <a:r>
                <a:rPr lang="cs-CZ" sz="2000">
                  <a:solidFill>
                    <a:srgbClr val="000080"/>
                  </a:solidFill>
                  <a:latin typeface="Arial" charset="0"/>
                </a:rPr>
                <a:t>Děti se houpou na židli, spadnou na hlavu ... poranění hlavy, krvácení do mozku.</a:t>
              </a:r>
            </a:p>
            <a:p>
              <a:pPr algn="l">
                <a:spcBef>
                  <a:spcPct val="50000"/>
                </a:spcBef>
                <a:buFontTx/>
                <a:buChar char="•"/>
              </a:pPr>
              <a:r>
                <a:rPr lang="cs-CZ" sz="2000">
                  <a:solidFill>
                    <a:srgbClr val="000080"/>
                  </a:solidFill>
                  <a:latin typeface="Arial" charset="0"/>
                </a:rPr>
                <a:t> Děti se honí, spadnou na roh nábytku, ze schodů... pohmoždění, zlomeniny.</a:t>
              </a:r>
            </a:p>
            <a:p>
              <a:pPr algn="l">
                <a:spcBef>
                  <a:spcPct val="50000"/>
                </a:spcBef>
                <a:buFontTx/>
                <a:buChar char="•"/>
              </a:pPr>
              <a:r>
                <a:rPr lang="cs-CZ" sz="2000">
                  <a:solidFill>
                    <a:srgbClr val="000080"/>
                  </a:solidFill>
                  <a:latin typeface="Arial" charset="0"/>
                </a:rPr>
                <a:t> Děti se předvádějí při tělocviku, přecení své síly...vykloubeniny, zlomeniny, poranění páteře.</a:t>
              </a:r>
            </a:p>
            <a:p>
              <a:pPr algn="l">
                <a:spcBef>
                  <a:spcPct val="50000"/>
                </a:spcBef>
                <a:buFontTx/>
                <a:buChar char="•"/>
              </a:pPr>
              <a:r>
                <a:rPr lang="cs-CZ" sz="2000">
                  <a:solidFill>
                    <a:srgbClr val="000080"/>
                  </a:solidFill>
                  <a:latin typeface="Arial" charset="0"/>
                </a:rPr>
                <a:t> Děti „bojují“...zraní si oko pravítkem, kuličkovkou.</a:t>
              </a:r>
            </a:p>
            <a:p>
              <a:pPr algn="l">
                <a:spcBef>
                  <a:spcPct val="50000"/>
                </a:spcBef>
                <a:buFontTx/>
                <a:buChar char="•"/>
              </a:pPr>
              <a:r>
                <a:rPr lang="cs-CZ" sz="2000">
                  <a:solidFill>
                    <a:srgbClr val="000080"/>
                  </a:solidFill>
                  <a:latin typeface="Arial" charset="0"/>
                </a:rPr>
                <a:t> Děti se v jídelně opaří, zaskočí jim sousto apod....opařeniny, dušení.</a:t>
              </a:r>
            </a:p>
            <a:p>
              <a:pPr algn="l">
                <a:spcBef>
                  <a:spcPct val="50000"/>
                </a:spcBef>
                <a:buFontTx/>
                <a:buChar char="•"/>
              </a:pPr>
              <a:r>
                <a:rPr lang="cs-CZ" sz="2000">
                  <a:solidFill>
                    <a:srgbClr val="000080"/>
                  </a:solidFill>
                  <a:latin typeface="Arial" charset="0"/>
                </a:rPr>
                <a:t> Šikana</a:t>
              </a:r>
            </a:p>
            <a:p>
              <a:pPr algn="l">
                <a:spcBef>
                  <a:spcPct val="50000"/>
                </a:spcBef>
                <a:buFontTx/>
                <a:buChar char="•"/>
              </a:pPr>
              <a:r>
                <a:rPr lang="cs-CZ" sz="2000">
                  <a:solidFill>
                    <a:srgbClr val="000080"/>
                  </a:solidFill>
                  <a:latin typeface="Arial" charset="0"/>
                </a:rPr>
                <a:t> Napodobování akčních hrdinů z filmů nebo počítačových her.</a:t>
              </a:r>
              <a:endParaRPr lang="cs-CZ" sz="2000">
                <a:solidFill>
                  <a:srgbClr val="000080"/>
                </a:solidFill>
              </a:endParaRPr>
            </a:p>
          </p:txBody>
        </p:sp>
      </p:grp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7761288" y="1484313"/>
            <a:ext cx="1439862" cy="5118100"/>
          </a:xfrm>
          <a:prstGeom prst="rect">
            <a:avLst/>
          </a:prstGeom>
          <a:solidFill>
            <a:srgbClr val="DEEEFF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cs-CZ">
              <a:solidFill>
                <a:srgbClr val="000080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cs-CZ" sz="2000">
                <a:solidFill>
                  <a:srgbClr val="000080"/>
                </a:solidFill>
                <a:latin typeface="Arial" charset="0"/>
              </a:rPr>
              <a:t>Dítě ví, co je úraz, </a:t>
            </a:r>
          </a:p>
          <a:p>
            <a:pPr algn="l">
              <a:spcBef>
                <a:spcPct val="50000"/>
              </a:spcBef>
            </a:pPr>
            <a:r>
              <a:rPr lang="cs-CZ" sz="2000">
                <a:solidFill>
                  <a:srgbClr val="000080"/>
                </a:solidFill>
                <a:latin typeface="Arial" charset="0"/>
              </a:rPr>
              <a:t>zná rizika a možné následky, </a:t>
            </a:r>
          </a:p>
          <a:p>
            <a:pPr algn="l">
              <a:spcBef>
                <a:spcPct val="50000"/>
              </a:spcBef>
            </a:pPr>
            <a:r>
              <a:rPr lang="cs-CZ" sz="2000">
                <a:solidFill>
                  <a:srgbClr val="000080"/>
                </a:solidFill>
                <a:latin typeface="Arial" charset="0"/>
              </a:rPr>
              <a:t>používá ochranné pomůcky.</a:t>
            </a:r>
            <a:r>
              <a:rPr lang="cs-CZ" sz="2000"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cs-CZ" sz="20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20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200"/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533400" y="404813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1800" b="1">
                <a:solidFill>
                  <a:srgbClr val="000080"/>
                </a:solidFill>
                <a:latin typeface="Arial" charset="0"/>
              </a:rPr>
              <a:t>Typy dětských úrazů se liší podle prostředí a věku – </a:t>
            </a:r>
            <a:r>
              <a:rPr lang="cs-CZ" sz="2400" b="1">
                <a:solidFill>
                  <a:srgbClr val="000080"/>
                </a:solidFill>
                <a:latin typeface="Arial" charset="0"/>
              </a:rPr>
              <a:t>ŠKOLNÍ VĚK</a:t>
            </a:r>
            <a:r>
              <a:rPr lang="cs-CZ" sz="1800" b="1">
                <a:solidFill>
                  <a:srgbClr val="000080"/>
                </a:solidFill>
                <a:latin typeface="Arial" charset="0"/>
              </a:rPr>
              <a:t>.</a:t>
            </a:r>
            <a:endParaRPr lang="cs-CZ" sz="1800" b="1">
              <a:solidFill>
                <a:srgbClr val="000080"/>
              </a:solidFill>
            </a:endParaRPr>
          </a:p>
        </p:txBody>
      </p:sp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344488" y="908050"/>
            <a:ext cx="1655762" cy="409575"/>
          </a:xfrm>
          <a:prstGeom prst="rect">
            <a:avLst/>
          </a:prstGeom>
          <a:solidFill>
            <a:srgbClr val="DEEEFF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rgbClr val="000080"/>
                </a:solidFill>
                <a:latin typeface="Arial" charset="0"/>
              </a:rPr>
              <a:t>Prostředí</a:t>
            </a:r>
            <a:endParaRPr lang="cs-CZ" sz="2000" b="1">
              <a:solidFill>
                <a:srgbClr val="000080"/>
              </a:solidFill>
            </a:endParaRP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2216150" y="908050"/>
            <a:ext cx="5113338" cy="409575"/>
          </a:xfrm>
          <a:prstGeom prst="rect">
            <a:avLst/>
          </a:prstGeom>
          <a:solidFill>
            <a:srgbClr val="DEEEFF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rgbClr val="000080"/>
                </a:solidFill>
                <a:latin typeface="Arial" charset="0"/>
              </a:rPr>
              <a:t>Úrazové situace + typy úrazů</a:t>
            </a:r>
            <a:endParaRPr lang="cs-CZ" sz="2000" b="1">
              <a:solidFill>
                <a:srgbClr val="000080"/>
              </a:solidFill>
            </a:endParaRPr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7545388" y="908050"/>
            <a:ext cx="1728787" cy="409575"/>
          </a:xfrm>
          <a:prstGeom prst="rect">
            <a:avLst/>
          </a:prstGeom>
          <a:solidFill>
            <a:srgbClr val="DEEEFF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rgbClr val="000080"/>
                </a:solidFill>
                <a:latin typeface="Arial" charset="0"/>
              </a:rPr>
              <a:t>Prevence</a:t>
            </a:r>
            <a:endParaRPr lang="cs-CZ" sz="2000" b="1">
              <a:solidFill>
                <a:srgbClr val="0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997950" cy="476250"/>
          </a:xfrm>
          <a:noFill/>
          <a:ln/>
        </p:spPr>
        <p:txBody>
          <a:bodyPr/>
          <a:lstStyle/>
          <a:p>
            <a:pPr eaLnBrk="0" hangingPunct="0"/>
            <a:r>
              <a:rPr lang="cs-CZ">
                <a:solidFill>
                  <a:srgbClr val="000080"/>
                </a:solidFill>
              </a:rPr>
              <a:t>ÚRAZY DĚTÍ</a:t>
            </a:r>
            <a:endParaRPr lang="cs-CZ">
              <a:solidFill>
                <a:srgbClr val="000080"/>
              </a:solidFill>
              <a:latin typeface="Arial CE" charset="-1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908050"/>
            <a:ext cx="8997950" cy="5181600"/>
          </a:xfrm>
          <a:noFill/>
          <a:ln/>
        </p:spPr>
        <p:txBody>
          <a:bodyPr/>
          <a:lstStyle/>
          <a:p>
            <a:pPr marL="0" indent="0"/>
            <a:endParaRPr lang="cs-CZ"/>
          </a:p>
          <a:p>
            <a:pPr marL="0" indent="0"/>
            <a:endParaRPr lang="cs-CZ">
              <a:latin typeface="Arial CE" charset="-18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44488" y="1125538"/>
            <a:ext cx="1512887" cy="409575"/>
          </a:xfrm>
          <a:prstGeom prst="rect">
            <a:avLst/>
          </a:prstGeom>
          <a:solidFill>
            <a:srgbClr val="DEEEFF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rgbClr val="000080"/>
                </a:solidFill>
                <a:latin typeface="Arial" charset="0"/>
              </a:rPr>
              <a:t>Prostředí</a:t>
            </a:r>
            <a:endParaRPr lang="cs-CZ" sz="2000" b="1">
              <a:solidFill>
                <a:srgbClr val="000080"/>
              </a:solidFill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289175" y="1125538"/>
            <a:ext cx="4751388" cy="409575"/>
          </a:xfrm>
          <a:prstGeom prst="rect">
            <a:avLst/>
          </a:prstGeom>
          <a:solidFill>
            <a:srgbClr val="DEEEFF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rgbClr val="000080"/>
                </a:solidFill>
                <a:latin typeface="Arial" charset="0"/>
              </a:rPr>
              <a:t>Úrazové situace + typy úrazů</a:t>
            </a:r>
            <a:endParaRPr lang="cs-CZ" sz="2000" b="1">
              <a:solidFill>
                <a:srgbClr val="000080"/>
              </a:solidFill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7545388" y="1125538"/>
            <a:ext cx="1728787" cy="409575"/>
          </a:xfrm>
          <a:prstGeom prst="rect">
            <a:avLst/>
          </a:prstGeom>
          <a:solidFill>
            <a:srgbClr val="DEEEFF"/>
          </a:solidFill>
          <a:ln w="127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rgbClr val="000080"/>
                </a:solidFill>
                <a:latin typeface="Arial" charset="0"/>
              </a:rPr>
              <a:t>Prevence</a:t>
            </a:r>
            <a:endParaRPr lang="cs-CZ" sz="2000" b="1">
              <a:solidFill>
                <a:srgbClr val="000080"/>
              </a:solidFill>
            </a:endParaRPr>
          </a:p>
        </p:txBody>
      </p:sp>
      <p:grpSp>
        <p:nvGrpSpPr>
          <p:cNvPr id="40973" name="Group 13"/>
          <p:cNvGrpSpPr>
            <a:grpSpLocks/>
          </p:cNvGrpSpPr>
          <p:nvPr/>
        </p:nvGrpSpPr>
        <p:grpSpPr bwMode="auto">
          <a:xfrm>
            <a:off x="344488" y="1700213"/>
            <a:ext cx="1512887" cy="4897437"/>
            <a:chOff x="1492" y="1300"/>
            <a:chExt cx="904" cy="2536"/>
          </a:xfrm>
        </p:grpSpPr>
        <p:sp>
          <p:nvSpPr>
            <p:cNvPr id="40971" name="Rectangle 11"/>
            <p:cNvSpPr>
              <a:spLocks noChangeArrowheads="1"/>
            </p:cNvSpPr>
            <p:nvPr/>
          </p:nvSpPr>
          <p:spPr bwMode="auto">
            <a:xfrm>
              <a:off x="1492" y="1300"/>
              <a:ext cx="904" cy="2536"/>
            </a:xfrm>
            <a:prstGeom prst="rect">
              <a:avLst/>
            </a:prstGeom>
            <a:solidFill>
              <a:srgbClr val="DEEEFF"/>
            </a:solidFill>
            <a:ln w="12700">
              <a:solidFill>
                <a:srgbClr val="DEEE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0972" name="Rectangle 12"/>
            <p:cNvSpPr>
              <a:spLocks noChangeArrowheads="1"/>
            </p:cNvSpPr>
            <p:nvPr/>
          </p:nvSpPr>
          <p:spPr bwMode="auto">
            <a:xfrm>
              <a:off x="1536" y="1883"/>
              <a:ext cx="816" cy="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2000" b="1">
                  <a:solidFill>
                    <a:srgbClr val="000080"/>
                  </a:solidFill>
                  <a:latin typeface="Arial" charset="0"/>
                </a:rPr>
                <a:t>Škola, </a:t>
              </a:r>
            </a:p>
            <a:p>
              <a:pPr>
                <a:spcBef>
                  <a:spcPct val="50000"/>
                </a:spcBef>
              </a:pPr>
              <a:r>
                <a:rPr lang="cs-CZ" sz="2000" b="1">
                  <a:solidFill>
                    <a:srgbClr val="000080"/>
                  </a:solidFill>
                  <a:latin typeface="Arial" charset="0"/>
                </a:rPr>
                <a:t>hřiště, </a:t>
              </a:r>
            </a:p>
            <a:p>
              <a:pPr>
                <a:spcBef>
                  <a:spcPct val="50000"/>
                </a:spcBef>
              </a:pPr>
              <a:r>
                <a:rPr lang="cs-CZ" sz="2000" b="1">
                  <a:solidFill>
                    <a:srgbClr val="000080"/>
                  </a:solidFill>
                  <a:latin typeface="Arial" charset="0"/>
                </a:rPr>
                <a:t>silnice, </a:t>
              </a:r>
            </a:p>
            <a:p>
              <a:pPr>
                <a:spcBef>
                  <a:spcPct val="50000"/>
                </a:spcBef>
              </a:pPr>
              <a:r>
                <a:rPr lang="cs-CZ" sz="2000" b="1">
                  <a:solidFill>
                    <a:srgbClr val="000080"/>
                  </a:solidFill>
                  <a:latin typeface="Arial" charset="0"/>
                </a:rPr>
                <a:t>ulice</a:t>
              </a:r>
              <a:endParaRPr lang="cs-CZ" sz="2000" b="1">
                <a:solidFill>
                  <a:srgbClr val="000080"/>
                </a:solidFill>
              </a:endParaRPr>
            </a:p>
          </p:txBody>
        </p:sp>
      </p:grpSp>
      <p:grpSp>
        <p:nvGrpSpPr>
          <p:cNvPr id="40976" name="Group 16"/>
          <p:cNvGrpSpPr>
            <a:grpSpLocks/>
          </p:cNvGrpSpPr>
          <p:nvPr/>
        </p:nvGrpSpPr>
        <p:grpSpPr bwMode="auto">
          <a:xfrm>
            <a:off x="2000250" y="1628775"/>
            <a:ext cx="5400675" cy="5008563"/>
            <a:chOff x="2500" y="1297"/>
            <a:chExt cx="2056" cy="2539"/>
          </a:xfrm>
        </p:grpSpPr>
        <p:sp>
          <p:nvSpPr>
            <p:cNvPr id="40974" name="Rectangle 14"/>
            <p:cNvSpPr>
              <a:spLocks noChangeArrowheads="1"/>
            </p:cNvSpPr>
            <p:nvPr/>
          </p:nvSpPr>
          <p:spPr bwMode="auto">
            <a:xfrm>
              <a:off x="2500" y="1300"/>
              <a:ext cx="2056" cy="2536"/>
            </a:xfrm>
            <a:prstGeom prst="rect">
              <a:avLst/>
            </a:prstGeom>
            <a:solidFill>
              <a:srgbClr val="DEEEFF"/>
            </a:solidFill>
            <a:ln w="12700">
              <a:solidFill>
                <a:srgbClr val="DEEE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0975" name="Rectangle 15"/>
            <p:cNvSpPr>
              <a:spLocks noChangeArrowheads="1"/>
            </p:cNvSpPr>
            <p:nvPr/>
          </p:nvSpPr>
          <p:spPr bwMode="auto">
            <a:xfrm>
              <a:off x="2544" y="1297"/>
              <a:ext cx="1968" cy="2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buSzPct val="125000"/>
                <a:buFontTx/>
                <a:buChar char="•"/>
              </a:pPr>
              <a:r>
                <a:rPr lang="cs-CZ" sz="1200">
                  <a:solidFill>
                    <a:srgbClr val="000080"/>
                  </a:solidFill>
                  <a:latin typeface="Arial" charset="0"/>
                </a:rPr>
                <a:t> </a:t>
              </a:r>
              <a:r>
                <a:rPr lang="cs-CZ" sz="2000">
                  <a:solidFill>
                    <a:srgbClr val="000080"/>
                  </a:solidFill>
                  <a:latin typeface="Arial" charset="0"/>
                </a:rPr>
                <a:t>Chlapci šplhají na sloupy vysokého napětí...el. proud je může na místě zabít.</a:t>
              </a:r>
            </a:p>
            <a:p>
              <a:pPr algn="l" eaLnBrk="0" hangingPunct="0">
                <a:buFontTx/>
                <a:buChar char="•"/>
              </a:pPr>
              <a:r>
                <a:rPr lang="cs-CZ" sz="2000">
                  <a:solidFill>
                    <a:srgbClr val="000080"/>
                  </a:solidFill>
                  <a:latin typeface="Arial" charset="0"/>
                </a:rPr>
                <a:t> Jízda mezi vagóny vlaků - může je to rozmáčknout, zásah obloukem el. proudu     </a:t>
              </a:r>
            </a:p>
            <a:p>
              <a:pPr algn="l" eaLnBrk="0" hangingPunct="0"/>
              <a:r>
                <a:rPr lang="cs-CZ" sz="2000">
                  <a:solidFill>
                    <a:srgbClr val="000080"/>
                  </a:solidFill>
                  <a:latin typeface="Arial" charset="0"/>
                </a:rPr>
                <a:t>z trolejí.</a:t>
              </a:r>
            </a:p>
            <a:p>
              <a:pPr algn="l" eaLnBrk="0" hangingPunct="0">
                <a:buFontTx/>
                <a:buChar char="•"/>
              </a:pPr>
              <a:r>
                <a:rPr lang="cs-CZ" sz="2000">
                  <a:solidFill>
                    <a:srgbClr val="000080"/>
                  </a:solidFill>
                  <a:latin typeface="Arial" charset="0"/>
                </a:rPr>
                <a:t> Skok do neznámé vody...poranění míchy, celoživotní upoutání na vozík.</a:t>
              </a:r>
            </a:p>
            <a:p>
              <a:pPr algn="l" eaLnBrk="0" hangingPunct="0">
                <a:buFontTx/>
                <a:buChar char="•"/>
              </a:pPr>
              <a:r>
                <a:rPr lang="cs-CZ" sz="2000">
                  <a:solidFill>
                    <a:srgbClr val="000080"/>
                  </a:solidFill>
                  <a:latin typeface="Arial" charset="0"/>
                </a:rPr>
                <a:t> Experimenty s drogami, otrava alkoholem, smrt z předávkování.</a:t>
              </a:r>
            </a:p>
            <a:p>
              <a:pPr algn="l" eaLnBrk="0" hangingPunct="0">
                <a:buFontTx/>
                <a:buChar char="•"/>
              </a:pPr>
              <a:r>
                <a:rPr lang="cs-CZ" sz="2000">
                  <a:solidFill>
                    <a:srgbClr val="000080"/>
                  </a:solidFill>
                  <a:latin typeface="Arial" charset="0"/>
                </a:rPr>
                <a:t> První zkušenosti s řízením dopravních prostředků...dopravní úrazy, polytraumata.</a:t>
              </a:r>
            </a:p>
            <a:p>
              <a:pPr algn="l" eaLnBrk="0" hangingPunct="0">
                <a:buFontTx/>
                <a:buChar char="•"/>
              </a:pPr>
              <a:r>
                <a:rPr lang="cs-CZ" sz="2000">
                  <a:solidFill>
                    <a:srgbClr val="000080"/>
                  </a:solidFill>
                  <a:latin typeface="Arial" charset="0"/>
                </a:rPr>
                <a:t> Extrémní sporty a adrenalinová zábava.</a:t>
              </a:r>
            </a:p>
            <a:p>
              <a:pPr algn="l" eaLnBrk="0" hangingPunct="0">
                <a:buFontTx/>
                <a:buChar char="•"/>
              </a:pPr>
              <a:r>
                <a:rPr lang="cs-CZ" sz="2000">
                  <a:solidFill>
                    <a:srgbClr val="000080"/>
                  </a:solidFill>
                  <a:latin typeface="Arial" charset="0"/>
                </a:rPr>
                <a:t> Šikana</a:t>
              </a:r>
              <a:endParaRPr lang="cs-CZ" sz="2000">
                <a:solidFill>
                  <a:srgbClr val="000080"/>
                </a:solidFill>
              </a:endParaRPr>
            </a:p>
          </p:txBody>
        </p:sp>
      </p:grpSp>
      <p:grpSp>
        <p:nvGrpSpPr>
          <p:cNvPr id="40979" name="Group 19"/>
          <p:cNvGrpSpPr>
            <a:grpSpLocks/>
          </p:cNvGrpSpPr>
          <p:nvPr/>
        </p:nvGrpSpPr>
        <p:grpSpPr bwMode="auto">
          <a:xfrm>
            <a:off x="7473950" y="1628775"/>
            <a:ext cx="2219325" cy="5041900"/>
            <a:chOff x="4630" y="1300"/>
            <a:chExt cx="1126" cy="2536"/>
          </a:xfrm>
        </p:grpSpPr>
        <p:sp>
          <p:nvSpPr>
            <p:cNvPr id="40977" name="Rectangle 17"/>
            <p:cNvSpPr>
              <a:spLocks noChangeArrowheads="1"/>
            </p:cNvSpPr>
            <p:nvPr/>
          </p:nvSpPr>
          <p:spPr bwMode="auto">
            <a:xfrm>
              <a:off x="4660" y="1300"/>
              <a:ext cx="1096" cy="2536"/>
            </a:xfrm>
            <a:prstGeom prst="rect">
              <a:avLst/>
            </a:prstGeom>
            <a:solidFill>
              <a:srgbClr val="DEEEFF"/>
            </a:solidFill>
            <a:ln w="12700">
              <a:solidFill>
                <a:srgbClr val="DEEE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0978" name="Rectangle 18"/>
            <p:cNvSpPr>
              <a:spLocks noChangeArrowheads="1"/>
            </p:cNvSpPr>
            <p:nvPr/>
          </p:nvSpPr>
          <p:spPr bwMode="auto">
            <a:xfrm>
              <a:off x="4630" y="1384"/>
              <a:ext cx="1121" cy="1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cs-CZ" sz="2000">
                  <a:solidFill>
                    <a:srgbClr val="000080"/>
                  </a:solidFill>
                  <a:latin typeface="Arial" charset="0"/>
                </a:rPr>
                <a:t>Dítě zná hodnotu svého zdraví,</a:t>
              </a:r>
            </a:p>
            <a:p>
              <a:pPr algn="l">
                <a:spcBef>
                  <a:spcPct val="50000"/>
                </a:spcBef>
              </a:pPr>
              <a:r>
                <a:rPr lang="cs-CZ" sz="2000">
                  <a:solidFill>
                    <a:srgbClr val="000080"/>
                  </a:solidFill>
                  <a:latin typeface="Arial" charset="0"/>
                </a:rPr>
                <a:t>váží si svého života, zná rizika </a:t>
              </a:r>
            </a:p>
            <a:p>
              <a:pPr algn="l">
                <a:spcBef>
                  <a:spcPct val="50000"/>
                </a:spcBef>
              </a:pPr>
              <a:r>
                <a:rPr lang="cs-CZ" sz="2000">
                  <a:solidFill>
                    <a:srgbClr val="000080"/>
                  </a:solidFill>
                  <a:latin typeface="Arial" charset="0"/>
                </a:rPr>
                <a:t>a přebírá za své zdraví a budoucí život odpovědnost</a:t>
              </a:r>
              <a:r>
                <a:rPr lang="cs-CZ">
                  <a:solidFill>
                    <a:srgbClr val="000080"/>
                  </a:solidFill>
                  <a:latin typeface="Arial" charset="0"/>
                </a:rPr>
                <a:t>.</a:t>
              </a:r>
              <a:endParaRPr lang="cs-CZ">
                <a:solidFill>
                  <a:srgbClr val="000080"/>
                </a:solidFill>
              </a:endParaRPr>
            </a:p>
          </p:txBody>
        </p:sp>
      </p:grp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533400" y="404813"/>
            <a:ext cx="874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1800" b="1">
                <a:solidFill>
                  <a:srgbClr val="000080"/>
                </a:solidFill>
                <a:latin typeface="Arial" charset="0"/>
              </a:rPr>
              <a:t>Typy dětských úrazů se liší podle prostředí a věku -  </a:t>
            </a:r>
            <a:r>
              <a:rPr lang="cs-CZ" sz="2400" b="1" u="sng">
                <a:solidFill>
                  <a:srgbClr val="000080"/>
                </a:solidFill>
                <a:latin typeface="Arial" charset="0"/>
              </a:rPr>
              <a:t>STŘEDNÍ  ŠKOLA</a:t>
            </a:r>
            <a:endParaRPr lang="cs-CZ" sz="2400" b="1" u="sng">
              <a:solidFill>
                <a:srgbClr val="0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7621588" y="5373688"/>
            <a:ext cx="2057400" cy="576262"/>
            <a:chOff x="3992" y="3288"/>
            <a:chExt cx="1296" cy="296"/>
          </a:xfrm>
        </p:grpSpPr>
        <p:sp>
          <p:nvSpPr>
            <p:cNvPr id="86019" name="Oval 3"/>
            <p:cNvSpPr>
              <a:spLocks noChangeArrowheads="1"/>
            </p:cNvSpPr>
            <p:nvPr/>
          </p:nvSpPr>
          <p:spPr bwMode="auto">
            <a:xfrm>
              <a:off x="4037" y="3288"/>
              <a:ext cx="1124" cy="2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6020" name="Rectangle 4"/>
            <p:cNvSpPr>
              <a:spLocks noChangeArrowheads="1"/>
            </p:cNvSpPr>
            <p:nvPr/>
          </p:nvSpPr>
          <p:spPr bwMode="auto">
            <a:xfrm>
              <a:off x="3992" y="3399"/>
              <a:ext cx="1296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cs-CZ" b="1">
                  <a:solidFill>
                    <a:srgbClr val="170476"/>
                  </a:solidFill>
                  <a:latin typeface="Arial" charset="0"/>
                </a:rPr>
                <a:t>chůze po kolejích</a:t>
              </a:r>
              <a:endParaRPr lang="cs-CZ" b="1">
                <a:solidFill>
                  <a:srgbClr val="170476"/>
                </a:solidFill>
              </a:endParaRPr>
            </a:p>
          </p:txBody>
        </p:sp>
      </p:grpSp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5961063" y="4868863"/>
            <a:ext cx="3095625" cy="6477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6032500" y="5013325"/>
            <a:ext cx="309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>
                <a:solidFill>
                  <a:srgbClr val="170476"/>
                </a:solidFill>
                <a:latin typeface="Arial" charset="0"/>
              </a:rPr>
              <a:t>poprvé na motorce nebo za volantem auta</a:t>
            </a:r>
            <a:endParaRPr lang="cs-CZ" sz="1200" b="1">
              <a:solidFill>
                <a:srgbClr val="170476"/>
              </a:solidFill>
            </a:endParaRP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12750" y="914400"/>
            <a:ext cx="9112250" cy="5181600"/>
          </a:xfrm>
          <a:noFill/>
          <a:ln/>
        </p:spPr>
        <p:txBody>
          <a:bodyPr/>
          <a:lstStyle/>
          <a:p>
            <a:pPr marL="0" indent="0"/>
            <a:endParaRPr lang="cs-CZ"/>
          </a:p>
          <a:p>
            <a:pPr marL="0" indent="0"/>
            <a:endParaRPr lang="cs-CZ"/>
          </a:p>
          <a:p>
            <a:pPr marL="0" indent="0"/>
            <a:endParaRPr lang="cs-CZ"/>
          </a:p>
          <a:p>
            <a:pPr marL="0" indent="0"/>
            <a:endParaRPr lang="cs-CZ">
              <a:latin typeface="Arial CE" charset="-18"/>
            </a:endParaRPr>
          </a:p>
        </p:txBody>
      </p:sp>
      <p:grpSp>
        <p:nvGrpSpPr>
          <p:cNvPr id="86024" name="Group 8"/>
          <p:cNvGrpSpPr>
            <a:grpSpLocks/>
          </p:cNvGrpSpPr>
          <p:nvPr/>
        </p:nvGrpSpPr>
        <p:grpSpPr bwMode="auto">
          <a:xfrm>
            <a:off x="5961063" y="1989138"/>
            <a:ext cx="3343275" cy="2851150"/>
            <a:chOff x="3894" y="1400"/>
            <a:chExt cx="2106" cy="1251"/>
          </a:xfrm>
        </p:grpSpPr>
        <p:grpSp>
          <p:nvGrpSpPr>
            <p:cNvPr id="86025" name="Group 9"/>
            <p:cNvGrpSpPr>
              <a:grpSpLocks/>
            </p:cNvGrpSpPr>
            <p:nvPr/>
          </p:nvGrpSpPr>
          <p:grpSpPr bwMode="auto">
            <a:xfrm>
              <a:off x="4088" y="2360"/>
              <a:ext cx="1000" cy="291"/>
              <a:chOff x="4088" y="2360"/>
              <a:chExt cx="1000" cy="291"/>
            </a:xfrm>
          </p:grpSpPr>
          <p:sp>
            <p:nvSpPr>
              <p:cNvPr id="86026" name="Oval 10"/>
              <p:cNvSpPr>
                <a:spLocks noChangeArrowheads="1"/>
              </p:cNvSpPr>
              <p:nvPr/>
            </p:nvSpPr>
            <p:spPr bwMode="auto">
              <a:xfrm>
                <a:off x="4088" y="2360"/>
                <a:ext cx="992" cy="27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3399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6027" name="Rectangle 11"/>
              <p:cNvSpPr>
                <a:spLocks noChangeArrowheads="1"/>
              </p:cNvSpPr>
              <p:nvPr/>
            </p:nvSpPr>
            <p:spPr bwMode="auto">
              <a:xfrm>
                <a:off x="4106" y="2424"/>
                <a:ext cx="982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b="1">
                    <a:solidFill>
                      <a:srgbClr val="170476"/>
                    </a:solidFill>
                    <a:latin typeface="Arial" charset="0"/>
                  </a:rPr>
                  <a:t>sjezdy na kolech</a:t>
                </a:r>
                <a:endParaRPr lang="cs-CZ" b="1">
                  <a:solidFill>
                    <a:srgbClr val="170476"/>
                  </a:solidFill>
                </a:endParaRPr>
              </a:p>
            </p:txBody>
          </p:sp>
        </p:grpSp>
        <p:grpSp>
          <p:nvGrpSpPr>
            <p:cNvPr id="86028" name="Group 12"/>
            <p:cNvGrpSpPr>
              <a:grpSpLocks/>
            </p:cNvGrpSpPr>
            <p:nvPr/>
          </p:nvGrpSpPr>
          <p:grpSpPr bwMode="auto">
            <a:xfrm>
              <a:off x="5000" y="2360"/>
              <a:ext cx="1000" cy="272"/>
              <a:chOff x="5000" y="2360"/>
              <a:chExt cx="1000" cy="272"/>
            </a:xfrm>
          </p:grpSpPr>
          <p:sp>
            <p:nvSpPr>
              <p:cNvPr id="86029" name="Oval 13"/>
              <p:cNvSpPr>
                <a:spLocks noChangeArrowheads="1"/>
              </p:cNvSpPr>
              <p:nvPr/>
            </p:nvSpPr>
            <p:spPr bwMode="auto">
              <a:xfrm>
                <a:off x="5000" y="2360"/>
                <a:ext cx="992" cy="27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3399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6030" name="Rectangle 14"/>
              <p:cNvSpPr>
                <a:spLocks noChangeArrowheads="1"/>
              </p:cNvSpPr>
              <p:nvPr/>
            </p:nvSpPr>
            <p:spPr bwMode="auto">
              <a:xfrm>
                <a:off x="5018" y="2424"/>
                <a:ext cx="98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b="1">
                    <a:solidFill>
                      <a:srgbClr val="170476"/>
                    </a:solidFill>
                    <a:latin typeface="Arial" charset="0"/>
                  </a:rPr>
                  <a:t>skateboarding</a:t>
                </a:r>
                <a:endParaRPr lang="cs-CZ" b="1">
                  <a:solidFill>
                    <a:srgbClr val="170476"/>
                  </a:solidFill>
                </a:endParaRPr>
              </a:p>
            </p:txBody>
          </p:sp>
        </p:grpSp>
        <p:grpSp>
          <p:nvGrpSpPr>
            <p:cNvPr id="86031" name="Group 15"/>
            <p:cNvGrpSpPr>
              <a:grpSpLocks/>
            </p:cNvGrpSpPr>
            <p:nvPr/>
          </p:nvGrpSpPr>
          <p:grpSpPr bwMode="auto">
            <a:xfrm>
              <a:off x="3992" y="2120"/>
              <a:ext cx="1912" cy="292"/>
              <a:chOff x="3992" y="2120"/>
              <a:chExt cx="1912" cy="292"/>
            </a:xfrm>
          </p:grpSpPr>
          <p:sp>
            <p:nvSpPr>
              <p:cNvPr id="86032" name="Oval 16"/>
              <p:cNvSpPr>
                <a:spLocks noChangeArrowheads="1"/>
              </p:cNvSpPr>
              <p:nvPr/>
            </p:nvSpPr>
            <p:spPr bwMode="auto">
              <a:xfrm>
                <a:off x="3992" y="2120"/>
                <a:ext cx="1904" cy="27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3399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6033" name="Rectangle 17"/>
              <p:cNvSpPr>
                <a:spLocks noChangeArrowheads="1"/>
              </p:cNvSpPr>
              <p:nvPr/>
            </p:nvSpPr>
            <p:spPr bwMode="auto">
              <a:xfrm>
                <a:off x="4033" y="2184"/>
                <a:ext cx="1871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b="1">
                    <a:solidFill>
                      <a:srgbClr val="170476"/>
                    </a:solidFill>
                    <a:latin typeface="Arial" charset="0"/>
                  </a:rPr>
                  <a:t>snowboarding, rychlá jízda              na lyžích</a:t>
                </a:r>
                <a:endParaRPr lang="cs-CZ" b="1">
                  <a:solidFill>
                    <a:srgbClr val="170476"/>
                  </a:solidFill>
                </a:endParaRPr>
              </a:p>
            </p:txBody>
          </p:sp>
        </p:grpSp>
        <p:grpSp>
          <p:nvGrpSpPr>
            <p:cNvPr id="86034" name="Group 18"/>
            <p:cNvGrpSpPr>
              <a:grpSpLocks/>
            </p:cNvGrpSpPr>
            <p:nvPr/>
          </p:nvGrpSpPr>
          <p:grpSpPr bwMode="auto">
            <a:xfrm>
              <a:off x="4278" y="1880"/>
              <a:ext cx="1530" cy="272"/>
              <a:chOff x="4278" y="1880"/>
              <a:chExt cx="1530" cy="272"/>
            </a:xfrm>
          </p:grpSpPr>
          <p:sp>
            <p:nvSpPr>
              <p:cNvPr id="86035" name="Oval 19"/>
              <p:cNvSpPr>
                <a:spLocks noChangeArrowheads="1"/>
              </p:cNvSpPr>
              <p:nvPr/>
            </p:nvSpPr>
            <p:spPr bwMode="auto">
              <a:xfrm>
                <a:off x="4278" y="1880"/>
                <a:ext cx="1522" cy="27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3399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6036" name="Rectangle 20"/>
              <p:cNvSpPr>
                <a:spLocks noChangeArrowheads="1"/>
              </p:cNvSpPr>
              <p:nvPr/>
            </p:nvSpPr>
            <p:spPr bwMode="auto">
              <a:xfrm>
                <a:off x="4309" y="1944"/>
                <a:ext cx="1499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b="1">
                    <a:solidFill>
                      <a:srgbClr val="170476"/>
                    </a:solidFill>
                    <a:latin typeface="Arial" charset="0"/>
                  </a:rPr>
                  <a:t>rafting, divoká voda</a:t>
                </a:r>
                <a:endParaRPr lang="cs-CZ" b="1">
                  <a:solidFill>
                    <a:srgbClr val="170476"/>
                  </a:solidFill>
                </a:endParaRPr>
              </a:p>
            </p:txBody>
          </p:sp>
        </p:grpSp>
        <p:grpSp>
          <p:nvGrpSpPr>
            <p:cNvPr id="86037" name="Group 21"/>
            <p:cNvGrpSpPr>
              <a:grpSpLocks/>
            </p:cNvGrpSpPr>
            <p:nvPr/>
          </p:nvGrpSpPr>
          <p:grpSpPr bwMode="auto">
            <a:xfrm>
              <a:off x="3942" y="1640"/>
              <a:ext cx="1530" cy="272"/>
              <a:chOff x="3942" y="1640"/>
              <a:chExt cx="1530" cy="272"/>
            </a:xfrm>
          </p:grpSpPr>
          <p:sp>
            <p:nvSpPr>
              <p:cNvPr id="86038" name="Oval 22"/>
              <p:cNvSpPr>
                <a:spLocks noChangeArrowheads="1"/>
              </p:cNvSpPr>
              <p:nvPr/>
            </p:nvSpPr>
            <p:spPr bwMode="auto">
              <a:xfrm>
                <a:off x="3942" y="1640"/>
                <a:ext cx="1522" cy="27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3399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6039" name="Rectangle 23"/>
              <p:cNvSpPr>
                <a:spLocks noChangeArrowheads="1"/>
              </p:cNvSpPr>
              <p:nvPr/>
            </p:nvSpPr>
            <p:spPr bwMode="auto">
              <a:xfrm>
                <a:off x="3973" y="1704"/>
                <a:ext cx="1499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b="1">
                    <a:solidFill>
                      <a:srgbClr val="170476"/>
                    </a:solidFill>
                    <a:latin typeface="Arial" charset="0"/>
                  </a:rPr>
                  <a:t>horolezectví, alpinismus</a:t>
                </a:r>
                <a:endParaRPr lang="cs-CZ" b="1">
                  <a:solidFill>
                    <a:srgbClr val="170476"/>
                  </a:solidFill>
                </a:endParaRPr>
              </a:p>
            </p:txBody>
          </p:sp>
        </p:grpSp>
        <p:grpSp>
          <p:nvGrpSpPr>
            <p:cNvPr id="86040" name="Group 24"/>
            <p:cNvGrpSpPr>
              <a:grpSpLocks/>
            </p:cNvGrpSpPr>
            <p:nvPr/>
          </p:nvGrpSpPr>
          <p:grpSpPr bwMode="auto">
            <a:xfrm>
              <a:off x="4518" y="1400"/>
              <a:ext cx="1242" cy="272"/>
              <a:chOff x="4518" y="1400"/>
              <a:chExt cx="1242" cy="272"/>
            </a:xfrm>
          </p:grpSpPr>
          <p:sp>
            <p:nvSpPr>
              <p:cNvPr id="86041" name="Oval 25"/>
              <p:cNvSpPr>
                <a:spLocks noChangeArrowheads="1"/>
              </p:cNvSpPr>
              <p:nvPr/>
            </p:nvSpPr>
            <p:spPr bwMode="auto">
              <a:xfrm>
                <a:off x="4518" y="1400"/>
                <a:ext cx="1234" cy="27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3399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6042" name="Rectangle 26"/>
              <p:cNvSpPr>
                <a:spLocks noChangeArrowheads="1"/>
              </p:cNvSpPr>
              <p:nvPr/>
            </p:nvSpPr>
            <p:spPr bwMode="auto">
              <a:xfrm>
                <a:off x="4542" y="1464"/>
                <a:ext cx="1218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b="1">
                    <a:solidFill>
                      <a:srgbClr val="170476"/>
                    </a:solidFill>
                    <a:latin typeface="Arial" charset="0"/>
                  </a:rPr>
                  <a:t>bungee jumping</a:t>
                </a:r>
                <a:endParaRPr lang="cs-CZ" b="1">
                  <a:solidFill>
                    <a:srgbClr val="170476"/>
                  </a:solidFill>
                </a:endParaRPr>
              </a:p>
            </p:txBody>
          </p:sp>
        </p:grpSp>
        <p:grpSp>
          <p:nvGrpSpPr>
            <p:cNvPr id="86043" name="Group 27"/>
            <p:cNvGrpSpPr>
              <a:grpSpLocks/>
            </p:cNvGrpSpPr>
            <p:nvPr/>
          </p:nvGrpSpPr>
          <p:grpSpPr bwMode="auto">
            <a:xfrm>
              <a:off x="3894" y="1400"/>
              <a:ext cx="810" cy="291"/>
              <a:chOff x="3894" y="1400"/>
              <a:chExt cx="810" cy="291"/>
            </a:xfrm>
          </p:grpSpPr>
          <p:sp>
            <p:nvSpPr>
              <p:cNvPr id="86044" name="Oval 28"/>
              <p:cNvSpPr>
                <a:spLocks noChangeArrowheads="1"/>
              </p:cNvSpPr>
              <p:nvPr/>
            </p:nvSpPr>
            <p:spPr bwMode="auto">
              <a:xfrm>
                <a:off x="3894" y="1400"/>
                <a:ext cx="802" cy="27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3399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6045" name="Rectangle 29"/>
              <p:cNvSpPr>
                <a:spLocks noChangeArrowheads="1"/>
              </p:cNvSpPr>
              <p:nvPr/>
            </p:nvSpPr>
            <p:spPr bwMode="auto">
              <a:xfrm>
                <a:off x="3907" y="1464"/>
                <a:ext cx="797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b="1">
                    <a:solidFill>
                      <a:srgbClr val="170476"/>
                    </a:solidFill>
                    <a:latin typeface="Arial" charset="0"/>
                  </a:rPr>
                  <a:t>bojová umění</a:t>
                </a:r>
                <a:endParaRPr lang="cs-CZ" b="1">
                  <a:solidFill>
                    <a:srgbClr val="170476"/>
                  </a:solidFill>
                </a:endParaRPr>
              </a:p>
            </p:txBody>
          </p:sp>
        </p:grpSp>
      </p:grpSp>
      <p:sp>
        <p:nvSpPr>
          <p:cNvPr id="86046" name="Rectangle 30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997950" cy="549275"/>
          </a:xfrm>
          <a:noFill/>
          <a:ln/>
        </p:spPr>
        <p:txBody>
          <a:bodyPr/>
          <a:lstStyle/>
          <a:p>
            <a:pPr eaLnBrk="0" hangingPunct="0"/>
            <a:r>
              <a:rPr lang="cs-CZ" sz="2400" u="sng">
                <a:solidFill>
                  <a:srgbClr val="000080"/>
                </a:solidFill>
              </a:rPr>
              <a:t>RIZIKOVÉ AKTIVITY</a:t>
            </a:r>
            <a:endParaRPr lang="cs-CZ" sz="2400" u="sng">
              <a:solidFill>
                <a:srgbClr val="000080"/>
              </a:solidFill>
              <a:latin typeface="Arial CE" charset="-18"/>
            </a:endParaRPr>
          </a:p>
        </p:txBody>
      </p:sp>
      <p:sp>
        <p:nvSpPr>
          <p:cNvPr id="86047" name="Rectangle 31"/>
          <p:cNvSpPr>
            <a:spLocks noChangeArrowheads="1"/>
          </p:cNvSpPr>
          <p:nvPr/>
        </p:nvSpPr>
        <p:spPr bwMode="auto">
          <a:xfrm>
            <a:off x="381000" y="47625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1800" b="1">
                <a:solidFill>
                  <a:srgbClr val="170476"/>
                </a:solidFill>
                <a:latin typeface="Arial" charset="0"/>
              </a:rPr>
              <a:t>U starších dětí a mladistvých je častou příčinou vážných úrazů rizikové chování a vědomé porušování pravidel.  Více riskují chlapci.</a:t>
            </a:r>
            <a:endParaRPr lang="cs-CZ" sz="1800" b="1">
              <a:solidFill>
                <a:srgbClr val="170476"/>
              </a:solidFill>
            </a:endParaRPr>
          </a:p>
        </p:txBody>
      </p:sp>
      <p:grpSp>
        <p:nvGrpSpPr>
          <p:cNvPr id="86060" name="Group 44"/>
          <p:cNvGrpSpPr>
            <a:grpSpLocks/>
          </p:cNvGrpSpPr>
          <p:nvPr/>
        </p:nvGrpSpPr>
        <p:grpSpPr bwMode="auto">
          <a:xfrm>
            <a:off x="560388" y="1916113"/>
            <a:ext cx="3816350" cy="4105275"/>
            <a:chOff x="1880" y="1404"/>
            <a:chExt cx="1816" cy="1664"/>
          </a:xfrm>
        </p:grpSpPr>
        <p:sp>
          <p:nvSpPr>
            <p:cNvPr id="86061" name="Oval 45"/>
            <p:cNvSpPr>
              <a:spLocks noChangeArrowheads="1"/>
            </p:cNvSpPr>
            <p:nvPr/>
          </p:nvSpPr>
          <p:spPr bwMode="auto">
            <a:xfrm>
              <a:off x="2024" y="2838"/>
              <a:ext cx="1232" cy="23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6062" name="Rectangle 46"/>
            <p:cNvSpPr>
              <a:spLocks noChangeArrowheads="1"/>
            </p:cNvSpPr>
            <p:nvPr/>
          </p:nvSpPr>
          <p:spPr bwMode="auto">
            <a:xfrm>
              <a:off x="2076" y="2871"/>
              <a:ext cx="1188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b="1">
                  <a:solidFill>
                    <a:srgbClr val="170476"/>
                  </a:solidFill>
                  <a:latin typeface="Arial" charset="0"/>
                </a:rPr>
                <a:t>lezení po budovách</a:t>
              </a:r>
              <a:endParaRPr lang="cs-CZ" b="1">
                <a:solidFill>
                  <a:srgbClr val="170476"/>
                </a:solidFill>
              </a:endParaRPr>
            </a:p>
          </p:txBody>
        </p:sp>
        <p:sp>
          <p:nvSpPr>
            <p:cNvPr id="86063" name="Oval 47"/>
            <p:cNvSpPr>
              <a:spLocks noChangeArrowheads="1"/>
            </p:cNvSpPr>
            <p:nvPr/>
          </p:nvSpPr>
          <p:spPr bwMode="auto">
            <a:xfrm>
              <a:off x="2456" y="2646"/>
              <a:ext cx="1232" cy="23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6064" name="Rectangle 48"/>
            <p:cNvSpPr>
              <a:spLocks noChangeArrowheads="1"/>
            </p:cNvSpPr>
            <p:nvPr/>
          </p:nvSpPr>
          <p:spPr bwMode="auto">
            <a:xfrm>
              <a:off x="2508" y="2679"/>
              <a:ext cx="1188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b="1">
                  <a:solidFill>
                    <a:srgbClr val="170476"/>
                  </a:solidFill>
                  <a:latin typeface="Arial" charset="0"/>
                </a:rPr>
                <a:t>přebíhání silnic, dálnic</a:t>
              </a:r>
              <a:endParaRPr lang="cs-CZ" b="1">
                <a:solidFill>
                  <a:srgbClr val="170476"/>
                </a:solidFill>
              </a:endParaRPr>
            </a:p>
          </p:txBody>
        </p:sp>
        <p:sp>
          <p:nvSpPr>
            <p:cNvPr id="86065" name="Oval 49"/>
            <p:cNvSpPr>
              <a:spLocks noChangeArrowheads="1"/>
            </p:cNvSpPr>
            <p:nvPr/>
          </p:nvSpPr>
          <p:spPr bwMode="auto">
            <a:xfrm>
              <a:off x="1880" y="2358"/>
              <a:ext cx="1232" cy="32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6066" name="Rectangle 50"/>
            <p:cNvSpPr>
              <a:spLocks noChangeArrowheads="1"/>
            </p:cNvSpPr>
            <p:nvPr/>
          </p:nvSpPr>
          <p:spPr bwMode="auto">
            <a:xfrm>
              <a:off x="1932" y="2407"/>
              <a:ext cx="1188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cs-CZ" b="1">
                  <a:solidFill>
                    <a:srgbClr val="170476"/>
                  </a:solidFill>
                  <a:latin typeface="Arial" charset="0"/>
                </a:rPr>
                <a:t>  skoky do zatopených                </a:t>
              </a:r>
            </a:p>
            <a:p>
              <a:pPr>
                <a:spcBef>
                  <a:spcPct val="50000"/>
                </a:spcBef>
              </a:pPr>
              <a:r>
                <a:rPr lang="cs-CZ" b="1">
                  <a:solidFill>
                    <a:srgbClr val="170476"/>
                  </a:solidFill>
                  <a:latin typeface="Arial" charset="0"/>
                </a:rPr>
                <a:t>lomů</a:t>
              </a:r>
              <a:endParaRPr lang="cs-CZ" b="1">
                <a:solidFill>
                  <a:srgbClr val="170476"/>
                </a:solidFill>
              </a:endParaRPr>
            </a:p>
          </p:txBody>
        </p:sp>
        <p:sp>
          <p:nvSpPr>
            <p:cNvPr id="86067" name="Oval 51"/>
            <p:cNvSpPr>
              <a:spLocks noChangeArrowheads="1"/>
            </p:cNvSpPr>
            <p:nvPr/>
          </p:nvSpPr>
          <p:spPr bwMode="auto">
            <a:xfrm>
              <a:off x="2744" y="2166"/>
              <a:ext cx="938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6068" name="Rectangle 52"/>
            <p:cNvSpPr>
              <a:spLocks noChangeArrowheads="1"/>
            </p:cNvSpPr>
            <p:nvPr/>
          </p:nvSpPr>
          <p:spPr bwMode="auto">
            <a:xfrm>
              <a:off x="2782" y="2217"/>
              <a:ext cx="908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b="1">
                  <a:solidFill>
                    <a:srgbClr val="170476"/>
                  </a:solidFill>
                  <a:latin typeface="Arial" charset="0"/>
                </a:rPr>
                <a:t>pyrotechnika, zbraně</a:t>
              </a:r>
              <a:endParaRPr lang="cs-CZ" b="1">
                <a:solidFill>
                  <a:srgbClr val="170476"/>
                </a:solidFill>
              </a:endParaRPr>
            </a:p>
          </p:txBody>
        </p:sp>
        <p:sp>
          <p:nvSpPr>
            <p:cNvPr id="86069" name="Oval 53"/>
            <p:cNvSpPr>
              <a:spLocks noChangeArrowheads="1"/>
            </p:cNvSpPr>
            <p:nvPr/>
          </p:nvSpPr>
          <p:spPr bwMode="auto">
            <a:xfrm>
              <a:off x="2600" y="1974"/>
              <a:ext cx="794" cy="2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6070" name="Rectangle 54"/>
            <p:cNvSpPr>
              <a:spLocks noChangeArrowheads="1"/>
            </p:cNvSpPr>
            <p:nvPr/>
          </p:nvSpPr>
          <p:spPr bwMode="auto">
            <a:xfrm>
              <a:off x="2631" y="2004"/>
              <a:ext cx="771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b="1">
                  <a:solidFill>
                    <a:srgbClr val="170476"/>
                  </a:solidFill>
                  <a:latin typeface="Arial" charset="0"/>
                </a:rPr>
                <a:t>darkeři</a:t>
              </a:r>
              <a:endParaRPr lang="cs-CZ" b="1">
                <a:solidFill>
                  <a:srgbClr val="170476"/>
                </a:solidFill>
              </a:endParaRPr>
            </a:p>
          </p:txBody>
        </p:sp>
        <p:sp>
          <p:nvSpPr>
            <p:cNvPr id="86071" name="Oval 55"/>
            <p:cNvSpPr>
              <a:spLocks noChangeArrowheads="1"/>
            </p:cNvSpPr>
            <p:nvPr/>
          </p:nvSpPr>
          <p:spPr bwMode="auto">
            <a:xfrm>
              <a:off x="1939" y="2118"/>
              <a:ext cx="927" cy="2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6072" name="Rectangle 56"/>
            <p:cNvSpPr>
              <a:spLocks noChangeArrowheads="1"/>
            </p:cNvSpPr>
            <p:nvPr/>
          </p:nvSpPr>
          <p:spPr bwMode="auto">
            <a:xfrm>
              <a:off x="1976" y="2152"/>
              <a:ext cx="898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b="1">
                  <a:solidFill>
                    <a:srgbClr val="170476"/>
                  </a:solidFill>
                  <a:latin typeface="Arial" charset="0"/>
                </a:rPr>
                <a:t>sprayerství</a:t>
              </a:r>
              <a:endParaRPr lang="cs-CZ" b="1">
                <a:solidFill>
                  <a:srgbClr val="170476"/>
                </a:solidFill>
              </a:endParaRPr>
            </a:p>
          </p:txBody>
        </p:sp>
        <p:sp>
          <p:nvSpPr>
            <p:cNvPr id="86073" name="Oval 57"/>
            <p:cNvSpPr>
              <a:spLocks noChangeArrowheads="1"/>
            </p:cNvSpPr>
            <p:nvPr/>
          </p:nvSpPr>
          <p:spPr bwMode="auto">
            <a:xfrm>
              <a:off x="2024" y="1698"/>
              <a:ext cx="1568" cy="31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6074" name="Rectangle 58"/>
            <p:cNvSpPr>
              <a:spLocks noChangeArrowheads="1"/>
            </p:cNvSpPr>
            <p:nvPr/>
          </p:nvSpPr>
          <p:spPr bwMode="auto">
            <a:xfrm>
              <a:off x="2148" y="1733"/>
              <a:ext cx="1321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b="1">
                  <a:solidFill>
                    <a:srgbClr val="170476"/>
                  </a:solidFill>
                  <a:latin typeface="Arial" charset="0"/>
                </a:rPr>
                <a:t>lezení na vagóny, stožáry vysokého napětí</a:t>
              </a:r>
              <a:endParaRPr lang="cs-CZ" b="1">
                <a:solidFill>
                  <a:srgbClr val="170476"/>
                </a:solidFill>
              </a:endParaRPr>
            </a:p>
          </p:txBody>
        </p:sp>
        <p:sp>
          <p:nvSpPr>
            <p:cNvPr id="86075" name="Oval 59"/>
            <p:cNvSpPr>
              <a:spLocks noChangeArrowheads="1"/>
            </p:cNvSpPr>
            <p:nvPr/>
          </p:nvSpPr>
          <p:spPr bwMode="auto">
            <a:xfrm>
              <a:off x="2101" y="1404"/>
              <a:ext cx="1556" cy="32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6076" name="Rectangle 60"/>
            <p:cNvSpPr>
              <a:spLocks noChangeArrowheads="1"/>
            </p:cNvSpPr>
            <p:nvPr/>
          </p:nvSpPr>
          <p:spPr bwMode="auto">
            <a:xfrm>
              <a:off x="2124" y="1433"/>
              <a:ext cx="157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b="1">
                  <a:solidFill>
                    <a:srgbClr val="170476"/>
                  </a:solidFill>
                  <a:latin typeface="Arial" charset="0"/>
                </a:rPr>
                <a:t>jízda mezi vagóny metra,               tramvaje</a:t>
              </a:r>
              <a:endParaRPr lang="cs-CZ" b="1">
                <a:solidFill>
                  <a:srgbClr val="170476"/>
                </a:solidFill>
              </a:endParaRPr>
            </a:p>
          </p:txBody>
        </p:sp>
      </p:grpSp>
      <p:grpSp>
        <p:nvGrpSpPr>
          <p:cNvPr id="86077" name="Group 61"/>
          <p:cNvGrpSpPr>
            <a:grpSpLocks/>
          </p:cNvGrpSpPr>
          <p:nvPr/>
        </p:nvGrpSpPr>
        <p:grpSpPr bwMode="auto">
          <a:xfrm>
            <a:off x="344488" y="1125538"/>
            <a:ext cx="4895850" cy="719137"/>
            <a:chOff x="2153" y="1032"/>
            <a:chExt cx="1479" cy="288"/>
          </a:xfrm>
        </p:grpSpPr>
        <p:sp>
          <p:nvSpPr>
            <p:cNvPr id="86078" name="Oval 62"/>
            <p:cNvSpPr>
              <a:spLocks noChangeArrowheads="1"/>
            </p:cNvSpPr>
            <p:nvPr/>
          </p:nvSpPr>
          <p:spPr bwMode="auto">
            <a:xfrm>
              <a:off x="2153" y="1032"/>
              <a:ext cx="1479" cy="28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6079" name="Rectangle 63"/>
            <p:cNvSpPr>
              <a:spLocks noChangeArrowheads="1"/>
            </p:cNvSpPr>
            <p:nvPr/>
          </p:nvSpPr>
          <p:spPr bwMode="auto">
            <a:xfrm>
              <a:off x="2264" y="1092"/>
              <a:ext cx="1302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b="1">
                  <a:solidFill>
                    <a:srgbClr val="17047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„</a:t>
              </a:r>
              <a:r>
                <a:rPr lang="cs-CZ" sz="1800" b="1">
                  <a:solidFill>
                    <a:srgbClr val="17047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Adrenalinová“ zábava</a:t>
              </a:r>
              <a:endParaRPr lang="cs-CZ" sz="1800" b="1">
                <a:solidFill>
                  <a:srgbClr val="170476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86080" name="Group 64"/>
          <p:cNvGrpSpPr>
            <a:grpSpLocks/>
          </p:cNvGrpSpPr>
          <p:nvPr/>
        </p:nvGrpSpPr>
        <p:grpSpPr bwMode="auto">
          <a:xfrm>
            <a:off x="2865438" y="5949950"/>
            <a:ext cx="2303462" cy="681038"/>
            <a:chOff x="2401" y="3384"/>
            <a:chExt cx="1319" cy="336"/>
          </a:xfrm>
        </p:grpSpPr>
        <p:sp>
          <p:nvSpPr>
            <p:cNvPr id="86081" name="Rectangle 65"/>
            <p:cNvSpPr>
              <a:spLocks noChangeArrowheads="1"/>
            </p:cNvSpPr>
            <p:nvPr/>
          </p:nvSpPr>
          <p:spPr bwMode="auto">
            <a:xfrm>
              <a:off x="2508" y="3421"/>
              <a:ext cx="115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b="1">
                  <a:solidFill>
                    <a:srgbClr val="17047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Šikana, vzájemná agrese, násilí</a:t>
              </a:r>
              <a:endParaRPr lang="cs-CZ" b="1">
                <a:solidFill>
                  <a:srgbClr val="170476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6082" name="Oval 66"/>
            <p:cNvSpPr>
              <a:spLocks noChangeArrowheads="1"/>
            </p:cNvSpPr>
            <p:nvPr/>
          </p:nvSpPr>
          <p:spPr bwMode="auto">
            <a:xfrm>
              <a:off x="2401" y="3384"/>
              <a:ext cx="1319" cy="336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86086" name="Oval 70"/>
          <p:cNvSpPr>
            <a:spLocks noChangeArrowheads="1"/>
          </p:cNvSpPr>
          <p:nvPr/>
        </p:nvSpPr>
        <p:spPr bwMode="auto">
          <a:xfrm>
            <a:off x="8048625" y="4508500"/>
            <a:ext cx="1536700" cy="43338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6087" name="Rectangle 71"/>
          <p:cNvSpPr>
            <a:spLocks noChangeArrowheads="1"/>
          </p:cNvSpPr>
          <p:nvPr/>
        </p:nvSpPr>
        <p:spPr bwMode="auto">
          <a:xfrm>
            <a:off x="7994650" y="4581525"/>
            <a:ext cx="1612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>
                <a:solidFill>
                  <a:srgbClr val="170476"/>
                </a:solidFill>
                <a:latin typeface="Arial" charset="0"/>
              </a:rPr>
              <a:t>jízda stopem</a:t>
            </a:r>
            <a:endParaRPr lang="cs-CZ" sz="1200" b="1">
              <a:solidFill>
                <a:srgbClr val="170476"/>
              </a:solidFill>
            </a:endParaRPr>
          </a:p>
        </p:txBody>
      </p:sp>
      <p:grpSp>
        <p:nvGrpSpPr>
          <p:cNvPr id="86091" name="Group 75"/>
          <p:cNvGrpSpPr>
            <a:grpSpLocks/>
          </p:cNvGrpSpPr>
          <p:nvPr/>
        </p:nvGrpSpPr>
        <p:grpSpPr bwMode="auto">
          <a:xfrm>
            <a:off x="6750050" y="1052513"/>
            <a:ext cx="2138363" cy="720725"/>
            <a:chOff x="4252" y="1032"/>
            <a:chExt cx="1347" cy="288"/>
          </a:xfrm>
        </p:grpSpPr>
        <p:sp>
          <p:nvSpPr>
            <p:cNvPr id="86092" name="Oval 76"/>
            <p:cNvSpPr>
              <a:spLocks noChangeArrowheads="1"/>
            </p:cNvSpPr>
            <p:nvPr/>
          </p:nvSpPr>
          <p:spPr bwMode="auto">
            <a:xfrm>
              <a:off x="4276" y="1032"/>
              <a:ext cx="1254" cy="288"/>
            </a:xfrm>
            <a:prstGeom prst="ellipse">
              <a:avLst/>
            </a:prstGeom>
            <a:noFill/>
            <a:ln w="76200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6093" name="Rectangle 77"/>
            <p:cNvSpPr>
              <a:spLocks noChangeArrowheads="1"/>
            </p:cNvSpPr>
            <p:nvPr/>
          </p:nvSpPr>
          <p:spPr bwMode="auto">
            <a:xfrm>
              <a:off x="4252" y="1092"/>
              <a:ext cx="1347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800" b="1">
                  <a:solidFill>
                    <a:srgbClr val="17047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Extrémní sporty</a:t>
              </a:r>
              <a:endParaRPr lang="cs-CZ" sz="1800" b="1">
                <a:solidFill>
                  <a:srgbClr val="170476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86104" name="Rectangle 88"/>
          <p:cNvSpPr>
            <a:spLocks noChangeArrowheads="1"/>
          </p:cNvSpPr>
          <p:nvPr/>
        </p:nvSpPr>
        <p:spPr bwMode="auto">
          <a:xfrm>
            <a:off x="6321425" y="5157788"/>
            <a:ext cx="20574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cs-CZ" sz="1200" b="1">
                <a:solidFill>
                  <a:srgbClr val="170476"/>
                </a:solidFill>
                <a:latin typeface="Arial" charset="0"/>
              </a:rPr>
              <a:t> </a:t>
            </a:r>
            <a:endParaRPr lang="cs-CZ" sz="1200" b="1">
              <a:solidFill>
                <a:srgbClr val="170476"/>
              </a:solidFill>
            </a:endParaRPr>
          </a:p>
        </p:txBody>
      </p:sp>
      <p:sp>
        <p:nvSpPr>
          <p:cNvPr id="86107" name="Oval 91"/>
          <p:cNvSpPr>
            <a:spLocks noChangeArrowheads="1"/>
          </p:cNvSpPr>
          <p:nvPr/>
        </p:nvSpPr>
        <p:spPr bwMode="auto">
          <a:xfrm>
            <a:off x="5457825" y="5876925"/>
            <a:ext cx="1871663" cy="6477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6108" name="Rectangle 92"/>
          <p:cNvSpPr>
            <a:spLocks noChangeArrowheads="1"/>
          </p:cNvSpPr>
          <p:nvPr/>
        </p:nvSpPr>
        <p:spPr bwMode="auto">
          <a:xfrm>
            <a:off x="5097463" y="6091238"/>
            <a:ext cx="2592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1704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Riskování</a:t>
            </a:r>
            <a:endParaRPr lang="cs-CZ" b="1">
              <a:solidFill>
                <a:srgbClr val="17047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6109" name="Group 93"/>
          <p:cNvGrpSpPr>
            <a:grpSpLocks/>
          </p:cNvGrpSpPr>
          <p:nvPr/>
        </p:nvGrpSpPr>
        <p:grpSpPr bwMode="auto">
          <a:xfrm flipV="1">
            <a:off x="4016375" y="3068638"/>
            <a:ext cx="2520950" cy="720725"/>
            <a:chOff x="617" y="1080"/>
            <a:chExt cx="895" cy="204"/>
          </a:xfrm>
        </p:grpSpPr>
        <p:sp>
          <p:nvSpPr>
            <p:cNvPr id="86110" name="Oval 94"/>
            <p:cNvSpPr>
              <a:spLocks noChangeArrowheads="1"/>
            </p:cNvSpPr>
            <p:nvPr/>
          </p:nvSpPr>
          <p:spPr bwMode="auto">
            <a:xfrm>
              <a:off x="617" y="1080"/>
              <a:ext cx="895" cy="20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r>
                <a:rPr lang="cs-CZ" b="1">
                  <a:solidFill>
                    <a:srgbClr val="330099"/>
                  </a:solidFill>
                </a:rPr>
                <a:t>Vliv drog</a:t>
              </a:r>
            </a:p>
          </p:txBody>
        </p:sp>
        <p:sp>
          <p:nvSpPr>
            <p:cNvPr id="86111" name="Rectangle 95"/>
            <p:cNvSpPr>
              <a:spLocks noChangeArrowheads="1"/>
            </p:cNvSpPr>
            <p:nvPr/>
          </p:nvSpPr>
          <p:spPr bwMode="auto">
            <a:xfrm>
              <a:off x="638" y="1116"/>
              <a:ext cx="853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rot="10800000" lIns="92075" tIns="46038" rIns="92075" bIns="46038">
              <a:spAutoFit/>
            </a:bodyPr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2750" y="404813"/>
            <a:ext cx="9112250" cy="4319587"/>
          </a:xfrm>
          <a:noFill/>
          <a:ln/>
        </p:spPr>
        <p:txBody>
          <a:bodyPr/>
          <a:lstStyle/>
          <a:p>
            <a:pPr marL="0" indent="0"/>
            <a:endParaRPr lang="cs-CZ"/>
          </a:p>
          <a:p>
            <a:pPr marL="0" indent="0" algn="ctr" eaLnBrk="0" hangingPunct="0"/>
            <a:r>
              <a:rPr lang="cs-CZ" sz="2800">
                <a:solidFill>
                  <a:srgbClr val="000080"/>
                </a:solidFill>
              </a:rPr>
              <a:t>Úrazy jsou největším nepřítelem dětí!</a:t>
            </a:r>
          </a:p>
          <a:p>
            <a:pPr marL="0" indent="0"/>
            <a:endParaRPr lang="cs-CZ" sz="2800"/>
          </a:p>
          <a:p>
            <a:pPr marL="0" indent="0" algn="ctr" eaLnBrk="0" hangingPunct="0"/>
            <a:r>
              <a:rPr lang="cs-CZ" sz="2800">
                <a:solidFill>
                  <a:srgbClr val="000080"/>
                </a:solidFill>
              </a:rPr>
              <a:t>Každý úraz je zbytečný, má své příčiny a lze mu předejít!</a:t>
            </a:r>
          </a:p>
          <a:p>
            <a:pPr marL="0" indent="0"/>
            <a:endParaRPr lang="cs-CZ" sz="2800"/>
          </a:p>
          <a:p>
            <a:pPr marL="0" indent="0" algn="ctr" eaLnBrk="0" hangingPunct="0"/>
            <a:r>
              <a:rPr lang="cs-CZ" sz="2800">
                <a:solidFill>
                  <a:srgbClr val="000080"/>
                </a:solidFill>
              </a:rPr>
              <a:t>Stačí MÁLO : vytvořit pro dítě bezpečné prostředí        a naučit dítě chovat se bezpečně!</a:t>
            </a:r>
          </a:p>
          <a:p>
            <a:pPr marL="0" indent="0"/>
            <a:endParaRPr lang="cs-CZ" sz="2800"/>
          </a:p>
          <a:p>
            <a:pPr marL="0" indent="0"/>
            <a:endParaRPr lang="cs-CZ" sz="2800"/>
          </a:p>
          <a:p>
            <a:pPr marL="0" indent="0"/>
            <a:endParaRPr lang="cs-CZ" sz="2800"/>
          </a:p>
          <a:p>
            <a:pPr marL="0" indent="0"/>
            <a:endParaRPr lang="cs-CZ"/>
          </a:p>
          <a:p>
            <a:pPr marL="0" indent="0"/>
            <a:endParaRPr lang="cs-CZ"/>
          </a:p>
          <a:p>
            <a:pPr marL="0" indent="0"/>
            <a:endParaRPr lang="cs-CZ"/>
          </a:p>
          <a:p>
            <a:pPr marL="0" indent="0"/>
            <a:endParaRPr lang="cs-CZ">
              <a:latin typeface="Arial CE" charset="-18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997950" cy="304800"/>
          </a:xfrm>
          <a:noFill/>
          <a:ln/>
        </p:spPr>
        <p:txBody>
          <a:bodyPr/>
          <a:lstStyle/>
          <a:p>
            <a:pPr eaLnBrk="0" hangingPunct="0"/>
            <a:r>
              <a:rPr lang="cs-CZ" sz="1200">
                <a:solidFill>
                  <a:srgbClr val="000080"/>
                </a:solidFill>
              </a:rPr>
              <a:t>ZÁVĚREČNÉ SHRNUTÍ</a:t>
            </a:r>
            <a:endParaRPr lang="cs-CZ" sz="1200">
              <a:solidFill>
                <a:srgbClr val="000080"/>
              </a:solidFill>
              <a:latin typeface="Arial CE" charset="-18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4419600" y="4221163"/>
            <a:ext cx="1295400" cy="2746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43014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8675" y="4221163"/>
            <a:ext cx="33845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908050"/>
            <a:ext cx="9072563" cy="5181600"/>
          </a:xfrm>
        </p:spPr>
        <p:txBody>
          <a:bodyPr/>
          <a:lstStyle/>
          <a:p>
            <a:pPr algn="ctr"/>
            <a:r>
              <a:rPr lang="cs-CZ" sz="2800">
                <a:solidFill>
                  <a:srgbClr val="000080"/>
                </a:solidFill>
              </a:rPr>
              <a:t>Úrazy dětí jsou vážný zdravotní a společenský problém.</a:t>
            </a:r>
          </a:p>
          <a:p>
            <a:pPr algn="ctr"/>
            <a:endParaRPr lang="cs-CZ" sz="2800">
              <a:solidFill>
                <a:srgbClr val="000080"/>
              </a:solidFill>
            </a:endParaRPr>
          </a:p>
          <a:p>
            <a:pPr algn="ctr"/>
            <a:r>
              <a:rPr lang="cs-CZ" sz="2800">
                <a:solidFill>
                  <a:srgbClr val="000080"/>
                </a:solidFill>
              </a:rPr>
              <a:t>Prevence dětských úrazů je důležitá, účinná                     a snadná.</a:t>
            </a:r>
          </a:p>
          <a:p>
            <a:pPr algn="ctr"/>
            <a:endParaRPr lang="cs-CZ" sz="2800">
              <a:solidFill>
                <a:srgbClr val="000080"/>
              </a:solidFill>
            </a:endParaRPr>
          </a:p>
          <a:p>
            <a:pPr algn="ctr"/>
            <a:r>
              <a:rPr lang="cs-CZ" sz="2800">
                <a:solidFill>
                  <a:srgbClr val="000080"/>
                </a:solidFill>
              </a:rPr>
              <a:t>Zdraví dětí mají ve svých rukou dospělí. </a:t>
            </a:r>
          </a:p>
          <a:p>
            <a:pPr algn="ctr"/>
            <a:r>
              <a:rPr lang="cs-CZ" sz="2800">
                <a:solidFill>
                  <a:srgbClr val="000080"/>
                </a:solidFill>
              </a:rPr>
              <a:t>Chránit se ale mohou i děti.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8913"/>
            <a:ext cx="8997950" cy="287337"/>
          </a:xfrm>
          <a:noFill/>
          <a:ln/>
        </p:spPr>
        <p:txBody>
          <a:bodyPr/>
          <a:lstStyle/>
          <a:p>
            <a:pPr eaLnBrk="0" hangingPunct="0"/>
            <a:r>
              <a:rPr lang="cs-CZ" sz="1200">
                <a:solidFill>
                  <a:srgbClr val="000080"/>
                </a:solidFill>
              </a:rPr>
              <a:t>CO JE TO ÚRAZ</a:t>
            </a:r>
            <a:endParaRPr lang="cs-CZ" sz="1200">
              <a:solidFill>
                <a:srgbClr val="000080"/>
              </a:solidFill>
              <a:latin typeface="Arial CE" charset="-1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549275"/>
            <a:ext cx="8929688" cy="6308725"/>
          </a:xfrm>
          <a:noFill/>
          <a:ln/>
        </p:spPr>
        <p:txBody>
          <a:bodyPr/>
          <a:lstStyle/>
          <a:p>
            <a:pPr marL="0" indent="0" algn="ctr" eaLnBrk="0" hangingPunct="0">
              <a:lnSpc>
                <a:spcPct val="80000"/>
              </a:lnSpc>
            </a:pPr>
            <a:r>
              <a:rPr lang="cs-CZ" sz="2800" u="sng">
                <a:solidFill>
                  <a:srgbClr val="000080"/>
                </a:solidFill>
              </a:rPr>
              <a:t>Úraz je vážná událost, která hrozí všem dětem.</a:t>
            </a:r>
          </a:p>
          <a:p>
            <a:pPr marL="0" indent="0" eaLnBrk="0" hangingPunct="0">
              <a:lnSpc>
                <a:spcPct val="80000"/>
              </a:lnSpc>
            </a:pPr>
            <a:r>
              <a:rPr lang="cs-CZ" sz="1400" b="0">
                <a:solidFill>
                  <a:srgbClr val="000080"/>
                </a:solidFill>
              </a:rPr>
              <a:t> </a:t>
            </a:r>
          </a:p>
          <a:p>
            <a:pPr marL="0" indent="0" eaLnBrk="0" hangingPunct="0">
              <a:lnSpc>
                <a:spcPct val="80000"/>
              </a:lnSpc>
            </a:pPr>
            <a:endParaRPr lang="cs-CZ" sz="1400" b="0">
              <a:solidFill>
                <a:srgbClr val="000080"/>
              </a:solidFill>
            </a:endParaRPr>
          </a:p>
          <a:p>
            <a:pPr marL="0" indent="0" eaLnBrk="0" hangingPunct="0">
              <a:lnSpc>
                <a:spcPct val="80000"/>
              </a:lnSpc>
              <a:buSzPct val="300000"/>
              <a:buFontTx/>
              <a:buChar char="•"/>
            </a:pPr>
            <a:r>
              <a:rPr lang="cs-CZ" sz="1400" b="0">
                <a:solidFill>
                  <a:srgbClr val="000080"/>
                </a:solidFill>
              </a:rPr>
              <a:t>  </a:t>
            </a:r>
            <a:r>
              <a:rPr lang="cs-CZ" sz="2800" b="0">
                <a:solidFill>
                  <a:srgbClr val="000080"/>
                </a:solidFill>
              </a:rPr>
              <a:t>Dvouletá holčička našla babiččiny léky - silná </a:t>
            </a:r>
            <a:r>
              <a:rPr lang="cs-CZ" sz="2800">
                <a:solidFill>
                  <a:srgbClr val="000080"/>
                </a:solidFill>
              </a:rPr>
              <a:t>otrava</a:t>
            </a:r>
            <a:r>
              <a:rPr lang="cs-CZ" sz="2800" b="0">
                <a:solidFill>
                  <a:srgbClr val="000080"/>
                </a:solidFill>
              </a:rPr>
              <a:t>.</a:t>
            </a:r>
          </a:p>
          <a:p>
            <a:pPr marL="0" indent="0" eaLnBrk="0" hangingPunct="0">
              <a:lnSpc>
                <a:spcPct val="80000"/>
              </a:lnSpc>
            </a:pPr>
            <a:endParaRPr lang="cs-CZ" b="0">
              <a:solidFill>
                <a:srgbClr val="000080"/>
              </a:solidFill>
            </a:endParaRPr>
          </a:p>
          <a:p>
            <a:pPr marL="0" indent="0" eaLnBrk="0" hangingPunct="0">
              <a:lnSpc>
                <a:spcPct val="80000"/>
              </a:lnSpc>
              <a:buSzPct val="300000"/>
              <a:buFontTx/>
              <a:buChar char="•"/>
            </a:pPr>
            <a:r>
              <a:rPr lang="cs-CZ" sz="1400" b="0">
                <a:solidFill>
                  <a:srgbClr val="000080"/>
                </a:solidFill>
              </a:rPr>
              <a:t>  </a:t>
            </a:r>
            <a:r>
              <a:rPr lang="cs-CZ" sz="2800" b="0">
                <a:solidFill>
                  <a:srgbClr val="000080"/>
                </a:solidFill>
              </a:rPr>
              <a:t>Roční holčička se při chůzi chytila šňůry od varné    </a:t>
            </a:r>
          </a:p>
          <a:p>
            <a:pPr marL="0" indent="0" eaLnBrk="0" hangingPunct="0">
              <a:lnSpc>
                <a:spcPct val="80000"/>
              </a:lnSpc>
              <a:buSzPct val="150000"/>
            </a:pPr>
            <a:r>
              <a:rPr lang="cs-CZ" sz="2800" b="0">
                <a:solidFill>
                  <a:srgbClr val="000080"/>
                </a:solidFill>
              </a:rPr>
              <a:t>  konvice.   </a:t>
            </a:r>
            <a:r>
              <a:rPr lang="cs-CZ" sz="2800">
                <a:solidFill>
                  <a:srgbClr val="000080"/>
                </a:solidFill>
              </a:rPr>
              <a:t>Opaření</a:t>
            </a:r>
            <a:r>
              <a:rPr lang="cs-CZ" sz="2800" b="0">
                <a:solidFill>
                  <a:srgbClr val="000080"/>
                </a:solidFill>
              </a:rPr>
              <a:t> mělo osudové následky.</a:t>
            </a:r>
          </a:p>
          <a:p>
            <a:pPr marL="0" indent="0" eaLnBrk="0" hangingPunct="0">
              <a:lnSpc>
                <a:spcPct val="80000"/>
              </a:lnSpc>
            </a:pPr>
            <a:endParaRPr lang="cs-CZ" sz="2800" b="0">
              <a:solidFill>
                <a:srgbClr val="000080"/>
              </a:solidFill>
            </a:endParaRPr>
          </a:p>
          <a:p>
            <a:pPr marL="0" indent="0" eaLnBrk="0" hangingPunct="0">
              <a:lnSpc>
                <a:spcPct val="80000"/>
              </a:lnSpc>
              <a:buSzPct val="300000"/>
              <a:buFontTx/>
              <a:buChar char="•"/>
            </a:pPr>
            <a:r>
              <a:rPr lang="cs-CZ" sz="1400" b="0">
                <a:solidFill>
                  <a:srgbClr val="000080"/>
                </a:solidFill>
              </a:rPr>
              <a:t>  </a:t>
            </a:r>
            <a:r>
              <a:rPr lang="cs-CZ" sz="2800" b="0">
                <a:solidFill>
                  <a:srgbClr val="000080"/>
                </a:solidFill>
              </a:rPr>
              <a:t>Šestileté dítě si hrálo s elektrickou zásuvkou                         </a:t>
            </a:r>
          </a:p>
          <a:p>
            <a:pPr marL="0" indent="0" eaLnBrk="0" hangingPunct="0">
              <a:lnSpc>
                <a:spcPct val="80000"/>
              </a:lnSpc>
              <a:buSzPct val="150000"/>
            </a:pPr>
            <a:r>
              <a:rPr lang="cs-CZ" sz="2800" b="0">
                <a:solidFill>
                  <a:srgbClr val="000080"/>
                </a:solidFill>
              </a:rPr>
              <a:t>  a </a:t>
            </a:r>
            <a:r>
              <a:rPr lang="cs-CZ" sz="2800">
                <a:solidFill>
                  <a:srgbClr val="000080"/>
                </a:solidFill>
              </a:rPr>
              <a:t>popálilo</a:t>
            </a:r>
            <a:r>
              <a:rPr lang="cs-CZ" sz="2800" b="0">
                <a:solidFill>
                  <a:srgbClr val="000080"/>
                </a:solidFill>
              </a:rPr>
              <a:t> se elektrickým proudem.</a:t>
            </a:r>
          </a:p>
          <a:p>
            <a:pPr marL="0" indent="0" eaLnBrk="0" hangingPunct="0">
              <a:lnSpc>
                <a:spcPct val="80000"/>
              </a:lnSpc>
            </a:pPr>
            <a:endParaRPr lang="cs-CZ" sz="2800" b="0">
              <a:solidFill>
                <a:srgbClr val="000080"/>
              </a:solidFill>
            </a:endParaRPr>
          </a:p>
          <a:p>
            <a:pPr marL="0" indent="0" eaLnBrk="0" hangingPunct="0">
              <a:lnSpc>
                <a:spcPct val="80000"/>
              </a:lnSpc>
              <a:buSzPct val="300000"/>
              <a:buFontTx/>
              <a:buChar char="•"/>
            </a:pPr>
            <a:r>
              <a:rPr lang="cs-CZ" sz="1400" b="0">
                <a:solidFill>
                  <a:srgbClr val="000080"/>
                </a:solidFill>
              </a:rPr>
              <a:t>  </a:t>
            </a:r>
            <a:r>
              <a:rPr lang="cs-CZ" sz="2800" b="0">
                <a:solidFill>
                  <a:srgbClr val="000080"/>
                </a:solidFill>
              </a:rPr>
              <a:t>Čtyřletý chlapec </a:t>
            </a:r>
            <a:r>
              <a:rPr lang="cs-CZ" sz="2800">
                <a:solidFill>
                  <a:srgbClr val="000080"/>
                </a:solidFill>
              </a:rPr>
              <a:t>se utopil</a:t>
            </a:r>
            <a:r>
              <a:rPr lang="cs-CZ" sz="2800" b="0">
                <a:solidFill>
                  <a:srgbClr val="000080"/>
                </a:solidFill>
              </a:rPr>
              <a:t> v bazénu na zahradě  </a:t>
            </a:r>
          </a:p>
          <a:p>
            <a:pPr marL="0" indent="0" eaLnBrk="0" hangingPunct="0">
              <a:lnSpc>
                <a:spcPct val="80000"/>
              </a:lnSpc>
              <a:buSzPct val="150000"/>
            </a:pPr>
            <a:r>
              <a:rPr lang="cs-CZ" sz="2800" b="0">
                <a:solidFill>
                  <a:srgbClr val="000080"/>
                </a:solidFill>
              </a:rPr>
              <a:t>  rodinného domu</a:t>
            </a:r>
            <a:r>
              <a:rPr lang="cs-CZ" sz="1400" b="0">
                <a:solidFill>
                  <a:srgbClr val="000080"/>
                </a:solidFill>
              </a:rPr>
              <a:t>.</a:t>
            </a:r>
          </a:p>
          <a:p>
            <a:pPr marL="0" indent="0" eaLnBrk="0" hangingPunct="0">
              <a:lnSpc>
                <a:spcPct val="80000"/>
              </a:lnSpc>
            </a:pPr>
            <a:endParaRPr lang="cs-CZ" sz="1400" b="0">
              <a:solidFill>
                <a:srgbClr val="000080"/>
              </a:solidFill>
            </a:endParaRPr>
          </a:p>
          <a:p>
            <a:pPr marL="0" indent="0" eaLnBrk="0" hangingPunct="0">
              <a:lnSpc>
                <a:spcPct val="80000"/>
              </a:lnSpc>
            </a:pPr>
            <a:endParaRPr lang="cs-CZ" sz="1400" b="0">
              <a:solidFill>
                <a:srgbClr val="000080"/>
              </a:solidFill>
            </a:endParaRPr>
          </a:p>
          <a:p>
            <a:pPr marL="0" indent="0" eaLnBrk="0" hangingPunct="0">
              <a:lnSpc>
                <a:spcPct val="80000"/>
              </a:lnSpc>
              <a:buSzPct val="150000"/>
            </a:pPr>
            <a:r>
              <a:rPr lang="cs-CZ" sz="1400" b="0">
                <a:solidFill>
                  <a:srgbClr val="000080"/>
                </a:solidFill>
              </a:rPr>
              <a:t> </a:t>
            </a:r>
            <a:endParaRPr lang="cs-CZ" sz="1400" b="0">
              <a:solidFill>
                <a:srgbClr val="000080"/>
              </a:solidFill>
              <a:latin typeface="Arial CE" charset="-1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buSzPct val="150000"/>
              <a:buFontTx/>
              <a:buChar char="•"/>
            </a:pPr>
            <a:r>
              <a:rPr lang="cs-CZ" sz="2800" b="0">
                <a:solidFill>
                  <a:srgbClr val="000080"/>
                </a:solidFill>
              </a:rPr>
              <a:t>Skupina dětí si hrála na staveništi, jedno z nich </a:t>
            </a:r>
            <a:r>
              <a:rPr lang="cs-CZ" sz="2800">
                <a:solidFill>
                  <a:srgbClr val="000080"/>
                </a:solidFill>
              </a:rPr>
              <a:t>zavalila </a:t>
            </a:r>
            <a:r>
              <a:rPr lang="cs-CZ" sz="2800" b="0">
                <a:solidFill>
                  <a:srgbClr val="000080"/>
                </a:solidFill>
              </a:rPr>
              <a:t>betonová skruž. Nepřežilo.</a:t>
            </a:r>
          </a:p>
          <a:p>
            <a:pPr eaLnBrk="0" hangingPunct="0"/>
            <a:endParaRPr lang="cs-CZ" sz="2800" b="0">
              <a:solidFill>
                <a:srgbClr val="000080"/>
              </a:solidFill>
            </a:endParaRPr>
          </a:p>
          <a:p>
            <a:pPr eaLnBrk="0" hangingPunct="0">
              <a:buSzPct val="150000"/>
              <a:buFontTx/>
              <a:buChar char="•"/>
            </a:pPr>
            <a:r>
              <a:rPr lang="cs-CZ" sz="2800" b="0">
                <a:solidFill>
                  <a:srgbClr val="000080"/>
                </a:solidFill>
              </a:rPr>
              <a:t>Malé dítě </a:t>
            </a:r>
            <a:r>
              <a:rPr lang="cs-CZ" sz="2800">
                <a:solidFill>
                  <a:srgbClr val="000080"/>
                </a:solidFill>
              </a:rPr>
              <a:t>vypadlo</a:t>
            </a:r>
            <a:r>
              <a:rPr lang="cs-CZ" sz="2800" b="0">
                <a:solidFill>
                  <a:srgbClr val="000080"/>
                </a:solidFill>
              </a:rPr>
              <a:t> z okna. Přežilo, ale s doživotními následky.</a:t>
            </a:r>
          </a:p>
          <a:p>
            <a:pPr eaLnBrk="0" hangingPunct="0">
              <a:buSzPct val="150000"/>
              <a:buFontTx/>
              <a:buChar char="•"/>
            </a:pPr>
            <a:endParaRPr lang="cs-CZ" sz="2800" b="0">
              <a:solidFill>
                <a:srgbClr val="000080"/>
              </a:solidFill>
            </a:endParaRPr>
          </a:p>
          <a:p>
            <a:pPr eaLnBrk="0" hangingPunct="0">
              <a:buSzPct val="150000"/>
              <a:buFontTx/>
              <a:buChar char="•"/>
            </a:pPr>
            <a:r>
              <a:rPr lang="cs-CZ" sz="2800" b="0">
                <a:solidFill>
                  <a:srgbClr val="000080"/>
                </a:solidFill>
              </a:rPr>
              <a:t>Třináctiletý chlapec spadl z kola.                                         Na těžké </a:t>
            </a:r>
            <a:r>
              <a:rPr lang="cs-CZ" sz="2800">
                <a:solidFill>
                  <a:srgbClr val="000080"/>
                </a:solidFill>
              </a:rPr>
              <a:t>poranění hlavy</a:t>
            </a:r>
            <a:r>
              <a:rPr lang="cs-CZ" sz="2800" b="0">
                <a:solidFill>
                  <a:srgbClr val="000080"/>
                </a:solidFill>
              </a:rPr>
              <a:t> zemřel.</a:t>
            </a:r>
            <a:endParaRPr lang="cs-CZ" sz="2800" b="0">
              <a:solidFill>
                <a:srgbClr val="000080"/>
              </a:solidFill>
              <a:latin typeface="Arial CE" charset="-18"/>
            </a:endParaRPr>
          </a:p>
          <a:p>
            <a:endParaRPr lang="cs-CZ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997950" cy="381000"/>
          </a:xfrm>
          <a:noFill/>
          <a:ln/>
        </p:spPr>
        <p:txBody>
          <a:bodyPr/>
          <a:lstStyle/>
          <a:p>
            <a:pPr eaLnBrk="0" hangingPunct="0"/>
            <a:r>
              <a:rPr lang="cs-CZ" sz="1200">
                <a:solidFill>
                  <a:srgbClr val="000080"/>
                </a:solidFill>
              </a:rPr>
              <a:t>CO JE TO ÚRAZ</a:t>
            </a:r>
            <a:endParaRPr lang="cs-CZ" sz="1200">
              <a:solidFill>
                <a:srgbClr val="000080"/>
              </a:solidFill>
              <a:latin typeface="Arial CE" charset="-18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908050"/>
            <a:ext cx="8929688" cy="5181600"/>
          </a:xfrm>
          <a:noFill/>
          <a:ln/>
        </p:spPr>
        <p:txBody>
          <a:bodyPr/>
          <a:lstStyle/>
          <a:p>
            <a:pPr marL="0" indent="0" eaLnBrk="0" hangingPunct="0"/>
            <a:r>
              <a:rPr lang="cs-CZ" sz="2800">
                <a:solidFill>
                  <a:srgbClr val="000080"/>
                </a:solidFill>
              </a:rPr>
              <a:t>Popáleniny od ohně a horkých těles</a:t>
            </a:r>
          </a:p>
          <a:p>
            <a:pPr marL="0" indent="0" eaLnBrk="0" hangingPunct="0"/>
            <a:r>
              <a:rPr lang="cs-CZ" b="0">
                <a:solidFill>
                  <a:srgbClr val="000080"/>
                </a:solidFill>
              </a:rPr>
              <a:t> popálení  hořlavinou</a:t>
            </a:r>
          </a:p>
          <a:p>
            <a:pPr marL="0" indent="0" eaLnBrk="0" hangingPunct="0"/>
            <a:endParaRPr lang="cs-CZ" b="0">
              <a:solidFill>
                <a:srgbClr val="000080"/>
              </a:solidFill>
            </a:endParaRPr>
          </a:p>
          <a:p>
            <a:pPr marL="0" indent="0" eaLnBrk="0" hangingPunct="0">
              <a:buSzPct val="150000"/>
            </a:pPr>
            <a:endParaRPr lang="cs-CZ" b="0">
              <a:solidFill>
                <a:srgbClr val="000080"/>
              </a:solidFill>
              <a:latin typeface="Arial CE" charset="-18"/>
            </a:endParaRPr>
          </a:p>
        </p:txBody>
      </p:sp>
      <p:pic>
        <p:nvPicPr>
          <p:cNvPr id="47108" name="Picture 4" descr="URAZ - horlavi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6438" y="1778000"/>
            <a:ext cx="5953125" cy="4021138"/>
          </a:xfrm>
          <a:prstGeom prst="rect">
            <a:avLst/>
          </a:prstGeom>
          <a:noFill/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84213" y="5156200"/>
            <a:ext cx="1841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997950" cy="381000"/>
          </a:xfrm>
          <a:noFill/>
          <a:ln/>
        </p:spPr>
        <p:txBody>
          <a:bodyPr/>
          <a:lstStyle/>
          <a:p>
            <a:pPr eaLnBrk="0" hangingPunct="0"/>
            <a:r>
              <a:rPr lang="cs-CZ" sz="1200">
                <a:solidFill>
                  <a:srgbClr val="000080"/>
                </a:solidFill>
              </a:rPr>
              <a:t>CO JE TO ÚRAZ</a:t>
            </a:r>
            <a:endParaRPr lang="cs-CZ" sz="1200">
              <a:solidFill>
                <a:srgbClr val="000080"/>
              </a:solidFill>
              <a:latin typeface="Arial CE" charset="-1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908050"/>
            <a:ext cx="8929688" cy="5181600"/>
          </a:xfrm>
          <a:noFill/>
          <a:ln/>
        </p:spPr>
        <p:txBody>
          <a:bodyPr/>
          <a:lstStyle/>
          <a:p>
            <a:pPr marL="0" indent="0" eaLnBrk="0" hangingPunct="0"/>
            <a:r>
              <a:rPr lang="cs-CZ" sz="2800">
                <a:solidFill>
                  <a:srgbClr val="000080"/>
                </a:solidFill>
              </a:rPr>
              <a:t>Popáleniny od ohně a horkých těles</a:t>
            </a:r>
          </a:p>
          <a:p>
            <a:pPr marL="0" indent="0" eaLnBrk="0" hangingPunct="0"/>
            <a:r>
              <a:rPr lang="cs-CZ" b="0">
                <a:solidFill>
                  <a:srgbClr val="000080"/>
                </a:solidFill>
              </a:rPr>
              <a:t> popálení od zahradního grilu</a:t>
            </a:r>
          </a:p>
          <a:p>
            <a:pPr marL="0" indent="0" eaLnBrk="0" hangingPunct="0"/>
            <a:endParaRPr lang="cs-CZ" b="0">
              <a:solidFill>
                <a:srgbClr val="000080"/>
              </a:solidFill>
            </a:endParaRPr>
          </a:p>
          <a:p>
            <a:pPr marL="0" indent="0" eaLnBrk="0" hangingPunct="0">
              <a:buSzPct val="150000"/>
            </a:pPr>
            <a:endParaRPr lang="cs-CZ" b="0">
              <a:solidFill>
                <a:srgbClr val="000080"/>
              </a:solidFill>
              <a:latin typeface="Arial CE" charset="-18"/>
            </a:endParaRPr>
          </a:p>
        </p:txBody>
      </p:sp>
      <p:pic>
        <p:nvPicPr>
          <p:cNvPr id="59397" name="Picture 5" descr="URAZ - poleptani NaO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1773238"/>
            <a:ext cx="4902200" cy="4392612"/>
          </a:xfrm>
          <a:prstGeom prst="rect">
            <a:avLst/>
          </a:prstGeom>
          <a:noFill/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684213" y="5156200"/>
            <a:ext cx="1841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997950" cy="381000"/>
          </a:xfrm>
          <a:noFill/>
          <a:ln/>
        </p:spPr>
        <p:txBody>
          <a:bodyPr/>
          <a:lstStyle/>
          <a:p>
            <a:pPr eaLnBrk="0" hangingPunct="0"/>
            <a:r>
              <a:rPr lang="cs-CZ" sz="1200">
                <a:solidFill>
                  <a:srgbClr val="000080"/>
                </a:solidFill>
              </a:rPr>
              <a:t>CO JE TO ÚRAZ</a:t>
            </a:r>
            <a:endParaRPr lang="cs-CZ" sz="1200">
              <a:solidFill>
                <a:srgbClr val="000080"/>
              </a:solidFill>
              <a:latin typeface="Arial CE" charset="-18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908050"/>
            <a:ext cx="8929688" cy="5181600"/>
          </a:xfrm>
          <a:noFill/>
          <a:ln/>
        </p:spPr>
        <p:txBody>
          <a:bodyPr/>
          <a:lstStyle/>
          <a:p>
            <a:pPr marL="0" indent="0" eaLnBrk="0" hangingPunct="0"/>
            <a:r>
              <a:rPr lang="cs-CZ" sz="2800">
                <a:solidFill>
                  <a:srgbClr val="000080"/>
                </a:solidFill>
              </a:rPr>
              <a:t>Popáleniny od ohně a horkých těles</a:t>
            </a:r>
          </a:p>
          <a:p>
            <a:pPr marL="0" indent="0" eaLnBrk="0" hangingPunct="0"/>
            <a:r>
              <a:rPr lang="cs-CZ" b="0">
                <a:solidFill>
                  <a:srgbClr val="000080"/>
                </a:solidFill>
              </a:rPr>
              <a:t> výbuch plynu</a:t>
            </a:r>
          </a:p>
          <a:p>
            <a:pPr marL="0" indent="0" eaLnBrk="0" hangingPunct="0"/>
            <a:endParaRPr lang="cs-CZ" b="0">
              <a:solidFill>
                <a:srgbClr val="000080"/>
              </a:solidFill>
            </a:endParaRPr>
          </a:p>
          <a:p>
            <a:pPr marL="0" indent="0" eaLnBrk="0" hangingPunct="0">
              <a:buSzPct val="150000"/>
            </a:pPr>
            <a:endParaRPr lang="cs-CZ" b="0">
              <a:solidFill>
                <a:srgbClr val="000080"/>
              </a:solidFill>
              <a:latin typeface="Arial CE" charset="-18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684213" y="5156200"/>
            <a:ext cx="1841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cs-CZ"/>
          </a:p>
        </p:txBody>
      </p:sp>
      <p:pic>
        <p:nvPicPr>
          <p:cNvPr id="61446" name="Picture 6" descr="URAZ - vybuch plyn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1800" y="1773238"/>
            <a:ext cx="6502400" cy="4319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997950" cy="381000"/>
          </a:xfrm>
          <a:noFill/>
          <a:ln/>
        </p:spPr>
        <p:txBody>
          <a:bodyPr/>
          <a:lstStyle/>
          <a:p>
            <a:pPr eaLnBrk="0" hangingPunct="0"/>
            <a:r>
              <a:rPr lang="cs-CZ" sz="1200">
                <a:solidFill>
                  <a:srgbClr val="000080"/>
                </a:solidFill>
              </a:rPr>
              <a:t>CO JE TO ÚRAZ</a:t>
            </a:r>
            <a:endParaRPr lang="cs-CZ" sz="1200">
              <a:solidFill>
                <a:srgbClr val="000080"/>
              </a:solidFill>
              <a:latin typeface="Arial CE" charset="-18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908050"/>
            <a:ext cx="8929688" cy="5181600"/>
          </a:xfrm>
          <a:noFill/>
          <a:ln/>
        </p:spPr>
        <p:txBody>
          <a:bodyPr/>
          <a:lstStyle/>
          <a:p>
            <a:pPr marL="0" indent="0" eaLnBrk="0" hangingPunct="0"/>
            <a:r>
              <a:rPr lang="cs-CZ" sz="2800">
                <a:solidFill>
                  <a:srgbClr val="000080"/>
                </a:solidFill>
              </a:rPr>
              <a:t>Opařeniny od horkých tekutin</a:t>
            </a:r>
          </a:p>
          <a:p>
            <a:pPr marL="0" indent="0" eaLnBrk="0" hangingPunct="0"/>
            <a:r>
              <a:rPr lang="cs-CZ" b="0">
                <a:solidFill>
                  <a:srgbClr val="000080"/>
                </a:solidFill>
              </a:rPr>
              <a:t> </a:t>
            </a:r>
          </a:p>
          <a:p>
            <a:pPr marL="0" indent="0" eaLnBrk="0" hangingPunct="0"/>
            <a:endParaRPr lang="cs-CZ" b="0">
              <a:solidFill>
                <a:srgbClr val="000080"/>
              </a:solidFill>
            </a:endParaRPr>
          </a:p>
          <a:p>
            <a:pPr marL="0" indent="0" eaLnBrk="0" hangingPunct="0">
              <a:buSzPct val="150000"/>
            </a:pPr>
            <a:endParaRPr lang="cs-CZ" b="0">
              <a:solidFill>
                <a:srgbClr val="000080"/>
              </a:solidFill>
              <a:latin typeface="Arial CE" charset="-18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84213" y="5156200"/>
            <a:ext cx="1841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cs-CZ"/>
          </a:p>
        </p:txBody>
      </p:sp>
      <p:pic>
        <p:nvPicPr>
          <p:cNvPr id="49159" name="Picture 7" descr="URAZ - popalena ruk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" y="2114550"/>
            <a:ext cx="4464050" cy="3348038"/>
          </a:xfrm>
          <a:prstGeom prst="rect">
            <a:avLst/>
          </a:prstGeom>
          <a:noFill/>
        </p:spPr>
      </p:pic>
      <p:pic>
        <p:nvPicPr>
          <p:cNvPr id="49160" name="Picture 8" descr="URAZ - popalena ruka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114550"/>
            <a:ext cx="4464050" cy="3348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000000"/>
      </a:accent1>
      <a:accent2>
        <a:srgbClr val="0066FF"/>
      </a:accent2>
      <a:accent3>
        <a:srgbClr val="FFFFFF"/>
      </a:accent3>
      <a:accent4>
        <a:srgbClr val="000000"/>
      </a:accent4>
      <a:accent5>
        <a:srgbClr val="AAAAAA"/>
      </a:accent5>
      <a:accent6>
        <a:srgbClr val="005CE7"/>
      </a:accent6>
      <a:hlink>
        <a:srgbClr val="FF0033"/>
      </a:hlink>
      <a:folHlink>
        <a:srgbClr val="CBCBCB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400" b="0" i="0" u="none" strike="noStrike" cap="none" normalizeH="0" baseline="0" smtClean="0">
            <a:ln>
              <a:noFill/>
            </a:ln>
            <a:solidFill>
              <a:srgbClr val="00407A"/>
            </a:solidFill>
            <a:effectLst/>
            <a:latin typeface="Arial CE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400" b="0" i="0" u="none" strike="noStrike" cap="none" normalizeH="0" baseline="0" smtClean="0">
            <a:ln>
              <a:noFill/>
            </a:ln>
            <a:solidFill>
              <a:srgbClr val="00407A"/>
            </a:solidFill>
            <a:effectLst/>
            <a:latin typeface="Arial CE" charset="-18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Pages>2</Pages>
  <Words>1139</Words>
  <Application>Microsoft PowerPoint 4.0</Application>
  <PresentationFormat>A4 (210 x 297 mm)</PresentationFormat>
  <Paragraphs>269</Paragraphs>
  <Slides>28</Slides>
  <Notes>26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Šablona návrhu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28</vt:i4>
      </vt:variant>
    </vt:vector>
  </HeadingPairs>
  <TitlesOfParts>
    <vt:vector size="37" baseType="lpstr">
      <vt:lpstr>Arial</vt:lpstr>
      <vt:lpstr>Arial CE</vt:lpstr>
      <vt:lpstr>Times New Roman CE</vt:lpstr>
      <vt:lpstr>Times New Roman</vt:lpstr>
      <vt:lpstr>Wingdings</vt:lpstr>
      <vt:lpstr>Verdana</vt:lpstr>
      <vt:lpstr>Výchozí návrh</vt:lpstr>
      <vt:lpstr>dokument</vt:lpstr>
      <vt:lpstr>graf</vt:lpstr>
      <vt:lpstr>Snímek 1</vt:lpstr>
      <vt:lpstr>Snímek 2</vt:lpstr>
      <vt:lpstr>Snímek 3</vt:lpstr>
      <vt:lpstr>CO JE TO ÚRAZ</vt:lpstr>
      <vt:lpstr>Snímek 5</vt:lpstr>
      <vt:lpstr>CO JE TO ÚRAZ</vt:lpstr>
      <vt:lpstr>CO JE TO ÚRAZ</vt:lpstr>
      <vt:lpstr>CO JE TO ÚRAZ</vt:lpstr>
      <vt:lpstr>CO JE TO ÚRAZ</vt:lpstr>
      <vt:lpstr>CO JE TO ÚRAZ</vt:lpstr>
      <vt:lpstr>CO JE TO ÚRAZ</vt:lpstr>
      <vt:lpstr>CO JE TO ÚRAZ</vt:lpstr>
      <vt:lpstr>CO JE TO ÚRAZ</vt:lpstr>
      <vt:lpstr>CO JE TO ÚRAZ</vt:lpstr>
      <vt:lpstr>CO JE TO ÚRAZ</vt:lpstr>
      <vt:lpstr>NÁSLEDKY URAZŮ</vt:lpstr>
      <vt:lpstr>NÁSLEDKY ÚRAZŮ</vt:lpstr>
      <vt:lpstr>NÁSLEDKY ÚRAZŮ</vt:lpstr>
      <vt:lpstr>Snímek 19</vt:lpstr>
      <vt:lpstr>Snímek 20</vt:lpstr>
      <vt:lpstr>   Úrazům L Z E předejít úpravou prostředí,                            poučením a motivací k zodpovědnému chování.  </vt:lpstr>
      <vt:lpstr>PREVENCE ÚRAZŮ A RIZIKOVÉHO CHOVÁNÍ</vt:lpstr>
      <vt:lpstr>PREVENCE ÚRAZŮ</vt:lpstr>
      <vt:lpstr>ÚRAZY DĚTÍ</vt:lpstr>
      <vt:lpstr>ÚRAZY DĚTÍ</vt:lpstr>
      <vt:lpstr>ÚRAZY DĚTÍ</vt:lpstr>
      <vt:lpstr>RIZIKOVÉ AKTIVITY</vt:lpstr>
      <vt:lpstr>ZÁVĚREČNÉ SHRNUTÍ</vt:lpstr>
    </vt:vector>
  </TitlesOfParts>
  <Company>Akademos, a.s.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Ukazkový seminář 1</dc:title>
  <dc:subject>Managerské dovednosti</dc:subject>
  <dc:creator>RK, MC</dc:creator>
  <cp:keywords>BPR, řízené vybočení, Maryana, proposal</cp:keywords>
  <dc:description/>
  <cp:lastModifiedBy>uzivatel</cp:lastModifiedBy>
  <cp:revision>270</cp:revision>
  <cp:lastPrinted>2005-12-11T09:42:03Z</cp:lastPrinted>
  <dcterms:created xsi:type="dcterms:W3CDTF">1996-08-06T08:00:38Z</dcterms:created>
  <dcterms:modified xsi:type="dcterms:W3CDTF">2010-11-18T06:20:10Z</dcterms:modified>
  <cp:category>Consulting - semináře</cp:category>
</cp:coreProperties>
</file>