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22" r:id="rId2"/>
    <p:sldId id="265" r:id="rId3"/>
    <p:sldId id="266" r:id="rId4"/>
    <p:sldId id="267" r:id="rId5"/>
    <p:sldId id="314" r:id="rId6"/>
    <p:sldId id="270" r:id="rId7"/>
    <p:sldId id="288" r:id="rId8"/>
    <p:sldId id="315" r:id="rId9"/>
    <p:sldId id="316" r:id="rId10"/>
    <p:sldId id="431" r:id="rId11"/>
    <p:sldId id="271" r:id="rId12"/>
    <p:sldId id="259" r:id="rId13"/>
    <p:sldId id="318" r:id="rId14"/>
    <p:sldId id="294" r:id="rId15"/>
    <p:sldId id="261" r:id="rId16"/>
    <p:sldId id="321" r:id="rId17"/>
    <p:sldId id="295" r:id="rId18"/>
    <p:sldId id="286" r:id="rId19"/>
    <p:sldId id="304" r:id="rId20"/>
    <p:sldId id="296" r:id="rId21"/>
    <p:sldId id="302" r:id="rId2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14" autoAdjust="0"/>
    <p:restoredTop sz="94660"/>
  </p:normalViewPr>
  <p:slideViewPr>
    <p:cSldViewPr snapToGrid="0">
      <p:cViewPr varScale="1">
        <p:scale>
          <a:sx n="58" d="100"/>
          <a:sy n="58" d="100"/>
        </p:scale>
        <p:origin x="988" y="2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C67750-ABEB-4F16-A9B2-B8D9E5780CF0}" type="datetimeFigureOut">
              <a:rPr lang="cs-CZ" smtClean="0"/>
              <a:t>28.04.2020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F8F37E-455E-47BB-A765-3D592E11FCAB}" type="slidenum">
              <a:rPr lang="cs-CZ" smtClean="0"/>
              <a:t>‹#›</a:t>
            </a:fld>
            <a:endParaRPr lang="cs-CZ"/>
          </a:p>
        </p:txBody>
      </p:sp>
    </p:spTree>
    <p:extLst>
      <p:ext uri="{BB962C8B-B14F-4D97-AF65-F5344CB8AC3E}">
        <p14:creationId xmlns:p14="http://schemas.microsoft.com/office/powerpoint/2010/main" val="3383222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35 druhů dermatofytů, ČR 15 druhů</a:t>
            </a:r>
          </a:p>
        </p:txBody>
      </p:sp>
      <p:sp>
        <p:nvSpPr>
          <p:cNvPr id="4" name="Zástupný symbol pro číslo snímku 3"/>
          <p:cNvSpPr>
            <a:spLocks noGrp="1"/>
          </p:cNvSpPr>
          <p:nvPr>
            <p:ph type="sldNum" sz="quarter" idx="10"/>
          </p:nvPr>
        </p:nvSpPr>
        <p:spPr/>
        <p:txBody>
          <a:bodyPr/>
          <a:lstStyle/>
          <a:p>
            <a:fld id="{6AF8F37E-455E-47BB-A765-3D592E11FCAB}" type="slidenum">
              <a:rPr lang="cs-CZ" smtClean="0"/>
              <a:t>2</a:t>
            </a:fld>
            <a:endParaRPr lang="cs-CZ"/>
          </a:p>
        </p:txBody>
      </p:sp>
    </p:spTree>
    <p:extLst>
      <p:ext uri="{BB962C8B-B14F-4D97-AF65-F5344CB8AC3E}">
        <p14:creationId xmlns:p14="http://schemas.microsoft.com/office/powerpoint/2010/main" val="669795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obrázek snímku 1">
            <a:extLst>
              <a:ext uri="{FF2B5EF4-FFF2-40B4-BE49-F238E27FC236}">
                <a16:creationId xmlns:a16="http://schemas.microsoft.com/office/drawing/2014/main" id="{E15950D1-85C6-463C-9523-3288EB715B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Zástupný symbol pro poznámky 2">
            <a:extLst>
              <a:ext uri="{FF2B5EF4-FFF2-40B4-BE49-F238E27FC236}">
                <a16:creationId xmlns:a16="http://schemas.microsoft.com/office/drawing/2014/main" id="{6194E172-8EF8-4334-BF6B-FD4F0D5C12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a:t>Před odběrem nehtů nutno měsíc neléčit, kůže alespoň 14 dní</a:t>
            </a:r>
          </a:p>
        </p:txBody>
      </p:sp>
      <p:sp>
        <p:nvSpPr>
          <p:cNvPr id="35844" name="Zástupný symbol pro číslo snímku 3">
            <a:extLst>
              <a:ext uri="{FF2B5EF4-FFF2-40B4-BE49-F238E27FC236}">
                <a16:creationId xmlns:a16="http://schemas.microsoft.com/office/drawing/2014/main" id="{CE8A41B4-F13B-4686-AEB1-7CFC2D37BE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85922E-D236-45AB-968F-E02A9683D0A9}" type="slidenum">
              <a:rPr lang="cs-CZ" altLang="cs-CZ"/>
              <a:pPr>
                <a:spcBef>
                  <a:spcPct val="0"/>
                </a:spcBef>
              </a:pPr>
              <a:t>3</a:t>
            </a:fld>
            <a:endParaRPr lang="cs-CZ" altLang="cs-CZ"/>
          </a:p>
        </p:txBody>
      </p:sp>
    </p:spTree>
    <p:extLst>
      <p:ext uri="{BB962C8B-B14F-4D97-AF65-F5344CB8AC3E}">
        <p14:creationId xmlns:p14="http://schemas.microsoft.com/office/powerpoint/2010/main" val="3971861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a:extLst>
              <a:ext uri="{FF2B5EF4-FFF2-40B4-BE49-F238E27FC236}">
                <a16:creationId xmlns:a16="http://schemas.microsoft.com/office/drawing/2014/main" id="{75837DB9-7F86-49E6-A223-48E3E1A48D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Zástupný symbol pro poznámky 2">
            <a:extLst>
              <a:ext uri="{FF2B5EF4-FFF2-40B4-BE49-F238E27FC236}">
                <a16:creationId xmlns:a16="http://schemas.microsoft.com/office/drawing/2014/main" id="{42B5DA97-4AD4-4DF3-8F0D-0B92B0194E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a:t>K identifikaci vyvolávajícího agens slouží kultivační vyšetření. Materiál z kůže, nehtů a sliznic očkujeme na Sabouraudův glukózový agar s příměsí antibiotik. Dermatofyty kultivujeme nejméně 3 týdny, kvasinky 2-3 dny. Nejčastějším vyvolavatelem kožních mykóz ve střední Evropě je </a:t>
            </a:r>
            <a:r>
              <a:rPr lang="cs-CZ" altLang="cs-CZ" i="1"/>
              <a:t>T. rubrum</a:t>
            </a:r>
            <a:r>
              <a:rPr lang="cs-CZ" altLang="cs-CZ"/>
              <a:t> (5,9), obr.1</a:t>
            </a:r>
            <a:r>
              <a:rPr lang="cs-CZ" altLang="cs-CZ" i="1"/>
              <a:t>. </a:t>
            </a:r>
            <a:endParaRPr lang="cs-CZ" altLang="cs-CZ"/>
          </a:p>
          <a:p>
            <a:pPr eaLnBrk="1" hangingPunct="1">
              <a:spcBef>
                <a:spcPct val="0"/>
              </a:spcBef>
            </a:pPr>
            <a:r>
              <a:rPr lang="cs-CZ" altLang="cs-CZ"/>
              <a:t>K dosažení vyšší záchytnosti mykologického vyšetření je nutné, aby před odběrem nebyly nehty nejméně měsíc ničím ošetřovány, neměly by být nalakovány ani čerstvě odlakovány. Kůže by neměla být ošetřována alespoň 10 dní před odběrem. Všechny tyto prostředky brání růstu dermatofytů i kvasinek na živných půdách, tím se úspěšnost záchytu vyvolavatele snižuje.</a:t>
            </a:r>
          </a:p>
          <a:p>
            <a:pPr eaLnBrk="1" hangingPunct="1">
              <a:spcBef>
                <a:spcPct val="0"/>
              </a:spcBef>
            </a:pPr>
            <a:r>
              <a:rPr lang="cs-CZ" altLang="cs-CZ"/>
              <a:t> </a:t>
            </a:r>
          </a:p>
        </p:txBody>
      </p:sp>
      <p:sp>
        <p:nvSpPr>
          <p:cNvPr id="36868" name="Zástupný symbol pro číslo snímku 3">
            <a:extLst>
              <a:ext uri="{FF2B5EF4-FFF2-40B4-BE49-F238E27FC236}">
                <a16:creationId xmlns:a16="http://schemas.microsoft.com/office/drawing/2014/main" id="{03630B31-AAE1-4731-BE12-17EB8FBA60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81B568-8E38-4CD6-854C-AFABFE324259}" type="slidenum">
              <a:rPr lang="cs-CZ" altLang="cs-CZ"/>
              <a:pPr>
                <a:spcBef>
                  <a:spcPct val="0"/>
                </a:spcBef>
              </a:pPr>
              <a:t>4</a:t>
            </a:fld>
            <a:endParaRPr lang="cs-CZ" altLang="cs-CZ"/>
          </a:p>
        </p:txBody>
      </p:sp>
    </p:spTree>
    <p:extLst>
      <p:ext uri="{BB962C8B-B14F-4D97-AF65-F5344CB8AC3E}">
        <p14:creationId xmlns:p14="http://schemas.microsoft.com/office/powerpoint/2010/main" val="2887587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obrázek snímku 1">
            <a:extLst>
              <a:ext uri="{FF2B5EF4-FFF2-40B4-BE49-F238E27FC236}">
                <a16:creationId xmlns:a16="http://schemas.microsoft.com/office/drawing/2014/main" id="{DBE8A89F-9982-4072-9048-EA7B77A922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Zástupný symbol pro poznámky 2">
            <a:extLst>
              <a:ext uri="{FF2B5EF4-FFF2-40B4-BE49-F238E27FC236}">
                <a16:creationId xmlns:a16="http://schemas.microsoft.com/office/drawing/2014/main" id="{821AC5C7-B278-46EB-9AD7-39E9C2A67F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a:t>Nejčastější kožní dermatofytózou je </a:t>
            </a:r>
            <a:r>
              <a:rPr lang="cs-CZ" altLang="cs-CZ" b="1"/>
              <a:t>tinea pedis</a:t>
            </a:r>
            <a:r>
              <a:rPr lang="cs-CZ" altLang="cs-CZ"/>
              <a:t>, její incidence se pohybuje mezi 20 až 70 %. V patogenezi hraje roli především vlhké a teplé mikroklima v obuvi, mezi podpůrné faktory patří hyperhidróza a akrocyanóza. Vyvolavatelem je nejčastěji </a:t>
            </a:r>
            <a:r>
              <a:rPr lang="cs-CZ" altLang="cs-CZ" i="1"/>
              <a:t>T. rubrum,</a:t>
            </a:r>
            <a:r>
              <a:rPr lang="cs-CZ" altLang="cs-CZ"/>
              <a:t> event. </a:t>
            </a:r>
            <a:r>
              <a:rPr lang="cs-CZ" altLang="cs-CZ" i="1"/>
              <a:t>T.interdigitale</a:t>
            </a:r>
            <a:r>
              <a:rPr lang="cs-CZ" altLang="cs-CZ"/>
              <a:t>. Spory těchto antropofilních dermatofytů se vyskytují téměř ubikviterně a zůstávají virulentní několik měsíců především na podlahách společných sprch, umýváren, fit center, vyskytují se na hotelových kobercích, v saunách a kolem bazénů. Nejčastější formy tinea pedum začínají obvykle mezi 3. a 4. prstem, později postihují i ostatní interdigitální prostory. Tvoří se zde macerované vrstvy kůže, eroze a ragády (intertriginózní typ), dyshidroziformní typ se projevuje tvorbou drobných puchýřků na zánětlivém podkladě, tyto projevy vznikají nejčastěji v létě během teplých dní. Skvamózně hyperkeratotický typ tiney je charakterizován deskvamací celé plosky nebo její části. Hlavním diagnostickým znakem bývá současné postižení nehtů (6). Do mezipstních prostor je vhodné použít naftifin ve formě  roztoku. </a:t>
            </a:r>
          </a:p>
          <a:p>
            <a:pPr eaLnBrk="1" hangingPunct="1">
              <a:spcBef>
                <a:spcPct val="0"/>
              </a:spcBef>
            </a:pPr>
            <a:endParaRPr lang="cs-CZ" altLang="cs-CZ"/>
          </a:p>
        </p:txBody>
      </p:sp>
      <p:sp>
        <p:nvSpPr>
          <p:cNvPr id="37892" name="Zástupný symbol pro číslo snímku 3">
            <a:extLst>
              <a:ext uri="{FF2B5EF4-FFF2-40B4-BE49-F238E27FC236}">
                <a16:creationId xmlns:a16="http://schemas.microsoft.com/office/drawing/2014/main" id="{D6F70252-C96F-4079-A713-0A3B4E7BCD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BB71FCA-E3C1-4FDE-85AE-FD5ADB9B30E6}" type="slidenum">
              <a:rPr lang="cs-CZ" altLang="cs-CZ"/>
              <a:pPr>
                <a:spcBef>
                  <a:spcPct val="0"/>
                </a:spcBef>
              </a:pPr>
              <a:t>6</a:t>
            </a:fld>
            <a:endParaRPr lang="cs-CZ" altLang="cs-CZ"/>
          </a:p>
        </p:txBody>
      </p:sp>
    </p:spTree>
    <p:extLst>
      <p:ext uri="{BB962C8B-B14F-4D97-AF65-F5344CB8AC3E}">
        <p14:creationId xmlns:p14="http://schemas.microsoft.com/office/powerpoint/2010/main" val="293507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obrázek snímku 1">
            <a:extLst>
              <a:ext uri="{FF2B5EF4-FFF2-40B4-BE49-F238E27FC236}">
                <a16:creationId xmlns:a16="http://schemas.microsoft.com/office/drawing/2014/main" id="{2CB0C194-FFBF-4189-A68F-5F67F1D0F6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Zástupný symbol pro poznámky 2">
            <a:extLst>
              <a:ext uri="{FF2B5EF4-FFF2-40B4-BE49-F238E27FC236}">
                <a16:creationId xmlns:a16="http://schemas.microsoft.com/office/drawing/2014/main" id="{D79BBE5A-3BF1-403D-83CD-2F94037949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a:t>K vyvolavatelům </a:t>
            </a:r>
            <a:r>
              <a:rPr lang="cs-CZ" altLang="cs-CZ" b="1"/>
              <a:t>onychomykóz</a:t>
            </a:r>
            <a:r>
              <a:rPr lang="cs-CZ" altLang="cs-CZ"/>
              <a:t> patří  nejčastěji </a:t>
            </a:r>
            <a:r>
              <a:rPr lang="cs-CZ" altLang="cs-CZ" i="1"/>
              <a:t>T. rubrum </a:t>
            </a:r>
            <a:r>
              <a:rPr lang="cs-CZ" altLang="cs-CZ"/>
              <a:t>a </a:t>
            </a:r>
            <a:r>
              <a:rPr lang="cs-CZ" altLang="cs-CZ" i="1"/>
              <a:t>T.</a:t>
            </a:r>
            <a:r>
              <a:rPr lang="cs-CZ" altLang="cs-CZ"/>
              <a:t> </a:t>
            </a:r>
            <a:r>
              <a:rPr lang="cs-CZ" altLang="cs-CZ" i="1"/>
              <a:t>interdigitale</a:t>
            </a:r>
            <a:r>
              <a:rPr lang="cs-CZ" altLang="cs-CZ"/>
              <a:t>.  V 80 % případů onychomykóz jsou postiženy nehty prstů na nohou, nehty rukou jsou postiženy vzácněji. Infekce proniká z hyponychia do nehtového lůžka. Typický případ onychomykózy představuje distálně-laterální typ a totálně dystrofický typ. Nehet je deformovaný, většinou žlutě zbarvený, drobivý, v okraji nehtu a později v celém rozsahu bývá subunguální hyperkeratóza. Superficiální bílá onychomykóza se vyskytuje méně často a postihuje spíše povrch nehtové ploténky, vzácná je i proximální subunguální onychomykóza. Lokální léčba naftifin roztokem je indikována tehdy, pokud je postiženo méně než 30 % nehtové ploténky, roztok by měl být aplikován 2x denně. Při rozsáhlejším postižení jsou indikována systémová antimykotika. </a:t>
            </a:r>
          </a:p>
          <a:p>
            <a:pPr eaLnBrk="1" hangingPunct="1">
              <a:spcBef>
                <a:spcPct val="0"/>
              </a:spcBef>
            </a:pPr>
            <a:r>
              <a:rPr lang="cs-CZ" altLang="cs-CZ"/>
              <a:t>Vyvolavatelé infekce pronikají z hyponychia do nehtového lůžka. Typický případ onychomykózy představuje distálně-laterální typ, nehet je deformovaný, většinou žlutě zbarvený, drobivý, v okraji nehtu a později v celém rozsahu bývá subunguální hyperkeratóza (obr.2). Superficiální bílá onychomykóza se vyskytuje méně často a postihuje spíše povrch nehtové ploténky, u imunosuprimovaných pacientů se může objevit proximální subunguální onychomykóza.</a:t>
            </a:r>
          </a:p>
          <a:p>
            <a:pPr eaLnBrk="1" hangingPunct="1">
              <a:spcBef>
                <a:spcPct val="0"/>
              </a:spcBef>
            </a:pPr>
            <a:r>
              <a:rPr lang="cs-CZ" altLang="cs-CZ"/>
              <a:t>unguis incarnatus,</a:t>
            </a:r>
          </a:p>
          <a:p>
            <a:pPr eaLnBrk="1" hangingPunct="1">
              <a:spcBef>
                <a:spcPct val="0"/>
              </a:spcBef>
            </a:pPr>
            <a:r>
              <a:rPr lang="cs-CZ" altLang="cs-CZ"/>
              <a:t>traumatická onychopatie,</a:t>
            </a:r>
          </a:p>
          <a:p>
            <a:pPr eaLnBrk="1" hangingPunct="1">
              <a:spcBef>
                <a:spcPct val="0"/>
              </a:spcBef>
            </a:pPr>
            <a:r>
              <a:rPr lang="cs-CZ" altLang="cs-CZ"/>
              <a:t>psoriasis unguium</a:t>
            </a:r>
          </a:p>
          <a:p>
            <a:pPr eaLnBrk="1" hangingPunct="1">
              <a:spcBef>
                <a:spcPct val="0"/>
              </a:spcBef>
            </a:pPr>
            <a:r>
              <a:rPr lang="cs-CZ" altLang="cs-CZ"/>
              <a:t>klešťovitý nebo trubkovitý nehet, </a:t>
            </a:r>
          </a:p>
          <a:p>
            <a:pPr eaLnBrk="1" hangingPunct="1">
              <a:spcBef>
                <a:spcPct val="0"/>
              </a:spcBef>
            </a:pPr>
            <a:r>
              <a:rPr lang="cs-CZ" altLang="cs-CZ"/>
              <a:t>sekundární změny nehtů při osteoartritidě, onychogryphosis,</a:t>
            </a:r>
          </a:p>
          <a:p>
            <a:pPr eaLnBrk="1" hangingPunct="1">
              <a:spcBef>
                <a:spcPct val="0"/>
              </a:spcBef>
            </a:pPr>
            <a:r>
              <a:rPr lang="cs-CZ" altLang="cs-CZ"/>
              <a:t>subunguální veruka, </a:t>
            </a:r>
          </a:p>
          <a:p>
            <a:pPr eaLnBrk="1" hangingPunct="1">
              <a:spcBef>
                <a:spcPct val="0"/>
              </a:spcBef>
            </a:pPr>
            <a:r>
              <a:rPr lang="cs-CZ" altLang="cs-CZ"/>
              <a:t>nehtový lichen planus, </a:t>
            </a:r>
          </a:p>
          <a:p>
            <a:pPr eaLnBrk="1" hangingPunct="1">
              <a:spcBef>
                <a:spcPct val="0"/>
              </a:spcBef>
            </a:pPr>
            <a:r>
              <a:rPr lang="cs-CZ" altLang="cs-CZ"/>
              <a:t>myxoidní cysta v oblasti nehtové matrix,</a:t>
            </a:r>
          </a:p>
          <a:p>
            <a:pPr eaLnBrk="1" hangingPunct="1">
              <a:spcBef>
                <a:spcPct val="0"/>
              </a:spcBef>
            </a:pPr>
            <a:r>
              <a:rPr lang="cs-CZ" altLang="cs-CZ"/>
              <a:t>ekzémová onychopatie,</a:t>
            </a:r>
          </a:p>
          <a:p>
            <a:pPr eaLnBrk="1" hangingPunct="1">
              <a:spcBef>
                <a:spcPct val="0"/>
              </a:spcBef>
            </a:pPr>
            <a:r>
              <a:rPr lang="cs-CZ" altLang="cs-CZ"/>
              <a:t>onychodystrofie při cévních či metabolických poruchách.</a:t>
            </a:r>
          </a:p>
          <a:p>
            <a:pPr eaLnBrk="1" hangingPunct="1">
              <a:spcBef>
                <a:spcPct val="0"/>
              </a:spcBef>
            </a:pPr>
            <a:endParaRPr lang="cs-CZ" altLang="cs-CZ"/>
          </a:p>
          <a:p>
            <a:pPr eaLnBrk="1" hangingPunct="1">
              <a:spcBef>
                <a:spcPct val="0"/>
              </a:spcBef>
            </a:pPr>
            <a:endParaRPr lang="cs-CZ" altLang="cs-CZ"/>
          </a:p>
        </p:txBody>
      </p:sp>
      <p:sp>
        <p:nvSpPr>
          <p:cNvPr id="38916" name="Zástupný symbol pro číslo snímku 3">
            <a:extLst>
              <a:ext uri="{FF2B5EF4-FFF2-40B4-BE49-F238E27FC236}">
                <a16:creationId xmlns:a16="http://schemas.microsoft.com/office/drawing/2014/main" id="{D6D15642-755F-44A1-8A26-DB42CCB28C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B871708-7A5A-4E00-AE11-370952997E93}" type="slidenum">
              <a:rPr lang="cs-CZ" altLang="cs-CZ"/>
              <a:pPr>
                <a:spcBef>
                  <a:spcPct val="0"/>
                </a:spcBef>
              </a:pPr>
              <a:t>7</a:t>
            </a:fld>
            <a:endParaRPr lang="cs-CZ" altLang="cs-CZ"/>
          </a:p>
        </p:txBody>
      </p:sp>
    </p:spTree>
    <p:extLst>
      <p:ext uri="{BB962C8B-B14F-4D97-AF65-F5344CB8AC3E}">
        <p14:creationId xmlns:p14="http://schemas.microsoft.com/office/powerpoint/2010/main" val="3554440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Zástupný symbol pro obrázek snímku 1">
            <a:extLst>
              <a:ext uri="{FF2B5EF4-FFF2-40B4-BE49-F238E27FC236}">
                <a16:creationId xmlns:a16="http://schemas.microsoft.com/office/drawing/2014/main" id="{D651ABA4-E6CF-4C87-94E0-A03F30AE36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Zástupný symbol pro poznámky 2">
            <a:extLst>
              <a:ext uri="{FF2B5EF4-FFF2-40B4-BE49-F238E27FC236}">
                <a16:creationId xmlns:a16="http://schemas.microsoft.com/office/drawing/2014/main" id="{C62F46DF-0D0B-4D4A-A4E8-BAC9B08B28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cs-CZ" dirty="0"/>
              <a:t>The coral-red fluorescence of scales seen under Wood light is secondary to the production of porphyrin by these </a:t>
            </a:r>
            <a:r>
              <a:rPr lang="en-US" altLang="cs-CZ" dirty="0" err="1"/>
              <a:t>diphtheroids</a:t>
            </a:r>
            <a:r>
              <a:rPr lang="en-US" altLang="cs-CZ" dirty="0"/>
              <a:t>.</a:t>
            </a:r>
            <a:r>
              <a:rPr lang="cs-CZ" altLang="cs-CZ" dirty="0"/>
              <a:t> </a:t>
            </a:r>
            <a:r>
              <a:rPr lang="en-US" altLang="cs-CZ" dirty="0"/>
              <a:t>The incidence of </a:t>
            </a:r>
            <a:r>
              <a:rPr lang="en-US" altLang="cs-CZ" dirty="0" err="1"/>
              <a:t>erythrasma</a:t>
            </a:r>
            <a:r>
              <a:rPr lang="en-US" altLang="cs-CZ" dirty="0"/>
              <a:t> is reported to be around 4%. This infection is observed all over the world; Dark discoloration associated with </a:t>
            </a:r>
            <a:r>
              <a:rPr lang="en-US" altLang="cs-CZ" dirty="0" err="1"/>
              <a:t>erythrasma</a:t>
            </a:r>
            <a:r>
              <a:rPr lang="en-US" altLang="cs-CZ" dirty="0"/>
              <a:t> is usually limited to body folds that are naturally moist and occluded. Infection commonly is asymptomatic, but it can be pruritic.</a:t>
            </a:r>
            <a:endParaRPr lang="cs-CZ" altLang="cs-CZ" dirty="0"/>
          </a:p>
          <a:p>
            <a:pPr eaLnBrk="1" hangingPunct="1">
              <a:spcBef>
                <a:spcPct val="0"/>
              </a:spcBef>
            </a:pPr>
            <a:r>
              <a:rPr lang="en-US" altLang="cs-CZ" dirty="0" err="1"/>
              <a:t>Corynebacteria</a:t>
            </a:r>
            <a:r>
              <a:rPr lang="en-US" altLang="cs-CZ" dirty="0"/>
              <a:t> invade the upper third of the stratum corneum; under favorable conditions such as heat and humidity, these organisms proliferate. The stratum corneum is thickened. The organisms that cause </a:t>
            </a:r>
            <a:r>
              <a:rPr lang="en-US" altLang="cs-CZ" dirty="0" err="1"/>
              <a:t>erythrasma</a:t>
            </a:r>
            <a:r>
              <a:rPr lang="en-US" altLang="cs-CZ" dirty="0"/>
              <a:t> are seen in the intercellular spaces as well as within cells, dissolving keratin fibrils.</a:t>
            </a:r>
            <a:endParaRPr lang="cs-CZ" altLang="cs-CZ" dirty="0"/>
          </a:p>
        </p:txBody>
      </p:sp>
      <p:sp>
        <p:nvSpPr>
          <p:cNvPr id="39940" name="Zástupný symbol pro číslo snímku 3">
            <a:extLst>
              <a:ext uri="{FF2B5EF4-FFF2-40B4-BE49-F238E27FC236}">
                <a16:creationId xmlns:a16="http://schemas.microsoft.com/office/drawing/2014/main" id="{D6E6B946-3AA0-42A1-BD85-C71531EA23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4E608FC-0D1E-47D7-A806-838488A623BE}" type="slidenum">
              <a:rPr lang="cs-CZ" altLang="cs-CZ"/>
              <a:pPr>
                <a:spcBef>
                  <a:spcPct val="0"/>
                </a:spcBef>
              </a:pPr>
              <a:t>9</a:t>
            </a:fld>
            <a:endParaRPr lang="cs-CZ" altLang="cs-CZ"/>
          </a:p>
        </p:txBody>
      </p:sp>
    </p:spTree>
    <p:extLst>
      <p:ext uri="{BB962C8B-B14F-4D97-AF65-F5344CB8AC3E}">
        <p14:creationId xmlns:p14="http://schemas.microsoft.com/office/powerpoint/2010/main" val="2734923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kandidózy</a:t>
            </a:r>
          </a:p>
        </p:txBody>
      </p:sp>
      <p:sp>
        <p:nvSpPr>
          <p:cNvPr id="4" name="Zástupný symbol pro číslo snímku 3"/>
          <p:cNvSpPr>
            <a:spLocks noGrp="1"/>
          </p:cNvSpPr>
          <p:nvPr>
            <p:ph type="sldNum" sz="quarter" idx="5"/>
          </p:nvPr>
        </p:nvSpPr>
        <p:spPr/>
        <p:txBody>
          <a:bodyPr/>
          <a:lstStyle/>
          <a:p>
            <a:fld id="{6AF8F37E-455E-47BB-A765-3D592E11FCAB}" type="slidenum">
              <a:rPr lang="cs-CZ" smtClean="0"/>
              <a:t>15</a:t>
            </a:fld>
            <a:endParaRPr lang="cs-CZ"/>
          </a:p>
        </p:txBody>
      </p:sp>
    </p:spTree>
    <p:extLst>
      <p:ext uri="{BB962C8B-B14F-4D97-AF65-F5344CB8AC3E}">
        <p14:creationId xmlns:p14="http://schemas.microsoft.com/office/powerpoint/2010/main" val="2089170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Zástupný symbol pro obrázek snímku 1">
            <a:extLst>
              <a:ext uri="{FF2B5EF4-FFF2-40B4-BE49-F238E27FC236}">
                <a16:creationId xmlns:a16="http://schemas.microsoft.com/office/drawing/2014/main" id="{79072984-A70E-4064-941B-B2AF6FEB99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Zástupný symbol pro poznámky 2">
            <a:extLst>
              <a:ext uri="{FF2B5EF4-FFF2-40B4-BE49-F238E27FC236}">
                <a16:creationId xmlns:a16="http://schemas.microsoft.com/office/drawing/2014/main" id="{D3A0689B-6075-4B70-9F73-19C8D829A7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r>
              <a:rPr lang="cs-CZ" altLang="cs-CZ"/>
              <a:t>itrakonazol  /</a:t>
            </a:r>
            <a:r>
              <a:rPr lang="cs-CZ" altLang="cs-CZ" b="1"/>
              <a:t>Sporanox cps, sol, Prokanazol</a:t>
            </a:r>
            <a:r>
              <a:rPr lang="cs-CZ" altLang="cs-CZ"/>
              <a:t>/</a:t>
            </a:r>
          </a:p>
          <a:p>
            <a:pPr eaLnBrk="1" hangingPunct="1">
              <a:lnSpc>
                <a:spcPct val="90000"/>
              </a:lnSpc>
            </a:pPr>
            <a:r>
              <a:rPr lang="cs-CZ" altLang="cs-CZ"/>
              <a:t>flukonazol /</a:t>
            </a:r>
            <a:r>
              <a:rPr lang="cs-CZ" altLang="cs-CZ" b="1"/>
              <a:t>Diflucan cps,susp, Mycomax cps, Mykohexal tbl</a:t>
            </a:r>
            <a:r>
              <a:rPr lang="cs-CZ" altLang="cs-CZ"/>
              <a:t>/</a:t>
            </a:r>
          </a:p>
          <a:p>
            <a:pPr eaLnBrk="1" hangingPunct="1">
              <a:lnSpc>
                <a:spcPct val="90000"/>
              </a:lnSpc>
            </a:pPr>
            <a:r>
              <a:rPr lang="cs-CZ" altLang="cs-CZ"/>
              <a:t>ketokonazol /</a:t>
            </a:r>
            <a:r>
              <a:rPr lang="cs-CZ" altLang="cs-CZ" b="1"/>
              <a:t>Nizoral tbl, crm</a:t>
            </a:r>
            <a:r>
              <a:rPr lang="cs-CZ" altLang="cs-CZ"/>
              <a:t>/</a:t>
            </a:r>
          </a:p>
          <a:p>
            <a:pPr eaLnBrk="1" hangingPunct="1">
              <a:lnSpc>
                <a:spcPct val="90000"/>
              </a:lnSpc>
            </a:pPr>
            <a:r>
              <a:rPr lang="cs-CZ" altLang="cs-CZ"/>
              <a:t>bifonazol /Canespor krém, roztok, </a:t>
            </a:r>
            <a:r>
              <a:rPr lang="cs-CZ" altLang="cs-CZ" b="1"/>
              <a:t>Mycospor roztok, krém</a:t>
            </a:r>
            <a:r>
              <a:rPr lang="cs-CZ" altLang="cs-CZ"/>
              <a:t>/</a:t>
            </a:r>
          </a:p>
          <a:p>
            <a:pPr eaLnBrk="1" hangingPunct="1">
              <a:lnSpc>
                <a:spcPct val="90000"/>
              </a:lnSpc>
            </a:pPr>
            <a:r>
              <a:rPr lang="cs-CZ" altLang="cs-CZ"/>
              <a:t>klotrimazol /</a:t>
            </a:r>
            <a:r>
              <a:rPr lang="cs-CZ" altLang="cs-CZ" b="1"/>
              <a:t>Clotrimazol ALcrm,Canesten liq</a:t>
            </a:r>
            <a:r>
              <a:rPr lang="cs-CZ" altLang="cs-CZ"/>
              <a:t>/ </a:t>
            </a:r>
          </a:p>
          <a:p>
            <a:pPr eaLnBrk="1" hangingPunct="1">
              <a:lnSpc>
                <a:spcPct val="90000"/>
              </a:lnSpc>
            </a:pPr>
            <a:r>
              <a:rPr lang="cs-CZ" altLang="cs-CZ"/>
              <a:t>ekonazol /</a:t>
            </a:r>
            <a:r>
              <a:rPr lang="cs-CZ" altLang="cs-CZ" b="1"/>
              <a:t>Pevaryl crm, pst, P.V.spm</a:t>
            </a:r>
            <a:r>
              <a:rPr lang="cs-CZ" altLang="cs-CZ"/>
              <a:t>/ </a:t>
            </a:r>
          </a:p>
          <a:p>
            <a:pPr eaLnBrk="1" hangingPunct="1">
              <a:lnSpc>
                <a:spcPct val="90000"/>
              </a:lnSpc>
            </a:pPr>
            <a:r>
              <a:rPr lang="cs-CZ" altLang="cs-CZ"/>
              <a:t>flutrimazol /</a:t>
            </a:r>
            <a:r>
              <a:rPr lang="cs-CZ" altLang="cs-CZ" b="1"/>
              <a:t>Micetal spr, crm, gel</a:t>
            </a:r>
            <a:r>
              <a:rPr lang="cs-CZ" altLang="cs-CZ"/>
              <a:t>/</a:t>
            </a:r>
          </a:p>
          <a:p>
            <a:pPr eaLnBrk="1" hangingPunct="1">
              <a:lnSpc>
                <a:spcPct val="90000"/>
              </a:lnSpc>
            </a:pPr>
            <a:r>
              <a:rPr lang="cs-CZ" altLang="cs-CZ"/>
              <a:t>mikonazol /</a:t>
            </a:r>
            <a:r>
              <a:rPr lang="cs-CZ" altLang="cs-CZ" b="1"/>
              <a:t>Mycosolon ung</a:t>
            </a:r>
            <a:r>
              <a:rPr lang="cs-CZ" altLang="cs-CZ"/>
              <a:t>/</a:t>
            </a:r>
          </a:p>
          <a:p>
            <a:pPr eaLnBrk="1" hangingPunct="1">
              <a:lnSpc>
                <a:spcPct val="90000"/>
              </a:lnSpc>
            </a:pPr>
            <a:r>
              <a:rPr lang="cs-CZ" altLang="cs-CZ"/>
              <a:t>oxikonazol /</a:t>
            </a:r>
            <a:r>
              <a:rPr lang="cs-CZ" altLang="cs-CZ" b="1"/>
              <a:t>Myfungar crm</a:t>
            </a:r>
            <a:r>
              <a:rPr lang="cs-CZ" altLang="cs-CZ"/>
              <a:t>/  </a:t>
            </a:r>
          </a:p>
          <a:p>
            <a:pPr eaLnBrk="1" hangingPunct="1"/>
            <a:endParaRPr lang="cs-CZ" altLang="cs-CZ"/>
          </a:p>
        </p:txBody>
      </p:sp>
      <p:sp>
        <p:nvSpPr>
          <p:cNvPr id="44036" name="Zástupný symbol pro číslo snímku 3">
            <a:extLst>
              <a:ext uri="{FF2B5EF4-FFF2-40B4-BE49-F238E27FC236}">
                <a16:creationId xmlns:a16="http://schemas.microsoft.com/office/drawing/2014/main" id="{494D94A5-E6A1-499A-B976-1DD388855E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1A22EF-F3AB-48BA-8DD1-3B48B742BA28}" type="slidenum">
              <a:rPr lang="cs-CZ" altLang="cs-CZ"/>
              <a:pPr>
                <a:spcBef>
                  <a:spcPct val="0"/>
                </a:spcBef>
              </a:pPr>
              <a:t>18</a:t>
            </a:fld>
            <a:endParaRPr lang="cs-CZ" altLang="cs-CZ"/>
          </a:p>
        </p:txBody>
      </p:sp>
    </p:spTree>
    <p:extLst>
      <p:ext uri="{BB962C8B-B14F-4D97-AF65-F5344CB8AC3E}">
        <p14:creationId xmlns:p14="http://schemas.microsoft.com/office/powerpoint/2010/main" val="866509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EDB6E8-51D0-4167-A979-D0844709588A}"/>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5A5C7A8A-E14E-48BD-A1A5-C4EAD457E8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9323B698-3572-4D15-8536-4B954B701843}"/>
              </a:ext>
            </a:extLst>
          </p:cNvPr>
          <p:cNvSpPr>
            <a:spLocks noGrp="1"/>
          </p:cNvSpPr>
          <p:nvPr>
            <p:ph type="dt" sz="half" idx="10"/>
          </p:nvPr>
        </p:nvSpPr>
        <p:spPr/>
        <p:txBody>
          <a:bodyPr/>
          <a:lstStyle/>
          <a:p>
            <a:fld id="{ACB63EC5-E502-483C-B059-79FDA42C0BA4}" type="datetimeFigureOut">
              <a:rPr lang="cs-CZ" smtClean="0"/>
              <a:t>28.04.2020</a:t>
            </a:fld>
            <a:endParaRPr lang="cs-CZ"/>
          </a:p>
        </p:txBody>
      </p:sp>
      <p:sp>
        <p:nvSpPr>
          <p:cNvPr id="5" name="Zástupný symbol pro zápatí 4">
            <a:extLst>
              <a:ext uri="{FF2B5EF4-FFF2-40B4-BE49-F238E27FC236}">
                <a16:creationId xmlns:a16="http://schemas.microsoft.com/office/drawing/2014/main" id="{5B307C01-97B5-404B-9B66-C878121DF70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C7F40F5-AED6-47D1-9B32-B3FB9C52ED11}"/>
              </a:ext>
            </a:extLst>
          </p:cNvPr>
          <p:cNvSpPr>
            <a:spLocks noGrp="1"/>
          </p:cNvSpPr>
          <p:nvPr>
            <p:ph type="sldNum" sz="quarter" idx="12"/>
          </p:nvPr>
        </p:nvSpPr>
        <p:spPr/>
        <p:txBody>
          <a:bodyPr/>
          <a:lstStyle/>
          <a:p>
            <a:fld id="{21F44174-7898-4615-AAEA-8B95969AB88D}" type="slidenum">
              <a:rPr lang="cs-CZ" smtClean="0"/>
              <a:t>‹#›</a:t>
            </a:fld>
            <a:endParaRPr lang="cs-CZ"/>
          </a:p>
        </p:txBody>
      </p:sp>
    </p:spTree>
    <p:extLst>
      <p:ext uri="{BB962C8B-B14F-4D97-AF65-F5344CB8AC3E}">
        <p14:creationId xmlns:p14="http://schemas.microsoft.com/office/powerpoint/2010/main" val="1505725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8911EC-86D2-453B-9236-63A9060DCD69}"/>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5BED1BDB-6D10-4A9B-96AD-5EB077D65F11}"/>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97040D8-66FF-4F11-817F-712AB5A30A0A}"/>
              </a:ext>
            </a:extLst>
          </p:cNvPr>
          <p:cNvSpPr>
            <a:spLocks noGrp="1"/>
          </p:cNvSpPr>
          <p:nvPr>
            <p:ph type="dt" sz="half" idx="10"/>
          </p:nvPr>
        </p:nvSpPr>
        <p:spPr/>
        <p:txBody>
          <a:bodyPr/>
          <a:lstStyle/>
          <a:p>
            <a:fld id="{ACB63EC5-E502-483C-B059-79FDA42C0BA4}" type="datetimeFigureOut">
              <a:rPr lang="cs-CZ" smtClean="0"/>
              <a:t>28.04.2020</a:t>
            </a:fld>
            <a:endParaRPr lang="cs-CZ"/>
          </a:p>
        </p:txBody>
      </p:sp>
      <p:sp>
        <p:nvSpPr>
          <p:cNvPr id="5" name="Zástupný symbol pro zápatí 4">
            <a:extLst>
              <a:ext uri="{FF2B5EF4-FFF2-40B4-BE49-F238E27FC236}">
                <a16:creationId xmlns:a16="http://schemas.microsoft.com/office/drawing/2014/main" id="{561A3AE2-9B82-4FB4-AF5F-89CBCFCC139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2B53DD0-A70D-4FDD-8427-22E8EB4E366E}"/>
              </a:ext>
            </a:extLst>
          </p:cNvPr>
          <p:cNvSpPr>
            <a:spLocks noGrp="1"/>
          </p:cNvSpPr>
          <p:nvPr>
            <p:ph type="sldNum" sz="quarter" idx="12"/>
          </p:nvPr>
        </p:nvSpPr>
        <p:spPr/>
        <p:txBody>
          <a:bodyPr/>
          <a:lstStyle/>
          <a:p>
            <a:fld id="{21F44174-7898-4615-AAEA-8B95969AB88D}" type="slidenum">
              <a:rPr lang="cs-CZ" smtClean="0"/>
              <a:t>‹#›</a:t>
            </a:fld>
            <a:endParaRPr lang="cs-CZ"/>
          </a:p>
        </p:txBody>
      </p:sp>
    </p:spTree>
    <p:extLst>
      <p:ext uri="{BB962C8B-B14F-4D97-AF65-F5344CB8AC3E}">
        <p14:creationId xmlns:p14="http://schemas.microsoft.com/office/powerpoint/2010/main" val="1245600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C5BF85B5-CB00-4BE7-A60B-53BA8365701E}"/>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FBF26A86-83A8-4D19-9203-E00102C1373E}"/>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685FEC4-C341-4AF6-9C40-A1F976B085F7}"/>
              </a:ext>
            </a:extLst>
          </p:cNvPr>
          <p:cNvSpPr>
            <a:spLocks noGrp="1"/>
          </p:cNvSpPr>
          <p:nvPr>
            <p:ph type="dt" sz="half" idx="10"/>
          </p:nvPr>
        </p:nvSpPr>
        <p:spPr/>
        <p:txBody>
          <a:bodyPr/>
          <a:lstStyle/>
          <a:p>
            <a:fld id="{ACB63EC5-E502-483C-B059-79FDA42C0BA4}" type="datetimeFigureOut">
              <a:rPr lang="cs-CZ" smtClean="0"/>
              <a:t>28.04.2020</a:t>
            </a:fld>
            <a:endParaRPr lang="cs-CZ"/>
          </a:p>
        </p:txBody>
      </p:sp>
      <p:sp>
        <p:nvSpPr>
          <p:cNvPr id="5" name="Zástupný symbol pro zápatí 4">
            <a:extLst>
              <a:ext uri="{FF2B5EF4-FFF2-40B4-BE49-F238E27FC236}">
                <a16:creationId xmlns:a16="http://schemas.microsoft.com/office/drawing/2014/main" id="{B8E12A2B-0040-45D3-8661-0379822B046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62E4BC8-0446-4049-8918-3035CCD054F8}"/>
              </a:ext>
            </a:extLst>
          </p:cNvPr>
          <p:cNvSpPr>
            <a:spLocks noGrp="1"/>
          </p:cNvSpPr>
          <p:nvPr>
            <p:ph type="sldNum" sz="quarter" idx="12"/>
          </p:nvPr>
        </p:nvSpPr>
        <p:spPr/>
        <p:txBody>
          <a:bodyPr/>
          <a:lstStyle/>
          <a:p>
            <a:fld id="{21F44174-7898-4615-AAEA-8B95969AB88D}" type="slidenum">
              <a:rPr lang="cs-CZ" smtClean="0"/>
              <a:t>‹#›</a:t>
            </a:fld>
            <a:endParaRPr lang="cs-CZ"/>
          </a:p>
        </p:txBody>
      </p:sp>
    </p:spTree>
    <p:extLst>
      <p:ext uri="{BB962C8B-B14F-4D97-AF65-F5344CB8AC3E}">
        <p14:creationId xmlns:p14="http://schemas.microsoft.com/office/powerpoint/2010/main" val="2244649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423333" y="52389"/>
            <a:ext cx="11516784" cy="1431925"/>
          </a:xfrm>
        </p:spPr>
        <p:txBody>
          <a:bodyPr/>
          <a:lstStyle/>
          <a:p>
            <a:r>
              <a:rPr lang="cs-CZ"/>
              <a:t>Kliknutím lze upravit styl.</a:t>
            </a:r>
          </a:p>
        </p:txBody>
      </p:sp>
      <p:sp>
        <p:nvSpPr>
          <p:cNvPr id="3" name="Zástupný symbol pro obsah 2"/>
          <p:cNvSpPr>
            <a:spLocks noGrp="1"/>
          </p:cNvSpPr>
          <p:nvPr>
            <p:ph sz="quarter" idx="1"/>
          </p:nvPr>
        </p:nvSpPr>
        <p:spPr>
          <a:xfrm>
            <a:off x="438151" y="1941513"/>
            <a:ext cx="5369983" cy="19812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011334" y="1941513"/>
            <a:ext cx="5372100" cy="19812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438151" y="4075113"/>
            <a:ext cx="5369983" cy="19812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obsah 5"/>
          <p:cNvSpPr>
            <a:spLocks noGrp="1"/>
          </p:cNvSpPr>
          <p:nvPr>
            <p:ph sz="quarter" idx="4"/>
          </p:nvPr>
        </p:nvSpPr>
        <p:spPr>
          <a:xfrm>
            <a:off x="6011334" y="4075113"/>
            <a:ext cx="5372100" cy="19812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a:extLst>
              <a:ext uri="{FF2B5EF4-FFF2-40B4-BE49-F238E27FC236}">
                <a16:creationId xmlns:a16="http://schemas.microsoft.com/office/drawing/2014/main" id="{EDA9AB76-C3AE-40FF-BCF5-459878CEB3F9}"/>
              </a:ext>
            </a:extLst>
          </p:cNvPr>
          <p:cNvSpPr>
            <a:spLocks noGrp="1"/>
          </p:cNvSpPr>
          <p:nvPr>
            <p:ph type="dt" sz="half" idx="10"/>
          </p:nvPr>
        </p:nvSpPr>
        <p:spPr/>
        <p:txBody>
          <a:bodyPr/>
          <a:lstStyle>
            <a:lvl1pPr>
              <a:defRPr/>
            </a:lvl1pPr>
          </a:lstStyle>
          <a:p>
            <a:pPr>
              <a:defRPr/>
            </a:pPr>
            <a:fld id="{F10FE870-FE82-418A-90BD-F3D9A9EEBC4D}" type="datetimeFigureOut">
              <a:rPr lang="cs-CZ"/>
              <a:pPr>
                <a:defRPr/>
              </a:pPr>
              <a:t>28.04.2020</a:t>
            </a:fld>
            <a:endParaRPr lang="cs-CZ"/>
          </a:p>
        </p:txBody>
      </p:sp>
      <p:sp>
        <p:nvSpPr>
          <p:cNvPr id="8" name="Zástupný symbol pro zápatí 4">
            <a:extLst>
              <a:ext uri="{FF2B5EF4-FFF2-40B4-BE49-F238E27FC236}">
                <a16:creationId xmlns:a16="http://schemas.microsoft.com/office/drawing/2014/main" id="{D214616A-7130-4DCD-83A7-6A21B260C7C6}"/>
              </a:ext>
            </a:extLst>
          </p:cNvPr>
          <p:cNvSpPr>
            <a:spLocks noGrp="1"/>
          </p:cNvSpPr>
          <p:nvPr>
            <p:ph type="ftr" sz="quarter" idx="11"/>
          </p:nvPr>
        </p:nvSpPr>
        <p:spPr/>
        <p:txBody>
          <a:bodyPr/>
          <a:lstStyle>
            <a:lvl1pPr>
              <a:defRPr/>
            </a:lvl1pPr>
          </a:lstStyle>
          <a:p>
            <a:pPr>
              <a:defRPr/>
            </a:pPr>
            <a:endParaRPr lang="cs-CZ"/>
          </a:p>
        </p:txBody>
      </p:sp>
      <p:sp>
        <p:nvSpPr>
          <p:cNvPr id="9" name="Zástupný symbol pro číslo snímku 5">
            <a:extLst>
              <a:ext uri="{FF2B5EF4-FFF2-40B4-BE49-F238E27FC236}">
                <a16:creationId xmlns:a16="http://schemas.microsoft.com/office/drawing/2014/main" id="{DA576BF8-40E6-4CFC-9369-001405124E40}"/>
              </a:ext>
            </a:extLst>
          </p:cNvPr>
          <p:cNvSpPr>
            <a:spLocks noGrp="1"/>
          </p:cNvSpPr>
          <p:nvPr>
            <p:ph type="sldNum" sz="quarter" idx="12"/>
          </p:nvPr>
        </p:nvSpPr>
        <p:spPr/>
        <p:txBody>
          <a:bodyPr/>
          <a:lstStyle>
            <a:lvl1pPr>
              <a:defRPr/>
            </a:lvl1pPr>
          </a:lstStyle>
          <a:p>
            <a:fld id="{AFCA2420-2DD8-4BDF-9E55-4B6EB751B191}" type="slidenum">
              <a:rPr lang="cs-CZ" altLang="cs-CZ"/>
              <a:pPr/>
              <a:t>‹#›</a:t>
            </a:fld>
            <a:endParaRPr lang="cs-CZ" altLang="cs-CZ"/>
          </a:p>
        </p:txBody>
      </p:sp>
    </p:spTree>
    <p:extLst>
      <p:ext uri="{BB962C8B-B14F-4D97-AF65-F5344CB8AC3E}">
        <p14:creationId xmlns:p14="http://schemas.microsoft.com/office/powerpoint/2010/main" val="2542401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F2FDCC-DA58-40F3-80BC-838622740EE2}"/>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64C1F150-1312-49DE-84C8-7FFFCDFB943C}"/>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B9738F7-E6BF-41F5-B1ED-AA964A3BCA9F}"/>
              </a:ext>
            </a:extLst>
          </p:cNvPr>
          <p:cNvSpPr>
            <a:spLocks noGrp="1"/>
          </p:cNvSpPr>
          <p:nvPr>
            <p:ph type="dt" sz="half" idx="10"/>
          </p:nvPr>
        </p:nvSpPr>
        <p:spPr/>
        <p:txBody>
          <a:bodyPr/>
          <a:lstStyle/>
          <a:p>
            <a:fld id="{ACB63EC5-E502-483C-B059-79FDA42C0BA4}" type="datetimeFigureOut">
              <a:rPr lang="cs-CZ" smtClean="0"/>
              <a:t>28.04.2020</a:t>
            </a:fld>
            <a:endParaRPr lang="cs-CZ"/>
          </a:p>
        </p:txBody>
      </p:sp>
      <p:sp>
        <p:nvSpPr>
          <p:cNvPr id="5" name="Zástupný symbol pro zápatí 4">
            <a:extLst>
              <a:ext uri="{FF2B5EF4-FFF2-40B4-BE49-F238E27FC236}">
                <a16:creationId xmlns:a16="http://schemas.microsoft.com/office/drawing/2014/main" id="{1BAFF3A7-D495-4F49-AB06-6846881A72A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62B2705-2DEA-4E65-B0B2-61902D43FCBD}"/>
              </a:ext>
            </a:extLst>
          </p:cNvPr>
          <p:cNvSpPr>
            <a:spLocks noGrp="1"/>
          </p:cNvSpPr>
          <p:nvPr>
            <p:ph type="sldNum" sz="quarter" idx="12"/>
          </p:nvPr>
        </p:nvSpPr>
        <p:spPr/>
        <p:txBody>
          <a:bodyPr/>
          <a:lstStyle/>
          <a:p>
            <a:fld id="{21F44174-7898-4615-AAEA-8B95969AB88D}" type="slidenum">
              <a:rPr lang="cs-CZ" smtClean="0"/>
              <a:t>‹#›</a:t>
            </a:fld>
            <a:endParaRPr lang="cs-CZ"/>
          </a:p>
        </p:txBody>
      </p:sp>
    </p:spTree>
    <p:extLst>
      <p:ext uri="{BB962C8B-B14F-4D97-AF65-F5344CB8AC3E}">
        <p14:creationId xmlns:p14="http://schemas.microsoft.com/office/powerpoint/2010/main" val="1301819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4D5684-FA3F-4683-93ED-2E86AB9ADF7E}"/>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305B0CD3-EB2F-49D9-9089-85259E109C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A720F471-2196-41E6-98F9-72888663E5E1}"/>
              </a:ext>
            </a:extLst>
          </p:cNvPr>
          <p:cNvSpPr>
            <a:spLocks noGrp="1"/>
          </p:cNvSpPr>
          <p:nvPr>
            <p:ph type="dt" sz="half" idx="10"/>
          </p:nvPr>
        </p:nvSpPr>
        <p:spPr/>
        <p:txBody>
          <a:bodyPr/>
          <a:lstStyle/>
          <a:p>
            <a:fld id="{ACB63EC5-E502-483C-B059-79FDA42C0BA4}" type="datetimeFigureOut">
              <a:rPr lang="cs-CZ" smtClean="0"/>
              <a:t>28.04.2020</a:t>
            </a:fld>
            <a:endParaRPr lang="cs-CZ"/>
          </a:p>
        </p:txBody>
      </p:sp>
      <p:sp>
        <p:nvSpPr>
          <p:cNvPr id="5" name="Zástupný symbol pro zápatí 4">
            <a:extLst>
              <a:ext uri="{FF2B5EF4-FFF2-40B4-BE49-F238E27FC236}">
                <a16:creationId xmlns:a16="http://schemas.microsoft.com/office/drawing/2014/main" id="{C7282961-8B20-4972-8ECF-735C82AA23D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F059535-6C5A-412A-8F58-A0D53C760B7E}"/>
              </a:ext>
            </a:extLst>
          </p:cNvPr>
          <p:cNvSpPr>
            <a:spLocks noGrp="1"/>
          </p:cNvSpPr>
          <p:nvPr>
            <p:ph type="sldNum" sz="quarter" idx="12"/>
          </p:nvPr>
        </p:nvSpPr>
        <p:spPr/>
        <p:txBody>
          <a:bodyPr/>
          <a:lstStyle/>
          <a:p>
            <a:fld id="{21F44174-7898-4615-AAEA-8B95969AB88D}" type="slidenum">
              <a:rPr lang="cs-CZ" smtClean="0"/>
              <a:t>‹#›</a:t>
            </a:fld>
            <a:endParaRPr lang="cs-CZ"/>
          </a:p>
        </p:txBody>
      </p:sp>
    </p:spTree>
    <p:extLst>
      <p:ext uri="{BB962C8B-B14F-4D97-AF65-F5344CB8AC3E}">
        <p14:creationId xmlns:p14="http://schemas.microsoft.com/office/powerpoint/2010/main" val="2977572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A2BECE-A513-41A8-A6F7-409919474FC4}"/>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84FEEEF9-8EBC-407C-B8B3-FA952FC35C6B}"/>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3E603D27-A217-4C27-8154-DC461A252D04}"/>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E3B7B09E-05D7-46BE-9009-F8FD981904C8}"/>
              </a:ext>
            </a:extLst>
          </p:cNvPr>
          <p:cNvSpPr>
            <a:spLocks noGrp="1"/>
          </p:cNvSpPr>
          <p:nvPr>
            <p:ph type="dt" sz="half" idx="10"/>
          </p:nvPr>
        </p:nvSpPr>
        <p:spPr/>
        <p:txBody>
          <a:bodyPr/>
          <a:lstStyle/>
          <a:p>
            <a:fld id="{ACB63EC5-E502-483C-B059-79FDA42C0BA4}" type="datetimeFigureOut">
              <a:rPr lang="cs-CZ" smtClean="0"/>
              <a:t>28.04.2020</a:t>
            </a:fld>
            <a:endParaRPr lang="cs-CZ"/>
          </a:p>
        </p:txBody>
      </p:sp>
      <p:sp>
        <p:nvSpPr>
          <p:cNvPr id="6" name="Zástupný symbol pro zápatí 5">
            <a:extLst>
              <a:ext uri="{FF2B5EF4-FFF2-40B4-BE49-F238E27FC236}">
                <a16:creationId xmlns:a16="http://schemas.microsoft.com/office/drawing/2014/main" id="{CC4B05FF-49F0-44AC-A292-13990E25D38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BFA62B88-3F58-42E9-8F80-3F380F9C43A2}"/>
              </a:ext>
            </a:extLst>
          </p:cNvPr>
          <p:cNvSpPr>
            <a:spLocks noGrp="1"/>
          </p:cNvSpPr>
          <p:nvPr>
            <p:ph type="sldNum" sz="quarter" idx="12"/>
          </p:nvPr>
        </p:nvSpPr>
        <p:spPr/>
        <p:txBody>
          <a:bodyPr/>
          <a:lstStyle/>
          <a:p>
            <a:fld id="{21F44174-7898-4615-AAEA-8B95969AB88D}" type="slidenum">
              <a:rPr lang="cs-CZ" smtClean="0"/>
              <a:t>‹#›</a:t>
            </a:fld>
            <a:endParaRPr lang="cs-CZ"/>
          </a:p>
        </p:txBody>
      </p:sp>
    </p:spTree>
    <p:extLst>
      <p:ext uri="{BB962C8B-B14F-4D97-AF65-F5344CB8AC3E}">
        <p14:creationId xmlns:p14="http://schemas.microsoft.com/office/powerpoint/2010/main" val="1564568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4D2854-8E6C-486F-9FD4-1E9DB38063A8}"/>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B333DB58-4365-43C8-9368-A4108F5E17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368A7E18-B1A0-4BF1-9DA1-E35CD13D4916}"/>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0A0898BF-7B66-40EF-8E11-55D4D98838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56F2BB7D-AD2F-4A04-91A2-46B8BA0DBE4A}"/>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3248A6B0-90FF-432D-B1BE-01CBE72474FE}"/>
              </a:ext>
            </a:extLst>
          </p:cNvPr>
          <p:cNvSpPr>
            <a:spLocks noGrp="1"/>
          </p:cNvSpPr>
          <p:nvPr>
            <p:ph type="dt" sz="half" idx="10"/>
          </p:nvPr>
        </p:nvSpPr>
        <p:spPr/>
        <p:txBody>
          <a:bodyPr/>
          <a:lstStyle/>
          <a:p>
            <a:fld id="{ACB63EC5-E502-483C-B059-79FDA42C0BA4}" type="datetimeFigureOut">
              <a:rPr lang="cs-CZ" smtClean="0"/>
              <a:t>28.04.2020</a:t>
            </a:fld>
            <a:endParaRPr lang="cs-CZ"/>
          </a:p>
        </p:txBody>
      </p:sp>
      <p:sp>
        <p:nvSpPr>
          <p:cNvPr id="8" name="Zástupný symbol pro zápatí 7">
            <a:extLst>
              <a:ext uri="{FF2B5EF4-FFF2-40B4-BE49-F238E27FC236}">
                <a16:creationId xmlns:a16="http://schemas.microsoft.com/office/drawing/2014/main" id="{E2E0FC78-9A9B-4A61-BABD-60EA7DC4ACEE}"/>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5A92F0F7-CC83-4BE4-BC0E-D5E5232ACAD7}"/>
              </a:ext>
            </a:extLst>
          </p:cNvPr>
          <p:cNvSpPr>
            <a:spLocks noGrp="1"/>
          </p:cNvSpPr>
          <p:nvPr>
            <p:ph type="sldNum" sz="quarter" idx="12"/>
          </p:nvPr>
        </p:nvSpPr>
        <p:spPr/>
        <p:txBody>
          <a:bodyPr/>
          <a:lstStyle/>
          <a:p>
            <a:fld id="{21F44174-7898-4615-AAEA-8B95969AB88D}" type="slidenum">
              <a:rPr lang="cs-CZ" smtClean="0"/>
              <a:t>‹#›</a:t>
            </a:fld>
            <a:endParaRPr lang="cs-CZ"/>
          </a:p>
        </p:txBody>
      </p:sp>
    </p:spTree>
    <p:extLst>
      <p:ext uri="{BB962C8B-B14F-4D97-AF65-F5344CB8AC3E}">
        <p14:creationId xmlns:p14="http://schemas.microsoft.com/office/powerpoint/2010/main" val="1429934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03BEE1-2DB4-4CE8-9C54-EDD28221FBF3}"/>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41B7FAEC-CB0B-47FF-B29C-ACEFCB0298A1}"/>
              </a:ext>
            </a:extLst>
          </p:cNvPr>
          <p:cNvSpPr>
            <a:spLocks noGrp="1"/>
          </p:cNvSpPr>
          <p:nvPr>
            <p:ph type="dt" sz="half" idx="10"/>
          </p:nvPr>
        </p:nvSpPr>
        <p:spPr/>
        <p:txBody>
          <a:bodyPr/>
          <a:lstStyle/>
          <a:p>
            <a:fld id="{ACB63EC5-E502-483C-B059-79FDA42C0BA4}" type="datetimeFigureOut">
              <a:rPr lang="cs-CZ" smtClean="0"/>
              <a:t>28.04.2020</a:t>
            </a:fld>
            <a:endParaRPr lang="cs-CZ"/>
          </a:p>
        </p:txBody>
      </p:sp>
      <p:sp>
        <p:nvSpPr>
          <p:cNvPr id="4" name="Zástupný symbol pro zápatí 3">
            <a:extLst>
              <a:ext uri="{FF2B5EF4-FFF2-40B4-BE49-F238E27FC236}">
                <a16:creationId xmlns:a16="http://schemas.microsoft.com/office/drawing/2014/main" id="{17B4E875-4CB6-4535-BB06-87221A45B708}"/>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0A23CA6E-A68A-4D8E-9712-148021FA99DB}"/>
              </a:ext>
            </a:extLst>
          </p:cNvPr>
          <p:cNvSpPr>
            <a:spLocks noGrp="1"/>
          </p:cNvSpPr>
          <p:nvPr>
            <p:ph type="sldNum" sz="quarter" idx="12"/>
          </p:nvPr>
        </p:nvSpPr>
        <p:spPr/>
        <p:txBody>
          <a:bodyPr/>
          <a:lstStyle/>
          <a:p>
            <a:fld id="{21F44174-7898-4615-AAEA-8B95969AB88D}" type="slidenum">
              <a:rPr lang="cs-CZ" smtClean="0"/>
              <a:t>‹#›</a:t>
            </a:fld>
            <a:endParaRPr lang="cs-CZ"/>
          </a:p>
        </p:txBody>
      </p:sp>
    </p:spTree>
    <p:extLst>
      <p:ext uri="{BB962C8B-B14F-4D97-AF65-F5344CB8AC3E}">
        <p14:creationId xmlns:p14="http://schemas.microsoft.com/office/powerpoint/2010/main" val="2796855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2F33D152-316D-4E24-80AE-24FD6F0D5B58}"/>
              </a:ext>
            </a:extLst>
          </p:cNvPr>
          <p:cNvSpPr>
            <a:spLocks noGrp="1"/>
          </p:cNvSpPr>
          <p:nvPr>
            <p:ph type="dt" sz="half" idx="10"/>
          </p:nvPr>
        </p:nvSpPr>
        <p:spPr/>
        <p:txBody>
          <a:bodyPr/>
          <a:lstStyle/>
          <a:p>
            <a:fld id="{ACB63EC5-E502-483C-B059-79FDA42C0BA4}" type="datetimeFigureOut">
              <a:rPr lang="cs-CZ" smtClean="0"/>
              <a:t>28.04.2020</a:t>
            </a:fld>
            <a:endParaRPr lang="cs-CZ"/>
          </a:p>
        </p:txBody>
      </p:sp>
      <p:sp>
        <p:nvSpPr>
          <p:cNvPr id="3" name="Zástupný symbol pro zápatí 2">
            <a:extLst>
              <a:ext uri="{FF2B5EF4-FFF2-40B4-BE49-F238E27FC236}">
                <a16:creationId xmlns:a16="http://schemas.microsoft.com/office/drawing/2014/main" id="{6668E2C7-F88B-4C8F-B87A-2B9ACA9513D9}"/>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1E7959B0-4A69-445D-B7FB-B07EDDF2B2EE}"/>
              </a:ext>
            </a:extLst>
          </p:cNvPr>
          <p:cNvSpPr>
            <a:spLocks noGrp="1"/>
          </p:cNvSpPr>
          <p:nvPr>
            <p:ph type="sldNum" sz="quarter" idx="12"/>
          </p:nvPr>
        </p:nvSpPr>
        <p:spPr/>
        <p:txBody>
          <a:bodyPr/>
          <a:lstStyle/>
          <a:p>
            <a:fld id="{21F44174-7898-4615-AAEA-8B95969AB88D}" type="slidenum">
              <a:rPr lang="cs-CZ" smtClean="0"/>
              <a:t>‹#›</a:t>
            </a:fld>
            <a:endParaRPr lang="cs-CZ"/>
          </a:p>
        </p:txBody>
      </p:sp>
    </p:spTree>
    <p:extLst>
      <p:ext uri="{BB962C8B-B14F-4D97-AF65-F5344CB8AC3E}">
        <p14:creationId xmlns:p14="http://schemas.microsoft.com/office/powerpoint/2010/main" val="1546040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E8A6D0-DB34-42F3-A16D-5A9521642BD0}"/>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3A866CD7-611B-4EAB-98E1-DD0C198314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8B46CCD9-1FE8-4A21-990C-FCFC84E1E1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955C3787-E551-4946-889E-F55727BFF49A}"/>
              </a:ext>
            </a:extLst>
          </p:cNvPr>
          <p:cNvSpPr>
            <a:spLocks noGrp="1"/>
          </p:cNvSpPr>
          <p:nvPr>
            <p:ph type="dt" sz="half" idx="10"/>
          </p:nvPr>
        </p:nvSpPr>
        <p:spPr/>
        <p:txBody>
          <a:bodyPr/>
          <a:lstStyle/>
          <a:p>
            <a:fld id="{ACB63EC5-E502-483C-B059-79FDA42C0BA4}" type="datetimeFigureOut">
              <a:rPr lang="cs-CZ" smtClean="0"/>
              <a:t>28.04.2020</a:t>
            </a:fld>
            <a:endParaRPr lang="cs-CZ"/>
          </a:p>
        </p:txBody>
      </p:sp>
      <p:sp>
        <p:nvSpPr>
          <p:cNvPr id="6" name="Zástupný symbol pro zápatí 5">
            <a:extLst>
              <a:ext uri="{FF2B5EF4-FFF2-40B4-BE49-F238E27FC236}">
                <a16:creationId xmlns:a16="http://schemas.microsoft.com/office/drawing/2014/main" id="{57F8A0EB-11A7-41D9-8530-1B9984D288C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55230E4-FD54-4A57-A9B1-34F62E7D29D3}"/>
              </a:ext>
            </a:extLst>
          </p:cNvPr>
          <p:cNvSpPr>
            <a:spLocks noGrp="1"/>
          </p:cNvSpPr>
          <p:nvPr>
            <p:ph type="sldNum" sz="quarter" idx="12"/>
          </p:nvPr>
        </p:nvSpPr>
        <p:spPr/>
        <p:txBody>
          <a:bodyPr/>
          <a:lstStyle/>
          <a:p>
            <a:fld id="{21F44174-7898-4615-AAEA-8B95969AB88D}" type="slidenum">
              <a:rPr lang="cs-CZ" smtClean="0"/>
              <a:t>‹#›</a:t>
            </a:fld>
            <a:endParaRPr lang="cs-CZ"/>
          </a:p>
        </p:txBody>
      </p:sp>
    </p:spTree>
    <p:extLst>
      <p:ext uri="{BB962C8B-B14F-4D97-AF65-F5344CB8AC3E}">
        <p14:creationId xmlns:p14="http://schemas.microsoft.com/office/powerpoint/2010/main" val="1339715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122DD7-E782-460B-81F7-6170E4E54148}"/>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30CC2E36-5AFE-45BF-8133-1447C49BC1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1C6DB25C-B558-49C9-B87C-8C512054AB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3C9C659C-DF47-4092-B249-6A22C7594E78}"/>
              </a:ext>
            </a:extLst>
          </p:cNvPr>
          <p:cNvSpPr>
            <a:spLocks noGrp="1"/>
          </p:cNvSpPr>
          <p:nvPr>
            <p:ph type="dt" sz="half" idx="10"/>
          </p:nvPr>
        </p:nvSpPr>
        <p:spPr/>
        <p:txBody>
          <a:bodyPr/>
          <a:lstStyle/>
          <a:p>
            <a:fld id="{ACB63EC5-E502-483C-B059-79FDA42C0BA4}" type="datetimeFigureOut">
              <a:rPr lang="cs-CZ" smtClean="0"/>
              <a:t>28.04.2020</a:t>
            </a:fld>
            <a:endParaRPr lang="cs-CZ"/>
          </a:p>
        </p:txBody>
      </p:sp>
      <p:sp>
        <p:nvSpPr>
          <p:cNvPr id="6" name="Zástupný symbol pro zápatí 5">
            <a:extLst>
              <a:ext uri="{FF2B5EF4-FFF2-40B4-BE49-F238E27FC236}">
                <a16:creationId xmlns:a16="http://schemas.microsoft.com/office/drawing/2014/main" id="{E73279B2-A058-49C7-860A-421D1C9C256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10CF6D7-67DA-47F1-B28F-9699FB45E25B}"/>
              </a:ext>
            </a:extLst>
          </p:cNvPr>
          <p:cNvSpPr>
            <a:spLocks noGrp="1"/>
          </p:cNvSpPr>
          <p:nvPr>
            <p:ph type="sldNum" sz="quarter" idx="12"/>
          </p:nvPr>
        </p:nvSpPr>
        <p:spPr/>
        <p:txBody>
          <a:bodyPr/>
          <a:lstStyle/>
          <a:p>
            <a:fld id="{21F44174-7898-4615-AAEA-8B95969AB88D}" type="slidenum">
              <a:rPr lang="cs-CZ" smtClean="0"/>
              <a:t>‹#›</a:t>
            </a:fld>
            <a:endParaRPr lang="cs-CZ"/>
          </a:p>
        </p:txBody>
      </p:sp>
    </p:spTree>
    <p:extLst>
      <p:ext uri="{BB962C8B-B14F-4D97-AF65-F5344CB8AC3E}">
        <p14:creationId xmlns:p14="http://schemas.microsoft.com/office/powerpoint/2010/main" val="1868273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C3A85C53-C319-4780-9231-E1822A1A6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9323511C-ADCC-4209-A78E-101E670DB8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CEC8ECC-7334-4D3B-A179-890AC5FADC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B63EC5-E502-483C-B059-79FDA42C0BA4}" type="datetimeFigureOut">
              <a:rPr lang="cs-CZ" smtClean="0"/>
              <a:t>28.04.2020</a:t>
            </a:fld>
            <a:endParaRPr lang="cs-CZ"/>
          </a:p>
        </p:txBody>
      </p:sp>
      <p:sp>
        <p:nvSpPr>
          <p:cNvPr id="5" name="Zástupný symbol pro zápatí 4">
            <a:extLst>
              <a:ext uri="{FF2B5EF4-FFF2-40B4-BE49-F238E27FC236}">
                <a16:creationId xmlns:a16="http://schemas.microsoft.com/office/drawing/2014/main" id="{C4DBAB43-4559-489D-8691-2FC9002075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980178F9-1691-4745-B2A1-4FBDE60FC6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44174-7898-4615-AAEA-8B95969AB88D}" type="slidenum">
              <a:rPr lang="cs-CZ" smtClean="0"/>
              <a:t>‹#›</a:t>
            </a:fld>
            <a:endParaRPr lang="cs-CZ"/>
          </a:p>
        </p:txBody>
      </p:sp>
    </p:spTree>
    <p:extLst>
      <p:ext uri="{BB962C8B-B14F-4D97-AF65-F5344CB8AC3E}">
        <p14:creationId xmlns:p14="http://schemas.microsoft.com/office/powerpoint/2010/main" val="2610638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B9C954-3D74-49B8-A16B-96B9FA878963}"/>
              </a:ext>
            </a:extLst>
          </p:cNvPr>
          <p:cNvSpPr>
            <a:spLocks noGrp="1"/>
          </p:cNvSpPr>
          <p:nvPr>
            <p:ph type="ctrTitle"/>
          </p:nvPr>
        </p:nvSpPr>
        <p:spPr>
          <a:xfrm>
            <a:off x="1524000" y="336550"/>
            <a:ext cx="9144000" cy="3173413"/>
          </a:xfrm>
        </p:spPr>
        <p:txBody>
          <a:bodyPr rtlCol="0">
            <a:normAutofit fontScale="90000"/>
          </a:bodyPr>
          <a:lstStyle/>
          <a:p>
            <a:pPr eaLnBrk="1" fontAlgn="auto" hangingPunct="1">
              <a:spcAft>
                <a:spcPts val="0"/>
              </a:spcAft>
              <a:defRPr/>
            </a:pPr>
            <a:br>
              <a:rPr lang="cs-CZ" dirty="0"/>
            </a:br>
            <a:br>
              <a:rPr lang="cs-CZ" dirty="0"/>
            </a:br>
            <a:br>
              <a:rPr lang="cs-CZ" dirty="0"/>
            </a:br>
            <a:br>
              <a:rPr lang="cs-CZ" dirty="0"/>
            </a:br>
            <a:br>
              <a:rPr lang="cs-CZ" dirty="0"/>
            </a:br>
            <a:r>
              <a:rPr lang="cs-CZ" sz="4000" b="1" dirty="0"/>
              <a:t>Dermatomykózy</a:t>
            </a:r>
            <a:br>
              <a:rPr lang="cs-CZ" sz="4000" b="1" dirty="0"/>
            </a:br>
            <a:br>
              <a:rPr lang="cs-CZ" sz="3100" b="1" dirty="0"/>
            </a:br>
            <a:br>
              <a:rPr lang="cs-CZ" sz="2000" b="1" dirty="0"/>
            </a:br>
            <a:br>
              <a:rPr lang="cs-CZ" sz="3100" dirty="0"/>
            </a:br>
            <a:endParaRPr lang="cs-CZ" sz="3100" dirty="0"/>
          </a:p>
        </p:txBody>
      </p:sp>
      <p:sp>
        <p:nvSpPr>
          <p:cNvPr id="3075" name="Podnadpis 2">
            <a:extLst>
              <a:ext uri="{FF2B5EF4-FFF2-40B4-BE49-F238E27FC236}">
                <a16:creationId xmlns:a16="http://schemas.microsoft.com/office/drawing/2014/main" id="{009115B0-CC1F-45F7-9DAA-09C91FA687F2}"/>
              </a:ext>
            </a:extLst>
          </p:cNvPr>
          <p:cNvSpPr>
            <a:spLocks noGrp="1"/>
          </p:cNvSpPr>
          <p:nvPr>
            <p:ph type="subTitle" idx="1"/>
          </p:nvPr>
        </p:nvSpPr>
        <p:spPr/>
        <p:txBody>
          <a:bodyPr/>
          <a:lstStyle/>
          <a:p>
            <a:pPr eaLnBrk="1" hangingPunct="1"/>
            <a:r>
              <a:rPr lang="cs-CZ" altLang="cs-CZ" dirty="0"/>
              <a:t>Doc. MUDr Ivana Kuklová, </a:t>
            </a:r>
            <a:r>
              <a:rPr lang="cs-CZ" altLang="cs-CZ" dirty="0" err="1"/>
              <a:t>CSc</a:t>
            </a:r>
            <a:r>
              <a:rPr lang="cs-CZ" altLang="cs-CZ" dirty="0"/>
              <a:t> </a:t>
            </a:r>
          </a:p>
          <a:p>
            <a:pPr eaLnBrk="1" hangingPunct="1"/>
            <a:r>
              <a:rPr lang="cs-CZ" altLang="cs-CZ" dirty="0"/>
              <a:t>Dermatovenerologická klinika 1. LF UK a VFN</a:t>
            </a:r>
          </a:p>
        </p:txBody>
      </p:sp>
      <p:pic>
        <p:nvPicPr>
          <p:cNvPr id="3076" name="Picture 2" descr="C:\Users\Ivana\Documents\MED A DOM\Hlavička LF.jpg">
            <a:extLst>
              <a:ext uri="{FF2B5EF4-FFF2-40B4-BE49-F238E27FC236}">
                <a16:creationId xmlns:a16="http://schemas.microsoft.com/office/drawing/2014/main" id="{C4E1CE31-16BC-4D57-AA77-59C85B1F6A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0"/>
            <a:ext cx="11780837" cy="834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4353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210146"/>
          </a:xfrm>
        </p:spPr>
        <p:txBody>
          <a:bodyPr>
            <a:normAutofit/>
          </a:bodyPr>
          <a:lstStyle/>
          <a:p>
            <a:r>
              <a:rPr lang="cs-CZ" altLang="cs-CZ" sz="2400" dirty="0" err="1"/>
              <a:t>Tinea</a:t>
            </a:r>
            <a:r>
              <a:rPr lang="cs-CZ" altLang="cs-CZ" sz="2400" dirty="0"/>
              <a:t> </a:t>
            </a:r>
            <a:r>
              <a:rPr lang="cs-CZ" altLang="cs-CZ" sz="2400" dirty="0" err="1"/>
              <a:t>corporis</a:t>
            </a:r>
            <a:r>
              <a:rPr lang="cs-CZ" altLang="cs-CZ" sz="2400" dirty="0"/>
              <a:t>-zoofilní dermatofyty ČR (2011-13), N 411; hodnoceno 3235 izolátů</a:t>
            </a:r>
            <a:br>
              <a:rPr lang="cs-CZ" altLang="cs-CZ" sz="2400" dirty="0"/>
            </a:br>
            <a:r>
              <a:rPr lang="cs-CZ" altLang="cs-CZ" sz="2400" dirty="0"/>
              <a:t>(</a:t>
            </a:r>
            <a:r>
              <a:rPr lang="cs-CZ" altLang="cs-CZ" sz="2000" dirty="0"/>
              <a:t>Hubka et al. </a:t>
            </a:r>
            <a:r>
              <a:rPr lang="cs-CZ" altLang="cs-CZ" sz="2000" dirty="0" err="1"/>
              <a:t>Čes</a:t>
            </a:r>
            <a:r>
              <a:rPr lang="cs-CZ" altLang="cs-CZ" sz="2000" dirty="0"/>
              <a:t>-slov derm, 89, 2014,)</a:t>
            </a:r>
            <a:br>
              <a:rPr lang="cs-CZ" altLang="cs-CZ" sz="2000" dirty="0"/>
            </a:br>
            <a:r>
              <a:rPr lang="cs-CZ" altLang="cs-CZ" sz="2400" dirty="0"/>
              <a:t> </a:t>
            </a:r>
            <a:endParaRPr lang="cs-CZ" sz="2400"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567789218"/>
              </p:ext>
            </p:extLst>
          </p:nvPr>
        </p:nvGraphicFramePr>
        <p:xfrm>
          <a:off x="609600" y="1600200"/>
          <a:ext cx="10972800" cy="249428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370840">
                <a:tc>
                  <a:txBody>
                    <a:bodyPr/>
                    <a:lstStyle/>
                    <a:p>
                      <a:endParaRPr lang="cs-CZ" dirty="0"/>
                    </a:p>
                  </a:txBody>
                  <a:tcPr marL="121920" marR="121920"/>
                </a:tc>
                <a:tc>
                  <a:txBody>
                    <a:bodyPr/>
                    <a:lstStyle/>
                    <a:p>
                      <a:r>
                        <a:rPr lang="cs-CZ" dirty="0" err="1"/>
                        <a:t>abs</a:t>
                      </a:r>
                      <a:endParaRPr lang="cs-CZ"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altLang="cs-CZ" sz="1800" dirty="0"/>
                        <a:t>%</a:t>
                      </a:r>
                      <a:endParaRPr lang="cs-CZ" dirty="0"/>
                    </a:p>
                    <a:p>
                      <a:endParaRPr lang="cs-CZ" dirty="0"/>
                    </a:p>
                  </a:txBody>
                  <a:tcPr marL="121920" marR="121920"/>
                </a:tc>
                <a:extLst>
                  <a:ext uri="{0D108BD9-81ED-4DB2-BD59-A6C34878D82A}">
                    <a16:rowId xmlns:a16="http://schemas.microsoft.com/office/drawing/2014/main" val="10000"/>
                  </a:ext>
                </a:extLst>
              </a:tr>
              <a:tr h="370840">
                <a:tc>
                  <a:txBody>
                    <a:bodyPr/>
                    <a:lstStyle/>
                    <a:p>
                      <a:r>
                        <a:rPr lang="cs-CZ" altLang="cs-CZ" sz="1800" dirty="0" err="1"/>
                        <a:t>Arthroderma</a:t>
                      </a:r>
                      <a:r>
                        <a:rPr lang="cs-CZ" altLang="cs-CZ" sz="1800" dirty="0"/>
                        <a:t> </a:t>
                      </a:r>
                      <a:r>
                        <a:rPr lang="cs-CZ" altLang="cs-CZ" sz="1800" dirty="0" err="1"/>
                        <a:t>benh</a:t>
                      </a:r>
                      <a:r>
                        <a:rPr lang="cs-CZ" altLang="cs-CZ" sz="1800" dirty="0"/>
                        <a:t>.</a:t>
                      </a:r>
                      <a:endParaRPr lang="cs-CZ" dirty="0"/>
                    </a:p>
                  </a:txBody>
                  <a:tcPr marL="121920" marR="121920"/>
                </a:tc>
                <a:tc>
                  <a:txBody>
                    <a:bodyPr/>
                    <a:lstStyle/>
                    <a:p>
                      <a:r>
                        <a:rPr lang="cs-CZ" altLang="cs-CZ" sz="1800" dirty="0"/>
                        <a:t>216</a:t>
                      </a:r>
                      <a:endParaRPr lang="cs-CZ" dirty="0"/>
                    </a:p>
                  </a:txBody>
                  <a:tcPr marL="121920" marR="121920"/>
                </a:tc>
                <a:tc>
                  <a:txBody>
                    <a:bodyPr/>
                    <a:lstStyle/>
                    <a:p>
                      <a:r>
                        <a:rPr lang="cs-CZ" altLang="cs-CZ" sz="1800" dirty="0"/>
                        <a:t>22,8</a:t>
                      </a:r>
                      <a:endParaRPr lang="cs-CZ" dirty="0"/>
                    </a:p>
                  </a:txBody>
                  <a:tcPr marL="121920" marR="121920"/>
                </a:tc>
                <a:extLst>
                  <a:ext uri="{0D108BD9-81ED-4DB2-BD59-A6C34878D82A}">
                    <a16:rowId xmlns:a16="http://schemas.microsoft.com/office/drawing/2014/main" val="10001"/>
                  </a:ext>
                </a:extLst>
              </a:tr>
              <a:tr h="370840">
                <a:tc>
                  <a:txBody>
                    <a:bodyPr/>
                    <a:lstStyle/>
                    <a:p>
                      <a:r>
                        <a:rPr lang="cs-CZ" altLang="cs-CZ" sz="1800" dirty="0"/>
                        <a:t>M. </a:t>
                      </a:r>
                      <a:r>
                        <a:rPr lang="cs-CZ" altLang="cs-CZ" sz="1800" dirty="0" err="1"/>
                        <a:t>canis</a:t>
                      </a:r>
                      <a:r>
                        <a:rPr lang="cs-CZ" altLang="cs-CZ" sz="1800" dirty="0"/>
                        <a:t> </a:t>
                      </a:r>
                      <a:endParaRPr lang="cs-CZ" dirty="0"/>
                    </a:p>
                  </a:txBody>
                  <a:tcPr marL="121920" marR="121920"/>
                </a:tc>
                <a:tc>
                  <a:txBody>
                    <a:bodyPr/>
                    <a:lstStyle/>
                    <a:p>
                      <a:r>
                        <a:rPr lang="cs-CZ" dirty="0"/>
                        <a:t>101</a:t>
                      </a:r>
                    </a:p>
                  </a:txBody>
                  <a:tcPr marL="121920" marR="121920"/>
                </a:tc>
                <a:tc>
                  <a:txBody>
                    <a:bodyPr/>
                    <a:lstStyle/>
                    <a:p>
                      <a:r>
                        <a:rPr lang="cs-CZ" altLang="cs-CZ" sz="1800" dirty="0"/>
                        <a:t>10,6</a:t>
                      </a:r>
                      <a:endParaRPr lang="cs-CZ" dirty="0"/>
                    </a:p>
                  </a:txBody>
                  <a:tcPr marL="121920" marR="121920"/>
                </a:tc>
                <a:extLst>
                  <a:ext uri="{0D108BD9-81ED-4DB2-BD59-A6C34878D82A}">
                    <a16:rowId xmlns:a16="http://schemas.microsoft.com/office/drawing/2014/main" val="10002"/>
                  </a:ext>
                </a:extLst>
              </a:tr>
              <a:tr h="370840">
                <a:tc>
                  <a:txBody>
                    <a:bodyPr/>
                    <a:lstStyle/>
                    <a:p>
                      <a:r>
                        <a:rPr lang="cs-CZ" altLang="cs-CZ" sz="1800" dirty="0"/>
                        <a:t>T. </a:t>
                      </a:r>
                      <a:r>
                        <a:rPr lang="cs-CZ" altLang="cs-CZ" sz="1800" dirty="0" err="1"/>
                        <a:t>interdigitale</a:t>
                      </a:r>
                      <a:endParaRPr lang="cs-CZ" dirty="0"/>
                    </a:p>
                  </a:txBody>
                  <a:tcPr marL="121920" marR="121920"/>
                </a:tc>
                <a:tc>
                  <a:txBody>
                    <a:bodyPr/>
                    <a:lstStyle/>
                    <a:p>
                      <a:r>
                        <a:rPr lang="cs-CZ" dirty="0"/>
                        <a:t>86</a:t>
                      </a:r>
                    </a:p>
                  </a:txBody>
                  <a:tcPr marL="121920" marR="121920"/>
                </a:tc>
                <a:tc>
                  <a:txBody>
                    <a:bodyPr/>
                    <a:lstStyle/>
                    <a:p>
                      <a:r>
                        <a:rPr lang="cs-CZ" altLang="cs-CZ" sz="1800" dirty="0"/>
                        <a:t>9,1</a:t>
                      </a:r>
                      <a:endParaRPr lang="cs-CZ" dirty="0"/>
                    </a:p>
                  </a:txBody>
                  <a:tcPr marL="121920" marR="121920"/>
                </a:tc>
                <a:extLst>
                  <a:ext uri="{0D108BD9-81ED-4DB2-BD59-A6C34878D82A}">
                    <a16:rowId xmlns:a16="http://schemas.microsoft.com/office/drawing/2014/main" val="10003"/>
                  </a:ext>
                </a:extLst>
              </a:tr>
              <a:tr h="370840">
                <a:tc>
                  <a:txBody>
                    <a:bodyPr/>
                    <a:lstStyle/>
                    <a:p>
                      <a:r>
                        <a:rPr lang="cs-CZ" altLang="cs-CZ" sz="1800" dirty="0"/>
                        <a:t>T. </a:t>
                      </a:r>
                      <a:r>
                        <a:rPr lang="cs-CZ" altLang="cs-CZ" sz="1800" dirty="0" err="1"/>
                        <a:t>verrucosum</a:t>
                      </a:r>
                      <a:endParaRPr lang="cs-CZ" dirty="0"/>
                    </a:p>
                  </a:txBody>
                  <a:tcPr marL="121920" marR="121920"/>
                </a:tc>
                <a:tc>
                  <a:txBody>
                    <a:bodyPr/>
                    <a:lstStyle/>
                    <a:p>
                      <a:r>
                        <a:rPr lang="cs-CZ" dirty="0"/>
                        <a:t> 6</a:t>
                      </a:r>
                    </a:p>
                  </a:txBody>
                  <a:tcPr marL="121920" marR="121920"/>
                </a:tc>
                <a:tc>
                  <a:txBody>
                    <a:bodyPr/>
                    <a:lstStyle/>
                    <a:p>
                      <a:r>
                        <a:rPr lang="cs-CZ" altLang="cs-CZ" sz="1800" dirty="0"/>
                        <a:t>0,63</a:t>
                      </a:r>
                      <a:endParaRPr lang="cs-CZ" dirty="0"/>
                    </a:p>
                  </a:txBody>
                  <a:tcPr marL="121920" marR="121920"/>
                </a:tc>
                <a:extLst>
                  <a:ext uri="{0D108BD9-81ED-4DB2-BD59-A6C34878D82A}">
                    <a16:rowId xmlns:a16="http://schemas.microsoft.com/office/drawing/2014/main" val="10004"/>
                  </a:ext>
                </a:extLst>
              </a:tr>
              <a:tr h="370840">
                <a:tc>
                  <a:txBody>
                    <a:bodyPr/>
                    <a:lstStyle/>
                    <a:p>
                      <a:r>
                        <a:rPr lang="cs-CZ" altLang="cs-CZ" sz="1800" dirty="0"/>
                        <a:t>T. </a:t>
                      </a:r>
                      <a:r>
                        <a:rPr lang="cs-CZ" altLang="cs-CZ" sz="1800" dirty="0" err="1"/>
                        <a:t>erinacei</a:t>
                      </a:r>
                      <a:endParaRPr lang="cs-CZ" dirty="0"/>
                    </a:p>
                  </a:txBody>
                  <a:tcPr marL="121920" marR="121920"/>
                </a:tc>
                <a:tc>
                  <a:txBody>
                    <a:bodyPr/>
                    <a:lstStyle/>
                    <a:p>
                      <a:r>
                        <a:rPr lang="cs-CZ" dirty="0"/>
                        <a:t> 2</a:t>
                      </a:r>
                    </a:p>
                  </a:txBody>
                  <a:tcPr marL="121920" marR="121920"/>
                </a:tc>
                <a:tc>
                  <a:txBody>
                    <a:bodyPr/>
                    <a:lstStyle/>
                    <a:p>
                      <a:r>
                        <a:rPr lang="cs-CZ" altLang="cs-CZ" sz="1800" dirty="0"/>
                        <a:t>0,21</a:t>
                      </a:r>
                      <a:endParaRPr lang="cs-CZ" dirty="0"/>
                    </a:p>
                  </a:txBody>
                  <a:tcPr marL="121920" marR="121920"/>
                </a:tc>
                <a:extLst>
                  <a:ext uri="{0D108BD9-81ED-4DB2-BD59-A6C34878D82A}">
                    <a16:rowId xmlns:a16="http://schemas.microsoft.com/office/drawing/2014/main" val="10005"/>
                  </a:ext>
                </a:extLst>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9204" y="4149081"/>
            <a:ext cx="3568824"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4086" y="4437113"/>
            <a:ext cx="4032249"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2986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a:extLst>
              <a:ext uri="{FF2B5EF4-FFF2-40B4-BE49-F238E27FC236}">
                <a16:creationId xmlns:a16="http://schemas.microsoft.com/office/drawing/2014/main" id="{87B46A8A-1343-4D31-BA94-CD23D70FBB75}"/>
              </a:ext>
            </a:extLst>
          </p:cNvPr>
          <p:cNvSpPr>
            <a:spLocks noGrp="1"/>
          </p:cNvSpPr>
          <p:nvPr>
            <p:ph type="title"/>
          </p:nvPr>
        </p:nvSpPr>
        <p:spPr/>
        <p:txBody>
          <a:bodyPr/>
          <a:lstStyle/>
          <a:p>
            <a:pPr eaLnBrk="1" hangingPunct="1"/>
            <a:r>
              <a:rPr lang="cs-CZ" altLang="cs-CZ" dirty="0" err="1"/>
              <a:t>Tinea</a:t>
            </a:r>
            <a:r>
              <a:rPr lang="cs-CZ" altLang="cs-CZ" dirty="0"/>
              <a:t> </a:t>
            </a:r>
            <a:r>
              <a:rPr lang="cs-CZ" altLang="cs-CZ" dirty="0" err="1"/>
              <a:t>corporis</a:t>
            </a:r>
            <a:r>
              <a:rPr lang="cs-CZ" altLang="cs-CZ" dirty="0"/>
              <a:t> et </a:t>
            </a:r>
            <a:r>
              <a:rPr lang="cs-CZ" altLang="cs-CZ" dirty="0" err="1"/>
              <a:t>faciei</a:t>
            </a:r>
            <a:r>
              <a:rPr lang="cs-CZ" altLang="cs-CZ" dirty="0"/>
              <a:t> (</a:t>
            </a:r>
            <a:r>
              <a:rPr lang="cs-CZ" altLang="cs-CZ" dirty="0" err="1"/>
              <a:t>dermatofytóza</a:t>
            </a:r>
            <a:r>
              <a:rPr lang="cs-CZ" altLang="cs-CZ" dirty="0"/>
              <a:t>), zdroj morče</a:t>
            </a:r>
          </a:p>
        </p:txBody>
      </p:sp>
      <p:sp>
        <p:nvSpPr>
          <p:cNvPr id="17411" name="Zástupný symbol pro číslo snímku 4">
            <a:extLst>
              <a:ext uri="{FF2B5EF4-FFF2-40B4-BE49-F238E27FC236}">
                <a16:creationId xmlns:a16="http://schemas.microsoft.com/office/drawing/2014/main" id="{E14B4CB1-70A0-4D86-A14A-86EC344F3D5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248D932-49D2-4D9C-9D86-06145AA18E8D}" type="slidenum">
              <a:rPr lang="cs-CZ" altLang="cs-CZ" sz="1400">
                <a:latin typeface="Arial" panose="020B0604020202020204" pitchFamily="34" charset="0"/>
              </a:rPr>
              <a:pPr>
                <a:lnSpc>
                  <a:spcPct val="100000"/>
                </a:lnSpc>
                <a:spcBef>
                  <a:spcPct val="0"/>
                </a:spcBef>
                <a:buFontTx/>
                <a:buNone/>
              </a:pPr>
              <a:t>11</a:t>
            </a:fld>
            <a:endParaRPr lang="cs-CZ" altLang="cs-CZ" sz="1400">
              <a:latin typeface="Arial" panose="020B0604020202020204" pitchFamily="34" charset="0"/>
            </a:endParaRPr>
          </a:p>
        </p:txBody>
      </p:sp>
      <p:pic>
        <p:nvPicPr>
          <p:cNvPr id="17412" name="Picture 2" descr="D:\mykologie\tinea\ložiska tiney na předloktí.JPG">
            <a:extLst>
              <a:ext uri="{FF2B5EF4-FFF2-40B4-BE49-F238E27FC236}">
                <a16:creationId xmlns:a16="http://schemas.microsoft.com/office/drawing/2014/main" id="{4F83B9AB-7BAA-420F-B786-E33F71DB66E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81200" y="2341563"/>
            <a:ext cx="4038600" cy="3043237"/>
          </a:xfrm>
        </p:spPr>
      </p:pic>
      <p:pic>
        <p:nvPicPr>
          <p:cNvPr id="17413" name="Picture 3" descr="D:\mykologie\tinea\tinea faciei vyvolaná zoofilním dermatofytem M. canis.JPG">
            <a:extLst>
              <a:ext uri="{FF2B5EF4-FFF2-40B4-BE49-F238E27FC236}">
                <a16:creationId xmlns:a16="http://schemas.microsoft.com/office/drawing/2014/main" id="{06D80FAB-8D6E-4291-A0F3-0178EA1D7DA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72200" y="2327275"/>
            <a:ext cx="4038600" cy="3071813"/>
          </a:xfrm>
        </p:spPr>
      </p:pic>
      <p:sp>
        <p:nvSpPr>
          <p:cNvPr id="2" name="Obdélník 1">
            <a:extLst>
              <a:ext uri="{FF2B5EF4-FFF2-40B4-BE49-F238E27FC236}">
                <a16:creationId xmlns:a16="http://schemas.microsoft.com/office/drawing/2014/main" id="{86656B76-6B98-40C3-8FD9-849673776540}"/>
              </a:ext>
            </a:extLst>
          </p:cNvPr>
          <p:cNvSpPr/>
          <p:nvPr/>
        </p:nvSpPr>
        <p:spPr>
          <a:xfrm>
            <a:off x="8306718" y="3547431"/>
            <a:ext cx="126694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113025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a:extLst>
              <a:ext uri="{FF2B5EF4-FFF2-40B4-BE49-F238E27FC236}">
                <a16:creationId xmlns:a16="http://schemas.microsoft.com/office/drawing/2014/main" id="{36F5CB99-64B6-4660-9117-573837E7F125}"/>
              </a:ext>
            </a:extLst>
          </p:cNvPr>
          <p:cNvSpPr>
            <a:spLocks noGrp="1"/>
          </p:cNvSpPr>
          <p:nvPr>
            <p:ph type="title"/>
          </p:nvPr>
        </p:nvSpPr>
        <p:spPr/>
        <p:txBody>
          <a:bodyPr/>
          <a:lstStyle/>
          <a:p>
            <a:pPr eaLnBrk="1" hangingPunct="1"/>
            <a:r>
              <a:rPr lang="cs-CZ" altLang="cs-CZ"/>
              <a:t>Tinea capitis</a:t>
            </a:r>
          </a:p>
        </p:txBody>
      </p:sp>
      <p:sp>
        <p:nvSpPr>
          <p:cNvPr id="19459" name="Zástupný symbol pro obsah 2">
            <a:extLst>
              <a:ext uri="{FF2B5EF4-FFF2-40B4-BE49-F238E27FC236}">
                <a16:creationId xmlns:a16="http://schemas.microsoft.com/office/drawing/2014/main" id="{EC8BCBB0-5FD8-43E7-90D2-A4CBB2BDEB9E}"/>
              </a:ext>
            </a:extLst>
          </p:cNvPr>
          <p:cNvSpPr>
            <a:spLocks noGrp="1"/>
          </p:cNvSpPr>
          <p:nvPr>
            <p:ph sz="half" idx="1"/>
          </p:nvPr>
        </p:nvSpPr>
        <p:spPr/>
        <p:txBody>
          <a:bodyPr/>
          <a:lstStyle/>
          <a:p>
            <a:pPr eaLnBrk="1" hangingPunct="1"/>
            <a:r>
              <a:rPr lang="cs-CZ" altLang="cs-CZ" dirty="0"/>
              <a:t>trichofycie povrchové – antropofilní </a:t>
            </a:r>
            <a:r>
              <a:rPr lang="cs-CZ" altLang="cs-CZ" i="1" dirty="0"/>
              <a:t>(</a:t>
            </a:r>
            <a:r>
              <a:rPr lang="cs-CZ" altLang="cs-CZ" i="1" dirty="0" err="1"/>
              <a:t>Trichophyton</a:t>
            </a:r>
            <a:r>
              <a:rPr lang="cs-CZ" altLang="cs-CZ" i="1" dirty="0"/>
              <a:t> </a:t>
            </a:r>
            <a:r>
              <a:rPr lang="cs-CZ" altLang="cs-CZ" i="1" dirty="0" err="1"/>
              <a:t>tonsurans</a:t>
            </a:r>
            <a:r>
              <a:rPr lang="cs-CZ" altLang="cs-CZ" i="1" dirty="0"/>
              <a:t>), zoofilní (</a:t>
            </a:r>
            <a:r>
              <a:rPr lang="cs-CZ" altLang="cs-CZ" i="1" dirty="0" err="1"/>
              <a:t>M.canis</a:t>
            </a:r>
            <a:r>
              <a:rPr lang="cs-CZ" altLang="cs-CZ" dirty="0"/>
              <a:t>)</a:t>
            </a:r>
          </a:p>
          <a:p>
            <a:pPr eaLnBrk="1" hangingPunct="1"/>
            <a:r>
              <a:rPr lang="cs-CZ" altLang="cs-CZ" dirty="0"/>
              <a:t>trichofycie hluboké= </a:t>
            </a:r>
            <a:r>
              <a:rPr lang="cs-CZ" altLang="cs-CZ" dirty="0" err="1"/>
              <a:t>kerion</a:t>
            </a:r>
            <a:r>
              <a:rPr lang="cs-CZ" altLang="cs-CZ" dirty="0"/>
              <a:t> – zoofilní (</a:t>
            </a:r>
            <a:r>
              <a:rPr lang="cs-CZ" altLang="cs-CZ" i="1" dirty="0"/>
              <a:t>T. </a:t>
            </a:r>
            <a:r>
              <a:rPr lang="cs-CZ" altLang="cs-CZ" i="1" dirty="0" err="1"/>
              <a:t>verrucosum</a:t>
            </a:r>
            <a:r>
              <a:rPr lang="cs-CZ" altLang="cs-CZ" i="1" dirty="0"/>
              <a:t>, T. </a:t>
            </a:r>
            <a:r>
              <a:rPr lang="cs-CZ" altLang="cs-CZ" i="1" dirty="0" err="1"/>
              <a:t>mentagrophytes</a:t>
            </a:r>
            <a:r>
              <a:rPr lang="cs-CZ" altLang="cs-CZ" i="1" dirty="0"/>
              <a:t>, M. </a:t>
            </a:r>
            <a:r>
              <a:rPr lang="cs-CZ" altLang="cs-CZ" i="1" dirty="0" err="1"/>
              <a:t>canis</a:t>
            </a:r>
            <a:r>
              <a:rPr lang="cs-CZ" altLang="cs-CZ" dirty="0"/>
              <a:t>)</a:t>
            </a:r>
          </a:p>
          <a:p>
            <a:pPr eaLnBrk="1" hangingPunct="1"/>
            <a:endParaRPr lang="cs-CZ" altLang="cs-CZ" dirty="0"/>
          </a:p>
        </p:txBody>
      </p:sp>
      <p:pic>
        <p:nvPicPr>
          <p:cNvPr id="19460" name="Picture 4" descr="tinea-HPIM1400poliklinika-kštice">
            <a:extLst>
              <a:ext uri="{FF2B5EF4-FFF2-40B4-BE49-F238E27FC236}">
                <a16:creationId xmlns:a16="http://schemas.microsoft.com/office/drawing/2014/main" id="{3CD40C7D-D8BA-485E-BED3-8FE0BF6DC0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65125"/>
            <a:ext cx="4027488"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2" descr="D:\Tinea capitis\S5000853.JPG">
            <a:extLst>
              <a:ext uri="{FF2B5EF4-FFF2-40B4-BE49-F238E27FC236}">
                <a16:creationId xmlns:a16="http://schemas.microsoft.com/office/drawing/2014/main" id="{57D94128-37D4-447F-BF8B-42CAFE07E50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770688" y="4160838"/>
            <a:ext cx="4027487" cy="3097212"/>
          </a:xfrm>
        </p:spPr>
      </p:pic>
    </p:spTree>
    <p:extLst>
      <p:ext uri="{BB962C8B-B14F-4D97-AF65-F5344CB8AC3E}">
        <p14:creationId xmlns:p14="http://schemas.microsoft.com/office/powerpoint/2010/main" val="1871603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AA4C0E5A-5801-40B1-950D-862FCE2D7992}"/>
              </a:ext>
            </a:extLst>
          </p:cNvPr>
          <p:cNvSpPr>
            <a:spLocks noGrp="1" noChangeArrowheads="1"/>
          </p:cNvSpPr>
          <p:nvPr>
            <p:ph type="title" sz="quarter"/>
          </p:nvPr>
        </p:nvSpPr>
        <p:spPr>
          <a:xfrm>
            <a:off x="423863" y="52388"/>
            <a:ext cx="11515725" cy="1431925"/>
          </a:xfrm>
        </p:spPr>
        <p:txBody>
          <a:bodyPr/>
          <a:lstStyle/>
          <a:p>
            <a:pPr eaLnBrk="1" hangingPunct="1"/>
            <a:r>
              <a:rPr lang="cs-CZ" altLang="cs-CZ" sz="3200"/>
              <a:t>Dif. Dg. Tinea corporis        </a:t>
            </a:r>
            <a:r>
              <a:rPr lang="cs-CZ" altLang="cs-CZ" sz="1800" b="1">
                <a:latin typeface="Times New Roman" panose="02020603050405020304" pitchFamily="18" charset="0"/>
                <a:cs typeface="Times New Roman" panose="02020603050405020304" pitchFamily="18" charset="0"/>
              </a:rPr>
              <a:t>psoriasis</a:t>
            </a:r>
          </a:p>
        </p:txBody>
      </p:sp>
      <p:sp>
        <p:nvSpPr>
          <p:cNvPr id="15363" name="Rectangle 5">
            <a:extLst>
              <a:ext uri="{FF2B5EF4-FFF2-40B4-BE49-F238E27FC236}">
                <a16:creationId xmlns:a16="http://schemas.microsoft.com/office/drawing/2014/main" id="{9E030302-ECD5-4758-9A55-FDDAD921156D}"/>
              </a:ext>
            </a:extLst>
          </p:cNvPr>
          <p:cNvSpPr>
            <a:spLocks noGrp="1" noChangeArrowheads="1"/>
          </p:cNvSpPr>
          <p:nvPr>
            <p:ph sz="quarter" idx="1"/>
          </p:nvPr>
        </p:nvSpPr>
        <p:spPr>
          <a:xfrm>
            <a:off x="128588" y="3271838"/>
            <a:ext cx="5584825" cy="522287"/>
          </a:xfrm>
        </p:spPr>
        <p:txBody>
          <a:bodyPr/>
          <a:lstStyle/>
          <a:p>
            <a:pPr eaLnBrk="1" hangingPunct="1">
              <a:buFont typeface="Arial" panose="020B0604020202020204" pitchFamily="34" charset="0"/>
              <a:buNone/>
            </a:pPr>
            <a:r>
              <a:rPr lang="cs-CZ" altLang="cs-CZ" sz="2000" b="1"/>
              <a:t>Lupus erythematodes</a:t>
            </a:r>
          </a:p>
          <a:p>
            <a:pPr eaLnBrk="1" hangingPunct="1">
              <a:buFont typeface="Arial" panose="020B0604020202020204" pitchFamily="34" charset="0"/>
              <a:buNone/>
            </a:pPr>
            <a:endParaRPr lang="cs-CZ" altLang="cs-CZ" sz="2400"/>
          </a:p>
        </p:txBody>
      </p:sp>
      <p:pic>
        <p:nvPicPr>
          <p:cNvPr id="15364" name="Picture 9" descr="tinea glutealis">
            <a:extLst>
              <a:ext uri="{FF2B5EF4-FFF2-40B4-BE49-F238E27FC236}">
                <a16:creationId xmlns:a16="http://schemas.microsoft.com/office/drawing/2014/main" id="{EB5DBA7F-3360-4BA7-8D14-9E13E2D1A3D0}"/>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8018463" y="874713"/>
            <a:ext cx="3652837" cy="2185987"/>
          </a:xfrm>
        </p:spPr>
      </p:pic>
      <p:sp>
        <p:nvSpPr>
          <p:cNvPr id="15365" name="Text Box 10">
            <a:extLst>
              <a:ext uri="{FF2B5EF4-FFF2-40B4-BE49-F238E27FC236}">
                <a16:creationId xmlns:a16="http://schemas.microsoft.com/office/drawing/2014/main" id="{52F82ACC-1688-4531-B967-F29852973F35}"/>
              </a:ext>
            </a:extLst>
          </p:cNvPr>
          <p:cNvSpPr txBox="1">
            <a:spLocks noChangeArrowheads="1"/>
          </p:cNvSpPr>
          <p:nvPr/>
        </p:nvSpPr>
        <p:spPr bwMode="auto">
          <a:xfrm>
            <a:off x="6478588" y="312738"/>
            <a:ext cx="3387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s-CZ" altLang="cs-CZ" sz="1800" b="1">
                <a:solidFill>
                  <a:schemeClr val="tx2"/>
                </a:solidFill>
              </a:rPr>
              <a:t>                tinea glutealis </a:t>
            </a:r>
          </a:p>
        </p:txBody>
      </p:sp>
      <p:pic>
        <p:nvPicPr>
          <p:cNvPr id="15366" name="Picture 11" descr="M">
            <a:extLst>
              <a:ext uri="{FF2B5EF4-FFF2-40B4-BE49-F238E27FC236}">
                <a16:creationId xmlns:a16="http://schemas.microsoft.com/office/drawing/2014/main" id="{137F2A96-6B5F-40F2-8F76-95E6F74BAE4D}"/>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7200900" y="4411663"/>
            <a:ext cx="3871913" cy="2446337"/>
          </a:xfrm>
        </p:spPr>
      </p:pic>
      <p:sp>
        <p:nvSpPr>
          <p:cNvPr id="15367" name="Text Box 12">
            <a:extLst>
              <a:ext uri="{FF2B5EF4-FFF2-40B4-BE49-F238E27FC236}">
                <a16:creationId xmlns:a16="http://schemas.microsoft.com/office/drawing/2014/main" id="{5EDA18E6-024C-4D11-A232-C60EF151CE1B}"/>
              </a:ext>
            </a:extLst>
          </p:cNvPr>
          <p:cNvSpPr txBox="1">
            <a:spLocks noChangeArrowheads="1"/>
          </p:cNvSpPr>
          <p:nvPr/>
        </p:nvSpPr>
        <p:spPr bwMode="auto">
          <a:xfrm>
            <a:off x="7221538" y="3881438"/>
            <a:ext cx="20431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cs-CZ" altLang="cs-CZ" sz="1800"/>
          </a:p>
        </p:txBody>
      </p:sp>
      <p:sp>
        <p:nvSpPr>
          <p:cNvPr id="15368" name="Rectangle 19">
            <a:extLst>
              <a:ext uri="{FF2B5EF4-FFF2-40B4-BE49-F238E27FC236}">
                <a16:creationId xmlns:a16="http://schemas.microsoft.com/office/drawing/2014/main" id="{92F52AC0-EDDB-4BEC-92A9-753AB72E470B}"/>
              </a:ext>
            </a:extLst>
          </p:cNvPr>
          <p:cNvSpPr>
            <a:spLocks noChangeArrowheads="1"/>
          </p:cNvSpPr>
          <p:nvPr/>
        </p:nvSpPr>
        <p:spPr bwMode="auto">
          <a:xfrm rot="10800000" flipV="1">
            <a:off x="6186488" y="3819525"/>
            <a:ext cx="3079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s-CZ" altLang="cs-CZ" sz="1800" b="1"/>
              <a:t>Morbus Bowen</a:t>
            </a:r>
          </a:p>
        </p:txBody>
      </p:sp>
      <p:pic>
        <p:nvPicPr>
          <p:cNvPr id="15369" name="Picture 2" descr="D:\e-learning\kolagenózy\LE\lupus erytematodes subacutus - nejizvící papuloskvamózní anulární ložiska na zádech a pažích.JPG">
            <a:extLst>
              <a:ext uri="{FF2B5EF4-FFF2-40B4-BE49-F238E27FC236}">
                <a16:creationId xmlns:a16="http://schemas.microsoft.com/office/drawing/2014/main" id="{086DEE1B-4FF8-447F-9E6B-7576FEB92DFA}"/>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366838" y="3938588"/>
            <a:ext cx="3870325" cy="2187575"/>
          </a:xfrm>
          <a:noFill/>
        </p:spPr>
      </p:pic>
      <p:pic>
        <p:nvPicPr>
          <p:cNvPr id="15370" name="Picture 2" descr="D:\e-learning\kolagenózy\LE\lupus erytematodes subacutus - nejizvící papuloskvamózní anulární ložiska na zádech a pažích.JPG">
            <a:extLst>
              <a:ext uri="{FF2B5EF4-FFF2-40B4-BE49-F238E27FC236}">
                <a16:creationId xmlns:a16="http://schemas.microsoft.com/office/drawing/2014/main" id="{EAC4A915-D1B9-46AF-BBAD-708EB74001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576638"/>
            <a:ext cx="4602163"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2" descr="Image-11">
            <a:extLst>
              <a:ext uri="{FF2B5EF4-FFF2-40B4-BE49-F238E27FC236}">
                <a16:creationId xmlns:a16="http://schemas.microsoft.com/office/drawing/2014/main" id="{17F8BC16-6B07-41F8-9030-140D6F5F9B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5513" y="1098550"/>
            <a:ext cx="404177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1120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a:extLst>
              <a:ext uri="{FF2B5EF4-FFF2-40B4-BE49-F238E27FC236}">
                <a16:creationId xmlns:a16="http://schemas.microsoft.com/office/drawing/2014/main" id="{76104CBE-9FC7-4FAA-AD24-245069CD8305}"/>
              </a:ext>
            </a:extLst>
          </p:cNvPr>
          <p:cNvSpPr>
            <a:spLocks noGrp="1"/>
          </p:cNvSpPr>
          <p:nvPr>
            <p:ph type="title"/>
          </p:nvPr>
        </p:nvSpPr>
        <p:spPr/>
        <p:txBody>
          <a:bodyPr/>
          <a:lstStyle/>
          <a:p>
            <a:pPr eaLnBrk="1" hangingPunct="1"/>
            <a:r>
              <a:rPr lang="cs-CZ" altLang="cs-CZ"/>
              <a:t>kandidózy</a:t>
            </a:r>
          </a:p>
        </p:txBody>
      </p:sp>
      <p:sp>
        <p:nvSpPr>
          <p:cNvPr id="3" name="Zástupný symbol pro obsah 2">
            <a:extLst>
              <a:ext uri="{FF2B5EF4-FFF2-40B4-BE49-F238E27FC236}">
                <a16:creationId xmlns:a16="http://schemas.microsoft.com/office/drawing/2014/main" id="{27B07712-A892-4C33-8C33-49EC61860F3A}"/>
              </a:ext>
            </a:extLst>
          </p:cNvPr>
          <p:cNvSpPr>
            <a:spLocks noGrp="1"/>
          </p:cNvSpPr>
          <p:nvPr>
            <p:ph sz="half" idx="1"/>
          </p:nvPr>
        </p:nvSpPr>
        <p:spPr/>
        <p:txBody>
          <a:bodyPr rtlCol="0">
            <a:normAutofit/>
          </a:bodyPr>
          <a:lstStyle/>
          <a:p>
            <a:pPr marL="0" indent="0" eaLnBrk="1" fontAlgn="auto" hangingPunct="1">
              <a:spcAft>
                <a:spcPts val="0"/>
              </a:spcAft>
              <a:buFont typeface="Arial" panose="020B0604020202020204" pitchFamily="34" charset="0"/>
              <a:buNone/>
              <a:defRPr/>
            </a:pPr>
            <a:r>
              <a:rPr lang="cs-CZ" dirty="0">
                <a:solidFill>
                  <a:srgbClr val="FF0000"/>
                </a:solidFill>
              </a:rPr>
              <a:t>faktory podporující vznik kandidózy:</a:t>
            </a:r>
          </a:p>
          <a:p>
            <a:pPr eaLnBrk="1" fontAlgn="auto" hangingPunct="1">
              <a:spcAft>
                <a:spcPts val="0"/>
              </a:spcAft>
              <a:defRPr/>
            </a:pPr>
            <a:r>
              <a:rPr lang="cs-CZ" dirty="0"/>
              <a:t>endokrinopatie (diabetes </a:t>
            </a:r>
            <a:r>
              <a:rPr lang="cs-CZ" dirty="0" err="1"/>
              <a:t>mellitus</a:t>
            </a:r>
            <a:r>
              <a:rPr lang="cs-CZ" dirty="0"/>
              <a:t>, </a:t>
            </a:r>
            <a:r>
              <a:rPr lang="cs-CZ" dirty="0" err="1"/>
              <a:t>Addisonova</a:t>
            </a:r>
            <a:r>
              <a:rPr lang="cs-CZ" dirty="0"/>
              <a:t> choroba, poruchy štítné žlázy), </a:t>
            </a:r>
          </a:p>
          <a:p>
            <a:pPr eaLnBrk="1" fontAlgn="auto" hangingPunct="1">
              <a:spcAft>
                <a:spcPts val="0"/>
              </a:spcAft>
              <a:defRPr/>
            </a:pPr>
            <a:r>
              <a:rPr lang="cs-CZ" dirty="0"/>
              <a:t>léčba antibiotiky, kortikoidy a cytostatiky, </a:t>
            </a:r>
          </a:p>
          <a:p>
            <a:pPr eaLnBrk="1" fontAlgn="auto" hangingPunct="1">
              <a:spcAft>
                <a:spcPts val="0"/>
              </a:spcAft>
              <a:defRPr/>
            </a:pPr>
            <a:r>
              <a:rPr lang="cs-CZ" dirty="0"/>
              <a:t>těhotenství </a:t>
            </a:r>
          </a:p>
        </p:txBody>
      </p:sp>
      <p:sp>
        <p:nvSpPr>
          <p:cNvPr id="4" name="Zástupný symbol pro obsah 3">
            <a:extLst>
              <a:ext uri="{FF2B5EF4-FFF2-40B4-BE49-F238E27FC236}">
                <a16:creationId xmlns:a16="http://schemas.microsoft.com/office/drawing/2014/main" id="{30F57E35-0057-424C-836C-C170A2DE2C23}"/>
              </a:ext>
            </a:extLst>
          </p:cNvPr>
          <p:cNvSpPr>
            <a:spLocks noGrp="1"/>
          </p:cNvSpPr>
          <p:nvPr>
            <p:ph sz="half" idx="2"/>
          </p:nvPr>
        </p:nvSpPr>
        <p:spPr>
          <a:xfrm>
            <a:off x="6172200" y="1262063"/>
            <a:ext cx="5181600" cy="4757737"/>
          </a:xfrm>
        </p:spPr>
        <p:txBody>
          <a:bodyPr rtlCol="0">
            <a:normAutofit/>
          </a:bodyPr>
          <a:lstStyle/>
          <a:p>
            <a:pPr marL="0" indent="0" eaLnBrk="1" fontAlgn="auto" hangingPunct="1">
              <a:spcAft>
                <a:spcPts val="0"/>
              </a:spcAft>
              <a:buFont typeface="Arial" panose="020B0604020202020204" pitchFamily="34" charset="0"/>
              <a:buNone/>
              <a:defRPr/>
            </a:pPr>
            <a:r>
              <a:rPr lang="cs-CZ" altLang="cs-CZ" dirty="0">
                <a:solidFill>
                  <a:srgbClr val="FF0000"/>
                </a:solidFill>
              </a:rPr>
              <a:t>Klinické projevy kandidóz</a:t>
            </a:r>
          </a:p>
          <a:p>
            <a:pPr eaLnBrk="1" fontAlgn="auto" hangingPunct="1">
              <a:spcAft>
                <a:spcPts val="0"/>
              </a:spcAft>
              <a:defRPr/>
            </a:pPr>
            <a:endParaRPr lang="cs-CZ" altLang="cs-CZ" dirty="0"/>
          </a:p>
          <a:p>
            <a:pPr eaLnBrk="1" fontAlgn="auto" hangingPunct="1">
              <a:spcAft>
                <a:spcPts val="0"/>
              </a:spcAft>
              <a:defRPr/>
            </a:pPr>
            <a:r>
              <a:rPr lang="cs-CZ" altLang="cs-CZ" dirty="0"/>
              <a:t>Kandidové </a:t>
            </a:r>
            <a:r>
              <a:rPr lang="cs-CZ" altLang="cs-CZ" dirty="0" err="1"/>
              <a:t>paronychium</a:t>
            </a:r>
            <a:endParaRPr lang="cs-CZ" altLang="cs-CZ" dirty="0"/>
          </a:p>
          <a:p>
            <a:pPr eaLnBrk="1" fontAlgn="auto" hangingPunct="1">
              <a:spcAft>
                <a:spcPts val="0"/>
              </a:spcAft>
              <a:defRPr/>
            </a:pPr>
            <a:r>
              <a:rPr lang="cs-CZ" altLang="cs-CZ" dirty="0" err="1"/>
              <a:t>Candidosis</a:t>
            </a:r>
            <a:r>
              <a:rPr lang="cs-CZ" altLang="cs-CZ" dirty="0"/>
              <a:t> </a:t>
            </a:r>
            <a:r>
              <a:rPr lang="cs-CZ" altLang="cs-CZ" dirty="0" err="1"/>
              <a:t>interdigitalis</a:t>
            </a:r>
            <a:r>
              <a:rPr lang="cs-CZ" altLang="cs-CZ" dirty="0"/>
              <a:t> </a:t>
            </a:r>
            <a:r>
              <a:rPr lang="cs-CZ" altLang="cs-CZ" dirty="0" err="1"/>
              <a:t>manus</a:t>
            </a:r>
            <a:endParaRPr lang="cs-CZ" altLang="cs-CZ" dirty="0"/>
          </a:p>
          <a:p>
            <a:pPr eaLnBrk="1" fontAlgn="auto" hangingPunct="1">
              <a:spcAft>
                <a:spcPts val="0"/>
              </a:spcAft>
              <a:defRPr/>
            </a:pPr>
            <a:r>
              <a:rPr lang="cs-CZ" altLang="cs-CZ" dirty="0" err="1"/>
              <a:t>Candidosis</a:t>
            </a:r>
            <a:r>
              <a:rPr lang="cs-CZ" altLang="cs-CZ" dirty="0"/>
              <a:t> </a:t>
            </a:r>
            <a:r>
              <a:rPr lang="cs-CZ" altLang="cs-CZ" dirty="0" err="1"/>
              <a:t>intertriginosa</a:t>
            </a:r>
            <a:endParaRPr lang="cs-CZ" altLang="cs-CZ" dirty="0"/>
          </a:p>
          <a:p>
            <a:pPr eaLnBrk="1" fontAlgn="auto" hangingPunct="1">
              <a:spcAft>
                <a:spcPts val="0"/>
              </a:spcAft>
              <a:defRPr/>
            </a:pPr>
            <a:r>
              <a:rPr lang="cs-CZ" altLang="cs-CZ" dirty="0" err="1"/>
              <a:t>Vulvovaginitis</a:t>
            </a:r>
            <a:r>
              <a:rPr lang="cs-CZ" altLang="cs-CZ" dirty="0"/>
              <a:t> </a:t>
            </a:r>
            <a:r>
              <a:rPr lang="cs-CZ" altLang="cs-CZ" dirty="0" err="1"/>
              <a:t>candidosa</a:t>
            </a:r>
            <a:endParaRPr lang="cs-CZ" altLang="cs-CZ" dirty="0"/>
          </a:p>
          <a:p>
            <a:pPr eaLnBrk="1" fontAlgn="auto" hangingPunct="1">
              <a:spcAft>
                <a:spcPts val="0"/>
              </a:spcAft>
              <a:defRPr/>
            </a:pPr>
            <a:r>
              <a:rPr lang="cs-CZ" altLang="cs-CZ" dirty="0"/>
              <a:t>Balanitis </a:t>
            </a:r>
            <a:r>
              <a:rPr lang="cs-CZ" altLang="cs-CZ" dirty="0" err="1"/>
              <a:t>candidosa</a:t>
            </a:r>
            <a:endParaRPr lang="cs-CZ" altLang="cs-CZ" dirty="0"/>
          </a:p>
          <a:p>
            <a:pPr eaLnBrk="1" fontAlgn="auto" hangingPunct="1">
              <a:spcAft>
                <a:spcPts val="0"/>
              </a:spcAft>
              <a:defRPr/>
            </a:pPr>
            <a:r>
              <a:rPr lang="cs-CZ" altLang="cs-CZ" dirty="0" err="1"/>
              <a:t>Candidosis</a:t>
            </a:r>
            <a:r>
              <a:rPr lang="cs-CZ" altLang="cs-CZ" dirty="0"/>
              <a:t> </a:t>
            </a:r>
            <a:r>
              <a:rPr lang="cs-CZ" altLang="cs-CZ" dirty="0" err="1"/>
              <a:t>mucosae</a:t>
            </a:r>
            <a:r>
              <a:rPr lang="cs-CZ" altLang="cs-CZ" dirty="0"/>
              <a:t> </a:t>
            </a:r>
            <a:r>
              <a:rPr lang="cs-CZ" altLang="cs-CZ" dirty="0" err="1"/>
              <a:t>oris</a:t>
            </a:r>
            <a:endParaRPr lang="cs-CZ" altLang="cs-CZ" dirty="0"/>
          </a:p>
          <a:p>
            <a:pPr eaLnBrk="1" fontAlgn="auto" hangingPunct="1">
              <a:spcAft>
                <a:spcPts val="0"/>
              </a:spcAft>
              <a:defRPr/>
            </a:pPr>
            <a:endParaRPr lang="cs-CZ" altLang="cs-CZ" dirty="0"/>
          </a:p>
        </p:txBody>
      </p:sp>
    </p:spTree>
    <p:extLst>
      <p:ext uri="{BB962C8B-B14F-4D97-AF65-F5344CB8AC3E}">
        <p14:creationId xmlns:p14="http://schemas.microsoft.com/office/powerpoint/2010/main" val="3462838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a:extLst>
              <a:ext uri="{FF2B5EF4-FFF2-40B4-BE49-F238E27FC236}">
                <a16:creationId xmlns:a16="http://schemas.microsoft.com/office/drawing/2014/main" id="{DBC1FC9F-400F-4383-AFAA-B54BA7A930C9}"/>
              </a:ext>
            </a:extLst>
          </p:cNvPr>
          <p:cNvSpPr>
            <a:spLocks noGrp="1"/>
          </p:cNvSpPr>
          <p:nvPr>
            <p:ph type="title"/>
          </p:nvPr>
        </p:nvSpPr>
        <p:spPr/>
        <p:txBody>
          <a:bodyPr/>
          <a:lstStyle/>
          <a:p>
            <a:pPr eaLnBrk="1" hangingPunct="1"/>
            <a:endParaRPr lang="cs-CZ" altLang="cs-CZ"/>
          </a:p>
        </p:txBody>
      </p:sp>
      <p:pic>
        <p:nvPicPr>
          <p:cNvPr id="22531" name="Picture 2" descr="cand-intertrig">
            <a:extLst>
              <a:ext uri="{FF2B5EF4-FFF2-40B4-BE49-F238E27FC236}">
                <a16:creationId xmlns:a16="http://schemas.microsoft.com/office/drawing/2014/main" id="{64DC29A7-2AAC-4246-9241-D5318F69B64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811838" y="373063"/>
            <a:ext cx="5181600" cy="3294062"/>
          </a:xfrm>
        </p:spPr>
      </p:pic>
      <p:pic>
        <p:nvPicPr>
          <p:cNvPr id="22532" name="Picture 2" descr="anguliHPIM2944">
            <a:extLst>
              <a:ext uri="{FF2B5EF4-FFF2-40B4-BE49-F238E27FC236}">
                <a16:creationId xmlns:a16="http://schemas.microsoft.com/office/drawing/2014/main" id="{A45453EC-EE41-453B-835D-5F4EB966A4E8}"/>
              </a:ext>
            </a:extLst>
          </p:cNvPr>
          <p:cNvPicPr>
            <a:picLocks noGrp="1" noChangeAspect="1" noChangeArrowheads="1"/>
          </p:cNvPicPr>
          <p:nvPr>
            <p:ph sz="half" idx="1"/>
          </p:nvPr>
        </p:nvPicPr>
        <p:blipFill>
          <a:blip r:embed="rId4">
            <a:lum bright="-12000" contrast="6000"/>
            <a:extLst>
              <a:ext uri="{28A0092B-C50C-407E-A947-70E740481C1C}">
                <a14:useLocalDpi xmlns:a14="http://schemas.microsoft.com/office/drawing/2010/main" val="0"/>
              </a:ext>
            </a:extLst>
          </a:blip>
          <a:srcRect/>
          <a:stretch>
            <a:fillRect/>
          </a:stretch>
        </p:blipFill>
        <p:spPr>
          <a:xfrm>
            <a:off x="581025" y="401638"/>
            <a:ext cx="4760913" cy="3063875"/>
          </a:xfrm>
        </p:spPr>
      </p:pic>
      <p:pic>
        <p:nvPicPr>
          <p:cNvPr id="22533" name="Picture 4" descr="cand-interdig">
            <a:extLst>
              <a:ext uri="{FF2B5EF4-FFF2-40B4-BE49-F238E27FC236}">
                <a16:creationId xmlns:a16="http://schemas.microsoft.com/office/drawing/2014/main" id="{525599D9-2309-447C-A4C3-D9D4659EEC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8100" y="3133725"/>
            <a:ext cx="28702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2" descr="paronychium">
            <a:extLst>
              <a:ext uri="{FF2B5EF4-FFF2-40B4-BE49-F238E27FC236}">
                <a16:creationId xmlns:a16="http://schemas.microsoft.com/office/drawing/2014/main" id="{22E209CE-84DE-4F89-9889-B4515EF4F4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23263" y="2989263"/>
            <a:ext cx="2724150"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2" descr="HPIMpp014">
            <a:extLst>
              <a:ext uri="{FF2B5EF4-FFF2-40B4-BE49-F238E27FC236}">
                <a16:creationId xmlns:a16="http://schemas.microsoft.com/office/drawing/2014/main" id="{9D290950-470D-44FE-AC0F-6877A7C727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800" y="3224213"/>
            <a:ext cx="4316413"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2400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a:extLst>
              <a:ext uri="{FF2B5EF4-FFF2-40B4-BE49-F238E27FC236}">
                <a16:creationId xmlns:a16="http://schemas.microsoft.com/office/drawing/2014/main" id="{F6EA2F5E-8D76-4763-9A95-21C3D5B8623A}"/>
              </a:ext>
            </a:extLst>
          </p:cNvPr>
          <p:cNvSpPr>
            <a:spLocks noGrp="1"/>
          </p:cNvSpPr>
          <p:nvPr>
            <p:ph type="title"/>
          </p:nvPr>
        </p:nvSpPr>
        <p:spPr/>
        <p:txBody>
          <a:bodyPr/>
          <a:lstStyle/>
          <a:p>
            <a:pPr eaLnBrk="1" hangingPunct="1"/>
            <a:r>
              <a:rPr lang="cs-CZ" altLang="cs-CZ" sz="3600">
                <a:solidFill>
                  <a:srgbClr val="FF0000"/>
                </a:solidFill>
              </a:rPr>
              <a:t>Pityriasis versicolor</a:t>
            </a:r>
          </a:p>
        </p:txBody>
      </p:sp>
      <p:sp>
        <p:nvSpPr>
          <p:cNvPr id="23555" name="Zástupný symbol pro obsah 2">
            <a:extLst>
              <a:ext uri="{FF2B5EF4-FFF2-40B4-BE49-F238E27FC236}">
                <a16:creationId xmlns:a16="http://schemas.microsoft.com/office/drawing/2014/main" id="{7EE9E23E-58D2-402B-BD92-605CD7739A61}"/>
              </a:ext>
            </a:extLst>
          </p:cNvPr>
          <p:cNvSpPr>
            <a:spLocks noGrp="1"/>
          </p:cNvSpPr>
          <p:nvPr>
            <p:ph sz="half" idx="1"/>
          </p:nvPr>
        </p:nvSpPr>
        <p:spPr/>
        <p:txBody>
          <a:bodyPr/>
          <a:lstStyle/>
          <a:p>
            <a:pPr eaLnBrk="1" hangingPunct="1"/>
            <a:r>
              <a:rPr lang="cs-CZ" altLang="cs-CZ" i="1"/>
              <a:t>Malassezia furfur, globosa.. (Pityrosporum orbiculare)</a:t>
            </a:r>
            <a:r>
              <a:rPr lang="cs-CZ" altLang="cs-CZ"/>
              <a:t>. </a:t>
            </a:r>
          </a:p>
          <a:p>
            <a:pPr eaLnBrk="1" hangingPunct="1"/>
            <a:r>
              <a:rPr lang="cs-CZ" altLang="cs-CZ"/>
              <a:t>povrchové kožní onemocnění, není doprovázené téměř žádnou zánětlivou reakcí.</a:t>
            </a:r>
          </a:p>
          <a:p>
            <a:pPr eaLnBrk="1" hangingPunct="1"/>
            <a:r>
              <a:rPr lang="cs-CZ" altLang="cs-CZ"/>
              <a:t>silné pocení, zvýšená tvorba kožního mazu a nedostatečné odpařování kůže</a:t>
            </a:r>
          </a:p>
        </p:txBody>
      </p:sp>
      <p:pic>
        <p:nvPicPr>
          <p:cNvPr id="23556" name="Picture 4" descr="pityriasis-trup">
            <a:extLst>
              <a:ext uri="{FF2B5EF4-FFF2-40B4-BE49-F238E27FC236}">
                <a16:creationId xmlns:a16="http://schemas.microsoft.com/office/drawing/2014/main" id="{34F0764B-6342-42F6-A02F-18BACCD1959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312025" y="1825625"/>
            <a:ext cx="2901950" cy="4351338"/>
          </a:xfrm>
          <a:noFill/>
        </p:spPr>
      </p:pic>
    </p:spTree>
    <p:extLst>
      <p:ext uri="{BB962C8B-B14F-4D97-AF65-F5344CB8AC3E}">
        <p14:creationId xmlns:p14="http://schemas.microsoft.com/office/powerpoint/2010/main" val="2914191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a:extLst>
              <a:ext uri="{FF2B5EF4-FFF2-40B4-BE49-F238E27FC236}">
                <a16:creationId xmlns:a16="http://schemas.microsoft.com/office/drawing/2014/main" id="{35A7A7CB-F5B1-415F-989C-1739EBB53D2D}"/>
              </a:ext>
            </a:extLst>
          </p:cNvPr>
          <p:cNvSpPr>
            <a:spLocks noGrp="1"/>
          </p:cNvSpPr>
          <p:nvPr>
            <p:ph type="title"/>
          </p:nvPr>
        </p:nvSpPr>
        <p:spPr/>
        <p:txBody>
          <a:bodyPr/>
          <a:lstStyle/>
          <a:p>
            <a:pPr eaLnBrk="1" hangingPunct="1"/>
            <a:r>
              <a:rPr lang="cs-CZ" altLang="cs-CZ" sz="4000">
                <a:solidFill>
                  <a:srgbClr val="0070C0"/>
                </a:solidFill>
              </a:rPr>
              <a:t>Léčba dermatomykóz, lékové formy</a:t>
            </a:r>
          </a:p>
        </p:txBody>
      </p:sp>
      <p:sp>
        <p:nvSpPr>
          <p:cNvPr id="24579" name="Zástupný symbol pro obsah 2">
            <a:extLst>
              <a:ext uri="{FF2B5EF4-FFF2-40B4-BE49-F238E27FC236}">
                <a16:creationId xmlns:a16="http://schemas.microsoft.com/office/drawing/2014/main" id="{6B22771C-2CD2-46D2-8FE4-EE556040A28C}"/>
              </a:ext>
            </a:extLst>
          </p:cNvPr>
          <p:cNvSpPr>
            <a:spLocks noGrp="1"/>
          </p:cNvSpPr>
          <p:nvPr>
            <p:ph idx="1"/>
          </p:nvPr>
        </p:nvSpPr>
        <p:spPr/>
        <p:txBody>
          <a:bodyPr/>
          <a:lstStyle/>
          <a:p>
            <a:pPr eaLnBrk="1" hangingPunct="1"/>
            <a:r>
              <a:rPr lang="cs-CZ" altLang="cs-CZ"/>
              <a:t>Výběr léku a formu vehikula volíme podle </a:t>
            </a:r>
            <a:r>
              <a:rPr lang="cs-CZ" altLang="cs-CZ">
                <a:solidFill>
                  <a:srgbClr val="FF0000"/>
                </a:solidFill>
              </a:rPr>
              <a:t>rozsahu, lokalizace, klinického nálezu a původce</a:t>
            </a:r>
            <a:r>
              <a:rPr lang="cs-CZ" altLang="cs-CZ"/>
              <a:t> mykotické infekce. </a:t>
            </a:r>
          </a:p>
          <a:p>
            <a:pPr eaLnBrk="1" hangingPunct="1"/>
            <a:r>
              <a:rPr lang="cs-CZ" altLang="cs-CZ"/>
              <a:t>Do intertriginózních míst aplikujeme roztoky, spreje, lotia, event. pasty. </a:t>
            </a:r>
          </a:p>
          <a:p>
            <a:pPr eaLnBrk="1" hangingPunct="1"/>
            <a:r>
              <a:rPr lang="cs-CZ" altLang="cs-CZ"/>
              <a:t>Na suchá zánětlivá ložiska jsou vhodné masti nebo krémy. </a:t>
            </a:r>
          </a:p>
          <a:p>
            <a:pPr eaLnBrk="1" hangingPunct="1"/>
            <a:r>
              <a:rPr lang="cs-CZ" altLang="cs-CZ"/>
              <a:t>Zásypy používáme profylakticky do meziprstí nohou, do třísel a pod prsy. </a:t>
            </a:r>
          </a:p>
          <a:p>
            <a:pPr eaLnBrk="1" hangingPunct="1"/>
            <a:r>
              <a:rPr lang="cs-CZ" altLang="cs-CZ"/>
              <a:t>Nehty - laky nebo roztoky (ciclopiroxolamin lak, sol, naftifin sol., amorolfin lak,) při postižení více než 25%-systémová léčba</a:t>
            </a:r>
          </a:p>
        </p:txBody>
      </p:sp>
    </p:spTree>
    <p:extLst>
      <p:ext uri="{BB962C8B-B14F-4D97-AF65-F5344CB8AC3E}">
        <p14:creationId xmlns:p14="http://schemas.microsoft.com/office/powerpoint/2010/main" val="2031860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1">
            <a:extLst>
              <a:ext uri="{FF2B5EF4-FFF2-40B4-BE49-F238E27FC236}">
                <a16:creationId xmlns:a16="http://schemas.microsoft.com/office/drawing/2014/main" id="{256E87AF-1FB5-4B9D-B275-5090A9CCD72A}"/>
              </a:ext>
            </a:extLst>
          </p:cNvPr>
          <p:cNvSpPr>
            <a:spLocks noGrp="1"/>
          </p:cNvSpPr>
          <p:nvPr>
            <p:ph type="title"/>
          </p:nvPr>
        </p:nvSpPr>
        <p:spPr/>
        <p:txBody>
          <a:bodyPr/>
          <a:lstStyle/>
          <a:p>
            <a:pPr eaLnBrk="1" hangingPunct="1"/>
            <a:r>
              <a:rPr lang="cs-CZ" altLang="cs-CZ" sz="3600">
                <a:solidFill>
                  <a:srgbClr val="0070C0"/>
                </a:solidFill>
              </a:rPr>
              <a:t>Léčba dermatomykóz</a:t>
            </a:r>
          </a:p>
        </p:txBody>
      </p:sp>
      <p:sp>
        <p:nvSpPr>
          <p:cNvPr id="25603" name="Zástupný symbol pro obsah 2">
            <a:extLst>
              <a:ext uri="{FF2B5EF4-FFF2-40B4-BE49-F238E27FC236}">
                <a16:creationId xmlns:a16="http://schemas.microsoft.com/office/drawing/2014/main" id="{F3B55C25-A9F7-484F-92EE-CF3B3E0691D9}"/>
              </a:ext>
            </a:extLst>
          </p:cNvPr>
          <p:cNvSpPr>
            <a:spLocks noGrp="1"/>
          </p:cNvSpPr>
          <p:nvPr>
            <p:ph idx="1"/>
          </p:nvPr>
        </p:nvSpPr>
        <p:spPr/>
        <p:txBody>
          <a:bodyPr/>
          <a:lstStyle/>
          <a:p>
            <a:pPr eaLnBrk="1" hangingPunct="1"/>
            <a:r>
              <a:rPr lang="cs-CZ" altLang="cs-CZ"/>
              <a:t>allylaminy (naftifin, terbinafin),</a:t>
            </a:r>
          </a:p>
          <a:p>
            <a:pPr eaLnBrk="1" hangingPunct="1"/>
            <a:r>
              <a:rPr lang="cs-CZ" altLang="cs-CZ"/>
              <a:t>azoly (itrakonazol, ketokonazol, bifonazol, flukonazol, klotrimazol, ekonazol, flutrimazol, mikonazol, oxikonazol),</a:t>
            </a:r>
          </a:p>
          <a:p>
            <a:pPr eaLnBrk="1" hangingPunct="1"/>
            <a:r>
              <a:rPr lang="cs-CZ" altLang="cs-CZ"/>
              <a:t>hydroxypyridony (ciklopirox)</a:t>
            </a:r>
          </a:p>
          <a:p>
            <a:pPr eaLnBrk="1" hangingPunct="1"/>
            <a:r>
              <a:rPr lang="cs-CZ" altLang="cs-CZ"/>
              <a:t>polyeny (nystatin)</a:t>
            </a:r>
          </a:p>
          <a:p>
            <a:pPr eaLnBrk="1" hangingPunct="1"/>
            <a:r>
              <a:rPr lang="cs-CZ" altLang="cs-CZ"/>
              <a:t>benzylaminy (butenafin)</a:t>
            </a:r>
          </a:p>
          <a:p>
            <a:pPr eaLnBrk="1" hangingPunct="1"/>
            <a:r>
              <a:rPr lang="cs-CZ" altLang="cs-CZ"/>
              <a:t>morfoliny (loceryl)</a:t>
            </a:r>
          </a:p>
          <a:p>
            <a:pPr eaLnBrk="1" hangingPunct="1"/>
            <a:endParaRPr lang="cs-CZ" altLang="cs-CZ"/>
          </a:p>
        </p:txBody>
      </p:sp>
    </p:spTree>
    <p:extLst>
      <p:ext uri="{BB962C8B-B14F-4D97-AF65-F5344CB8AC3E}">
        <p14:creationId xmlns:p14="http://schemas.microsoft.com/office/powerpoint/2010/main" val="3908448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a:extLst>
              <a:ext uri="{FF2B5EF4-FFF2-40B4-BE49-F238E27FC236}">
                <a16:creationId xmlns:a16="http://schemas.microsoft.com/office/drawing/2014/main" id="{5E432E7B-7E63-446A-8F53-A1438EF82B73}"/>
              </a:ext>
            </a:extLst>
          </p:cNvPr>
          <p:cNvSpPr>
            <a:spLocks noGrp="1"/>
          </p:cNvSpPr>
          <p:nvPr>
            <p:ph type="title"/>
          </p:nvPr>
        </p:nvSpPr>
        <p:spPr>
          <a:xfrm>
            <a:off x="838200" y="365125"/>
            <a:ext cx="10515600" cy="990600"/>
          </a:xfrm>
        </p:spPr>
        <p:txBody>
          <a:bodyPr/>
          <a:lstStyle/>
          <a:p>
            <a:pPr eaLnBrk="1" hangingPunct="1"/>
            <a:r>
              <a:rPr lang="cs-CZ" altLang="cs-CZ" sz="3600">
                <a:solidFill>
                  <a:srgbClr val="FF0000"/>
                </a:solidFill>
              </a:rPr>
              <a:t>Volně prodejná antimykotika</a:t>
            </a:r>
          </a:p>
        </p:txBody>
      </p:sp>
      <p:sp>
        <p:nvSpPr>
          <p:cNvPr id="27651" name="Zástupný symbol pro obsah 2">
            <a:extLst>
              <a:ext uri="{FF2B5EF4-FFF2-40B4-BE49-F238E27FC236}">
                <a16:creationId xmlns:a16="http://schemas.microsoft.com/office/drawing/2014/main" id="{2D633FB5-67A0-49C3-B616-56F7AB4E9168}"/>
              </a:ext>
            </a:extLst>
          </p:cNvPr>
          <p:cNvSpPr>
            <a:spLocks noGrp="1"/>
          </p:cNvSpPr>
          <p:nvPr>
            <p:ph idx="1"/>
          </p:nvPr>
        </p:nvSpPr>
        <p:spPr>
          <a:xfrm>
            <a:off x="838200" y="1484313"/>
            <a:ext cx="10515600" cy="5076825"/>
          </a:xfrm>
        </p:spPr>
        <p:txBody>
          <a:bodyPr/>
          <a:lstStyle/>
          <a:p>
            <a:pPr eaLnBrk="1" hangingPunct="1"/>
            <a:r>
              <a:rPr lang="cs-CZ" altLang="cs-CZ" dirty="0" err="1"/>
              <a:t>Exoderil</a:t>
            </a:r>
            <a:r>
              <a:rPr lang="cs-CZ" altLang="cs-CZ" dirty="0"/>
              <a:t> (</a:t>
            </a:r>
            <a:r>
              <a:rPr lang="cs-CZ" altLang="cs-CZ" dirty="0" err="1"/>
              <a:t>naftifin</a:t>
            </a:r>
            <a:r>
              <a:rPr lang="cs-CZ" altLang="cs-CZ" dirty="0"/>
              <a:t>) krém, </a:t>
            </a:r>
            <a:r>
              <a:rPr lang="cs-CZ" altLang="cs-CZ" dirty="0">
                <a:solidFill>
                  <a:srgbClr val="00B050"/>
                </a:solidFill>
              </a:rPr>
              <a:t>aplikace </a:t>
            </a:r>
            <a:r>
              <a:rPr lang="cs-CZ" altLang="cs-CZ" u="sng" dirty="0">
                <a:solidFill>
                  <a:srgbClr val="00B050"/>
                </a:solidFill>
              </a:rPr>
              <a:t>1x denně</a:t>
            </a:r>
            <a:r>
              <a:rPr lang="cs-CZ" altLang="cs-CZ" u="sng" dirty="0"/>
              <a:t> </a:t>
            </a:r>
            <a:r>
              <a:rPr lang="cs-CZ" altLang="cs-CZ" dirty="0"/>
              <a:t>a roztok</a:t>
            </a:r>
          </a:p>
          <a:p>
            <a:pPr eaLnBrk="1" hangingPunct="1"/>
            <a:r>
              <a:rPr lang="cs-CZ" altLang="cs-CZ" dirty="0" err="1"/>
              <a:t>Lamisil</a:t>
            </a:r>
            <a:r>
              <a:rPr lang="cs-CZ" altLang="cs-CZ" dirty="0"/>
              <a:t> (</a:t>
            </a:r>
            <a:r>
              <a:rPr lang="cs-CZ" altLang="cs-CZ" dirty="0" err="1"/>
              <a:t>terbinafin</a:t>
            </a:r>
            <a:r>
              <a:rPr lang="cs-CZ" altLang="cs-CZ" dirty="0"/>
              <a:t>) krém, roztok, gel, sprej (</a:t>
            </a:r>
            <a:r>
              <a:rPr lang="cs-CZ" altLang="cs-CZ" dirty="0">
                <a:solidFill>
                  <a:srgbClr val="00B050"/>
                </a:solidFill>
              </a:rPr>
              <a:t>1-2x denně</a:t>
            </a:r>
            <a:r>
              <a:rPr lang="cs-CZ" altLang="cs-CZ" dirty="0"/>
              <a:t>)</a:t>
            </a:r>
          </a:p>
          <a:p>
            <a:pPr eaLnBrk="1" hangingPunct="1"/>
            <a:r>
              <a:rPr lang="cs-CZ" altLang="cs-CZ" dirty="0" err="1"/>
              <a:t>Terbistad</a:t>
            </a:r>
            <a:r>
              <a:rPr lang="cs-CZ" altLang="cs-CZ" dirty="0"/>
              <a:t> (</a:t>
            </a:r>
            <a:r>
              <a:rPr lang="cs-CZ" altLang="cs-CZ" dirty="0" err="1"/>
              <a:t>terbinafin</a:t>
            </a:r>
            <a:r>
              <a:rPr lang="cs-CZ" altLang="cs-CZ" dirty="0"/>
              <a:t>) krém, </a:t>
            </a:r>
            <a:r>
              <a:rPr lang="cs-CZ" altLang="cs-CZ" dirty="0">
                <a:solidFill>
                  <a:srgbClr val="00B050"/>
                </a:solidFill>
              </a:rPr>
              <a:t>2x denně</a:t>
            </a:r>
          </a:p>
          <a:p>
            <a:pPr eaLnBrk="1" hangingPunct="1"/>
            <a:r>
              <a:rPr lang="cs-CZ" altLang="cs-CZ" dirty="0" err="1"/>
              <a:t>Clotrimazol</a:t>
            </a:r>
            <a:r>
              <a:rPr lang="cs-CZ" altLang="cs-CZ" dirty="0"/>
              <a:t> AL krém, </a:t>
            </a:r>
            <a:r>
              <a:rPr lang="cs-CZ" altLang="cs-CZ" dirty="0">
                <a:solidFill>
                  <a:srgbClr val="00B050"/>
                </a:solidFill>
              </a:rPr>
              <a:t>aplikace 2-3x denně</a:t>
            </a:r>
          </a:p>
          <a:p>
            <a:pPr eaLnBrk="1" hangingPunct="1"/>
            <a:r>
              <a:rPr lang="cs-CZ" altLang="cs-CZ" dirty="0" err="1"/>
              <a:t>Imazol</a:t>
            </a:r>
            <a:r>
              <a:rPr lang="cs-CZ" altLang="cs-CZ" dirty="0"/>
              <a:t> (</a:t>
            </a:r>
            <a:r>
              <a:rPr lang="cs-CZ" altLang="cs-CZ" dirty="0" err="1"/>
              <a:t>clotrimazol</a:t>
            </a:r>
            <a:r>
              <a:rPr lang="cs-CZ" altLang="cs-CZ" dirty="0"/>
              <a:t>) </a:t>
            </a:r>
            <a:r>
              <a:rPr lang="cs-CZ" altLang="cs-CZ" dirty="0" err="1"/>
              <a:t>krémpasta</a:t>
            </a:r>
            <a:r>
              <a:rPr lang="cs-CZ" altLang="cs-CZ" dirty="0"/>
              <a:t> </a:t>
            </a:r>
            <a:r>
              <a:rPr lang="cs-CZ" altLang="cs-CZ" dirty="0">
                <a:solidFill>
                  <a:srgbClr val="00B050"/>
                </a:solidFill>
              </a:rPr>
              <a:t>(2x denně)</a:t>
            </a:r>
          </a:p>
          <a:p>
            <a:pPr eaLnBrk="1" hangingPunct="1"/>
            <a:r>
              <a:rPr lang="cs-CZ" altLang="cs-CZ" dirty="0" err="1"/>
              <a:t>Canespor</a:t>
            </a:r>
            <a:r>
              <a:rPr lang="cs-CZ" altLang="cs-CZ" dirty="0"/>
              <a:t> (</a:t>
            </a:r>
            <a:r>
              <a:rPr lang="cs-CZ" altLang="cs-CZ" dirty="0" err="1"/>
              <a:t>bifonazol</a:t>
            </a:r>
            <a:r>
              <a:rPr lang="cs-CZ" altLang="cs-CZ" dirty="0"/>
              <a:t>) krém, roztok, </a:t>
            </a:r>
            <a:r>
              <a:rPr lang="cs-CZ" altLang="cs-CZ" dirty="0">
                <a:solidFill>
                  <a:srgbClr val="00B050"/>
                </a:solidFill>
              </a:rPr>
              <a:t>aplikace </a:t>
            </a:r>
            <a:r>
              <a:rPr lang="cs-CZ" altLang="cs-CZ" u="sng" dirty="0">
                <a:solidFill>
                  <a:srgbClr val="00B050"/>
                </a:solidFill>
              </a:rPr>
              <a:t>1x denně</a:t>
            </a:r>
            <a:endParaRPr lang="cs-CZ" altLang="cs-CZ" u="sng" dirty="0"/>
          </a:p>
          <a:p>
            <a:pPr eaLnBrk="1" hangingPunct="1"/>
            <a:r>
              <a:rPr lang="cs-CZ" altLang="cs-CZ" dirty="0" err="1"/>
              <a:t>Canespor</a:t>
            </a:r>
            <a:r>
              <a:rPr lang="cs-CZ" altLang="cs-CZ" dirty="0"/>
              <a:t> sada na nehty</a:t>
            </a:r>
          </a:p>
          <a:p>
            <a:pPr eaLnBrk="1" hangingPunct="1"/>
            <a:r>
              <a:rPr lang="cs-CZ" altLang="cs-CZ" dirty="0" err="1"/>
              <a:t>Micetal</a:t>
            </a:r>
            <a:r>
              <a:rPr lang="cs-CZ" altLang="cs-CZ" dirty="0"/>
              <a:t> (</a:t>
            </a:r>
            <a:r>
              <a:rPr lang="cs-CZ" altLang="cs-CZ" dirty="0" err="1"/>
              <a:t>flutrimazol</a:t>
            </a:r>
            <a:r>
              <a:rPr lang="cs-CZ" altLang="cs-CZ" dirty="0"/>
              <a:t>) gel</a:t>
            </a:r>
          </a:p>
          <a:p>
            <a:pPr eaLnBrk="1" hangingPunct="1"/>
            <a:r>
              <a:rPr lang="cs-CZ" altLang="cs-CZ" dirty="0" err="1"/>
              <a:t>Devilan</a:t>
            </a:r>
            <a:r>
              <a:rPr lang="cs-CZ" altLang="cs-CZ" dirty="0"/>
              <a:t> zásyp</a:t>
            </a:r>
          </a:p>
          <a:p>
            <a:pPr eaLnBrk="1" hangingPunct="1"/>
            <a:endParaRPr lang="cs-CZ" altLang="cs-CZ" dirty="0"/>
          </a:p>
        </p:txBody>
      </p:sp>
    </p:spTree>
    <p:extLst>
      <p:ext uri="{BB962C8B-B14F-4D97-AF65-F5344CB8AC3E}">
        <p14:creationId xmlns:p14="http://schemas.microsoft.com/office/powerpoint/2010/main" val="647398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Zástupný symbol pro číslo snímku 5">
            <a:extLst>
              <a:ext uri="{FF2B5EF4-FFF2-40B4-BE49-F238E27FC236}">
                <a16:creationId xmlns:a16="http://schemas.microsoft.com/office/drawing/2014/main" id="{6BF47F85-759B-4C4A-A2D3-C7AF6D93951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2A48D6F6-464D-444C-AD34-57625AE56AAF}" type="slidenum">
              <a:rPr lang="cs-CZ" altLang="cs-CZ" sz="1400">
                <a:latin typeface="Arial" panose="020B0604020202020204" pitchFamily="34" charset="0"/>
              </a:rPr>
              <a:pPr>
                <a:lnSpc>
                  <a:spcPct val="100000"/>
                </a:lnSpc>
                <a:spcBef>
                  <a:spcPct val="0"/>
                </a:spcBef>
                <a:buFontTx/>
                <a:buNone/>
              </a:pPr>
              <a:t>2</a:t>
            </a:fld>
            <a:endParaRPr lang="cs-CZ" altLang="cs-CZ" sz="1400">
              <a:latin typeface="Arial" panose="020B0604020202020204" pitchFamily="34" charset="0"/>
            </a:endParaRPr>
          </a:p>
        </p:txBody>
      </p:sp>
      <p:sp>
        <p:nvSpPr>
          <p:cNvPr id="5123" name="Rectangle 2">
            <a:extLst>
              <a:ext uri="{FF2B5EF4-FFF2-40B4-BE49-F238E27FC236}">
                <a16:creationId xmlns:a16="http://schemas.microsoft.com/office/drawing/2014/main" id="{2AA35D4E-EB13-43B6-B79D-F2FA7B8048A3}"/>
              </a:ext>
            </a:extLst>
          </p:cNvPr>
          <p:cNvSpPr>
            <a:spLocks noGrp="1" noChangeArrowheads="1"/>
          </p:cNvSpPr>
          <p:nvPr>
            <p:ph type="title"/>
          </p:nvPr>
        </p:nvSpPr>
        <p:spPr/>
        <p:txBody>
          <a:bodyPr/>
          <a:lstStyle/>
          <a:p>
            <a:pPr eaLnBrk="1" hangingPunct="1"/>
            <a:r>
              <a:rPr lang="cs-CZ" altLang="cs-CZ" sz="4000"/>
              <a:t>Kožní choroby vyvolané houbami</a:t>
            </a:r>
          </a:p>
        </p:txBody>
      </p:sp>
      <p:sp>
        <p:nvSpPr>
          <p:cNvPr id="5124" name="Rectangle 3">
            <a:extLst>
              <a:ext uri="{FF2B5EF4-FFF2-40B4-BE49-F238E27FC236}">
                <a16:creationId xmlns:a16="http://schemas.microsoft.com/office/drawing/2014/main" id="{3C9C0F7C-3A4D-4F80-9751-14F94D93B757}"/>
              </a:ext>
            </a:extLst>
          </p:cNvPr>
          <p:cNvSpPr>
            <a:spLocks noGrp="1" noChangeArrowheads="1"/>
          </p:cNvSpPr>
          <p:nvPr>
            <p:ph type="body" idx="1"/>
          </p:nvPr>
        </p:nvSpPr>
        <p:spPr>
          <a:xfrm>
            <a:off x="838200" y="1652588"/>
            <a:ext cx="10515600" cy="4635500"/>
          </a:xfrm>
        </p:spPr>
        <p:txBody>
          <a:bodyPr/>
          <a:lstStyle/>
          <a:p>
            <a:pPr eaLnBrk="1" hangingPunct="1"/>
            <a:r>
              <a:rPr lang="cs-CZ" altLang="cs-CZ" sz="2400" b="1"/>
              <a:t>dermatofytózy </a:t>
            </a:r>
          </a:p>
          <a:p>
            <a:pPr lvl="1" eaLnBrk="1" hangingPunct="1"/>
            <a:r>
              <a:rPr lang="cs-CZ" altLang="cs-CZ"/>
              <a:t>antropofilní dermatofyty</a:t>
            </a:r>
          </a:p>
          <a:p>
            <a:pPr lvl="1" eaLnBrk="1" hangingPunct="1"/>
            <a:r>
              <a:rPr lang="cs-CZ" altLang="cs-CZ"/>
              <a:t>zoofilní dermatofyty</a:t>
            </a:r>
          </a:p>
          <a:p>
            <a:pPr lvl="1" eaLnBrk="1" hangingPunct="1"/>
            <a:r>
              <a:rPr lang="cs-CZ" altLang="cs-CZ"/>
              <a:t>geofilní dermatofyty</a:t>
            </a:r>
          </a:p>
          <a:p>
            <a:pPr eaLnBrk="1" hangingPunct="1"/>
            <a:r>
              <a:rPr lang="cs-CZ" altLang="cs-CZ" sz="2400" b="1"/>
              <a:t>kandidózy</a:t>
            </a:r>
          </a:p>
          <a:p>
            <a:pPr lvl="1" eaLnBrk="1" hangingPunct="1"/>
            <a:r>
              <a:rPr lang="cs-CZ" altLang="cs-CZ"/>
              <a:t>Candida albicans</a:t>
            </a:r>
          </a:p>
          <a:p>
            <a:pPr lvl="1" eaLnBrk="1" hangingPunct="1"/>
            <a:r>
              <a:rPr lang="cs-CZ" altLang="cs-CZ"/>
              <a:t>non-albicans druhy</a:t>
            </a:r>
          </a:p>
          <a:p>
            <a:pPr eaLnBrk="1" hangingPunct="1"/>
            <a:r>
              <a:rPr lang="cs-CZ" altLang="cs-CZ" sz="2400" b="1"/>
              <a:t>saprofytické povrchové mykózy</a:t>
            </a:r>
          </a:p>
          <a:p>
            <a:pPr lvl="1" eaLnBrk="1" hangingPunct="1"/>
            <a:r>
              <a:rPr lang="cs-CZ" altLang="cs-CZ"/>
              <a:t>Malassezia furfur, globosa… (pityriasis versicolor)</a:t>
            </a:r>
          </a:p>
          <a:p>
            <a:pPr lvl="1" eaLnBrk="1" hangingPunct="1"/>
            <a:r>
              <a:rPr lang="cs-CZ" altLang="cs-CZ"/>
              <a:t>Ostatní vláknité mikromycety (Scopulariopsis, Aspergilus, Acremonium…)</a:t>
            </a:r>
          </a:p>
        </p:txBody>
      </p:sp>
    </p:spTree>
    <p:extLst>
      <p:ext uri="{BB962C8B-B14F-4D97-AF65-F5344CB8AC3E}">
        <p14:creationId xmlns:p14="http://schemas.microsoft.com/office/powerpoint/2010/main" val="4075233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a:extLst>
              <a:ext uri="{FF2B5EF4-FFF2-40B4-BE49-F238E27FC236}">
                <a16:creationId xmlns:a16="http://schemas.microsoft.com/office/drawing/2014/main" id="{9493A4CB-E26B-4E7B-9F4B-D95C735356E5}"/>
              </a:ext>
            </a:extLst>
          </p:cNvPr>
          <p:cNvSpPr>
            <a:spLocks noGrp="1"/>
          </p:cNvSpPr>
          <p:nvPr>
            <p:ph type="title"/>
          </p:nvPr>
        </p:nvSpPr>
        <p:spPr/>
        <p:txBody>
          <a:bodyPr/>
          <a:lstStyle/>
          <a:p>
            <a:pPr eaLnBrk="1" hangingPunct="1"/>
            <a:r>
              <a:rPr lang="cs-CZ" altLang="cs-CZ" sz="3200">
                <a:solidFill>
                  <a:srgbClr val="FF0000"/>
                </a:solidFill>
              </a:rPr>
              <a:t>Perorální (systémová) léčba dermatomykóz</a:t>
            </a:r>
          </a:p>
        </p:txBody>
      </p:sp>
      <p:sp>
        <p:nvSpPr>
          <p:cNvPr id="3" name="Zástupný symbol pro obsah 2">
            <a:extLst>
              <a:ext uri="{FF2B5EF4-FFF2-40B4-BE49-F238E27FC236}">
                <a16:creationId xmlns:a16="http://schemas.microsoft.com/office/drawing/2014/main" id="{21D18C17-7E9E-42D4-A4FB-31BE364C94F0}"/>
              </a:ext>
            </a:extLst>
          </p:cNvPr>
          <p:cNvSpPr>
            <a:spLocks noGrp="1"/>
          </p:cNvSpPr>
          <p:nvPr>
            <p:ph idx="1"/>
          </p:nvPr>
        </p:nvSpPr>
        <p:spPr/>
        <p:txBody>
          <a:bodyPr rtlCol="0">
            <a:normAutofit/>
          </a:bodyPr>
          <a:lstStyle/>
          <a:p>
            <a:pPr eaLnBrk="1" fontAlgn="auto" hangingPunct="1">
              <a:spcAft>
                <a:spcPts val="0"/>
              </a:spcAft>
              <a:defRPr/>
            </a:pPr>
            <a:endParaRPr lang="cs-CZ" dirty="0"/>
          </a:p>
          <a:p>
            <a:pPr eaLnBrk="1" fontAlgn="auto" hangingPunct="1">
              <a:spcAft>
                <a:spcPts val="0"/>
              </a:spcAft>
              <a:defRPr/>
            </a:pPr>
            <a:r>
              <a:rPr lang="cs-CZ" dirty="0"/>
              <a:t>mykóza nereaguje dostatečně na místní léčbu, je rozsáhlá, chronická nebo </a:t>
            </a:r>
            <a:r>
              <a:rPr lang="cs-CZ" dirty="0" err="1"/>
              <a:t>inveterovaná</a:t>
            </a:r>
            <a:endParaRPr lang="cs-CZ" dirty="0"/>
          </a:p>
          <a:p>
            <a:pPr eaLnBrk="1" fontAlgn="auto" hangingPunct="1">
              <a:spcAft>
                <a:spcPts val="0"/>
              </a:spcAft>
              <a:defRPr/>
            </a:pPr>
            <a:r>
              <a:rPr lang="cs-CZ" dirty="0" err="1"/>
              <a:t>tinea</a:t>
            </a:r>
            <a:r>
              <a:rPr lang="cs-CZ" dirty="0"/>
              <a:t> </a:t>
            </a:r>
            <a:r>
              <a:rPr lang="cs-CZ" dirty="0" err="1"/>
              <a:t>capitis</a:t>
            </a:r>
            <a:r>
              <a:rPr lang="cs-CZ" dirty="0"/>
              <a:t> </a:t>
            </a:r>
          </a:p>
          <a:p>
            <a:pPr eaLnBrk="1" fontAlgn="auto" hangingPunct="1">
              <a:spcAft>
                <a:spcPts val="0"/>
              </a:spcAft>
              <a:defRPr/>
            </a:pPr>
            <a:r>
              <a:rPr lang="cs-CZ" dirty="0" err="1"/>
              <a:t>onychomycosis</a:t>
            </a:r>
            <a:r>
              <a:rPr lang="cs-CZ" dirty="0"/>
              <a:t> při </a:t>
            </a:r>
            <a:r>
              <a:rPr lang="cs-CZ" dirty="0" err="1"/>
              <a:t>postiž</a:t>
            </a:r>
            <a:r>
              <a:rPr lang="cs-CZ" dirty="0"/>
              <a:t>. více než 25%</a:t>
            </a:r>
          </a:p>
          <a:p>
            <a:pPr eaLnBrk="1" fontAlgn="auto" hangingPunct="1">
              <a:spcAft>
                <a:spcPts val="0"/>
              </a:spcAft>
              <a:defRPr/>
            </a:pPr>
            <a:r>
              <a:rPr lang="cs-CZ" dirty="0"/>
              <a:t>rozsáhlé formy </a:t>
            </a:r>
            <a:r>
              <a:rPr lang="cs-CZ" dirty="0" err="1"/>
              <a:t>tinea</a:t>
            </a:r>
            <a:r>
              <a:rPr lang="cs-CZ" dirty="0"/>
              <a:t> </a:t>
            </a:r>
            <a:r>
              <a:rPr lang="cs-CZ" dirty="0" err="1"/>
              <a:t>corporis</a:t>
            </a:r>
            <a:endParaRPr lang="cs-CZ" dirty="0"/>
          </a:p>
          <a:p>
            <a:pPr marL="0" indent="0" eaLnBrk="1" fontAlgn="auto" hangingPunct="1">
              <a:spcAft>
                <a:spcPts val="0"/>
              </a:spcAft>
              <a:buFont typeface="Arial" panose="020B0604020202020204" pitchFamily="34" charset="0"/>
              <a:buNone/>
              <a:defRPr/>
            </a:pPr>
            <a:endParaRPr lang="cs-CZ" dirty="0"/>
          </a:p>
          <a:p>
            <a:pPr marL="0" indent="0" eaLnBrk="1" fontAlgn="auto" hangingPunct="1">
              <a:spcAft>
                <a:spcPts val="0"/>
              </a:spcAft>
              <a:buFont typeface="Arial" panose="020B0604020202020204" pitchFamily="34" charset="0"/>
              <a:buNone/>
              <a:defRPr/>
            </a:pPr>
            <a:r>
              <a:rPr lang="cs-CZ" dirty="0" err="1"/>
              <a:t>terbinafin</a:t>
            </a:r>
            <a:r>
              <a:rPr lang="cs-CZ" dirty="0"/>
              <a:t>, </a:t>
            </a:r>
            <a:r>
              <a:rPr lang="cs-CZ" dirty="0" err="1"/>
              <a:t>itrakonazol</a:t>
            </a:r>
            <a:endParaRPr lang="cs-CZ" dirty="0"/>
          </a:p>
        </p:txBody>
      </p:sp>
    </p:spTree>
    <p:extLst>
      <p:ext uri="{BB962C8B-B14F-4D97-AF65-F5344CB8AC3E}">
        <p14:creationId xmlns:p14="http://schemas.microsoft.com/office/powerpoint/2010/main" val="2631987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a:extLst>
              <a:ext uri="{FF2B5EF4-FFF2-40B4-BE49-F238E27FC236}">
                <a16:creationId xmlns:a16="http://schemas.microsoft.com/office/drawing/2014/main" id="{75A20EEE-ACC7-4AC9-BD09-58FEE46EDA79}"/>
              </a:ext>
            </a:extLst>
          </p:cNvPr>
          <p:cNvSpPr>
            <a:spLocks noGrp="1"/>
          </p:cNvSpPr>
          <p:nvPr>
            <p:ph type="title"/>
          </p:nvPr>
        </p:nvSpPr>
        <p:spPr>
          <a:xfrm>
            <a:off x="838200" y="365125"/>
            <a:ext cx="10515600" cy="823913"/>
          </a:xfrm>
        </p:spPr>
        <p:txBody>
          <a:bodyPr/>
          <a:lstStyle/>
          <a:p>
            <a:pPr eaLnBrk="1" hangingPunct="1"/>
            <a:r>
              <a:rPr lang="cs-CZ" altLang="cs-CZ" sz="3200" b="1">
                <a:solidFill>
                  <a:srgbClr val="00B0F0"/>
                </a:solidFill>
              </a:rPr>
              <a:t>profylaxe</a:t>
            </a:r>
          </a:p>
        </p:txBody>
      </p:sp>
      <p:sp>
        <p:nvSpPr>
          <p:cNvPr id="3" name="Zástupný symbol pro obsah 2">
            <a:extLst>
              <a:ext uri="{FF2B5EF4-FFF2-40B4-BE49-F238E27FC236}">
                <a16:creationId xmlns:a16="http://schemas.microsoft.com/office/drawing/2014/main" id="{F6F598C5-FCA6-4C94-8398-BBECF6637364}"/>
              </a:ext>
            </a:extLst>
          </p:cNvPr>
          <p:cNvSpPr>
            <a:spLocks noGrp="1"/>
          </p:cNvSpPr>
          <p:nvPr>
            <p:ph idx="1"/>
          </p:nvPr>
        </p:nvSpPr>
        <p:spPr>
          <a:xfrm>
            <a:off x="838200" y="1347788"/>
            <a:ext cx="10515600" cy="4941887"/>
          </a:xfrm>
        </p:spPr>
        <p:txBody>
          <a:bodyPr rtlCol="0">
            <a:noAutofit/>
          </a:bodyPr>
          <a:lstStyle/>
          <a:p>
            <a:pPr marL="0" indent="0" eaLnBrk="1" fontAlgn="auto" hangingPunct="1">
              <a:lnSpc>
                <a:spcPct val="107000"/>
              </a:lnSpc>
              <a:spcAft>
                <a:spcPts val="0"/>
              </a:spcAft>
              <a:buFont typeface="Arial" panose="020B0604020202020204" pitchFamily="34" charset="0"/>
              <a:buNone/>
              <a:defRPr/>
            </a:pPr>
            <a:r>
              <a:rPr lang="cs-CZ" sz="2000" dirty="0">
                <a:latin typeface="FranklinGotItcTEE-Book"/>
                <a:ea typeface="Calibri" panose="020F0502020204030204" pitchFamily="34" charset="0"/>
                <a:cs typeface="FranklinGotItcTEE-Book"/>
              </a:rPr>
              <a:t>U pacientů, u kterých </a:t>
            </a:r>
            <a:r>
              <a:rPr lang="cs-CZ" sz="2000" dirty="0" err="1">
                <a:latin typeface="FranklinGotItcTEE-Book"/>
                <a:ea typeface="Calibri" panose="020F0502020204030204" pitchFamily="34" charset="0"/>
                <a:cs typeface="FranklinGotItcTEE-Book"/>
              </a:rPr>
              <a:t>dermatofytóza</a:t>
            </a:r>
            <a:r>
              <a:rPr lang="cs-CZ" sz="2000" dirty="0">
                <a:latin typeface="FranklinGotItcTEE-Book"/>
                <a:ea typeface="Calibri" panose="020F0502020204030204" pitchFamily="34" charset="0"/>
                <a:cs typeface="FranklinGotItcTEE-Book"/>
              </a:rPr>
              <a:t> nohou představuje závažnější zdravotní riziko </a:t>
            </a:r>
          </a:p>
          <a:p>
            <a:pPr marL="285750" indent="-285750" eaLnBrk="1" fontAlgn="auto" hangingPunct="1">
              <a:lnSpc>
                <a:spcPct val="107000"/>
              </a:lnSpc>
              <a:spcAft>
                <a:spcPts val="0"/>
              </a:spcAft>
              <a:defRPr/>
            </a:pPr>
            <a:r>
              <a:rPr lang="cs-CZ" sz="2000" dirty="0">
                <a:latin typeface="FranklinGotItcTEE-Book"/>
                <a:ea typeface="Calibri" panose="020F0502020204030204" pitchFamily="34" charset="0"/>
                <a:cs typeface="FranklinGotItcTEE-Book"/>
              </a:rPr>
              <a:t>pacienti s diabetem, </a:t>
            </a:r>
          </a:p>
          <a:p>
            <a:pPr marL="285750" indent="-285750" eaLnBrk="1" fontAlgn="auto" hangingPunct="1">
              <a:lnSpc>
                <a:spcPct val="107000"/>
              </a:lnSpc>
              <a:spcAft>
                <a:spcPts val="0"/>
              </a:spcAft>
              <a:defRPr/>
            </a:pPr>
            <a:r>
              <a:rPr lang="cs-CZ" sz="2000" dirty="0">
                <a:latin typeface="FranklinGotItcTEE-Book"/>
                <a:ea typeface="Calibri" panose="020F0502020204030204" pitchFamily="34" charset="0"/>
                <a:cs typeface="FranklinGotItcTEE-Book"/>
              </a:rPr>
              <a:t>recidivujícím erysipelem nebo s </a:t>
            </a:r>
          </a:p>
          <a:p>
            <a:pPr marL="285750" indent="-285750" eaLnBrk="1" fontAlgn="auto" hangingPunct="1">
              <a:lnSpc>
                <a:spcPct val="107000"/>
              </a:lnSpc>
              <a:spcAft>
                <a:spcPts val="0"/>
              </a:spcAft>
              <a:defRPr/>
            </a:pPr>
            <a:r>
              <a:rPr lang="cs-CZ" sz="2000" dirty="0">
                <a:latin typeface="FranklinGotItcTEE-Book"/>
                <a:ea typeface="Calibri" panose="020F0502020204030204" pitchFamily="34" charset="0"/>
                <a:cs typeface="FranklinGotItcTEE-Book"/>
              </a:rPr>
              <a:t>ischemickou chorobou dolních končetin, </a:t>
            </a:r>
          </a:p>
          <a:p>
            <a:pPr marL="0" indent="0" eaLnBrk="1" fontAlgn="auto" hangingPunct="1">
              <a:lnSpc>
                <a:spcPct val="107000"/>
              </a:lnSpc>
              <a:spcAft>
                <a:spcPts val="0"/>
              </a:spcAft>
              <a:buFont typeface="Arial" panose="020B0604020202020204" pitchFamily="34" charset="0"/>
              <a:buNone/>
              <a:defRPr/>
            </a:pPr>
            <a:r>
              <a:rPr lang="cs-CZ" sz="2000" dirty="0">
                <a:latin typeface="FranklinGotItcTEE-Book"/>
                <a:ea typeface="Calibri" panose="020F0502020204030204" pitchFamily="34" charset="0"/>
                <a:cs typeface="FranklinGotItcTEE-Book"/>
              </a:rPr>
              <a:t>doporučujeme </a:t>
            </a:r>
            <a:r>
              <a:rPr lang="cs-CZ" sz="2000" dirty="0">
                <a:solidFill>
                  <a:srgbClr val="00B0F0"/>
                </a:solidFill>
                <a:latin typeface="FranklinGotItcTEE-Book"/>
                <a:ea typeface="Calibri" panose="020F0502020204030204" pitchFamily="34" charset="0"/>
                <a:cs typeface="FranklinGotItcTEE-Book"/>
              </a:rPr>
              <a:t>soustavné</a:t>
            </a:r>
            <a:r>
              <a:rPr lang="cs-CZ" sz="2000" dirty="0">
                <a:latin typeface="FranklinGotItcTEE-Book"/>
                <a:ea typeface="Calibri" panose="020F0502020204030204" pitchFamily="34" charset="0"/>
                <a:cs typeface="FranklinGotItcTEE-Book"/>
              </a:rPr>
              <a:t> profylaktické ošetřování kůže meziprstí a plosek volně prodejnými antifungálními prostředky</a:t>
            </a:r>
          </a:p>
          <a:p>
            <a:pPr marL="0" indent="0" eaLnBrk="1" fontAlgn="auto" hangingPunct="1">
              <a:lnSpc>
                <a:spcPct val="107000"/>
              </a:lnSpc>
              <a:spcAft>
                <a:spcPts val="0"/>
              </a:spcAft>
              <a:buFont typeface="Arial" panose="020B0604020202020204" pitchFamily="34" charset="0"/>
              <a:buNone/>
              <a:defRPr/>
            </a:pPr>
            <a:endParaRPr lang="cs-CZ" sz="2000" dirty="0">
              <a:latin typeface="FranklinGotItcTEE-Book"/>
              <a:ea typeface="Calibri" panose="020F0502020204030204" pitchFamily="34" charset="0"/>
              <a:cs typeface="FranklinGotItcTEE-Book"/>
            </a:endParaRPr>
          </a:p>
          <a:p>
            <a:pPr marL="342900" indent="-342900" eaLnBrk="1" fontAlgn="auto" hangingPunct="1">
              <a:lnSpc>
                <a:spcPct val="107000"/>
              </a:lnSpc>
              <a:spcAft>
                <a:spcPts val="0"/>
              </a:spcAft>
              <a:defRPr/>
            </a:pPr>
            <a:r>
              <a:rPr lang="cs-CZ" sz="2000" dirty="0"/>
              <a:t>nošení prodyšné obuvi a obuvi s otevřenou špičkou, bavlněných nebo absorpčních ponožek, </a:t>
            </a:r>
          </a:p>
          <a:p>
            <a:pPr marL="342900" indent="-342900" eaLnBrk="1" fontAlgn="auto" hangingPunct="1">
              <a:lnSpc>
                <a:spcPct val="107000"/>
              </a:lnSpc>
              <a:spcAft>
                <a:spcPts val="0"/>
              </a:spcAft>
              <a:defRPr/>
            </a:pPr>
            <a:r>
              <a:rPr lang="cs-CZ" sz="2000" dirty="0"/>
              <a:t>prevence nadměrného pocení, antihidrotika, případná dezinfekce obuvi</a:t>
            </a:r>
            <a:endParaRPr lang="cs-CZ" sz="2000" dirty="0">
              <a:ea typeface="Calibri" panose="020F0502020204030204" pitchFamily="34" charset="0"/>
              <a:cs typeface="Times New Roman" panose="02020603050405020304" pitchFamily="18" charset="0"/>
            </a:endParaRPr>
          </a:p>
          <a:p>
            <a:pPr marL="0" indent="0" eaLnBrk="1" fontAlgn="auto" hangingPunct="1">
              <a:lnSpc>
                <a:spcPct val="107000"/>
              </a:lnSpc>
              <a:spcAft>
                <a:spcPts val="0"/>
              </a:spcAft>
              <a:buFont typeface="Arial" panose="020B0604020202020204" pitchFamily="34" charset="0"/>
              <a:buNone/>
              <a:defRPr/>
            </a:pPr>
            <a:endParaRPr lang="cs-CZ" sz="2000" dirty="0">
              <a:latin typeface="FranklinGotItcTEE-Book"/>
              <a:ea typeface="Calibri" panose="020F0502020204030204" pitchFamily="34" charset="0"/>
              <a:cs typeface="FranklinGotItcTEE-Book"/>
            </a:endParaRPr>
          </a:p>
          <a:p>
            <a:pPr eaLnBrk="1" fontAlgn="auto" hangingPunct="1">
              <a:spcAft>
                <a:spcPts val="0"/>
              </a:spcAft>
              <a:defRPr/>
            </a:pPr>
            <a:endParaRPr lang="cs-CZ" sz="2000" dirty="0"/>
          </a:p>
        </p:txBody>
      </p:sp>
    </p:spTree>
    <p:extLst>
      <p:ext uri="{BB962C8B-B14F-4D97-AF65-F5344CB8AC3E}">
        <p14:creationId xmlns:p14="http://schemas.microsoft.com/office/powerpoint/2010/main" val="2956563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číslo snímku 5">
            <a:extLst>
              <a:ext uri="{FF2B5EF4-FFF2-40B4-BE49-F238E27FC236}">
                <a16:creationId xmlns:a16="http://schemas.microsoft.com/office/drawing/2014/main" id="{2E141712-9E7D-447C-9FCD-56FE335C55F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B1797352-9057-4C9B-B89B-ADE361896413}" type="slidenum">
              <a:rPr lang="cs-CZ" altLang="cs-CZ" sz="1400">
                <a:latin typeface="Arial" panose="020B0604020202020204" pitchFamily="34" charset="0"/>
              </a:rPr>
              <a:pPr>
                <a:lnSpc>
                  <a:spcPct val="100000"/>
                </a:lnSpc>
                <a:spcBef>
                  <a:spcPct val="0"/>
                </a:spcBef>
                <a:buFontTx/>
                <a:buNone/>
              </a:pPr>
              <a:t>3</a:t>
            </a:fld>
            <a:endParaRPr lang="cs-CZ" altLang="cs-CZ" sz="1400">
              <a:latin typeface="Arial" panose="020B0604020202020204" pitchFamily="34" charset="0"/>
            </a:endParaRPr>
          </a:p>
        </p:txBody>
      </p:sp>
      <p:sp>
        <p:nvSpPr>
          <p:cNvPr id="6147" name="Rectangle 2">
            <a:extLst>
              <a:ext uri="{FF2B5EF4-FFF2-40B4-BE49-F238E27FC236}">
                <a16:creationId xmlns:a16="http://schemas.microsoft.com/office/drawing/2014/main" id="{F08EA43F-2CF7-4788-A2E5-97F3C6E50B03}"/>
              </a:ext>
            </a:extLst>
          </p:cNvPr>
          <p:cNvSpPr>
            <a:spLocks noGrp="1" noChangeArrowheads="1"/>
          </p:cNvSpPr>
          <p:nvPr>
            <p:ph type="title"/>
          </p:nvPr>
        </p:nvSpPr>
        <p:spPr/>
        <p:txBody>
          <a:bodyPr/>
          <a:lstStyle/>
          <a:p>
            <a:pPr eaLnBrk="1" hangingPunct="1"/>
            <a:r>
              <a:rPr lang="cs-CZ" altLang="cs-CZ"/>
              <a:t>Vyšetřovací metody</a:t>
            </a:r>
          </a:p>
        </p:txBody>
      </p:sp>
      <p:sp>
        <p:nvSpPr>
          <p:cNvPr id="6148" name="Rectangle 3">
            <a:extLst>
              <a:ext uri="{FF2B5EF4-FFF2-40B4-BE49-F238E27FC236}">
                <a16:creationId xmlns:a16="http://schemas.microsoft.com/office/drawing/2014/main" id="{3854A39A-B1D8-4920-9C1E-BDA0AE684D75}"/>
              </a:ext>
            </a:extLst>
          </p:cNvPr>
          <p:cNvSpPr>
            <a:spLocks noGrp="1" noChangeArrowheads="1"/>
          </p:cNvSpPr>
          <p:nvPr>
            <p:ph type="body" idx="1"/>
          </p:nvPr>
        </p:nvSpPr>
        <p:spPr/>
        <p:txBody>
          <a:bodyPr/>
          <a:lstStyle/>
          <a:p>
            <a:pPr eaLnBrk="1" hangingPunct="1"/>
            <a:r>
              <a:rPr lang="cs-CZ" altLang="cs-CZ" b="1"/>
              <a:t>Mikroskopické vyšetření</a:t>
            </a:r>
          </a:p>
          <a:p>
            <a:pPr lvl="1" eaLnBrk="1" hangingPunct="1"/>
            <a:r>
              <a:rPr lang="cs-CZ" altLang="cs-CZ"/>
              <a:t>nebarvený nativní louhový preparát (20% KOH)</a:t>
            </a:r>
          </a:p>
          <a:p>
            <a:pPr eaLnBrk="1" hangingPunct="1"/>
            <a:r>
              <a:rPr lang="cs-CZ" altLang="cs-CZ" b="1"/>
              <a:t>Kultivace</a:t>
            </a:r>
          </a:p>
          <a:p>
            <a:pPr lvl="1" eaLnBrk="1" hangingPunct="1"/>
            <a:r>
              <a:rPr lang="cs-CZ" altLang="cs-CZ"/>
              <a:t>Sabouraudův agar, 3 týdny při pokojové teplotě</a:t>
            </a:r>
          </a:p>
          <a:p>
            <a:pPr eaLnBrk="1" hangingPunct="1"/>
            <a:r>
              <a:rPr lang="cs-CZ" altLang="cs-CZ" b="1"/>
              <a:t>Woodovo světlo</a:t>
            </a:r>
          </a:p>
          <a:p>
            <a:pPr lvl="1" eaLnBrk="1" hangingPunct="1"/>
            <a:r>
              <a:rPr lang="cs-CZ" altLang="cs-CZ"/>
              <a:t>tinea capitis fluoreskuje žlutozeleně</a:t>
            </a:r>
          </a:p>
          <a:p>
            <a:pPr lvl="1" eaLnBrk="1" hangingPunct="1"/>
            <a:r>
              <a:rPr lang="cs-CZ" altLang="cs-CZ"/>
              <a:t>pityriasis versicolor fluoreskuje žlutozeleně</a:t>
            </a:r>
          </a:p>
          <a:p>
            <a:pPr lvl="1" eaLnBrk="1" hangingPunct="1"/>
            <a:r>
              <a:rPr lang="cs-CZ" altLang="cs-CZ"/>
              <a:t>erythrasma fluoreskuje červeně</a:t>
            </a:r>
          </a:p>
          <a:p>
            <a:pPr lvl="1" eaLnBrk="1" hangingPunct="1"/>
            <a:endParaRPr lang="cs-CZ" altLang="cs-CZ"/>
          </a:p>
        </p:txBody>
      </p:sp>
    </p:spTree>
    <p:extLst>
      <p:ext uri="{BB962C8B-B14F-4D97-AF65-F5344CB8AC3E}">
        <p14:creationId xmlns:p14="http://schemas.microsoft.com/office/powerpoint/2010/main" val="104837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608B8BCB-2FBC-4AED-8BDF-F8E716B6DC58}"/>
              </a:ext>
            </a:extLst>
          </p:cNvPr>
          <p:cNvSpPr>
            <a:spLocks noGrp="1" noChangeArrowheads="1"/>
          </p:cNvSpPr>
          <p:nvPr>
            <p:ph type="title" sz="quarter"/>
          </p:nvPr>
        </p:nvSpPr>
        <p:spPr>
          <a:xfrm>
            <a:off x="434975" y="274638"/>
            <a:ext cx="10204450" cy="769937"/>
          </a:xfrm>
        </p:spPr>
        <p:txBody>
          <a:bodyPr/>
          <a:lstStyle/>
          <a:p>
            <a:pPr eaLnBrk="1" hangingPunct="1"/>
            <a:r>
              <a:rPr lang="cs-CZ" altLang="cs-CZ" sz="3600" b="1"/>
              <a:t>Mykologické vyšetření</a:t>
            </a:r>
          </a:p>
        </p:txBody>
      </p:sp>
      <p:sp>
        <p:nvSpPr>
          <p:cNvPr id="7171" name="Rectangle 6">
            <a:extLst>
              <a:ext uri="{FF2B5EF4-FFF2-40B4-BE49-F238E27FC236}">
                <a16:creationId xmlns:a16="http://schemas.microsoft.com/office/drawing/2014/main" id="{FE87DEF4-84AE-49D9-A57C-89FD3CA97A85}"/>
              </a:ext>
            </a:extLst>
          </p:cNvPr>
          <p:cNvSpPr>
            <a:spLocks noGrp="1" noChangeArrowheads="1"/>
          </p:cNvSpPr>
          <p:nvPr>
            <p:ph sz="quarter" idx="2"/>
          </p:nvPr>
        </p:nvSpPr>
        <p:spPr>
          <a:xfrm>
            <a:off x="6096000" y="1341438"/>
            <a:ext cx="4946650" cy="5256212"/>
          </a:xfrm>
        </p:spPr>
        <p:txBody>
          <a:bodyPr/>
          <a:lstStyle/>
          <a:p>
            <a:pPr eaLnBrk="1" hangingPunct="1"/>
            <a:r>
              <a:rPr kumimoji="1" lang="cs-CZ" altLang="cs-CZ" b="1" dirty="0"/>
              <a:t>pozitivita mikroskopického vyšetření je o </a:t>
            </a:r>
            <a:r>
              <a:rPr kumimoji="1" lang="cs-CZ" altLang="cs-CZ" b="1" u="sng" dirty="0"/>
              <a:t>28,6 % </a:t>
            </a:r>
            <a:r>
              <a:rPr kumimoji="1" lang="cs-CZ" altLang="cs-CZ" b="1" dirty="0"/>
              <a:t>vyšší než kultivace</a:t>
            </a:r>
          </a:p>
          <a:p>
            <a:pPr eaLnBrk="1" hangingPunct="1"/>
            <a:endParaRPr kumimoji="1" lang="cs-CZ" altLang="cs-CZ" b="1" dirty="0"/>
          </a:p>
          <a:p>
            <a:pPr eaLnBrk="1" hangingPunct="1"/>
            <a:endParaRPr kumimoji="1" lang="cs-CZ" altLang="cs-CZ" b="1" dirty="0"/>
          </a:p>
          <a:p>
            <a:pPr eaLnBrk="1" hangingPunct="1"/>
            <a:endParaRPr kumimoji="1" lang="cs-CZ" altLang="cs-CZ" b="1" dirty="0"/>
          </a:p>
          <a:p>
            <a:pPr eaLnBrk="1" hangingPunct="1"/>
            <a:endParaRPr kumimoji="1" lang="cs-CZ" altLang="cs-CZ" b="1" dirty="0"/>
          </a:p>
          <a:p>
            <a:pPr eaLnBrk="1" hangingPunct="1"/>
            <a:endParaRPr kumimoji="1" lang="cs-CZ" altLang="cs-CZ" b="1" dirty="0"/>
          </a:p>
          <a:p>
            <a:pPr eaLnBrk="1" hangingPunct="1">
              <a:buFont typeface="Wingdings" panose="05000000000000000000" pitchFamily="2" charset="2"/>
              <a:buNone/>
            </a:pPr>
            <a:r>
              <a:rPr kumimoji="1" lang="cs-CZ" altLang="cs-CZ" b="1" dirty="0"/>
              <a:t>    </a:t>
            </a:r>
          </a:p>
        </p:txBody>
      </p:sp>
      <p:sp>
        <p:nvSpPr>
          <p:cNvPr id="7172" name="Rectangle 8">
            <a:extLst>
              <a:ext uri="{FF2B5EF4-FFF2-40B4-BE49-F238E27FC236}">
                <a16:creationId xmlns:a16="http://schemas.microsoft.com/office/drawing/2014/main" id="{EBCAF955-62C7-40CF-8BE4-BF92DF97128C}"/>
              </a:ext>
            </a:extLst>
          </p:cNvPr>
          <p:cNvSpPr>
            <a:spLocks noGrp="1" noChangeArrowheads="1"/>
          </p:cNvSpPr>
          <p:nvPr>
            <p:ph sz="quarter" idx="4"/>
          </p:nvPr>
        </p:nvSpPr>
        <p:spPr>
          <a:xfrm>
            <a:off x="2208213" y="4876800"/>
            <a:ext cx="3527425" cy="1981200"/>
          </a:xfrm>
        </p:spPr>
        <p:txBody>
          <a:bodyPr/>
          <a:lstStyle/>
          <a:p>
            <a:pPr eaLnBrk="1" hangingPunct="1"/>
            <a:endParaRPr lang="cs-CZ" altLang="cs-CZ" sz="2400"/>
          </a:p>
        </p:txBody>
      </p:sp>
      <p:sp>
        <p:nvSpPr>
          <p:cNvPr id="7173" name="Rectangle 10">
            <a:extLst>
              <a:ext uri="{FF2B5EF4-FFF2-40B4-BE49-F238E27FC236}">
                <a16:creationId xmlns:a16="http://schemas.microsoft.com/office/drawing/2014/main" id="{0B6BA2A3-C61F-4013-BB0B-21B618FD4C61}"/>
              </a:ext>
            </a:extLst>
          </p:cNvPr>
          <p:cNvSpPr>
            <a:spLocks noChangeArrowheads="1"/>
          </p:cNvSpPr>
          <p:nvPr/>
        </p:nvSpPr>
        <p:spPr bwMode="auto">
          <a:xfrm>
            <a:off x="6024563" y="1916113"/>
            <a:ext cx="40290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Clr>
                <a:srgbClr val="CCFF33"/>
              </a:buClr>
              <a:buSzPct val="70000"/>
              <a:buFont typeface="Wingdings" panose="05000000000000000000" pitchFamily="2" charset="2"/>
              <a:buChar char="n"/>
            </a:pPr>
            <a:endParaRPr lang="cs-CZ" altLang="cs-CZ" sz="3200" b="1">
              <a:solidFill>
                <a:srgbClr val="FFFF00"/>
              </a:solidFill>
              <a:latin typeface="Arial" panose="020B0604020202020204" pitchFamily="34" charset="0"/>
            </a:endParaRPr>
          </a:p>
        </p:txBody>
      </p:sp>
      <p:pic>
        <p:nvPicPr>
          <p:cNvPr id="7174" name="Picture 4" descr="vlakna-dermatofity">
            <a:extLst>
              <a:ext uri="{FF2B5EF4-FFF2-40B4-BE49-F238E27FC236}">
                <a16:creationId xmlns:a16="http://schemas.microsoft.com/office/drawing/2014/main" id="{262D175D-9FCE-4660-8C63-C613D50DBD40}"/>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060450" y="1228725"/>
            <a:ext cx="4248150" cy="2592388"/>
          </a:xfrm>
        </p:spPr>
      </p:pic>
      <p:sp>
        <p:nvSpPr>
          <p:cNvPr id="10247" name="Zástupný symbol pro datum 9">
            <a:extLst>
              <a:ext uri="{FF2B5EF4-FFF2-40B4-BE49-F238E27FC236}">
                <a16:creationId xmlns:a16="http://schemas.microsoft.com/office/drawing/2014/main" id="{C8F297EC-D5A0-4402-8E17-E7E9E4D22A90}"/>
              </a:ext>
            </a:extLst>
          </p:cNvPr>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BAEE67-9FAE-4915-91F9-DB6FD2612429}" type="datetime1">
              <a:rPr lang="cs-CZ" altLang="cs-CZ" sz="1400" smtClean="0">
                <a:solidFill>
                  <a:schemeClr val="tx1"/>
                </a:solidFill>
                <a:latin typeface="Arial" pitchFamily="34" charset="0"/>
              </a:rPr>
              <a:pPr fontAlgn="base">
                <a:spcBef>
                  <a:spcPct val="0"/>
                </a:spcBef>
                <a:spcAft>
                  <a:spcPct val="0"/>
                </a:spcAft>
                <a:defRPr/>
              </a:pPr>
              <a:t>28.04.2020</a:t>
            </a:fld>
            <a:endParaRPr lang="cs-CZ" altLang="cs-CZ" sz="1400">
              <a:solidFill>
                <a:schemeClr val="tx1"/>
              </a:solidFill>
              <a:latin typeface="Arial" pitchFamily="34" charset="0"/>
            </a:endParaRPr>
          </a:p>
        </p:txBody>
      </p:sp>
      <p:pic>
        <p:nvPicPr>
          <p:cNvPr id="7176" name="Picture 4" descr="pytriasis-vlakna">
            <a:extLst>
              <a:ext uri="{FF2B5EF4-FFF2-40B4-BE49-F238E27FC236}">
                <a16:creationId xmlns:a16="http://schemas.microsoft.com/office/drawing/2014/main" id="{2D4289DC-237A-4749-98DF-D85C58BA2661}"/>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219200" y="3963988"/>
            <a:ext cx="4176713" cy="2663825"/>
          </a:xfrm>
        </p:spPr>
      </p:pic>
      <p:sp>
        <p:nvSpPr>
          <p:cNvPr id="7177" name="Obdélník 11">
            <a:extLst>
              <a:ext uri="{FF2B5EF4-FFF2-40B4-BE49-F238E27FC236}">
                <a16:creationId xmlns:a16="http://schemas.microsoft.com/office/drawing/2014/main" id="{EE45E833-8766-498E-AEA5-CD62E40A4993}"/>
              </a:ext>
            </a:extLst>
          </p:cNvPr>
          <p:cNvSpPr>
            <a:spLocks noChangeArrowheads="1"/>
          </p:cNvSpPr>
          <p:nvPr/>
        </p:nvSpPr>
        <p:spPr bwMode="auto">
          <a:xfrm>
            <a:off x="6888163" y="692150"/>
            <a:ext cx="1438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s-CZ" altLang="cs-CZ" sz="3200" b="1">
                <a:solidFill>
                  <a:schemeClr val="bg1"/>
                </a:solidFill>
                <a:latin typeface="Arial" panose="020B0604020202020204" pitchFamily="34" charset="0"/>
              </a:rPr>
              <a:t>r. 2011</a:t>
            </a:r>
          </a:p>
        </p:txBody>
      </p:sp>
      <p:pic>
        <p:nvPicPr>
          <p:cNvPr id="7178" name="Obrázek 1">
            <a:extLst>
              <a:ext uri="{FF2B5EF4-FFF2-40B4-BE49-F238E27FC236}">
                <a16:creationId xmlns:a16="http://schemas.microsoft.com/office/drawing/2014/main" id="{92101162-64F9-40D3-95BC-4DDEF939568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84925" y="3565525"/>
            <a:ext cx="5610225"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5523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D6C70B-1556-421F-AD8B-328BAA87E678}"/>
              </a:ext>
            </a:extLst>
          </p:cNvPr>
          <p:cNvSpPr>
            <a:spLocks noGrp="1"/>
          </p:cNvSpPr>
          <p:nvPr>
            <p:ph type="title"/>
          </p:nvPr>
        </p:nvSpPr>
        <p:spPr>
          <a:xfrm>
            <a:off x="838200" y="132523"/>
            <a:ext cx="10515600" cy="1033668"/>
          </a:xfrm>
        </p:spPr>
        <p:txBody>
          <a:bodyPr rtlCol="0">
            <a:normAutofit fontScale="90000"/>
          </a:bodyPr>
          <a:lstStyle/>
          <a:p>
            <a:pPr>
              <a:defRPr/>
            </a:pPr>
            <a:r>
              <a:rPr lang="cs-CZ" b="1" dirty="0" err="1">
                <a:solidFill>
                  <a:srgbClr val="FF0000"/>
                </a:solidFill>
              </a:rPr>
              <a:t>Dermatofytózy</a:t>
            </a:r>
            <a:r>
              <a:rPr lang="cs-CZ" b="1" dirty="0">
                <a:solidFill>
                  <a:srgbClr val="FF0000"/>
                </a:solidFill>
              </a:rPr>
              <a:t> (</a:t>
            </a:r>
            <a:r>
              <a:rPr lang="cs-CZ" b="1" dirty="0" err="1">
                <a:solidFill>
                  <a:srgbClr val="FF0000"/>
                </a:solidFill>
              </a:rPr>
              <a:t>tinea</a:t>
            </a:r>
            <a:r>
              <a:rPr lang="cs-CZ" b="1" dirty="0">
                <a:solidFill>
                  <a:srgbClr val="FF0000"/>
                </a:solidFill>
              </a:rPr>
              <a:t>)</a:t>
            </a:r>
            <a:br>
              <a:rPr lang="cs-CZ" b="1" dirty="0">
                <a:solidFill>
                  <a:srgbClr val="FF0000"/>
                </a:solidFill>
              </a:rPr>
            </a:br>
            <a:endParaRPr lang="cs-CZ" dirty="0"/>
          </a:p>
        </p:txBody>
      </p:sp>
      <p:sp>
        <p:nvSpPr>
          <p:cNvPr id="3" name="Zástupný symbol pro obsah 2">
            <a:extLst>
              <a:ext uri="{FF2B5EF4-FFF2-40B4-BE49-F238E27FC236}">
                <a16:creationId xmlns:a16="http://schemas.microsoft.com/office/drawing/2014/main" id="{E0F5EF2F-98C4-44BC-AF32-40ACC81D7A78}"/>
              </a:ext>
            </a:extLst>
          </p:cNvPr>
          <p:cNvSpPr>
            <a:spLocks noGrp="1"/>
          </p:cNvSpPr>
          <p:nvPr>
            <p:ph sz="half" idx="1"/>
          </p:nvPr>
        </p:nvSpPr>
        <p:spPr>
          <a:xfrm>
            <a:off x="838200" y="1684338"/>
            <a:ext cx="5181600" cy="4492625"/>
          </a:xfrm>
        </p:spPr>
        <p:txBody>
          <a:bodyPr rtlCol="0">
            <a:normAutofit fontScale="92500" lnSpcReduction="20000"/>
          </a:bodyPr>
          <a:lstStyle/>
          <a:p>
            <a:pPr eaLnBrk="1" fontAlgn="auto" hangingPunct="1">
              <a:spcAft>
                <a:spcPts val="0"/>
              </a:spcAft>
              <a:buFont typeface="Arial" panose="020B0604020202020204" pitchFamily="34" charset="0"/>
              <a:buNone/>
              <a:defRPr/>
            </a:pPr>
            <a:r>
              <a:rPr lang="cs-CZ" b="1" dirty="0">
                <a:solidFill>
                  <a:srgbClr val="FF0000"/>
                </a:solidFill>
              </a:rPr>
              <a:t>Na základě lokalizace rozlišujeme: </a:t>
            </a:r>
          </a:p>
          <a:p>
            <a:pPr eaLnBrk="1" fontAlgn="auto" hangingPunct="1">
              <a:spcAft>
                <a:spcPts val="0"/>
              </a:spcAft>
              <a:defRPr/>
            </a:pPr>
            <a:r>
              <a:rPr lang="cs-CZ" dirty="0" err="1"/>
              <a:t>tinea</a:t>
            </a:r>
            <a:r>
              <a:rPr lang="cs-CZ" dirty="0"/>
              <a:t> </a:t>
            </a:r>
            <a:r>
              <a:rPr lang="cs-CZ" dirty="0" err="1"/>
              <a:t>pedum</a:t>
            </a:r>
            <a:r>
              <a:rPr lang="cs-CZ" dirty="0"/>
              <a:t>, </a:t>
            </a:r>
          </a:p>
          <a:p>
            <a:pPr eaLnBrk="1" fontAlgn="auto" hangingPunct="1">
              <a:spcAft>
                <a:spcPts val="0"/>
              </a:spcAft>
              <a:defRPr/>
            </a:pPr>
            <a:r>
              <a:rPr lang="cs-CZ" dirty="0" err="1"/>
              <a:t>tinea</a:t>
            </a:r>
            <a:r>
              <a:rPr lang="cs-CZ" dirty="0"/>
              <a:t> </a:t>
            </a:r>
            <a:r>
              <a:rPr lang="cs-CZ" dirty="0" err="1"/>
              <a:t>unguium</a:t>
            </a:r>
            <a:r>
              <a:rPr lang="cs-CZ" dirty="0"/>
              <a:t>, </a:t>
            </a:r>
          </a:p>
          <a:p>
            <a:pPr eaLnBrk="1" fontAlgn="auto" hangingPunct="1">
              <a:spcAft>
                <a:spcPts val="0"/>
              </a:spcAft>
              <a:defRPr/>
            </a:pPr>
            <a:r>
              <a:rPr lang="cs-CZ" dirty="0" err="1"/>
              <a:t>tinea</a:t>
            </a:r>
            <a:r>
              <a:rPr lang="cs-CZ" dirty="0"/>
              <a:t> </a:t>
            </a:r>
            <a:r>
              <a:rPr lang="cs-CZ" dirty="0" err="1"/>
              <a:t>manuum</a:t>
            </a:r>
            <a:r>
              <a:rPr lang="cs-CZ" dirty="0"/>
              <a:t>, </a:t>
            </a:r>
          </a:p>
          <a:p>
            <a:pPr eaLnBrk="1" fontAlgn="auto" hangingPunct="1">
              <a:spcAft>
                <a:spcPts val="0"/>
              </a:spcAft>
              <a:defRPr/>
            </a:pPr>
            <a:r>
              <a:rPr lang="cs-CZ" dirty="0" err="1"/>
              <a:t>tinea</a:t>
            </a:r>
            <a:r>
              <a:rPr lang="cs-CZ" dirty="0"/>
              <a:t> </a:t>
            </a:r>
            <a:r>
              <a:rPr lang="cs-CZ" dirty="0" err="1"/>
              <a:t>inguinalis</a:t>
            </a:r>
            <a:r>
              <a:rPr lang="cs-CZ" dirty="0"/>
              <a:t>, </a:t>
            </a:r>
          </a:p>
          <a:p>
            <a:pPr eaLnBrk="1" fontAlgn="auto" hangingPunct="1">
              <a:spcAft>
                <a:spcPts val="0"/>
              </a:spcAft>
              <a:defRPr/>
            </a:pPr>
            <a:r>
              <a:rPr lang="cs-CZ" dirty="0" err="1"/>
              <a:t>tinea</a:t>
            </a:r>
            <a:r>
              <a:rPr lang="cs-CZ" dirty="0"/>
              <a:t> </a:t>
            </a:r>
            <a:r>
              <a:rPr lang="cs-CZ" dirty="0" err="1"/>
              <a:t>corporis</a:t>
            </a:r>
            <a:r>
              <a:rPr lang="cs-CZ" dirty="0"/>
              <a:t>, </a:t>
            </a:r>
          </a:p>
          <a:p>
            <a:pPr eaLnBrk="1" fontAlgn="auto" hangingPunct="1">
              <a:spcAft>
                <a:spcPts val="0"/>
              </a:spcAft>
              <a:defRPr/>
            </a:pPr>
            <a:r>
              <a:rPr lang="cs-CZ" dirty="0" err="1"/>
              <a:t>tinea</a:t>
            </a:r>
            <a:r>
              <a:rPr lang="cs-CZ" dirty="0"/>
              <a:t> </a:t>
            </a:r>
            <a:r>
              <a:rPr lang="cs-CZ" dirty="0" err="1"/>
              <a:t>faciei</a:t>
            </a:r>
            <a:r>
              <a:rPr lang="cs-CZ" dirty="0"/>
              <a:t>, </a:t>
            </a:r>
          </a:p>
          <a:p>
            <a:pPr eaLnBrk="1" fontAlgn="auto" hangingPunct="1">
              <a:spcAft>
                <a:spcPts val="0"/>
              </a:spcAft>
              <a:defRPr/>
            </a:pPr>
            <a:r>
              <a:rPr lang="cs-CZ" dirty="0" err="1"/>
              <a:t>tinea</a:t>
            </a:r>
            <a:r>
              <a:rPr lang="cs-CZ" dirty="0"/>
              <a:t> </a:t>
            </a:r>
            <a:r>
              <a:rPr lang="cs-CZ" dirty="0" err="1"/>
              <a:t>barbae</a:t>
            </a:r>
            <a:r>
              <a:rPr lang="cs-CZ" dirty="0"/>
              <a:t>, </a:t>
            </a:r>
          </a:p>
          <a:p>
            <a:pPr eaLnBrk="1" fontAlgn="auto" hangingPunct="1">
              <a:spcAft>
                <a:spcPts val="0"/>
              </a:spcAft>
              <a:defRPr/>
            </a:pPr>
            <a:r>
              <a:rPr lang="cs-CZ" dirty="0" err="1"/>
              <a:t>tinea</a:t>
            </a:r>
            <a:r>
              <a:rPr lang="cs-CZ" dirty="0"/>
              <a:t> </a:t>
            </a:r>
            <a:r>
              <a:rPr lang="cs-CZ" dirty="0" err="1"/>
              <a:t>capitis</a:t>
            </a:r>
            <a:r>
              <a:rPr lang="cs-CZ" dirty="0"/>
              <a:t>. </a:t>
            </a:r>
          </a:p>
          <a:p>
            <a:pPr eaLnBrk="1" fontAlgn="auto" hangingPunct="1">
              <a:spcAft>
                <a:spcPts val="0"/>
              </a:spcAft>
              <a:buFont typeface="Arial" panose="020B0604020202020204" pitchFamily="34" charset="0"/>
              <a:buNone/>
              <a:defRPr/>
            </a:pPr>
            <a:br>
              <a:rPr lang="cs-CZ" b="1" dirty="0">
                <a:solidFill>
                  <a:srgbClr val="FF0000"/>
                </a:solidFill>
              </a:rPr>
            </a:br>
            <a:endParaRPr lang="cs-CZ" dirty="0"/>
          </a:p>
        </p:txBody>
      </p:sp>
      <p:sp>
        <p:nvSpPr>
          <p:cNvPr id="4" name="Zástupný symbol pro obsah 3">
            <a:extLst>
              <a:ext uri="{FF2B5EF4-FFF2-40B4-BE49-F238E27FC236}">
                <a16:creationId xmlns:a16="http://schemas.microsoft.com/office/drawing/2014/main" id="{53C5346B-A1D7-4BA6-8314-952726C8A764}"/>
              </a:ext>
            </a:extLst>
          </p:cNvPr>
          <p:cNvSpPr>
            <a:spLocks noGrp="1"/>
          </p:cNvSpPr>
          <p:nvPr>
            <p:ph sz="half" idx="2"/>
          </p:nvPr>
        </p:nvSpPr>
        <p:spPr>
          <a:xfrm>
            <a:off x="6172200" y="1731963"/>
            <a:ext cx="5181600" cy="4445000"/>
          </a:xfrm>
        </p:spPr>
        <p:txBody>
          <a:bodyPr rtlCol="0">
            <a:normAutofit fontScale="92500" lnSpcReduction="20000"/>
          </a:bodyPr>
          <a:lstStyle/>
          <a:p>
            <a:pPr eaLnBrk="1" fontAlgn="auto" hangingPunct="1">
              <a:spcAft>
                <a:spcPts val="0"/>
              </a:spcAft>
              <a:defRPr/>
            </a:pPr>
            <a:endParaRPr lang="cs-CZ" dirty="0"/>
          </a:p>
        </p:txBody>
      </p:sp>
    </p:spTree>
    <p:extLst>
      <p:ext uri="{BB962C8B-B14F-4D97-AF65-F5344CB8AC3E}">
        <p14:creationId xmlns:p14="http://schemas.microsoft.com/office/powerpoint/2010/main" val="1977197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a:extLst>
              <a:ext uri="{FF2B5EF4-FFF2-40B4-BE49-F238E27FC236}">
                <a16:creationId xmlns:a16="http://schemas.microsoft.com/office/drawing/2014/main" id="{155AE192-CEFF-49ED-80CB-8FA6BE1FE3D9}"/>
              </a:ext>
            </a:extLst>
          </p:cNvPr>
          <p:cNvSpPr>
            <a:spLocks noGrp="1"/>
          </p:cNvSpPr>
          <p:nvPr>
            <p:ph type="title"/>
          </p:nvPr>
        </p:nvSpPr>
        <p:spPr/>
        <p:txBody>
          <a:bodyPr/>
          <a:lstStyle/>
          <a:p>
            <a:pPr eaLnBrk="1" hangingPunct="1"/>
            <a:r>
              <a:rPr lang="cs-CZ" altLang="cs-CZ"/>
              <a:t>Tinea pedum</a:t>
            </a:r>
          </a:p>
        </p:txBody>
      </p:sp>
      <p:sp>
        <p:nvSpPr>
          <p:cNvPr id="10243" name="Zástupný symbol pro text 2">
            <a:extLst>
              <a:ext uri="{FF2B5EF4-FFF2-40B4-BE49-F238E27FC236}">
                <a16:creationId xmlns:a16="http://schemas.microsoft.com/office/drawing/2014/main" id="{BDFA82C2-4CE1-451D-B78C-84AACC66C8BB}"/>
              </a:ext>
            </a:extLst>
          </p:cNvPr>
          <p:cNvSpPr>
            <a:spLocks noGrp="1"/>
          </p:cNvSpPr>
          <p:nvPr>
            <p:ph type="body" idx="1"/>
          </p:nvPr>
        </p:nvSpPr>
        <p:spPr>
          <a:xfrm>
            <a:off x="839788" y="1198563"/>
            <a:ext cx="5157787" cy="776287"/>
          </a:xfrm>
        </p:spPr>
        <p:txBody>
          <a:bodyPr/>
          <a:lstStyle/>
          <a:p>
            <a:pPr eaLnBrk="1" hangingPunct="1"/>
            <a:endParaRPr lang="cs-CZ" altLang="cs-CZ"/>
          </a:p>
        </p:txBody>
      </p:sp>
      <p:sp>
        <p:nvSpPr>
          <p:cNvPr id="10244" name="Zástupný symbol pro obsah 3">
            <a:extLst>
              <a:ext uri="{FF2B5EF4-FFF2-40B4-BE49-F238E27FC236}">
                <a16:creationId xmlns:a16="http://schemas.microsoft.com/office/drawing/2014/main" id="{243292AF-2D09-43C9-A288-54BE47C02386}"/>
              </a:ext>
            </a:extLst>
          </p:cNvPr>
          <p:cNvSpPr>
            <a:spLocks noGrp="1"/>
          </p:cNvSpPr>
          <p:nvPr>
            <p:ph sz="half" idx="2"/>
          </p:nvPr>
        </p:nvSpPr>
        <p:spPr/>
        <p:txBody>
          <a:bodyPr/>
          <a:lstStyle/>
          <a:p>
            <a:pPr eaLnBrk="1" hangingPunct="1"/>
            <a:r>
              <a:rPr lang="cs-CZ" altLang="cs-CZ"/>
              <a:t>forma interdigitální (intertriginózní)</a:t>
            </a:r>
          </a:p>
          <a:p>
            <a:pPr eaLnBrk="1" hangingPunct="1"/>
            <a:r>
              <a:rPr lang="cs-CZ" altLang="cs-CZ"/>
              <a:t>forma skvamózní až hyperkeratotická</a:t>
            </a:r>
          </a:p>
          <a:p>
            <a:pPr eaLnBrk="1" hangingPunct="1"/>
            <a:r>
              <a:rPr lang="cs-CZ" altLang="cs-CZ"/>
              <a:t>forma vesikulo-bulózní (dyshidrotická)</a:t>
            </a:r>
          </a:p>
          <a:p>
            <a:pPr eaLnBrk="1" hangingPunct="1"/>
            <a:endParaRPr lang="cs-CZ" altLang="cs-CZ"/>
          </a:p>
        </p:txBody>
      </p:sp>
      <p:sp>
        <p:nvSpPr>
          <p:cNvPr id="10245" name="Zástupný symbol pro text 4">
            <a:extLst>
              <a:ext uri="{FF2B5EF4-FFF2-40B4-BE49-F238E27FC236}">
                <a16:creationId xmlns:a16="http://schemas.microsoft.com/office/drawing/2014/main" id="{3841E9E9-7AC0-49F3-AEB0-8451453E8CBA}"/>
              </a:ext>
            </a:extLst>
          </p:cNvPr>
          <p:cNvSpPr>
            <a:spLocks noGrp="1"/>
          </p:cNvSpPr>
          <p:nvPr>
            <p:ph type="body" sz="quarter" idx="3"/>
          </p:nvPr>
        </p:nvSpPr>
        <p:spPr/>
        <p:txBody>
          <a:bodyPr/>
          <a:lstStyle/>
          <a:p>
            <a:pPr eaLnBrk="1" hangingPunct="1"/>
            <a:endParaRPr lang="cs-CZ" altLang="cs-CZ"/>
          </a:p>
        </p:txBody>
      </p:sp>
      <p:pic>
        <p:nvPicPr>
          <p:cNvPr id="10246" name="Picture 2" descr="Re-exposure of Re-exposure of Image-p32">
            <a:extLst>
              <a:ext uri="{FF2B5EF4-FFF2-40B4-BE49-F238E27FC236}">
                <a16:creationId xmlns:a16="http://schemas.microsoft.com/office/drawing/2014/main" id="{BF6CC80C-F546-4E9D-8F6E-4A0A611BEE91}"/>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519613" y="3368675"/>
            <a:ext cx="4975225" cy="3684588"/>
          </a:xfrm>
        </p:spPr>
      </p:pic>
      <p:pic>
        <p:nvPicPr>
          <p:cNvPr id="10247" name="Picture 2">
            <a:extLst>
              <a:ext uri="{FF2B5EF4-FFF2-40B4-BE49-F238E27FC236}">
                <a16:creationId xmlns:a16="http://schemas.microsoft.com/office/drawing/2014/main" id="{BA599F96-94CA-47F8-A93C-E26F60C164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0" y="-1935163"/>
            <a:ext cx="6584950" cy="494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8639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a:extLst>
              <a:ext uri="{FF2B5EF4-FFF2-40B4-BE49-F238E27FC236}">
                <a16:creationId xmlns:a16="http://schemas.microsoft.com/office/drawing/2014/main" id="{13217FC7-3AF5-41CB-AEA4-5A6CA1D228F4}"/>
              </a:ext>
            </a:extLst>
          </p:cNvPr>
          <p:cNvSpPr>
            <a:spLocks noGrp="1"/>
          </p:cNvSpPr>
          <p:nvPr>
            <p:ph type="title"/>
          </p:nvPr>
        </p:nvSpPr>
        <p:spPr/>
        <p:txBody>
          <a:bodyPr/>
          <a:lstStyle/>
          <a:p>
            <a:pPr eaLnBrk="1" hangingPunct="1"/>
            <a:r>
              <a:rPr lang="cs-CZ" altLang="cs-CZ" sz="2400"/>
              <a:t>K vyvolavatelům </a:t>
            </a:r>
            <a:r>
              <a:rPr lang="cs-CZ" altLang="cs-CZ" sz="2400" b="1"/>
              <a:t>onychomykóz</a:t>
            </a:r>
            <a:r>
              <a:rPr lang="cs-CZ" altLang="cs-CZ" sz="2400"/>
              <a:t> patří  nejčastěji </a:t>
            </a:r>
            <a:r>
              <a:rPr lang="cs-CZ" altLang="cs-CZ" sz="2400" i="1"/>
              <a:t>T. rubrum </a:t>
            </a:r>
            <a:r>
              <a:rPr lang="cs-CZ" altLang="cs-CZ" sz="2400"/>
              <a:t>a </a:t>
            </a:r>
            <a:r>
              <a:rPr lang="cs-CZ" altLang="cs-CZ" sz="2400" i="1"/>
              <a:t>T.</a:t>
            </a:r>
            <a:r>
              <a:rPr lang="cs-CZ" altLang="cs-CZ" sz="2400"/>
              <a:t> </a:t>
            </a:r>
            <a:r>
              <a:rPr lang="cs-CZ" altLang="cs-CZ" sz="2400" i="1"/>
              <a:t>interdigitale</a:t>
            </a:r>
            <a:r>
              <a:rPr lang="cs-CZ" altLang="cs-CZ" sz="2400"/>
              <a:t>. </a:t>
            </a:r>
          </a:p>
        </p:txBody>
      </p:sp>
      <p:pic>
        <p:nvPicPr>
          <p:cNvPr id="11267" name="Picture 6" descr="Re-exposure of HPIM5161">
            <a:extLst>
              <a:ext uri="{FF2B5EF4-FFF2-40B4-BE49-F238E27FC236}">
                <a16:creationId xmlns:a16="http://schemas.microsoft.com/office/drawing/2014/main" id="{C54A2D96-666D-461B-BA68-BEA4028FFFB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453313" y="2860675"/>
            <a:ext cx="5776912" cy="4351338"/>
          </a:xfrm>
        </p:spPr>
      </p:pic>
      <p:pic>
        <p:nvPicPr>
          <p:cNvPr id="11268" name="Obrázek 2">
            <a:extLst>
              <a:ext uri="{FF2B5EF4-FFF2-40B4-BE49-F238E27FC236}">
                <a16:creationId xmlns:a16="http://schemas.microsoft.com/office/drawing/2014/main" id="{14FA883D-EFEF-459F-AB1F-0EC677F70B2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30450" y="4002088"/>
            <a:ext cx="467360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Obrázek 4">
            <a:extLst>
              <a:ext uri="{FF2B5EF4-FFF2-40B4-BE49-F238E27FC236}">
                <a16:creationId xmlns:a16="http://schemas.microsoft.com/office/drawing/2014/main" id="{531AEB9B-0F8D-43F7-B25B-9F8517F19BC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87875" y="1231900"/>
            <a:ext cx="4516438"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Obrázek 5">
            <a:extLst>
              <a:ext uri="{FF2B5EF4-FFF2-40B4-BE49-F238E27FC236}">
                <a16:creationId xmlns:a16="http://schemas.microsoft.com/office/drawing/2014/main" id="{0D6A1A6D-E335-4863-A2D3-F496B51B1C7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0975" y="1585913"/>
            <a:ext cx="4435475" cy="344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4094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a:extLst>
              <a:ext uri="{FF2B5EF4-FFF2-40B4-BE49-F238E27FC236}">
                <a16:creationId xmlns:a16="http://schemas.microsoft.com/office/drawing/2014/main" id="{11513C88-8D9D-40B4-9AA3-EAEBC74689E5}"/>
              </a:ext>
            </a:extLst>
          </p:cNvPr>
          <p:cNvSpPr>
            <a:spLocks noGrp="1"/>
          </p:cNvSpPr>
          <p:nvPr>
            <p:ph type="title" sz="quarter"/>
          </p:nvPr>
        </p:nvSpPr>
        <p:spPr>
          <a:xfrm>
            <a:off x="423863" y="52388"/>
            <a:ext cx="11515725" cy="1431925"/>
          </a:xfrm>
        </p:spPr>
        <p:txBody>
          <a:bodyPr/>
          <a:lstStyle/>
          <a:p>
            <a:pPr eaLnBrk="1" hangingPunct="1"/>
            <a:r>
              <a:rPr lang="cs-CZ" altLang="cs-CZ" sz="2800"/>
              <a:t>Dif. Dg. Psoriasis</a:t>
            </a:r>
          </a:p>
        </p:txBody>
      </p:sp>
      <p:pic>
        <p:nvPicPr>
          <p:cNvPr id="12291" name="Picture 3" descr="Image-03">
            <a:extLst>
              <a:ext uri="{FF2B5EF4-FFF2-40B4-BE49-F238E27FC236}">
                <a16:creationId xmlns:a16="http://schemas.microsoft.com/office/drawing/2014/main" id="{344A0032-92E2-4D45-850C-F9FE05938F13}"/>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865938" y="1323975"/>
            <a:ext cx="4048125" cy="2462213"/>
          </a:xfrm>
          <a:noFill/>
        </p:spPr>
      </p:pic>
      <p:pic>
        <p:nvPicPr>
          <p:cNvPr id="12292" name="Picture 5" descr="Image-18">
            <a:extLst>
              <a:ext uri="{FF2B5EF4-FFF2-40B4-BE49-F238E27FC236}">
                <a16:creationId xmlns:a16="http://schemas.microsoft.com/office/drawing/2014/main" id="{EA8E7BC5-5D0C-4861-A58A-E2454D1AEF3D}"/>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049338" y="3938588"/>
            <a:ext cx="4100512" cy="2414587"/>
          </a:xfrm>
          <a:noFill/>
        </p:spPr>
      </p:pic>
      <p:pic>
        <p:nvPicPr>
          <p:cNvPr id="12293" name="Picture 7" descr="Psoriasis pustulosa, acrodermatitis continua suppurativa">
            <a:extLst>
              <a:ext uri="{FF2B5EF4-FFF2-40B4-BE49-F238E27FC236}">
                <a16:creationId xmlns:a16="http://schemas.microsoft.com/office/drawing/2014/main" id="{1D107748-1313-45DD-B22F-5784872F6A9F}"/>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6672263" y="3938588"/>
            <a:ext cx="3962400" cy="2566987"/>
          </a:xfrm>
          <a:noFill/>
        </p:spPr>
      </p:pic>
      <p:pic>
        <p:nvPicPr>
          <p:cNvPr id="12294" name="Zástupný symbol pro obsah 6">
            <a:extLst>
              <a:ext uri="{FF2B5EF4-FFF2-40B4-BE49-F238E27FC236}">
                <a16:creationId xmlns:a16="http://schemas.microsoft.com/office/drawing/2014/main" id="{4F97431B-43A0-4BA8-AF62-112C77A4B5F7}"/>
              </a:ext>
            </a:extLst>
          </p:cNvPr>
          <p:cNvPicPr>
            <a:picLocks noGrp="1" noChangeAspect="1"/>
          </p:cNvPicPr>
          <p:nvPr>
            <p:ph sz="quarter" idx="1"/>
          </p:nvPr>
        </p:nvPicPr>
        <p:blipFill>
          <a:blip r:embed="rId5">
            <a:extLst>
              <a:ext uri="{28A0092B-C50C-407E-A947-70E740481C1C}">
                <a14:useLocalDpi xmlns:a14="http://schemas.microsoft.com/office/drawing/2010/main" val="0"/>
              </a:ext>
            </a:extLst>
          </a:blip>
          <a:srcRect/>
          <a:stretch>
            <a:fillRect/>
          </a:stretch>
        </p:blipFill>
        <p:spPr>
          <a:xfrm>
            <a:off x="1390650" y="1395413"/>
            <a:ext cx="3822700" cy="2390775"/>
          </a:xfrm>
        </p:spPr>
      </p:pic>
    </p:spTree>
    <p:extLst>
      <p:ext uri="{BB962C8B-B14F-4D97-AF65-F5344CB8AC3E}">
        <p14:creationId xmlns:p14="http://schemas.microsoft.com/office/powerpoint/2010/main" val="933832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číslo snímku 3">
            <a:extLst>
              <a:ext uri="{FF2B5EF4-FFF2-40B4-BE49-F238E27FC236}">
                <a16:creationId xmlns:a16="http://schemas.microsoft.com/office/drawing/2014/main" id="{4260D1F7-E676-4915-A174-A899DE149B0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BF46D451-78FD-401D-855C-5315318F60C6}" type="slidenum">
              <a:rPr lang="cs-CZ" altLang="cs-CZ" sz="1200">
                <a:solidFill>
                  <a:srgbClr val="898989"/>
                </a:solidFill>
              </a:rPr>
              <a:pPr>
                <a:lnSpc>
                  <a:spcPct val="100000"/>
                </a:lnSpc>
                <a:spcBef>
                  <a:spcPct val="0"/>
                </a:spcBef>
                <a:buFontTx/>
                <a:buNone/>
              </a:pPr>
              <a:t>9</a:t>
            </a:fld>
            <a:endParaRPr lang="cs-CZ" altLang="cs-CZ" sz="1200">
              <a:solidFill>
                <a:srgbClr val="898989"/>
              </a:solidFill>
            </a:endParaRPr>
          </a:p>
        </p:txBody>
      </p:sp>
      <p:pic>
        <p:nvPicPr>
          <p:cNvPr id="13315" name="Picture 2" descr="erythrasma2HPIM0540">
            <a:extLst>
              <a:ext uri="{FF2B5EF4-FFF2-40B4-BE49-F238E27FC236}">
                <a16:creationId xmlns:a16="http://schemas.microsoft.com/office/drawing/2014/main" id="{79EC291F-989F-41C2-826F-346836A0E9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3413" y="1781175"/>
            <a:ext cx="6157912" cy="427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descr="tinea corporis-HPIMb1936-Minaříková-v třísle">
            <a:extLst>
              <a:ext uri="{FF2B5EF4-FFF2-40B4-BE49-F238E27FC236}">
                <a16:creationId xmlns:a16="http://schemas.microsoft.com/office/drawing/2014/main" id="{7677D500-0E44-4CE6-B4E8-9458FF232D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3913" y="1879600"/>
            <a:ext cx="336550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ovéPole 1">
            <a:extLst>
              <a:ext uri="{FF2B5EF4-FFF2-40B4-BE49-F238E27FC236}">
                <a16:creationId xmlns:a16="http://schemas.microsoft.com/office/drawing/2014/main" id="{93C54B51-C77C-4DDD-B5F7-B98AA92A2315}"/>
              </a:ext>
            </a:extLst>
          </p:cNvPr>
          <p:cNvSpPr txBox="1">
            <a:spLocks noChangeArrowheads="1"/>
          </p:cNvSpPr>
          <p:nvPr/>
        </p:nvSpPr>
        <p:spPr bwMode="auto">
          <a:xfrm>
            <a:off x="8101013" y="546100"/>
            <a:ext cx="303688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s-CZ" altLang="cs-CZ" sz="2400"/>
              <a:t>Erythrasma, </a:t>
            </a:r>
            <a:r>
              <a:rPr lang="cs-CZ" altLang="cs-CZ" sz="2000" i="1"/>
              <a:t>Corynebacterium</a:t>
            </a:r>
          </a:p>
          <a:p>
            <a:pPr eaLnBrk="1" hangingPunct="1">
              <a:lnSpc>
                <a:spcPct val="100000"/>
              </a:lnSpc>
              <a:spcBef>
                <a:spcPct val="0"/>
              </a:spcBef>
              <a:buFontTx/>
              <a:buNone/>
            </a:pPr>
            <a:r>
              <a:rPr lang="cs-CZ" altLang="cs-CZ" sz="2000" i="1"/>
              <a:t>Minutissimum</a:t>
            </a:r>
          </a:p>
        </p:txBody>
      </p:sp>
      <p:sp>
        <p:nvSpPr>
          <p:cNvPr id="13318" name="TextovéPole 2">
            <a:extLst>
              <a:ext uri="{FF2B5EF4-FFF2-40B4-BE49-F238E27FC236}">
                <a16:creationId xmlns:a16="http://schemas.microsoft.com/office/drawing/2014/main" id="{BDE159DC-4708-4735-8D29-08E42B2B1976}"/>
              </a:ext>
            </a:extLst>
          </p:cNvPr>
          <p:cNvSpPr txBox="1">
            <a:spLocks noChangeArrowheads="1"/>
          </p:cNvSpPr>
          <p:nvPr/>
        </p:nvSpPr>
        <p:spPr bwMode="auto">
          <a:xfrm>
            <a:off x="2497138" y="520700"/>
            <a:ext cx="38179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s-CZ" altLang="cs-CZ" sz="2400"/>
              <a:t>Tinea inguinalis, dermatofyty</a:t>
            </a:r>
          </a:p>
        </p:txBody>
      </p:sp>
    </p:spTree>
    <p:extLst>
      <p:ext uri="{BB962C8B-B14F-4D97-AF65-F5344CB8AC3E}">
        <p14:creationId xmlns:p14="http://schemas.microsoft.com/office/powerpoint/2010/main" val="3176611291"/>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1442</Words>
  <Application>Microsoft Office PowerPoint</Application>
  <PresentationFormat>Širokoúhlá obrazovka</PresentationFormat>
  <Paragraphs>178</Paragraphs>
  <Slides>21</Slides>
  <Notes>8</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21</vt:i4>
      </vt:variant>
    </vt:vector>
  </HeadingPairs>
  <TitlesOfParts>
    <vt:vector size="28" baseType="lpstr">
      <vt:lpstr>Arial</vt:lpstr>
      <vt:lpstr>Calibri</vt:lpstr>
      <vt:lpstr>Calibri Light</vt:lpstr>
      <vt:lpstr>FranklinGotItcTEE-Book</vt:lpstr>
      <vt:lpstr>Times New Roman</vt:lpstr>
      <vt:lpstr>Wingdings</vt:lpstr>
      <vt:lpstr>Motiv Office</vt:lpstr>
      <vt:lpstr>     Dermatomykózy    </vt:lpstr>
      <vt:lpstr>Kožní choroby vyvolané houbami</vt:lpstr>
      <vt:lpstr>Vyšetřovací metody</vt:lpstr>
      <vt:lpstr>Mykologické vyšetření</vt:lpstr>
      <vt:lpstr>Dermatofytózy (tinea) </vt:lpstr>
      <vt:lpstr>Tinea pedum</vt:lpstr>
      <vt:lpstr>K vyvolavatelům onychomykóz patří  nejčastěji T. rubrum a T. interdigitale. </vt:lpstr>
      <vt:lpstr>Dif. Dg. Psoriasis</vt:lpstr>
      <vt:lpstr>Prezentace aplikace PowerPoint</vt:lpstr>
      <vt:lpstr>Tinea corporis-zoofilní dermatofyty ČR (2011-13), N 411; hodnoceno 3235 izolátů (Hubka et al. Čes-slov derm, 89, 2014,)  </vt:lpstr>
      <vt:lpstr>Tinea corporis et faciei (dermatofytóza), zdroj morče</vt:lpstr>
      <vt:lpstr>Tinea capitis</vt:lpstr>
      <vt:lpstr>Dif. Dg. Tinea corporis        psoriasis</vt:lpstr>
      <vt:lpstr>kandidózy</vt:lpstr>
      <vt:lpstr>Prezentace aplikace PowerPoint</vt:lpstr>
      <vt:lpstr>Pityriasis versicolor</vt:lpstr>
      <vt:lpstr>Léčba dermatomykóz, lékové formy</vt:lpstr>
      <vt:lpstr>Léčba dermatomykóz</vt:lpstr>
      <vt:lpstr>Volně prodejná antimykotika</vt:lpstr>
      <vt:lpstr>Perorální (systémová) léčba dermatomykóz</vt:lpstr>
      <vt:lpstr>profylaxe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Kuklová Ivana, doc.  MUDr. CSc.</dc:creator>
  <cp:lastModifiedBy>Jexová, Soňa</cp:lastModifiedBy>
  <cp:revision>13</cp:revision>
  <dcterms:created xsi:type="dcterms:W3CDTF">2018-11-05T14:09:23Z</dcterms:created>
  <dcterms:modified xsi:type="dcterms:W3CDTF">2020-04-28T20:59:55Z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63cd7f-2d21-486a-9f29-9c1683fdd175_Enabled">
    <vt:lpwstr>True</vt:lpwstr>
  </property>
  <property fmtid="{D5CDD505-2E9C-101B-9397-08002B2CF9AE}" pid="3" name="MSIP_Label_2063cd7f-2d21-486a-9f29-9c1683fdd175_SiteId">
    <vt:lpwstr>0f277086-d4e0-4971-bc1a-bbc5df0eb246</vt:lpwstr>
  </property>
  <property fmtid="{D5CDD505-2E9C-101B-9397-08002B2CF9AE}" pid="4" name="MSIP_Label_2063cd7f-2d21-486a-9f29-9c1683fdd175_Owner">
    <vt:lpwstr>43906@vfn.cz</vt:lpwstr>
  </property>
  <property fmtid="{D5CDD505-2E9C-101B-9397-08002B2CF9AE}" pid="5" name="MSIP_Label_2063cd7f-2d21-486a-9f29-9c1683fdd175_SetDate">
    <vt:lpwstr>2020-04-28T20:20:51.2371561Z</vt:lpwstr>
  </property>
  <property fmtid="{D5CDD505-2E9C-101B-9397-08002B2CF9AE}" pid="6" name="MSIP_Label_2063cd7f-2d21-486a-9f29-9c1683fdd175_Name">
    <vt:lpwstr>Veřejné</vt:lpwstr>
  </property>
  <property fmtid="{D5CDD505-2E9C-101B-9397-08002B2CF9AE}" pid="7" name="MSIP_Label_2063cd7f-2d21-486a-9f29-9c1683fdd175_Application">
    <vt:lpwstr>Microsoft Azure Information Protection</vt:lpwstr>
  </property>
  <property fmtid="{D5CDD505-2E9C-101B-9397-08002B2CF9AE}" pid="8" name="MSIP_Label_2063cd7f-2d21-486a-9f29-9c1683fdd175_Extended_MSFT_Method">
    <vt:lpwstr>Automatic</vt:lpwstr>
  </property>
  <property fmtid="{D5CDD505-2E9C-101B-9397-08002B2CF9AE}" pid="9" name="Sensitivity">
    <vt:lpwstr>Veřejné</vt:lpwstr>
  </property>
</Properties>
</file>