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5" r:id="rId16"/>
    <p:sldId id="270" r:id="rId17"/>
    <p:sldId id="271" r:id="rId18"/>
    <p:sldId id="272" r:id="rId19"/>
    <p:sldId id="274" r:id="rId20"/>
    <p:sldId id="27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FB357-8C88-46F6-9360-4F811AFC1BB2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895F9-DD6E-42DB-B0B1-C4498E126BE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895F9-DD6E-42DB-B0B1-C4498E126BE1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AA855-6F77-495D-A555-B39B79C81EF5}" type="datetimeFigureOut">
              <a:rPr lang="cs-CZ" smtClean="0"/>
              <a:pPr/>
              <a:t>5. 10. 2017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D2815-3003-4E08-8930-53E05A1A80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Organizace</a:t>
            </a:r>
            <a:r>
              <a:rPr lang="sk-SK" dirty="0" smtClean="0"/>
              <a:t> pediatrické </a:t>
            </a:r>
            <a:r>
              <a:rPr lang="sk-SK" dirty="0" err="1" smtClean="0"/>
              <a:t>péče</a:t>
            </a:r>
            <a:r>
              <a:rPr lang="sk-SK" dirty="0" smtClean="0"/>
              <a:t> v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Vdělávání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dětských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sester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Vznik </a:t>
            </a:r>
            <a:r>
              <a:rPr lang="sk-SK" dirty="0" err="1" smtClean="0"/>
              <a:t>dětských</a:t>
            </a:r>
            <a:r>
              <a:rPr lang="sk-SK" dirty="0" smtClean="0"/>
              <a:t> </a:t>
            </a:r>
            <a:r>
              <a:rPr lang="sk-SK" dirty="0" err="1" smtClean="0"/>
              <a:t>nemocnic</a:t>
            </a:r>
            <a:r>
              <a:rPr lang="sk-SK" dirty="0" smtClean="0"/>
              <a:t> = </a:t>
            </a:r>
            <a:r>
              <a:rPr lang="sk-SK" dirty="0" err="1" smtClean="0"/>
              <a:t>vzdělávání</a:t>
            </a:r>
            <a:r>
              <a:rPr lang="sk-SK" dirty="0" smtClean="0"/>
              <a:t> </a:t>
            </a:r>
            <a:r>
              <a:rPr lang="sk-SK" dirty="0" err="1" smtClean="0"/>
              <a:t>dětských</a:t>
            </a:r>
            <a:r>
              <a:rPr lang="sk-SK" dirty="0" smtClean="0"/>
              <a:t> </a:t>
            </a:r>
            <a:r>
              <a:rPr lang="sk-SK" dirty="0" err="1" smtClean="0"/>
              <a:t>ošetřovatelek</a:t>
            </a:r>
            <a:r>
              <a:rPr lang="sk-SK" dirty="0" smtClean="0"/>
              <a:t> </a:t>
            </a:r>
          </a:p>
          <a:p>
            <a:r>
              <a:rPr lang="sk-SK" dirty="0" smtClean="0"/>
              <a:t>1918 </a:t>
            </a:r>
            <a:r>
              <a:rPr lang="sk-SK" dirty="0" err="1" smtClean="0"/>
              <a:t>jednoletý</a:t>
            </a:r>
            <a:r>
              <a:rPr lang="sk-SK" dirty="0" smtClean="0"/>
              <a:t> kurz na </a:t>
            </a:r>
            <a:r>
              <a:rPr lang="sk-SK" dirty="0" err="1"/>
              <a:t>S</a:t>
            </a:r>
            <a:r>
              <a:rPr lang="sk-SK" dirty="0" err="1" smtClean="0"/>
              <a:t>tátní</a:t>
            </a:r>
            <a:r>
              <a:rPr lang="sk-SK" dirty="0" smtClean="0"/>
              <a:t> </a:t>
            </a:r>
            <a:r>
              <a:rPr lang="sk-SK" dirty="0" err="1" smtClean="0"/>
              <a:t>ošetřovatelské</a:t>
            </a:r>
            <a:r>
              <a:rPr lang="sk-SK" dirty="0" smtClean="0"/>
              <a:t> škole</a:t>
            </a:r>
          </a:p>
          <a:p>
            <a:r>
              <a:rPr lang="sk-SK" dirty="0" smtClean="0"/>
              <a:t>1922 – </a:t>
            </a:r>
            <a:r>
              <a:rPr lang="sk-SK" dirty="0" err="1" smtClean="0"/>
              <a:t>první</a:t>
            </a:r>
            <a:r>
              <a:rPr lang="sk-SK" dirty="0" smtClean="0"/>
              <a:t> </a:t>
            </a:r>
            <a:r>
              <a:rPr lang="sk-SK" dirty="0" err="1" smtClean="0"/>
              <a:t>ošetřovatelská</a:t>
            </a:r>
            <a:r>
              <a:rPr lang="sk-SK" dirty="0" smtClean="0"/>
              <a:t> škola </a:t>
            </a:r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 err="1" smtClean="0"/>
              <a:t>dětské</a:t>
            </a:r>
            <a:r>
              <a:rPr lang="sk-SK" dirty="0" smtClean="0"/>
              <a:t> sestry </a:t>
            </a:r>
            <a:r>
              <a:rPr lang="sk-SK" dirty="0" err="1" smtClean="0"/>
              <a:t>při</a:t>
            </a:r>
            <a:r>
              <a:rPr lang="sk-SK" dirty="0" smtClean="0"/>
              <a:t> nemocnici Ochrany </a:t>
            </a:r>
            <a:r>
              <a:rPr lang="sk-SK" dirty="0" err="1" smtClean="0"/>
              <a:t>matek</a:t>
            </a:r>
            <a:r>
              <a:rPr lang="sk-SK" dirty="0" smtClean="0"/>
              <a:t> a </a:t>
            </a:r>
            <a:r>
              <a:rPr lang="sk-SK" dirty="0" err="1" smtClean="0"/>
              <a:t>dětí</a:t>
            </a:r>
            <a:r>
              <a:rPr lang="sk-SK" dirty="0" smtClean="0"/>
              <a:t> </a:t>
            </a:r>
            <a:r>
              <a:rPr lang="sk-SK" dirty="0" smtClean="0"/>
              <a:t>v </a:t>
            </a:r>
            <a:r>
              <a:rPr lang="sk-SK" dirty="0" err="1" smtClean="0"/>
              <a:t>Praze</a:t>
            </a:r>
            <a:r>
              <a:rPr lang="sk-SK" dirty="0" smtClean="0"/>
              <a:t> – </a:t>
            </a:r>
            <a:r>
              <a:rPr lang="sk-SK" dirty="0" err="1" smtClean="0"/>
              <a:t>Krči</a:t>
            </a:r>
            <a:r>
              <a:rPr lang="sk-SK" dirty="0" smtClean="0"/>
              <a:t> (jediná škola až do </a:t>
            </a:r>
            <a:r>
              <a:rPr lang="sk-SK" dirty="0" err="1" smtClean="0"/>
              <a:t>osvobození</a:t>
            </a:r>
            <a:r>
              <a:rPr lang="sk-SK" dirty="0" smtClean="0"/>
              <a:t> 1945)</a:t>
            </a:r>
          </a:p>
          <a:p>
            <a:r>
              <a:rPr lang="sk-SK" dirty="0" smtClean="0"/>
              <a:t>1946 v </a:t>
            </a:r>
            <a:r>
              <a:rPr lang="sk-SK" dirty="0" err="1" smtClean="0"/>
              <a:t>Praze</a:t>
            </a:r>
            <a:r>
              <a:rPr lang="sk-SK" dirty="0" smtClean="0"/>
              <a:t> </a:t>
            </a:r>
            <a:r>
              <a:rPr lang="sk-SK" dirty="0" err="1" smtClean="0"/>
              <a:t>Švejcarova</a:t>
            </a:r>
            <a:r>
              <a:rPr lang="sk-SK" dirty="0" smtClean="0"/>
              <a:t> škola </a:t>
            </a:r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 err="1" smtClean="0"/>
              <a:t>výuku</a:t>
            </a:r>
            <a:r>
              <a:rPr lang="sk-SK" dirty="0" smtClean="0"/>
              <a:t> a výchovu </a:t>
            </a:r>
            <a:r>
              <a:rPr lang="sk-SK" dirty="0" err="1" smtClean="0"/>
              <a:t>dětských</a:t>
            </a:r>
            <a:r>
              <a:rPr lang="sk-SK" dirty="0" smtClean="0"/>
              <a:t> </a:t>
            </a:r>
            <a:r>
              <a:rPr lang="sk-SK" dirty="0" err="1" smtClean="0"/>
              <a:t>sester</a:t>
            </a:r>
            <a:endParaRPr lang="sk-SK" dirty="0" smtClean="0"/>
          </a:p>
          <a:p>
            <a:r>
              <a:rPr lang="sk-SK" dirty="0" smtClean="0"/>
              <a:t>1948 </a:t>
            </a:r>
            <a:r>
              <a:rPr lang="sk-SK" dirty="0" err="1" smtClean="0"/>
              <a:t>všechny</a:t>
            </a:r>
            <a:r>
              <a:rPr lang="sk-SK" dirty="0" smtClean="0"/>
              <a:t> školy </a:t>
            </a:r>
            <a:r>
              <a:rPr lang="sk-SK" dirty="0" err="1" smtClean="0"/>
              <a:t>přeměněny</a:t>
            </a:r>
            <a:r>
              <a:rPr lang="sk-SK" dirty="0" smtClean="0"/>
              <a:t> na odborné </a:t>
            </a:r>
            <a:r>
              <a:rPr lang="sk-SK" dirty="0" err="1" smtClean="0"/>
              <a:t>čtyřleté</a:t>
            </a:r>
            <a:r>
              <a:rPr lang="sk-SK" dirty="0" smtClean="0"/>
              <a:t> školy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Vdělávání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dětských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sester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1951 </a:t>
            </a:r>
            <a:r>
              <a:rPr lang="sk-SK" dirty="0" err="1" smtClean="0"/>
              <a:t>studium</a:t>
            </a:r>
            <a:r>
              <a:rPr lang="sk-SK" dirty="0" smtClean="0"/>
              <a:t> </a:t>
            </a:r>
            <a:r>
              <a:rPr lang="sk-SK" dirty="0" err="1" smtClean="0"/>
              <a:t>zkrácené</a:t>
            </a:r>
            <a:r>
              <a:rPr lang="sk-SK" dirty="0" smtClean="0"/>
              <a:t> na </a:t>
            </a:r>
            <a:r>
              <a:rPr lang="sk-SK" dirty="0" err="1" smtClean="0"/>
              <a:t>tříleté</a:t>
            </a:r>
            <a:endParaRPr lang="sk-SK" dirty="0" smtClean="0"/>
          </a:p>
          <a:p>
            <a:r>
              <a:rPr lang="sk-SK" dirty="0" smtClean="0"/>
              <a:t>Od roku 1955 </a:t>
            </a:r>
            <a:r>
              <a:rPr lang="sk-SK" dirty="0" err="1" smtClean="0"/>
              <a:t>výuka</a:t>
            </a:r>
            <a:r>
              <a:rPr lang="sk-SK" dirty="0" smtClean="0"/>
              <a:t> </a:t>
            </a:r>
            <a:r>
              <a:rPr lang="sk-SK" dirty="0" err="1" smtClean="0"/>
              <a:t>opět</a:t>
            </a:r>
            <a:r>
              <a:rPr lang="sk-SK" dirty="0" smtClean="0"/>
              <a:t> </a:t>
            </a:r>
            <a:r>
              <a:rPr lang="sk-SK" dirty="0" err="1" smtClean="0"/>
              <a:t>prodloužena</a:t>
            </a:r>
            <a:r>
              <a:rPr lang="sk-SK" dirty="0" smtClean="0"/>
              <a:t> na </a:t>
            </a:r>
            <a:r>
              <a:rPr lang="sk-SK" dirty="0" err="1" smtClean="0"/>
              <a:t>čtyři</a:t>
            </a:r>
            <a:r>
              <a:rPr lang="sk-SK" dirty="0" smtClean="0"/>
              <a:t> roky</a:t>
            </a:r>
          </a:p>
          <a:p>
            <a:r>
              <a:rPr lang="sk-SK" dirty="0" smtClean="0"/>
              <a:t>1995 </a:t>
            </a:r>
            <a:r>
              <a:rPr lang="sk-SK" dirty="0" err="1" smtClean="0"/>
              <a:t>transformace</a:t>
            </a:r>
            <a:r>
              <a:rPr lang="sk-SK" dirty="0" smtClean="0"/>
              <a:t> </a:t>
            </a:r>
            <a:r>
              <a:rPr lang="sk-SK" dirty="0" err="1" smtClean="0"/>
              <a:t>zdravotnického</a:t>
            </a:r>
            <a:r>
              <a:rPr lang="sk-SK" dirty="0" smtClean="0"/>
              <a:t> </a:t>
            </a:r>
            <a:r>
              <a:rPr lang="sk-SK" dirty="0" err="1" smtClean="0"/>
              <a:t>školství</a:t>
            </a:r>
            <a:r>
              <a:rPr lang="sk-SK" dirty="0" smtClean="0"/>
              <a:t> v oboru </a:t>
            </a:r>
            <a:r>
              <a:rPr lang="sk-SK" dirty="0" err="1" smtClean="0"/>
              <a:t>dětská</a:t>
            </a:r>
            <a:r>
              <a:rPr lang="sk-SK" dirty="0" smtClean="0"/>
              <a:t> sestra – </a:t>
            </a:r>
            <a:r>
              <a:rPr lang="sk-SK" dirty="0" err="1" smtClean="0"/>
              <a:t>čtyřleté</a:t>
            </a:r>
            <a:r>
              <a:rPr lang="sk-SK" dirty="0" smtClean="0"/>
              <a:t> </a:t>
            </a:r>
            <a:r>
              <a:rPr lang="sk-SK" dirty="0" err="1" smtClean="0"/>
              <a:t>studium</a:t>
            </a:r>
            <a:r>
              <a:rPr lang="sk-SK" dirty="0" smtClean="0"/>
              <a:t> a </a:t>
            </a:r>
            <a:r>
              <a:rPr lang="sk-SK" dirty="0" err="1" smtClean="0"/>
              <a:t>dvouleté</a:t>
            </a:r>
            <a:r>
              <a:rPr lang="sk-SK" dirty="0" smtClean="0"/>
              <a:t> pomaturitní kvalifikační </a:t>
            </a:r>
            <a:r>
              <a:rPr lang="sk-SK" dirty="0" err="1" smtClean="0"/>
              <a:t>studium</a:t>
            </a:r>
            <a:r>
              <a:rPr lang="sk-SK" dirty="0" smtClean="0"/>
              <a:t> </a:t>
            </a:r>
            <a:r>
              <a:rPr lang="sk-SK" dirty="0" err="1" smtClean="0"/>
              <a:t>bylo</a:t>
            </a:r>
            <a:r>
              <a:rPr lang="sk-SK" dirty="0" smtClean="0"/>
              <a:t> </a:t>
            </a:r>
            <a:r>
              <a:rPr lang="sk-SK" dirty="0" err="1" smtClean="0"/>
              <a:t>zrušeno</a:t>
            </a:r>
            <a:endParaRPr lang="sk-SK" dirty="0" smtClean="0"/>
          </a:p>
          <a:p>
            <a:r>
              <a:rPr lang="sk-SK" dirty="0" smtClean="0"/>
              <a:t>1996 </a:t>
            </a:r>
            <a:r>
              <a:rPr lang="sk-SK" dirty="0" err="1" smtClean="0"/>
              <a:t>zaveden</a:t>
            </a:r>
            <a:r>
              <a:rPr lang="sk-SK" dirty="0" smtClean="0"/>
              <a:t> </a:t>
            </a:r>
            <a:r>
              <a:rPr lang="sk-SK" dirty="0" err="1" smtClean="0"/>
              <a:t>tříletý</a:t>
            </a:r>
            <a:r>
              <a:rPr lang="sk-SK" dirty="0" smtClean="0"/>
              <a:t> </a:t>
            </a:r>
            <a:r>
              <a:rPr lang="sk-SK" dirty="0" err="1" smtClean="0"/>
              <a:t>studijní</a:t>
            </a:r>
            <a:r>
              <a:rPr lang="sk-SK" dirty="0" smtClean="0"/>
              <a:t> pomaturitní obor Diplomovaná </a:t>
            </a:r>
            <a:r>
              <a:rPr lang="sk-SK" dirty="0" err="1" smtClean="0"/>
              <a:t>dětská</a:t>
            </a:r>
            <a:r>
              <a:rPr lang="sk-SK" dirty="0" smtClean="0"/>
              <a:t> sestra na VZŠ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Vdělávání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dětských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sester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2006 končí </a:t>
            </a:r>
            <a:r>
              <a:rPr lang="sk-SK" dirty="0" err="1" smtClean="0"/>
              <a:t>studium</a:t>
            </a:r>
            <a:r>
              <a:rPr lang="sk-SK" dirty="0" smtClean="0"/>
              <a:t> </a:t>
            </a:r>
            <a:r>
              <a:rPr lang="sk-SK" dirty="0" err="1" smtClean="0"/>
              <a:t>dětských</a:t>
            </a:r>
            <a:r>
              <a:rPr lang="sk-SK" dirty="0" smtClean="0"/>
              <a:t> </a:t>
            </a:r>
            <a:r>
              <a:rPr lang="sk-SK" dirty="0" err="1" smtClean="0"/>
              <a:t>sester</a:t>
            </a:r>
            <a:r>
              <a:rPr lang="sk-SK" dirty="0" smtClean="0"/>
              <a:t> na vyšších </a:t>
            </a:r>
            <a:r>
              <a:rPr lang="sk-SK" dirty="0" err="1" smtClean="0"/>
              <a:t>zdravotnických</a:t>
            </a:r>
            <a:r>
              <a:rPr lang="sk-SK" dirty="0" smtClean="0"/>
              <a:t> školách</a:t>
            </a:r>
          </a:p>
          <a:p>
            <a:r>
              <a:rPr lang="sk-SK" dirty="0" smtClean="0"/>
              <a:t>Nová </a:t>
            </a:r>
            <a:r>
              <a:rPr lang="sk-SK" dirty="0" err="1" smtClean="0"/>
              <a:t>legislativa</a:t>
            </a:r>
            <a:r>
              <a:rPr lang="sk-SK" dirty="0" smtClean="0"/>
              <a:t> – všeobecná sestra </a:t>
            </a:r>
            <a:r>
              <a:rPr lang="sk-SK" dirty="0" err="1" smtClean="0"/>
              <a:t>může</a:t>
            </a:r>
            <a:r>
              <a:rPr lang="sk-SK" dirty="0" smtClean="0"/>
              <a:t> </a:t>
            </a:r>
            <a:r>
              <a:rPr lang="sk-SK" dirty="0" err="1" smtClean="0"/>
              <a:t>získat</a:t>
            </a:r>
            <a:r>
              <a:rPr lang="sk-SK" dirty="0" smtClean="0"/>
              <a:t> </a:t>
            </a:r>
            <a:r>
              <a:rPr lang="sk-SK" dirty="0" err="1" smtClean="0"/>
              <a:t>kvalifikaci</a:t>
            </a:r>
            <a:r>
              <a:rPr lang="sk-SK" dirty="0" smtClean="0"/>
              <a:t> </a:t>
            </a:r>
            <a:r>
              <a:rPr lang="sk-SK" dirty="0" err="1" smtClean="0"/>
              <a:t>dětské</a:t>
            </a:r>
            <a:r>
              <a:rPr lang="sk-SK" dirty="0" smtClean="0"/>
              <a:t> sestry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specializačním</a:t>
            </a:r>
            <a:r>
              <a:rPr lang="sk-SK" dirty="0" smtClean="0"/>
              <a:t> </a:t>
            </a:r>
            <a:r>
              <a:rPr lang="sk-SK" dirty="0" err="1" smtClean="0"/>
              <a:t>vzdělávacím</a:t>
            </a:r>
            <a:r>
              <a:rPr lang="sk-SK" dirty="0" smtClean="0"/>
              <a:t> programu</a:t>
            </a:r>
          </a:p>
          <a:p>
            <a:r>
              <a:rPr lang="sk-SK" dirty="0" smtClean="0"/>
              <a:t>dnes??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/>
              <a:t>Organizace</a:t>
            </a:r>
            <a:r>
              <a:rPr lang="sk-SK" sz="3600" dirty="0" smtClean="0"/>
              <a:t> pediatrické </a:t>
            </a:r>
            <a:r>
              <a:rPr lang="sk-SK" sz="3600" dirty="0" err="1" smtClean="0"/>
              <a:t>péče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sz="2800" dirty="0" err="1" smtClean="0"/>
              <a:t>Rozdělení</a:t>
            </a:r>
            <a:r>
              <a:rPr lang="sk-SK" sz="2800" dirty="0" smtClean="0"/>
              <a:t> </a:t>
            </a:r>
            <a:r>
              <a:rPr lang="sk-SK" sz="2800" dirty="0" err="1" smtClean="0"/>
              <a:t>dětského</a:t>
            </a:r>
            <a:r>
              <a:rPr lang="sk-SK" sz="2800" dirty="0" smtClean="0"/>
              <a:t> </a:t>
            </a:r>
            <a:r>
              <a:rPr lang="sk-SK" sz="2800" dirty="0" err="1" smtClean="0"/>
              <a:t>věku</a:t>
            </a:r>
            <a:r>
              <a:rPr lang="sk-SK" sz="2800" dirty="0" smtClean="0"/>
              <a:t> </a:t>
            </a:r>
            <a:r>
              <a:rPr lang="sk-SK" sz="2800" dirty="0" err="1" smtClean="0"/>
              <a:t>odpovídá</a:t>
            </a:r>
            <a:r>
              <a:rPr lang="sk-SK" sz="2800" dirty="0" smtClean="0"/>
              <a:t> </a:t>
            </a:r>
            <a:r>
              <a:rPr lang="sk-SK" sz="2800" dirty="0" err="1" smtClean="0"/>
              <a:t>zvláštnostem</a:t>
            </a:r>
            <a:r>
              <a:rPr lang="sk-SK" sz="2800" dirty="0" smtClean="0"/>
              <a:t> </a:t>
            </a:r>
            <a:r>
              <a:rPr lang="sk-SK" sz="2800" dirty="0" err="1" smtClean="0"/>
              <a:t>stádií</a:t>
            </a:r>
            <a:r>
              <a:rPr lang="sk-SK" sz="2800" dirty="0" smtClean="0"/>
              <a:t> </a:t>
            </a:r>
            <a:r>
              <a:rPr lang="sk-SK" sz="2800" dirty="0" err="1" smtClean="0"/>
              <a:t>ve</a:t>
            </a:r>
            <a:r>
              <a:rPr lang="sk-SK" sz="2800" dirty="0" smtClean="0"/>
              <a:t> vývoji </a:t>
            </a:r>
            <a:r>
              <a:rPr lang="sk-SK" sz="2800" dirty="0" err="1" smtClean="0"/>
              <a:t>motorickém</a:t>
            </a:r>
            <a:r>
              <a:rPr lang="sk-SK" sz="2800" dirty="0" smtClean="0"/>
              <a:t>, </a:t>
            </a:r>
            <a:r>
              <a:rPr lang="sk-SK" sz="2800" dirty="0" err="1" smtClean="0"/>
              <a:t>mentálním</a:t>
            </a:r>
            <a:r>
              <a:rPr lang="sk-SK" sz="2800" dirty="0" smtClean="0"/>
              <a:t> a </a:t>
            </a:r>
            <a:r>
              <a:rPr lang="sk-SK" sz="2800" dirty="0" err="1" smtClean="0"/>
              <a:t>citovém</a:t>
            </a:r>
            <a:r>
              <a:rPr lang="sk-SK" sz="2800" dirty="0" smtClean="0"/>
              <a:t>; v typu a </a:t>
            </a:r>
            <a:r>
              <a:rPr lang="sk-SK" sz="2800" dirty="0" err="1" smtClean="0"/>
              <a:t>průběhu</a:t>
            </a:r>
            <a:r>
              <a:rPr lang="sk-SK" sz="2800" dirty="0" smtClean="0"/>
              <a:t> </a:t>
            </a:r>
            <a:r>
              <a:rPr lang="sk-SK" sz="2800" dirty="0" err="1" smtClean="0"/>
              <a:t>onemocnění</a:t>
            </a:r>
            <a:endParaRPr lang="sk-SK" sz="2800" dirty="0" smtClean="0"/>
          </a:p>
          <a:p>
            <a:pPr>
              <a:buNone/>
            </a:pPr>
            <a:r>
              <a:rPr lang="sk-SK" sz="2800" dirty="0" err="1" smtClean="0"/>
              <a:t>Novorozenecké</a:t>
            </a:r>
            <a:r>
              <a:rPr lang="sk-SK" sz="2800" dirty="0" smtClean="0"/>
              <a:t> období</a:t>
            </a:r>
          </a:p>
          <a:p>
            <a:pPr>
              <a:buNone/>
            </a:pPr>
            <a:r>
              <a:rPr lang="sk-SK" sz="2800" dirty="0" err="1" smtClean="0"/>
              <a:t>Kojenecké</a:t>
            </a:r>
            <a:r>
              <a:rPr lang="sk-SK" sz="2800" dirty="0" smtClean="0"/>
              <a:t> období</a:t>
            </a:r>
          </a:p>
          <a:p>
            <a:pPr>
              <a:buNone/>
            </a:pPr>
            <a:r>
              <a:rPr lang="sk-SK" sz="2800" dirty="0" err="1" smtClean="0"/>
              <a:t>Batolecí</a:t>
            </a:r>
            <a:r>
              <a:rPr lang="sk-SK" sz="2800" dirty="0" smtClean="0"/>
              <a:t> období</a:t>
            </a:r>
          </a:p>
          <a:p>
            <a:pPr>
              <a:buNone/>
            </a:pPr>
            <a:r>
              <a:rPr lang="sk-SK" sz="2800" dirty="0" err="1" smtClean="0"/>
              <a:t>Předškolní</a:t>
            </a:r>
            <a:r>
              <a:rPr lang="sk-SK" sz="2800" dirty="0" smtClean="0"/>
              <a:t> </a:t>
            </a:r>
            <a:r>
              <a:rPr lang="sk-SK" sz="2800" dirty="0" err="1" smtClean="0"/>
              <a:t>věk</a:t>
            </a:r>
            <a:endParaRPr lang="sk-SK" sz="2800" dirty="0" smtClean="0"/>
          </a:p>
          <a:p>
            <a:pPr>
              <a:buNone/>
            </a:pPr>
            <a:r>
              <a:rPr lang="sk-SK" sz="2800" dirty="0" smtClean="0"/>
              <a:t>Časný školní </a:t>
            </a:r>
            <a:r>
              <a:rPr lang="sk-SK" sz="2800" dirty="0" err="1" smtClean="0"/>
              <a:t>věk</a:t>
            </a:r>
            <a:endParaRPr lang="sk-SK" sz="2800" dirty="0" smtClean="0"/>
          </a:p>
          <a:p>
            <a:pPr>
              <a:buNone/>
            </a:pPr>
            <a:r>
              <a:rPr lang="sk-SK" sz="2800" dirty="0" err="1" smtClean="0"/>
              <a:t>Pozdější</a:t>
            </a:r>
            <a:r>
              <a:rPr lang="sk-SK" sz="2800" dirty="0" smtClean="0"/>
              <a:t> školní </a:t>
            </a:r>
            <a:r>
              <a:rPr lang="sk-SK" sz="2800" dirty="0" err="1" smtClean="0"/>
              <a:t>věk</a:t>
            </a:r>
            <a:endParaRPr lang="sk-SK" sz="2800" dirty="0" smtClean="0"/>
          </a:p>
          <a:p>
            <a:pPr>
              <a:buNone/>
            </a:pPr>
            <a:r>
              <a:rPr lang="sk-SK" sz="2800" dirty="0" err="1" smtClean="0"/>
              <a:t>Dorostový</a:t>
            </a:r>
            <a:r>
              <a:rPr lang="sk-SK" sz="2800" dirty="0" smtClean="0"/>
              <a:t>  </a:t>
            </a:r>
            <a:r>
              <a:rPr lang="sk-SK" sz="2800" dirty="0" err="1" smtClean="0"/>
              <a:t>věk</a:t>
            </a:r>
            <a:endParaRPr lang="sk-SK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Novorozenecké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období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C:\Documents and Settings\Hana Belejová\Plocha\novo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066" y="2143117"/>
            <a:ext cx="5216016" cy="369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/>
              <a:t>Novorozenecké</a:t>
            </a:r>
            <a:r>
              <a:rPr lang="sk-SK" sz="3600" dirty="0" smtClean="0"/>
              <a:t> období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Arial" charset="0"/>
              </a:rPr>
              <a:t>0 – 7 dní = mladší </a:t>
            </a:r>
            <a:r>
              <a:rPr lang="sk-SK" dirty="0" err="1" smtClean="0">
                <a:latin typeface="Arial" charset="0"/>
              </a:rPr>
              <a:t>novorozenec</a:t>
            </a:r>
            <a:endParaRPr lang="sk-SK" dirty="0" smtClean="0">
              <a:latin typeface="Arial" charset="0"/>
            </a:endParaRPr>
          </a:p>
          <a:p>
            <a:r>
              <a:rPr lang="sk-SK" dirty="0" smtClean="0">
                <a:latin typeface="Arial" charset="0"/>
              </a:rPr>
              <a:t>8 – 28 = </a:t>
            </a:r>
            <a:r>
              <a:rPr lang="sk-SK" dirty="0" err="1" smtClean="0">
                <a:latin typeface="Arial" charset="0"/>
              </a:rPr>
              <a:t>novorozenec</a:t>
            </a:r>
            <a:endParaRPr lang="sk-SK" dirty="0" smtClean="0">
              <a:latin typeface="Arial" charset="0"/>
            </a:endParaRPr>
          </a:p>
          <a:p>
            <a:r>
              <a:rPr lang="sk-SK" dirty="0" err="1" smtClean="0">
                <a:latin typeface="Arial" charset="0"/>
                <a:sym typeface="Wingdings 2" pitchFamily="18" charset="2"/>
              </a:rPr>
              <a:t>vrozené</a:t>
            </a:r>
            <a:r>
              <a:rPr lang="sk-SK" dirty="0" smtClean="0">
                <a:latin typeface="Arial" charset="0"/>
                <a:sym typeface="Wingdings 2" pitchFamily="18" charset="2"/>
              </a:rPr>
              <a:t> </a:t>
            </a:r>
            <a:r>
              <a:rPr lang="sk-SK" dirty="0" err="1" smtClean="0">
                <a:latin typeface="Arial" charset="0"/>
                <a:sym typeface="Wingdings 2" pitchFamily="18" charset="2"/>
              </a:rPr>
              <a:t>vady</a:t>
            </a:r>
            <a:r>
              <a:rPr lang="sk-SK" dirty="0" smtClean="0">
                <a:latin typeface="Arial" charset="0"/>
                <a:sym typeface="Wingdings 2" pitchFamily="18" charset="2"/>
              </a:rPr>
              <a:t> (srdce, </a:t>
            </a:r>
            <a:r>
              <a:rPr lang="sk-SK" dirty="0" err="1" smtClean="0">
                <a:latin typeface="Arial" charset="0"/>
                <a:sym typeface="Wingdings 2" pitchFamily="18" charset="2"/>
              </a:rPr>
              <a:t>trávicího</a:t>
            </a:r>
            <a:r>
              <a:rPr lang="sk-SK" dirty="0" smtClean="0">
                <a:latin typeface="Arial" charset="0"/>
                <a:sym typeface="Wingdings 2" pitchFamily="18" charset="2"/>
              </a:rPr>
              <a:t> traktu)</a:t>
            </a:r>
          </a:p>
          <a:p>
            <a:r>
              <a:rPr lang="sk-SK" dirty="0" err="1" smtClean="0">
                <a:latin typeface="Arial" charset="0"/>
                <a:sym typeface="Wingdings 2" pitchFamily="18" charset="2"/>
              </a:rPr>
              <a:t>nezralý</a:t>
            </a:r>
            <a:endParaRPr lang="sk-SK" dirty="0" smtClean="0">
              <a:latin typeface="Arial" charset="0"/>
              <a:sym typeface="Wingdings 2" pitchFamily="18" charset="2"/>
            </a:endParaRPr>
          </a:p>
          <a:p>
            <a:r>
              <a:rPr lang="sk-SK" dirty="0" err="1" smtClean="0">
                <a:latin typeface="Arial" charset="0"/>
                <a:sym typeface="Wingdings 2" pitchFamily="18" charset="2"/>
              </a:rPr>
              <a:t>infekce</a:t>
            </a:r>
            <a:r>
              <a:rPr lang="sk-SK" dirty="0" smtClean="0">
                <a:latin typeface="Arial" charset="0"/>
                <a:sym typeface="Wingdings 2" pitchFamily="18" charset="2"/>
              </a:rPr>
              <a:t> – DC, GIT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Kojenecké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období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29 </a:t>
            </a:r>
            <a:r>
              <a:rPr lang="sk-SK" dirty="0" err="1" smtClean="0"/>
              <a:t>den</a:t>
            </a:r>
            <a:r>
              <a:rPr lang="sk-SK" dirty="0" smtClean="0"/>
              <a:t> – 1 rok</a:t>
            </a:r>
          </a:p>
          <a:p>
            <a:pPr>
              <a:buFont typeface="Wingdings 2" pitchFamily="18" charset="2"/>
              <a:buChar char="C"/>
            </a:pPr>
            <a:r>
              <a:rPr lang="sk-SK" dirty="0" smtClean="0">
                <a:sym typeface="Wingdings 2" pitchFamily="18" charset="2"/>
              </a:rPr>
              <a:t> získaná </a:t>
            </a:r>
            <a:r>
              <a:rPr lang="sk-SK" dirty="0" err="1" smtClean="0">
                <a:sym typeface="Wingdings 2" pitchFamily="18" charset="2"/>
              </a:rPr>
              <a:t>onemocnění</a:t>
            </a:r>
            <a:r>
              <a:rPr lang="sk-SK" dirty="0" smtClean="0">
                <a:sym typeface="Wingdings 2" pitchFamily="18" charset="2"/>
              </a:rPr>
              <a:t> (</a:t>
            </a:r>
            <a:r>
              <a:rPr lang="sk-SK" dirty="0" err="1" smtClean="0">
                <a:sym typeface="Wingdings 2" pitchFamily="18" charset="2"/>
              </a:rPr>
              <a:t>infekce</a:t>
            </a:r>
            <a:r>
              <a:rPr lang="sk-SK" dirty="0" smtClean="0">
                <a:sym typeface="Wingdings 2" pitchFamily="18" charset="2"/>
              </a:rPr>
              <a:t>)</a:t>
            </a:r>
          </a:p>
          <a:p>
            <a:pPr>
              <a:buFont typeface="Wingdings 2" pitchFamily="18" charset="2"/>
              <a:buChar char="C"/>
            </a:pPr>
            <a:r>
              <a:rPr lang="sk-SK" dirty="0" smtClean="0">
                <a:sym typeface="Wingdings 2" pitchFamily="18" charset="2"/>
              </a:rPr>
              <a:t> </a:t>
            </a:r>
            <a:r>
              <a:rPr lang="sk-SK" dirty="0" err="1" smtClean="0">
                <a:sym typeface="Wingdings 2" pitchFamily="18" charset="2"/>
              </a:rPr>
              <a:t>intolerance</a:t>
            </a:r>
            <a:r>
              <a:rPr lang="sk-SK" dirty="0" smtClean="0">
                <a:sym typeface="Wingdings 2" pitchFamily="18" charset="2"/>
              </a:rPr>
              <a:t> </a:t>
            </a:r>
            <a:r>
              <a:rPr lang="sk-SK" dirty="0" err="1" smtClean="0">
                <a:sym typeface="Wingdings 2" pitchFamily="18" charset="2"/>
              </a:rPr>
              <a:t>mléka</a:t>
            </a:r>
            <a:endParaRPr lang="sk-SK" dirty="0" smtClean="0">
              <a:sym typeface="Wingdings 2" pitchFamily="18" charset="2"/>
            </a:endParaRPr>
          </a:p>
          <a:p>
            <a:pPr>
              <a:buFont typeface="Wingdings 2" pitchFamily="18" charset="2"/>
              <a:buChar char="C"/>
            </a:pPr>
            <a:r>
              <a:rPr lang="sk-SK" dirty="0" smtClean="0">
                <a:sym typeface="Wingdings 2" pitchFamily="18" charset="2"/>
              </a:rPr>
              <a:t> </a:t>
            </a:r>
            <a:r>
              <a:rPr lang="sk-SK" dirty="0" err="1" smtClean="0">
                <a:sym typeface="Wingdings 2" pitchFamily="18" charset="2"/>
              </a:rPr>
              <a:t>vrozené</a:t>
            </a:r>
            <a:r>
              <a:rPr lang="sk-SK" dirty="0" smtClean="0">
                <a:sym typeface="Wingdings 2" pitchFamily="18" charset="2"/>
              </a:rPr>
              <a:t> </a:t>
            </a:r>
            <a:r>
              <a:rPr lang="sk-SK" dirty="0" err="1" smtClean="0">
                <a:sym typeface="Wingdings 2" pitchFamily="18" charset="2"/>
              </a:rPr>
              <a:t>vady</a:t>
            </a:r>
            <a:r>
              <a:rPr lang="sk-SK" dirty="0" smtClean="0">
                <a:sym typeface="Wingdings 2" pitchFamily="18" charset="2"/>
              </a:rPr>
              <a:t> (</a:t>
            </a:r>
            <a:r>
              <a:rPr lang="sk-SK" dirty="0" err="1" smtClean="0">
                <a:sym typeface="Wingdings 2" pitchFamily="18" charset="2"/>
              </a:rPr>
              <a:t>pylorostenóza</a:t>
            </a:r>
            <a:r>
              <a:rPr lang="sk-SK" dirty="0" smtClean="0">
                <a:sym typeface="Wingdings 2" pitchFamily="18" charset="2"/>
              </a:rPr>
              <a:t>,</a:t>
            </a:r>
          </a:p>
          <a:p>
            <a:pPr>
              <a:buFont typeface="Wingdings 2" pitchFamily="18" charset="2"/>
              <a:buNone/>
            </a:pPr>
            <a:r>
              <a:rPr lang="sk-SK" dirty="0" smtClean="0">
                <a:sym typeface="Wingdings 2" pitchFamily="18" charset="2"/>
              </a:rPr>
              <a:t>    ortopedické </a:t>
            </a:r>
            <a:r>
              <a:rPr lang="sk-SK" dirty="0" err="1" smtClean="0">
                <a:sym typeface="Wingdings 2" pitchFamily="18" charset="2"/>
              </a:rPr>
              <a:t>vady</a:t>
            </a:r>
            <a:r>
              <a:rPr lang="sk-SK" dirty="0" smtClean="0">
                <a:sym typeface="Wingdings 2" pitchFamily="18" charset="2"/>
              </a:rPr>
              <a:t>,..)</a:t>
            </a:r>
          </a:p>
          <a:p>
            <a:endParaRPr lang="cs-CZ" dirty="0"/>
          </a:p>
        </p:txBody>
      </p:sp>
      <p:pic>
        <p:nvPicPr>
          <p:cNvPr id="4" name="Picture 4" descr="C:\Documents and Settings\Hana Belejová\Plocha\kojenec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214686"/>
            <a:ext cx="2774944" cy="309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Batolecí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období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1-3 roky</a:t>
            </a:r>
          </a:p>
          <a:p>
            <a:r>
              <a:rPr lang="sk-SK" dirty="0" smtClean="0"/>
              <a:t>Rozvoj </a:t>
            </a:r>
            <a:r>
              <a:rPr lang="sk-SK" dirty="0" err="1" smtClean="0"/>
              <a:t>řeči</a:t>
            </a:r>
            <a:r>
              <a:rPr lang="sk-SK" dirty="0" smtClean="0"/>
              <a:t>, </a:t>
            </a:r>
            <a:r>
              <a:rPr lang="sk-SK" dirty="0" err="1" smtClean="0"/>
              <a:t>myšlení</a:t>
            </a:r>
            <a:r>
              <a:rPr lang="sk-SK" dirty="0" smtClean="0"/>
              <a:t>, jemné motoriky, </a:t>
            </a:r>
            <a:r>
              <a:rPr lang="sk-SK" dirty="0" err="1" smtClean="0"/>
              <a:t>osamostatňování</a:t>
            </a:r>
            <a:r>
              <a:rPr lang="sk-SK" dirty="0" smtClean="0"/>
              <a:t> </a:t>
            </a:r>
            <a:r>
              <a:rPr lang="sk-SK" dirty="0" err="1" smtClean="0"/>
              <a:t>dítěte</a:t>
            </a:r>
            <a:endParaRPr lang="sk-SK" dirty="0" smtClean="0"/>
          </a:p>
          <a:p>
            <a:r>
              <a:rPr lang="sk-SK" dirty="0" smtClean="0"/>
              <a:t>infekční </a:t>
            </a:r>
            <a:r>
              <a:rPr lang="sk-SK" dirty="0" err="1" smtClean="0"/>
              <a:t>onemocnění</a:t>
            </a:r>
            <a:r>
              <a:rPr lang="sk-SK" dirty="0" smtClean="0"/>
              <a:t> (</a:t>
            </a:r>
            <a:r>
              <a:rPr lang="sk-SK" dirty="0" err="1" smtClean="0"/>
              <a:t>laryngitis</a:t>
            </a:r>
            <a:r>
              <a:rPr lang="sk-SK" dirty="0" smtClean="0"/>
              <a:t>, </a:t>
            </a:r>
            <a:r>
              <a:rPr lang="sk-SK" dirty="0" err="1" smtClean="0"/>
              <a:t>meningitis</a:t>
            </a:r>
            <a:r>
              <a:rPr lang="sk-SK" dirty="0" smtClean="0"/>
              <a:t>, IMC)</a:t>
            </a:r>
          </a:p>
          <a:p>
            <a:r>
              <a:rPr lang="sk-SK" dirty="0" smtClean="0"/>
              <a:t> </a:t>
            </a:r>
            <a:r>
              <a:rPr lang="sk-SK" dirty="0" err="1" smtClean="0"/>
              <a:t>febrilní</a:t>
            </a:r>
            <a:r>
              <a:rPr lang="sk-SK" dirty="0" smtClean="0"/>
              <a:t> </a:t>
            </a:r>
            <a:r>
              <a:rPr lang="sk-SK" dirty="0" err="1" smtClean="0"/>
              <a:t>křeče</a:t>
            </a:r>
            <a:endParaRPr lang="sk-SK" dirty="0" smtClean="0"/>
          </a:p>
          <a:p>
            <a:r>
              <a:rPr lang="sk-SK" dirty="0" smtClean="0"/>
              <a:t>úrazy!!</a:t>
            </a:r>
          </a:p>
          <a:p>
            <a:r>
              <a:rPr lang="sk-SK" dirty="0" smtClean="0"/>
              <a:t> alergie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Předškolní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věk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3-6 let</a:t>
            </a:r>
          </a:p>
          <a:p>
            <a:r>
              <a:rPr lang="sk-SK" dirty="0" smtClean="0"/>
              <a:t>Rozvoj </a:t>
            </a:r>
            <a:r>
              <a:rPr lang="sk-SK" dirty="0" err="1" smtClean="0"/>
              <a:t>abstraktního</a:t>
            </a:r>
            <a:r>
              <a:rPr lang="sk-SK" dirty="0" smtClean="0"/>
              <a:t> </a:t>
            </a:r>
            <a:r>
              <a:rPr lang="sk-SK" dirty="0" err="1" smtClean="0"/>
              <a:t>myšlení</a:t>
            </a:r>
            <a:r>
              <a:rPr lang="cs-CZ" dirty="0" smtClean="0"/>
              <a:t>, talentu, zařazení do dětského kolektivu</a:t>
            </a:r>
          </a:p>
          <a:p>
            <a:r>
              <a:rPr lang="sk-SK" dirty="0" smtClean="0"/>
              <a:t>Typické zdravotní problémy: úrazy, </a:t>
            </a:r>
            <a:r>
              <a:rPr lang="sk-SK" dirty="0" err="1" smtClean="0"/>
              <a:t>intoxikace</a:t>
            </a:r>
            <a:r>
              <a:rPr lang="sk-SK" dirty="0" smtClean="0"/>
              <a:t>, infekční </a:t>
            </a:r>
            <a:r>
              <a:rPr lang="sk-SK" dirty="0" err="1" smtClean="0"/>
              <a:t>onemocnění</a:t>
            </a:r>
            <a:endParaRPr lang="sk-SK" dirty="0" smtClean="0"/>
          </a:p>
        </p:txBody>
      </p:sp>
      <p:pic>
        <p:nvPicPr>
          <p:cNvPr id="4" name="Picture 3" descr="C:\Documents and Settings\Hana Belejová\Plocha\de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286381" y="3922499"/>
            <a:ext cx="3143272" cy="2551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358114" cy="45719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sk-SK" b="1" dirty="0" smtClean="0"/>
              <a:t>Časný školní </a:t>
            </a:r>
            <a:r>
              <a:rPr lang="sk-SK" b="1" dirty="0" err="1" smtClean="0"/>
              <a:t>věk</a:t>
            </a:r>
            <a:endParaRPr lang="sk-SK" b="1" dirty="0" smtClean="0"/>
          </a:p>
          <a:p>
            <a:pPr>
              <a:buNone/>
            </a:pPr>
            <a:r>
              <a:rPr lang="sk-SK" dirty="0" smtClean="0"/>
              <a:t>6-10 let</a:t>
            </a:r>
          </a:p>
          <a:p>
            <a:pPr>
              <a:buNone/>
            </a:pPr>
            <a:r>
              <a:rPr lang="sk-SK" dirty="0" err="1" smtClean="0"/>
              <a:t>Socializace</a:t>
            </a:r>
            <a:r>
              <a:rPr lang="sk-SK" dirty="0" smtClean="0"/>
              <a:t>, rozvoj intelektu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b="1" dirty="0" err="1" smtClean="0"/>
              <a:t>Pozdější</a:t>
            </a:r>
            <a:r>
              <a:rPr lang="sk-SK" b="1" dirty="0" smtClean="0"/>
              <a:t> školní </a:t>
            </a:r>
            <a:r>
              <a:rPr lang="sk-SK" b="1" dirty="0" err="1" smtClean="0"/>
              <a:t>věk</a:t>
            </a:r>
            <a:endParaRPr lang="sk-SK" b="1" dirty="0" smtClean="0"/>
          </a:p>
          <a:p>
            <a:pPr>
              <a:buNone/>
            </a:pPr>
            <a:r>
              <a:rPr lang="sk-SK" dirty="0" smtClean="0"/>
              <a:t>10-15 let</a:t>
            </a:r>
          </a:p>
          <a:p>
            <a:pPr>
              <a:buNone/>
            </a:pPr>
            <a:r>
              <a:rPr lang="sk-SK" dirty="0" smtClean="0"/>
              <a:t>Pohlavní </a:t>
            </a:r>
            <a:r>
              <a:rPr lang="sk-SK" dirty="0" err="1" smtClean="0"/>
              <a:t>diferenciace</a:t>
            </a:r>
            <a:r>
              <a:rPr lang="sk-SK" dirty="0" smtClean="0"/>
              <a:t>, puberta</a:t>
            </a:r>
          </a:p>
        </p:txBody>
      </p:sp>
      <p:pic>
        <p:nvPicPr>
          <p:cNvPr id="4" name="Picture 4" descr="421111_skola-vyucovanie-rec-rozpravanie-skolaci-ziaci-crop-cro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500306"/>
            <a:ext cx="3271830" cy="192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Organizace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pediatrické </a:t>
            </a:r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péče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v ČR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Pediatrie = základní </a:t>
            </a:r>
            <a:r>
              <a:rPr lang="sk-SK" dirty="0" err="1" smtClean="0"/>
              <a:t>lékařský</a:t>
            </a:r>
            <a:r>
              <a:rPr lang="sk-SK" dirty="0" smtClean="0"/>
              <a:t> obor</a:t>
            </a:r>
          </a:p>
          <a:p>
            <a:r>
              <a:rPr lang="sk-SK" dirty="0" err="1" smtClean="0"/>
              <a:t>Zabývá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dítětem</a:t>
            </a:r>
            <a:r>
              <a:rPr lang="sk-SK" dirty="0" smtClean="0"/>
              <a:t> a </a:t>
            </a:r>
            <a:r>
              <a:rPr lang="sk-SK" dirty="0" err="1" smtClean="0"/>
              <a:t>dospívajícím</a:t>
            </a:r>
            <a:r>
              <a:rPr lang="sk-SK" dirty="0" smtClean="0"/>
              <a:t> do 19 let života</a:t>
            </a:r>
          </a:p>
          <a:p>
            <a:r>
              <a:rPr lang="sk-SK" dirty="0" smtClean="0"/>
              <a:t>Okruhy </a:t>
            </a:r>
            <a:r>
              <a:rPr lang="sk-SK" dirty="0" err="1" smtClean="0"/>
              <a:t>zájmu</a:t>
            </a:r>
            <a:r>
              <a:rPr lang="sk-SK" dirty="0" smtClean="0"/>
              <a:t> pediatrie: </a:t>
            </a:r>
            <a:r>
              <a:rPr lang="sk-SK" dirty="0" err="1" smtClean="0"/>
              <a:t>prevence</a:t>
            </a:r>
            <a:r>
              <a:rPr lang="sk-SK" dirty="0" smtClean="0"/>
              <a:t>, diagnostika, </a:t>
            </a:r>
            <a:r>
              <a:rPr lang="sk-SK" dirty="0" err="1" smtClean="0"/>
              <a:t>léčení</a:t>
            </a:r>
            <a:r>
              <a:rPr lang="sk-SK" dirty="0" smtClean="0"/>
              <a:t>, </a:t>
            </a:r>
            <a:r>
              <a:rPr lang="sk-SK" dirty="0" err="1" smtClean="0"/>
              <a:t>rehabilitace</a:t>
            </a:r>
            <a:r>
              <a:rPr lang="sk-SK" dirty="0" smtClean="0"/>
              <a:t>, psychologická a výchovná </a:t>
            </a:r>
            <a:r>
              <a:rPr lang="sk-SK" dirty="0" err="1" smtClean="0"/>
              <a:t>péče</a:t>
            </a:r>
            <a:r>
              <a:rPr lang="sk-SK" dirty="0" smtClean="0"/>
              <a:t>, </a:t>
            </a:r>
            <a:r>
              <a:rPr lang="sk-SK" dirty="0" err="1" smtClean="0"/>
              <a:t>prostředí</a:t>
            </a:r>
            <a:r>
              <a:rPr lang="sk-SK" dirty="0" smtClean="0"/>
              <a:t>, </a:t>
            </a:r>
            <a:r>
              <a:rPr lang="sk-SK" dirty="0" err="1" smtClean="0"/>
              <a:t>sociálně</a:t>
            </a:r>
            <a:r>
              <a:rPr lang="sk-SK" dirty="0" smtClean="0"/>
              <a:t> </a:t>
            </a:r>
            <a:r>
              <a:rPr lang="sk-SK" dirty="0" err="1" smtClean="0"/>
              <a:t>právní</a:t>
            </a:r>
            <a:r>
              <a:rPr lang="sk-SK" dirty="0" smtClean="0"/>
              <a:t> ochrana </a:t>
            </a:r>
            <a:r>
              <a:rPr lang="sk-SK" dirty="0" err="1" smtClean="0"/>
              <a:t>dítěte</a:t>
            </a:r>
            <a:endParaRPr lang="sk-SK" dirty="0" smtClean="0"/>
          </a:p>
          <a:p>
            <a:r>
              <a:rPr lang="sk-SK" dirty="0" err="1" smtClean="0"/>
              <a:t>Studuje</a:t>
            </a:r>
            <a:r>
              <a:rPr lang="sk-SK" dirty="0" smtClean="0"/>
              <a:t> </a:t>
            </a:r>
            <a:r>
              <a:rPr lang="sk-SK" dirty="0" err="1" smtClean="0"/>
              <a:t>vlivy</a:t>
            </a:r>
            <a:r>
              <a:rPr lang="sk-SK" dirty="0" smtClean="0"/>
              <a:t>, </a:t>
            </a:r>
            <a:r>
              <a:rPr lang="sk-SK" dirty="0" err="1" smtClean="0"/>
              <a:t>které</a:t>
            </a:r>
            <a:r>
              <a:rPr lang="sk-SK" dirty="0" smtClean="0"/>
              <a:t> vývoj </a:t>
            </a:r>
            <a:r>
              <a:rPr lang="sk-SK" dirty="0" err="1" smtClean="0"/>
              <a:t>pozitivně</a:t>
            </a:r>
            <a:r>
              <a:rPr lang="sk-SK" dirty="0" smtClean="0"/>
              <a:t> nebo </a:t>
            </a:r>
            <a:r>
              <a:rPr lang="sk-SK" dirty="0" err="1" smtClean="0"/>
              <a:t>negativně</a:t>
            </a:r>
            <a:r>
              <a:rPr lang="sk-SK" dirty="0" smtClean="0"/>
              <a:t> </a:t>
            </a:r>
            <a:r>
              <a:rPr lang="sk-SK" dirty="0" err="1" smtClean="0"/>
              <a:t>ovlivňují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Comic Sans MS" pitchFamily="66" charset="0"/>
              </a:rPr>
              <a:t>Pubescent</a:t>
            </a:r>
            <a:r>
              <a:rPr lang="sk-SK" sz="3600" dirty="0" smtClean="0">
                <a:latin typeface="Comic Sans MS" pitchFamily="66" charset="0"/>
              </a:rPr>
              <a:t>, adolescent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err="1" smtClean="0">
                <a:latin typeface="Arial" charset="0"/>
              </a:rPr>
              <a:t>Pubescent</a:t>
            </a:r>
            <a:r>
              <a:rPr lang="sk-SK" dirty="0" smtClean="0">
                <a:latin typeface="Arial" charset="0"/>
              </a:rPr>
              <a:t> – 11 – 15 let</a:t>
            </a:r>
          </a:p>
          <a:p>
            <a:pPr>
              <a:buFontTx/>
              <a:buChar char="•"/>
            </a:pPr>
            <a:r>
              <a:rPr lang="sk-SK" dirty="0" smtClean="0">
                <a:latin typeface="Arial" charset="0"/>
              </a:rPr>
              <a:t> mimo </a:t>
            </a:r>
            <a:r>
              <a:rPr lang="sk-SK" dirty="0" err="1" smtClean="0">
                <a:latin typeface="Arial" charset="0"/>
              </a:rPr>
              <a:t>jiného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mentální</a:t>
            </a: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anorexie</a:t>
            </a:r>
            <a:r>
              <a:rPr lang="sk-SK" dirty="0" smtClean="0">
                <a:latin typeface="Arial" charset="0"/>
              </a:rPr>
              <a:t>, </a:t>
            </a:r>
            <a:r>
              <a:rPr lang="sk-SK" dirty="0" err="1" smtClean="0">
                <a:latin typeface="Arial" charset="0"/>
              </a:rPr>
              <a:t>sebepoškozování</a:t>
            </a:r>
            <a:endParaRPr lang="sk-SK" dirty="0" smtClean="0">
              <a:latin typeface="Arial" charset="0"/>
            </a:endParaRPr>
          </a:p>
          <a:p>
            <a:pPr>
              <a:buFontTx/>
              <a:buChar char="•"/>
            </a:pPr>
            <a:r>
              <a:rPr lang="sk-SK" dirty="0" smtClean="0">
                <a:latin typeface="Arial" charset="0"/>
              </a:rPr>
              <a:t> úrazy</a:t>
            </a:r>
          </a:p>
          <a:p>
            <a:pPr>
              <a:buFontTx/>
              <a:buChar char="•"/>
            </a:pPr>
            <a:r>
              <a:rPr lang="sk-SK" dirty="0" smtClean="0">
                <a:latin typeface="Arial" charset="0"/>
              </a:rPr>
              <a:t> </a:t>
            </a:r>
            <a:r>
              <a:rPr lang="sk-SK" dirty="0" err="1" smtClean="0">
                <a:latin typeface="Arial" charset="0"/>
              </a:rPr>
              <a:t>experimentování</a:t>
            </a:r>
            <a:r>
              <a:rPr lang="sk-SK" dirty="0" smtClean="0">
                <a:latin typeface="Arial" charset="0"/>
              </a:rPr>
              <a:t> (alkohol, </a:t>
            </a:r>
          </a:p>
          <a:p>
            <a:r>
              <a:rPr lang="sk-SK" dirty="0" smtClean="0">
                <a:latin typeface="Arial" charset="0"/>
              </a:rPr>
              <a:t>   cigarety a </a:t>
            </a:r>
            <a:r>
              <a:rPr lang="sk-SK" dirty="0" err="1" smtClean="0">
                <a:latin typeface="Arial" charset="0"/>
              </a:rPr>
              <a:t>jiné</a:t>
            </a:r>
            <a:r>
              <a:rPr lang="sk-SK" dirty="0" smtClean="0">
                <a:latin typeface="Arial" charset="0"/>
              </a:rPr>
              <a:t>)</a:t>
            </a:r>
          </a:p>
          <a:p>
            <a:endParaRPr lang="sk-SK" dirty="0" smtClean="0">
              <a:latin typeface="Arial" charset="0"/>
            </a:endParaRPr>
          </a:p>
          <a:p>
            <a:r>
              <a:rPr lang="sk-SK" dirty="0" smtClean="0">
                <a:latin typeface="Arial" charset="0"/>
              </a:rPr>
              <a:t>Adolescent – 15 – 20 let</a:t>
            </a:r>
          </a:p>
          <a:p>
            <a:pPr>
              <a:buFontTx/>
              <a:buChar char="•"/>
            </a:pPr>
            <a:r>
              <a:rPr lang="sk-SK" dirty="0" smtClean="0">
                <a:latin typeface="Arial" charset="0"/>
              </a:rPr>
              <a:t> dtto + </a:t>
            </a:r>
            <a:r>
              <a:rPr lang="sk-SK" dirty="0" err="1" smtClean="0">
                <a:latin typeface="Arial" charset="0"/>
              </a:rPr>
              <a:t>kouření</a:t>
            </a:r>
            <a:r>
              <a:rPr lang="sk-SK" dirty="0" smtClean="0">
                <a:latin typeface="Arial" charset="0"/>
              </a:rPr>
              <a:t>, alkohol</a:t>
            </a:r>
          </a:p>
          <a:p>
            <a:r>
              <a:rPr lang="sk-SK" dirty="0" smtClean="0">
                <a:latin typeface="Arial" charset="0"/>
              </a:rPr>
              <a:t>  drogy</a:t>
            </a:r>
          </a:p>
          <a:p>
            <a:pPr>
              <a:buFontTx/>
              <a:buChar char="•"/>
            </a:pPr>
            <a:r>
              <a:rPr lang="sk-SK" dirty="0" smtClean="0">
                <a:latin typeface="Arial" charset="0"/>
              </a:rPr>
              <a:t> úrazy (</a:t>
            </a:r>
            <a:r>
              <a:rPr lang="sk-SK" dirty="0" err="1" smtClean="0">
                <a:latin typeface="Arial" charset="0"/>
              </a:rPr>
              <a:t>adrenalin</a:t>
            </a:r>
            <a:r>
              <a:rPr lang="sk-SK" dirty="0" smtClean="0">
                <a:latin typeface="Arial" charset="0"/>
              </a:rPr>
              <a:t>)</a:t>
            </a:r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Historie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pediatrie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Pediatrie z </a:t>
            </a:r>
            <a:r>
              <a:rPr lang="sk-SK" dirty="0" err="1" smtClean="0"/>
              <a:t>řečtiny</a:t>
            </a:r>
            <a:r>
              <a:rPr lang="sk-SK" dirty="0" smtClean="0"/>
              <a:t>: </a:t>
            </a:r>
            <a:r>
              <a:rPr lang="sk-SK" dirty="0" err="1" smtClean="0"/>
              <a:t>pais</a:t>
            </a:r>
            <a:r>
              <a:rPr lang="sk-SK" dirty="0"/>
              <a:t> </a:t>
            </a:r>
            <a:r>
              <a:rPr lang="sk-SK" dirty="0" smtClean="0"/>
              <a:t>= </a:t>
            </a:r>
            <a:r>
              <a:rPr lang="sk-SK" dirty="0" err="1" smtClean="0"/>
              <a:t>dítě</a:t>
            </a:r>
            <a:r>
              <a:rPr lang="sk-SK" dirty="0" smtClean="0"/>
              <a:t>; </a:t>
            </a:r>
            <a:r>
              <a:rPr lang="sk-SK" dirty="0" err="1" smtClean="0"/>
              <a:t>iatria</a:t>
            </a:r>
            <a:r>
              <a:rPr lang="sk-SK" dirty="0" smtClean="0"/>
              <a:t> = </a:t>
            </a:r>
            <a:r>
              <a:rPr lang="sk-SK" dirty="0" err="1" smtClean="0"/>
              <a:t>léčba</a:t>
            </a:r>
            <a:endParaRPr lang="sk-SK" dirty="0" smtClean="0"/>
          </a:p>
          <a:p>
            <a:pPr>
              <a:buNone/>
            </a:pPr>
            <a:r>
              <a:rPr lang="sk-SK" dirty="0" err="1" smtClean="0"/>
              <a:t>Péče</a:t>
            </a:r>
            <a:r>
              <a:rPr lang="sk-SK" dirty="0" smtClean="0"/>
              <a:t> o </a:t>
            </a:r>
            <a:r>
              <a:rPr lang="sk-SK" dirty="0" err="1" smtClean="0"/>
              <a:t>dítě</a:t>
            </a:r>
            <a:r>
              <a:rPr lang="sk-SK" dirty="0" smtClean="0"/>
              <a:t> – </a:t>
            </a:r>
            <a:r>
              <a:rPr lang="sk-SK" dirty="0" err="1" smtClean="0"/>
              <a:t>velmi</a:t>
            </a:r>
            <a:r>
              <a:rPr lang="sk-SK" dirty="0" smtClean="0"/>
              <a:t> </a:t>
            </a:r>
            <a:r>
              <a:rPr lang="sk-SK" dirty="0" err="1" smtClean="0"/>
              <a:t>dlouhá</a:t>
            </a:r>
            <a:r>
              <a:rPr lang="sk-SK" dirty="0" smtClean="0"/>
              <a:t> </a:t>
            </a:r>
            <a:r>
              <a:rPr lang="sk-SK" dirty="0" err="1" smtClean="0"/>
              <a:t>tradice</a:t>
            </a:r>
            <a:endParaRPr lang="sk-SK" dirty="0" smtClean="0"/>
          </a:p>
          <a:p>
            <a:pPr>
              <a:buNone/>
            </a:pPr>
            <a:r>
              <a:rPr lang="sk-SK" dirty="0" err="1" smtClean="0"/>
              <a:t>Babylónské</a:t>
            </a:r>
            <a:r>
              <a:rPr lang="sk-SK" dirty="0" smtClean="0"/>
              <a:t> nápisy 2000 let </a:t>
            </a:r>
            <a:r>
              <a:rPr lang="sk-SK" dirty="0" err="1" smtClean="0"/>
              <a:t>př.n.l</a:t>
            </a:r>
            <a:r>
              <a:rPr lang="sk-SK" dirty="0" smtClean="0"/>
              <a:t>. = pokyny </a:t>
            </a:r>
            <a:r>
              <a:rPr lang="sk-SK" dirty="0" err="1" smtClean="0"/>
              <a:t>kojícím</a:t>
            </a:r>
            <a:r>
              <a:rPr lang="sk-SK" dirty="0" smtClean="0"/>
              <a:t> matkám</a:t>
            </a:r>
          </a:p>
          <a:p>
            <a:pPr>
              <a:buNone/>
            </a:pPr>
            <a:r>
              <a:rPr lang="sk-SK" dirty="0" smtClean="0"/>
              <a:t>Z </a:t>
            </a:r>
            <a:r>
              <a:rPr lang="sk-SK" dirty="0" err="1" smtClean="0"/>
              <a:t>Hippokratovy</a:t>
            </a:r>
            <a:r>
              <a:rPr lang="sk-SK" dirty="0" smtClean="0"/>
              <a:t> doby – </a:t>
            </a:r>
            <a:r>
              <a:rPr lang="sk-SK" dirty="0" err="1" smtClean="0"/>
              <a:t>zprávy</a:t>
            </a:r>
            <a:r>
              <a:rPr lang="sk-SK" dirty="0" smtClean="0"/>
              <a:t> o </a:t>
            </a:r>
            <a:r>
              <a:rPr lang="sk-SK" dirty="0" err="1" smtClean="0"/>
              <a:t>přirozené</a:t>
            </a:r>
            <a:r>
              <a:rPr lang="sk-SK" dirty="0" smtClean="0"/>
              <a:t> </a:t>
            </a:r>
            <a:r>
              <a:rPr lang="sk-SK" dirty="0" err="1" smtClean="0"/>
              <a:t>výživě</a:t>
            </a:r>
            <a:r>
              <a:rPr lang="sk-SK" dirty="0" smtClean="0"/>
              <a:t>, </a:t>
            </a:r>
            <a:r>
              <a:rPr lang="sk-SK" dirty="0" err="1" smtClean="0"/>
              <a:t>parazitech</a:t>
            </a:r>
            <a:endParaRPr lang="sk-SK" dirty="0" smtClean="0"/>
          </a:p>
          <a:p>
            <a:pPr>
              <a:buNone/>
            </a:pPr>
            <a:r>
              <a:rPr lang="sk-SK" dirty="0" err="1" smtClean="0"/>
              <a:t>Výhradně</a:t>
            </a:r>
            <a:r>
              <a:rPr lang="sk-SK" dirty="0" smtClean="0"/>
              <a:t> </a:t>
            </a:r>
            <a:r>
              <a:rPr lang="sk-SK" dirty="0" err="1" smtClean="0"/>
              <a:t>domácí</a:t>
            </a:r>
            <a:r>
              <a:rPr lang="sk-SK" dirty="0" smtClean="0"/>
              <a:t> </a:t>
            </a:r>
            <a:r>
              <a:rPr lang="sk-SK" dirty="0" err="1" smtClean="0"/>
              <a:t>léčba</a:t>
            </a:r>
            <a:r>
              <a:rPr lang="sk-SK" dirty="0" smtClean="0"/>
              <a:t>, </a:t>
            </a:r>
            <a:r>
              <a:rPr lang="sk-SK" dirty="0" err="1" smtClean="0"/>
              <a:t>vyjímečně</a:t>
            </a:r>
            <a:r>
              <a:rPr lang="sk-SK" dirty="0" smtClean="0"/>
              <a:t> </a:t>
            </a:r>
            <a:r>
              <a:rPr lang="sk-SK" dirty="0" err="1" smtClean="0"/>
              <a:t>pŕijímány</a:t>
            </a:r>
            <a:r>
              <a:rPr lang="sk-SK" dirty="0" smtClean="0"/>
              <a:t> do nemocnice </a:t>
            </a:r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 err="1" smtClean="0"/>
              <a:t>dospélé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Historie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pediatrie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Zkušenosti</a:t>
            </a:r>
            <a:r>
              <a:rPr lang="sk-SK" dirty="0" smtClean="0"/>
              <a:t> s </a:t>
            </a:r>
            <a:r>
              <a:rPr lang="sk-SK" dirty="0" err="1" smtClean="0"/>
              <a:t>léčbou</a:t>
            </a:r>
            <a:r>
              <a:rPr lang="sk-SK" dirty="0" smtClean="0"/>
              <a:t> </a:t>
            </a:r>
            <a:r>
              <a:rPr lang="sk-SK" dirty="0" err="1" smtClean="0"/>
              <a:t>velmi</a:t>
            </a:r>
            <a:r>
              <a:rPr lang="sk-SK" dirty="0" smtClean="0"/>
              <a:t> malé</a:t>
            </a:r>
          </a:p>
          <a:p>
            <a:r>
              <a:rPr lang="sk-SK" dirty="0" smtClean="0"/>
              <a:t>Špatné </a:t>
            </a:r>
            <a:r>
              <a:rPr lang="sk-SK" dirty="0" err="1" smtClean="0"/>
              <a:t>léčení</a:t>
            </a:r>
            <a:r>
              <a:rPr lang="sk-SK" dirty="0" smtClean="0"/>
              <a:t> + </a:t>
            </a:r>
            <a:r>
              <a:rPr lang="sk-SK" dirty="0" err="1" smtClean="0"/>
              <a:t>těžká</a:t>
            </a:r>
            <a:r>
              <a:rPr lang="sk-SK" dirty="0" smtClean="0"/>
              <a:t> fyzická práce = </a:t>
            </a:r>
            <a:r>
              <a:rPr lang="sk-SK" dirty="0" err="1" smtClean="0"/>
              <a:t>velká</a:t>
            </a:r>
            <a:r>
              <a:rPr lang="sk-SK" dirty="0" smtClean="0"/>
              <a:t> </a:t>
            </a:r>
            <a:r>
              <a:rPr lang="sk-SK" dirty="0" err="1" smtClean="0"/>
              <a:t>úmrtnost</a:t>
            </a:r>
            <a:r>
              <a:rPr lang="sk-SK" dirty="0" smtClean="0"/>
              <a:t> </a:t>
            </a:r>
            <a:r>
              <a:rPr lang="sk-SK" dirty="0" err="1" smtClean="0"/>
              <a:t>dětí</a:t>
            </a:r>
            <a:endParaRPr lang="sk-SK" dirty="0" smtClean="0"/>
          </a:p>
          <a:p>
            <a:r>
              <a:rPr lang="sk-SK" dirty="0" smtClean="0"/>
              <a:t>Kolem 11. </a:t>
            </a:r>
            <a:r>
              <a:rPr lang="sk-SK" dirty="0" err="1" smtClean="0"/>
              <a:t>století</a:t>
            </a:r>
            <a:r>
              <a:rPr lang="sk-SK" dirty="0" smtClean="0"/>
              <a:t> </a:t>
            </a:r>
            <a:r>
              <a:rPr lang="sk-SK" dirty="0" err="1" smtClean="0"/>
              <a:t>zřizované</a:t>
            </a:r>
            <a:r>
              <a:rPr lang="sk-SK" dirty="0" smtClean="0"/>
              <a:t> </a:t>
            </a:r>
            <a:r>
              <a:rPr lang="sk-SK" dirty="0" err="1" smtClean="0"/>
              <a:t>nalezince</a:t>
            </a:r>
            <a:r>
              <a:rPr lang="sk-SK" dirty="0" smtClean="0"/>
              <a:t> </a:t>
            </a:r>
            <a:r>
              <a:rPr lang="sk-SK" dirty="0" err="1" smtClean="0"/>
              <a:t>pro</a:t>
            </a:r>
            <a:r>
              <a:rPr lang="sk-SK" dirty="0" smtClean="0"/>
              <a:t> nemanželské a </a:t>
            </a:r>
            <a:r>
              <a:rPr lang="sk-SK" dirty="0" err="1" smtClean="0"/>
              <a:t>pohozené</a:t>
            </a:r>
            <a:r>
              <a:rPr lang="sk-SK" dirty="0" smtClean="0"/>
              <a:t> </a:t>
            </a:r>
            <a:r>
              <a:rPr lang="sk-SK" dirty="0" err="1" smtClean="0"/>
              <a:t>děti</a:t>
            </a:r>
            <a:r>
              <a:rPr lang="sk-SK" dirty="0" smtClean="0"/>
              <a:t> = jen slabá </a:t>
            </a:r>
            <a:r>
              <a:rPr lang="sk-SK" dirty="0" err="1" smtClean="0"/>
              <a:t>sociální</a:t>
            </a:r>
            <a:r>
              <a:rPr lang="sk-SK" dirty="0" smtClean="0"/>
              <a:t> </a:t>
            </a:r>
            <a:r>
              <a:rPr lang="sk-SK" dirty="0" err="1" smtClean="0"/>
              <a:t>péče</a:t>
            </a:r>
            <a:endParaRPr lang="sk-SK" dirty="0" smtClean="0"/>
          </a:p>
          <a:p>
            <a:r>
              <a:rPr lang="sk-SK" dirty="0" smtClean="0"/>
              <a:t>Pediatrie </a:t>
            </a:r>
            <a:r>
              <a:rPr lang="sk-SK" dirty="0" err="1" smtClean="0"/>
              <a:t>jako</a:t>
            </a:r>
            <a:r>
              <a:rPr lang="sk-SK" dirty="0" smtClean="0"/>
              <a:t> samostatný </a:t>
            </a:r>
            <a:r>
              <a:rPr lang="sk-SK" dirty="0" err="1" smtClean="0"/>
              <a:t>vědní</a:t>
            </a:r>
            <a:r>
              <a:rPr lang="sk-SK" dirty="0" smtClean="0"/>
              <a:t> obor – </a:t>
            </a:r>
            <a:r>
              <a:rPr lang="sk-SK" dirty="0" err="1" smtClean="0"/>
              <a:t>přelom</a:t>
            </a:r>
            <a:r>
              <a:rPr lang="sk-SK" dirty="0" smtClean="0"/>
              <a:t> 19. </a:t>
            </a:r>
            <a:r>
              <a:rPr lang="sk-SK" dirty="0" err="1" smtClean="0"/>
              <a:t>století</a:t>
            </a:r>
            <a:endParaRPr lang="sk-SK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Historie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pediatrie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Nemocem </a:t>
            </a:r>
            <a:r>
              <a:rPr lang="sk-SK" dirty="0" err="1" smtClean="0"/>
              <a:t>dětského</a:t>
            </a:r>
            <a:r>
              <a:rPr lang="sk-SK" dirty="0" smtClean="0"/>
              <a:t> </a:t>
            </a:r>
            <a:r>
              <a:rPr lang="sk-SK" dirty="0" err="1" smtClean="0"/>
              <a:t>věku</a:t>
            </a:r>
            <a:r>
              <a:rPr lang="sk-SK" dirty="0" smtClean="0"/>
              <a:t> a </a:t>
            </a:r>
            <a:r>
              <a:rPr lang="sk-SK" dirty="0" err="1" smtClean="0"/>
              <a:t>potřebám</a:t>
            </a:r>
            <a:r>
              <a:rPr lang="sk-SK" dirty="0" smtClean="0"/>
              <a:t> </a:t>
            </a:r>
            <a:r>
              <a:rPr lang="sk-SK" dirty="0" err="1" smtClean="0"/>
              <a:t>dítéte</a:t>
            </a:r>
            <a:r>
              <a:rPr lang="sk-SK" dirty="0" smtClean="0"/>
              <a:t>  - interní </a:t>
            </a:r>
            <a:r>
              <a:rPr lang="sk-SK" dirty="0" err="1" smtClean="0"/>
              <a:t>lékařství</a:t>
            </a:r>
            <a:r>
              <a:rPr lang="sk-SK" dirty="0" smtClean="0"/>
              <a:t> a </a:t>
            </a:r>
            <a:r>
              <a:rPr lang="sk-SK" dirty="0" err="1" smtClean="0"/>
              <a:t>porodnictví</a:t>
            </a:r>
            <a:endParaRPr lang="sk-SK" dirty="0" smtClean="0"/>
          </a:p>
          <a:p>
            <a:r>
              <a:rPr lang="sk-SK" dirty="0" err="1" smtClean="0"/>
              <a:t>Oddělená</a:t>
            </a:r>
            <a:r>
              <a:rPr lang="sk-SK" dirty="0" smtClean="0"/>
              <a:t> </a:t>
            </a:r>
            <a:r>
              <a:rPr lang="sk-SK" dirty="0" err="1" smtClean="0"/>
              <a:t>péče</a:t>
            </a:r>
            <a:r>
              <a:rPr lang="sk-SK" dirty="0" smtClean="0"/>
              <a:t> o </a:t>
            </a:r>
            <a:r>
              <a:rPr lang="sk-SK" dirty="0" err="1" smtClean="0"/>
              <a:t>děti</a:t>
            </a:r>
            <a:r>
              <a:rPr lang="sk-SK" dirty="0" smtClean="0"/>
              <a:t> </a:t>
            </a:r>
            <a:r>
              <a:rPr lang="sk-SK" dirty="0" err="1" smtClean="0"/>
              <a:t>již</a:t>
            </a:r>
            <a:r>
              <a:rPr lang="sk-SK" dirty="0" smtClean="0"/>
              <a:t> v 18. </a:t>
            </a:r>
            <a:r>
              <a:rPr lang="sk-SK" dirty="0" err="1" smtClean="0"/>
              <a:t>století</a:t>
            </a:r>
            <a:r>
              <a:rPr lang="sk-SK" dirty="0" smtClean="0"/>
              <a:t>, </a:t>
            </a:r>
            <a:r>
              <a:rPr lang="sk-SK" dirty="0" err="1" smtClean="0"/>
              <a:t>vzhledem</a:t>
            </a:r>
            <a:r>
              <a:rPr lang="sk-SK" dirty="0" smtClean="0"/>
              <a:t> k </a:t>
            </a:r>
            <a:r>
              <a:rPr lang="sk-SK" dirty="0" err="1" smtClean="0"/>
              <a:t>nedostatečným</a:t>
            </a:r>
            <a:r>
              <a:rPr lang="sk-SK" dirty="0" smtClean="0"/>
              <a:t> </a:t>
            </a:r>
            <a:r>
              <a:rPr lang="sk-SK" dirty="0" err="1" smtClean="0"/>
              <a:t>znalostem</a:t>
            </a:r>
            <a:r>
              <a:rPr lang="sk-SK" dirty="0" smtClean="0"/>
              <a:t> </a:t>
            </a:r>
            <a:r>
              <a:rPr lang="sk-SK" dirty="0" err="1" smtClean="0"/>
              <a:t>byla</a:t>
            </a:r>
            <a:r>
              <a:rPr lang="sk-SK" dirty="0" smtClean="0"/>
              <a:t> na </a:t>
            </a:r>
            <a:r>
              <a:rPr lang="sk-SK" dirty="0" err="1" smtClean="0"/>
              <a:t>velmi</a:t>
            </a:r>
            <a:r>
              <a:rPr lang="sk-SK" dirty="0" smtClean="0"/>
              <a:t> </a:t>
            </a:r>
            <a:r>
              <a:rPr lang="sk-SK" dirty="0" err="1" smtClean="0"/>
              <a:t>nízké</a:t>
            </a:r>
            <a:r>
              <a:rPr lang="sk-SK" dirty="0" smtClean="0"/>
              <a:t> úrovni</a:t>
            </a:r>
          </a:p>
          <a:p>
            <a:r>
              <a:rPr lang="sk-SK" dirty="0" smtClean="0"/>
              <a:t>V 19. </a:t>
            </a:r>
            <a:r>
              <a:rPr lang="sk-SK" dirty="0" err="1" smtClean="0"/>
              <a:t>století</a:t>
            </a:r>
            <a:r>
              <a:rPr lang="sk-SK" dirty="0" smtClean="0"/>
              <a:t> </a:t>
            </a:r>
            <a:r>
              <a:rPr lang="sk-SK" dirty="0" err="1" smtClean="0"/>
              <a:t>změny</a:t>
            </a:r>
            <a:r>
              <a:rPr lang="sk-SK" dirty="0" smtClean="0"/>
              <a:t> v rozvoji </a:t>
            </a:r>
            <a:r>
              <a:rPr lang="sk-SK" dirty="0" err="1" smtClean="0"/>
              <a:t>společnosti</a:t>
            </a:r>
            <a:r>
              <a:rPr lang="sk-SK" dirty="0" smtClean="0"/>
              <a:t> = </a:t>
            </a:r>
            <a:r>
              <a:rPr lang="sk-SK" dirty="0" err="1" smtClean="0"/>
              <a:t>dítě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stává</a:t>
            </a:r>
            <a:r>
              <a:rPr lang="sk-SK" dirty="0" smtClean="0"/>
              <a:t> </a:t>
            </a:r>
            <a:r>
              <a:rPr lang="sk-SK" dirty="0" err="1" smtClean="0"/>
              <a:t>středem</a:t>
            </a:r>
            <a:r>
              <a:rPr lang="sk-SK" dirty="0" smtClean="0"/>
              <a:t> pozornosti – </a:t>
            </a:r>
            <a:r>
              <a:rPr lang="sk-SK" dirty="0" err="1" smtClean="0"/>
              <a:t>důležitá</a:t>
            </a:r>
            <a:r>
              <a:rPr lang="sk-SK" dirty="0" smtClean="0"/>
              <a:t> výchova a </a:t>
            </a:r>
            <a:r>
              <a:rPr lang="sk-SK" dirty="0" err="1" smtClean="0"/>
              <a:t>péče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Historie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pediatrie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Paříž</a:t>
            </a:r>
            <a:r>
              <a:rPr lang="sk-SK" dirty="0" smtClean="0"/>
              <a:t> 1802 – </a:t>
            </a:r>
            <a:r>
              <a:rPr lang="sk-SK" dirty="0" err="1" smtClean="0"/>
              <a:t>první</a:t>
            </a:r>
            <a:r>
              <a:rPr lang="sk-SK" dirty="0" smtClean="0"/>
              <a:t> </a:t>
            </a:r>
            <a:r>
              <a:rPr lang="sk-SK" dirty="0" err="1" smtClean="0"/>
              <a:t>dětská</a:t>
            </a:r>
            <a:r>
              <a:rPr lang="sk-SK" dirty="0" smtClean="0"/>
              <a:t> nemocnice</a:t>
            </a:r>
          </a:p>
          <a:p>
            <a:r>
              <a:rPr lang="sk-SK" dirty="0" smtClean="0"/>
              <a:t>Petrohrad 1834</a:t>
            </a:r>
          </a:p>
          <a:p>
            <a:r>
              <a:rPr lang="sk-SK" dirty="0" smtClean="0"/>
              <a:t>Praha až 1842</a:t>
            </a:r>
          </a:p>
          <a:p>
            <a:r>
              <a:rPr lang="sk-SK" dirty="0" smtClean="0"/>
              <a:t>Brno 1846</a:t>
            </a:r>
          </a:p>
          <a:p>
            <a:r>
              <a:rPr lang="sk-SK" dirty="0" smtClean="0"/>
              <a:t>1884 </a:t>
            </a:r>
            <a:r>
              <a:rPr lang="sk-SK" dirty="0" err="1" smtClean="0"/>
              <a:t>jmenování</a:t>
            </a:r>
            <a:r>
              <a:rPr lang="sk-SK" dirty="0" smtClean="0"/>
              <a:t> </a:t>
            </a:r>
            <a:r>
              <a:rPr lang="sk-SK" dirty="0" err="1" smtClean="0"/>
              <a:t>dr.</a:t>
            </a:r>
            <a:r>
              <a:rPr lang="sk-SK" dirty="0" smtClean="0"/>
              <a:t> Bohdana </a:t>
            </a:r>
            <a:r>
              <a:rPr lang="sk-SK" dirty="0" err="1" smtClean="0"/>
              <a:t>Neuerttera</a:t>
            </a:r>
            <a:r>
              <a:rPr lang="sk-SK" dirty="0" smtClean="0"/>
              <a:t> </a:t>
            </a:r>
            <a:r>
              <a:rPr lang="sk-SK" dirty="0" err="1" smtClean="0"/>
              <a:t>prvním</a:t>
            </a:r>
            <a:r>
              <a:rPr lang="sk-SK" dirty="0" smtClean="0"/>
              <a:t> českým </a:t>
            </a:r>
            <a:r>
              <a:rPr lang="sk-SK" dirty="0" err="1" smtClean="0"/>
              <a:t>profesorem</a:t>
            </a:r>
            <a:r>
              <a:rPr lang="sk-SK" dirty="0" smtClean="0"/>
              <a:t> </a:t>
            </a:r>
            <a:r>
              <a:rPr lang="sk-SK" dirty="0" err="1" smtClean="0"/>
              <a:t>dětského</a:t>
            </a:r>
            <a:r>
              <a:rPr lang="sk-SK" dirty="0" smtClean="0"/>
              <a:t> </a:t>
            </a:r>
            <a:r>
              <a:rPr lang="sk-SK" dirty="0" err="1" smtClean="0"/>
              <a:t>lékařství</a:t>
            </a:r>
            <a:endParaRPr lang="sk-SK" dirty="0" smtClean="0"/>
          </a:p>
          <a:p>
            <a:r>
              <a:rPr lang="sk-SK" dirty="0" err="1" smtClean="0"/>
              <a:t>Otevřeny</a:t>
            </a:r>
            <a:r>
              <a:rPr lang="sk-SK" dirty="0" smtClean="0"/>
              <a:t> 2 </a:t>
            </a:r>
            <a:r>
              <a:rPr lang="sk-SK" dirty="0" err="1" smtClean="0"/>
              <a:t>dětské</a:t>
            </a:r>
            <a:r>
              <a:rPr lang="sk-SK" dirty="0" smtClean="0"/>
              <a:t> kliniky v </a:t>
            </a:r>
            <a:r>
              <a:rPr lang="sk-SK" dirty="0" err="1" smtClean="0"/>
              <a:t>Praze</a:t>
            </a:r>
            <a:r>
              <a:rPr lang="sk-SK" dirty="0" smtClean="0"/>
              <a:t> (jedna </a:t>
            </a:r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 err="1" smtClean="0"/>
              <a:t>kojence</a:t>
            </a:r>
            <a:r>
              <a:rPr lang="sk-SK" dirty="0" smtClean="0"/>
              <a:t> z </a:t>
            </a:r>
            <a:r>
              <a:rPr lang="sk-SK" dirty="0" err="1" smtClean="0"/>
              <a:t>nalezince</a:t>
            </a:r>
            <a:r>
              <a:rPr lang="sk-SK" dirty="0" smtClean="0"/>
              <a:t> a druhá </a:t>
            </a:r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 err="1" smtClean="0"/>
              <a:t>větší</a:t>
            </a:r>
            <a:r>
              <a:rPr lang="sk-SK" dirty="0" smtClean="0"/>
              <a:t> </a:t>
            </a:r>
            <a:r>
              <a:rPr lang="sk-SK" dirty="0" err="1" smtClean="0"/>
              <a:t>děti</a:t>
            </a:r>
            <a:endParaRPr lang="sk-SK" dirty="0" smtClean="0"/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Historie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pediatrie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1902 nová </a:t>
            </a:r>
            <a:r>
              <a:rPr lang="sk-SK" dirty="0" err="1" smtClean="0"/>
              <a:t>dětská</a:t>
            </a:r>
            <a:r>
              <a:rPr lang="sk-SK" dirty="0" smtClean="0"/>
              <a:t> nemocnice s 270 </a:t>
            </a:r>
            <a:r>
              <a:rPr lang="sk-SK" dirty="0" err="1" smtClean="0"/>
              <a:t>lůžky</a:t>
            </a:r>
            <a:r>
              <a:rPr lang="sk-SK" dirty="0" smtClean="0"/>
              <a:t> a odbornými </a:t>
            </a:r>
            <a:r>
              <a:rPr lang="sk-SK" dirty="0" err="1" smtClean="0"/>
              <a:t>ambulancemi</a:t>
            </a:r>
            <a:r>
              <a:rPr lang="sk-SK" dirty="0" smtClean="0"/>
              <a:t> (jediná v Čechách)</a:t>
            </a:r>
          </a:p>
          <a:p>
            <a:r>
              <a:rPr lang="sk-SK" dirty="0" err="1" smtClean="0"/>
              <a:t>Hannover</a:t>
            </a:r>
            <a:r>
              <a:rPr lang="sk-SK" dirty="0" smtClean="0"/>
              <a:t> 1953 – </a:t>
            </a:r>
            <a:r>
              <a:rPr lang="sk-SK" dirty="0" err="1" smtClean="0"/>
              <a:t>Spolek</a:t>
            </a:r>
            <a:r>
              <a:rPr lang="sk-SK" dirty="0" smtClean="0"/>
              <a:t> na ochranu </a:t>
            </a:r>
            <a:r>
              <a:rPr lang="sk-SK" dirty="0" err="1" smtClean="0"/>
              <a:t>dětí</a:t>
            </a:r>
            <a:r>
              <a:rPr lang="sk-SK" dirty="0" smtClean="0"/>
              <a:t> (boj proti špatnému </a:t>
            </a:r>
            <a:r>
              <a:rPr lang="sk-SK" dirty="0" err="1" smtClean="0"/>
              <a:t>tělesnému</a:t>
            </a:r>
            <a:r>
              <a:rPr lang="sk-SK" dirty="0" smtClean="0"/>
              <a:t> </a:t>
            </a:r>
            <a:r>
              <a:rPr lang="sk-SK" dirty="0" err="1" smtClean="0"/>
              <a:t>zacházení</a:t>
            </a:r>
            <a:r>
              <a:rPr lang="sk-SK" dirty="0" smtClean="0"/>
              <a:t> a </a:t>
            </a:r>
            <a:r>
              <a:rPr lang="sk-SK" dirty="0" err="1" smtClean="0"/>
              <a:t>sexuálnímu</a:t>
            </a:r>
            <a:r>
              <a:rPr lang="sk-SK" dirty="0" smtClean="0"/>
              <a:t> </a:t>
            </a:r>
            <a:r>
              <a:rPr lang="sk-SK" dirty="0" err="1" smtClean="0"/>
              <a:t>zneužívání</a:t>
            </a:r>
            <a:r>
              <a:rPr lang="sk-SK" dirty="0" smtClean="0"/>
              <a:t>, </a:t>
            </a:r>
            <a:r>
              <a:rPr lang="sk-SK" dirty="0" err="1" smtClean="0"/>
              <a:t>zvláště</a:t>
            </a:r>
            <a:r>
              <a:rPr lang="sk-SK" dirty="0" smtClean="0"/>
              <a:t> po 2. </a:t>
            </a:r>
            <a:r>
              <a:rPr lang="sk-SK" dirty="0" err="1" smtClean="0"/>
              <a:t>svět</a:t>
            </a:r>
            <a:r>
              <a:rPr lang="sk-SK" dirty="0" smtClean="0"/>
              <a:t>. </a:t>
            </a:r>
            <a:r>
              <a:rPr lang="sk-SK" dirty="0" err="1" smtClean="0"/>
              <a:t>válce</a:t>
            </a:r>
            <a:r>
              <a:rPr lang="sk-SK" dirty="0" smtClean="0"/>
              <a:t>, </a:t>
            </a:r>
            <a:r>
              <a:rPr lang="sk-SK" dirty="0" err="1" smtClean="0"/>
              <a:t>děti</a:t>
            </a:r>
            <a:r>
              <a:rPr lang="sk-SK" dirty="0" smtClean="0"/>
              <a:t> bez ochrany)</a:t>
            </a:r>
          </a:p>
          <a:p>
            <a:r>
              <a:rPr lang="sk-SK" dirty="0" smtClean="0"/>
              <a:t>1975 </a:t>
            </a:r>
            <a:r>
              <a:rPr lang="sk-SK" dirty="0" err="1" smtClean="0"/>
              <a:t>vyhlášená</a:t>
            </a:r>
            <a:r>
              <a:rPr lang="sk-SK" dirty="0" smtClean="0"/>
              <a:t> </a:t>
            </a:r>
            <a:r>
              <a:rPr lang="sk-SK" dirty="0" err="1" smtClean="0"/>
              <a:t>německá</a:t>
            </a:r>
            <a:r>
              <a:rPr lang="sk-SK" dirty="0" smtClean="0"/>
              <a:t> „Charta </a:t>
            </a:r>
            <a:r>
              <a:rPr lang="sk-SK" dirty="0" err="1" smtClean="0"/>
              <a:t>dítěte</a:t>
            </a:r>
            <a:r>
              <a:rPr lang="sk-SK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Historie</a:t>
            </a:r>
            <a:r>
              <a:rPr lang="sk-SK" sz="3600" dirty="0" smtClean="0">
                <a:latin typeface="Arial" pitchFamily="34" charset="0"/>
                <a:cs typeface="Arial" pitchFamily="34" charset="0"/>
              </a:rPr>
              <a:t> pediatrie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Od </a:t>
            </a:r>
            <a:r>
              <a:rPr lang="sk-SK" dirty="0" err="1" smtClean="0"/>
              <a:t>první</a:t>
            </a:r>
            <a:r>
              <a:rPr lang="sk-SK" dirty="0" smtClean="0"/>
              <a:t> poloviny 20. </a:t>
            </a:r>
            <a:r>
              <a:rPr lang="sk-SK" dirty="0" err="1" smtClean="0"/>
              <a:t>století</a:t>
            </a:r>
            <a:r>
              <a:rPr lang="sk-SK" dirty="0" smtClean="0"/>
              <a:t> zabezpečená všestranná </a:t>
            </a:r>
            <a:r>
              <a:rPr lang="sk-SK" dirty="0" err="1" smtClean="0"/>
              <a:t>péče</a:t>
            </a:r>
            <a:r>
              <a:rPr lang="sk-SK" dirty="0" smtClean="0"/>
              <a:t> o </a:t>
            </a:r>
            <a:r>
              <a:rPr lang="sk-SK" dirty="0" err="1" smtClean="0"/>
              <a:t>děti</a:t>
            </a:r>
            <a:r>
              <a:rPr lang="sk-SK" dirty="0" smtClean="0"/>
              <a:t> (</a:t>
            </a:r>
            <a:r>
              <a:rPr lang="sk-SK" dirty="0" err="1" smtClean="0"/>
              <a:t>poradny</a:t>
            </a:r>
            <a:r>
              <a:rPr lang="sk-SK" dirty="0" smtClean="0"/>
              <a:t>, </a:t>
            </a:r>
            <a:r>
              <a:rPr lang="sk-SK" dirty="0" err="1" smtClean="0"/>
              <a:t>očkování</a:t>
            </a:r>
            <a:r>
              <a:rPr lang="sk-SK" dirty="0" smtClean="0"/>
              <a:t>, </a:t>
            </a:r>
            <a:r>
              <a:rPr lang="sk-SK" dirty="0" err="1" smtClean="0"/>
              <a:t>preventivní</a:t>
            </a:r>
            <a:r>
              <a:rPr lang="sk-SK" dirty="0" smtClean="0"/>
              <a:t> </a:t>
            </a:r>
            <a:r>
              <a:rPr lang="sk-SK" dirty="0" err="1" smtClean="0"/>
              <a:t>prohlídky</a:t>
            </a:r>
            <a:r>
              <a:rPr lang="sk-SK" dirty="0" smtClean="0"/>
              <a:t>, </a:t>
            </a:r>
            <a:r>
              <a:rPr lang="sk-SK" dirty="0" err="1" smtClean="0"/>
              <a:t>screening</a:t>
            </a:r>
            <a:r>
              <a:rPr lang="sk-SK" dirty="0" smtClean="0"/>
              <a:t> </a:t>
            </a:r>
            <a:r>
              <a:rPr lang="sk-SK" dirty="0" err="1" smtClean="0"/>
              <a:t>vrozených</a:t>
            </a:r>
            <a:r>
              <a:rPr lang="sk-SK" dirty="0" smtClean="0"/>
              <a:t> </a:t>
            </a:r>
            <a:r>
              <a:rPr lang="sk-SK" dirty="0" err="1" smtClean="0"/>
              <a:t>vad</a:t>
            </a:r>
            <a:r>
              <a:rPr lang="sk-SK" dirty="0" smtClean="0"/>
              <a:t>, </a:t>
            </a:r>
            <a:r>
              <a:rPr lang="sk-SK" dirty="0" err="1" smtClean="0"/>
              <a:t>sledování</a:t>
            </a:r>
            <a:r>
              <a:rPr lang="sk-SK" dirty="0" smtClean="0"/>
              <a:t> fyzického, </a:t>
            </a:r>
            <a:r>
              <a:rPr lang="sk-SK" dirty="0" err="1" smtClean="0"/>
              <a:t>duševního</a:t>
            </a:r>
            <a:r>
              <a:rPr lang="sk-SK" dirty="0" smtClean="0"/>
              <a:t> a citového rozvoje </a:t>
            </a:r>
            <a:r>
              <a:rPr lang="sk-SK" dirty="0" err="1" smtClean="0"/>
              <a:t>dítěte</a:t>
            </a:r>
            <a:r>
              <a:rPr lang="sk-SK" dirty="0" smtClean="0"/>
              <a:t>, </a:t>
            </a:r>
            <a:r>
              <a:rPr lang="sk-SK" dirty="0" err="1" smtClean="0"/>
              <a:t>sledování</a:t>
            </a:r>
            <a:r>
              <a:rPr lang="sk-SK" dirty="0" smtClean="0"/>
              <a:t> </a:t>
            </a:r>
            <a:r>
              <a:rPr lang="sk-SK" dirty="0" err="1" smtClean="0"/>
              <a:t>sociálních</a:t>
            </a:r>
            <a:r>
              <a:rPr lang="sk-SK" dirty="0" smtClean="0"/>
              <a:t> </a:t>
            </a:r>
            <a:r>
              <a:rPr lang="sk-SK" dirty="0" err="1" smtClean="0"/>
              <a:t>vlivů</a:t>
            </a:r>
            <a:r>
              <a:rPr lang="sk-SK" dirty="0" smtClean="0"/>
              <a:t> a </a:t>
            </a:r>
            <a:r>
              <a:rPr lang="sk-SK" dirty="0" err="1" smtClean="0"/>
              <a:t>prostředí</a:t>
            </a:r>
            <a:r>
              <a:rPr lang="sk-SK" dirty="0" smtClean="0"/>
              <a:t>, </a:t>
            </a:r>
            <a:r>
              <a:rPr lang="sk-SK" dirty="0" err="1" smtClean="0"/>
              <a:t>úzká</a:t>
            </a:r>
            <a:r>
              <a:rPr lang="sk-SK" dirty="0" smtClean="0"/>
              <a:t> spolupráce s rodinou)</a:t>
            </a:r>
          </a:p>
          <a:p>
            <a:r>
              <a:rPr lang="sk-SK" dirty="0" err="1" smtClean="0"/>
              <a:t>Ukazatel</a:t>
            </a:r>
            <a:r>
              <a:rPr lang="sk-SK" dirty="0" smtClean="0"/>
              <a:t>  </a:t>
            </a:r>
            <a:r>
              <a:rPr lang="sk-SK" dirty="0" err="1" smtClean="0"/>
              <a:t>sociálně</a:t>
            </a:r>
            <a:r>
              <a:rPr lang="sk-SK" dirty="0" smtClean="0"/>
              <a:t> zdravotní </a:t>
            </a:r>
            <a:r>
              <a:rPr lang="sk-SK" dirty="0" err="1" smtClean="0"/>
              <a:t>vyspělosti</a:t>
            </a:r>
            <a:r>
              <a:rPr lang="sk-SK" dirty="0" smtClean="0"/>
              <a:t> a životní </a:t>
            </a:r>
            <a:r>
              <a:rPr lang="sk-SK" dirty="0" err="1" smtClean="0"/>
              <a:t>úrovně</a:t>
            </a:r>
            <a:r>
              <a:rPr lang="sk-SK" dirty="0" smtClean="0"/>
              <a:t> = </a:t>
            </a:r>
            <a:r>
              <a:rPr lang="sk-SK" dirty="0" err="1" smtClean="0"/>
              <a:t>kojenecká</a:t>
            </a:r>
            <a:r>
              <a:rPr lang="sk-SK" dirty="0" smtClean="0"/>
              <a:t> </a:t>
            </a:r>
            <a:r>
              <a:rPr lang="sk-SK" dirty="0" err="1" smtClean="0"/>
              <a:t>úmrtnost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 3,83 na 1000 </a:t>
            </a:r>
            <a:r>
              <a:rPr lang="sk-SK" dirty="0" err="1" smtClean="0"/>
              <a:t>kojenců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>
                <a:latin typeface="Arial" pitchFamily="34" charset="0"/>
                <a:cs typeface="Arial" pitchFamily="34" charset="0"/>
              </a:rPr>
              <a:t>Pediatrické </a:t>
            </a:r>
            <a:r>
              <a:rPr lang="sk-SK" sz="3600" dirty="0" err="1" smtClean="0">
                <a:latin typeface="Arial" pitchFamily="34" charset="0"/>
                <a:cs typeface="Arial" pitchFamily="34" charset="0"/>
              </a:rPr>
              <a:t>ošetřovatelství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Úzce</a:t>
            </a:r>
            <a:r>
              <a:rPr lang="sk-SK" dirty="0" smtClean="0"/>
              <a:t> </a:t>
            </a:r>
            <a:r>
              <a:rPr lang="sk-SK" dirty="0" err="1" smtClean="0"/>
              <a:t>spjato</a:t>
            </a:r>
            <a:r>
              <a:rPr lang="sk-SK" dirty="0" smtClean="0"/>
              <a:t> s </a:t>
            </a:r>
            <a:r>
              <a:rPr lang="sk-SK" dirty="0" err="1" smtClean="0"/>
              <a:t>vývojem</a:t>
            </a:r>
            <a:r>
              <a:rPr lang="sk-SK" dirty="0" smtClean="0"/>
              <a:t> </a:t>
            </a:r>
            <a:r>
              <a:rPr lang="sk-SK" dirty="0" err="1" smtClean="0"/>
              <a:t>dětského</a:t>
            </a:r>
            <a:r>
              <a:rPr lang="sk-SK" dirty="0" smtClean="0"/>
              <a:t> </a:t>
            </a:r>
            <a:r>
              <a:rPr lang="sk-SK" dirty="0" err="1" smtClean="0"/>
              <a:t>lékařství</a:t>
            </a:r>
            <a:endParaRPr lang="sk-SK" dirty="0" smtClean="0"/>
          </a:p>
          <a:p>
            <a:r>
              <a:rPr lang="sk-SK" dirty="0" err="1" smtClean="0"/>
              <a:t>Souvisí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vznikem</a:t>
            </a:r>
            <a:r>
              <a:rPr lang="sk-SK" dirty="0" smtClean="0"/>
              <a:t> a </a:t>
            </a:r>
            <a:r>
              <a:rPr lang="sk-SK" dirty="0" err="1" smtClean="0"/>
              <a:t>vývojem</a:t>
            </a:r>
            <a:r>
              <a:rPr lang="sk-SK" dirty="0" smtClean="0"/>
              <a:t> </a:t>
            </a:r>
            <a:r>
              <a:rPr lang="sk-SK" dirty="0" err="1" smtClean="0"/>
              <a:t>profese</a:t>
            </a:r>
            <a:r>
              <a:rPr lang="sk-SK" dirty="0" smtClean="0"/>
              <a:t> </a:t>
            </a:r>
            <a:r>
              <a:rPr lang="sk-SK" dirty="0" err="1" smtClean="0"/>
              <a:t>dětské</a:t>
            </a:r>
            <a:r>
              <a:rPr lang="sk-SK" dirty="0" smtClean="0"/>
              <a:t> sestry</a:t>
            </a:r>
          </a:p>
          <a:p>
            <a:r>
              <a:rPr lang="sk-SK" dirty="0" smtClean="0"/>
              <a:t>Odborná </a:t>
            </a:r>
            <a:r>
              <a:rPr lang="sk-SK" dirty="0" err="1" smtClean="0"/>
              <a:t>příprava</a:t>
            </a:r>
            <a:r>
              <a:rPr lang="sk-SK" dirty="0" smtClean="0"/>
              <a:t> </a:t>
            </a:r>
            <a:r>
              <a:rPr lang="sk-SK" dirty="0" err="1" smtClean="0"/>
              <a:t>dlouho</a:t>
            </a:r>
            <a:r>
              <a:rPr lang="sk-SK" dirty="0" smtClean="0"/>
              <a:t> neexistovala</a:t>
            </a:r>
          </a:p>
          <a:p>
            <a:r>
              <a:rPr lang="sk-SK" dirty="0" err="1" smtClean="0"/>
              <a:t>První</a:t>
            </a:r>
            <a:r>
              <a:rPr lang="sk-SK" dirty="0" smtClean="0"/>
              <a:t> </a:t>
            </a:r>
            <a:r>
              <a:rPr lang="sk-SK" dirty="0" err="1" smtClean="0"/>
              <a:t>dětské</a:t>
            </a:r>
            <a:r>
              <a:rPr lang="sk-SK" dirty="0" smtClean="0"/>
              <a:t> sestry – </a:t>
            </a:r>
            <a:r>
              <a:rPr lang="sk-SK" dirty="0" err="1" smtClean="0"/>
              <a:t>ošetřovatelky</a:t>
            </a:r>
            <a:r>
              <a:rPr lang="sk-SK" dirty="0" smtClean="0"/>
              <a:t> v </a:t>
            </a:r>
            <a:r>
              <a:rPr lang="sk-SK" dirty="0" err="1" smtClean="0"/>
              <a:t>nalezincích</a:t>
            </a:r>
            <a:r>
              <a:rPr lang="sk-SK" dirty="0" smtClean="0"/>
              <a:t> (</a:t>
            </a:r>
            <a:r>
              <a:rPr lang="sk-SK" dirty="0" err="1" smtClean="0"/>
              <a:t>svobodné</a:t>
            </a:r>
            <a:r>
              <a:rPr lang="sk-SK" dirty="0" smtClean="0"/>
              <a:t> matky, </a:t>
            </a:r>
            <a:r>
              <a:rPr lang="sk-SK" dirty="0" err="1" smtClean="0"/>
              <a:t>osamělé</a:t>
            </a:r>
            <a:r>
              <a:rPr lang="sk-SK" dirty="0" smtClean="0"/>
              <a:t> ženy a vdovy)</a:t>
            </a:r>
          </a:p>
          <a:p>
            <a:r>
              <a:rPr lang="sk-SK" dirty="0" err="1" smtClean="0"/>
              <a:t>Řádové</a:t>
            </a:r>
            <a:r>
              <a:rPr lang="sk-SK" dirty="0" smtClean="0"/>
              <a:t> sestry v </a:t>
            </a:r>
            <a:r>
              <a:rPr lang="sk-SK" dirty="0" err="1" smtClean="0"/>
              <a:t>nemocnicích</a:t>
            </a:r>
            <a:r>
              <a:rPr lang="sk-SK" dirty="0" smtClean="0"/>
              <a:t>, civilní sestry v </a:t>
            </a:r>
            <a:r>
              <a:rPr lang="sk-SK" dirty="0" err="1" smtClean="0"/>
              <a:t>nalezincích</a:t>
            </a:r>
            <a:r>
              <a:rPr lang="sk-SK" dirty="0" smtClean="0"/>
              <a:t> – „jen“ praktické </a:t>
            </a:r>
            <a:r>
              <a:rPr lang="sk-SK" dirty="0" err="1" smtClean="0"/>
              <a:t>zkušenosti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760</Words>
  <Application>Microsoft Office PowerPoint</Application>
  <PresentationFormat>Předvádění na obrazovce (4:3)</PresentationFormat>
  <Paragraphs>111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Organizace pediatrické péče v ČR</vt:lpstr>
      <vt:lpstr>Organizace pediatrické péče v ČR</vt:lpstr>
      <vt:lpstr>Historie pediatrie</vt:lpstr>
      <vt:lpstr>Historie pediatrie</vt:lpstr>
      <vt:lpstr>Historie pediatrie</vt:lpstr>
      <vt:lpstr>Historie pediatrie</vt:lpstr>
      <vt:lpstr>Historie pediatrie</vt:lpstr>
      <vt:lpstr>Historie pediatrie</vt:lpstr>
      <vt:lpstr>Pediatrické ošetřovatelství</vt:lpstr>
      <vt:lpstr>Vdělávání dětských sester</vt:lpstr>
      <vt:lpstr>Vdělávání dětských sester</vt:lpstr>
      <vt:lpstr>Vdělávání dětských sester</vt:lpstr>
      <vt:lpstr>Organizace pediatrické péče</vt:lpstr>
      <vt:lpstr>Novorozenecké období</vt:lpstr>
      <vt:lpstr>Novorozenecké období</vt:lpstr>
      <vt:lpstr>Kojenecké období</vt:lpstr>
      <vt:lpstr>Batolecí období</vt:lpstr>
      <vt:lpstr>Předškolní věk</vt:lpstr>
      <vt:lpstr>Snímek 19</vt:lpstr>
      <vt:lpstr>Pubescent, adolescent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Hana Belejová</dc:creator>
  <cp:lastModifiedBy>Hana Belejová</cp:lastModifiedBy>
  <cp:revision>34</cp:revision>
  <dcterms:created xsi:type="dcterms:W3CDTF">2016-10-03T06:56:11Z</dcterms:created>
  <dcterms:modified xsi:type="dcterms:W3CDTF">2017-10-05T21:31:03Z</dcterms:modified>
</cp:coreProperties>
</file>