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89" r:id="rId2"/>
    <p:sldId id="258" r:id="rId3"/>
    <p:sldId id="259" r:id="rId4"/>
    <p:sldId id="260" r:id="rId5"/>
    <p:sldId id="268" r:id="rId6"/>
    <p:sldId id="267" r:id="rId7"/>
    <p:sldId id="281" r:id="rId8"/>
    <p:sldId id="282" r:id="rId9"/>
    <p:sldId id="283" r:id="rId10"/>
    <p:sldId id="285" r:id="rId11"/>
    <p:sldId id="284" r:id="rId12"/>
    <p:sldId id="286" r:id="rId13"/>
    <p:sldId id="287" r:id="rId14"/>
    <p:sldId id="279" r:id="rId15"/>
    <p:sldId id="288" r:id="rId16"/>
    <p:sldId id="274" r:id="rId17"/>
    <p:sldId id="271" r:id="rId18"/>
    <p:sldId id="275" r:id="rId19"/>
    <p:sldId id="276" r:id="rId20"/>
    <p:sldId id="277" r:id="rId21"/>
    <p:sldId id="269" r:id="rId22"/>
    <p:sldId id="278" r:id="rId23"/>
    <p:sldId id="270" r:id="rId24"/>
    <p:sldId id="273" r:id="rId25"/>
    <p:sldId id="261" r:id="rId26"/>
    <p:sldId id="262" r:id="rId27"/>
    <p:sldId id="266" r:id="rId28"/>
    <p:sldId id="263" r:id="rId29"/>
    <p:sldId id="264" r:id="rId30"/>
    <p:sldId id="265" r:id="rId3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7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D4C92DE-6FD1-43E6-AE34-BA9EF2E573D5}" type="datetimeFigureOut">
              <a:rPr lang="cs-CZ" smtClean="0"/>
              <a:t>7.10.2015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961E710-7473-48D3-8643-2F731F00016B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C92DE-6FD1-43E6-AE34-BA9EF2E573D5}" type="datetimeFigureOut">
              <a:rPr lang="cs-CZ" smtClean="0"/>
              <a:t>7.10.2015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1E710-7473-48D3-8643-2F731F00016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C92DE-6FD1-43E6-AE34-BA9EF2E573D5}" type="datetimeFigureOut">
              <a:rPr lang="cs-CZ" smtClean="0"/>
              <a:t>7.10.2015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1E710-7473-48D3-8643-2F731F00016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D4C92DE-6FD1-43E6-AE34-BA9EF2E573D5}" type="datetimeFigureOut">
              <a:rPr lang="cs-CZ" smtClean="0"/>
              <a:t>7.10.2015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961E710-7473-48D3-8643-2F731F00016B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D4C92DE-6FD1-43E6-AE34-BA9EF2E573D5}" type="datetimeFigureOut">
              <a:rPr lang="cs-CZ" smtClean="0"/>
              <a:t>7.10.2015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961E710-7473-48D3-8643-2F731F00016B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C92DE-6FD1-43E6-AE34-BA9EF2E573D5}" type="datetimeFigureOut">
              <a:rPr lang="cs-CZ" smtClean="0"/>
              <a:t>7.10.2015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1E710-7473-48D3-8643-2F731F00016B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C92DE-6FD1-43E6-AE34-BA9EF2E573D5}" type="datetimeFigureOut">
              <a:rPr lang="cs-CZ" smtClean="0"/>
              <a:t>7.10.2015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1E710-7473-48D3-8643-2F731F00016B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D4C92DE-6FD1-43E6-AE34-BA9EF2E573D5}" type="datetimeFigureOut">
              <a:rPr lang="cs-CZ" smtClean="0"/>
              <a:t>7.10.2015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961E710-7473-48D3-8643-2F731F00016B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C92DE-6FD1-43E6-AE34-BA9EF2E573D5}" type="datetimeFigureOut">
              <a:rPr lang="cs-CZ" smtClean="0"/>
              <a:t>7.10.2015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1E710-7473-48D3-8643-2F731F00016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D4C92DE-6FD1-43E6-AE34-BA9EF2E573D5}" type="datetimeFigureOut">
              <a:rPr lang="cs-CZ" smtClean="0"/>
              <a:t>7.10.2015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961E710-7473-48D3-8643-2F731F00016B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D4C92DE-6FD1-43E6-AE34-BA9EF2E573D5}" type="datetimeFigureOut">
              <a:rPr lang="cs-CZ" smtClean="0"/>
              <a:t>7.10.2015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961E710-7473-48D3-8643-2F731F00016B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D4C92DE-6FD1-43E6-AE34-BA9EF2E573D5}" type="datetimeFigureOut">
              <a:rPr lang="cs-CZ" smtClean="0"/>
              <a:t>7.10.2015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961E710-7473-48D3-8643-2F731F00016B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microsoft.com/office/2007/relationships/hdphoto" Target="../media/hdphoto2.wdp"/><Relationship Id="rId4" Type="http://schemas.openxmlformats.org/officeDocument/2006/relationships/image" Target="../media/image36.jpeg"/><Relationship Id="rId9" Type="http://schemas.microsoft.com/office/2007/relationships/hdphoto" Target="../media/hdphoto4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microsoft.com/office/2007/relationships/hdphoto" Target="../media/hdphoto5.wdp"/><Relationship Id="rId7" Type="http://schemas.microsoft.com/office/2007/relationships/hdphoto" Target="../media/hdphoto7.wdp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11" Type="http://schemas.openxmlformats.org/officeDocument/2006/relationships/image" Target="../media/image47.png"/><Relationship Id="rId5" Type="http://schemas.microsoft.com/office/2007/relationships/hdphoto" Target="../media/hdphoto6.wdp"/><Relationship Id="rId10" Type="http://schemas.openxmlformats.org/officeDocument/2006/relationships/image" Target="../media/image46.png"/><Relationship Id="rId4" Type="http://schemas.openxmlformats.org/officeDocument/2006/relationships/image" Target="../media/image43.jpeg"/><Relationship Id="rId9" Type="http://schemas.microsoft.com/office/2007/relationships/hdphoto" Target="../media/hdphoto8.wdp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MUSKULOSKELETÁLNÍ SYSTÉM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285676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Angiografie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729308" y="1556792"/>
            <a:ext cx="76591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cs-CZ" sz="2400" b="1" dirty="0" smtClean="0"/>
              <a:t>doplňující </a:t>
            </a:r>
            <a:r>
              <a:rPr lang="cs-CZ" sz="2400" b="1" dirty="0"/>
              <a:t>metoda</a:t>
            </a:r>
            <a:r>
              <a:rPr lang="cs-CZ" sz="2400" dirty="0"/>
              <a:t> v diferenciální diagnostice nádorových onemocnění skeletu a měkkých částí, zejména </a:t>
            </a:r>
            <a:r>
              <a:rPr lang="cs-CZ" sz="2400" b="1" dirty="0"/>
              <a:t>nálezem patologické vaskularizace</a:t>
            </a:r>
            <a:r>
              <a:rPr lang="cs-CZ" sz="2400" dirty="0"/>
              <a:t>. </a:t>
            </a:r>
            <a:endParaRPr lang="cs-CZ" sz="24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400" dirty="0"/>
              <a:t>v</a:t>
            </a:r>
            <a:r>
              <a:rPr lang="cs-CZ" sz="2400" dirty="0" smtClean="0"/>
              <a:t>ětšina </a:t>
            </a:r>
            <a:r>
              <a:rPr lang="cs-CZ" sz="2400" dirty="0"/>
              <a:t>angiografických projevů tumorů je nespecifická. </a:t>
            </a:r>
            <a:endParaRPr lang="cs-CZ" sz="24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400" dirty="0" err="1"/>
              <a:t>h</a:t>
            </a:r>
            <a:r>
              <a:rPr lang="cs-CZ" sz="2400" dirty="0" err="1" smtClean="0"/>
              <a:t>ypervaskularizace</a:t>
            </a:r>
            <a:r>
              <a:rPr lang="cs-CZ" sz="2400" dirty="0" smtClean="0"/>
              <a:t> </a:t>
            </a:r>
            <a:r>
              <a:rPr lang="cs-CZ" sz="2400" dirty="0"/>
              <a:t>je všeobecné zmnožení cév ve srovnání s okolím, </a:t>
            </a:r>
            <a:r>
              <a:rPr lang="cs-CZ" sz="2400" dirty="0" err="1"/>
              <a:t>neovaskularizace</a:t>
            </a:r>
            <a:r>
              <a:rPr lang="cs-CZ" sz="2400" dirty="0"/>
              <a:t> znamená patologické uspořádání cév a změnu stavby jejich stěny, cévy jsou uspořádány chaoticky. </a:t>
            </a:r>
            <a:endParaRPr lang="cs-CZ" sz="24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400" dirty="0"/>
              <a:t>a</a:t>
            </a:r>
            <a:r>
              <a:rPr lang="cs-CZ" sz="2400" dirty="0" smtClean="0"/>
              <a:t>ngiograficky </a:t>
            </a:r>
            <a:r>
              <a:rPr lang="cs-CZ" sz="2400" dirty="0"/>
              <a:t>můžeme posoudit šíření tumoru do okolních tkání, výhodné je též posouzení vztahu k okolním cévám. </a:t>
            </a:r>
          </a:p>
        </p:txBody>
      </p:sp>
    </p:spTree>
    <p:extLst>
      <p:ext uri="{BB962C8B-B14F-4D97-AF65-F5344CB8AC3E}">
        <p14:creationId xmlns:p14="http://schemas.microsoft.com/office/powerpoint/2010/main" val="559138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Ultrasonografie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179512" y="1772816"/>
            <a:ext cx="848516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cs-CZ" sz="2400" dirty="0"/>
              <a:t>zobrazujeme především </a:t>
            </a:r>
            <a:r>
              <a:rPr lang="cs-CZ" sz="2400" b="1" dirty="0"/>
              <a:t>měkké složky pohybového aparátu, jako jsou chrupavky, vazy, šlachy a svaly.</a:t>
            </a:r>
            <a:r>
              <a:rPr lang="cs-CZ" sz="2400" dirty="0"/>
              <a:t> </a:t>
            </a:r>
            <a:endParaRPr lang="cs-CZ" sz="24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400" dirty="0" smtClean="0"/>
              <a:t>v </a:t>
            </a:r>
            <a:r>
              <a:rPr lang="cs-CZ" sz="2400" dirty="0"/>
              <a:t>diagnostice poranění vazů a svalů, detekci případné tekutiny v kloubní dutině, k charakterizaci expanzí měkkých tkání. </a:t>
            </a:r>
            <a:endParaRPr lang="cs-CZ" sz="24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400" dirty="0"/>
              <a:t>v</a:t>
            </a:r>
            <a:r>
              <a:rPr lang="cs-CZ" sz="2400" dirty="0" smtClean="0"/>
              <a:t>elký </a:t>
            </a:r>
            <a:r>
              <a:rPr lang="cs-CZ" sz="2400" dirty="0"/>
              <a:t>význam </a:t>
            </a:r>
            <a:r>
              <a:rPr lang="cs-CZ" sz="2400" dirty="0" smtClean="0"/>
              <a:t>u </a:t>
            </a:r>
            <a:r>
              <a:rPr lang="cs-CZ" sz="2400" dirty="0"/>
              <a:t>screeningového </a:t>
            </a:r>
            <a:r>
              <a:rPr lang="cs-CZ" sz="2400" b="1" dirty="0"/>
              <a:t>vyšetření kyčelních kloubů u kojenců</a:t>
            </a:r>
            <a:r>
              <a:rPr lang="cs-CZ" sz="2400" dirty="0"/>
              <a:t>, které prakticky nahradilo RTG vyšetřování. </a:t>
            </a:r>
            <a:endParaRPr lang="cs-CZ" sz="24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400" dirty="0" smtClean="0"/>
              <a:t>Dopplerovské </a:t>
            </a:r>
            <a:r>
              <a:rPr lang="cs-CZ" sz="2400" dirty="0"/>
              <a:t>UZ vyšetření používající metodu barevného dopplerovského mapování slouží k </a:t>
            </a:r>
            <a:r>
              <a:rPr lang="cs-CZ" sz="2400" b="1" dirty="0"/>
              <a:t>diagnostice cévních </a:t>
            </a:r>
            <a:r>
              <a:rPr lang="cs-CZ" sz="2400" b="1" dirty="0" err="1"/>
              <a:t>pseudotumorů</a:t>
            </a:r>
            <a:r>
              <a:rPr lang="cs-CZ" sz="2400" b="1" dirty="0"/>
              <a:t> a posouzení vaskularizace solidních ex</a:t>
            </a:r>
            <a:r>
              <a:rPr lang="cs-CZ" sz="2400" dirty="0"/>
              <a:t>panzí</a:t>
            </a:r>
            <a:r>
              <a:rPr lang="cs-CZ" sz="2400" dirty="0" smtClean="0"/>
              <a:t>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2237242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/>
          <a:lstStyle/>
          <a:p>
            <a:r>
              <a:rPr lang="cs-CZ" dirty="0"/>
              <a:t>Výpočetní tomografie</a:t>
            </a:r>
          </a:p>
        </p:txBody>
      </p:sp>
      <p:sp>
        <p:nvSpPr>
          <p:cNvPr id="3" name="Obdélník 2"/>
          <p:cNvSpPr/>
          <p:nvPr/>
        </p:nvSpPr>
        <p:spPr>
          <a:xfrm>
            <a:off x="683568" y="1443840"/>
            <a:ext cx="78488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cs-CZ" sz="2400" dirty="0" smtClean="0"/>
              <a:t>znázorňuje </a:t>
            </a:r>
            <a:r>
              <a:rPr lang="cs-CZ" sz="2400" b="1" dirty="0"/>
              <a:t>nejlépe strukturální změny v </a:t>
            </a:r>
            <a:r>
              <a:rPr lang="cs-CZ" sz="2400" b="1" dirty="0" err="1"/>
              <a:t>kortikalis</a:t>
            </a:r>
            <a:r>
              <a:rPr lang="cs-CZ" sz="2400" b="1" dirty="0"/>
              <a:t> kosti</a:t>
            </a:r>
            <a:r>
              <a:rPr lang="cs-CZ" sz="2400" dirty="0"/>
              <a:t>, hůře v kostní dřeni a měkkých tkáních. </a:t>
            </a:r>
            <a:endParaRPr lang="cs-CZ" sz="24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400" dirty="0" smtClean="0"/>
              <a:t>největší </a:t>
            </a:r>
            <a:r>
              <a:rPr lang="cs-CZ" sz="2400" dirty="0"/>
              <a:t>přínos je v </a:t>
            </a:r>
            <a:r>
              <a:rPr lang="cs-CZ" sz="2400" b="1" dirty="0"/>
              <a:t>traumatologii a v diagnostice onemocnění páteře. </a:t>
            </a:r>
            <a:endParaRPr lang="cs-CZ" sz="2400" b="1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400" dirty="0"/>
              <a:t>p</a:t>
            </a:r>
            <a:r>
              <a:rPr lang="cs-CZ" sz="2400" dirty="0" smtClean="0"/>
              <a:t>ři </a:t>
            </a:r>
            <a:r>
              <a:rPr lang="cs-CZ" sz="2400" dirty="0"/>
              <a:t>hodnocení poúrazových stavů umožňuje díky úzkým skenovacím vrstvám a 3D rekonstrukcím </a:t>
            </a:r>
            <a:r>
              <a:rPr lang="cs-CZ" sz="2400" b="1" dirty="0"/>
              <a:t>detailní zobrazení fraktur a zhodnocení celého páteřního kanálu v sagitálních i koronárních rovinách najednou. </a:t>
            </a:r>
            <a:endParaRPr lang="cs-CZ" sz="2400" b="1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400" dirty="0"/>
              <a:t>n</a:t>
            </a:r>
            <a:r>
              <a:rPr lang="cs-CZ" sz="2400" dirty="0" smtClean="0"/>
              <a:t>enahraditelné </a:t>
            </a:r>
            <a:r>
              <a:rPr lang="cs-CZ" sz="2400" dirty="0"/>
              <a:t>je CT v zobrazení fraktur prostorově složitých skeletálních komplexů, jakými jsou base lební a orbity, páteř, pánev, kyčelní a ramenní kloub a patní kost. </a:t>
            </a:r>
          </a:p>
        </p:txBody>
      </p:sp>
    </p:spTree>
    <p:extLst>
      <p:ext uri="{BB962C8B-B14F-4D97-AF65-F5344CB8AC3E}">
        <p14:creationId xmlns:p14="http://schemas.microsoft.com/office/powerpoint/2010/main" val="1998443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r>
              <a:rPr lang="cs-CZ" dirty="0" smtClean="0"/>
              <a:t>Magnetická rezonance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611560" y="1443840"/>
            <a:ext cx="784887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cs-CZ" sz="2400" b="1" dirty="0" smtClean="0"/>
              <a:t>nejpřesnější </a:t>
            </a:r>
            <a:r>
              <a:rPr lang="cs-CZ" sz="2400" b="1" dirty="0"/>
              <a:t>metodou zobrazování v diagnostice onemocnění kloubů, kostní dřeně, a měkkých částí. </a:t>
            </a:r>
            <a:endParaRPr lang="cs-CZ" sz="2400" b="1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400" dirty="0"/>
              <a:t>k</a:t>
            </a:r>
            <a:r>
              <a:rPr lang="cs-CZ" sz="2400" dirty="0" smtClean="0"/>
              <a:t>valitně </a:t>
            </a:r>
            <a:r>
              <a:rPr lang="cs-CZ" sz="2400" dirty="0"/>
              <a:t>zobrazuje chrupavku, menisky, </a:t>
            </a:r>
            <a:r>
              <a:rPr lang="cs-CZ" sz="2400" dirty="0" err="1"/>
              <a:t>ligamenta</a:t>
            </a:r>
            <a:r>
              <a:rPr lang="cs-CZ" sz="2400" dirty="0"/>
              <a:t> a kloubní vazy. </a:t>
            </a:r>
            <a:endParaRPr lang="cs-CZ" sz="24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400" dirty="0"/>
              <a:t>v</a:t>
            </a:r>
            <a:r>
              <a:rPr lang="cs-CZ" sz="2400" dirty="0" smtClean="0"/>
              <a:t>ětšina </a:t>
            </a:r>
            <a:r>
              <a:rPr lang="cs-CZ" sz="2400" dirty="0"/>
              <a:t>kloubů se vyšetřuje s použitím speciálních nebo flexibilních cívek. </a:t>
            </a:r>
            <a:endParaRPr lang="cs-CZ" sz="24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400" dirty="0"/>
              <a:t>s</a:t>
            </a:r>
            <a:r>
              <a:rPr lang="cs-CZ" sz="2400" dirty="0" smtClean="0"/>
              <a:t>tandardně </a:t>
            </a:r>
            <a:r>
              <a:rPr lang="cs-CZ" sz="2400" dirty="0"/>
              <a:t>klouby zobrazujeme ve třech navzájem kolmých rovinách, šířku řezu volíme nejčastěji do 3mm. </a:t>
            </a:r>
            <a:endParaRPr lang="cs-CZ" sz="24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400" dirty="0"/>
              <a:t>v</a:t>
            </a:r>
            <a:r>
              <a:rPr lang="cs-CZ" sz="2400" dirty="0" smtClean="0"/>
              <a:t>ětšinou </a:t>
            </a:r>
            <a:r>
              <a:rPr lang="cs-CZ" sz="2400" dirty="0"/>
              <a:t>používáme sekvence podle protonové </a:t>
            </a:r>
            <a:r>
              <a:rPr lang="cs-CZ" sz="2400" dirty="0" err="1"/>
              <a:t>denzity</a:t>
            </a:r>
            <a:r>
              <a:rPr lang="cs-CZ" sz="2400" dirty="0"/>
              <a:t> PD s potlačením tuku a bez potlačení tuku a T1 vážené sekvence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73915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33896"/>
            <a:ext cx="8219256" cy="918840"/>
          </a:xfrm>
        </p:spPr>
        <p:txBody>
          <a:bodyPr/>
          <a:lstStyle/>
          <a:p>
            <a:r>
              <a:rPr lang="cs-CZ" dirty="0" smtClean="0"/>
              <a:t>Cívky pro MR vyšetření kloubů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098458454"/>
              </p:ext>
            </p:extLst>
          </p:nvPr>
        </p:nvGraphicFramePr>
        <p:xfrm>
          <a:off x="447675" y="1341438"/>
          <a:ext cx="3551238" cy="280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" name="画像 ﾌｧｲﾙ" r:id="rId3" imgW="719281" imgH="568076" progId="ImageExpertImage">
                  <p:embed/>
                </p:oleObj>
              </mc:Choice>
              <mc:Fallback>
                <p:oleObj name="画像 ﾌｧｲﾙ" r:id="rId3" imgW="719281" imgH="568076" progId="ImageExpertImage">
                  <p:embed/>
                  <p:pic>
                    <p:nvPicPr>
                      <p:cNvPr id="0" name="Objek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0755" t="15074" r="15094" b="15074"/>
                      <a:stretch>
                        <a:fillRect/>
                      </a:stretch>
                    </p:blipFill>
                    <p:spPr bwMode="auto">
                      <a:xfrm>
                        <a:off x="447675" y="1341438"/>
                        <a:ext cx="3551238" cy="280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18" descr="SHOULDER ARRY COI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5" t="20566" r="20103" b="19731"/>
          <a:stretch>
            <a:fillRect/>
          </a:stretch>
        </p:blipFill>
        <p:spPr>
          <a:xfrm>
            <a:off x="3923928" y="1340768"/>
            <a:ext cx="3888432" cy="284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6" t="5769" r="9106"/>
          <a:stretch>
            <a:fillRect/>
          </a:stretch>
        </p:blipFill>
        <p:spPr>
          <a:xfrm>
            <a:off x="4130040" y="4079637"/>
            <a:ext cx="3682319" cy="2649635"/>
          </a:xfrm>
          <a:prstGeom prst="rect">
            <a:avLst/>
          </a:prstGeo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58325"/>
            <a:ext cx="3662496" cy="2662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73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3558" y="332656"/>
            <a:ext cx="8229600" cy="702270"/>
          </a:xfrm>
        </p:spPr>
        <p:txBody>
          <a:bodyPr>
            <a:normAutofit/>
          </a:bodyPr>
          <a:lstStyle/>
          <a:p>
            <a:r>
              <a:rPr lang="cs-CZ" sz="2400" b="1" dirty="0" smtClean="0"/>
              <a:t>Nukleární medicína – scintigrafie skeletu</a:t>
            </a:r>
            <a:endParaRPr lang="cs-CZ" sz="2400" b="1" dirty="0"/>
          </a:p>
        </p:txBody>
      </p:sp>
      <p:sp>
        <p:nvSpPr>
          <p:cNvPr id="3" name="Obdélník 2"/>
          <p:cNvSpPr/>
          <p:nvPr/>
        </p:nvSpPr>
        <p:spPr>
          <a:xfrm>
            <a:off x="443558" y="1196752"/>
            <a:ext cx="842493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cs-CZ" b="1" dirty="0"/>
              <a:t>Z</a:t>
            </a:r>
            <a:r>
              <a:rPr lang="cs-CZ" b="1" dirty="0" smtClean="0"/>
              <a:t>obrazování </a:t>
            </a:r>
            <a:r>
              <a:rPr lang="cs-CZ" b="1" dirty="0"/>
              <a:t>distribuce určitého radiofarmaka ve skeletu</a:t>
            </a:r>
            <a:r>
              <a:rPr lang="cs-CZ" dirty="0"/>
              <a:t>. </a:t>
            </a:r>
            <a:endParaRPr lang="cs-CZ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dirty="0" smtClean="0"/>
              <a:t>Pacientovi </a:t>
            </a:r>
            <a:r>
              <a:rPr lang="cs-CZ" dirty="0"/>
              <a:t>je nejprve aplikováno radiofarmakum do žíly, vyšetření se provádí za 2–3 hodiny po podání látky. Nejpoužívanějším radiofarmakem pro zobrazení skeletu je </a:t>
            </a:r>
            <a:r>
              <a:rPr lang="cs-CZ" dirty="0" err="1"/>
              <a:t>methylendifosfonát</a:t>
            </a:r>
            <a:r>
              <a:rPr lang="cs-CZ" dirty="0"/>
              <a:t> značený 99mTc. </a:t>
            </a:r>
            <a:endParaRPr lang="cs-CZ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b="1" dirty="0" smtClean="0"/>
              <a:t>Podává informaci </a:t>
            </a:r>
            <a:r>
              <a:rPr lang="cs-CZ" b="1" dirty="0"/>
              <a:t>o změněné aktivitě v celém skeletu najednou</a:t>
            </a:r>
            <a:r>
              <a:rPr lang="cs-CZ" dirty="0"/>
              <a:t>, což je značná výhoda. </a:t>
            </a:r>
            <a:endParaRPr lang="cs-CZ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dirty="0" smtClean="0"/>
              <a:t>Patologické </a:t>
            </a:r>
            <a:r>
              <a:rPr lang="cs-CZ" dirty="0"/>
              <a:t>změny ve skeletu se projevují většinou zvýšenou akumulací radiofarmaka.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b="1" dirty="0" smtClean="0"/>
              <a:t>schopna </a:t>
            </a:r>
            <a:r>
              <a:rPr lang="cs-CZ" b="1" dirty="0"/>
              <a:t>odkrýt patologické procesy rychleji</a:t>
            </a:r>
            <a:r>
              <a:rPr lang="cs-CZ" dirty="0"/>
              <a:t>, než ostatní zobrazovací metody, což má význam zejména v časné detekci metastáz </a:t>
            </a:r>
            <a:endParaRPr lang="cs-CZ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dirty="0" smtClean="0"/>
              <a:t>není </a:t>
            </a:r>
            <a:r>
              <a:rPr lang="cs-CZ" dirty="0"/>
              <a:t>schopna rozlišit jejich původ, je tudíž </a:t>
            </a:r>
            <a:r>
              <a:rPr lang="cs-CZ" b="1" dirty="0"/>
              <a:t>málo specifická</a:t>
            </a:r>
            <a:r>
              <a:rPr lang="cs-CZ" dirty="0"/>
              <a:t>. </a:t>
            </a:r>
            <a:r>
              <a:rPr lang="cs-CZ" dirty="0" smtClean="0"/>
              <a:t>Změněnou </a:t>
            </a:r>
            <a:r>
              <a:rPr lang="cs-CZ" dirty="0"/>
              <a:t>aktivitu může vykazovat mnoho onemocnění, jakými jsou např. nádory, metastázy, subdurální hematomy, mozkové krvácení, ložiska infarktu myokardu, kostní traumata, osteomyelitida, artritida, zánětlivé postižení měkkých tkání. </a:t>
            </a:r>
            <a:endParaRPr lang="cs-CZ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dirty="0" smtClean="0"/>
              <a:t>Proto </a:t>
            </a:r>
            <a:r>
              <a:rPr lang="cs-CZ" dirty="0"/>
              <a:t>musíme vždy </a:t>
            </a:r>
            <a:r>
              <a:rPr lang="cs-CZ" b="1" dirty="0"/>
              <a:t>zjištěné nálezy na kostní scintigrafii porovnávat s ostatními zobrazovacími metodami </a:t>
            </a:r>
            <a:r>
              <a:rPr lang="cs-CZ" dirty="0"/>
              <a:t>(RTG, CT, MR) a klinickými nálezy.</a:t>
            </a:r>
          </a:p>
        </p:txBody>
      </p:sp>
    </p:spTree>
    <p:extLst>
      <p:ext uri="{BB962C8B-B14F-4D97-AF65-F5344CB8AC3E}">
        <p14:creationId xmlns:p14="http://schemas.microsoft.com/office/powerpoint/2010/main" val="1851994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Vyšetření ramenního kloubu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3" name="Picture 5" descr="C:\Users\rtg\Desktop\ct ra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494" y="1584960"/>
            <a:ext cx="2846432" cy="278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rtg\Desktop\ra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0" y="1568218"/>
            <a:ext cx="2710684" cy="260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rtg\Desktop\ct ram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494" y="3869458"/>
            <a:ext cx="2846432" cy="267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rtg\Desktop\mr shou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572" y="1583871"/>
            <a:ext cx="2562876" cy="2432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rtg\Desktop\mri_upper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572" y="3998937"/>
            <a:ext cx="2562876" cy="2548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:\Users\rtg\Desktop\u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0" y="4016829"/>
            <a:ext cx="2710684" cy="253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89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Vyšetření zápěstí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    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            CT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RTG                                                        MR</a:t>
            </a:r>
            <a:endParaRPr lang="cs-CZ" dirty="0"/>
          </a:p>
        </p:txBody>
      </p:sp>
      <p:pic>
        <p:nvPicPr>
          <p:cNvPr id="1026" name="Picture 2" descr="C:\Users\rtg\Desktop\imagesCA8R1BS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628800"/>
            <a:ext cx="2981459" cy="262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rtg\Desktop\c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23" y="3438440"/>
            <a:ext cx="2692717" cy="253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rtg\Desktop\imagesCA96JV6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649910"/>
            <a:ext cx="2973720" cy="266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00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8456" y="0"/>
            <a:ext cx="8229600" cy="1143000"/>
          </a:xfrm>
        </p:spPr>
        <p:txBody>
          <a:bodyPr/>
          <a:lstStyle/>
          <a:p>
            <a:r>
              <a:rPr lang="cs-CZ" dirty="0" smtClean="0"/>
              <a:t>Vyšetření kyčlí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4" name="Picture 2" descr="C:\Users\rtg\Desktop\kyč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121" y="1123441"/>
            <a:ext cx="2520282" cy="29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rtg\Desktop\ct kyč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121" y="4077072"/>
            <a:ext cx="8280921" cy="264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rtg\Desktop\mr 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118" y="1089162"/>
            <a:ext cx="3026770" cy="301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rtg\Desktop\mr kyč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404" y="1123442"/>
            <a:ext cx="2852732" cy="29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881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r>
              <a:rPr lang="cs-CZ" dirty="0" smtClean="0"/>
              <a:t>Vyšetření kolenního kloubu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098" name="Picture 2" descr="C:\Users\rtg\Desktop\ko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284302"/>
            <a:ext cx="2988022" cy="298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rtg\Desktop\kol ch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304" y="3789041"/>
            <a:ext cx="2990136" cy="295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rtg\Desktop\mr ko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444" y="1284303"/>
            <a:ext cx="2504738" cy="2504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rtg\Desktop\ct fr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080" y="3628554"/>
            <a:ext cx="2453640" cy="3138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rtg\Desktop\kol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20" y="1301071"/>
            <a:ext cx="2964188" cy="2504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rtg\Desktop\ct k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61" y="3756024"/>
            <a:ext cx="2622064" cy="2985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30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tg\Desktop\kres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8640"/>
            <a:ext cx="5544616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253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8348" y="113184"/>
            <a:ext cx="7467600" cy="1143000"/>
          </a:xfrm>
        </p:spPr>
        <p:txBody>
          <a:bodyPr/>
          <a:lstStyle/>
          <a:p>
            <a:r>
              <a:rPr lang="cs-CZ" dirty="0" smtClean="0"/>
              <a:t>Vyšetření hlezna</a:t>
            </a:r>
            <a:endParaRPr lang="cs-CZ" dirty="0"/>
          </a:p>
        </p:txBody>
      </p:sp>
      <p:pic>
        <p:nvPicPr>
          <p:cNvPr id="5122" name="Picture 2" descr="C:\Users\rtg\Desktop\h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02" y="1484784"/>
            <a:ext cx="2822258" cy="2300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rtg\Desktop\mr h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452" y="1526504"/>
            <a:ext cx="2367176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rtg\Desktop\hlez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108" y="3828372"/>
            <a:ext cx="2834640" cy="2480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rtg\Desktop\hl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392" y="1508408"/>
            <a:ext cx="2407920" cy="240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rtg\Desktop\ct k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956" y="3774968"/>
            <a:ext cx="2663356" cy="251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C:\Users\rtg\Desktop\ct re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37" y="3774968"/>
            <a:ext cx="2830921" cy="2534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777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rtg\Desktop\KOL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3" y="0"/>
            <a:ext cx="4068762" cy="443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C:\Users\rtg\Desktop\HLEZ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040" y="0"/>
            <a:ext cx="3877310" cy="3291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C:\Users\rtg\Desktop\kyc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3" y="3644900"/>
            <a:ext cx="4068762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Users\rtg\Desktop\RAM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103" y="3068638"/>
            <a:ext cx="3887787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109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Vyšetření páteře</a:t>
            </a:r>
            <a:endParaRPr lang="cs-CZ" dirty="0"/>
          </a:p>
        </p:txBody>
      </p:sp>
      <p:pic>
        <p:nvPicPr>
          <p:cNvPr id="6146" name="Picture 2" descr="C:\Users\rtg\Desktop\l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96512"/>
            <a:ext cx="2952328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rtg\Desktop\c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700025"/>
            <a:ext cx="2160240" cy="338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C:\Users\rtg\Desktop\Sag sti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373" y="1696513"/>
            <a:ext cx="2975152" cy="338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511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rtg\Desktop\LS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6350"/>
            <a:ext cx="3186112" cy="36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rtg\Desktop\VYŠETŘENÍ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477" y="6350"/>
            <a:ext cx="3529012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C:\Users\rtg\Desktop\COR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0"/>
            <a:ext cx="3348037" cy="367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:\Users\rtg\Desktop\LS T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3670300"/>
            <a:ext cx="3600450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737" y="3501008"/>
            <a:ext cx="2956251" cy="3382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937" y="3515685"/>
            <a:ext cx="3342315" cy="3342315"/>
          </a:xfrm>
          <a:noFill/>
        </p:spPr>
      </p:pic>
    </p:spTree>
    <p:extLst>
      <p:ext uri="{BB962C8B-B14F-4D97-AF65-F5344CB8AC3E}">
        <p14:creationId xmlns:p14="http://schemas.microsoft.com/office/powerpoint/2010/main" val="285558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9" y="254912"/>
            <a:ext cx="7467600" cy="576064"/>
          </a:xfrm>
        </p:spPr>
        <p:txBody>
          <a:bodyPr/>
          <a:lstStyle/>
          <a:p>
            <a:r>
              <a:rPr lang="cs-CZ" dirty="0" smtClean="0"/>
              <a:t>Scintigrafie kostí</a:t>
            </a:r>
            <a:endParaRPr lang="cs-CZ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840848"/>
            <a:ext cx="6912768" cy="5817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902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29301" y="2699792"/>
            <a:ext cx="6141368" cy="1912858"/>
          </a:xfrm>
        </p:spPr>
        <p:txBody>
          <a:bodyPr>
            <a:normAutofit/>
          </a:bodyPr>
          <a:lstStyle/>
          <a:p>
            <a:pPr algn="l"/>
            <a:r>
              <a:rPr lang="cs-CZ" sz="1600" dirty="0" smtClean="0"/>
              <a:t>1-  humerus</a:t>
            </a:r>
            <a:br>
              <a:rPr lang="cs-CZ" sz="1600" dirty="0" smtClean="0"/>
            </a:br>
            <a:r>
              <a:rPr lang="cs-CZ" sz="1600" dirty="0" smtClean="0"/>
              <a:t>2 - </a:t>
            </a:r>
            <a:r>
              <a:rPr lang="cs-CZ" sz="1600" dirty="0" err="1" smtClean="0"/>
              <a:t>glenoideální</a:t>
            </a:r>
            <a:r>
              <a:rPr lang="cs-CZ" sz="1600" dirty="0" smtClean="0"/>
              <a:t> jamka</a:t>
            </a:r>
            <a:br>
              <a:rPr lang="cs-CZ" sz="1600" dirty="0" smtClean="0"/>
            </a:br>
            <a:r>
              <a:rPr lang="cs-CZ" sz="1600" dirty="0" smtClean="0"/>
              <a:t>3 - </a:t>
            </a:r>
            <a:r>
              <a:rPr lang="cs-CZ" sz="1600" dirty="0" err="1" smtClean="0"/>
              <a:t>clavicula</a:t>
            </a:r>
            <a:r>
              <a:rPr lang="cs-CZ" sz="1600" dirty="0" smtClean="0"/>
              <a:t/>
            </a:r>
            <a:br>
              <a:rPr lang="cs-CZ" sz="1600" dirty="0" smtClean="0"/>
            </a:br>
            <a:r>
              <a:rPr lang="cs-CZ" sz="1600" dirty="0" smtClean="0"/>
              <a:t>4 - acromion</a:t>
            </a:r>
            <a:br>
              <a:rPr lang="cs-CZ" sz="1600" dirty="0" smtClean="0"/>
            </a:br>
            <a:r>
              <a:rPr lang="cs-CZ" sz="1600" dirty="0" smtClean="0"/>
              <a:t>5 - </a:t>
            </a:r>
            <a:r>
              <a:rPr lang="cs-CZ" sz="1600" dirty="0" err="1" smtClean="0"/>
              <a:t>m.biceps</a:t>
            </a:r>
            <a:r>
              <a:rPr lang="cs-CZ" sz="1600" dirty="0" smtClean="0"/>
              <a:t> </a:t>
            </a:r>
            <a:r>
              <a:rPr lang="cs-CZ" sz="1600" dirty="0" err="1" smtClean="0"/>
              <a:t>brachii</a:t>
            </a:r>
            <a:r>
              <a:rPr lang="cs-CZ" sz="1600" dirty="0" smtClean="0"/>
              <a:t/>
            </a:r>
            <a:br>
              <a:rPr lang="cs-CZ" sz="1600" dirty="0" smtClean="0"/>
            </a:br>
            <a:r>
              <a:rPr lang="cs-CZ" sz="1600" dirty="0" smtClean="0"/>
              <a:t>6 - </a:t>
            </a:r>
            <a:r>
              <a:rPr lang="cs-CZ" sz="1600" dirty="0" err="1" smtClean="0"/>
              <a:t>m.supraspinatus</a:t>
            </a:r>
            <a:endParaRPr lang="cs-CZ" sz="16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3923928" y="31409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1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2843808" y="332563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2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2809920" y="170080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3</a:t>
            </a:r>
            <a:endParaRPr lang="cs-CZ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56792"/>
            <a:ext cx="4619625" cy="461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ovéPole 9"/>
          <p:cNvSpPr txBox="1"/>
          <p:nvPr/>
        </p:nvSpPr>
        <p:spPr>
          <a:xfrm>
            <a:off x="4644008" y="321297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1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3635896" y="3212976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2</a:t>
            </a:r>
            <a:endParaRPr lang="cs-CZ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3281412" y="1885474"/>
            <a:ext cx="440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3</a:t>
            </a:r>
            <a:endParaRPr lang="cs-CZ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3923928" y="1988840"/>
            <a:ext cx="452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4</a:t>
            </a:r>
            <a:endParaRPr lang="cs-CZ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3690257" y="2579914"/>
            <a:ext cx="391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5</a:t>
            </a:r>
            <a:endParaRPr lang="cs-CZ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2809920" y="2492896"/>
            <a:ext cx="335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6</a:t>
            </a:r>
            <a:endParaRPr lang="cs-CZ" dirty="0"/>
          </a:p>
        </p:txBody>
      </p:sp>
      <p:sp>
        <p:nvSpPr>
          <p:cNvPr id="20" name="Obdélník 19"/>
          <p:cNvSpPr/>
          <p:nvPr/>
        </p:nvSpPr>
        <p:spPr>
          <a:xfrm>
            <a:off x="683568" y="701988"/>
            <a:ext cx="5760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    RAMENNÍ KLOUB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259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8930" y="114807"/>
            <a:ext cx="5544616" cy="865921"/>
          </a:xfrm>
        </p:spPr>
        <p:txBody>
          <a:bodyPr>
            <a:normAutofit/>
          </a:bodyPr>
          <a:lstStyle/>
          <a:p>
            <a:r>
              <a:rPr lang="cs-CZ" sz="2400" dirty="0" smtClean="0"/>
              <a:t>Ruka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716016" y="169516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dirty="0" smtClean="0"/>
              <a:t>1 – os </a:t>
            </a:r>
            <a:r>
              <a:rPr lang="cs-CZ" sz="1600" dirty="0" err="1" smtClean="0"/>
              <a:t>scaphoideum</a:t>
            </a:r>
            <a:r>
              <a:rPr lang="cs-CZ" sz="1600" dirty="0" smtClean="0"/>
              <a:t> </a:t>
            </a:r>
          </a:p>
          <a:p>
            <a:pPr marL="0" indent="0">
              <a:buNone/>
            </a:pPr>
            <a:r>
              <a:rPr lang="cs-CZ" sz="1600" dirty="0" smtClean="0"/>
              <a:t>2 – os </a:t>
            </a:r>
            <a:r>
              <a:rPr lang="cs-CZ" sz="1600" dirty="0" err="1" smtClean="0"/>
              <a:t>lunatum</a:t>
            </a:r>
            <a:endParaRPr lang="cs-CZ" sz="1600" dirty="0" smtClean="0"/>
          </a:p>
          <a:p>
            <a:pPr marL="0" indent="0">
              <a:buNone/>
            </a:pPr>
            <a:r>
              <a:rPr lang="cs-CZ" sz="1600" dirty="0" smtClean="0"/>
              <a:t>3 – os </a:t>
            </a:r>
            <a:r>
              <a:rPr lang="cs-CZ" sz="1600" dirty="0" err="1" smtClean="0"/>
              <a:t>triquetrum</a:t>
            </a:r>
            <a:endParaRPr lang="cs-CZ" sz="1600" dirty="0" smtClean="0"/>
          </a:p>
          <a:p>
            <a:pPr marL="0" indent="0">
              <a:buNone/>
            </a:pPr>
            <a:r>
              <a:rPr lang="cs-CZ" sz="1600" dirty="0" smtClean="0"/>
              <a:t>4 – os </a:t>
            </a:r>
            <a:r>
              <a:rPr lang="cs-CZ" sz="1600" dirty="0" err="1" smtClean="0"/>
              <a:t>trapezium</a:t>
            </a:r>
            <a:r>
              <a:rPr lang="cs-CZ" sz="1600" dirty="0" smtClean="0"/>
              <a:t> </a:t>
            </a:r>
          </a:p>
          <a:p>
            <a:pPr marL="0" indent="0">
              <a:buNone/>
            </a:pPr>
            <a:r>
              <a:rPr lang="cs-CZ" sz="1600" dirty="0" smtClean="0"/>
              <a:t>5 – os </a:t>
            </a:r>
            <a:r>
              <a:rPr lang="cs-CZ" sz="1600" dirty="0" err="1" smtClean="0"/>
              <a:t>trapezoideum</a:t>
            </a:r>
            <a:endParaRPr lang="cs-CZ" sz="1600" dirty="0" smtClean="0"/>
          </a:p>
          <a:p>
            <a:pPr marL="0" indent="0">
              <a:buNone/>
            </a:pPr>
            <a:r>
              <a:rPr lang="cs-CZ" sz="1600" dirty="0" smtClean="0"/>
              <a:t>6 – os </a:t>
            </a:r>
            <a:r>
              <a:rPr lang="cs-CZ" sz="1600" dirty="0" err="1" smtClean="0"/>
              <a:t>capitatum</a:t>
            </a:r>
            <a:endParaRPr lang="cs-CZ" sz="1600" dirty="0" smtClean="0"/>
          </a:p>
          <a:p>
            <a:pPr marL="0" indent="0">
              <a:buNone/>
            </a:pPr>
            <a:r>
              <a:rPr lang="cs-CZ" sz="1600" dirty="0" smtClean="0"/>
              <a:t>7 – os </a:t>
            </a:r>
            <a:r>
              <a:rPr lang="cs-CZ" sz="1600" dirty="0" err="1" smtClean="0"/>
              <a:t>hamatum</a:t>
            </a:r>
            <a:endParaRPr lang="cs-CZ" sz="1600" dirty="0" smtClean="0"/>
          </a:p>
          <a:p>
            <a:pPr marL="0" indent="0">
              <a:buNone/>
            </a:pPr>
            <a:r>
              <a:rPr lang="cs-CZ" sz="1600" dirty="0" smtClean="0"/>
              <a:t>8 – </a:t>
            </a:r>
            <a:r>
              <a:rPr lang="cs-CZ" sz="1600" dirty="0" err="1" smtClean="0"/>
              <a:t>radius</a:t>
            </a:r>
            <a:endParaRPr lang="cs-CZ" sz="1600" dirty="0" smtClean="0"/>
          </a:p>
          <a:p>
            <a:pPr marL="0" indent="0">
              <a:buNone/>
            </a:pPr>
            <a:r>
              <a:rPr lang="cs-CZ" sz="1600" dirty="0" smtClean="0"/>
              <a:t>9 – ulna</a:t>
            </a:r>
            <a:endParaRPr lang="cs-CZ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57807"/>
            <a:ext cx="3319463" cy="540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555776" y="5589240"/>
            <a:ext cx="373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3028950" y="5608864"/>
            <a:ext cx="40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2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3306536" y="5347606"/>
            <a:ext cx="545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3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2179864" y="5004707"/>
            <a:ext cx="389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4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2424793" y="5070021"/>
            <a:ext cx="432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5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2742623" y="5254687"/>
            <a:ext cx="406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6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3059832" y="5189373"/>
            <a:ext cx="390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7</a:t>
            </a: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2742623" y="5978196"/>
            <a:ext cx="406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8</a:t>
            </a:r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3491880" y="5793530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368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1840" y="332656"/>
            <a:ext cx="7698029" cy="792088"/>
          </a:xfrm>
        </p:spPr>
        <p:txBody>
          <a:bodyPr>
            <a:normAutofit/>
          </a:bodyPr>
          <a:lstStyle/>
          <a:p>
            <a:r>
              <a:rPr lang="cs-CZ" sz="2800" dirty="0" smtClean="0"/>
              <a:t>Kyčle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580112" y="1600200"/>
            <a:ext cx="310668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dirty="0" smtClean="0"/>
              <a:t>1 – hlavice femuru</a:t>
            </a:r>
          </a:p>
          <a:p>
            <a:pPr marL="0" indent="0">
              <a:buNone/>
            </a:pPr>
            <a:r>
              <a:rPr lang="cs-CZ" sz="1800" dirty="0" smtClean="0"/>
              <a:t>2 -  kyčelní kloub</a:t>
            </a:r>
          </a:p>
          <a:p>
            <a:pPr marL="0" indent="0">
              <a:buNone/>
            </a:pPr>
            <a:r>
              <a:rPr lang="cs-CZ" sz="1800" dirty="0" smtClean="0"/>
              <a:t>3 – močový měchýř</a:t>
            </a:r>
          </a:p>
          <a:p>
            <a:pPr marL="0" indent="0">
              <a:buNone/>
            </a:pPr>
            <a:r>
              <a:rPr lang="cs-CZ" sz="1800" dirty="0" smtClean="0"/>
              <a:t>4 – ovarium</a:t>
            </a:r>
          </a:p>
          <a:p>
            <a:pPr marL="0" indent="0">
              <a:buNone/>
            </a:pPr>
            <a:r>
              <a:rPr lang="cs-CZ" sz="1800" dirty="0" smtClean="0"/>
              <a:t>5 – děloha</a:t>
            </a:r>
          </a:p>
          <a:p>
            <a:pPr marL="0" indent="0">
              <a:buNone/>
            </a:pPr>
            <a:r>
              <a:rPr lang="cs-CZ" sz="1800" dirty="0" smtClean="0"/>
              <a:t>6 – </a:t>
            </a:r>
            <a:r>
              <a:rPr lang="cs-CZ" sz="1800" dirty="0" err="1" smtClean="0"/>
              <a:t>m.psoas</a:t>
            </a:r>
            <a:endParaRPr lang="cs-CZ" sz="1800" dirty="0" smtClean="0"/>
          </a:p>
          <a:p>
            <a:pPr marL="0" indent="0">
              <a:buNone/>
            </a:pPr>
            <a:endParaRPr lang="cs-CZ" sz="1800" dirty="0" smtClean="0"/>
          </a:p>
          <a:p>
            <a:pPr marL="0" indent="0">
              <a:buNone/>
            </a:pPr>
            <a:endParaRPr lang="cs-CZ" sz="1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14150"/>
            <a:ext cx="4943475" cy="515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4016829" y="3763736"/>
            <a:ext cx="424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4499992" y="3212975"/>
            <a:ext cx="661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2</a:t>
            </a:r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7" name="Přímá spojnice se šipkou 6"/>
          <p:cNvCxnSpPr>
            <a:stCxn id="5" idx="1"/>
          </p:cNvCxnSpPr>
          <p:nvPr/>
        </p:nvCxnSpPr>
        <p:spPr>
          <a:xfrm flipH="1">
            <a:off x="4229233" y="3397641"/>
            <a:ext cx="270759" cy="1846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/>
          <p:cNvSpPr txBox="1"/>
          <p:nvPr/>
        </p:nvSpPr>
        <p:spPr>
          <a:xfrm>
            <a:off x="3059832" y="3356992"/>
            <a:ext cx="517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3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1691680" y="2204864"/>
            <a:ext cx="733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4</a:t>
            </a:r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1907704" y="2461538"/>
            <a:ext cx="288032" cy="3693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/>
          <p:cNvSpPr txBox="1"/>
          <p:nvPr/>
        </p:nvSpPr>
        <p:spPr>
          <a:xfrm>
            <a:off x="2473778" y="2906486"/>
            <a:ext cx="253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5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3419872" y="170080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6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42895" y="116632"/>
            <a:ext cx="4248471" cy="1426163"/>
          </a:xfrm>
        </p:spPr>
        <p:txBody>
          <a:bodyPr>
            <a:normAutofit/>
          </a:bodyPr>
          <a:lstStyle/>
          <a:p>
            <a:r>
              <a:rPr lang="cs-CZ" sz="2400" dirty="0" smtClean="0"/>
              <a:t>Kolenní kloub</a:t>
            </a:r>
            <a:br>
              <a:rPr lang="cs-CZ" sz="2400" dirty="0" smtClean="0"/>
            </a:br>
            <a:endParaRPr lang="cs-CZ" sz="2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220072" y="1484784"/>
            <a:ext cx="3384376" cy="4154016"/>
          </a:xfrm>
        </p:spPr>
        <p:txBody>
          <a:bodyPr>
            <a:normAutofit/>
          </a:bodyPr>
          <a:lstStyle/>
          <a:p>
            <a:pPr algn="l"/>
            <a:r>
              <a:rPr lang="cs-CZ" sz="1800" dirty="0" smtClean="0">
                <a:solidFill>
                  <a:schemeClr val="tx1"/>
                </a:solidFill>
              </a:rPr>
              <a:t>1 – femur</a:t>
            </a:r>
          </a:p>
          <a:p>
            <a:pPr algn="l"/>
            <a:r>
              <a:rPr lang="cs-CZ" sz="1800" dirty="0" smtClean="0">
                <a:solidFill>
                  <a:schemeClr val="tx1"/>
                </a:solidFill>
              </a:rPr>
              <a:t>2 – </a:t>
            </a:r>
            <a:r>
              <a:rPr lang="cs-CZ" sz="1800" dirty="0" err="1" smtClean="0">
                <a:solidFill>
                  <a:schemeClr val="tx1"/>
                </a:solidFill>
              </a:rPr>
              <a:t>tibia</a:t>
            </a:r>
            <a:endParaRPr lang="cs-CZ" sz="1800" dirty="0" smtClean="0">
              <a:solidFill>
                <a:schemeClr val="tx1"/>
              </a:solidFill>
            </a:endParaRPr>
          </a:p>
          <a:p>
            <a:pPr algn="l"/>
            <a:r>
              <a:rPr lang="cs-CZ" sz="1800" dirty="0" smtClean="0">
                <a:solidFill>
                  <a:schemeClr val="tx1"/>
                </a:solidFill>
              </a:rPr>
              <a:t>3 – laterální kondyl femuru</a:t>
            </a:r>
          </a:p>
          <a:p>
            <a:pPr algn="l"/>
            <a:r>
              <a:rPr lang="cs-CZ" sz="1800" dirty="0" smtClean="0">
                <a:solidFill>
                  <a:schemeClr val="tx1"/>
                </a:solidFill>
              </a:rPr>
              <a:t>4 – mediální kondyl femuru </a:t>
            </a:r>
          </a:p>
          <a:p>
            <a:pPr algn="l"/>
            <a:r>
              <a:rPr lang="cs-CZ" sz="1800" dirty="0" smtClean="0">
                <a:solidFill>
                  <a:schemeClr val="tx1"/>
                </a:solidFill>
              </a:rPr>
              <a:t>5 – přední zkřížený vaz</a:t>
            </a:r>
          </a:p>
          <a:p>
            <a:pPr algn="l"/>
            <a:r>
              <a:rPr lang="cs-CZ" sz="1800" dirty="0" smtClean="0">
                <a:solidFill>
                  <a:schemeClr val="tx1"/>
                </a:solidFill>
              </a:rPr>
              <a:t>6 – zadní zkřížený vaz</a:t>
            </a:r>
          </a:p>
          <a:p>
            <a:pPr algn="l"/>
            <a:r>
              <a:rPr lang="cs-CZ" sz="1800" dirty="0" smtClean="0">
                <a:solidFill>
                  <a:schemeClr val="tx1"/>
                </a:solidFill>
              </a:rPr>
              <a:t>7 – mediální </a:t>
            </a:r>
            <a:r>
              <a:rPr lang="cs-CZ" sz="1800" dirty="0" err="1" smtClean="0">
                <a:solidFill>
                  <a:schemeClr val="tx1"/>
                </a:solidFill>
              </a:rPr>
              <a:t>meniscus</a:t>
            </a:r>
            <a:endParaRPr lang="cs-CZ" sz="1800" dirty="0" smtClean="0">
              <a:solidFill>
                <a:schemeClr val="tx1"/>
              </a:solidFill>
            </a:endParaRPr>
          </a:p>
          <a:p>
            <a:pPr algn="l"/>
            <a:r>
              <a:rPr lang="cs-CZ" sz="1800" dirty="0" smtClean="0">
                <a:solidFill>
                  <a:schemeClr val="tx1"/>
                </a:solidFill>
              </a:rPr>
              <a:t>8 – laterální meniskus</a:t>
            </a:r>
            <a:endParaRPr lang="cs-CZ" sz="1800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268760"/>
            <a:ext cx="4352925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2627784" y="2420888"/>
            <a:ext cx="373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2483768" y="4797152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2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2123728" y="34290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3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3419872" y="3501008"/>
            <a:ext cx="517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4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2627784" y="3613666"/>
            <a:ext cx="461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5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3001478" y="350100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6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4051885" y="3982998"/>
            <a:ext cx="373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7</a:t>
            </a:r>
            <a:endParaRPr lang="cs-CZ" dirty="0"/>
          </a:p>
        </p:txBody>
      </p:sp>
      <p:cxnSp>
        <p:nvCxnSpPr>
          <p:cNvPr id="15" name="Přímá spojnice se šipkou 14"/>
          <p:cNvCxnSpPr/>
          <p:nvPr/>
        </p:nvCxnSpPr>
        <p:spPr>
          <a:xfrm flipH="1">
            <a:off x="3851921" y="4167664"/>
            <a:ext cx="288031" cy="534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ovéPole 17"/>
          <p:cNvSpPr txBox="1"/>
          <p:nvPr/>
        </p:nvSpPr>
        <p:spPr>
          <a:xfrm>
            <a:off x="1043608" y="3870340"/>
            <a:ext cx="445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8</a:t>
            </a:r>
            <a:endParaRPr lang="cs-CZ" dirty="0"/>
          </a:p>
        </p:txBody>
      </p:sp>
      <p:cxnSp>
        <p:nvCxnSpPr>
          <p:cNvPr id="20" name="Přímá spojnice se šipkou 19"/>
          <p:cNvCxnSpPr/>
          <p:nvPr/>
        </p:nvCxnSpPr>
        <p:spPr>
          <a:xfrm flipV="1">
            <a:off x="1266459" y="3982998"/>
            <a:ext cx="353213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092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99592" y="390922"/>
            <a:ext cx="4968552" cy="722563"/>
          </a:xfrm>
        </p:spPr>
        <p:txBody>
          <a:bodyPr>
            <a:normAutofit/>
          </a:bodyPr>
          <a:lstStyle/>
          <a:p>
            <a:r>
              <a:rPr lang="cs-CZ" sz="2800" dirty="0" smtClean="0"/>
              <a:t>Hlezno</a:t>
            </a:r>
            <a:endParaRPr lang="cs-CZ" sz="28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292080" y="2420888"/>
            <a:ext cx="3558310" cy="4014107"/>
          </a:xfrm>
        </p:spPr>
        <p:txBody>
          <a:bodyPr>
            <a:normAutofit/>
          </a:bodyPr>
          <a:lstStyle/>
          <a:p>
            <a:pPr algn="l"/>
            <a:r>
              <a:rPr lang="cs-CZ" sz="1600" dirty="0" smtClean="0">
                <a:solidFill>
                  <a:schemeClr val="tx1"/>
                </a:solidFill>
              </a:rPr>
              <a:t>1 – </a:t>
            </a:r>
            <a:r>
              <a:rPr lang="cs-CZ" sz="1600" dirty="0" err="1" smtClean="0">
                <a:solidFill>
                  <a:schemeClr val="tx1"/>
                </a:solidFill>
              </a:rPr>
              <a:t>tibia</a:t>
            </a:r>
            <a:endParaRPr lang="cs-CZ" sz="1600" dirty="0" smtClean="0">
              <a:solidFill>
                <a:schemeClr val="tx1"/>
              </a:solidFill>
            </a:endParaRPr>
          </a:p>
          <a:p>
            <a:pPr algn="l"/>
            <a:r>
              <a:rPr lang="cs-CZ" sz="1600" dirty="0" smtClean="0">
                <a:solidFill>
                  <a:schemeClr val="tx1"/>
                </a:solidFill>
              </a:rPr>
              <a:t>2 – fibula</a:t>
            </a:r>
          </a:p>
          <a:p>
            <a:pPr algn="l"/>
            <a:r>
              <a:rPr lang="cs-CZ" sz="1600" dirty="0" smtClean="0">
                <a:solidFill>
                  <a:schemeClr val="tx1"/>
                </a:solidFill>
              </a:rPr>
              <a:t>3 – </a:t>
            </a:r>
            <a:r>
              <a:rPr lang="cs-CZ" sz="1600" dirty="0" err="1" smtClean="0">
                <a:solidFill>
                  <a:schemeClr val="tx1"/>
                </a:solidFill>
              </a:rPr>
              <a:t>talus</a:t>
            </a:r>
            <a:endParaRPr lang="cs-CZ" sz="1600" dirty="0" smtClean="0">
              <a:solidFill>
                <a:schemeClr val="tx1"/>
              </a:solidFill>
            </a:endParaRPr>
          </a:p>
          <a:p>
            <a:pPr algn="l"/>
            <a:r>
              <a:rPr lang="cs-CZ" sz="1600" dirty="0" smtClean="0">
                <a:solidFill>
                  <a:schemeClr val="tx1"/>
                </a:solidFill>
              </a:rPr>
              <a:t>4 – calcaneus</a:t>
            </a:r>
          </a:p>
          <a:p>
            <a:pPr algn="l"/>
            <a:r>
              <a:rPr lang="cs-CZ" sz="1600" dirty="0" smtClean="0">
                <a:solidFill>
                  <a:schemeClr val="tx1"/>
                </a:solidFill>
              </a:rPr>
              <a:t>5 – </a:t>
            </a:r>
            <a:r>
              <a:rPr lang="cs-CZ" sz="1600" dirty="0" err="1" smtClean="0">
                <a:solidFill>
                  <a:schemeClr val="tx1"/>
                </a:solidFill>
              </a:rPr>
              <a:t>talokrurální</a:t>
            </a:r>
            <a:r>
              <a:rPr lang="cs-CZ" sz="1600" dirty="0" smtClean="0">
                <a:solidFill>
                  <a:schemeClr val="tx1"/>
                </a:solidFill>
              </a:rPr>
              <a:t> spojení</a:t>
            </a:r>
            <a:endParaRPr lang="cs-CZ" sz="1600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68" y="1113485"/>
            <a:ext cx="4248472" cy="545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591780" y="242088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1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691680" y="3068960"/>
            <a:ext cx="445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2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2339752" y="3356992"/>
            <a:ext cx="445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3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2195736" y="4509120"/>
            <a:ext cx="517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4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2562603" y="2996952"/>
            <a:ext cx="481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09908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60648"/>
            <a:ext cx="7237872" cy="6152191"/>
          </a:xfrm>
        </p:spPr>
      </p:pic>
    </p:spTree>
    <p:extLst>
      <p:ext uri="{BB962C8B-B14F-4D97-AF65-F5344CB8AC3E}">
        <p14:creationId xmlns:p14="http://schemas.microsoft.com/office/powerpoint/2010/main" val="12800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9864" y="260648"/>
            <a:ext cx="7560840" cy="592593"/>
          </a:xfrm>
        </p:spPr>
        <p:txBody>
          <a:bodyPr>
            <a:normAutofit/>
          </a:bodyPr>
          <a:lstStyle/>
          <a:p>
            <a:r>
              <a:rPr lang="cs-CZ" sz="2800" dirty="0" smtClean="0"/>
              <a:t>Krční páteř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932040" y="177281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dirty="0" smtClean="0"/>
              <a:t>1 – mícha</a:t>
            </a:r>
          </a:p>
          <a:p>
            <a:pPr marL="0" indent="0">
              <a:buNone/>
            </a:pPr>
            <a:r>
              <a:rPr lang="cs-CZ" sz="1800" dirty="0" smtClean="0"/>
              <a:t>2 – </a:t>
            </a:r>
            <a:r>
              <a:rPr lang="cs-CZ" sz="1800" dirty="0" err="1" smtClean="0"/>
              <a:t>processus</a:t>
            </a:r>
            <a:r>
              <a:rPr lang="cs-CZ" sz="1800" dirty="0" smtClean="0"/>
              <a:t> </a:t>
            </a:r>
            <a:r>
              <a:rPr lang="cs-CZ" sz="1800" dirty="0" err="1" smtClean="0"/>
              <a:t>spinosus</a:t>
            </a:r>
            <a:r>
              <a:rPr lang="cs-CZ" sz="1800" dirty="0" smtClean="0"/>
              <a:t> C7</a:t>
            </a:r>
          </a:p>
          <a:p>
            <a:pPr marL="0" indent="0">
              <a:buNone/>
            </a:pPr>
            <a:r>
              <a:rPr lang="cs-CZ" sz="1800" dirty="0" smtClean="0"/>
              <a:t>3 – </a:t>
            </a:r>
            <a:r>
              <a:rPr lang="cs-CZ" sz="1800" dirty="0" err="1" smtClean="0"/>
              <a:t>subarachnoideální</a:t>
            </a:r>
            <a:r>
              <a:rPr lang="cs-CZ" sz="1800" dirty="0" smtClean="0"/>
              <a:t> prostor</a:t>
            </a:r>
          </a:p>
          <a:p>
            <a:pPr marL="0" indent="0">
              <a:buNone/>
            </a:pPr>
            <a:r>
              <a:rPr lang="cs-CZ" sz="1800" dirty="0" smtClean="0"/>
              <a:t>4 -  jícen</a:t>
            </a:r>
          </a:p>
          <a:p>
            <a:pPr marL="0" indent="0">
              <a:buNone/>
            </a:pPr>
            <a:r>
              <a:rPr lang="cs-CZ" sz="1800" dirty="0" smtClean="0"/>
              <a:t>5 -  </a:t>
            </a:r>
            <a:r>
              <a:rPr lang="cs-CZ" sz="1800" dirty="0" err="1" smtClean="0"/>
              <a:t>medulla</a:t>
            </a:r>
            <a:r>
              <a:rPr lang="cs-CZ" sz="1800" dirty="0" smtClean="0"/>
              <a:t> </a:t>
            </a:r>
            <a:r>
              <a:rPr lang="cs-CZ" sz="1800" dirty="0" err="1" smtClean="0"/>
              <a:t>oblongata</a:t>
            </a:r>
            <a:endParaRPr lang="cs-CZ" sz="1800" dirty="0" smtClean="0"/>
          </a:p>
          <a:p>
            <a:pPr marL="0" indent="0">
              <a:buNone/>
            </a:pPr>
            <a:r>
              <a:rPr lang="cs-CZ" sz="1800" dirty="0" smtClean="0"/>
              <a:t>6 – pons</a:t>
            </a:r>
          </a:p>
          <a:p>
            <a:pPr marL="0" indent="0">
              <a:buNone/>
            </a:pPr>
            <a:r>
              <a:rPr lang="cs-CZ" sz="1800" dirty="0" smtClean="0"/>
              <a:t>7 – cerebellum</a:t>
            </a:r>
          </a:p>
          <a:p>
            <a:pPr marL="0" indent="0">
              <a:buNone/>
            </a:pPr>
            <a:endParaRPr lang="cs-CZ" sz="1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309" y="1024166"/>
            <a:ext cx="3990975" cy="545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267744" y="3573016"/>
            <a:ext cx="517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3203848" y="4149080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2</a:t>
            </a:r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7" name="Přímá spojnice se šipkou 6"/>
          <p:cNvCxnSpPr/>
          <p:nvPr/>
        </p:nvCxnSpPr>
        <p:spPr>
          <a:xfrm flipV="1">
            <a:off x="1338467" y="4518412"/>
            <a:ext cx="1145301" cy="6933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1115616" y="5072410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3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1691680" y="4333746"/>
            <a:ext cx="373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4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2195736" y="1484784"/>
            <a:ext cx="445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5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2065374" y="102416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6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2526599" y="1208832"/>
            <a:ext cx="560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7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22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tg\Desktop\Bones in Human Body and functions detail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8640960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303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Stavba dlouhé kosti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499992" y="1448862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400" dirty="0" smtClean="0"/>
              <a:t>1 -  </a:t>
            </a:r>
            <a:r>
              <a:rPr lang="cs-CZ" sz="2400" dirty="0"/>
              <a:t>kloubní </a:t>
            </a:r>
            <a:r>
              <a:rPr lang="cs-CZ" sz="2400" dirty="0" smtClean="0"/>
              <a:t>chrupavka</a:t>
            </a:r>
          </a:p>
          <a:p>
            <a:pPr marL="0" indent="0" algn="just">
              <a:buNone/>
            </a:pPr>
            <a:r>
              <a:rPr lang="cs-CZ" sz="2400" dirty="0" smtClean="0"/>
              <a:t>2 </a:t>
            </a:r>
            <a:r>
              <a:rPr lang="cs-CZ" sz="2400" dirty="0"/>
              <a:t>- spongióza vyplněná </a:t>
            </a:r>
            <a:endParaRPr lang="cs-CZ" sz="2400" dirty="0" smtClean="0"/>
          </a:p>
          <a:p>
            <a:pPr marL="0" indent="0" algn="just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červenou </a:t>
            </a:r>
            <a:r>
              <a:rPr lang="cs-CZ" sz="2400" dirty="0"/>
              <a:t>kostní </a:t>
            </a:r>
            <a:r>
              <a:rPr lang="cs-CZ" sz="2400" dirty="0" smtClean="0"/>
              <a:t>dření</a:t>
            </a:r>
          </a:p>
          <a:p>
            <a:pPr marL="0" indent="0" algn="just">
              <a:buNone/>
            </a:pPr>
            <a:r>
              <a:rPr lang="cs-CZ" sz="2400" dirty="0" smtClean="0"/>
              <a:t>3 – </a:t>
            </a:r>
            <a:r>
              <a:rPr lang="cs-CZ" sz="2400" dirty="0" err="1" smtClean="0"/>
              <a:t>kompakta</a:t>
            </a:r>
            <a:endParaRPr lang="cs-CZ" sz="2400" dirty="0" smtClean="0"/>
          </a:p>
          <a:p>
            <a:pPr marL="0" indent="0" algn="just">
              <a:buNone/>
            </a:pPr>
            <a:r>
              <a:rPr lang="cs-CZ" sz="2400" dirty="0" smtClean="0"/>
              <a:t>4 – </a:t>
            </a:r>
            <a:r>
              <a:rPr lang="cs-CZ" sz="2400" dirty="0" err="1" smtClean="0"/>
              <a:t>endost</a:t>
            </a:r>
            <a:endParaRPr lang="cs-CZ" sz="2400" dirty="0" smtClean="0"/>
          </a:p>
          <a:p>
            <a:pPr marL="0" indent="0" algn="just">
              <a:buNone/>
            </a:pPr>
            <a:r>
              <a:rPr lang="cs-CZ" sz="2400" dirty="0" smtClean="0"/>
              <a:t>5 </a:t>
            </a:r>
            <a:r>
              <a:rPr lang="cs-CZ" sz="2400" dirty="0"/>
              <a:t>- dřeňová dutina s cévami </a:t>
            </a:r>
            <a:r>
              <a:rPr lang="cs-CZ" sz="2400" dirty="0" smtClean="0"/>
              <a:t>a</a:t>
            </a:r>
          </a:p>
          <a:p>
            <a:pPr marL="0" indent="0" algn="just">
              <a:buNone/>
            </a:pPr>
            <a:r>
              <a:rPr lang="cs-CZ" sz="2400" dirty="0" smtClean="0"/>
              <a:t>6 </a:t>
            </a:r>
            <a:r>
              <a:rPr lang="cs-CZ" sz="2400" dirty="0"/>
              <a:t>- žlutou kostní </a:t>
            </a:r>
            <a:r>
              <a:rPr lang="cs-CZ" sz="2400" dirty="0" smtClean="0"/>
              <a:t>dření</a:t>
            </a:r>
          </a:p>
          <a:p>
            <a:pPr marL="0" indent="0" algn="just">
              <a:buNone/>
            </a:pPr>
            <a:r>
              <a:rPr lang="cs-CZ" sz="2400" dirty="0" smtClean="0"/>
              <a:t>7 – periost</a:t>
            </a:r>
          </a:p>
          <a:p>
            <a:pPr marL="0" indent="0" algn="just">
              <a:buNone/>
            </a:pPr>
            <a:r>
              <a:rPr lang="cs-CZ" sz="2400" dirty="0" smtClean="0"/>
              <a:t>8 </a:t>
            </a:r>
            <a:r>
              <a:rPr lang="cs-CZ" sz="2400" dirty="0"/>
              <a:t>- růstové zóny (již uzavřené</a:t>
            </a:r>
            <a:r>
              <a:rPr lang="cs-CZ" sz="2400" dirty="0" smtClean="0"/>
              <a:t>)</a:t>
            </a:r>
            <a:endParaRPr lang="cs-CZ" sz="2400" dirty="0"/>
          </a:p>
        </p:txBody>
      </p:sp>
      <p:pic>
        <p:nvPicPr>
          <p:cNvPr id="8194" name="Picture 2" descr="C:\Users\rtg\Desktop\678fe31cc0_54775368_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84881"/>
            <a:ext cx="3528392" cy="525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793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Vyšetření </a:t>
            </a:r>
            <a:r>
              <a:rPr lang="cs-CZ" sz="3200" dirty="0" err="1" smtClean="0"/>
              <a:t>muskuloskeletálního</a:t>
            </a:r>
            <a:r>
              <a:rPr lang="cs-CZ" sz="3200" dirty="0" smtClean="0"/>
              <a:t> systému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11560" y="1844824"/>
            <a:ext cx="7128792" cy="4248472"/>
          </a:xfrm>
        </p:spPr>
        <p:txBody>
          <a:bodyPr>
            <a:normAutofit/>
          </a:bodyPr>
          <a:lstStyle/>
          <a:p>
            <a:r>
              <a:rPr lang="cs-CZ" dirty="0" smtClean="0"/>
              <a:t>RTG</a:t>
            </a:r>
            <a:endParaRPr lang="cs-CZ" dirty="0"/>
          </a:p>
          <a:p>
            <a:r>
              <a:rPr lang="cs-CZ" dirty="0" err="1" smtClean="0"/>
              <a:t>Artrografie</a:t>
            </a:r>
            <a:endParaRPr lang="cs-CZ" dirty="0"/>
          </a:p>
          <a:p>
            <a:r>
              <a:rPr lang="cs-CZ" dirty="0" smtClean="0"/>
              <a:t>AG</a:t>
            </a:r>
          </a:p>
          <a:p>
            <a:r>
              <a:rPr lang="cs-CZ" dirty="0" smtClean="0"/>
              <a:t>UZ </a:t>
            </a:r>
          </a:p>
          <a:p>
            <a:r>
              <a:rPr lang="cs-CZ" dirty="0" smtClean="0"/>
              <a:t>CT  </a:t>
            </a:r>
          </a:p>
          <a:p>
            <a:r>
              <a:rPr lang="cs-CZ" dirty="0" smtClean="0"/>
              <a:t>MR </a:t>
            </a:r>
          </a:p>
          <a:p>
            <a:r>
              <a:rPr lang="cs-CZ" dirty="0" smtClean="0"/>
              <a:t>NM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387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139502"/>
            <a:ext cx="8229600" cy="913234"/>
          </a:xfrm>
        </p:spPr>
        <p:txBody>
          <a:bodyPr/>
          <a:lstStyle/>
          <a:p>
            <a:r>
              <a:rPr lang="cs-CZ" dirty="0" smtClean="0"/>
              <a:t>Skiagrafie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251520" y="1268760"/>
            <a:ext cx="83529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cs-CZ" sz="2400" b="1" dirty="0"/>
              <a:t>Rentgenové snímky jsou základním a prvotním vyšetřením skeletu. </a:t>
            </a:r>
            <a:endParaRPr lang="cs-CZ" sz="2400" b="1" dirty="0" smtClean="0"/>
          </a:p>
          <a:p>
            <a:pPr marL="342900" indent="-342900" algn="just">
              <a:buFont typeface="Arial" pitchFamily="34" charset="0"/>
              <a:buChar char="•"/>
            </a:pPr>
            <a:endParaRPr lang="cs-CZ" sz="2400" b="1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cs-CZ" sz="2400" dirty="0" smtClean="0"/>
              <a:t>Snímky </a:t>
            </a:r>
            <a:r>
              <a:rPr lang="cs-CZ" sz="2400" dirty="0"/>
              <a:t>musí být provedeny přesně ve </a:t>
            </a:r>
            <a:r>
              <a:rPr lang="cs-CZ" sz="2400" b="1" dirty="0"/>
              <a:t>standardních projekcích</a:t>
            </a:r>
            <a:r>
              <a:rPr lang="cs-CZ" sz="2400" dirty="0"/>
              <a:t>, správně nacentrovány a exponovány, aby bylo možné provádět srovnávání v čase. </a:t>
            </a:r>
            <a:endParaRPr lang="cs-CZ" sz="2400" dirty="0" smtClean="0"/>
          </a:p>
          <a:p>
            <a:pPr marL="342900" indent="-342900" algn="just">
              <a:buFont typeface="Arial" pitchFamily="34" charset="0"/>
              <a:buChar char="•"/>
            </a:pPr>
            <a:endParaRPr lang="cs-CZ" sz="2400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cs-CZ" sz="2400" dirty="0" smtClean="0"/>
              <a:t>Většinou </a:t>
            </a:r>
            <a:r>
              <a:rPr lang="cs-CZ" sz="2400" dirty="0"/>
              <a:t>se provádí vyšetření </a:t>
            </a:r>
            <a:r>
              <a:rPr lang="cs-CZ" sz="2400" b="1" dirty="0"/>
              <a:t>ve dvou projekcích na sebe kolmých</a:t>
            </a:r>
            <a:r>
              <a:rPr lang="cs-CZ" sz="2400" dirty="0"/>
              <a:t> (předozadní a bočná), při pochybnostech se doplňují ještě cílené </a:t>
            </a:r>
            <a:r>
              <a:rPr lang="cs-CZ" sz="2400" dirty="0" smtClean="0"/>
              <a:t>projekce</a:t>
            </a:r>
            <a:r>
              <a:rPr lang="cs-CZ" sz="2400" dirty="0"/>
              <a:t>. </a:t>
            </a:r>
            <a:endParaRPr lang="cs-CZ" sz="2400" dirty="0" smtClean="0"/>
          </a:p>
          <a:p>
            <a:pPr marL="342900" indent="-342900" algn="just">
              <a:buFont typeface="Arial" pitchFamily="34" charset="0"/>
              <a:buChar char="•"/>
            </a:pPr>
            <a:endParaRPr lang="cs-CZ" sz="2400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cs-CZ" sz="2400" dirty="0" smtClean="0"/>
              <a:t>Význam </a:t>
            </a:r>
            <a:r>
              <a:rPr lang="cs-CZ" sz="2400" dirty="0"/>
              <a:t>má skiagrafie zejména v </a:t>
            </a:r>
            <a:r>
              <a:rPr lang="cs-CZ" sz="2400" b="1" dirty="0"/>
              <a:t>traumatologii</a:t>
            </a:r>
            <a:r>
              <a:rPr lang="cs-CZ" sz="2400" dirty="0"/>
              <a:t>, druhou nejčastější indikací jsou </a:t>
            </a:r>
            <a:r>
              <a:rPr lang="cs-CZ" sz="2400" b="1" dirty="0"/>
              <a:t>degenerativní onemoc</a:t>
            </a:r>
            <a:r>
              <a:rPr lang="cs-CZ" sz="2400" dirty="0"/>
              <a:t>nění. </a:t>
            </a:r>
          </a:p>
        </p:txBody>
      </p:sp>
    </p:spTree>
    <p:extLst>
      <p:ext uri="{BB962C8B-B14F-4D97-AF65-F5344CB8AC3E}">
        <p14:creationId xmlns:p14="http://schemas.microsoft.com/office/powerpoint/2010/main" val="4189631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cs-CZ" dirty="0"/>
              <a:t>Skiagrafie</a:t>
            </a:r>
          </a:p>
        </p:txBody>
      </p:sp>
      <p:sp>
        <p:nvSpPr>
          <p:cNvPr id="3" name="Obdélník 2"/>
          <p:cNvSpPr/>
          <p:nvPr/>
        </p:nvSpPr>
        <p:spPr>
          <a:xfrm>
            <a:off x="539552" y="1412776"/>
            <a:ext cx="806489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cs-CZ" sz="2400" dirty="0"/>
              <a:t>Na rentgenovém snímku pozorujeme </a:t>
            </a:r>
            <a:r>
              <a:rPr lang="cs-CZ" sz="2400" dirty="0" err="1"/>
              <a:t>kortikalis</a:t>
            </a:r>
            <a:r>
              <a:rPr lang="cs-CZ" sz="2400" dirty="0"/>
              <a:t> jako bílý, ostře ohraničený stín, uvnitř je tmavá dřeňová dutina. </a:t>
            </a:r>
            <a:endParaRPr lang="cs-CZ" sz="2400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cs-CZ" sz="2400" dirty="0" smtClean="0"/>
              <a:t>Při </a:t>
            </a:r>
            <a:r>
              <a:rPr lang="cs-CZ" sz="2400" dirty="0"/>
              <a:t>hodnocení patologických změn na RTG snímku posuzujeme </a:t>
            </a:r>
            <a:r>
              <a:rPr lang="cs-CZ" sz="2400" b="1" dirty="0"/>
              <a:t>postavení a tvar kostí, vzhled </a:t>
            </a:r>
            <a:r>
              <a:rPr lang="cs-CZ" sz="2400" b="1" dirty="0" err="1"/>
              <a:t>kortikalis</a:t>
            </a:r>
            <a:r>
              <a:rPr lang="cs-CZ" sz="2400" b="1" dirty="0"/>
              <a:t>, šířku a tvar dřeňové dutiny, přítomnost periostální reakce a přilehlé měkké tkáně. </a:t>
            </a:r>
            <a:endParaRPr lang="cs-CZ" sz="2400" b="1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cs-CZ" sz="2400" dirty="0" smtClean="0"/>
              <a:t>Osteoporóza </a:t>
            </a:r>
            <a:r>
              <a:rPr lang="cs-CZ" sz="2400" dirty="0"/>
              <a:t>znamená úbytek kostní hmoty při zachovalém poměru minerálů k organické hmotě, na RTG snímku je tudíž skelet transparentnější.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cs-CZ" sz="2400" dirty="0" smtClean="0"/>
              <a:t>Projevem </a:t>
            </a:r>
            <a:r>
              <a:rPr lang="cs-CZ" sz="2400" dirty="0"/>
              <a:t>zlomenin a vymknutí je změna anatomického tvaru nebo vzájemného vztahu kostí</a:t>
            </a:r>
          </a:p>
        </p:txBody>
      </p:sp>
    </p:spTree>
    <p:extLst>
      <p:ext uri="{BB962C8B-B14F-4D97-AF65-F5344CB8AC3E}">
        <p14:creationId xmlns:p14="http://schemas.microsoft.com/office/powerpoint/2010/main" val="2494403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dirty="0" err="1"/>
              <a:t>Artrografie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323528" y="1268760"/>
            <a:ext cx="842493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cs-CZ" sz="2000" b="1" dirty="0" smtClean="0"/>
              <a:t>rentgenové </a:t>
            </a:r>
            <a:r>
              <a:rPr lang="cs-CZ" sz="2000" b="1" dirty="0"/>
              <a:t>vyšetření kloubu využívající nástřik kloubní dutiny kontrastní látkou. </a:t>
            </a:r>
            <a:endParaRPr lang="cs-CZ" sz="2000" b="1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000" dirty="0" smtClean="0"/>
              <a:t>hojně </a:t>
            </a:r>
            <a:r>
              <a:rPr lang="cs-CZ" sz="2000" dirty="0"/>
              <a:t>používána v minulosti zejména pro vyšetřování kolenních a ramenních kloubů, dnes se již téměř neprovádí, protože ji nahradila magnetická rezonance.  </a:t>
            </a:r>
            <a:endParaRPr lang="cs-CZ" sz="20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000" dirty="0"/>
              <a:t>n</a:t>
            </a:r>
            <a:r>
              <a:rPr lang="cs-CZ" sz="2000" dirty="0" smtClean="0"/>
              <a:t>ěkdy </a:t>
            </a:r>
            <a:r>
              <a:rPr lang="cs-CZ" sz="2000" dirty="0"/>
              <a:t>se provádí MR </a:t>
            </a:r>
            <a:r>
              <a:rPr lang="cs-CZ" sz="2000" dirty="0" err="1"/>
              <a:t>artrografie</a:t>
            </a:r>
            <a:r>
              <a:rPr lang="cs-CZ" sz="2000" dirty="0"/>
              <a:t>, kdy se do kloubu aplikuje gadoliniová kontrastní látka a provede se samotné vyšetření. </a:t>
            </a:r>
            <a:endParaRPr lang="cs-CZ" sz="20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000" dirty="0"/>
              <a:t>p</a:t>
            </a:r>
            <a:r>
              <a:rPr lang="cs-CZ" sz="2000" dirty="0" smtClean="0"/>
              <a:t>ři </a:t>
            </a:r>
            <a:r>
              <a:rPr lang="cs-CZ" sz="2000" dirty="0" err="1"/>
              <a:t>artrografii</a:t>
            </a:r>
            <a:r>
              <a:rPr lang="cs-CZ" sz="2000" dirty="0"/>
              <a:t> se musí dbát na </a:t>
            </a:r>
            <a:r>
              <a:rPr lang="cs-CZ" sz="2000" b="1" dirty="0"/>
              <a:t>absolutní sterilitu</a:t>
            </a:r>
            <a:r>
              <a:rPr lang="cs-CZ" sz="2000" dirty="0"/>
              <a:t>, proto je před samotným vyšetřením důležitá dezinfekce kloubu. Poté vyšetřovanou oblast zakryjeme sterilní rouškou a provedeme lokální anestezii v místě vpichu. Po aplikaci kontrastní látky pacient s vyšetřovanou končetinou zacvičí, aby se kontrastní látka rozprostřela v celém kloubu. Následně se zhotovují snímky v různých projekcích z důvodu lepšího zobrazení celé kloubní dutiny a přiléhající oblasti. </a:t>
            </a:r>
            <a:endParaRPr lang="cs-CZ" sz="20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000" dirty="0"/>
              <a:t>h</a:t>
            </a:r>
            <a:r>
              <a:rPr lang="cs-CZ" sz="2000" dirty="0" smtClean="0"/>
              <a:t>odnotíme </a:t>
            </a:r>
            <a:r>
              <a:rPr lang="cs-CZ" sz="2000" dirty="0"/>
              <a:t>stav kloubních ploch, kloubního pouzdra, synovie, vazů a menisků.</a:t>
            </a:r>
          </a:p>
        </p:txBody>
      </p:sp>
    </p:spTree>
    <p:extLst>
      <p:ext uri="{BB962C8B-B14F-4D97-AF65-F5344CB8AC3E}">
        <p14:creationId xmlns:p14="http://schemas.microsoft.com/office/powerpoint/2010/main" val="22303375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1018</TotalTime>
  <Words>1017</Words>
  <Application>Microsoft Office PowerPoint</Application>
  <PresentationFormat>Předvádění na obrazovce (4:3)</PresentationFormat>
  <Paragraphs>168</Paragraphs>
  <Slides>30</Slides>
  <Notes>0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2" baseType="lpstr">
      <vt:lpstr>Arkýř</vt:lpstr>
      <vt:lpstr>画像 ﾌｧｲﾙ</vt:lpstr>
      <vt:lpstr>Prezentace aplikace PowerPoint</vt:lpstr>
      <vt:lpstr>Prezentace aplikace PowerPoint</vt:lpstr>
      <vt:lpstr>Prezentace aplikace PowerPoint</vt:lpstr>
      <vt:lpstr>Prezentace aplikace PowerPoint</vt:lpstr>
      <vt:lpstr>Stavba dlouhé kosti </vt:lpstr>
      <vt:lpstr>Vyšetření muskuloskeletálního systému</vt:lpstr>
      <vt:lpstr>Skiagrafie</vt:lpstr>
      <vt:lpstr>Skiagrafie</vt:lpstr>
      <vt:lpstr>Artrografie</vt:lpstr>
      <vt:lpstr>Angiografie</vt:lpstr>
      <vt:lpstr>Ultrasonografie</vt:lpstr>
      <vt:lpstr>Výpočetní tomografie</vt:lpstr>
      <vt:lpstr>Magnetická rezonance</vt:lpstr>
      <vt:lpstr>Cívky pro MR vyšetření kloubů</vt:lpstr>
      <vt:lpstr>Nukleární medicína – scintigrafie skeletu</vt:lpstr>
      <vt:lpstr>Vyšetření ramenního kloubu</vt:lpstr>
      <vt:lpstr>Vyšetření zápěstí</vt:lpstr>
      <vt:lpstr>Vyšetření kyčlí</vt:lpstr>
      <vt:lpstr>Vyšetření kolenního kloubu</vt:lpstr>
      <vt:lpstr>Vyšetření hlezna</vt:lpstr>
      <vt:lpstr>Prezentace aplikace PowerPoint</vt:lpstr>
      <vt:lpstr>Vyšetření páteře</vt:lpstr>
      <vt:lpstr>Prezentace aplikace PowerPoint</vt:lpstr>
      <vt:lpstr>Scintigrafie kostí</vt:lpstr>
      <vt:lpstr>1-  humerus 2 - glenoideální jamka 3 - clavicula 4 - acromion 5 - m.biceps brachii 6 - m.supraspinatus</vt:lpstr>
      <vt:lpstr>Ruka</vt:lpstr>
      <vt:lpstr>Kyčle</vt:lpstr>
      <vt:lpstr>Kolenní kloub </vt:lpstr>
      <vt:lpstr>Hlezno</vt:lpstr>
      <vt:lpstr>Krční páteř</vt:lpstr>
    </vt:vector>
  </TitlesOfParts>
  <Company>ATC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RTG</dc:creator>
  <cp:lastModifiedBy>NTB</cp:lastModifiedBy>
  <cp:revision>50</cp:revision>
  <dcterms:created xsi:type="dcterms:W3CDTF">2011-10-21T12:22:59Z</dcterms:created>
  <dcterms:modified xsi:type="dcterms:W3CDTF">2015-10-07T04:18:40Z</dcterms:modified>
</cp:coreProperties>
</file>