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318" r:id="rId2"/>
    <p:sldId id="257" r:id="rId3"/>
    <p:sldId id="272" r:id="rId4"/>
    <p:sldId id="270" r:id="rId5"/>
    <p:sldId id="271" r:id="rId6"/>
    <p:sldId id="312" r:id="rId7"/>
    <p:sldId id="276" r:id="rId8"/>
    <p:sldId id="309" r:id="rId9"/>
    <p:sldId id="310" r:id="rId10"/>
    <p:sldId id="311" r:id="rId11"/>
    <p:sldId id="308" r:id="rId12"/>
    <p:sldId id="259" r:id="rId13"/>
    <p:sldId id="273" r:id="rId14"/>
    <p:sldId id="289" r:id="rId15"/>
    <p:sldId id="275" r:id="rId16"/>
    <p:sldId id="277" r:id="rId17"/>
    <p:sldId id="278" r:id="rId18"/>
    <p:sldId id="306" r:id="rId19"/>
    <p:sldId id="302" r:id="rId20"/>
    <p:sldId id="307" r:id="rId21"/>
    <p:sldId id="269" r:id="rId22"/>
    <p:sldId id="280" r:id="rId23"/>
    <p:sldId id="313" r:id="rId24"/>
    <p:sldId id="284" r:id="rId25"/>
    <p:sldId id="281" r:id="rId26"/>
    <p:sldId id="282" r:id="rId27"/>
    <p:sldId id="283" r:id="rId28"/>
    <p:sldId id="286" r:id="rId29"/>
    <p:sldId id="287" r:id="rId30"/>
    <p:sldId id="288" r:id="rId31"/>
    <p:sldId id="297" r:id="rId32"/>
    <p:sldId id="294" r:id="rId33"/>
    <p:sldId id="296" r:id="rId34"/>
    <p:sldId id="298" r:id="rId35"/>
    <p:sldId id="299" r:id="rId36"/>
    <p:sldId id="300" r:id="rId37"/>
    <p:sldId id="301" r:id="rId38"/>
    <p:sldId id="314" r:id="rId39"/>
    <p:sldId id="315" r:id="rId40"/>
    <p:sldId id="316" r:id="rId41"/>
    <p:sldId id="317" r:id="rId4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 varScale="1">
        <p:scale>
          <a:sx n="53" d="100"/>
          <a:sy n="53" d="100"/>
        </p:scale>
        <p:origin x="-69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19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9A6C0-E239-4342-B2B7-23B938AA1B24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EE87A-4EDC-4627-BAE7-240D96E9D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4785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EE87A-4EDC-4627-BAE7-240D96E9DF39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7665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F8AA666-994F-4BF1-AF9B-2305007EB18A}" type="datetimeFigureOut">
              <a:rPr lang="cs-CZ" smtClean="0"/>
              <a:t>7.10.2015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54048F8-9BAC-4D81-8BE8-DDFFF082E70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hrudník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6041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tg\Desktop\HEART VALVES 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36663"/>
            <a:ext cx="8242301" cy="454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31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rtg\Desktop\content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0"/>
            <a:ext cx="3618638" cy="343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rtg\Desktop\4vg9ls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695" y="3436753"/>
            <a:ext cx="3823164" cy="334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rtg\Desktop\imagesCABHLWY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57" y="3212975"/>
            <a:ext cx="4285653" cy="358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rtg\Desktop\r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8" y="-22132"/>
            <a:ext cx="5428032" cy="323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25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653536" cy="864096"/>
          </a:xfrm>
        </p:spPr>
        <p:txBody>
          <a:bodyPr/>
          <a:lstStyle/>
          <a:p>
            <a:r>
              <a:rPr lang="cs-CZ" dirty="0" smtClean="0"/>
              <a:t>CT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496944" cy="5184576"/>
          </a:xfrm>
        </p:spPr>
        <p:txBody>
          <a:bodyPr>
            <a:noAutofit/>
          </a:bodyPr>
          <a:lstStyle/>
          <a:p>
            <a:pPr algn="just"/>
            <a:r>
              <a:rPr lang="cs-CZ" sz="2000" b="1" dirty="0"/>
              <a:t>N</a:t>
            </a:r>
            <a:r>
              <a:rPr lang="cs-CZ" sz="2000" b="1" dirty="0" smtClean="0"/>
              <a:t>ejdůležitější </a:t>
            </a:r>
            <a:r>
              <a:rPr lang="cs-CZ" sz="2000" b="1" dirty="0"/>
              <a:t>zobrazovací </a:t>
            </a:r>
            <a:r>
              <a:rPr lang="cs-CZ" sz="2000" b="1" dirty="0" smtClean="0"/>
              <a:t>metoda </a:t>
            </a:r>
            <a:r>
              <a:rPr lang="cs-CZ" sz="2000" b="1" dirty="0"/>
              <a:t>v diagnostice onemocnění plic, mediastina, pleury, bránice i hrudní stěny. </a:t>
            </a:r>
            <a:endParaRPr lang="cs-CZ" sz="2000" b="1" dirty="0" smtClean="0"/>
          </a:p>
          <a:p>
            <a:pPr algn="just"/>
            <a:r>
              <a:rPr lang="cs-CZ" sz="2000" dirty="0" smtClean="0"/>
              <a:t>Provádí se </a:t>
            </a:r>
            <a:r>
              <a:rPr lang="cs-CZ" sz="2000" dirty="0"/>
              <a:t>z různých důvodů, zejména pro zpřesnění nálezu na RTG snímku. </a:t>
            </a:r>
            <a:endParaRPr lang="cs-CZ" sz="2000" dirty="0" smtClean="0"/>
          </a:p>
          <a:p>
            <a:pPr algn="just"/>
            <a:r>
              <a:rPr lang="cs-CZ" sz="2000" dirty="0" smtClean="0"/>
              <a:t>Hlavními </a:t>
            </a:r>
            <a:r>
              <a:rPr lang="cs-CZ" sz="2000" dirty="0"/>
              <a:t>indikacemi </a:t>
            </a:r>
            <a:r>
              <a:rPr lang="cs-CZ" sz="2000" dirty="0" smtClean="0"/>
              <a:t>jsou </a:t>
            </a:r>
            <a:r>
              <a:rPr lang="cs-CZ" sz="2000" b="1" dirty="0" smtClean="0"/>
              <a:t>patologické </a:t>
            </a:r>
            <a:r>
              <a:rPr lang="cs-CZ" sz="2000" b="1" dirty="0"/>
              <a:t>nálezy na RTG snímku</a:t>
            </a:r>
            <a:r>
              <a:rPr lang="cs-CZ" sz="2000" dirty="0"/>
              <a:t>, mezi něž patří zejména zpřesnění nálezu solitárního plicního uzlu, rozšíření mediastina, tumory plic a mediastina, pleurální změny</a:t>
            </a:r>
            <a:r>
              <a:rPr lang="cs-CZ" sz="2000" dirty="0" smtClean="0"/>
              <a:t>.</a:t>
            </a:r>
          </a:p>
          <a:p>
            <a:pPr algn="just"/>
            <a:r>
              <a:rPr lang="cs-CZ" sz="2000" dirty="0" smtClean="0"/>
              <a:t>Neméně </a:t>
            </a:r>
            <a:r>
              <a:rPr lang="cs-CZ" sz="2000" dirty="0"/>
              <a:t>významnými indikacemi jsou </a:t>
            </a:r>
            <a:r>
              <a:rPr lang="cs-CZ" sz="2000" b="1" dirty="0"/>
              <a:t>detekce metastáz do plic, podezření na embolizaci do plic, disekci a aneurysma aorty</a:t>
            </a:r>
            <a:r>
              <a:rPr lang="cs-CZ" sz="2000" dirty="0"/>
              <a:t>. </a:t>
            </a:r>
            <a:endParaRPr lang="cs-CZ" sz="2000" dirty="0" smtClean="0"/>
          </a:p>
          <a:p>
            <a:pPr algn="just"/>
            <a:r>
              <a:rPr lang="cs-CZ" sz="2000" dirty="0" smtClean="0"/>
              <a:t>CT </a:t>
            </a:r>
            <a:r>
              <a:rPr lang="cs-CZ" sz="2000" dirty="0"/>
              <a:t>je však také často využíváno pro </a:t>
            </a:r>
            <a:r>
              <a:rPr lang="cs-CZ" sz="2000" b="1" dirty="0"/>
              <a:t>cílené biopsie nitrohrudní léze či drenáže kolekce tekutin. </a:t>
            </a:r>
            <a:endParaRPr lang="cs-CZ" sz="2000" b="1" dirty="0" smtClean="0"/>
          </a:p>
          <a:p>
            <a:pPr algn="just"/>
            <a:r>
              <a:rPr lang="cs-CZ" sz="2000" dirty="0" smtClean="0"/>
              <a:t>Velkou </a:t>
            </a:r>
            <a:r>
              <a:rPr lang="cs-CZ" sz="2000" dirty="0"/>
              <a:t>indikační skupinou jsou CT </a:t>
            </a:r>
            <a:r>
              <a:rPr lang="cs-CZ" sz="2000" b="1" dirty="0"/>
              <a:t>vyšetření srdce. </a:t>
            </a:r>
            <a:endParaRPr lang="cs-CZ" sz="2000" b="1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23851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Možnosti CT vyšetření hrudníku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2060848"/>
            <a:ext cx="8363272" cy="4065315"/>
          </a:xfrm>
        </p:spPr>
        <p:txBody>
          <a:bodyPr/>
          <a:lstStyle/>
          <a:p>
            <a:r>
              <a:rPr lang="cs-CZ" sz="2800" dirty="0" smtClean="0"/>
              <a:t>CT konvenční</a:t>
            </a:r>
          </a:p>
          <a:p>
            <a:endParaRPr lang="cs-CZ" sz="2800" dirty="0" smtClean="0"/>
          </a:p>
          <a:p>
            <a:r>
              <a:rPr lang="cs-CZ" sz="2800" dirty="0" smtClean="0"/>
              <a:t>CT spirální</a:t>
            </a:r>
          </a:p>
          <a:p>
            <a:endParaRPr lang="cs-CZ" sz="2800" dirty="0" smtClean="0"/>
          </a:p>
          <a:p>
            <a:r>
              <a:rPr lang="cs-CZ" sz="2800" dirty="0" smtClean="0"/>
              <a:t>HRCT – s vysokým rozlišením</a:t>
            </a:r>
          </a:p>
          <a:p>
            <a:endParaRPr lang="cs-CZ" sz="2800" dirty="0" smtClean="0"/>
          </a:p>
          <a:p>
            <a:r>
              <a:rPr lang="cs-CZ" sz="2800" dirty="0" smtClean="0"/>
              <a:t>CT angiografie hrudníku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074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rtg\Desktop\220px-Germ-cell-tumor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69" y="0"/>
            <a:ext cx="5009886" cy="347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rtg\Desktop\c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69" y="3068960"/>
            <a:ext cx="5009886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rtg\Desktop\Thorax_CT_peripheres_Brronchialcarcinom_li_O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477" y="0"/>
            <a:ext cx="4267523" cy="327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rtg\Desktop\230px-CT_chest_in_pneumonia_with_abscesses_caverns_and_effusions_d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477" y="3140126"/>
            <a:ext cx="4267523" cy="371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72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188641"/>
            <a:ext cx="7416824" cy="648072"/>
          </a:xfrm>
        </p:spPr>
        <p:txBody>
          <a:bodyPr/>
          <a:lstStyle/>
          <a:p>
            <a:r>
              <a:rPr lang="cs-CZ" dirty="0" smtClean="0"/>
              <a:t>HRCT = skenování úzkou vrstvou</a:t>
            </a:r>
            <a:endParaRPr lang="cs-CZ" dirty="0"/>
          </a:p>
        </p:txBody>
      </p:sp>
      <p:pic>
        <p:nvPicPr>
          <p:cNvPr id="2050" name="Picture 2" descr="C:\Users\rtg\Desktop\c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6725736" cy="581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0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CTA </a:t>
            </a:r>
            <a:r>
              <a:rPr lang="cs-CZ" dirty="0" err="1" smtClean="0"/>
              <a:t>truncus</a:t>
            </a:r>
            <a:r>
              <a:rPr lang="cs-CZ" dirty="0" smtClean="0"/>
              <a:t> </a:t>
            </a:r>
            <a:r>
              <a:rPr lang="cs-CZ" dirty="0" err="1" smtClean="0"/>
              <a:t>pulmonalis</a:t>
            </a:r>
            <a:r>
              <a:rPr lang="cs-CZ" dirty="0" smtClean="0"/>
              <a:t> - plicní embolie</a:t>
            </a:r>
            <a:endParaRPr lang="cs-CZ" dirty="0"/>
          </a:p>
        </p:txBody>
      </p:sp>
      <p:pic>
        <p:nvPicPr>
          <p:cNvPr id="4099" name="Picture 3" descr="C:\Users\rtg\Desktop\255v63n02-13147673fi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06568"/>
            <a:ext cx="4200476" cy="425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rtg\Desktop\ct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15080"/>
            <a:ext cx="3240360" cy="237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rtg\Desktop\27433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6568"/>
            <a:ext cx="3251200" cy="24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22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tg\Desktop\imagesCA8QRWU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46237"/>
            <a:ext cx="3168352" cy="3682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rtg\Desktop\imagesCAZRQP8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976" y="1646237"/>
            <a:ext cx="5457099" cy="3682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CTA aorty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776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796136" y="145208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1 – pravá plíce</a:t>
            </a:r>
          </a:p>
          <a:p>
            <a:pPr marL="0" indent="0">
              <a:buNone/>
            </a:pPr>
            <a:r>
              <a:rPr lang="cs-CZ" dirty="0" smtClean="0"/>
              <a:t>2 – aorta</a:t>
            </a:r>
          </a:p>
          <a:p>
            <a:pPr marL="0" indent="0">
              <a:buNone/>
            </a:pPr>
            <a:r>
              <a:rPr lang="cs-CZ" dirty="0" smtClean="0"/>
              <a:t>3 – pravá předsíň</a:t>
            </a:r>
          </a:p>
          <a:p>
            <a:pPr marL="0" indent="0">
              <a:buNone/>
            </a:pPr>
            <a:r>
              <a:rPr lang="cs-CZ" dirty="0" smtClean="0"/>
              <a:t>4 – pravá komora</a:t>
            </a:r>
          </a:p>
          <a:p>
            <a:pPr marL="0" indent="0">
              <a:buNone/>
            </a:pPr>
            <a:r>
              <a:rPr lang="cs-CZ" dirty="0" smtClean="0"/>
              <a:t>5 – septum</a:t>
            </a:r>
          </a:p>
          <a:p>
            <a:pPr marL="0" indent="0">
              <a:buNone/>
            </a:pPr>
            <a:r>
              <a:rPr lang="cs-CZ" dirty="0" smtClean="0"/>
              <a:t>6 – levá předsíň</a:t>
            </a:r>
          </a:p>
          <a:p>
            <a:pPr marL="0" indent="0">
              <a:buNone/>
            </a:pPr>
            <a:r>
              <a:rPr lang="cs-CZ" dirty="0" smtClean="0"/>
              <a:t>7 – levá komora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5594033" cy="411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547664" y="31409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131840" y="3933056"/>
            <a:ext cx="445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483768" y="2924944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2904520" y="2533546"/>
            <a:ext cx="673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3001478" y="2924944"/>
            <a:ext cx="576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904520" y="3510300"/>
            <a:ext cx="529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6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3577541" y="2924944"/>
            <a:ext cx="432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599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447547" y="141381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1 – aorta </a:t>
            </a:r>
            <a:r>
              <a:rPr lang="cs-CZ" dirty="0" err="1" smtClean="0"/>
              <a:t>ascendens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2 – </a:t>
            </a:r>
            <a:r>
              <a:rPr lang="cs-CZ" dirty="0" err="1" smtClean="0"/>
              <a:t>tr.brachiocephalicus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3 – </a:t>
            </a:r>
            <a:r>
              <a:rPr lang="cs-CZ" dirty="0" err="1" smtClean="0"/>
              <a:t>a.carotis</a:t>
            </a:r>
            <a:r>
              <a:rPr lang="cs-CZ" dirty="0" smtClean="0"/>
              <a:t> </a:t>
            </a:r>
            <a:r>
              <a:rPr lang="cs-CZ" dirty="0" err="1" smtClean="0"/>
              <a:t>communis</a:t>
            </a:r>
            <a:r>
              <a:rPr lang="cs-CZ" dirty="0" smtClean="0"/>
              <a:t> sin.</a:t>
            </a:r>
          </a:p>
          <a:p>
            <a:pPr marL="0" indent="0">
              <a:buNone/>
            </a:pPr>
            <a:r>
              <a:rPr lang="cs-CZ" dirty="0" smtClean="0"/>
              <a:t>4 – </a:t>
            </a:r>
            <a:r>
              <a:rPr lang="cs-CZ" dirty="0" err="1" smtClean="0"/>
              <a:t>a.subclavia</a:t>
            </a:r>
            <a:r>
              <a:rPr lang="cs-CZ" dirty="0" smtClean="0"/>
              <a:t> sin.</a:t>
            </a:r>
          </a:p>
          <a:p>
            <a:pPr marL="0" indent="0">
              <a:buNone/>
            </a:pPr>
            <a:r>
              <a:rPr lang="cs-CZ" dirty="0" smtClean="0"/>
              <a:t>5 – aorta </a:t>
            </a:r>
            <a:r>
              <a:rPr lang="cs-CZ" dirty="0" err="1" smtClean="0"/>
              <a:t>descendens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6 – </a:t>
            </a:r>
            <a:r>
              <a:rPr lang="cs-CZ" dirty="0" err="1" smtClean="0"/>
              <a:t>ventriculus</a:t>
            </a:r>
            <a:r>
              <a:rPr lang="cs-CZ" dirty="0" smtClean="0"/>
              <a:t> sin.</a:t>
            </a:r>
          </a:p>
          <a:p>
            <a:pPr marL="0" indent="0">
              <a:buNone/>
            </a:pPr>
            <a:r>
              <a:rPr lang="cs-CZ" dirty="0" smtClean="0"/>
              <a:t>7 – aortální chlopeň</a:t>
            </a:r>
            <a:endParaRPr lang="cs-CZ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8376"/>
            <a:ext cx="3312368" cy="6397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187624" y="2708920"/>
            <a:ext cx="44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1482483" y="1669450"/>
            <a:ext cx="452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545795" y="1546942"/>
            <a:ext cx="778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796278" y="1527242"/>
            <a:ext cx="527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2387355" y="3108034"/>
            <a:ext cx="243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1935012" y="3292700"/>
            <a:ext cx="42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6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1633325" y="3108034"/>
            <a:ext cx="377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8807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Vyšetřovací 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1560" y="2060848"/>
            <a:ext cx="8085584" cy="4381947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1/ RTG – základní informace</a:t>
            </a:r>
          </a:p>
          <a:p>
            <a:pPr marL="0" indent="0">
              <a:buNone/>
            </a:pPr>
            <a:r>
              <a:rPr lang="cs-CZ" dirty="0" smtClean="0"/>
              <a:t>2/ CT – upřesnění RTG nálezu</a:t>
            </a:r>
          </a:p>
          <a:p>
            <a:pPr marL="0" indent="0">
              <a:buNone/>
            </a:pPr>
            <a:r>
              <a:rPr lang="cs-CZ" dirty="0" smtClean="0"/>
              <a:t>3/ AG – nejčastěji zjištění anomálií cév</a:t>
            </a:r>
          </a:p>
          <a:p>
            <a:pPr marL="0" indent="0">
              <a:buNone/>
            </a:pPr>
            <a:r>
              <a:rPr lang="cs-CZ" dirty="0" smtClean="0"/>
              <a:t>4/ US – zobrazení srdce</a:t>
            </a:r>
          </a:p>
          <a:p>
            <a:pPr marL="0" indent="0">
              <a:buNone/>
            </a:pPr>
            <a:r>
              <a:rPr lang="cs-CZ" dirty="0"/>
              <a:t>5</a:t>
            </a:r>
            <a:r>
              <a:rPr lang="cs-CZ" dirty="0" smtClean="0"/>
              <a:t>/ MR – vady srdce a cév, tumory</a:t>
            </a:r>
          </a:p>
          <a:p>
            <a:pPr marL="0" indent="0">
              <a:buNone/>
            </a:pPr>
            <a:r>
              <a:rPr lang="cs-CZ" dirty="0"/>
              <a:t>6</a:t>
            </a:r>
            <a:r>
              <a:rPr lang="cs-CZ" dirty="0" smtClean="0"/>
              <a:t>/ NM – dg. </a:t>
            </a:r>
            <a:r>
              <a:rPr lang="cs-CZ" dirty="0"/>
              <a:t>p</a:t>
            </a:r>
            <a:r>
              <a:rPr lang="cs-CZ" dirty="0" smtClean="0"/>
              <a:t>licní embolie, kardiologie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126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/>
          <a:lstStyle/>
          <a:p>
            <a:r>
              <a:rPr lang="cs-CZ" dirty="0" smtClean="0"/>
              <a:t>Srdce</a:t>
            </a:r>
            <a:endParaRPr lang="cs-CZ" dirty="0"/>
          </a:p>
        </p:txBody>
      </p:sp>
      <p:pic>
        <p:nvPicPr>
          <p:cNvPr id="11266" name="Picture 2" descr="C:\Users\rtg\Desktop\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95" y="1268760"/>
            <a:ext cx="6865258" cy="514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702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cs-CZ" dirty="0" smtClean="0"/>
              <a:t>Anatomie srdce</a:t>
            </a:r>
            <a:endParaRPr lang="cs-CZ" dirty="0"/>
          </a:p>
        </p:txBody>
      </p:sp>
      <p:pic>
        <p:nvPicPr>
          <p:cNvPr id="3074" name="Picture 2" descr="C:\Users\rtg\Desktop\thmb_48ce1c49395735-chamb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03432"/>
            <a:ext cx="3744416" cy="229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rtg\Desktop\thmb_48ce1c0bb890b4-chamb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75901"/>
            <a:ext cx="3744416" cy="254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rtg\Desktop\thmb_48ce1c1836d343-chamb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03432"/>
            <a:ext cx="3498052" cy="254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rtg\Desktop\thmb_48ce1c5506b1c2-chamb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37950"/>
            <a:ext cx="3498052" cy="237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1929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cs-CZ" dirty="0" smtClean="0"/>
              <a:t>CT srdce</a:t>
            </a:r>
            <a:endParaRPr lang="cs-CZ" dirty="0"/>
          </a:p>
        </p:txBody>
      </p:sp>
      <p:pic>
        <p:nvPicPr>
          <p:cNvPr id="7170" name="Picture 2" descr="C:\Users\rtg\Desktop\ct s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971" y="1316326"/>
            <a:ext cx="2157199" cy="21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rtg\Desktop\imagesCAH39CQ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09" y="3503613"/>
            <a:ext cx="7228724" cy="307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rtg\Desktop\ct sr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11350"/>
            <a:ext cx="211455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rtg\Desktop\ct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823" y="1296502"/>
            <a:ext cx="2157199" cy="21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2271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cs-CZ" dirty="0"/>
              <a:t>UZ </a:t>
            </a:r>
            <a:r>
              <a:rPr lang="cs-CZ" dirty="0" smtClean="0"/>
              <a:t>srdce - echokardiografie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539552" y="1340768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sz="2000" b="1" dirty="0" smtClean="0"/>
              <a:t>diagnostika </a:t>
            </a:r>
            <a:r>
              <a:rPr lang="cs-CZ" sz="2000" b="1" dirty="0"/>
              <a:t>srdečních </a:t>
            </a:r>
            <a:r>
              <a:rPr lang="cs-CZ" sz="2000" b="1" dirty="0" smtClean="0"/>
              <a:t>chorob</a:t>
            </a:r>
            <a:endParaRPr lang="cs-CZ" sz="2000" dirty="0"/>
          </a:p>
          <a:p>
            <a:pPr algn="just"/>
            <a:r>
              <a:rPr lang="cs-CZ" sz="2000" dirty="0" smtClean="0"/>
              <a:t>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 smtClean="0"/>
              <a:t>poskytuje </a:t>
            </a:r>
            <a:r>
              <a:rPr lang="cs-CZ" sz="2000" dirty="0"/>
              <a:t>morfologické i funkční informace o velikosti srdečních dutin, šířce myokardu, stavu chlopní, perikardu a též slouží k zobrazení případných expanzí. 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cs-CZ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b="1" dirty="0" smtClean="0"/>
              <a:t>Dynamické </a:t>
            </a:r>
            <a:r>
              <a:rPr lang="cs-CZ" sz="2000" b="1" dirty="0"/>
              <a:t>zobrazení B </a:t>
            </a:r>
            <a:r>
              <a:rPr lang="cs-CZ" sz="2000" dirty="0"/>
              <a:t>slouží k zobrazení dutin srdce a velkých cév, tyto struktury můžeme pozorovat jako </a:t>
            </a:r>
            <a:r>
              <a:rPr lang="cs-CZ" sz="2000" dirty="0" err="1"/>
              <a:t>anechogenní</a:t>
            </a:r>
            <a:r>
              <a:rPr lang="cs-CZ" sz="2000" dirty="0"/>
              <a:t> oblasti, na obrazovce jsou tudíž tmavé. </a:t>
            </a:r>
            <a:endParaRPr lang="cs-CZ" sz="2000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cs-CZ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 smtClean="0"/>
              <a:t>Pro </a:t>
            </a:r>
            <a:r>
              <a:rPr lang="cs-CZ" sz="2000" dirty="0"/>
              <a:t>zjištění rychlosti, směru a linearity toku krve v srdečních dutinách a velkých cévách se využívá </a:t>
            </a:r>
            <a:r>
              <a:rPr lang="cs-CZ" sz="2000" b="1" dirty="0"/>
              <a:t>Dopplerovské techniky</a:t>
            </a:r>
            <a:r>
              <a:rPr lang="cs-CZ" sz="2000" dirty="0"/>
              <a:t>. </a:t>
            </a:r>
            <a:r>
              <a:rPr lang="cs-CZ" sz="2000" dirty="0" smtClean="0"/>
              <a:t>Směr </a:t>
            </a:r>
            <a:r>
              <a:rPr lang="cs-CZ" sz="2000" dirty="0"/>
              <a:t>proudění krve, rychlost krve a turbulence lze dobře zobrazit barevným zobrazováním. </a:t>
            </a:r>
            <a:r>
              <a:rPr lang="cs-CZ" sz="2000" dirty="0" smtClean="0"/>
              <a:t>Oblast </a:t>
            </a:r>
            <a:r>
              <a:rPr lang="cs-CZ" sz="2000" dirty="0"/>
              <a:t>maximální rychlosti směřující k sondě je zobrazena červeně, směrem od sondy modře, turbulentní oblast charakterizuje směs všech barev. </a:t>
            </a:r>
          </a:p>
        </p:txBody>
      </p:sp>
    </p:spTree>
    <p:extLst>
      <p:ext uri="{BB962C8B-B14F-4D97-AF65-F5344CB8AC3E}">
        <p14:creationId xmlns:p14="http://schemas.microsoft.com/office/powerpoint/2010/main" val="21020707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cs-CZ" dirty="0" smtClean="0"/>
              <a:t>UZ srdce</a:t>
            </a:r>
            <a:endParaRPr lang="cs-CZ" dirty="0"/>
          </a:p>
        </p:txBody>
      </p:sp>
      <p:pic>
        <p:nvPicPr>
          <p:cNvPr id="4098" name="Picture 2" descr="C:\Users\rtg\Desktop\uz srd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3600400" cy="307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rtg\Desktop\gr1-midiCASAQM1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254" y="1412776"/>
            <a:ext cx="2923074" cy="304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rtg\Desktop\regu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635" y="4311308"/>
            <a:ext cx="3816424" cy="254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39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700808"/>
            <a:ext cx="8291264" cy="4752528"/>
          </a:xfrm>
        </p:spPr>
        <p:txBody>
          <a:bodyPr>
            <a:normAutofit/>
          </a:bodyPr>
          <a:lstStyle/>
          <a:p>
            <a:r>
              <a:rPr lang="cs-CZ" b="1" dirty="0" smtClean="0"/>
              <a:t>Plicní AG </a:t>
            </a:r>
            <a:r>
              <a:rPr lang="cs-CZ" dirty="0" smtClean="0"/>
              <a:t>– plicní embolie</a:t>
            </a:r>
          </a:p>
          <a:p>
            <a:endParaRPr lang="cs-CZ" dirty="0" smtClean="0"/>
          </a:p>
          <a:p>
            <a:r>
              <a:rPr lang="cs-CZ" b="1" dirty="0" smtClean="0"/>
              <a:t>Hrudní aortografie </a:t>
            </a:r>
            <a:r>
              <a:rPr lang="cs-CZ" dirty="0" smtClean="0"/>
              <a:t>– vrozené anomálie, disekce,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aneuryzmata</a:t>
            </a:r>
          </a:p>
          <a:p>
            <a:endParaRPr lang="cs-CZ" dirty="0" smtClean="0"/>
          </a:p>
          <a:p>
            <a:r>
              <a:rPr lang="cs-CZ" b="1" dirty="0" err="1" smtClean="0"/>
              <a:t>Koronarografie</a:t>
            </a:r>
            <a:r>
              <a:rPr lang="cs-CZ" dirty="0" smtClean="0"/>
              <a:t> – ICHS, IM </a:t>
            </a:r>
          </a:p>
          <a:p>
            <a:pPr marL="0" indent="0">
              <a:buNone/>
            </a:pPr>
            <a:r>
              <a:rPr lang="cs-CZ" dirty="0" smtClean="0"/>
              <a:t>                                - </a:t>
            </a:r>
            <a:r>
              <a:rPr lang="cs-CZ" i="1" dirty="0"/>
              <a:t>posouzení  </a:t>
            </a:r>
            <a:r>
              <a:rPr lang="cs-CZ" i="1" dirty="0" err="1"/>
              <a:t>makrocirkulace</a:t>
            </a:r>
            <a:endParaRPr lang="cs-CZ" i="1" dirty="0" smtClean="0"/>
          </a:p>
          <a:p>
            <a:endParaRPr lang="cs-CZ" dirty="0" smtClean="0"/>
          </a:p>
          <a:p>
            <a:r>
              <a:rPr lang="cs-CZ" b="1" dirty="0" err="1" smtClean="0"/>
              <a:t>Kardioangiografie</a:t>
            </a:r>
            <a:r>
              <a:rPr lang="cs-CZ" dirty="0" smtClean="0"/>
              <a:t> – posouzení vrozených srdečních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vad u dětí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66602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rtg\Desktop\ag ao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43" y="1556792"/>
            <a:ext cx="41764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rtg\Desktop\ag 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63" y="1556792"/>
            <a:ext cx="4140493" cy="469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5886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rtg\Desktop\ag a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43" y="1626101"/>
            <a:ext cx="4008341" cy="420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tg\Desktop\coronary-angiogram-pic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26100"/>
            <a:ext cx="4431234" cy="420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6317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rtg\Desktop\ko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68" y="1656616"/>
            <a:ext cx="4198937" cy="451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rtg\Desktop\gr27-mid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309" y="1656616"/>
            <a:ext cx="3587335" cy="451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0525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r>
              <a:rPr lang="cs-CZ" dirty="0" smtClean="0"/>
              <a:t>Metody NM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7992888" cy="5102027"/>
          </a:xfrm>
        </p:spPr>
        <p:txBody>
          <a:bodyPr>
            <a:noAutofit/>
          </a:bodyPr>
          <a:lstStyle/>
          <a:p>
            <a:r>
              <a:rPr lang="cs-CZ" sz="1600" b="1" dirty="0" err="1" smtClean="0"/>
              <a:t>Perfuzní</a:t>
            </a:r>
            <a:r>
              <a:rPr lang="cs-CZ" sz="1600" b="1" dirty="0" smtClean="0"/>
              <a:t> scintigrafie plic </a:t>
            </a:r>
            <a:r>
              <a:rPr lang="cs-CZ" sz="1600" dirty="0" smtClean="0"/>
              <a:t>– radioaktivní látka </a:t>
            </a:r>
            <a:r>
              <a:rPr lang="cs-CZ" sz="1600" dirty="0" err="1" smtClean="0"/>
              <a:t>i.v</a:t>
            </a:r>
            <a:r>
              <a:rPr lang="cs-CZ" sz="1600" dirty="0" smtClean="0"/>
              <a:t>.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            bílkovina </a:t>
            </a:r>
            <a:r>
              <a:rPr lang="cs-CZ" sz="1600" dirty="0"/>
              <a:t>albumin značená techneciem, </a:t>
            </a:r>
            <a:r>
              <a:rPr lang="cs-CZ" sz="1600" dirty="0" smtClean="0"/>
              <a:t>která se </a:t>
            </a:r>
            <a:r>
              <a:rPr lang="cs-CZ" sz="1600" dirty="0"/>
              <a:t>zachytává </a:t>
            </a:r>
            <a:r>
              <a:rPr lang="cs-CZ" sz="1600" dirty="0" smtClean="0"/>
              <a:t>v plicních 	  kapilárách </a:t>
            </a:r>
          </a:p>
          <a:p>
            <a:pPr marL="0" indent="0">
              <a:buNone/>
            </a:pPr>
            <a:endParaRPr lang="cs-CZ" sz="1600" b="1" dirty="0" smtClean="0"/>
          </a:p>
          <a:p>
            <a:r>
              <a:rPr lang="cs-CZ" sz="1600" b="1" dirty="0" smtClean="0"/>
              <a:t>Ventilační scintigrafie plic </a:t>
            </a:r>
            <a:r>
              <a:rPr lang="cs-CZ" sz="1600" dirty="0" smtClean="0"/>
              <a:t>– radioaktivní látka inhalačně</a:t>
            </a:r>
          </a:p>
          <a:p>
            <a:pPr marL="0" indent="0">
              <a:buNone/>
            </a:pPr>
            <a:r>
              <a:rPr lang="cs-CZ" sz="1600" dirty="0" smtClean="0"/>
              <a:t>                  pacient </a:t>
            </a:r>
            <a:r>
              <a:rPr lang="cs-CZ" sz="1600" dirty="0"/>
              <a:t>vdechuje vzduch obsahující značený </a:t>
            </a:r>
            <a:r>
              <a:rPr lang="cs-CZ" sz="1600" dirty="0" smtClean="0"/>
              <a:t>plyny (nejčastěji </a:t>
            </a:r>
            <a:r>
              <a:rPr lang="cs-CZ" sz="1600" dirty="0"/>
              <a:t>krypton) </a:t>
            </a:r>
          </a:p>
          <a:p>
            <a:endParaRPr lang="cs-CZ" sz="1600" b="1" dirty="0" smtClean="0"/>
          </a:p>
          <a:p>
            <a:r>
              <a:rPr lang="cs-CZ" sz="1600" b="1" dirty="0" err="1" smtClean="0"/>
              <a:t>Perfuzní</a:t>
            </a:r>
            <a:r>
              <a:rPr lang="cs-CZ" sz="1600" b="1" dirty="0" smtClean="0"/>
              <a:t> SPECT myokardu </a:t>
            </a:r>
            <a:r>
              <a:rPr lang="cs-CZ" sz="1600" dirty="0" smtClean="0"/>
              <a:t>– ICHS, </a:t>
            </a:r>
            <a:r>
              <a:rPr lang="cs-CZ" sz="1600" dirty="0" err="1" smtClean="0"/>
              <a:t>viabilita</a:t>
            </a:r>
            <a:r>
              <a:rPr lang="cs-CZ" sz="1600" dirty="0" smtClean="0"/>
              <a:t> myokardu, 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                       </a:t>
            </a:r>
            <a:r>
              <a:rPr lang="cs-CZ" sz="1600" i="1" dirty="0" smtClean="0"/>
              <a:t>posouzení  mikrocirkulace</a:t>
            </a:r>
            <a:r>
              <a:rPr lang="cs-CZ" sz="1600" dirty="0"/>
              <a:t> </a:t>
            </a: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                    </a:t>
            </a:r>
            <a:r>
              <a:rPr lang="cs-CZ" sz="1600" dirty="0"/>
              <a:t>n</a:t>
            </a:r>
            <a:r>
              <a:rPr lang="cs-CZ" sz="1600" dirty="0" smtClean="0"/>
              <a:t>a </a:t>
            </a:r>
            <a:r>
              <a:rPr lang="cs-CZ" sz="1600" dirty="0"/>
              <a:t>vrcholu </a:t>
            </a:r>
            <a:r>
              <a:rPr lang="cs-CZ" sz="1600" dirty="0" smtClean="0"/>
              <a:t>ergometrické </a:t>
            </a:r>
            <a:r>
              <a:rPr lang="cs-CZ" sz="1600" dirty="0"/>
              <a:t>nebo </a:t>
            </a:r>
            <a:r>
              <a:rPr lang="cs-CZ" sz="1600" dirty="0" smtClean="0"/>
              <a:t>farmakologické zátěže se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              aplikuje </a:t>
            </a:r>
            <a:r>
              <a:rPr lang="cs-CZ" sz="1600" dirty="0" err="1" smtClean="0"/>
              <a:t>i.v</a:t>
            </a:r>
            <a:r>
              <a:rPr lang="cs-CZ" sz="1600" dirty="0" smtClean="0"/>
              <a:t>. radiofarmakum </a:t>
            </a:r>
            <a:r>
              <a:rPr lang="cs-CZ" sz="1600" dirty="0"/>
              <a:t>(99mTc </a:t>
            </a:r>
            <a:r>
              <a:rPr lang="cs-CZ" sz="1600" dirty="0" err="1"/>
              <a:t>Tetrofosmin</a:t>
            </a:r>
            <a:r>
              <a:rPr lang="cs-CZ" sz="1600" dirty="0" smtClean="0"/>
              <a:t>)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r>
              <a:rPr lang="cs-CZ" sz="1600" b="1" dirty="0"/>
              <a:t>Radionuklidová rovnovážná </a:t>
            </a:r>
            <a:r>
              <a:rPr lang="cs-CZ" sz="1600" b="1" dirty="0" err="1" smtClean="0"/>
              <a:t>ventrikulografie</a:t>
            </a:r>
            <a:endParaRPr lang="cs-CZ" sz="1600" b="1" dirty="0" smtClean="0"/>
          </a:p>
          <a:p>
            <a:pPr marL="0" indent="0">
              <a:buNone/>
            </a:pPr>
            <a:r>
              <a:rPr lang="cs-CZ" sz="1600" dirty="0" smtClean="0">
                <a:solidFill>
                  <a:srgbClr val="FF0000"/>
                </a:solidFill>
              </a:rPr>
              <a:t>                   </a:t>
            </a:r>
            <a:r>
              <a:rPr lang="cs-CZ" sz="1600" dirty="0" smtClean="0"/>
              <a:t>provede se označeni </a:t>
            </a:r>
            <a:r>
              <a:rPr lang="cs-CZ" sz="1600" dirty="0"/>
              <a:t>erytrocytů 99mTc a jejich </a:t>
            </a:r>
            <a:r>
              <a:rPr lang="cs-CZ" sz="1600" dirty="0" err="1"/>
              <a:t>reaplikace</a:t>
            </a:r>
            <a:r>
              <a:rPr lang="cs-CZ" sz="1600" dirty="0"/>
              <a:t> </a:t>
            </a:r>
            <a:r>
              <a:rPr lang="cs-CZ" sz="1600" dirty="0" smtClean="0"/>
              <a:t>pacientovi</a:t>
            </a:r>
            <a:r>
              <a:rPr lang="cs-CZ" sz="1600" dirty="0"/>
              <a:t> </a:t>
            </a:r>
            <a:endParaRPr lang="cs-CZ" sz="1600" dirty="0" smtClean="0"/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             následně hodnocení ejekční frakce </a:t>
            </a:r>
            <a:r>
              <a:rPr lang="cs-CZ" sz="1600" dirty="0"/>
              <a:t>komor a posouzeni motility stěn</a:t>
            </a:r>
            <a:endParaRPr lang="cs-CZ" sz="1600" dirty="0" smtClean="0"/>
          </a:p>
        </p:txBody>
      </p:sp>
    </p:spTree>
    <p:extLst>
      <p:ext uri="{BB962C8B-B14F-4D97-AF65-F5344CB8AC3E}">
        <p14:creationId xmlns:p14="http://schemas.microsoft.com/office/powerpoint/2010/main" val="497682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Skiagrafie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30832" y="5301208"/>
            <a:ext cx="8229600" cy="93610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Základní projekce: </a:t>
            </a:r>
            <a:r>
              <a:rPr lang="cs-CZ" dirty="0" err="1" smtClean="0"/>
              <a:t>zadopřední</a:t>
            </a:r>
            <a:r>
              <a:rPr lang="cs-CZ" dirty="0" smtClean="0"/>
              <a:t>  a bočná</a:t>
            </a:r>
            <a:endParaRPr lang="cs-CZ" dirty="0"/>
          </a:p>
        </p:txBody>
      </p:sp>
      <p:pic>
        <p:nvPicPr>
          <p:cNvPr id="4099" name="Picture 3" descr="C:\Users\rtg\Desktop\imagesCAK73FL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397000"/>
            <a:ext cx="3744416" cy="361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rtg\Desktop\bo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55" y="1397000"/>
            <a:ext cx="3431177" cy="361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12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Perfuzní</a:t>
            </a:r>
            <a:r>
              <a:rPr lang="cs-CZ" dirty="0" smtClean="0"/>
              <a:t> scintigrafie plic</a:t>
            </a:r>
            <a:endParaRPr lang="cs-CZ" dirty="0"/>
          </a:p>
        </p:txBody>
      </p:sp>
      <p:pic>
        <p:nvPicPr>
          <p:cNvPr id="3074" name="Picture 2" descr="C:\Users\rtg\Desktop\pne-18-ob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47837"/>
            <a:ext cx="8878535" cy="168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rtg\Desktop\pne-18-obr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928885"/>
            <a:ext cx="8878534" cy="162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103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Ventilační scintigrafie plic</a:t>
            </a:r>
            <a:endParaRPr lang="cs-CZ" dirty="0"/>
          </a:p>
        </p:txBody>
      </p:sp>
      <p:pic>
        <p:nvPicPr>
          <p:cNvPr id="1029" name="Picture 5" descr="C:\Users\rtg\Desktop\pne-18-ob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2" y="1916832"/>
            <a:ext cx="870032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rtg\Desktop\pne-18-obr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2" y="4188873"/>
            <a:ext cx="8700323" cy="154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723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Perfuzní</a:t>
            </a:r>
            <a:r>
              <a:rPr lang="cs-CZ" dirty="0" smtClean="0"/>
              <a:t> scintigrafie myokardu</a:t>
            </a:r>
            <a:endParaRPr lang="cs-CZ" dirty="0"/>
          </a:p>
        </p:txBody>
      </p:sp>
      <p:pic>
        <p:nvPicPr>
          <p:cNvPr id="14338" name="Picture 2" descr="C:\Users\rtg\Desktop\kar-3-ob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6408712" cy="507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1351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6828"/>
            <a:ext cx="7467600" cy="707876"/>
          </a:xfrm>
        </p:spPr>
        <p:txBody>
          <a:bodyPr/>
          <a:lstStyle/>
          <a:p>
            <a:r>
              <a:rPr lang="cs-CZ" dirty="0" err="1" smtClean="0"/>
              <a:t>Perfuzní</a:t>
            </a:r>
            <a:r>
              <a:rPr lang="cs-CZ" dirty="0" smtClean="0"/>
              <a:t> scintigrafie myokardu</a:t>
            </a:r>
            <a:endParaRPr lang="cs-CZ" dirty="0"/>
          </a:p>
        </p:txBody>
      </p:sp>
      <p:pic>
        <p:nvPicPr>
          <p:cNvPr id="2050" name="Picture 2" descr="C:\Users\rtg\Desktop\n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5976664" cy="553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5769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MR hrudníku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Tumory </a:t>
            </a:r>
            <a:r>
              <a:rPr lang="cs-CZ" dirty="0" err="1" smtClean="0"/>
              <a:t>medistina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Tumory srdce</a:t>
            </a:r>
          </a:p>
          <a:p>
            <a:pPr>
              <a:buFontTx/>
              <a:buChar char="-"/>
            </a:pPr>
            <a:r>
              <a:rPr lang="cs-CZ" dirty="0" smtClean="0"/>
              <a:t>Ejekční frakce srdce</a:t>
            </a:r>
          </a:p>
          <a:p>
            <a:pPr>
              <a:buFontTx/>
              <a:buChar char="-"/>
            </a:pPr>
            <a:r>
              <a:rPr lang="cs-CZ" dirty="0" err="1" smtClean="0"/>
              <a:t>Viabilita</a:t>
            </a:r>
            <a:r>
              <a:rPr lang="cs-CZ" dirty="0" smtClean="0"/>
              <a:t> myokardu</a:t>
            </a:r>
          </a:p>
          <a:p>
            <a:pPr>
              <a:buFontTx/>
              <a:buChar char="-"/>
            </a:pPr>
            <a:r>
              <a:rPr lang="cs-CZ" dirty="0" smtClean="0"/>
              <a:t>MRA plicnice a aorty</a:t>
            </a:r>
          </a:p>
          <a:p>
            <a:pPr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rsa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41438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rtg\Desktop\mri_thorax_basal_plan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48" y="426626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rtg\Desktop\lg_thorax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48" y="3463310"/>
            <a:ext cx="3333750" cy="289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rtg\Desktop\cardiacmri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334" y="426626"/>
            <a:ext cx="3148106" cy="314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rtg\Desktop\imagesCA0PHHC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36" y="3574732"/>
            <a:ext cx="3430766" cy="275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6037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MRA hrudní aorty</a:t>
            </a:r>
            <a:endParaRPr lang="cs-CZ" dirty="0"/>
          </a:p>
        </p:txBody>
      </p:sp>
      <p:pic>
        <p:nvPicPr>
          <p:cNvPr id="5123" name="Picture 3" descr="C:\Users\rtg\Desktop\MR a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638" y="2077182"/>
            <a:ext cx="4237300" cy="399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rtg\Desktop\MEDIUM_330_2009_1672_Fig3_HTM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77182"/>
            <a:ext cx="4481134" cy="399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6060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MRA plicnice </a:t>
            </a:r>
            <a:endParaRPr lang="cs-CZ" dirty="0"/>
          </a:p>
        </p:txBody>
      </p:sp>
      <p:pic>
        <p:nvPicPr>
          <p:cNvPr id="7171" name="Picture 3" descr="C:\Users\rtg\Desktop\mr a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88" y="1761234"/>
            <a:ext cx="3838802" cy="383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rtg\Desktop\F7_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390" y="1761234"/>
            <a:ext cx="3838018" cy="383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5648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MR prsu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51520" y="1720840"/>
            <a:ext cx="82089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/>
              <a:t>Při vyšetření se sleduje rychlost a velikost zvyšování intenzity signálu na T1 vážených obrazech. </a:t>
            </a:r>
            <a:endParaRPr lang="cs-CZ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 smtClean="0"/>
              <a:t>Analýzou </a:t>
            </a:r>
            <a:r>
              <a:rPr lang="cs-CZ" sz="2000" dirty="0"/>
              <a:t>dynamických řezů získáváme informaci nejen morfologickou, ale i funkční. </a:t>
            </a:r>
            <a:endParaRPr lang="cs-CZ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/>
              <a:t>Sledujeme </a:t>
            </a:r>
            <a:r>
              <a:rPr lang="cs-CZ" sz="2000" b="1" dirty="0" err="1"/>
              <a:t>postkontrastní</a:t>
            </a:r>
            <a:r>
              <a:rPr lang="cs-CZ" sz="2000" b="1" dirty="0"/>
              <a:t> sycení tkáně</a:t>
            </a:r>
            <a:r>
              <a:rPr lang="cs-CZ" sz="2000" dirty="0"/>
              <a:t>, která má původ v angiogenezi. Jelikož i malý karcinom má proti okolí výrazně vyšší vaskularizaci tvořenou sítí patologických novotvořených cév, můžeme ho na MR </a:t>
            </a:r>
            <a:r>
              <a:rPr lang="cs-CZ" sz="2000" dirty="0" smtClean="0"/>
              <a:t>zjistit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 smtClean="0"/>
              <a:t>Indikacemi </a:t>
            </a:r>
            <a:r>
              <a:rPr lang="cs-CZ" sz="2000" dirty="0"/>
              <a:t>MR prsu je </a:t>
            </a:r>
            <a:r>
              <a:rPr lang="cs-CZ" sz="2000" b="1" dirty="0"/>
              <a:t>zhodnocení rozsahu již diagnostikovaného karcinomu prsu, hledání primárního tumoru při nálezu metastáz v axilárních uzlinách a negativním mamografickém a ultrasonografickém vyšetření, a výjimečně i zobrazení prsních implantátů</a:t>
            </a:r>
          </a:p>
        </p:txBody>
      </p:sp>
    </p:spTree>
    <p:extLst>
      <p:ext uri="{BB962C8B-B14F-4D97-AF65-F5344CB8AC3E}">
        <p14:creationId xmlns:p14="http://schemas.microsoft.com/office/powerpoint/2010/main" val="23504081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MR prsu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24" y="1844824"/>
            <a:ext cx="865672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479182" y="5261138"/>
            <a:ext cx="44035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křivka sycení odpovídající karcinomu</a:t>
            </a:r>
          </a:p>
        </p:txBody>
      </p:sp>
    </p:spTree>
    <p:extLst>
      <p:ext uri="{BB962C8B-B14F-4D97-AF65-F5344CB8AC3E}">
        <p14:creationId xmlns:p14="http://schemas.microsoft.com/office/powerpoint/2010/main" val="1480344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19256" cy="562074"/>
          </a:xfrm>
        </p:spPr>
        <p:txBody>
          <a:bodyPr>
            <a:normAutofit fontScale="90000"/>
          </a:bodyPr>
          <a:lstStyle/>
          <a:p>
            <a:r>
              <a:rPr lang="cs-CZ" sz="3200" dirty="0" smtClean="0"/>
              <a:t>Snímek vestoje                  Snímek vleže</a:t>
            </a:r>
            <a:endParaRPr lang="cs-CZ" sz="3200" dirty="0"/>
          </a:p>
        </p:txBody>
      </p:sp>
      <p:pic>
        <p:nvPicPr>
          <p:cNvPr id="1026" name="Picture 2" descr="C:\Users\rtg\Desktop\obr4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30480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tg\Desktop\pli v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40769"/>
            <a:ext cx="3161927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rtg\Desktop\ve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03018"/>
            <a:ext cx="3048000" cy="24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rtg\Desktop\mobilni-rtg-pristroj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84638"/>
            <a:ext cx="3164931" cy="265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89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Mamografie</a:t>
            </a:r>
          </a:p>
        </p:txBody>
      </p:sp>
      <p:sp>
        <p:nvSpPr>
          <p:cNvPr id="3" name="Obdélník 2"/>
          <p:cNvSpPr/>
          <p:nvPr/>
        </p:nvSpPr>
        <p:spPr>
          <a:xfrm>
            <a:off x="323528" y="1720840"/>
            <a:ext cx="85689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sz="2000" b="1" dirty="0" smtClean="0"/>
              <a:t>skiagrafické </a:t>
            </a:r>
            <a:r>
              <a:rPr lang="cs-CZ" sz="2000" b="1" dirty="0"/>
              <a:t>vyšetření prsu. </a:t>
            </a:r>
            <a:endParaRPr lang="cs-CZ" sz="2000" b="1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 smtClean="0"/>
              <a:t>Provádí </a:t>
            </a:r>
            <a:r>
              <a:rPr lang="cs-CZ" sz="2000" dirty="0"/>
              <a:t>se na speciálně upraveném rentgenovém přístroji, tzv. </a:t>
            </a:r>
            <a:r>
              <a:rPr lang="cs-CZ" sz="2000" b="1" dirty="0"/>
              <a:t>mamografu</a:t>
            </a:r>
            <a:r>
              <a:rPr lang="cs-CZ" sz="2000" dirty="0"/>
              <a:t>.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 smtClean="0"/>
              <a:t>speciální </a:t>
            </a:r>
            <a:r>
              <a:rPr lang="cs-CZ" sz="2000" dirty="0"/>
              <a:t>rentgenová metoda využívající schopnost měkkého RTG záření odlišit v prsu i jemné změny, kterými by se mohl projevit i počínající nádor. </a:t>
            </a:r>
            <a:endParaRPr lang="cs-CZ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 smtClean="0"/>
              <a:t>Vyšetřují </a:t>
            </a:r>
            <a:r>
              <a:rPr lang="cs-CZ" sz="2000" dirty="0"/>
              <a:t>se oba prsy ve dvou projekcích, předozadní a šikmé, která je důležitá pro zobrazení axilárních uzlin.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b="1" dirty="0" smtClean="0"/>
              <a:t>přínos </a:t>
            </a:r>
            <a:r>
              <a:rPr lang="cs-CZ" sz="2000" b="1" dirty="0"/>
              <a:t>v detekci karcinomu prsu a metastaticky postižených lymfatických uzlin. </a:t>
            </a:r>
            <a:endParaRPr lang="cs-CZ" sz="2000" b="1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České republice </a:t>
            </a:r>
            <a:r>
              <a:rPr lang="cs-CZ" sz="2000" dirty="0" smtClean="0"/>
              <a:t>je </a:t>
            </a:r>
            <a:r>
              <a:rPr lang="cs-CZ" sz="2000" dirty="0"/>
              <a:t>hrazena pojišťovnou pro všechny ženy </a:t>
            </a:r>
            <a:r>
              <a:rPr lang="cs-CZ" sz="2000" dirty="0" smtClean="0"/>
              <a:t>od </a:t>
            </a:r>
            <a:r>
              <a:rPr lang="cs-CZ" sz="2000" dirty="0"/>
              <a:t>45 </a:t>
            </a:r>
            <a:r>
              <a:rPr lang="cs-CZ" sz="2000" dirty="0" smtClean="0"/>
              <a:t>let </a:t>
            </a:r>
            <a:r>
              <a:rPr lang="cs-CZ" sz="2000" dirty="0"/>
              <a:t>a to jednou za dva roky. </a:t>
            </a:r>
            <a:endParaRPr lang="cs-CZ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000" b="1" dirty="0" smtClean="0"/>
              <a:t>screeningová </a:t>
            </a:r>
            <a:r>
              <a:rPr lang="cs-CZ" sz="2000" b="1" dirty="0"/>
              <a:t>metoda pro vyhledávání karcinomu prsu, </a:t>
            </a:r>
            <a:endParaRPr lang="cs-CZ" sz="2000" b="1" dirty="0" smtClean="0"/>
          </a:p>
          <a:p>
            <a:pPr algn="just"/>
            <a:r>
              <a:rPr lang="cs-CZ" sz="2000" b="1" dirty="0"/>
              <a:t> </a:t>
            </a:r>
            <a:r>
              <a:rPr lang="cs-CZ" sz="2000" b="1" dirty="0" smtClean="0"/>
              <a:t>   nahmataná </a:t>
            </a:r>
            <a:r>
              <a:rPr lang="cs-CZ" sz="2000" b="1" dirty="0"/>
              <a:t>bulka v </a:t>
            </a:r>
            <a:r>
              <a:rPr lang="cs-CZ" sz="2000" b="1" dirty="0" smtClean="0"/>
              <a:t>prsu.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5207023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cs-CZ" dirty="0"/>
              <a:t>Mamografie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33866"/>
            <a:ext cx="3888432" cy="515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197" y="1248471"/>
            <a:ext cx="3600400" cy="512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0803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508104" y="299351"/>
            <a:ext cx="8850794" cy="6025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Snímek hrudníku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1 – horní dutá žíla</a:t>
            </a:r>
          </a:p>
          <a:p>
            <a:pPr marL="0" indent="0">
              <a:buNone/>
            </a:pPr>
            <a:r>
              <a:rPr lang="cs-CZ" sz="2400" dirty="0" smtClean="0"/>
              <a:t>2 – pravá síň</a:t>
            </a:r>
          </a:p>
          <a:p>
            <a:pPr marL="0" indent="0">
              <a:buNone/>
            </a:pPr>
            <a:r>
              <a:rPr lang="cs-CZ" sz="2400" dirty="0" smtClean="0"/>
              <a:t>3 – oblouk aorty</a:t>
            </a:r>
          </a:p>
          <a:p>
            <a:pPr marL="0" indent="0">
              <a:buNone/>
            </a:pPr>
            <a:r>
              <a:rPr lang="cs-CZ" sz="2400" dirty="0" smtClean="0"/>
              <a:t>4 – plicnice</a:t>
            </a:r>
          </a:p>
          <a:p>
            <a:pPr marL="0" indent="0">
              <a:buNone/>
            </a:pPr>
            <a:r>
              <a:rPr lang="cs-CZ" sz="2400" dirty="0" smtClean="0"/>
              <a:t>5 – levá síň</a:t>
            </a:r>
          </a:p>
          <a:p>
            <a:pPr marL="0" indent="0">
              <a:buNone/>
            </a:pPr>
            <a:r>
              <a:rPr lang="cs-CZ" sz="2400" dirty="0" smtClean="0"/>
              <a:t>6 – levá komora</a:t>
            </a:r>
            <a:endParaRPr lang="cs-CZ" sz="2400" dirty="0"/>
          </a:p>
        </p:txBody>
      </p:sp>
      <p:pic>
        <p:nvPicPr>
          <p:cNvPr id="2050" name="Picture 2" descr="C:\Users\rtg\Desktop\obr4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22" y="299351"/>
            <a:ext cx="4752528" cy="454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555776" y="1628800"/>
            <a:ext cx="44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2411760" y="2996952"/>
            <a:ext cx="37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001478" y="170080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3059832" y="2204864"/>
            <a:ext cx="459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17502" y="2461538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3519188" y="3181618"/>
            <a:ext cx="476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705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Skiagrafie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11560" y="1628800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/>
              <a:t>Prostý snímek hrudníku je </a:t>
            </a:r>
            <a:r>
              <a:rPr lang="cs-CZ" sz="2400" b="1" dirty="0"/>
              <a:t>vyšetřením první </a:t>
            </a:r>
            <a:r>
              <a:rPr lang="cs-CZ" sz="2400" b="1" dirty="0" smtClean="0"/>
              <a:t>volby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 smtClean="0"/>
              <a:t>Na </a:t>
            </a:r>
            <a:r>
              <a:rPr lang="cs-CZ" sz="2400" dirty="0"/>
              <a:t>snímku by měly být vidět jak </a:t>
            </a:r>
            <a:r>
              <a:rPr lang="cs-CZ" sz="2400" b="1" dirty="0"/>
              <a:t>hroty plic</a:t>
            </a:r>
            <a:r>
              <a:rPr lang="cs-CZ" sz="2400" dirty="0"/>
              <a:t>, které se promítají kraniálně od klíčních kostí, tak i </a:t>
            </a:r>
            <a:r>
              <a:rPr lang="cs-CZ" sz="2400" b="1" dirty="0"/>
              <a:t>base plic</a:t>
            </a:r>
            <a:r>
              <a:rPr lang="cs-CZ" sz="2400" dirty="0"/>
              <a:t>, což jsou oblasti nad bránicí. </a:t>
            </a:r>
            <a:endParaRPr lang="cs-CZ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dirty="0" smtClean="0"/>
              <a:t>Při </a:t>
            </a:r>
            <a:r>
              <a:rPr lang="cs-CZ" sz="2400" dirty="0"/>
              <a:t>hodnocení snímků se soustředíme na transparenci plic, zobrazení hilů, plicní kresby, bránice a bráničních úhlů, srdce a mediastina a též i skeletu.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400" b="1" dirty="0"/>
              <a:t>Projasnění (na snímku tmavá barva) vzniká zvýšenou vzdušností plíce, zastínění (na snímku světlá barva) nevzdušností plíce</a:t>
            </a:r>
          </a:p>
        </p:txBody>
      </p:sp>
    </p:spTree>
    <p:extLst>
      <p:ext uri="{BB962C8B-B14F-4D97-AF65-F5344CB8AC3E}">
        <p14:creationId xmlns:p14="http://schemas.microsoft.com/office/powerpoint/2010/main" val="355931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rtg\Desktop\imagesCAAE94AX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000"/>
                    </a14:imgEffect>
                    <a14:imgEffect>
                      <a14:brightnessContrast bright="2000" contras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3648"/>
            <a:ext cx="6624736" cy="51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50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tg\Desktop\LEFT HEART CHAMBERS PA AND LAT COMBIN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25022" cy="483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39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tg\Desktop\RIGHT HEART CHAMBER PA AND LAT COMBIN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7954963" cy="453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26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2133</TotalTime>
  <Words>802</Words>
  <Application>Microsoft Office PowerPoint</Application>
  <PresentationFormat>Předvádění na obrazovce (4:3)</PresentationFormat>
  <Paragraphs>146</Paragraphs>
  <Slides>41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2" baseType="lpstr">
      <vt:lpstr>Arkýř</vt:lpstr>
      <vt:lpstr>hrudník</vt:lpstr>
      <vt:lpstr>Vyšetřovací metody</vt:lpstr>
      <vt:lpstr>Skiagrafie</vt:lpstr>
      <vt:lpstr>Snímek vestoje                  Snímek vleže</vt:lpstr>
      <vt:lpstr>Prezentace aplikace PowerPoint</vt:lpstr>
      <vt:lpstr>Skiagrafie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CT vyšetření</vt:lpstr>
      <vt:lpstr>Možnosti CT vyšetření hrudníku</vt:lpstr>
      <vt:lpstr>Prezentace aplikace PowerPoint</vt:lpstr>
      <vt:lpstr>HRCT = skenování úzkou vrstvou</vt:lpstr>
      <vt:lpstr>CTA truncus pulmonalis - plicní embolie</vt:lpstr>
      <vt:lpstr>CTA aorty</vt:lpstr>
      <vt:lpstr>Prezentace aplikace PowerPoint</vt:lpstr>
      <vt:lpstr>Prezentace aplikace PowerPoint</vt:lpstr>
      <vt:lpstr>Srdce</vt:lpstr>
      <vt:lpstr>Anatomie srdce</vt:lpstr>
      <vt:lpstr>CT srdce</vt:lpstr>
      <vt:lpstr>UZ srdce - echokardiografie</vt:lpstr>
      <vt:lpstr>UZ srdce</vt:lpstr>
      <vt:lpstr>AG</vt:lpstr>
      <vt:lpstr>Prezentace aplikace PowerPoint</vt:lpstr>
      <vt:lpstr>Prezentace aplikace PowerPoint</vt:lpstr>
      <vt:lpstr>Prezentace aplikace PowerPoint</vt:lpstr>
      <vt:lpstr>Metody NM</vt:lpstr>
      <vt:lpstr>Perfuzní scintigrafie plic</vt:lpstr>
      <vt:lpstr>Ventilační scintigrafie plic</vt:lpstr>
      <vt:lpstr>Perfuzní scintigrafie myokardu</vt:lpstr>
      <vt:lpstr>Perfuzní scintigrafie myokardu</vt:lpstr>
      <vt:lpstr>MR hrudníku</vt:lpstr>
      <vt:lpstr>Prezentace aplikace PowerPoint</vt:lpstr>
      <vt:lpstr>MRA hrudní aorty</vt:lpstr>
      <vt:lpstr>MRA plicnice </vt:lpstr>
      <vt:lpstr>MR prsu</vt:lpstr>
      <vt:lpstr>MR prsu</vt:lpstr>
      <vt:lpstr>Mamografie</vt:lpstr>
      <vt:lpstr>Mamografie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RTG</dc:creator>
  <cp:lastModifiedBy>NTB</cp:lastModifiedBy>
  <cp:revision>89</cp:revision>
  <dcterms:created xsi:type="dcterms:W3CDTF">2011-10-15T12:27:59Z</dcterms:created>
  <dcterms:modified xsi:type="dcterms:W3CDTF">2015-10-07T04:21:39Z</dcterms:modified>
</cp:coreProperties>
</file>