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82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65" r:id="rId14"/>
    <p:sldId id="270" r:id="rId15"/>
    <p:sldId id="276" r:id="rId16"/>
    <p:sldId id="290" r:id="rId17"/>
    <p:sldId id="284" r:id="rId18"/>
    <p:sldId id="272" r:id="rId19"/>
    <p:sldId id="273" r:id="rId20"/>
    <p:sldId id="274" r:id="rId21"/>
    <p:sldId id="275" r:id="rId22"/>
    <p:sldId id="277" r:id="rId23"/>
    <p:sldId id="293" r:id="rId24"/>
    <p:sldId id="278" r:id="rId25"/>
    <p:sldId id="291" r:id="rId26"/>
    <p:sldId id="292" r:id="rId27"/>
    <p:sldId id="286" r:id="rId28"/>
    <p:sldId id="288" r:id="rId29"/>
    <p:sldId id="287" r:id="rId30"/>
    <p:sldId id="279" r:id="rId31"/>
    <p:sldId id="280" r:id="rId32"/>
    <p:sldId id="281" r:id="rId33"/>
    <p:sldId id="304" r:id="rId34"/>
    <p:sldId id="305" r:id="rId35"/>
    <p:sldId id="294" r:id="rId36"/>
    <p:sldId id="306" r:id="rId37"/>
    <p:sldId id="295" r:id="rId38"/>
    <p:sldId id="307" r:id="rId39"/>
    <p:sldId id="296" r:id="rId40"/>
    <p:sldId id="297" r:id="rId41"/>
    <p:sldId id="298" r:id="rId42"/>
    <p:sldId id="299" r:id="rId4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76F67-EC7B-4DE5-9A9E-EADCAA289FA3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74124-BF98-43C0-AEE2-18D9D087B4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7440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74124-BF98-43C0-AEE2-18D9D087B417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397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74124-BF98-43C0-AEE2-18D9D087B417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6617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74124-BF98-43C0-AEE2-18D9D087B417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7146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3FA851E-E13B-4D26-A1A5-C41285ED25A6}" type="datetimeFigureOut">
              <a:rPr lang="cs-CZ" smtClean="0"/>
              <a:t>1.10.2012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69F58BD-E510-43DA-8C53-2EF92D6A1A2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microsoft.com/office/2007/relationships/hdphoto" Target="../media/hdphoto7.wdp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microsoft.com/office/2007/relationships/hdphoto" Target="../media/hdphoto14.wdp"/><Relationship Id="rId3" Type="http://schemas.openxmlformats.org/officeDocument/2006/relationships/image" Target="../media/image36.jpeg"/><Relationship Id="rId7" Type="http://schemas.microsoft.com/office/2007/relationships/hdphoto" Target="../media/hdphoto11.wdp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microsoft.com/office/2007/relationships/hdphoto" Target="../media/hdphoto13.wdp"/><Relationship Id="rId5" Type="http://schemas.openxmlformats.org/officeDocument/2006/relationships/image" Target="../media/image37.gif"/><Relationship Id="rId10" Type="http://schemas.openxmlformats.org/officeDocument/2006/relationships/image" Target="../media/image40.jpeg"/><Relationship Id="rId4" Type="http://schemas.microsoft.com/office/2007/relationships/hdphoto" Target="../media/hdphoto10.wdp"/><Relationship Id="rId9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microsoft.com/office/2007/relationships/hdphoto" Target="../media/hdphoto16.wdp"/><Relationship Id="rId4" Type="http://schemas.openxmlformats.org/officeDocument/2006/relationships/image" Target="../media/image43.jpeg"/><Relationship Id="rId9" Type="http://schemas.microsoft.com/office/2007/relationships/hdphoto" Target="../media/hdphoto18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microsoft.com/office/2007/relationships/hdphoto" Target="../media/hdphoto19.wdp"/><Relationship Id="rId7" Type="http://schemas.microsoft.com/office/2007/relationships/hdphoto" Target="../media/hdphoto21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microsoft.com/office/2007/relationships/hdphoto" Target="../media/hdphoto23.wdp"/><Relationship Id="rId5" Type="http://schemas.microsoft.com/office/2007/relationships/hdphoto" Target="../media/hdphoto20.wdp"/><Relationship Id="rId10" Type="http://schemas.openxmlformats.org/officeDocument/2006/relationships/image" Target="../media/image50.jpeg"/><Relationship Id="rId4" Type="http://schemas.openxmlformats.org/officeDocument/2006/relationships/image" Target="../media/image47.jpeg"/><Relationship Id="rId9" Type="http://schemas.microsoft.com/office/2007/relationships/hdphoto" Target="../media/hdphoto2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7" Type="http://schemas.openxmlformats.org/officeDocument/2006/relationships/image" Target="../media/image69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microsoft.com/office/2007/relationships/hdphoto" Target="../media/hdphoto28.wdp"/><Relationship Id="rId4" Type="http://schemas.openxmlformats.org/officeDocument/2006/relationships/image" Target="../media/image6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microsoft.com/office/2007/relationships/hdphoto" Target="../media/hdphoto29.wdp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75.jpeg"/><Relationship Id="rId7" Type="http://schemas.openxmlformats.org/officeDocument/2006/relationships/image" Target="../media/image78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10" Type="http://schemas.microsoft.com/office/2007/relationships/hdphoto" Target="../media/hdphoto32.wdp"/><Relationship Id="rId4" Type="http://schemas.microsoft.com/office/2007/relationships/hdphoto" Target="../media/hdphoto30.wdp"/><Relationship Id="rId9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microsoft.com/office/2007/relationships/hdphoto" Target="../media/hdphoto33.wdp"/><Relationship Id="rId7" Type="http://schemas.microsoft.com/office/2007/relationships/hdphoto" Target="../media/hdphoto35.wdp"/><Relationship Id="rId12" Type="http://schemas.microsoft.com/office/2007/relationships/hdphoto" Target="../media/hdphoto37.wdp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11" Type="http://schemas.openxmlformats.org/officeDocument/2006/relationships/image" Target="../media/image90.jpeg"/><Relationship Id="rId5" Type="http://schemas.microsoft.com/office/2007/relationships/hdphoto" Target="../media/hdphoto34.wdp"/><Relationship Id="rId10" Type="http://schemas.openxmlformats.org/officeDocument/2006/relationships/image" Target="../media/image89.png"/><Relationship Id="rId4" Type="http://schemas.openxmlformats.org/officeDocument/2006/relationships/image" Target="../media/image86.jpeg"/><Relationship Id="rId9" Type="http://schemas.microsoft.com/office/2007/relationships/hdphoto" Target="../media/hdphoto36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71600" y="1342398"/>
            <a:ext cx="7272808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                </a:t>
            </a:r>
            <a:r>
              <a:rPr lang="cs-CZ" sz="4800" dirty="0" smtClean="0"/>
              <a:t>Neuroradiologie</a:t>
            </a:r>
          </a:p>
          <a:p>
            <a:pPr marL="0" indent="0">
              <a:buNone/>
            </a:pPr>
            <a:endParaRPr lang="cs-CZ" sz="4800" dirty="0"/>
          </a:p>
          <a:p>
            <a:pPr marL="0" indent="0">
              <a:buNone/>
            </a:pPr>
            <a:r>
              <a:rPr lang="cs-CZ" sz="3200" dirty="0" smtClean="0"/>
              <a:t>1/ lebka a mozek</a:t>
            </a:r>
          </a:p>
          <a:p>
            <a:pPr marL="0" indent="0">
              <a:buNone/>
            </a:pPr>
            <a:r>
              <a:rPr lang="cs-CZ" sz="3200" dirty="0" smtClean="0"/>
              <a:t>2/ páteř a páteřní kanál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904325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rtg\Desktop\extraduralhaematom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000"/>
                    </a14:imgEffect>
                    <a14:imgEffect>
                      <a14:brightnessContrast bright="-21000" contras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89" y="1268760"/>
            <a:ext cx="860328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899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tg\Desktop\subduralhaematom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42" y="1268760"/>
            <a:ext cx="8795545" cy="442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734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tg\Desktop\cerebralcontusion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2" y="1268760"/>
            <a:ext cx="8736674" cy="441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188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rtg\Desktop\220px-Intracerebral_heamorr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555" y="558751"/>
            <a:ext cx="2541798" cy="293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Users\rtg\Desktop\th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490" y="3489396"/>
            <a:ext cx="4007510" cy="338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rtg\Desktop\imagesCAR4E8B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64315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C:\Users\rtg\Desktop\imagesCAAHYXLU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26" y="551347"/>
            <a:ext cx="2288454" cy="293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:\Users\rtg\Desktop\cc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017" y="551346"/>
            <a:ext cx="2472983" cy="293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9" descr="C:\Users\rtg\Desktop\sah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751"/>
            <a:ext cx="2489294" cy="288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049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rtg\Desktop\me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1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" y="0"/>
            <a:ext cx="307069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rtg\Desktop\cerebralmets-ct00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29"/>
            <a:ext cx="3308139" cy="330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rtg\Desktop\C0103410-Brain_cancer,_CT_scan-SP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0"/>
            <a:ext cx="289832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rtg\Desktop\mcainfarct-02-case5-ct00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59844"/>
            <a:ext cx="3884144" cy="388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rtg\Desktop\case1CTbrain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9" y="3312368"/>
            <a:ext cx="3076433" cy="353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C:\Users\rtg\Desktop\nr071%20copy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965" y="3312368"/>
            <a:ext cx="3234673" cy="352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983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rtg\Desktop\imagesCA2MYGF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689" y="1067528"/>
            <a:ext cx="3920350" cy="553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rtg\Desktop\carot4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65" y="1067528"/>
            <a:ext cx="4944887" cy="553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307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rtg\Desktop\982_S1010794007002722_gr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494"/>
            <a:ext cx="8424936" cy="673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063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cs-CZ" dirty="0" smtClean="0"/>
              <a:t>CT AG</a:t>
            </a:r>
            <a:endParaRPr lang="cs-CZ" dirty="0"/>
          </a:p>
        </p:txBody>
      </p:sp>
      <p:pic>
        <p:nvPicPr>
          <p:cNvPr id="13314" name="Picture 2" descr="C:\Users\rtg\Desktop\ct_neuro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2" y="3667393"/>
            <a:ext cx="3184263" cy="318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rtg\Desktop\carotid%20ct%20angiogram%20proo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926" y="1556791"/>
            <a:ext cx="3070502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rtg\Desktop\imagesCAUB20AJ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379" y="27488"/>
            <a:ext cx="3074621" cy="368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rtg\Desktop\Clinical-Peds-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1" y="27488"/>
            <a:ext cx="3941453" cy="368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rtg\Desktop\imagesCA1XYJ8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529" y="3537599"/>
            <a:ext cx="3320401" cy="332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266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36104"/>
          </a:xfrm>
        </p:spPr>
        <p:txBody>
          <a:bodyPr/>
          <a:lstStyle/>
          <a:p>
            <a:r>
              <a:rPr lang="cs-CZ" dirty="0" smtClean="0"/>
              <a:t>MR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4873752"/>
          </a:xfrm>
        </p:spPr>
        <p:txBody>
          <a:bodyPr>
            <a:noAutofit/>
          </a:bodyPr>
          <a:lstStyle/>
          <a:p>
            <a:r>
              <a:rPr lang="cs-CZ" sz="1800" b="1" dirty="0"/>
              <a:t>nádorová onemocnění</a:t>
            </a:r>
          </a:p>
          <a:p>
            <a:r>
              <a:rPr lang="cs-CZ" sz="1800" b="1" dirty="0" smtClean="0"/>
              <a:t>zánětlivá </a:t>
            </a:r>
            <a:r>
              <a:rPr lang="cs-CZ" sz="1800" b="1" dirty="0"/>
              <a:t>onemocnění </a:t>
            </a:r>
            <a:r>
              <a:rPr lang="cs-CZ" sz="1800" dirty="0"/>
              <a:t>- zvláště pak   demyelinizační onemocnění bílé hmoty (roztroušená skleróza)</a:t>
            </a:r>
          </a:p>
          <a:p>
            <a:r>
              <a:rPr lang="cs-CZ" sz="1800" b="1" dirty="0" smtClean="0"/>
              <a:t>epilepsie</a:t>
            </a:r>
            <a:endParaRPr lang="cs-CZ" sz="1800" b="1" dirty="0"/>
          </a:p>
          <a:p>
            <a:r>
              <a:rPr lang="cs-CZ" sz="1800" b="1" dirty="0" smtClean="0"/>
              <a:t>cévní </a:t>
            </a:r>
            <a:r>
              <a:rPr lang="cs-CZ" sz="1800" b="1" dirty="0"/>
              <a:t>onemocnění </a:t>
            </a:r>
            <a:r>
              <a:rPr lang="cs-CZ" sz="1800" dirty="0"/>
              <a:t>(malformace, aneuryzmata)</a:t>
            </a:r>
          </a:p>
          <a:p>
            <a:r>
              <a:rPr lang="cs-CZ" sz="1800" b="1" dirty="0" err="1" smtClean="0"/>
              <a:t>neurodegenerativní</a:t>
            </a:r>
            <a:r>
              <a:rPr lang="cs-CZ" sz="1800" b="1" dirty="0" smtClean="0"/>
              <a:t> </a:t>
            </a:r>
            <a:r>
              <a:rPr lang="cs-CZ" sz="1800" b="1" dirty="0"/>
              <a:t>onemocnění</a:t>
            </a:r>
          </a:p>
          <a:p>
            <a:r>
              <a:rPr lang="cs-CZ" sz="1800" b="1" dirty="0" smtClean="0"/>
              <a:t>vrozené vady</a:t>
            </a:r>
          </a:p>
          <a:p>
            <a:pPr>
              <a:defRPr/>
            </a:pPr>
            <a:r>
              <a:rPr lang="cs-CZ" sz="1800" b="1" dirty="0" err="1"/>
              <a:t>hydrocephalus</a:t>
            </a:r>
            <a:r>
              <a:rPr lang="cs-CZ" sz="1800" b="1" dirty="0"/>
              <a:t> všech typů</a:t>
            </a:r>
          </a:p>
          <a:p>
            <a:pPr>
              <a:defRPr/>
            </a:pPr>
            <a:r>
              <a:rPr lang="cs-CZ" sz="1800" b="1" dirty="0" smtClean="0"/>
              <a:t>bolesti </a:t>
            </a:r>
            <a:r>
              <a:rPr lang="cs-CZ" sz="1800" b="1" dirty="0"/>
              <a:t>hlavy</a:t>
            </a:r>
          </a:p>
          <a:p>
            <a:pPr>
              <a:defRPr/>
            </a:pPr>
            <a:r>
              <a:rPr lang="cs-CZ" sz="1800" b="1" dirty="0" smtClean="0"/>
              <a:t>psychické </a:t>
            </a:r>
            <a:r>
              <a:rPr lang="cs-CZ" sz="1800" b="1" dirty="0"/>
              <a:t>změny, </a:t>
            </a:r>
            <a:r>
              <a:rPr lang="cs-CZ" sz="1800" dirty="0"/>
              <a:t>včetně psychotických onemocnění</a:t>
            </a:r>
          </a:p>
          <a:p>
            <a:pPr>
              <a:defRPr/>
            </a:pPr>
            <a:r>
              <a:rPr lang="cs-CZ" sz="1800" b="1" dirty="0" smtClean="0"/>
              <a:t>onemocnění </a:t>
            </a:r>
            <a:r>
              <a:rPr lang="cs-CZ" sz="1800" b="1" dirty="0"/>
              <a:t>hypofýzy a mozkových  nervů</a:t>
            </a:r>
          </a:p>
          <a:p>
            <a:pPr>
              <a:defRPr/>
            </a:pPr>
            <a:r>
              <a:rPr lang="cs-CZ" sz="1800" b="1" dirty="0" smtClean="0"/>
              <a:t>následky </a:t>
            </a:r>
            <a:r>
              <a:rPr lang="cs-CZ" sz="1800" b="1" dirty="0"/>
              <a:t>úrazů hlavy</a:t>
            </a:r>
            <a:r>
              <a:rPr lang="cs-CZ" sz="1800" dirty="0"/>
              <a:t>, zvláště se zaměřením na difusní </a:t>
            </a:r>
            <a:r>
              <a:rPr lang="cs-CZ" sz="1800" dirty="0" err="1"/>
              <a:t>axonální</a:t>
            </a:r>
            <a:r>
              <a:rPr lang="cs-CZ" sz="1800" dirty="0"/>
              <a:t> poranění a rozpadové produkty hemoglobinu</a:t>
            </a:r>
          </a:p>
          <a:p>
            <a:pPr>
              <a:defRPr/>
            </a:pPr>
            <a:r>
              <a:rPr lang="cs-CZ" sz="1800" dirty="0" smtClean="0"/>
              <a:t>MRI </a:t>
            </a:r>
            <a:r>
              <a:rPr lang="cs-CZ" sz="1800" dirty="0"/>
              <a:t>je možno provést u </a:t>
            </a:r>
            <a:r>
              <a:rPr lang="cs-CZ" sz="1800" b="1" dirty="0"/>
              <a:t>akutních krvácení </a:t>
            </a:r>
            <a:r>
              <a:rPr lang="cs-CZ" sz="1800" dirty="0"/>
              <a:t>a k posouzení fraktur lebky, vhodnější je ale provedení CT</a:t>
            </a:r>
          </a:p>
          <a:p>
            <a:pPr>
              <a:defRPr/>
            </a:pPr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715704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C:\Users\rtg\Desktop\dif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8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81" y="2717932"/>
            <a:ext cx="4140068" cy="4140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rtg\Desktop\F24_smal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" y="3253745"/>
            <a:ext cx="2900440" cy="360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rtg\Desktop\nad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8000"/>
                    </a14:imgEffect>
                    <a14:imgEffect>
                      <a14:brightnessContrast bright="37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706"/>
            <a:ext cx="3268451" cy="326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C:\Users\rtg\Desktop\ddd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37000" contras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973" y="3395972"/>
            <a:ext cx="3462028" cy="346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tg\Desktop\k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39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-1"/>
            <a:ext cx="3491880" cy="349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rtg\Desktop\absc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46" y="-1"/>
            <a:ext cx="3292531" cy="369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28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Zobrazovací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39838" y="1817225"/>
            <a:ext cx="8246962" cy="4308938"/>
          </a:xfrm>
        </p:spPr>
        <p:txBody>
          <a:bodyPr/>
          <a:lstStyle/>
          <a:p>
            <a:r>
              <a:rPr lang="cs-CZ" dirty="0" smtClean="0"/>
              <a:t>Prostý snímek lebky</a:t>
            </a:r>
          </a:p>
          <a:p>
            <a:r>
              <a:rPr lang="cs-CZ" dirty="0" smtClean="0"/>
              <a:t>CT</a:t>
            </a:r>
          </a:p>
          <a:p>
            <a:r>
              <a:rPr lang="cs-CZ" dirty="0" smtClean="0"/>
              <a:t>MR</a:t>
            </a:r>
          </a:p>
          <a:p>
            <a:r>
              <a:rPr lang="cs-CZ" dirty="0" smtClean="0"/>
              <a:t>AG</a:t>
            </a:r>
          </a:p>
          <a:p>
            <a:r>
              <a:rPr lang="cs-CZ" dirty="0" smtClean="0"/>
              <a:t>Dopplerovská sonografie</a:t>
            </a:r>
          </a:p>
          <a:p>
            <a:r>
              <a:rPr lang="cs-CZ" dirty="0" smtClean="0"/>
              <a:t>NM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9949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rtg\Desktop\c55f2cea37cc508323ab60dd822bb9_big_galler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86691"/>
            <a:ext cx="4797191" cy="427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rtg\Desktop\imagesCABZ0PBE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8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033936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rtg\Desktop\imagesCASIDK7E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3000"/>
                    </a14:imgEffect>
                    <a14:imgEffect>
                      <a14:brightnessContrast bright="7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792" y="0"/>
            <a:ext cx="5235852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rtg\Desktop\ax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3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90" y="2976185"/>
            <a:ext cx="4329454" cy="38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027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rtg\Desktop\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2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4509121" cy="450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rtg\Desktop\aa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2000"/>
                    </a14:imgEffect>
                    <a14:imgEffect>
                      <a14:brightnessContrast bright="36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449"/>
            <a:ext cx="4644008" cy="468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rtg\Desktop\nnnn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9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064" y="4005064"/>
            <a:ext cx="2852936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rtg\Desktop\n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64" y="3706789"/>
            <a:ext cx="3174473" cy="317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rtg\Desktop\kar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8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94452"/>
            <a:ext cx="3600400" cy="368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429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35016" y="476672"/>
            <a:ext cx="3208784" cy="1143000"/>
          </a:xfrm>
        </p:spPr>
        <p:txBody>
          <a:bodyPr/>
          <a:lstStyle/>
          <a:p>
            <a:r>
              <a:rPr lang="cs-CZ" dirty="0" smtClean="0"/>
              <a:t>AG</a:t>
            </a:r>
            <a:endParaRPr lang="cs-CZ" dirty="0"/>
          </a:p>
        </p:txBody>
      </p:sp>
      <p:pic>
        <p:nvPicPr>
          <p:cNvPr id="11266" name="Picture 2" descr="C:\Users\rtg\Desktop\imagesCAS2R0T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5"/>
            <a:ext cx="3521527" cy="386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rtg\Desktop\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600" y="0"/>
            <a:ext cx="3600400" cy="386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rtg\Desktop\imagesCAELEUM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01341"/>
            <a:ext cx="3839519" cy="385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736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1143000"/>
          </a:xfrm>
        </p:spPr>
        <p:txBody>
          <a:bodyPr/>
          <a:lstStyle/>
          <a:p>
            <a:r>
              <a:rPr lang="cs-CZ" dirty="0" smtClean="0"/>
              <a:t>Doppler </a:t>
            </a:r>
            <a:endParaRPr lang="cs-CZ" dirty="0"/>
          </a:p>
        </p:txBody>
      </p:sp>
      <p:pic>
        <p:nvPicPr>
          <p:cNvPr id="13316" name="Picture 4" descr="C:\Users\rtg\Desktop\X300_CCA_Dopp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" y="2856925"/>
            <a:ext cx="5275458" cy="395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rtg\Desktop\carotid_stenos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316" y="1476702"/>
            <a:ext cx="3889683" cy="274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rtg\Desktop\375814791_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683" y="4221089"/>
            <a:ext cx="3857411" cy="259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rtg\Desktop\u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005"/>
            <a:ext cx="3421792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77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188640"/>
            <a:ext cx="7009175" cy="4618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PET</a:t>
            </a:r>
            <a:endParaRPr lang="cs-CZ" dirty="0"/>
          </a:p>
        </p:txBody>
      </p:sp>
      <p:pic>
        <p:nvPicPr>
          <p:cNvPr id="15362" name="Picture 2" descr="C:\Users\rtg\Desktop\ictal_pet_brain_transv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31" y="692696"/>
            <a:ext cx="8506215" cy="597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315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SPECT</a:t>
            </a:r>
            <a:endParaRPr lang="cs-CZ" dirty="0"/>
          </a:p>
        </p:txBody>
      </p:sp>
      <p:pic>
        <p:nvPicPr>
          <p:cNvPr id="9218" name="Picture 2" descr="C:\Users\rtg\Desktop\spect_-_brain_-_p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6" y="1412776"/>
            <a:ext cx="4988111" cy="378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rtg\Desktop\M1500295-Epilepsy,_SPECT_and_MRI_scans-SP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187" y="1412776"/>
            <a:ext cx="3788614" cy="378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26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Smrt mozku - NM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 descr="C:\Users\rtg\Desktop\neu-11-obr1-mal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07" y="1423988"/>
            <a:ext cx="8265118" cy="474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5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rtg\Desktop\brain_m.g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3000"/>
                    </a14:imgEffect>
                    <a14:imgEffect>
                      <a14:brightnessContrast bright="-19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74" y="298898"/>
            <a:ext cx="8839260" cy="615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42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rtg\Desktop\mozekzena.g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-5000" contras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1" y="315576"/>
            <a:ext cx="8901346" cy="636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07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Mozková centra</a:t>
            </a:r>
            <a:endParaRPr lang="cs-CZ" dirty="0"/>
          </a:p>
        </p:txBody>
      </p:sp>
      <p:pic>
        <p:nvPicPr>
          <p:cNvPr id="18435" name="Picture 3" descr="C:\Users\rtg\Desktop\brain-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62" y="1412776"/>
            <a:ext cx="7275788" cy="472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981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rtg\Desktop\imagesCARDYU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708500" cy="377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rtg\Desktop\imagesCAD5YIL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199" y="2996952"/>
            <a:ext cx="4821508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955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134158" y="1600200"/>
            <a:ext cx="3552641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1 – corpus </a:t>
            </a:r>
            <a:r>
              <a:rPr lang="cs-CZ" dirty="0" err="1" smtClean="0"/>
              <a:t>callosum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2 – 4.komora</a:t>
            </a:r>
          </a:p>
          <a:p>
            <a:pPr marL="0" indent="0">
              <a:buNone/>
            </a:pPr>
            <a:r>
              <a:rPr lang="cs-CZ" dirty="0" smtClean="0"/>
              <a:t>3 – mozeček</a:t>
            </a:r>
          </a:p>
          <a:p>
            <a:pPr marL="0" indent="0">
              <a:buNone/>
            </a:pPr>
            <a:r>
              <a:rPr lang="cs-CZ" dirty="0" smtClean="0"/>
              <a:t>4 – Varolův most</a:t>
            </a:r>
          </a:p>
          <a:p>
            <a:pPr marL="0" indent="0">
              <a:buNone/>
            </a:pPr>
            <a:r>
              <a:rPr lang="cs-CZ" dirty="0" smtClean="0"/>
              <a:t>5 – hypofýza</a:t>
            </a:r>
          </a:p>
          <a:p>
            <a:pPr marL="0" indent="0">
              <a:buNone/>
            </a:pPr>
            <a:r>
              <a:rPr lang="cs-CZ" dirty="0" smtClean="0"/>
              <a:t>6 – soutok splavů</a:t>
            </a:r>
            <a:endParaRPr lang="cs-CZ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1529"/>
            <a:ext cx="5116240" cy="5116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835696" y="2348880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987824" y="3466840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433526" y="346684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3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627784" y="3466840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4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979712" y="3466840"/>
            <a:ext cx="416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937582" y="3284984"/>
            <a:ext cx="634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6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063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Páteř a páteřní kanál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219256" cy="4353347"/>
          </a:xfrm>
        </p:spPr>
        <p:txBody>
          <a:bodyPr>
            <a:normAutofit/>
          </a:bodyPr>
          <a:lstStyle/>
          <a:p>
            <a:r>
              <a:rPr lang="cs-CZ" dirty="0" smtClean="0"/>
              <a:t>RTG -  AP a bočná projekce, u skoliózy vestoje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- šikmé snímky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- dynamické snímky</a:t>
            </a:r>
          </a:p>
          <a:p>
            <a:r>
              <a:rPr lang="cs-CZ" dirty="0" smtClean="0"/>
              <a:t>CT</a:t>
            </a:r>
          </a:p>
          <a:p>
            <a:r>
              <a:rPr lang="cs-CZ" dirty="0" smtClean="0"/>
              <a:t>MR</a:t>
            </a:r>
          </a:p>
          <a:p>
            <a:r>
              <a:rPr lang="cs-CZ" dirty="0" smtClean="0"/>
              <a:t>PMG</a:t>
            </a:r>
          </a:p>
          <a:p>
            <a:r>
              <a:rPr lang="cs-CZ" dirty="0" smtClean="0"/>
              <a:t>NM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0454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RTG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844824"/>
            <a:ext cx="8219256" cy="4281339"/>
          </a:xfrm>
        </p:spPr>
        <p:txBody>
          <a:bodyPr/>
          <a:lstStyle/>
          <a:p>
            <a:r>
              <a:rPr lang="cs-CZ" dirty="0" smtClean="0"/>
              <a:t>Postavení páteře (kyfóza, lordóza, skolióza)</a:t>
            </a:r>
          </a:p>
          <a:p>
            <a:r>
              <a:rPr lang="cs-CZ" dirty="0" smtClean="0"/>
              <a:t>Obratlová těla</a:t>
            </a:r>
          </a:p>
          <a:p>
            <a:r>
              <a:rPr lang="cs-CZ" dirty="0" smtClean="0"/>
              <a:t>Intervertebrální prostor</a:t>
            </a:r>
          </a:p>
          <a:p>
            <a:r>
              <a:rPr lang="cs-CZ" dirty="0" smtClean="0"/>
              <a:t>Kloubní plošky obratlů</a:t>
            </a:r>
          </a:p>
          <a:p>
            <a:r>
              <a:rPr lang="cs-CZ" dirty="0" smtClean="0"/>
              <a:t>Příčné a trnové výběžky</a:t>
            </a:r>
          </a:p>
          <a:p>
            <a:r>
              <a:rPr lang="cs-CZ" dirty="0" smtClean="0"/>
              <a:t>Šířka páteřního kanálu</a:t>
            </a:r>
          </a:p>
          <a:p>
            <a:r>
              <a:rPr lang="cs-CZ" dirty="0" smtClean="0"/>
              <a:t>Pooperační kontrola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48448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tg\Desktop\imagesCA6CRH0Q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4000"/>
                    </a14:imgEffect>
                    <a14:imgEffect>
                      <a14:brightnessContrast bright="-3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56685"/>
            <a:ext cx="3384376" cy="320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rtg\Desktop\imagesCAF8UI4V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7000"/>
                    </a14:imgEffect>
                    <a14:imgEffect>
                      <a14:brightnessContrast bright="-2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93" y="3644829"/>
            <a:ext cx="2870551" cy="3102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tg\Desktop\c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7" y="260648"/>
            <a:ext cx="4191098" cy="335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rtg\Desktop\imagesCAMK1OZ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6545"/>
            <a:ext cx="2959805" cy="297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293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tg\Desktop\imagesCASK1WL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123" y="188640"/>
            <a:ext cx="4002499" cy="642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rtg\Desktop\spo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" y="188640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rtg\Desktop\imagesCABEDT0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" y="4653552"/>
            <a:ext cx="1928912" cy="192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rtg\Desktop\dc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389" y="4654863"/>
            <a:ext cx="2675947" cy="192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6069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tg\Desktop\skolioza%20prz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054"/>
            <a:ext cx="2130884" cy="352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tg\Desktop\skolioza%20poop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8930"/>
            <a:ext cx="2130884" cy="353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rtg\Desktop\c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883" y="3462762"/>
            <a:ext cx="2412405" cy="3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rtg\Desktop\ne_1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075" y="4187460"/>
            <a:ext cx="3615637" cy="2668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rtg\Desktop\imagesCACIGP16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1000"/>
                    </a14:imgEffect>
                    <a14:imgEffect>
                      <a14:brightnessContrast bright="20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883" y="-10813"/>
            <a:ext cx="3414903" cy="456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rtg\Desktop\l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786" y="0"/>
            <a:ext cx="3570948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4521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988840"/>
            <a:ext cx="8291264" cy="4137323"/>
          </a:xfrm>
        </p:spPr>
        <p:txBody>
          <a:bodyPr/>
          <a:lstStyle/>
          <a:p>
            <a:r>
              <a:rPr lang="cs-CZ" dirty="0" smtClean="0"/>
              <a:t>Onemocnění skeletu páteře a epidurálního prostoru (výhřezy meziobratlových plotének)</a:t>
            </a:r>
          </a:p>
          <a:p>
            <a:r>
              <a:rPr lang="cs-CZ" dirty="0" smtClean="0"/>
              <a:t>Většinou vyšetřujeme 2-3 segmenty</a:t>
            </a:r>
          </a:p>
          <a:p>
            <a:r>
              <a:rPr lang="cs-CZ" dirty="0" smtClean="0"/>
              <a:t>Traumatologie</a:t>
            </a:r>
          </a:p>
          <a:p>
            <a:r>
              <a:rPr lang="cs-CZ" dirty="0" smtClean="0"/>
              <a:t>Tumory, metastázy</a:t>
            </a:r>
          </a:p>
          <a:p>
            <a:r>
              <a:rPr lang="cs-CZ" dirty="0" smtClean="0"/>
              <a:t>CT - PMG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9704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rtg\Desktop\imagesCAVVM6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636" y="3353655"/>
            <a:ext cx="4668574" cy="352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rtg\Desktop\Daly_Autopsy_Spine_Fractur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" y="3341782"/>
            <a:ext cx="3552093" cy="354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rtg\Desktop\imagesCADIY01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202" y="255965"/>
            <a:ext cx="3839798" cy="59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rtg\Desktop\imagesCARPVJK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" y="239710"/>
            <a:ext cx="5292408" cy="347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rtg\Desktop\CT%20Jefferson%20fx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310" y="4393665"/>
            <a:ext cx="3497564" cy="250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730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9326" y="1924291"/>
            <a:ext cx="8229600" cy="4525963"/>
          </a:xfrm>
        </p:spPr>
        <p:txBody>
          <a:bodyPr/>
          <a:lstStyle/>
          <a:p>
            <a:r>
              <a:rPr lang="cs-CZ" dirty="0" smtClean="0"/>
              <a:t>Zobrazení míchy a struktur v páteřním kanále v celém rozsahu – výhřezy, </a:t>
            </a:r>
            <a:r>
              <a:rPr lang="cs-CZ" dirty="0" err="1" smtClean="0"/>
              <a:t>protruze</a:t>
            </a:r>
            <a:r>
              <a:rPr lang="cs-CZ" dirty="0" smtClean="0"/>
              <a:t>, ložiska RS, myelitida, </a:t>
            </a:r>
            <a:r>
              <a:rPr lang="cs-CZ" dirty="0" err="1" smtClean="0"/>
              <a:t>spondylodiscitida</a:t>
            </a:r>
            <a:r>
              <a:rPr lang="cs-CZ" dirty="0" smtClean="0"/>
              <a:t>, tumory a metastázy v obratlích a páteřním kanále</a:t>
            </a:r>
          </a:p>
          <a:p>
            <a:r>
              <a:rPr lang="cs-CZ" dirty="0" smtClean="0"/>
              <a:t>Většinou nativní vyšetření, KL po operaci meziobratlových plotének, nádorů a ložiscích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v míše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21177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rtg\Desktop\LS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8" y="18474"/>
            <a:ext cx="3186112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:\Users\rtg\Desktop\LS T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3644900"/>
            <a:ext cx="360045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Users\rtg\Desktop\imagesCABFH3D4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1000"/>
                    </a14:imgEffect>
                    <a14:imgEffect>
                      <a14:brightnessContrast bright="21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30773"/>
            <a:ext cx="3395703" cy="324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rtg\Desktop\imagesCAT1WJMQ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4000" contrast="-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4918"/>
            <a:ext cx="3170349" cy="323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4619" y="1"/>
            <a:ext cx="3620009" cy="3630772"/>
          </a:xfrm>
          <a:prstGeom prst="rect">
            <a:avLst/>
          </a:prstGeom>
          <a:noFill/>
        </p:spPr>
      </p:pic>
      <p:pic>
        <p:nvPicPr>
          <p:cNvPr id="16" name="Picture 2" descr="C:\Users\rtg\Desktop\VYŠETŘENÍ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4000"/>
                    </a14:imgEffect>
                    <a14:imgEffect>
                      <a14:brightnessContrast bright="46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" y="0"/>
            <a:ext cx="3657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939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Prostý snímek lebky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219256" cy="4353347"/>
          </a:xfrm>
        </p:spPr>
        <p:txBody>
          <a:bodyPr>
            <a:normAutofit/>
          </a:bodyPr>
          <a:lstStyle/>
          <a:p>
            <a:r>
              <a:rPr lang="cs-CZ" sz="2800" dirty="0" smtClean="0"/>
              <a:t>Traumatologie</a:t>
            </a:r>
          </a:p>
          <a:p>
            <a:r>
              <a:rPr lang="cs-CZ" sz="2800" dirty="0" smtClean="0"/>
              <a:t>Základní onemocnění skeletu</a:t>
            </a:r>
          </a:p>
          <a:p>
            <a:r>
              <a:rPr lang="cs-CZ" sz="2800" dirty="0" smtClean="0"/>
              <a:t>Zjišťování různých anomálií</a:t>
            </a:r>
          </a:p>
          <a:p>
            <a:r>
              <a:rPr lang="cs-CZ" sz="2800" dirty="0" smtClean="0"/>
              <a:t>Fyziologická projasnění: švy, otisky tepen a mozkových </a:t>
            </a:r>
            <a:r>
              <a:rPr lang="cs-CZ" sz="2800" dirty="0" err="1" smtClean="0"/>
              <a:t>gyrů</a:t>
            </a:r>
            <a:endParaRPr lang="cs-CZ" sz="2800" dirty="0" smtClean="0"/>
          </a:p>
          <a:p>
            <a:r>
              <a:rPr lang="cs-CZ" sz="2800" dirty="0" smtClean="0"/>
              <a:t>Fyziologické kalcifikace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1327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PMG</a:t>
            </a:r>
            <a:endParaRPr lang="cs-CZ" dirty="0"/>
          </a:p>
        </p:txBody>
      </p:sp>
      <p:pic>
        <p:nvPicPr>
          <p:cNvPr id="2050" name="Picture 2" descr="C:\Users\rtg\Desktop\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036" y="1916831"/>
            <a:ext cx="23940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rtg\Desktop\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16832"/>
            <a:ext cx="324036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tg\Desktop\imagesCAFDGD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05" y="1916832"/>
            <a:ext cx="3111231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2408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1" cy="1143000"/>
          </a:xfrm>
        </p:spPr>
        <p:txBody>
          <a:bodyPr/>
          <a:lstStyle/>
          <a:p>
            <a:r>
              <a:rPr lang="cs-CZ" dirty="0" smtClean="0"/>
              <a:t>NM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860032" y="1844824"/>
            <a:ext cx="3816424" cy="4237931"/>
          </a:xfrm>
        </p:spPr>
        <p:txBody>
          <a:bodyPr/>
          <a:lstStyle/>
          <a:p>
            <a:r>
              <a:rPr lang="cs-CZ" dirty="0" smtClean="0"/>
              <a:t>Časná detekce metastáz a zánětů páteře</a:t>
            </a:r>
            <a:endParaRPr lang="cs-CZ" dirty="0"/>
          </a:p>
        </p:txBody>
      </p:sp>
      <p:pic>
        <p:nvPicPr>
          <p:cNvPr id="3078" name="Picture 6" descr="C:\Users\rtg\Desktop\ske-23-ob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536505" cy="641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2061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355975" y="2060848"/>
            <a:ext cx="7836621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1 – mícha</a:t>
            </a:r>
          </a:p>
          <a:p>
            <a:pPr marL="0" indent="0">
              <a:buNone/>
            </a:pPr>
            <a:r>
              <a:rPr lang="cs-CZ" dirty="0" smtClean="0"/>
              <a:t>2 – míšní </a:t>
            </a:r>
            <a:r>
              <a:rPr lang="cs-CZ" dirty="0" err="1" smtClean="0"/>
              <a:t>konus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3 – aorta</a:t>
            </a:r>
          </a:p>
          <a:p>
            <a:pPr marL="0" indent="0">
              <a:buNone/>
            </a:pPr>
            <a:r>
              <a:rPr lang="cs-CZ" dirty="0" smtClean="0"/>
              <a:t>4 – disk</a:t>
            </a:r>
          </a:p>
          <a:p>
            <a:pPr marL="0" indent="0">
              <a:buNone/>
            </a:pPr>
            <a:r>
              <a:rPr lang="cs-CZ" dirty="0" smtClean="0"/>
              <a:t>5 – </a:t>
            </a:r>
            <a:r>
              <a:rPr lang="cs-CZ" dirty="0" err="1" smtClean="0"/>
              <a:t>cauda</a:t>
            </a:r>
            <a:r>
              <a:rPr lang="cs-CZ" dirty="0" smtClean="0"/>
              <a:t> </a:t>
            </a:r>
            <a:r>
              <a:rPr lang="cs-CZ" dirty="0" err="1" smtClean="0"/>
              <a:t>equina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6 - </a:t>
            </a:r>
            <a:r>
              <a:rPr lang="cs-CZ" dirty="0" err="1" smtClean="0"/>
              <a:t>sacrum</a:t>
            </a: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99" y="-6571"/>
            <a:ext cx="38554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483768" y="26064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411760" y="1484784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2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115616" y="185411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3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439652" y="3573016"/>
            <a:ext cx="48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2195736" y="3068960"/>
            <a:ext cx="517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067744" y="5517232"/>
            <a:ext cx="155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6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74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70328" y="274638"/>
            <a:ext cx="4516471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PA a bočná projekce</a:t>
            </a:r>
            <a:endParaRPr lang="cs-CZ" dirty="0"/>
          </a:p>
        </p:txBody>
      </p:sp>
      <p:pic>
        <p:nvPicPr>
          <p:cNvPr id="2050" name="Picture 2" descr="C:\Users\rtg\Desktop\imagesCAS5002O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3846801" cy="548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rtg\Desktop\200903-fig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150" y="1960687"/>
            <a:ext cx="5106604" cy="335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827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rtg\Desktop\C0041376-Bone_cancer_of_the_skull,_X-ray-SP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84"/>
            <a:ext cx="4932040" cy="424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tg\Desktop\article-0-02D905B100000578-505_468x4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71" y="-5384"/>
            <a:ext cx="4785327" cy="424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rtg\Desktop\Skull_Fracture_X-r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310" y="3719968"/>
            <a:ext cx="3061866" cy="313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rtg\Desktop\loadBinar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06233"/>
            <a:ext cx="3902120" cy="325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rtg\Desktop\Skull_Fracture_X-ra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07777"/>
            <a:ext cx="3200735" cy="328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rtg\Desktop\article-1133484-03431466000005DC-635_468x475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8000"/>
                    </a14:imgEffect>
                    <a14:imgEffect>
                      <a14:brightnessContrast bright="5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6232"/>
            <a:ext cx="3203847" cy="325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65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1772816"/>
            <a:ext cx="8291264" cy="4353347"/>
          </a:xfrm>
        </p:spPr>
        <p:txBody>
          <a:bodyPr>
            <a:normAutofit/>
          </a:bodyPr>
          <a:lstStyle/>
          <a:p>
            <a:r>
              <a:rPr lang="cs-CZ" dirty="0" smtClean="0"/>
              <a:t>Intrakraniální léze – TU, metastázy,</a:t>
            </a:r>
          </a:p>
          <a:p>
            <a:r>
              <a:rPr lang="cs-CZ" dirty="0" smtClean="0"/>
              <a:t>Traumatologie – čerstvé krvácení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změny na skeletu</a:t>
            </a:r>
          </a:p>
          <a:p>
            <a:r>
              <a:rPr lang="cs-CZ" dirty="0" smtClean="0"/>
              <a:t>CMP – </a:t>
            </a:r>
            <a:r>
              <a:rPr lang="cs-CZ" dirty="0" err="1" smtClean="0"/>
              <a:t>perfúze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CT AG – extrakraniální uzávěry a stenózy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cévní malformace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1557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cs-CZ" dirty="0" smtClean="0"/>
              <a:t>Traumatická krvácení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>
          <a:xfrm>
            <a:off x="323182" y="1340768"/>
            <a:ext cx="8496944" cy="4525963"/>
          </a:xfrm>
        </p:spPr>
        <p:txBody>
          <a:bodyPr>
            <a:normAutofit/>
          </a:bodyPr>
          <a:lstStyle/>
          <a:p>
            <a:r>
              <a:rPr lang="cs-CZ" dirty="0" err="1" smtClean="0"/>
              <a:t>Extraaxiální</a:t>
            </a:r>
            <a:r>
              <a:rPr lang="cs-CZ" dirty="0" smtClean="0"/>
              <a:t> – epidurální a subdurální hematom,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</a:t>
            </a:r>
            <a:r>
              <a:rPr lang="cs-CZ" dirty="0" err="1" smtClean="0"/>
              <a:t>subarachnoideální</a:t>
            </a:r>
            <a:r>
              <a:rPr lang="cs-CZ" dirty="0" smtClean="0"/>
              <a:t>  krvácení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EDH – mezi </a:t>
            </a:r>
            <a:r>
              <a:rPr lang="cs-CZ" dirty="0" err="1" smtClean="0"/>
              <a:t>kalvou</a:t>
            </a:r>
            <a:r>
              <a:rPr lang="cs-CZ" dirty="0" smtClean="0"/>
              <a:t> a </a:t>
            </a:r>
            <a:r>
              <a:rPr lang="cs-CZ" dirty="0" err="1" smtClean="0"/>
              <a:t>durou</a:t>
            </a:r>
            <a:r>
              <a:rPr lang="cs-CZ" dirty="0" smtClean="0"/>
              <a:t>, často bublinky vzduchu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SDH – mezi </a:t>
            </a:r>
            <a:r>
              <a:rPr lang="cs-CZ" dirty="0" err="1" smtClean="0"/>
              <a:t>durou</a:t>
            </a:r>
            <a:r>
              <a:rPr lang="cs-CZ" dirty="0" smtClean="0"/>
              <a:t> a </a:t>
            </a:r>
            <a:r>
              <a:rPr lang="cs-CZ" dirty="0" err="1" smtClean="0"/>
              <a:t>arachnoideou</a:t>
            </a:r>
            <a:endParaRPr lang="cs-CZ" dirty="0" smtClean="0"/>
          </a:p>
          <a:p>
            <a:r>
              <a:rPr lang="cs-CZ" dirty="0" err="1" smtClean="0"/>
              <a:t>Intraaxiální</a:t>
            </a:r>
            <a:r>
              <a:rPr lang="cs-CZ" dirty="0" smtClean="0"/>
              <a:t> – </a:t>
            </a:r>
            <a:r>
              <a:rPr lang="cs-CZ" dirty="0" err="1" smtClean="0"/>
              <a:t>intracerebrální</a:t>
            </a:r>
            <a:r>
              <a:rPr lang="cs-CZ" dirty="0" smtClean="0"/>
              <a:t> a </a:t>
            </a:r>
            <a:r>
              <a:rPr lang="cs-CZ" dirty="0" err="1" smtClean="0"/>
              <a:t>intaventrikulární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krvácení</a:t>
            </a:r>
            <a:endParaRPr lang="cs-CZ" dirty="0"/>
          </a:p>
        </p:txBody>
      </p:sp>
      <p:pic>
        <p:nvPicPr>
          <p:cNvPr id="6" name="Picture 4" descr="C:\Users\rtg\Desktop\300PX-~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47308"/>
            <a:ext cx="5327900" cy="227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496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tg\Desktop\midlineshift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19817"/>
            <a:ext cx="8883023" cy="553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4608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1769</TotalTime>
  <Words>391</Words>
  <Application>Microsoft Office PowerPoint</Application>
  <PresentationFormat>Předvádění na obrazovce (4:3)</PresentationFormat>
  <Paragraphs>110</Paragraphs>
  <Slides>42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3" baseType="lpstr">
      <vt:lpstr>Arkýř</vt:lpstr>
      <vt:lpstr>Prezentace aplikace PowerPoint</vt:lpstr>
      <vt:lpstr>Zobrazovací metody</vt:lpstr>
      <vt:lpstr>Prezentace aplikace PowerPoint</vt:lpstr>
      <vt:lpstr>Prostý snímek lebky</vt:lpstr>
      <vt:lpstr>PA a bočná projekce</vt:lpstr>
      <vt:lpstr>Prezentace aplikace PowerPoint</vt:lpstr>
      <vt:lpstr>CT</vt:lpstr>
      <vt:lpstr>Traumatická krvácení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CT AG</vt:lpstr>
      <vt:lpstr>MR</vt:lpstr>
      <vt:lpstr>Prezentace aplikace PowerPoint</vt:lpstr>
      <vt:lpstr>Prezentace aplikace PowerPoint</vt:lpstr>
      <vt:lpstr>Prezentace aplikace PowerPoint</vt:lpstr>
      <vt:lpstr>AG</vt:lpstr>
      <vt:lpstr>Doppler </vt:lpstr>
      <vt:lpstr>PET</vt:lpstr>
      <vt:lpstr>SPECT</vt:lpstr>
      <vt:lpstr>Smrt mozku - NM</vt:lpstr>
      <vt:lpstr>Prezentace aplikace PowerPoint</vt:lpstr>
      <vt:lpstr>Prezentace aplikace PowerPoint</vt:lpstr>
      <vt:lpstr>Mozková centra</vt:lpstr>
      <vt:lpstr>Prezentace aplikace PowerPoint</vt:lpstr>
      <vt:lpstr>Páteř a páteřní kanál</vt:lpstr>
      <vt:lpstr>RTG</vt:lpstr>
      <vt:lpstr>Prezentace aplikace PowerPoint</vt:lpstr>
      <vt:lpstr>Prezentace aplikace PowerPoint</vt:lpstr>
      <vt:lpstr>Prezentace aplikace PowerPoint</vt:lpstr>
      <vt:lpstr>CT</vt:lpstr>
      <vt:lpstr>Prezentace aplikace PowerPoint</vt:lpstr>
      <vt:lpstr>MR</vt:lpstr>
      <vt:lpstr>Prezentace aplikace PowerPoint</vt:lpstr>
      <vt:lpstr>PMG</vt:lpstr>
      <vt:lpstr>NM</vt:lpstr>
      <vt:lpstr>Prezentace aplikace PowerPoint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RTG</dc:creator>
  <cp:lastModifiedBy>NTB</cp:lastModifiedBy>
  <cp:revision>89</cp:revision>
  <dcterms:created xsi:type="dcterms:W3CDTF">2011-11-10T07:36:54Z</dcterms:created>
  <dcterms:modified xsi:type="dcterms:W3CDTF">2012-10-01T20:11:33Z</dcterms:modified>
</cp:coreProperties>
</file>