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56" r:id="rId2"/>
    <p:sldId id="257" r:id="rId3"/>
    <p:sldId id="262" r:id="rId4"/>
    <p:sldId id="258" r:id="rId5"/>
    <p:sldId id="259" r:id="rId6"/>
    <p:sldId id="263" r:id="rId7"/>
    <p:sldId id="260" r:id="rId8"/>
    <p:sldId id="261" r:id="rId9"/>
    <p:sldId id="269" r:id="rId10"/>
    <p:sldId id="270" r:id="rId11"/>
    <p:sldId id="264" r:id="rId12"/>
    <p:sldId id="265" r:id="rId13"/>
    <p:sldId id="268" r:id="rId14"/>
    <p:sldId id="266" r:id="rId15"/>
    <p:sldId id="271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57" d="100"/>
          <a:sy n="157" d="100"/>
        </p:scale>
        <p:origin x="1900" y="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aoblený obdélník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Zaoblený obdélník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Nadpis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20" name="Podnadpis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/>
              <a:t>Klepnutím lze upravit styl předlohy podnadpisů.</a:t>
            </a:r>
            <a:endParaRPr kumimoji="0" lang="en-US"/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D5547-B935-4052-98F5-4260CB7A23E2}" type="datetimeFigureOut">
              <a:rPr lang="cs-CZ" smtClean="0"/>
              <a:pPr/>
              <a:t>24.09.2020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Zástupný symbol pro číslo snímku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A471-11EA-4A70-A7E6-4C492894ABA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D5547-B935-4052-98F5-4260CB7A23E2}" type="datetimeFigureOut">
              <a:rPr lang="cs-CZ" smtClean="0"/>
              <a:pPr/>
              <a:t>24.09.2020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A471-11EA-4A70-A7E6-4C492894ABA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D5547-B935-4052-98F5-4260CB7A23E2}" type="datetimeFigureOut">
              <a:rPr lang="cs-CZ" smtClean="0"/>
              <a:pPr/>
              <a:t>24.09.2020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A471-11EA-4A70-A7E6-4C492894ABA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D5547-B935-4052-98F5-4260CB7A23E2}" type="datetimeFigureOut">
              <a:rPr lang="cs-CZ" smtClean="0"/>
              <a:pPr/>
              <a:t>24.09.2020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A471-11EA-4A70-A7E6-4C492894ABA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aoblený obdélník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Zaoblený obdélník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D5547-B935-4052-98F5-4260CB7A23E2}" type="datetimeFigureOut">
              <a:rPr lang="cs-CZ" smtClean="0"/>
              <a:pPr/>
              <a:t>24.09.2020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A471-11EA-4A70-A7E6-4C492894ABA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D5547-B935-4052-98F5-4260CB7A23E2}" type="datetimeFigureOut">
              <a:rPr lang="cs-CZ" smtClean="0"/>
              <a:pPr/>
              <a:t>24.09.2020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A471-11EA-4A70-A7E6-4C492894ABA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D5547-B935-4052-98F5-4260CB7A23E2}" type="datetimeFigureOut">
              <a:rPr lang="cs-CZ" smtClean="0"/>
              <a:pPr/>
              <a:t>24.09.2020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A471-11EA-4A70-A7E6-4C492894ABA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D5547-B935-4052-98F5-4260CB7A23E2}" type="datetimeFigureOut">
              <a:rPr lang="cs-CZ" smtClean="0"/>
              <a:pPr/>
              <a:t>24.09.2020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A471-11EA-4A70-A7E6-4C492894ABA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aoblený obdélník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D5547-B935-4052-98F5-4260CB7A23E2}" type="datetimeFigureOut">
              <a:rPr lang="cs-CZ" smtClean="0"/>
              <a:pPr/>
              <a:t>24.09.2020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A471-11EA-4A70-A7E6-4C492894ABA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D5547-B935-4052-98F5-4260CB7A23E2}" type="datetimeFigureOut">
              <a:rPr lang="cs-CZ" smtClean="0"/>
              <a:pPr/>
              <a:t>24.09.2020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A471-11EA-4A70-A7E6-4C492894ABA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aoblený obdélník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s jedním zakulaceným rohem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D5547-B935-4052-98F5-4260CB7A23E2}" type="datetimeFigureOut">
              <a:rPr lang="cs-CZ" smtClean="0"/>
              <a:pPr/>
              <a:t>24.09.2020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A471-11EA-4A70-A7E6-4C492894ABA9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/>
              <a:t>Klepnutím na ikonu přidáte obrázek.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aoblený obdélník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aoblený obdélník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Zástupný symbol pro nadpis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cs-CZ"/>
              <a:t>Klepnutím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11D5547-B935-4052-98F5-4260CB7A23E2}" type="datetimeFigureOut">
              <a:rPr lang="cs-CZ" smtClean="0"/>
              <a:pPr/>
              <a:t>24.09.2020</a:t>
            </a:fld>
            <a:endParaRPr lang="cs-CZ"/>
          </a:p>
        </p:txBody>
      </p:sp>
      <p:sp>
        <p:nvSpPr>
          <p:cNvPr id="18" name="Zástupný symbol pro zápatí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3F4A471-11EA-4A70-A7E6-4C492894ABA9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5400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RODINNÁ A SEXUÁLNÍ VÝCHOVA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6349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000" b="1" dirty="0">
                <a:latin typeface="Times New Roman" pitchFamily="18" charset="0"/>
                <a:cs typeface="Times New Roman" pitchFamily="18" charset="0"/>
              </a:rPr>
              <a:t>Tělesné dospívání se projevuje</a:t>
            </a: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Růstem postavy</a:t>
            </a:r>
          </a:p>
          <a:p>
            <a:pPr>
              <a:buFontTx/>
              <a:buChar char="-"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Proměnou proporcí</a:t>
            </a:r>
          </a:p>
          <a:p>
            <a:pPr>
              <a:buFontTx/>
              <a:buChar char="-"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Vývojem sekundárních pohlavních znaků</a:t>
            </a:r>
          </a:p>
          <a:p>
            <a:pPr>
              <a:buFontTx/>
              <a:buChar char="-"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Tělo dostává typicky ženskou či mužskou podobu</a:t>
            </a:r>
          </a:p>
          <a:p>
            <a:pPr>
              <a:buFontTx/>
              <a:buChar char="-"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Vnitřní pohlavní orgány rostou a zrají</a:t>
            </a:r>
          </a:p>
          <a:p>
            <a:pPr>
              <a:buFontTx/>
              <a:buChar char="-"/>
            </a:pPr>
            <a:endParaRPr lang="cs-CZ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cs-CZ" sz="2000" b="1" dirty="0">
                <a:latin typeface="Times New Roman" pitchFamily="18" charset="0"/>
                <a:cs typeface="Times New Roman" pitchFamily="18" charset="0"/>
              </a:rPr>
              <a:t>Psychické dospívání se projevuje</a:t>
            </a: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Změnou nálad, rozladění, přecitlivělostí</a:t>
            </a:r>
          </a:p>
          <a:p>
            <a:pPr>
              <a:buFontTx/>
              <a:buChar char="-"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Impulzivní chování, nepředvídatelnost reakcí</a:t>
            </a:r>
          </a:p>
          <a:p>
            <a:pPr>
              <a:buFontTx/>
              <a:buChar char="-"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Zvýšenou únavou, emoční nevyrovnaností, smutkem, zlostí</a:t>
            </a:r>
          </a:p>
          <a:p>
            <a:pPr>
              <a:buFontTx/>
              <a:buChar char="-"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Prožívají hlubší negativní emoce, </a:t>
            </a:r>
            <a:r>
              <a:rPr lang="cs-CZ" sz="2000" dirty="0" err="1">
                <a:latin typeface="Times New Roman" pitchFamily="18" charset="0"/>
                <a:cs typeface="Times New Roman" pitchFamily="18" charset="0"/>
              </a:rPr>
              <a:t>emoce</a:t>
            </a: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 jsou intenzivní, proměnlivé</a:t>
            </a:r>
          </a:p>
          <a:p>
            <a:pPr>
              <a:buNone/>
            </a:pPr>
            <a:endParaRPr lang="cs-CZ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cs-CZ" sz="2000" b="1" dirty="0">
                <a:latin typeface="Times New Roman" pitchFamily="18" charset="0"/>
                <a:cs typeface="Times New Roman" pitchFamily="18" charset="0"/>
              </a:rPr>
              <a:t>Důvody emočních změn</a:t>
            </a: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FontTx/>
              <a:buChar char="-"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Nejistoty v identitě, hormonální vlivy, tělesné změny, nejistota ve vztazích (s rodiči, vrstevníky, prvními partnery).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7789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Základem pro pohlavní zralost je schopnost produkce zralé zárodečné buňky (spermie, vajíčko).</a:t>
            </a:r>
          </a:p>
          <a:p>
            <a:pPr>
              <a:buNone/>
            </a:pPr>
            <a:endParaRPr lang="cs-CZ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Počátek dospívání u dívek je mezi 9.-13. rokem, u chlapců mezi 9.-14. rokem.</a:t>
            </a:r>
          </a:p>
          <a:p>
            <a:pPr>
              <a:buNone/>
            </a:pPr>
            <a:endParaRPr lang="cs-CZ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cs-CZ" sz="2000" b="1" dirty="0">
                <a:latin typeface="Times New Roman" pitchFamily="18" charset="0"/>
                <a:cs typeface="Times New Roman" pitchFamily="18" charset="0"/>
              </a:rPr>
              <a:t>Sexuální vývoj lze rozdělit na tato klíčová období</a:t>
            </a: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Splynutí zárodečných buněk, kdy je určeno genetické pohlaví</a:t>
            </a:r>
          </a:p>
          <a:p>
            <a:pPr>
              <a:buFontTx/>
              <a:buChar char="-"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Vytvoření ženských a mužských gonád</a:t>
            </a:r>
          </a:p>
          <a:p>
            <a:pPr>
              <a:buFontTx/>
              <a:buChar char="-"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Formování vnitřního a zevního pohlavního ústrojí</a:t>
            </a:r>
          </a:p>
          <a:p>
            <a:pPr>
              <a:buFontTx/>
              <a:buChar char="-"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Diferenciace pohlavně specifických center v mozku</a:t>
            </a:r>
          </a:p>
          <a:p>
            <a:pPr>
              <a:buFontTx/>
              <a:buChar char="-"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Období od narození do 6 let života</a:t>
            </a:r>
          </a:p>
          <a:p>
            <a:pPr>
              <a:buFontTx/>
              <a:buChar char="-"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Tzv. období latence (5.-11. rok života dítěte, sexuální pudy se přenáší do asexuálních oblastí  = škola, sport, zájmy, kamarádství)</a:t>
            </a:r>
          </a:p>
          <a:p>
            <a:pPr>
              <a:buFontTx/>
              <a:buChar char="-"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Doba dospívání</a:t>
            </a:r>
          </a:p>
          <a:p>
            <a:pPr>
              <a:buFontTx/>
              <a:buChar char="-"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Plný pohlavní život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7069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000" b="1" dirty="0">
                <a:latin typeface="Times New Roman" pitchFamily="18" charset="0"/>
                <a:cs typeface="Times New Roman" pitchFamily="18" charset="0"/>
              </a:rPr>
              <a:t>Obsah dle věku dítěte</a:t>
            </a:r>
          </a:p>
          <a:p>
            <a:pPr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0-3 roky - znalost a funkce svého těla</a:t>
            </a:r>
          </a:p>
          <a:p>
            <a:pPr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               - poznávání rozdílů mezi pohlavími</a:t>
            </a:r>
          </a:p>
          <a:p>
            <a:pPr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               - uvědomování si vlastního pohlaví</a:t>
            </a:r>
          </a:p>
          <a:p>
            <a:pPr>
              <a:buNone/>
            </a:pPr>
            <a:endParaRPr lang="cs-CZ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4-9 let – sexuální zvědavost a experimentování</a:t>
            </a:r>
          </a:p>
          <a:p>
            <a:pPr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            - seznámit dítě se sexuálními hranicemi</a:t>
            </a:r>
          </a:p>
          <a:p>
            <a:pPr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            - seznámit děti se základy biologie (menstruace u dívek, poluce u chlapců)</a:t>
            </a:r>
          </a:p>
          <a:p>
            <a:pPr>
              <a:buNone/>
            </a:pPr>
            <a:endParaRPr lang="cs-CZ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10-14 let – dítě by mělo být poučeno o tématech týkajících se sexu</a:t>
            </a:r>
          </a:p>
          <a:p>
            <a:pPr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                - v tomto období začínají často masturbovat</a:t>
            </a:r>
          </a:p>
          <a:p>
            <a:pPr>
              <a:buNone/>
            </a:pPr>
            <a:endParaRPr lang="cs-CZ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15-19 let – budování vlastní identity</a:t>
            </a:r>
          </a:p>
          <a:p>
            <a:pPr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                - nakládání s vlastními pocity a sexualitou</a:t>
            </a:r>
          </a:p>
          <a:p>
            <a:pPr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                - poučení, jak se chránit před sexuálně přenosnými chorobami</a:t>
            </a:r>
          </a:p>
          <a:p>
            <a:pPr>
              <a:buNone/>
            </a:pPr>
            <a:endParaRPr lang="cs-CZ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476672"/>
            <a:ext cx="8183880" cy="58326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b="1" dirty="0">
                <a:latin typeface="Times New Roman" pitchFamily="18" charset="0"/>
                <a:cs typeface="Times New Roman" pitchFamily="18" charset="0"/>
              </a:rPr>
              <a:t>SLOVNÍČEK POJMŮ</a:t>
            </a:r>
          </a:p>
          <a:p>
            <a:pPr>
              <a:buNone/>
            </a:pPr>
            <a:endParaRPr lang="cs-CZ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COMING OUT – ( z </a:t>
            </a:r>
            <a:r>
              <a:rPr lang="cs-CZ" sz="2000" dirty="0" err="1">
                <a:latin typeface="Times New Roman" pitchFamily="18" charset="0"/>
                <a:cs typeface="Times New Roman" pitchFamily="18" charset="0"/>
              </a:rPr>
              <a:t>angl</a:t>
            </a: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. „vyjít ven“) je proces rozpoznávání, objevování, přijímání a sžívání se se svou sexuální orientací či identitou, začleňování tohoto aspektu osobnosti do svého osobního života. </a:t>
            </a:r>
          </a:p>
          <a:p>
            <a:pPr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Vnitřní </a:t>
            </a:r>
            <a:r>
              <a:rPr lang="cs-CZ" sz="2000" dirty="0" err="1">
                <a:latin typeface="Times New Roman" pitchFamily="18" charset="0"/>
                <a:cs typeface="Times New Roman" pitchFamily="18" charset="0"/>
              </a:rPr>
              <a:t>Coming</a:t>
            </a: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000" dirty="0" err="1">
                <a:latin typeface="Times New Roman" pitchFamily="18" charset="0"/>
                <a:cs typeface="Times New Roman" pitchFamily="18" charset="0"/>
              </a:rPr>
              <a:t>out</a:t>
            </a: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 nejčastěji nastává v průběhu puberty, kdy se začíná projevovat lidská sexualita. </a:t>
            </a:r>
          </a:p>
          <a:p>
            <a:pPr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Vnější </a:t>
            </a:r>
            <a:r>
              <a:rPr lang="cs-CZ" sz="2000" dirty="0" err="1">
                <a:latin typeface="Times New Roman" pitchFamily="18" charset="0"/>
                <a:cs typeface="Times New Roman" pitchFamily="18" charset="0"/>
              </a:rPr>
              <a:t>Coming</a:t>
            </a: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000" dirty="0" err="1">
                <a:latin typeface="Times New Roman" pitchFamily="18" charset="0"/>
                <a:cs typeface="Times New Roman" pitchFamily="18" charset="0"/>
              </a:rPr>
              <a:t>out</a:t>
            </a: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 ji veřejně deklaruje.</a:t>
            </a:r>
          </a:p>
          <a:p>
            <a:pPr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(V USA i dalších zemích připadá na 11. říjen tzv. </a:t>
            </a:r>
            <a:r>
              <a:rPr lang="cs-CZ" sz="2000" dirty="0" err="1">
                <a:latin typeface="Times New Roman" pitchFamily="18" charset="0"/>
                <a:cs typeface="Times New Roman" pitchFamily="18" charset="0"/>
              </a:rPr>
              <a:t>Coming</a:t>
            </a: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000" dirty="0" err="1">
                <a:latin typeface="Times New Roman" pitchFamily="18" charset="0"/>
                <a:cs typeface="Times New Roman" pitchFamily="18" charset="0"/>
              </a:rPr>
              <a:t>Out</a:t>
            </a: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000" dirty="0" err="1">
                <a:latin typeface="Times New Roman" pitchFamily="18" charset="0"/>
                <a:cs typeface="Times New Roman" pitchFamily="18" charset="0"/>
              </a:rPr>
              <a:t>Day</a:t>
            </a: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, který slouží pro upozornění na existenci sexuálních orientací).</a:t>
            </a:r>
          </a:p>
          <a:p>
            <a:pPr>
              <a:buNone/>
            </a:pPr>
            <a:endParaRPr lang="cs-CZ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HETEROSEXUALITA – z řeckého slova </a:t>
            </a:r>
            <a:r>
              <a:rPr lang="cs-CZ" sz="2000" dirty="0" err="1">
                <a:latin typeface="Times New Roman" pitchFamily="18" charset="0"/>
                <a:cs typeface="Times New Roman" pitchFamily="18" charset="0"/>
              </a:rPr>
              <a:t>heteros</a:t>
            </a: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, který znamená jiný, různý.  Je termín pro pohlavní náklonnost k opačnému pohlaví. Má primární význam pro rozmnožování a zachování lidské populace. Tahle orientace je většinová. </a:t>
            </a:r>
          </a:p>
          <a:p>
            <a:pPr>
              <a:buNone/>
            </a:pPr>
            <a:endParaRPr lang="cs-CZ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cs-CZ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70696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HOMOSEXUALITA – Z řeckého slova </a:t>
            </a:r>
            <a:r>
              <a:rPr lang="cs-CZ" sz="2000" dirty="0" err="1">
                <a:latin typeface="Times New Roman" pitchFamily="18" charset="0"/>
                <a:cs typeface="Times New Roman" pitchFamily="18" charset="0"/>
              </a:rPr>
              <a:t>homos</a:t>
            </a: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, které znamená stejný. Jde o sexuální orientaci, kdy člověk je sexuálně přitahován a hluboké emoční vztahy navazuje s osobami stejného pohlaví. Bývá uváděn výskyt homosexuálně orientovaných osob na 4-6% mezi muži a 1% mezi ženami. Nositel mužské homosexuality je označován jako gay a nositelka ženské homosexuality je označována jako lesba. </a:t>
            </a:r>
          </a:p>
          <a:p>
            <a:pPr>
              <a:buNone/>
            </a:pPr>
            <a:endParaRPr lang="cs-CZ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BISEXUALITA – Původně tento termín znamenal dvojpohlavnost, označení jedinců, kteří mají najednou obě pohlaví. Používá se pro osoby, které stejně přitahují muži i ženy. Je to erotická, emocionální, sexuální přitažlivost k mužům i ženám. Bisexuálně orientovaní lidé spadají spíše do homosexuální kategorie. Podle některých je jen snahou zastřít skutečnou orientaci, většinou homosexuální.</a:t>
            </a:r>
          </a:p>
          <a:p>
            <a:pPr>
              <a:buNone/>
            </a:pPr>
            <a:endParaRPr lang="cs-CZ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INTERSEXUALITA – Je to porucha pohlavního vývoje, které se projevuje variacemi reprodukčního a pohlavního systému na úrovni pohlavních znaků, chromozomů, pohlavních orgánů a vymykají se standardním představám o mužském nebo ženském těle. Jedinec se necítí být ani mužem, ani ženou a není schopen si vyjasnit, zda jej přitahuje stejné nebo opačné pohlaví.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7789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TRANSSEXUALITA –  Tento stav se nazývá „inverzní sexuální orientace“. Jedinec, u kterého je tělesné a psychické pohlaví v protikladu. Člověk se narodil jako žena, sám sebe identifikuje jako muže a naopak. Projevuje se touhou být opačného pohlaví, mít jeho tělesné znaky a projevy. Pro transsexuála se někdy používá zkratka </a:t>
            </a:r>
            <a:r>
              <a:rPr lang="cs-CZ" sz="2000" dirty="0" err="1">
                <a:latin typeface="Times New Roman" pitchFamily="18" charset="0"/>
                <a:cs typeface="Times New Roman" pitchFamily="18" charset="0"/>
              </a:rPr>
              <a:t>Ts</a:t>
            </a: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. Podstatou transsexuality nejsou charakteristiky sexuální, ale charakteristiky pohlavní role. Transsexualismus se definuje jako „přání žít a být akceptován jako příslušník opačného pohlaví“. Člověk není spokojen s vlastním anatomickým pohlavím. </a:t>
            </a:r>
          </a:p>
          <a:p>
            <a:pPr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Přeměna muže na ženu či naopak probíhá v několika fázích. Operativní změně pohlaví předchází tzv. RLE test, kdy člověk testuje správnost svého rozhodnutí po dobu nejméně 1 roku, vystupuje se svou psychickou identitou, dále se podávají hormonální přípravky ( u mužů </a:t>
            </a:r>
            <a:r>
              <a:rPr lang="cs-CZ" sz="2000" dirty="0" err="1">
                <a:latin typeface="Times New Roman" pitchFamily="18" charset="0"/>
                <a:cs typeface="Times New Roman" pitchFamily="18" charset="0"/>
              </a:rPr>
              <a:t>antiandrogeny</a:t>
            </a: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 a estrogeny a u žen testosterony), třetím krokem je operativní změna pohlaví.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539552" y="476672"/>
            <a:ext cx="8183880" cy="59046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b="1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DEFINICE SEXUÁLNÍ VÝCHOVY</a:t>
            </a:r>
          </a:p>
          <a:p>
            <a:pPr>
              <a:buNone/>
            </a:pPr>
            <a:r>
              <a:rPr lang="cs-CZ" sz="2000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Dříve byla sexuální výchova označována jako výchova pohlavní. </a:t>
            </a:r>
          </a:p>
          <a:p>
            <a:pPr>
              <a:buNone/>
            </a:pPr>
            <a:endParaRPr lang="cs-CZ" sz="2000" b="1" dirty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cs-CZ" sz="2000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Definice dle WHO: „Sexuální zdraví představuje takový souhrn tělesných, citových, rozumových a společenských stránek člověka jako sexuální bytosti, který obohacuje osobnost, zlepšuje její vztahy k lidem a rozvíjí schopnost lásky.“</a:t>
            </a:r>
          </a:p>
          <a:p>
            <a:pPr>
              <a:buNone/>
            </a:pPr>
            <a:endParaRPr lang="cs-CZ" sz="2000" dirty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cs-CZ" sz="2000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Sexuální výchova je záměrná, cílevědomá činnost vychovatele vůči vychovanému součinností s ním. Dále je součástí rozvíjejících se pozitivních lidských citů a mezilidských vztahů.</a:t>
            </a:r>
          </a:p>
          <a:p>
            <a:pPr>
              <a:buNone/>
            </a:pPr>
            <a:endParaRPr lang="cs-CZ" sz="2000" dirty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cs-CZ" sz="2000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Z biologického hlediska je sexuální chování v podobě spojení muže a ženy v pohlavním styku základním nástrojem k reprodukci. </a:t>
            </a:r>
          </a:p>
          <a:p>
            <a:pPr>
              <a:buNone/>
            </a:pPr>
            <a:endParaRPr lang="cs-CZ" sz="2000" dirty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cs-CZ" sz="2400" dirty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cs-CZ" sz="2400" dirty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cs-CZ" sz="2400" dirty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7789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Sexuální výchova v rodině i ve škole významně působí proti snižování stability rodinné struktury, proti zhoršování vztahů ve společnosti.</a:t>
            </a:r>
          </a:p>
          <a:p>
            <a:pPr>
              <a:buNone/>
            </a:pPr>
            <a:endParaRPr lang="cs-CZ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Sexuální výchova je přirozenou součástí každodenního života rodiny.</a:t>
            </a:r>
          </a:p>
          <a:p>
            <a:pPr>
              <a:buNone/>
            </a:pPr>
            <a:endParaRPr lang="cs-CZ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Sexuální výchova by se měla uskutečňovat v souvislosti k manželské a rodičovské lásce. Hlavním cílem je tak příprava na manželský a rodinný život. Láska, ke které má směřovat sexuální výchova, by měla být lidskou láskou (tělesnou a duchovní) bezvýhradnou, věrnou, plodnou.</a:t>
            </a:r>
          </a:p>
          <a:p>
            <a:pPr>
              <a:buNone/>
            </a:pPr>
            <a:endParaRPr lang="cs-CZ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cs-CZ" sz="2000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Cílem  sexuální výchovy je postupně v člověku utvářet zdravé, poučené a odpovědné postoje k sexualitě, které vede k plnohodnotnému a radostnému prožívání partnerství, manželství, rodičovství.</a:t>
            </a:r>
          </a:p>
          <a:p>
            <a:pPr>
              <a:buNone/>
            </a:pPr>
            <a:endParaRPr lang="cs-CZ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cs-CZ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cs-CZ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cs-CZ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cs-CZ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85097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000" b="1" dirty="0">
                <a:latin typeface="Times New Roman" pitchFamily="18" charset="0"/>
                <a:cs typeface="Times New Roman" pitchFamily="18" charset="0"/>
              </a:rPr>
              <a:t>Sexualitu charakterizujeme určitými vlastnostmi:</a:t>
            </a:r>
          </a:p>
          <a:p>
            <a:pPr>
              <a:buFontTx/>
              <a:buChar char="-"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Dobře osvojená sexuální role, preferování opačného pohlaví, sexuální zralost, souhlas partnera, vytvoření páru, vzájemná spolupráce.</a:t>
            </a:r>
          </a:p>
          <a:p>
            <a:pPr>
              <a:buFontTx/>
              <a:buChar char="-"/>
            </a:pPr>
            <a:endParaRPr lang="cs-CZ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cs-CZ" sz="2000" b="1" dirty="0">
                <a:latin typeface="Times New Roman" pitchFamily="18" charset="0"/>
                <a:cs typeface="Times New Roman" pitchFamily="18" charset="0"/>
              </a:rPr>
              <a:t>Sexualita</a:t>
            </a: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Je projevem lidské přirozenosti.</a:t>
            </a:r>
          </a:p>
          <a:p>
            <a:pPr>
              <a:buFontTx/>
              <a:buChar char="-"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Jako součást komplexních mezilidských vztahů, kultury, dokáže propojit biologické a psychosociální aspekty.</a:t>
            </a:r>
          </a:p>
          <a:p>
            <a:pPr>
              <a:buFontTx/>
              <a:buChar char="-"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Je soubor biologických a psychologických vlastností, kterými se muž odlišuje od ženy.</a:t>
            </a:r>
          </a:p>
          <a:p>
            <a:pPr>
              <a:buFontTx/>
              <a:buChar char="-"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Je přirozenou součástí každodenního života rodiny.</a:t>
            </a:r>
          </a:p>
          <a:p>
            <a:pPr>
              <a:buFontTx/>
              <a:buChar char="-"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U sexuality nejde o nic nemravného.</a:t>
            </a:r>
          </a:p>
          <a:p>
            <a:pPr>
              <a:buFontTx/>
              <a:buChar char="-"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Provází každého jedince od narození do smrti.</a:t>
            </a:r>
          </a:p>
          <a:p>
            <a:pPr>
              <a:buFontTx/>
              <a:buChar char="-"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Je srovnatelná s běžnými fyziologickými potřebami.</a:t>
            </a:r>
          </a:p>
          <a:p>
            <a:pPr>
              <a:buFontTx/>
              <a:buChar char="-"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Lidská sexualita je spjata s rozmnožováním.</a:t>
            </a:r>
          </a:p>
          <a:p>
            <a:pPr>
              <a:buNone/>
            </a:pPr>
            <a:endParaRPr lang="cs-CZ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cs-CZ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85097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000" b="1" dirty="0">
                <a:latin typeface="Times New Roman" pitchFamily="18" charset="0"/>
                <a:cs typeface="Times New Roman" pitchFamily="18" charset="0"/>
              </a:rPr>
              <a:t>K sexualitě patří:</a:t>
            </a:r>
          </a:p>
          <a:p>
            <a:pPr>
              <a:buNone/>
            </a:pPr>
            <a:r>
              <a:rPr lang="cs-CZ" sz="20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anatomické, hormonální, reprodukční rozdíly mezi mužem a ženou</a:t>
            </a:r>
          </a:p>
          <a:p>
            <a:pPr>
              <a:buFontTx/>
              <a:buChar char="-"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souhrn projevů chování a cítění</a:t>
            </a:r>
          </a:p>
          <a:p>
            <a:pPr>
              <a:buFontTx/>
              <a:buChar char="-"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Erotické projevy a chování</a:t>
            </a:r>
          </a:p>
          <a:p>
            <a:pPr>
              <a:buFontTx/>
              <a:buChar char="-"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Rozdílné sociální role</a:t>
            </a:r>
          </a:p>
          <a:p>
            <a:pPr>
              <a:buNone/>
            </a:pPr>
            <a:endParaRPr lang="cs-CZ" sz="20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cs-CZ" sz="2000" b="1" dirty="0">
                <a:latin typeface="Times New Roman" pitchFamily="18" charset="0"/>
                <a:cs typeface="Times New Roman" pitchFamily="18" charset="0"/>
              </a:rPr>
              <a:t>Funkce sexuality:</a:t>
            </a:r>
          </a:p>
          <a:p>
            <a:pPr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Reprodukční – reprodukci zajišťujeme heterosexuálním stykem.</a:t>
            </a:r>
          </a:p>
          <a:p>
            <a:pPr>
              <a:buNone/>
            </a:pPr>
            <a:endParaRPr lang="cs-CZ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Komunikační  - zvláštní druh intimní komunikace, kdy se člověk snaží, aby partner prožil něco příjemného.</a:t>
            </a:r>
          </a:p>
          <a:p>
            <a:pPr>
              <a:buNone/>
            </a:pPr>
            <a:endParaRPr lang="cs-CZ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Redukování napětí – sexuální vzrušení a následné uspokojení.</a:t>
            </a:r>
          </a:p>
          <a:p>
            <a:pPr>
              <a:buNone/>
            </a:pPr>
            <a:endParaRPr lang="cs-CZ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Prestižní funkce – sexuální vztahy jsou součástí společenského postavení, na jedné straně je sexuální vztah a na druhé straně je pobavení.</a:t>
            </a:r>
          </a:p>
          <a:p>
            <a:endParaRPr lang="cs-CZ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7789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000" b="1" dirty="0">
                <a:latin typeface="Times New Roman" pitchFamily="18" charset="0"/>
                <a:cs typeface="Times New Roman" pitchFamily="18" charset="0"/>
              </a:rPr>
              <a:t>Normální sexuální chování</a:t>
            </a: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Je chování, které je danou společností respektované, považováno za obvyklé, v dané kultuře rozšířené a zákonem dovolené. </a:t>
            </a:r>
          </a:p>
          <a:p>
            <a:pPr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Z hlediska biologie normálním sexuálním chováním znamená takové chování, které povede k reprodukci.</a:t>
            </a:r>
          </a:p>
          <a:p>
            <a:pPr>
              <a:buNone/>
            </a:pPr>
            <a:endParaRPr lang="cs-CZ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V současné době (od rozpadu totalitních systémů), se značně urychluje sexuální zrání mladých lidí po stránce psychické i fyzické. Také se neustále snižuje věk, ve kterém mladí lidé zahajují svůj sexuální život. </a:t>
            </a:r>
          </a:p>
          <a:p>
            <a:pPr>
              <a:buFontTx/>
              <a:buChar char="-"/>
            </a:pPr>
            <a:endParaRPr lang="cs-CZ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Zárukou přiměřeného sexuálního chování je zdravý sexuální vývoj člověka. Je podmíněn psychickým zdravím jedince i sociálním prostředím.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476672"/>
            <a:ext cx="8183880" cy="5976664"/>
          </a:xfrm>
        </p:spPr>
        <p:txBody>
          <a:bodyPr/>
          <a:lstStyle/>
          <a:p>
            <a:pPr>
              <a:buNone/>
            </a:pPr>
            <a:r>
              <a:rPr lang="cs-CZ" b="1" dirty="0">
                <a:latin typeface="Times New Roman" pitchFamily="18" charset="0"/>
                <a:cs typeface="Times New Roman" pitchFamily="18" charset="0"/>
              </a:rPr>
              <a:t>SEXUALITA V DOSPÍVÁNÍ</a:t>
            </a:r>
          </a:p>
          <a:p>
            <a:pPr>
              <a:buNone/>
            </a:pPr>
            <a:endParaRPr lang="cs-CZ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Sexuální vývoj je složitý a komplexní proces, ve kterém se vytvářejí základní komponenty lidského sexuálního chování, tedy pohlavní identifikace, sexuální preference a reaktivita.</a:t>
            </a:r>
          </a:p>
          <a:p>
            <a:pPr>
              <a:buNone/>
            </a:pPr>
            <a:endParaRPr lang="cs-CZ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Rodinný život na dítě působí nepřetržitě, rodina poskytuje dítěti model mužské i ženské role. Dítě veškeré vztahy a způsoby chování a jednání v rodině intenzivně vnímá a učí se tím.</a:t>
            </a:r>
          </a:p>
          <a:p>
            <a:pPr>
              <a:buNone/>
            </a:pPr>
            <a:endParaRPr lang="cs-CZ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V dospívání jsou mladí lidé citliví na svůj vzhled, jejich sebehodnocení. Přijetí vlastního těla má významný vliv na jejich pozdější sexuální život.</a:t>
            </a:r>
          </a:p>
          <a:p>
            <a:pPr>
              <a:buNone/>
            </a:pPr>
            <a:endParaRPr lang="cs-CZ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Každý tento věk neprožívá dospívání stejně intenzivně, ale bouřlivé dospívání není výjimečné.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7789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Dospívání, puberta, adolescence je pro většinu mladých lidí v naší kultuře obdobím hledání, experimentování, zmatků, nejistot, pochybností. </a:t>
            </a:r>
          </a:p>
          <a:p>
            <a:pPr>
              <a:buNone/>
            </a:pPr>
            <a:endParaRPr lang="cs-CZ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Dle některých výzkumů mají v tomto období pochybnosti ohledné své sexuální identity a orientace skoro 15% teenagerů, tzn., že asi každý sedmý mladík či dívka má pochybnosti o své sexualitě.</a:t>
            </a:r>
          </a:p>
          <a:p>
            <a:pPr>
              <a:buNone/>
            </a:pPr>
            <a:endParaRPr lang="cs-CZ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Pochybnosti o své sexuální identitě v dospívání mohou být  prvním projevem poruchy vrozené dispozice, ale většinou se jedná pouze o krizi, o přechodný stav.</a:t>
            </a:r>
          </a:p>
          <a:p>
            <a:pPr>
              <a:buNone/>
            </a:pPr>
            <a:endParaRPr lang="cs-CZ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Sexuální roli ovlivňuje kultura, výchova rodičů, vedení ve škole, pravidla, postoje, média.</a:t>
            </a:r>
          </a:p>
          <a:p>
            <a:pPr>
              <a:buNone/>
            </a:pPr>
            <a:endParaRPr lang="cs-CZ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cs-CZ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7069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Každý sedmý mladík či dívka má pochybnosti o své sexualitě. </a:t>
            </a:r>
          </a:p>
          <a:p>
            <a:pPr>
              <a:buNone/>
            </a:pPr>
            <a:endParaRPr lang="cs-CZ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U dívek je přechodná homosexuální zkušenost častější než u chlapců. A to tím, že dívky mají kulturně povoleno se navzájem dotýkat od malička více než chlapci).</a:t>
            </a:r>
          </a:p>
          <a:p>
            <a:pPr>
              <a:buNone/>
            </a:pPr>
            <a:endParaRPr lang="cs-CZ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V tomto období se dospívající mění na člověka schopného reprodukce.</a:t>
            </a:r>
          </a:p>
          <a:p>
            <a:pPr>
              <a:buNone/>
            </a:pPr>
            <a:endParaRPr lang="cs-CZ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K reprodukční schopnosti u chlapců dochází tehdy, kdy varlata začnou produkovat zralé spermie, bývá to okolo 15. roku.</a:t>
            </a:r>
          </a:p>
          <a:p>
            <a:pPr>
              <a:buNone/>
            </a:pPr>
            <a:endParaRPr lang="cs-CZ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U dívek k reprodukční schopnosti dochází tehdy, kdy začnou vaječníky produkovat zralá vajíčka.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kt">
  <a:themeElements>
    <a:clrScheme name="Aspek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k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k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757</TotalTime>
  <Words>1547</Words>
  <Application>Microsoft Office PowerPoint</Application>
  <PresentationFormat>Předvádění na obrazovce (4:3)</PresentationFormat>
  <Paragraphs>137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Times New Roman</vt:lpstr>
      <vt:lpstr>Verdana</vt:lpstr>
      <vt:lpstr>Wingdings 2</vt:lpstr>
      <vt:lpstr>Aspekt</vt:lpstr>
      <vt:lpstr>RODINNÁ A SEXUÁLNÍ VÝCHOVA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RODINNÁ A SEXUÁLNÍ VÝCHOVA</dc:title>
  <dc:creator>Markétka</dc:creator>
  <cp:lastModifiedBy>Hamplová Lidmila</cp:lastModifiedBy>
  <cp:revision>71</cp:revision>
  <dcterms:created xsi:type="dcterms:W3CDTF">2019-02-01T08:57:09Z</dcterms:created>
  <dcterms:modified xsi:type="dcterms:W3CDTF">2020-09-24T12:29:09Z</dcterms:modified>
</cp:coreProperties>
</file>